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62" r:id="rId5"/>
    <p:sldId id="257" r:id="rId6"/>
    <p:sldId id="260" r:id="rId7"/>
    <p:sldId id="261" r:id="rId8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 Jin" initials="DJ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99"/>
    <a:srgbClr val="99FF99"/>
    <a:srgbClr val="99FFCC"/>
    <a:srgbClr val="99CCFF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 snapToGrid="0" snapToObjects="1">
      <p:cViewPr varScale="1">
        <p:scale>
          <a:sx n="77" d="100"/>
          <a:sy n="77" d="100"/>
        </p:scale>
        <p:origin x="758" y="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67093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77AA37-839A-40B8-BDFD-D116C7EC7C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0A7F20-57B9-4EAD-A30F-7EE20B845791}"/>
              </a:ext>
            </a:extLst>
          </p:cNvPr>
          <p:cNvSpPr txBox="1">
            <a:spLocks/>
          </p:cNvSpPr>
          <p:nvPr/>
        </p:nvSpPr>
        <p:spPr bwMode="auto">
          <a:xfrm>
            <a:off x="545910" y="2078665"/>
            <a:ext cx="8155880" cy="191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103000"/>
              </a:lnSpc>
              <a:spcBef>
                <a:spcPct val="0"/>
              </a:spcBef>
              <a:buNone/>
              <a:defRPr sz="2400" b="1" kern="100" baseline="0">
                <a:solidFill>
                  <a:schemeClr val="tx1"/>
                </a:solidFill>
                <a:latin typeface="VW Head Office" panose="020B05030402000000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3600" b="0" dirty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Proposed Type Differentiation Criteria for the </a:t>
            </a:r>
            <a:r>
              <a:rPr lang="de-DE" sz="3600" dirty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Cyber Security </a:t>
            </a:r>
            <a:r>
              <a:rPr lang="de-DE" sz="3600" b="0" dirty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and </a:t>
            </a:r>
            <a:r>
              <a:rPr lang="de-DE" sz="3600" dirty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Software Update </a:t>
            </a:r>
            <a:r>
              <a:rPr lang="de-DE" sz="3600" b="0" dirty="0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Interpretation </a:t>
            </a:r>
            <a:r>
              <a:rPr lang="de-DE" sz="3600" b="0" dirty="0" err="1">
                <a:solidFill>
                  <a:srgbClr val="33434C"/>
                </a:solidFill>
                <a:latin typeface="+mn-lt"/>
                <a:cs typeface="Arial" panose="020B0604020202020204" pitchFamily="34" charset="0"/>
              </a:rPr>
              <a:t>Documents</a:t>
            </a:r>
            <a:endParaRPr lang="de-DE" sz="36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4699" y="587697"/>
            <a:ext cx="152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TFCS-xx-xx</a:t>
            </a:r>
          </a:p>
        </p:txBody>
      </p:sp>
    </p:spTree>
    <p:extLst>
      <p:ext uri="{BB962C8B-B14F-4D97-AF65-F5344CB8AC3E}">
        <p14:creationId xmlns:p14="http://schemas.microsoft.com/office/powerpoint/2010/main" val="417548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39820" y="237104"/>
            <a:ext cx="6828020" cy="114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2400" dirty="0">
                <a:solidFill>
                  <a:srgbClr val="000000"/>
                </a:solidFill>
                <a:latin typeface="VW Text Office" panose="020B0504040200000003" pitchFamily="34" charset="0"/>
              </a:rPr>
              <a:t>Example of </a:t>
            </a:r>
            <a:r>
              <a:rPr lang="en-US" sz="2400" b="1" dirty="0">
                <a:solidFill>
                  <a:srgbClr val="000000"/>
                </a:solidFill>
                <a:latin typeface="VW Text Office" panose="020B0504040200000003" pitchFamily="34" charset="0"/>
              </a:rPr>
              <a:t>changes </a:t>
            </a:r>
            <a:r>
              <a:rPr lang="en-US" sz="2400" dirty="0">
                <a:solidFill>
                  <a:srgbClr val="000000"/>
                </a:solidFill>
                <a:latin typeface="VW Text Office" panose="020B0504040200000003" pitchFamily="34" charset="0"/>
              </a:rPr>
              <a:t>in the E/E Architecture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3EBA951-86E1-4A3D-B744-B69F4CCAC39A}"/>
              </a:ext>
            </a:extLst>
          </p:cNvPr>
          <p:cNvSpPr/>
          <p:nvPr/>
        </p:nvSpPr>
        <p:spPr>
          <a:xfrm>
            <a:off x="1825830" y="2255839"/>
            <a:ext cx="3528000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4114728" y="1925656"/>
            <a:ext cx="1913495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>
                <a:solidFill>
                  <a:srgbClr val="000000"/>
                </a:solidFill>
              </a:rPr>
              <a:t>Development of an E/E Architecture requires a </a:t>
            </a:r>
            <a:r>
              <a:rPr lang="en-US" sz="1000" b="1" dirty="0">
                <a:solidFill>
                  <a:srgbClr val="000000"/>
                </a:solidFill>
              </a:rPr>
              <a:t>new type</a:t>
            </a:r>
            <a:r>
              <a:rPr lang="en-US" sz="10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294EDC8-AFF2-4621-9664-17B1753FDC96}"/>
              </a:ext>
            </a:extLst>
          </p:cNvPr>
          <p:cNvSpPr/>
          <p:nvPr/>
        </p:nvSpPr>
        <p:spPr>
          <a:xfrm>
            <a:off x="492167" y="2759556"/>
            <a:ext cx="1571415" cy="766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>
                <a:solidFill>
                  <a:srgbClr val="000000"/>
                </a:solidFill>
              </a:rPr>
              <a:t>Change of outcome of risk assessment by introducing new technologies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BE676D4-FF83-445D-89F3-A9849CC65C6B}"/>
              </a:ext>
            </a:extLst>
          </p:cNvPr>
          <p:cNvSpPr/>
          <p:nvPr/>
        </p:nvSpPr>
        <p:spPr>
          <a:xfrm>
            <a:off x="486199" y="2759556"/>
            <a:ext cx="8540817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BE676D4-FF83-445D-89F3-A9849CC65C6B}"/>
              </a:ext>
            </a:extLst>
          </p:cNvPr>
          <p:cNvSpPr/>
          <p:nvPr/>
        </p:nvSpPr>
        <p:spPr>
          <a:xfrm>
            <a:off x="486199" y="3591406"/>
            <a:ext cx="8531293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6" name="Gerader Verbinder 15"/>
          <p:cNvCxnSpPr/>
          <p:nvPr/>
        </p:nvCxnSpPr>
        <p:spPr>
          <a:xfrm flipV="1">
            <a:off x="2514777" y="4262529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3262490" y="4262529"/>
            <a:ext cx="323850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gende mit Linie 1 17"/>
          <p:cNvSpPr/>
          <p:nvPr/>
        </p:nvSpPr>
        <p:spPr>
          <a:xfrm>
            <a:off x="3454843" y="37700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9" name="Legende mit Linie 1 18"/>
          <p:cNvSpPr/>
          <p:nvPr/>
        </p:nvSpPr>
        <p:spPr>
          <a:xfrm>
            <a:off x="2381693" y="37763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0" name="Legende mit Linie 1 19"/>
          <p:cNvSpPr/>
          <p:nvPr/>
        </p:nvSpPr>
        <p:spPr>
          <a:xfrm>
            <a:off x="2756343" y="37763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1" name="Legende mit Linie 1 20"/>
          <p:cNvSpPr/>
          <p:nvPr/>
        </p:nvSpPr>
        <p:spPr>
          <a:xfrm>
            <a:off x="3111943" y="37700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60830" y="3826188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36200" y="3838376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3205835" y="3826188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cxnSp>
        <p:nvCxnSpPr>
          <p:cNvPr id="26" name="Gerader Verbinder 25"/>
          <p:cNvCxnSpPr/>
          <p:nvPr/>
        </p:nvCxnSpPr>
        <p:spPr>
          <a:xfrm flipV="1">
            <a:off x="2514777" y="3468779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3262490" y="3468779"/>
            <a:ext cx="3238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gende mit Linie 1 27"/>
          <p:cNvSpPr/>
          <p:nvPr/>
        </p:nvSpPr>
        <p:spPr>
          <a:xfrm>
            <a:off x="3454843" y="29762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9" name="Legende mit Linie 1 28"/>
          <p:cNvSpPr/>
          <p:nvPr/>
        </p:nvSpPr>
        <p:spPr>
          <a:xfrm>
            <a:off x="2381693" y="29826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0" name="Legende mit Linie 1 29"/>
          <p:cNvSpPr/>
          <p:nvPr/>
        </p:nvSpPr>
        <p:spPr>
          <a:xfrm>
            <a:off x="2756343" y="298262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1" name="Legende mit Linie 1 30"/>
          <p:cNvSpPr/>
          <p:nvPr/>
        </p:nvSpPr>
        <p:spPr>
          <a:xfrm>
            <a:off x="3111943" y="2976276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2849813" y="3056021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3208088" y="3044905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294EDC8-AFF2-4621-9664-17B1753FDC96}"/>
              </a:ext>
            </a:extLst>
          </p:cNvPr>
          <p:cNvSpPr/>
          <p:nvPr/>
        </p:nvSpPr>
        <p:spPr>
          <a:xfrm>
            <a:off x="486199" y="5276557"/>
            <a:ext cx="1573915" cy="766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>
                <a:solidFill>
                  <a:srgbClr val="000000"/>
                </a:solidFill>
              </a:rPr>
              <a:t>No change of outcome of risk assessment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E676D4-FF83-445D-89F3-A9849CC65C6B}"/>
              </a:ext>
            </a:extLst>
          </p:cNvPr>
          <p:cNvSpPr/>
          <p:nvPr/>
        </p:nvSpPr>
        <p:spPr>
          <a:xfrm>
            <a:off x="486199" y="5276557"/>
            <a:ext cx="8553518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39" name="Gerader Verbinder 38"/>
          <p:cNvCxnSpPr/>
          <p:nvPr/>
        </p:nvCxnSpPr>
        <p:spPr>
          <a:xfrm flipV="1">
            <a:off x="2514777" y="6023880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>
            <a:off x="2908743" y="6023880"/>
            <a:ext cx="6775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gende mit Linie 1 40"/>
          <p:cNvSpPr/>
          <p:nvPr/>
        </p:nvSpPr>
        <p:spPr>
          <a:xfrm>
            <a:off x="3454843" y="553137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2" name="Legende mit Linie 1 41"/>
          <p:cNvSpPr/>
          <p:nvPr/>
        </p:nvSpPr>
        <p:spPr>
          <a:xfrm>
            <a:off x="2381693" y="553772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3" name="Legende mit Linie 1 42"/>
          <p:cNvSpPr/>
          <p:nvPr/>
        </p:nvSpPr>
        <p:spPr>
          <a:xfrm>
            <a:off x="2756343" y="553772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4" name="Legende mit Linie 1 43"/>
          <p:cNvSpPr/>
          <p:nvPr/>
        </p:nvSpPr>
        <p:spPr>
          <a:xfrm>
            <a:off x="3111943" y="5531377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>
              <a:alpha val="21000"/>
            </a:schemeClr>
          </a:solidFill>
          <a:ln>
            <a:solidFill>
              <a:srgbClr val="00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55719" y="5609099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49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48382" y="5605835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4114728" y="2763856"/>
            <a:ext cx="1913496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>
                <a:solidFill>
                  <a:srgbClr val="000000"/>
                </a:solidFill>
              </a:rPr>
              <a:t>Requires a </a:t>
            </a:r>
            <a:r>
              <a:rPr lang="en-US" sz="1000" b="1" dirty="0">
                <a:solidFill>
                  <a:srgbClr val="000000"/>
                </a:solidFill>
              </a:rPr>
              <a:t>new type</a:t>
            </a:r>
            <a:r>
              <a:rPr lang="en-US" sz="1000" dirty="0">
                <a:solidFill>
                  <a:srgbClr val="000000"/>
                </a:solidFill>
              </a:rPr>
              <a:t>, since security in existing subsystem is being influenced. 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4114726" y="5276557"/>
            <a:ext cx="2463861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Replacing an existing subsystem, and this does not change the cybersecurity of the resulting E/E architecture, and thus does </a:t>
            </a:r>
            <a:r>
              <a:rPr lang="en-US" sz="1000" b="1" dirty="0">
                <a:solidFill>
                  <a:schemeClr val="tx1"/>
                </a:solidFill>
              </a:rPr>
              <a:t>not require a type extension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  <a:r>
              <a:rPr lang="en-US" sz="1000" b="1" u="sng" dirty="0">
                <a:solidFill>
                  <a:schemeClr val="tx1"/>
                </a:solidFill>
              </a:rPr>
              <a:t>This is the usual situation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</a:p>
        </p:txBody>
      </p:sp>
      <p:cxnSp>
        <p:nvCxnSpPr>
          <p:cNvPr id="53" name="Gerader Verbinder 52"/>
          <p:cNvCxnSpPr>
            <a:stCxn id="54" idx="0"/>
            <a:endCxn id="56" idx="2"/>
          </p:cNvCxnSpPr>
          <p:nvPr/>
        </p:nvCxnSpPr>
        <p:spPr>
          <a:xfrm flipV="1">
            <a:off x="2615865" y="2174933"/>
            <a:ext cx="963685" cy="3518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egende mit Linie 1 53"/>
          <p:cNvSpPr/>
          <p:nvPr/>
        </p:nvSpPr>
        <p:spPr>
          <a:xfrm>
            <a:off x="2333556" y="2058529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5" name="Legende mit Linie 1 54"/>
          <p:cNvSpPr/>
          <p:nvPr/>
        </p:nvSpPr>
        <p:spPr>
          <a:xfrm>
            <a:off x="2938723" y="2055011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6" name="Legende mit Linie 1 55"/>
          <p:cNvSpPr/>
          <p:nvPr/>
        </p:nvSpPr>
        <p:spPr>
          <a:xfrm>
            <a:off x="3579550" y="2055011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9294EDC8-AFF2-4621-9664-17B1753FDC96}"/>
              </a:ext>
            </a:extLst>
          </p:cNvPr>
          <p:cNvSpPr/>
          <p:nvPr/>
        </p:nvSpPr>
        <p:spPr>
          <a:xfrm>
            <a:off x="494667" y="1937598"/>
            <a:ext cx="1584115" cy="766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>
                <a:solidFill>
                  <a:srgbClr val="000000"/>
                </a:solidFill>
              </a:rPr>
              <a:t>Development of a new E/E Architecture</a:t>
            </a: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77425" y="3040248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201333" y="1380104"/>
            <a:ext cx="1795998" cy="4730183"/>
            <a:chOff x="2082800" y="1380104"/>
            <a:chExt cx="2270145" cy="4730183"/>
          </a:xfrm>
        </p:grpSpPr>
        <p:sp>
          <p:nvSpPr>
            <p:cNvPr id="60" name="Gleichschenkliges Dreieck 59">
              <a:extLst>
                <a:ext uri="{FF2B5EF4-FFF2-40B4-BE49-F238E27FC236}">
                  <a16:creationId xmlns:a16="http://schemas.microsoft.com/office/drawing/2014/main" id="{57D2B8BF-3F5E-44E8-9A94-98D690E9C94E}"/>
                </a:ext>
              </a:extLst>
            </p:cNvPr>
            <p:cNvSpPr/>
            <p:nvPr/>
          </p:nvSpPr>
          <p:spPr>
            <a:xfrm rot="10800000">
              <a:off x="2680583" y="1678639"/>
              <a:ext cx="1058396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9E633F14-67D7-4475-8054-8E579874A956}"/>
                </a:ext>
              </a:extLst>
            </p:cNvPr>
            <p:cNvSpPr/>
            <p:nvPr/>
          </p:nvSpPr>
          <p:spPr>
            <a:xfrm>
              <a:off x="2082800" y="1380106"/>
              <a:ext cx="2270145" cy="3749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Possible</a:t>
              </a:r>
              <a:r>
                <a:rPr lang="en-US" sz="1200" b="1" dirty="0">
                  <a:solidFill>
                    <a:srgbClr val="000000"/>
                  </a:solidFill>
                </a:rPr>
                <a:t> changes </a:t>
              </a:r>
              <a:r>
                <a:rPr lang="en-US" sz="1200" dirty="0">
                  <a:solidFill>
                    <a:srgbClr val="000000"/>
                  </a:solidFill>
                </a:rPr>
                <a:t>in the E/E Architecture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A6B0FBFC-C5F8-4CEF-A7E5-4B1DB46BD204}"/>
                </a:ext>
              </a:extLst>
            </p:cNvPr>
            <p:cNvSpPr/>
            <p:nvPr/>
          </p:nvSpPr>
          <p:spPr>
            <a:xfrm>
              <a:off x="2082800" y="1380104"/>
              <a:ext cx="2270145" cy="4730183"/>
            </a:xfrm>
            <a:prstGeom prst="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2000" rtlCol="0" anchor="ctr"/>
            <a:lstStyle/>
            <a:p>
              <a:pPr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4" name="Rechteck 63">
            <a:extLst>
              <a:ext uri="{FF2B5EF4-FFF2-40B4-BE49-F238E27FC236}">
                <a16:creationId xmlns:a16="http://schemas.microsoft.com/office/drawing/2014/main" id="{3BE676D4-FF83-445D-89F3-A9849CC65C6B}"/>
              </a:ext>
            </a:extLst>
          </p:cNvPr>
          <p:cNvSpPr/>
          <p:nvPr/>
        </p:nvSpPr>
        <p:spPr>
          <a:xfrm>
            <a:off x="492165" y="4432105"/>
            <a:ext cx="8550051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65" name="Gerader Verbinder 64"/>
          <p:cNvCxnSpPr/>
          <p:nvPr/>
        </p:nvCxnSpPr>
        <p:spPr>
          <a:xfrm flipV="1">
            <a:off x="2517277" y="5179428"/>
            <a:ext cx="747713" cy="238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/>
          <p:cNvCxnSpPr/>
          <p:nvPr/>
        </p:nvCxnSpPr>
        <p:spPr>
          <a:xfrm>
            <a:off x="2911243" y="5179428"/>
            <a:ext cx="6775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Legende mit Linie 1 66"/>
          <p:cNvSpPr/>
          <p:nvPr/>
        </p:nvSpPr>
        <p:spPr>
          <a:xfrm>
            <a:off x="3457343" y="468692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8" name="Legende mit Linie 1 67"/>
          <p:cNvSpPr/>
          <p:nvPr/>
        </p:nvSpPr>
        <p:spPr>
          <a:xfrm>
            <a:off x="2384193" y="469327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9" name="Legende mit Linie 1 68"/>
          <p:cNvSpPr/>
          <p:nvPr/>
        </p:nvSpPr>
        <p:spPr>
          <a:xfrm>
            <a:off x="2758843" y="469327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0" name="Legende mit Linie 1 69"/>
          <p:cNvSpPr/>
          <p:nvPr/>
        </p:nvSpPr>
        <p:spPr>
          <a:xfrm>
            <a:off x="3114443" y="4686925"/>
            <a:ext cx="282309" cy="239843"/>
          </a:xfrm>
          <a:prstGeom prst="borderCallout1">
            <a:avLst>
              <a:gd name="adj1" fmla="val 101474"/>
              <a:gd name="adj2" fmla="val 47769"/>
              <a:gd name="adj3" fmla="val 205750"/>
              <a:gd name="adj4" fmla="val 47573"/>
            </a:avLst>
          </a:prstGeom>
          <a:solidFill>
            <a:schemeClr val="bg2">
              <a:alpha val="21000"/>
            </a:schemeClr>
          </a:solidFill>
          <a:ln>
            <a:solidFill>
              <a:srgbClr val="00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id="{3315768A-D73F-4834-87BB-DD2339C2C550}"/>
              </a:ext>
            </a:extLst>
          </p:cNvPr>
          <p:cNvSpPr>
            <a:spLocks noChangeAspect="1"/>
          </p:cNvSpPr>
          <p:nvPr/>
        </p:nvSpPr>
        <p:spPr bwMode="auto">
          <a:xfrm>
            <a:off x="3210588" y="4755554"/>
            <a:ext cx="92552" cy="92363"/>
          </a:xfrm>
          <a:custGeom>
            <a:avLst/>
            <a:gdLst>
              <a:gd name="T0" fmla="*/ 1757 w 1773"/>
              <a:gd name="T1" fmla="*/ 175 h 1774"/>
              <a:gd name="T2" fmla="*/ 1709 w 1773"/>
              <a:gd name="T3" fmla="*/ 62 h 1774"/>
              <a:gd name="T4" fmla="*/ 1483 w 1773"/>
              <a:gd name="T5" fmla="*/ 62 h 1774"/>
              <a:gd name="T6" fmla="*/ 886 w 1773"/>
              <a:gd name="T7" fmla="*/ 659 h 1774"/>
              <a:gd name="T8" fmla="*/ 288 w 1773"/>
              <a:gd name="T9" fmla="*/ 62 h 1774"/>
              <a:gd name="T10" fmla="*/ 61 w 1773"/>
              <a:gd name="T11" fmla="*/ 68 h 1774"/>
              <a:gd name="T12" fmla="*/ 61 w 1773"/>
              <a:gd name="T13" fmla="*/ 289 h 1774"/>
              <a:gd name="T14" fmla="*/ 659 w 1773"/>
              <a:gd name="T15" fmla="*/ 887 h 1774"/>
              <a:gd name="T16" fmla="*/ 61 w 1773"/>
              <a:gd name="T17" fmla="*/ 1485 h 1774"/>
              <a:gd name="T18" fmla="*/ 66 w 1773"/>
              <a:gd name="T19" fmla="*/ 1712 h 1774"/>
              <a:gd name="T20" fmla="*/ 288 w 1773"/>
              <a:gd name="T21" fmla="*/ 1712 h 1774"/>
              <a:gd name="T22" fmla="*/ 886 w 1773"/>
              <a:gd name="T23" fmla="*/ 1114 h 1774"/>
              <a:gd name="T24" fmla="*/ 1484 w 1773"/>
              <a:gd name="T25" fmla="*/ 1712 h 1774"/>
              <a:gd name="T26" fmla="*/ 1710 w 1773"/>
              <a:gd name="T27" fmla="*/ 1712 h 1774"/>
              <a:gd name="T28" fmla="*/ 1710 w 1773"/>
              <a:gd name="T29" fmla="*/ 1485 h 1774"/>
              <a:gd name="T30" fmla="*/ 1112 w 1773"/>
              <a:gd name="T31" fmla="*/ 887 h 1774"/>
              <a:gd name="T32" fmla="*/ 1710 w 1773"/>
              <a:gd name="T33" fmla="*/ 289 h 1774"/>
              <a:gd name="T34" fmla="*/ 1757 w 1773"/>
              <a:gd name="T35" fmla="*/ 175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3" h="1774">
                <a:moveTo>
                  <a:pt x="1757" y="175"/>
                </a:moveTo>
                <a:cubicBezTo>
                  <a:pt x="1757" y="133"/>
                  <a:pt x="1740" y="92"/>
                  <a:pt x="1709" y="62"/>
                </a:cubicBezTo>
                <a:cubicBezTo>
                  <a:pt x="1647" y="0"/>
                  <a:pt x="1546" y="0"/>
                  <a:pt x="1483" y="62"/>
                </a:cubicBezTo>
                <a:cubicBezTo>
                  <a:pt x="886" y="659"/>
                  <a:pt x="886" y="659"/>
                  <a:pt x="886" y="659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24" y="1"/>
                  <a:pt x="122" y="3"/>
                  <a:pt x="61" y="68"/>
                </a:cubicBezTo>
                <a:cubicBezTo>
                  <a:pt x="2" y="130"/>
                  <a:pt x="2" y="227"/>
                  <a:pt x="61" y="289"/>
                </a:cubicBezTo>
                <a:cubicBezTo>
                  <a:pt x="659" y="887"/>
                  <a:pt x="659" y="887"/>
                  <a:pt x="659" y="887"/>
                </a:cubicBezTo>
                <a:cubicBezTo>
                  <a:pt x="61" y="1485"/>
                  <a:pt x="61" y="1485"/>
                  <a:pt x="61" y="1485"/>
                </a:cubicBezTo>
                <a:cubicBezTo>
                  <a:pt x="0" y="1549"/>
                  <a:pt x="2" y="1651"/>
                  <a:pt x="66" y="1712"/>
                </a:cubicBezTo>
                <a:cubicBezTo>
                  <a:pt x="128" y="1771"/>
                  <a:pt x="226" y="1771"/>
                  <a:pt x="288" y="1712"/>
                </a:cubicBezTo>
                <a:cubicBezTo>
                  <a:pt x="886" y="1114"/>
                  <a:pt x="886" y="1114"/>
                  <a:pt x="886" y="1114"/>
                </a:cubicBezTo>
                <a:cubicBezTo>
                  <a:pt x="1484" y="1712"/>
                  <a:pt x="1484" y="1712"/>
                  <a:pt x="1484" y="1712"/>
                </a:cubicBezTo>
                <a:cubicBezTo>
                  <a:pt x="1546" y="1774"/>
                  <a:pt x="1648" y="1774"/>
                  <a:pt x="1710" y="1712"/>
                </a:cubicBezTo>
                <a:cubicBezTo>
                  <a:pt x="1773" y="1649"/>
                  <a:pt x="1773" y="1547"/>
                  <a:pt x="1710" y="1485"/>
                </a:cubicBezTo>
                <a:cubicBezTo>
                  <a:pt x="1112" y="887"/>
                  <a:pt x="1112" y="887"/>
                  <a:pt x="1112" y="887"/>
                </a:cubicBezTo>
                <a:cubicBezTo>
                  <a:pt x="1710" y="289"/>
                  <a:pt x="1710" y="289"/>
                  <a:pt x="1710" y="289"/>
                </a:cubicBezTo>
                <a:cubicBezTo>
                  <a:pt x="1740" y="259"/>
                  <a:pt x="1757" y="218"/>
                  <a:pt x="1757" y="175"/>
                </a:cubicBezTo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4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458219" y="4764647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id="{9B2B4873-8359-420A-8506-6A63B3780113}"/>
              </a:ext>
            </a:extLst>
          </p:cNvPr>
          <p:cNvSpPr>
            <a:spLocks noChangeAspect="1"/>
          </p:cNvSpPr>
          <p:nvPr/>
        </p:nvSpPr>
        <p:spPr bwMode="auto">
          <a:xfrm>
            <a:off x="2850882" y="4761383"/>
            <a:ext cx="134255" cy="114841"/>
          </a:xfrm>
          <a:custGeom>
            <a:avLst/>
            <a:gdLst>
              <a:gd name="T0" fmla="*/ 3236 w 3342"/>
              <a:gd name="T1" fmla="*/ 156 h 2850"/>
              <a:gd name="T2" fmla="*/ 2802 w 3342"/>
              <a:gd name="T3" fmla="*/ 107 h 2850"/>
              <a:gd name="T4" fmla="*/ 2802 w 3342"/>
              <a:gd name="T5" fmla="*/ 107 h 2850"/>
              <a:gd name="T6" fmla="*/ 2087 w 3342"/>
              <a:gd name="T7" fmla="*/ 751 h 2850"/>
              <a:gd name="T8" fmla="*/ 1024 w 3342"/>
              <a:gd name="T9" fmla="*/ 1962 h 2850"/>
              <a:gd name="T10" fmla="*/ 581 w 3342"/>
              <a:gd name="T11" fmla="*/ 1302 h 2850"/>
              <a:gd name="T12" fmla="*/ 145 w 3342"/>
              <a:gd name="T13" fmla="*/ 1269 h 2850"/>
              <a:gd name="T14" fmla="*/ 111 w 3342"/>
              <a:gd name="T15" fmla="*/ 1705 h 2850"/>
              <a:gd name="T16" fmla="*/ 721 w 3342"/>
              <a:gd name="T17" fmla="*/ 2686 h 2850"/>
              <a:gd name="T18" fmla="*/ 979 w 3342"/>
              <a:gd name="T19" fmla="*/ 2850 h 2850"/>
              <a:gd name="T20" fmla="*/ 994 w 3342"/>
              <a:gd name="T21" fmla="*/ 2850 h 2850"/>
              <a:gd name="T22" fmla="*/ 1253 w 3342"/>
              <a:gd name="T23" fmla="*/ 2710 h 2850"/>
              <a:gd name="T24" fmla="*/ 2516 w 3342"/>
              <a:gd name="T25" fmla="*/ 1197 h 2850"/>
              <a:gd name="T26" fmla="*/ 3187 w 3342"/>
              <a:gd name="T27" fmla="*/ 590 h 2850"/>
              <a:gd name="T28" fmla="*/ 3236 w 3342"/>
              <a:gd name="T29" fmla="*/ 156 h 2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42" h="2850">
                <a:moveTo>
                  <a:pt x="3236" y="156"/>
                </a:moveTo>
                <a:cubicBezTo>
                  <a:pt x="3130" y="23"/>
                  <a:pt x="2936" y="0"/>
                  <a:pt x="2802" y="107"/>
                </a:cubicBezTo>
                <a:cubicBezTo>
                  <a:pt x="2802" y="107"/>
                  <a:pt x="2802" y="107"/>
                  <a:pt x="2802" y="107"/>
                </a:cubicBezTo>
                <a:cubicBezTo>
                  <a:pt x="2789" y="116"/>
                  <a:pt x="2492" y="353"/>
                  <a:pt x="2087" y="751"/>
                </a:cubicBezTo>
                <a:cubicBezTo>
                  <a:pt x="1703" y="1128"/>
                  <a:pt x="1348" y="1533"/>
                  <a:pt x="1024" y="1962"/>
                </a:cubicBezTo>
                <a:cubicBezTo>
                  <a:pt x="894" y="1730"/>
                  <a:pt x="746" y="1509"/>
                  <a:pt x="581" y="1302"/>
                </a:cubicBezTo>
                <a:cubicBezTo>
                  <a:pt x="469" y="1173"/>
                  <a:pt x="274" y="1158"/>
                  <a:pt x="145" y="1269"/>
                </a:cubicBezTo>
                <a:cubicBezTo>
                  <a:pt x="15" y="1380"/>
                  <a:pt x="0" y="1575"/>
                  <a:pt x="111" y="1705"/>
                </a:cubicBezTo>
                <a:cubicBezTo>
                  <a:pt x="301" y="1923"/>
                  <a:pt x="616" y="2488"/>
                  <a:pt x="721" y="2686"/>
                </a:cubicBezTo>
                <a:cubicBezTo>
                  <a:pt x="772" y="2783"/>
                  <a:pt x="870" y="2845"/>
                  <a:pt x="979" y="2850"/>
                </a:cubicBezTo>
                <a:cubicBezTo>
                  <a:pt x="994" y="2850"/>
                  <a:pt x="994" y="2850"/>
                  <a:pt x="994" y="2850"/>
                </a:cubicBezTo>
                <a:cubicBezTo>
                  <a:pt x="1099" y="2850"/>
                  <a:pt x="1196" y="2798"/>
                  <a:pt x="1253" y="2710"/>
                </a:cubicBezTo>
                <a:cubicBezTo>
                  <a:pt x="1621" y="2164"/>
                  <a:pt x="2045" y="1656"/>
                  <a:pt x="2516" y="1197"/>
                </a:cubicBezTo>
                <a:cubicBezTo>
                  <a:pt x="2899" y="819"/>
                  <a:pt x="3184" y="595"/>
                  <a:pt x="3187" y="590"/>
                </a:cubicBezTo>
                <a:cubicBezTo>
                  <a:pt x="3320" y="484"/>
                  <a:pt x="3342" y="289"/>
                  <a:pt x="3236" y="156"/>
                </a:cubicBezTo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+mn-lt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4114728" y="3608424"/>
            <a:ext cx="1913494" cy="157100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Replacing an existing subsystem or adding a new subsystem, and this introduces some minor changes to the cybersecurity of the resulting E/E architecture, and </a:t>
            </a:r>
            <a:r>
              <a:rPr lang="en-US" sz="1000" b="1" dirty="0">
                <a:solidFill>
                  <a:schemeClr val="tx1"/>
                </a:solidFill>
              </a:rPr>
              <a:t>thus requires an type extension</a:t>
            </a:r>
            <a:r>
              <a:rPr lang="en-US" sz="1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3" name="ZoneTexte 2"/>
          <p:cNvSpPr txBox="1"/>
          <p:nvPr/>
        </p:nvSpPr>
        <p:spPr>
          <a:xfrm rot="16200000">
            <a:off x="-265569" y="2563332"/>
            <a:ext cx="970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fr-FR" dirty="0"/>
              <a:t>New type</a:t>
            </a:r>
          </a:p>
        </p:txBody>
      </p:sp>
      <p:sp>
        <p:nvSpPr>
          <p:cNvPr id="80" name="ZoneTexte 79"/>
          <p:cNvSpPr txBox="1"/>
          <p:nvPr/>
        </p:nvSpPr>
        <p:spPr>
          <a:xfrm rot="16200000">
            <a:off x="-539200" y="4122185"/>
            <a:ext cx="1502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Extension of </a:t>
            </a:r>
            <a:r>
              <a:rPr lang="fr-FR" sz="1400" b="1" dirty="0" err="1"/>
              <a:t>existing</a:t>
            </a:r>
            <a:r>
              <a:rPr lang="fr-FR" sz="1400" b="1" dirty="0"/>
              <a:t> type</a:t>
            </a:r>
          </a:p>
        </p:txBody>
      </p:sp>
      <p:sp>
        <p:nvSpPr>
          <p:cNvPr id="81" name="ZoneTexte 80"/>
          <p:cNvSpPr txBox="1"/>
          <p:nvPr/>
        </p:nvSpPr>
        <p:spPr>
          <a:xfrm rot="16200000">
            <a:off x="-455429" y="5421170"/>
            <a:ext cx="1280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No</a:t>
            </a:r>
            <a:r>
              <a:rPr lang="fr-FR" dirty="0"/>
              <a:t> </a:t>
            </a:r>
            <a:r>
              <a:rPr lang="fr-FR" sz="1400" b="1" dirty="0"/>
              <a:t>impact</a:t>
            </a:r>
          </a:p>
        </p:txBody>
      </p:sp>
      <p:sp>
        <p:nvSpPr>
          <p:cNvPr id="25" name="Arc 24"/>
          <p:cNvSpPr/>
          <p:nvPr/>
        </p:nvSpPr>
        <p:spPr>
          <a:xfrm>
            <a:off x="3221032" y="2887133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c 72"/>
          <p:cNvSpPr/>
          <p:nvPr/>
        </p:nvSpPr>
        <p:spPr>
          <a:xfrm>
            <a:off x="2848382" y="2797724"/>
            <a:ext cx="777495" cy="647259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BE676D4-FF83-445D-89F3-A9849CC65C6B}"/>
              </a:ext>
            </a:extLst>
          </p:cNvPr>
          <p:cNvSpPr/>
          <p:nvPr/>
        </p:nvSpPr>
        <p:spPr>
          <a:xfrm>
            <a:off x="492166" y="1930881"/>
            <a:ext cx="8525325" cy="766446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114726" y="1380105"/>
            <a:ext cx="2387659" cy="534721"/>
            <a:chOff x="4436472" y="1380105"/>
            <a:chExt cx="2257752" cy="534721"/>
          </a:xfrm>
        </p:grpSpPr>
        <p:sp>
          <p:nvSpPr>
            <p:cNvPr id="61" name="Gleichschenkliges Dreieck 60">
              <a:extLst>
                <a:ext uri="{FF2B5EF4-FFF2-40B4-BE49-F238E27FC236}">
                  <a16:creationId xmlns:a16="http://schemas.microsoft.com/office/drawing/2014/main" id="{B76635EE-8448-4B73-8BE1-7C5747D7A698}"/>
                </a:ext>
              </a:extLst>
            </p:cNvPr>
            <p:cNvSpPr/>
            <p:nvPr/>
          </p:nvSpPr>
          <p:spPr>
            <a:xfrm rot="10800000">
              <a:off x="5165076" y="1687752"/>
              <a:ext cx="760285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9FA846E-EE25-4F11-BFD2-19A9285453F1}"/>
                </a:ext>
              </a:extLst>
            </p:cNvPr>
            <p:cNvSpPr/>
            <p:nvPr/>
          </p:nvSpPr>
          <p:spPr>
            <a:xfrm>
              <a:off x="4436472" y="1380105"/>
              <a:ext cx="2257752" cy="3903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New Type or Type Extension </a:t>
              </a: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DD00DFE0-FB5F-4C3A-AE9C-5FD4B4C3D0D7}"/>
              </a:ext>
            </a:extLst>
          </p:cNvPr>
          <p:cNvSpPr/>
          <p:nvPr/>
        </p:nvSpPr>
        <p:spPr>
          <a:xfrm>
            <a:off x="4114727" y="1380105"/>
            <a:ext cx="2387659" cy="4730181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9294EDC8-AFF2-4621-9664-17B1753FDC96}"/>
              </a:ext>
            </a:extLst>
          </p:cNvPr>
          <p:cNvSpPr/>
          <p:nvPr/>
        </p:nvSpPr>
        <p:spPr>
          <a:xfrm>
            <a:off x="486199" y="3597805"/>
            <a:ext cx="1573915" cy="15816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b="1" dirty="0">
                <a:solidFill>
                  <a:srgbClr val="000000"/>
                </a:solidFill>
              </a:rPr>
              <a:t>Changes of outcome of risk assessment by adding or replacing subsystems </a:t>
            </a:r>
          </a:p>
        </p:txBody>
      </p:sp>
      <p:sp>
        <p:nvSpPr>
          <p:cNvPr id="78" name="Arc 77"/>
          <p:cNvSpPr/>
          <p:nvPr/>
        </p:nvSpPr>
        <p:spPr>
          <a:xfrm>
            <a:off x="3240459" y="4595790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Arc 78"/>
          <p:cNvSpPr/>
          <p:nvPr/>
        </p:nvSpPr>
        <p:spPr>
          <a:xfrm>
            <a:off x="3205835" y="5423308"/>
            <a:ext cx="404845" cy="371582"/>
          </a:xfrm>
          <a:prstGeom prst="arc">
            <a:avLst>
              <a:gd name="adj1" fmla="val 12026730"/>
              <a:gd name="adj2" fmla="val 19891473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hteck 8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6629833" y="1941284"/>
            <a:ext cx="1913495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1000" dirty="0">
                <a:solidFill>
                  <a:srgbClr val="000000"/>
                </a:solidFill>
              </a:rPr>
              <a:t>Development of an E/E Architecture requires a </a:t>
            </a:r>
            <a:r>
              <a:rPr lang="en-US" sz="1000" b="1" dirty="0">
                <a:solidFill>
                  <a:srgbClr val="000000"/>
                </a:solidFill>
              </a:rPr>
              <a:t>new type</a:t>
            </a:r>
            <a:r>
              <a:rPr lang="en-US" sz="10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77" name="Rechteck 49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6571046" y="2808198"/>
            <a:ext cx="2479774" cy="66549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Adding new external interfaces (NFC Near Field Communication) for new services such as personalization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</a:rPr>
              <a:t>Change of network topology by adding a new gateway</a:t>
            </a:r>
          </a:p>
        </p:txBody>
      </p:sp>
      <p:sp>
        <p:nvSpPr>
          <p:cNvPr id="82" name="Rechteck 51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6623142" y="5317587"/>
            <a:ext cx="2463861" cy="7590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Replacing an ECU:	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new state of the art processor, more memory, no new functionality,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different supplier </a:t>
            </a:r>
          </a:p>
          <a:p>
            <a:r>
              <a:rPr lang="en-US" sz="1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83" name="Rechteck 75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6629833" y="3624052"/>
            <a:ext cx="1913494" cy="157100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629831" y="1395733"/>
            <a:ext cx="2387659" cy="534721"/>
            <a:chOff x="4436472" y="1380105"/>
            <a:chExt cx="2257752" cy="534721"/>
          </a:xfrm>
        </p:grpSpPr>
        <p:sp>
          <p:nvSpPr>
            <p:cNvPr id="85" name="Gleichschenkliges Dreieck 60">
              <a:extLst>
                <a:ext uri="{FF2B5EF4-FFF2-40B4-BE49-F238E27FC236}">
                  <a16:creationId xmlns:a16="http://schemas.microsoft.com/office/drawing/2014/main" id="{B76635EE-8448-4B73-8BE1-7C5747D7A698}"/>
                </a:ext>
              </a:extLst>
            </p:cNvPr>
            <p:cNvSpPr/>
            <p:nvPr/>
          </p:nvSpPr>
          <p:spPr>
            <a:xfrm rot="10800000">
              <a:off x="5165076" y="1687752"/>
              <a:ext cx="760285" cy="22707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" name="Rechteck 5">
              <a:extLst>
                <a:ext uri="{FF2B5EF4-FFF2-40B4-BE49-F238E27FC236}">
                  <a16:creationId xmlns:a16="http://schemas.microsoft.com/office/drawing/2014/main" id="{29FA846E-EE25-4F11-BFD2-19A9285453F1}"/>
                </a:ext>
              </a:extLst>
            </p:cNvPr>
            <p:cNvSpPr/>
            <p:nvPr/>
          </p:nvSpPr>
          <p:spPr>
            <a:xfrm>
              <a:off x="4436472" y="1380105"/>
              <a:ext cx="2257752" cy="3903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91440" rtlCol="0" anchor="ctr"/>
            <a:lstStyle/>
            <a:p>
              <a:pPr algn="ctr" defTabSz="1084263">
                <a:spcBef>
                  <a:spcPts val="600"/>
                </a:spcBef>
                <a:spcAft>
                  <a:spcPts val="1200"/>
                </a:spcAft>
                <a:buClr>
                  <a:schemeClr val="bg1">
                    <a:lumMod val="50000"/>
                  </a:schemeClr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Examples</a:t>
              </a:r>
            </a:p>
          </p:txBody>
        </p:sp>
      </p:grpSp>
      <p:sp>
        <p:nvSpPr>
          <p:cNvPr id="87" name="Rechteck 10">
            <a:extLst>
              <a:ext uri="{FF2B5EF4-FFF2-40B4-BE49-F238E27FC236}">
                <a16:creationId xmlns:a16="http://schemas.microsoft.com/office/drawing/2014/main" id="{DD00DFE0-FB5F-4C3A-AE9C-5FD4B4C3D0D7}"/>
              </a:ext>
            </a:extLst>
          </p:cNvPr>
          <p:cNvSpPr/>
          <p:nvPr/>
        </p:nvSpPr>
        <p:spPr>
          <a:xfrm>
            <a:off x="6629832" y="1395733"/>
            <a:ext cx="2387659" cy="4730181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78925" y="3799019"/>
            <a:ext cx="227404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Replacing a UMTS communication unit by a 5G </a:t>
            </a:r>
            <a:r>
              <a:rPr lang="en-US" sz="1000" dirty="0" err="1"/>
              <a:t>communicaiton</a:t>
            </a:r>
            <a:r>
              <a:rPr lang="en-US" sz="1000" dirty="0"/>
              <a:t> unit -&gt; additional communication possible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Replacing a ECU by a new one with a HSM (hardware security module)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58779" y="274638"/>
            <a:ext cx="7022173" cy="114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sz="2400" dirty="0">
                <a:solidFill>
                  <a:srgbClr val="000000"/>
                </a:solidFill>
                <a:latin typeface="+mn-lt"/>
              </a:rPr>
              <a:t>Suggested addition to the interpretation document</a:t>
            </a:r>
            <a:br>
              <a:rPr lang="en-US" sz="2400" dirty="0">
                <a:solidFill>
                  <a:srgbClr val="000000"/>
                </a:solidFill>
                <a:latin typeface="+mn-lt"/>
              </a:rPr>
            </a:br>
            <a:r>
              <a:rPr lang="en-US" sz="2400" dirty="0">
                <a:solidFill>
                  <a:srgbClr val="000000"/>
                </a:solidFill>
                <a:latin typeface="+mn-lt"/>
              </a:rPr>
              <a:t>Cyber Security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9E633F14-67D7-4475-8054-8E579874A956}"/>
              </a:ext>
            </a:extLst>
          </p:cNvPr>
          <p:cNvSpPr/>
          <p:nvPr/>
        </p:nvSpPr>
        <p:spPr>
          <a:xfrm>
            <a:off x="1165413" y="1954866"/>
            <a:ext cx="3528000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b="1" dirty="0">
                <a:solidFill>
                  <a:srgbClr val="000000"/>
                </a:solidFill>
              </a:rPr>
              <a:t>       New Type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29FA846E-EE25-4F11-BFD2-19A9285453F1}"/>
              </a:ext>
            </a:extLst>
          </p:cNvPr>
          <p:cNvSpPr/>
          <p:nvPr/>
        </p:nvSpPr>
        <p:spPr>
          <a:xfrm>
            <a:off x="4829075" y="1954866"/>
            <a:ext cx="3528000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b="1" dirty="0">
                <a:solidFill>
                  <a:srgbClr val="000000"/>
                </a:solidFill>
              </a:rPr>
              <a:t>      Type Extension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6B0FBFC-C5F8-4CEF-A7E5-4B1DB46BD204}"/>
              </a:ext>
            </a:extLst>
          </p:cNvPr>
          <p:cNvSpPr/>
          <p:nvPr/>
        </p:nvSpPr>
        <p:spPr>
          <a:xfrm>
            <a:off x="1165413" y="1954867"/>
            <a:ext cx="3528000" cy="3864220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1165413" y="2758759"/>
            <a:ext cx="3194920" cy="306032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tabLst>
                <a:tab pos="2573338" algn="l"/>
              </a:tabLst>
            </a:pPr>
            <a:r>
              <a:rPr lang="en-US" b="1" dirty="0">
                <a:solidFill>
                  <a:srgbClr val="000000"/>
                </a:solidFill>
              </a:rPr>
              <a:t>Development </a:t>
            </a:r>
            <a:r>
              <a:rPr lang="en-US" dirty="0">
                <a:solidFill>
                  <a:srgbClr val="000000"/>
                </a:solidFill>
              </a:rPr>
              <a:t>of a new E/E architecture or </a:t>
            </a:r>
            <a:r>
              <a:rPr lang="en-US" b="1" dirty="0">
                <a:solidFill>
                  <a:srgbClr val="000000"/>
                </a:solidFill>
              </a:rPr>
              <a:t>fundamental</a:t>
            </a:r>
            <a:r>
              <a:rPr lang="en-US" dirty="0">
                <a:solidFill>
                  <a:srgbClr val="000000"/>
                </a:solidFill>
              </a:rPr>
              <a:t> change(s), that influences security in the existing E/E architecture. </a:t>
            </a:r>
          </a:p>
        </p:txBody>
      </p:sp>
      <p:sp>
        <p:nvSpPr>
          <p:cNvPr id="74" name="Gleichschenkliges Dreieck 73">
            <a:extLst>
              <a:ext uri="{FF2B5EF4-FFF2-40B4-BE49-F238E27FC236}">
                <a16:creationId xmlns:a16="http://schemas.microsoft.com/office/drawing/2014/main" id="{57D2B8BF-3F5E-44E8-9A94-98D690E9C94E}"/>
              </a:ext>
            </a:extLst>
          </p:cNvPr>
          <p:cNvSpPr/>
          <p:nvPr/>
        </p:nvSpPr>
        <p:spPr>
          <a:xfrm rot="10800000">
            <a:off x="2367313" y="2367078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5" name="Gleichschenkliges Dreieck 74">
            <a:extLst>
              <a:ext uri="{FF2B5EF4-FFF2-40B4-BE49-F238E27FC236}">
                <a16:creationId xmlns:a16="http://schemas.microsoft.com/office/drawing/2014/main" id="{B76635EE-8448-4B73-8BE1-7C5747D7A698}"/>
              </a:ext>
            </a:extLst>
          </p:cNvPr>
          <p:cNvSpPr/>
          <p:nvPr/>
        </p:nvSpPr>
        <p:spPr>
          <a:xfrm rot="10800000">
            <a:off x="6104022" y="2360728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DD00DFE0-FB5F-4C3A-AE9C-5FD4B4C3D0D7}"/>
              </a:ext>
            </a:extLst>
          </p:cNvPr>
          <p:cNvSpPr/>
          <p:nvPr/>
        </p:nvSpPr>
        <p:spPr>
          <a:xfrm>
            <a:off x="4829075" y="1954867"/>
            <a:ext cx="3528000" cy="3864219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4835425" y="2758759"/>
            <a:ext cx="3275642" cy="306032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US" dirty="0">
                <a:solidFill>
                  <a:srgbClr val="000000"/>
                </a:solidFill>
              </a:rPr>
              <a:t>Changes that can occur with the introduction of </a:t>
            </a:r>
            <a:r>
              <a:rPr lang="en-US" b="1" dirty="0">
                <a:solidFill>
                  <a:srgbClr val="000000"/>
                </a:solidFill>
              </a:rPr>
              <a:t>an additional subsystem </a:t>
            </a:r>
            <a:r>
              <a:rPr lang="en-US" dirty="0">
                <a:solidFill>
                  <a:srgbClr val="000000"/>
                </a:solidFill>
              </a:rPr>
              <a:t>or </a:t>
            </a:r>
            <a:r>
              <a:rPr lang="en-US" b="1" dirty="0">
                <a:solidFill>
                  <a:srgbClr val="000000"/>
                </a:solidFill>
              </a:rPr>
              <a:t>the replacement of an existing subsystem </a:t>
            </a:r>
            <a:r>
              <a:rPr lang="en-US" dirty="0">
                <a:solidFill>
                  <a:srgbClr val="000000"/>
                </a:solidFill>
              </a:rPr>
              <a:t>that have minor impact to the cybersecurity of the existing E/E architecture. </a:t>
            </a:r>
          </a:p>
        </p:txBody>
      </p:sp>
    </p:spTree>
    <p:extLst>
      <p:ext uri="{BB962C8B-B14F-4D97-AF65-F5344CB8AC3E}">
        <p14:creationId xmlns:p14="http://schemas.microsoft.com/office/powerpoint/2010/main" val="259808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754" y="274638"/>
            <a:ext cx="7469045" cy="1143000"/>
          </a:xfrm>
        </p:spPr>
        <p:txBody>
          <a:bodyPr/>
          <a:lstStyle/>
          <a:p>
            <a:pPr algn="l"/>
            <a:r>
              <a:rPr lang="en-GB" sz="2400" dirty="0"/>
              <a:t>Vehicle type, new type and type extension for software update processes regulation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872" y="1417638"/>
            <a:ext cx="8197098" cy="1009206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/>
              <a:t>Vehicle type: </a:t>
            </a:r>
          </a:p>
          <a:p>
            <a:pPr marL="0" indent="0">
              <a:buNone/>
            </a:pPr>
            <a:r>
              <a:rPr lang="en-GB" sz="1400" dirty="0"/>
              <a:t>The vehicle type for the system approval for software updates comprises of the technical means used to provide a software update via cable, remotely or by any other means; independent of the update purpose e.g. due to a recall, a bug fix or providing a new feature to the customer. </a:t>
            </a:r>
          </a:p>
          <a:p>
            <a:endParaRPr lang="en-GB" sz="1400" dirty="0"/>
          </a:p>
        </p:txBody>
      </p:sp>
      <p:sp>
        <p:nvSpPr>
          <p:cNvPr id="4" name="Rechteck 69">
            <a:extLst>
              <a:ext uri="{FF2B5EF4-FFF2-40B4-BE49-F238E27FC236}">
                <a16:creationId xmlns:a16="http://schemas.microsoft.com/office/drawing/2014/main" id="{9E633F14-67D7-4475-8054-8E579874A956}"/>
              </a:ext>
            </a:extLst>
          </p:cNvPr>
          <p:cNvSpPr/>
          <p:nvPr/>
        </p:nvSpPr>
        <p:spPr>
          <a:xfrm>
            <a:off x="840388" y="2934272"/>
            <a:ext cx="3402253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GB" b="1" dirty="0">
                <a:solidFill>
                  <a:srgbClr val="000000"/>
                </a:solidFill>
              </a:rPr>
              <a:t>       New Type</a:t>
            </a:r>
          </a:p>
        </p:txBody>
      </p:sp>
      <p:sp>
        <p:nvSpPr>
          <p:cNvPr id="5" name="Rechteck 70">
            <a:extLst>
              <a:ext uri="{FF2B5EF4-FFF2-40B4-BE49-F238E27FC236}">
                <a16:creationId xmlns:a16="http://schemas.microsoft.com/office/drawing/2014/main" id="{29FA846E-EE25-4F11-BFD2-19A9285453F1}"/>
              </a:ext>
            </a:extLst>
          </p:cNvPr>
          <p:cNvSpPr/>
          <p:nvPr/>
        </p:nvSpPr>
        <p:spPr>
          <a:xfrm>
            <a:off x="4302583" y="2934272"/>
            <a:ext cx="3729467" cy="414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540000" rtlCol="0" anchor="ctr"/>
          <a:lstStyle/>
          <a:p>
            <a:pPr algn="ctr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r>
              <a:rPr lang="en-GB" b="1" dirty="0">
                <a:solidFill>
                  <a:srgbClr val="000000"/>
                </a:solidFill>
              </a:rPr>
              <a:t>      Type Extension</a:t>
            </a:r>
          </a:p>
        </p:txBody>
      </p:sp>
      <p:sp>
        <p:nvSpPr>
          <p:cNvPr id="6" name="Rechteck 71">
            <a:extLst>
              <a:ext uri="{FF2B5EF4-FFF2-40B4-BE49-F238E27FC236}">
                <a16:creationId xmlns:a16="http://schemas.microsoft.com/office/drawing/2014/main" id="{A6B0FBFC-C5F8-4CEF-A7E5-4B1DB46BD204}"/>
              </a:ext>
            </a:extLst>
          </p:cNvPr>
          <p:cNvSpPr/>
          <p:nvPr/>
        </p:nvSpPr>
        <p:spPr>
          <a:xfrm>
            <a:off x="840388" y="2934273"/>
            <a:ext cx="3402253" cy="3349521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7" name="Rechteck 72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840388" y="3738165"/>
            <a:ext cx="3194920" cy="30613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t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tabLst>
                <a:tab pos="2573338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A new technical way of providing software updates. </a:t>
            </a:r>
          </a:p>
        </p:txBody>
      </p:sp>
      <p:sp>
        <p:nvSpPr>
          <p:cNvPr id="8" name="Gleichschenkliges Dreieck 73">
            <a:extLst>
              <a:ext uri="{FF2B5EF4-FFF2-40B4-BE49-F238E27FC236}">
                <a16:creationId xmlns:a16="http://schemas.microsoft.com/office/drawing/2014/main" id="{57D2B8BF-3F5E-44E8-9A94-98D690E9C94E}"/>
              </a:ext>
            </a:extLst>
          </p:cNvPr>
          <p:cNvSpPr/>
          <p:nvPr/>
        </p:nvSpPr>
        <p:spPr>
          <a:xfrm rot="10800000">
            <a:off x="2042288" y="3346484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Gleichschenkliges Dreieck 74">
            <a:extLst>
              <a:ext uri="{FF2B5EF4-FFF2-40B4-BE49-F238E27FC236}">
                <a16:creationId xmlns:a16="http://schemas.microsoft.com/office/drawing/2014/main" id="{B76635EE-8448-4B73-8BE1-7C5747D7A698}"/>
              </a:ext>
            </a:extLst>
          </p:cNvPr>
          <p:cNvSpPr/>
          <p:nvPr/>
        </p:nvSpPr>
        <p:spPr>
          <a:xfrm rot="10800000">
            <a:off x="5778997" y="3340134"/>
            <a:ext cx="1058396" cy="2270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Rechteck 75">
            <a:extLst>
              <a:ext uri="{FF2B5EF4-FFF2-40B4-BE49-F238E27FC236}">
                <a16:creationId xmlns:a16="http://schemas.microsoft.com/office/drawing/2014/main" id="{DD00DFE0-FB5F-4C3A-AE9C-5FD4B4C3D0D7}"/>
              </a:ext>
            </a:extLst>
          </p:cNvPr>
          <p:cNvSpPr/>
          <p:nvPr/>
        </p:nvSpPr>
        <p:spPr>
          <a:xfrm>
            <a:off x="4302583" y="2934274"/>
            <a:ext cx="3729467" cy="3349520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</a:pP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1" name="Rechteck 76">
            <a:extLst>
              <a:ext uri="{FF2B5EF4-FFF2-40B4-BE49-F238E27FC236}">
                <a16:creationId xmlns:a16="http://schemas.microsoft.com/office/drawing/2014/main" id="{1885F3BD-5BA8-42CE-8597-2388881B076C}"/>
              </a:ext>
            </a:extLst>
          </p:cNvPr>
          <p:cNvSpPr/>
          <p:nvPr/>
        </p:nvSpPr>
        <p:spPr>
          <a:xfrm>
            <a:off x="3856019" y="3434085"/>
            <a:ext cx="4176032" cy="306032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tlCol="0" anchor="ctr"/>
          <a:lstStyle/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Changes in the means to protect integrity and authenticity of the update.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Changes in the way of reading and protecting the RXSWIN.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Changes in way of ensuring safe state of the vehicle in case of remote updates. </a:t>
            </a: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Changes in ways of informing the vehicle user about a software update.</a:t>
            </a:r>
          </a:p>
        </p:txBody>
      </p:sp>
    </p:spTree>
    <p:extLst>
      <p:ext uri="{BB962C8B-B14F-4D97-AF65-F5344CB8AC3E}">
        <p14:creationId xmlns:p14="http://schemas.microsoft.com/office/powerpoint/2010/main" val="1892025282"/>
      </p:ext>
    </p:extLst>
  </p:cSld>
  <p:clrMapOvr>
    <a:masterClrMapping/>
  </p:clrMapOvr>
</p:sld>
</file>

<file path=ppt/theme/theme1.xml><?xml version="1.0" encoding="utf-8"?>
<a:theme xmlns:a="http://schemas.openxmlformats.org/drawingml/2006/main" name="OICA PP template (standard)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" id="{41F3EA33-912A-4903-8CCA-99FF488B0193}" vid="{C303C125-C101-4B8B-B005-6DF588CFC6F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DB45D665D98E4787CA33AADF1F6CC1" ma:contentTypeVersion="11" ma:contentTypeDescription="Create a new document." ma:contentTypeScope="" ma:versionID="2bb767c00badad42de69058aa5ea4b12">
  <xsd:schema xmlns:xsd="http://www.w3.org/2001/XMLSchema" xmlns:xs="http://www.w3.org/2001/XMLSchema" xmlns:p="http://schemas.microsoft.com/office/2006/metadata/properties" xmlns:ns3="725e845c-2d7b-4130-bacf-a0028de519a7" xmlns:ns4="a6a4c9dd-6cff-41ee-bc74-e1f53c349903" targetNamespace="http://schemas.microsoft.com/office/2006/metadata/properties" ma:root="true" ma:fieldsID="aa00e6d8615be78bba16539767b27c32" ns3:_="" ns4:_="">
    <xsd:import namespace="725e845c-2d7b-4130-bacf-a0028de519a7"/>
    <xsd:import namespace="a6a4c9dd-6cff-41ee-bc74-e1f53c34990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e845c-2d7b-4130-bacf-a0028de519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4c9dd-6cff-41ee-bc74-e1f53c34990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BDF4A6D-0B91-4C70-B694-D1D6688CB6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e845c-2d7b-4130-bacf-a0028de519a7"/>
    <ds:schemaRef ds:uri="a6a4c9dd-6cff-41ee-bc74-e1f53c3499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5813E9-4396-4067-95BD-F3F8615886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36D84A-E480-409A-80B7-6993DC5195AB}">
  <ds:schemaRefs>
    <ds:schemaRef ds:uri="725e845c-2d7b-4130-bacf-a0028de519a7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a6a4c9dd-6cff-41ee-bc74-e1f53c34990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(standard)</Template>
  <TotalTime>203</TotalTime>
  <Words>457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Calibri</vt:lpstr>
      <vt:lpstr>Courier New</vt:lpstr>
      <vt:lpstr>VW Text Office</vt:lpstr>
      <vt:lpstr>Wingdings</vt:lpstr>
      <vt:lpstr>OICA PP template (standard)</vt:lpstr>
      <vt:lpstr>PowerPoint Presentation</vt:lpstr>
      <vt:lpstr>Example of changes in the E/E Architecture</vt:lpstr>
      <vt:lpstr>Suggested addition to the interpretation document Cyber Security</vt:lpstr>
      <vt:lpstr>Vehicle type, new type and type extension for software update processes regulation 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UN Regulations on  Cyber Security and Software updates</dc:title>
  <dc:creator>Schenkenberger, Jens</dc:creator>
  <cp:lastModifiedBy>Darren Handley</cp:lastModifiedBy>
  <cp:revision>67</cp:revision>
  <dcterms:created xsi:type="dcterms:W3CDTF">2019-08-06T15:19:10Z</dcterms:created>
  <dcterms:modified xsi:type="dcterms:W3CDTF">2020-04-20T16:11:17Z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J597066@inetpsa.com</vt:lpwstr>
  </property>
  <property fmtid="{D5CDD505-2E9C-101B-9397-08002B2CF9AE}" pid="5" name="MSIP_Label_2fd53d93-3f4c-4b90-b511-bd6bdbb4fba9_SetDate">
    <vt:lpwstr>2020-04-20T12:42:39.3591078Z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  <property fmtid="{D5CDD505-2E9C-101B-9397-08002B2CF9AE}" pid="10" name="ContentTypeId">
    <vt:lpwstr>0x010100DEDB45D665D98E4787CA33AADF1F6CC1</vt:lpwstr>
  </property>
</Properties>
</file>