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9" r:id="rId3"/>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34" autoAdjust="0"/>
    <p:restoredTop sz="94660"/>
  </p:normalViewPr>
  <p:slideViewPr>
    <p:cSldViewPr snapToGrid="0">
      <p:cViewPr varScale="1">
        <p:scale>
          <a:sx n="91" d="100"/>
          <a:sy n="91" d="100"/>
        </p:scale>
        <p:origin x="392"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918A430-F4F2-4435-B441-3667D7E7246A}" type="datetimeFigureOut">
              <a:rPr kumimoji="1" lang="ja-JP" altLang="en-US" smtClean="0"/>
              <a:t>2020/4/15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C04908F-6F69-4C8E-AB87-D83AABAE7AA0}" type="slidenum">
              <a:rPr kumimoji="1" lang="ja-JP" altLang="en-US" smtClean="0"/>
              <a:t>‹#›</a:t>
            </a:fld>
            <a:endParaRPr kumimoji="1" lang="ja-JP" altLang="en-US"/>
          </a:p>
        </p:txBody>
      </p:sp>
    </p:spTree>
    <p:extLst>
      <p:ext uri="{BB962C8B-B14F-4D97-AF65-F5344CB8AC3E}">
        <p14:creationId xmlns:p14="http://schemas.microsoft.com/office/powerpoint/2010/main" val="24180295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918A430-F4F2-4435-B441-3667D7E7246A}" type="datetimeFigureOut">
              <a:rPr kumimoji="1" lang="ja-JP" altLang="en-US" smtClean="0"/>
              <a:t>2020/4/15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C04908F-6F69-4C8E-AB87-D83AABAE7AA0}" type="slidenum">
              <a:rPr kumimoji="1" lang="ja-JP" altLang="en-US" smtClean="0"/>
              <a:t>‹#›</a:t>
            </a:fld>
            <a:endParaRPr kumimoji="1" lang="ja-JP" altLang="en-US"/>
          </a:p>
        </p:txBody>
      </p:sp>
    </p:spTree>
    <p:extLst>
      <p:ext uri="{BB962C8B-B14F-4D97-AF65-F5344CB8AC3E}">
        <p14:creationId xmlns:p14="http://schemas.microsoft.com/office/powerpoint/2010/main" val="1248713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918A430-F4F2-4435-B441-3667D7E7246A}" type="datetimeFigureOut">
              <a:rPr kumimoji="1" lang="ja-JP" altLang="en-US" smtClean="0"/>
              <a:t>2020/4/15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C04908F-6F69-4C8E-AB87-D83AABAE7AA0}" type="slidenum">
              <a:rPr kumimoji="1" lang="ja-JP" altLang="en-US" smtClean="0"/>
              <a:t>‹#›</a:t>
            </a:fld>
            <a:endParaRPr kumimoji="1" lang="ja-JP" altLang="en-US"/>
          </a:p>
        </p:txBody>
      </p:sp>
    </p:spTree>
    <p:extLst>
      <p:ext uri="{BB962C8B-B14F-4D97-AF65-F5344CB8AC3E}">
        <p14:creationId xmlns:p14="http://schemas.microsoft.com/office/powerpoint/2010/main" val="2391126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918A430-F4F2-4435-B441-3667D7E7246A}" type="datetimeFigureOut">
              <a:rPr kumimoji="1" lang="ja-JP" altLang="en-US" smtClean="0"/>
              <a:t>2020/4/15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C04908F-6F69-4C8E-AB87-D83AABAE7AA0}" type="slidenum">
              <a:rPr kumimoji="1" lang="ja-JP" altLang="en-US" smtClean="0"/>
              <a:t>‹#›</a:t>
            </a:fld>
            <a:endParaRPr kumimoji="1" lang="ja-JP" altLang="en-US"/>
          </a:p>
        </p:txBody>
      </p:sp>
    </p:spTree>
    <p:extLst>
      <p:ext uri="{BB962C8B-B14F-4D97-AF65-F5344CB8AC3E}">
        <p14:creationId xmlns:p14="http://schemas.microsoft.com/office/powerpoint/2010/main" val="535491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918A430-F4F2-4435-B441-3667D7E7246A}" type="datetimeFigureOut">
              <a:rPr kumimoji="1" lang="ja-JP" altLang="en-US" smtClean="0"/>
              <a:t>2020/4/15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C04908F-6F69-4C8E-AB87-D83AABAE7AA0}" type="slidenum">
              <a:rPr kumimoji="1" lang="ja-JP" altLang="en-US" smtClean="0"/>
              <a:t>‹#›</a:t>
            </a:fld>
            <a:endParaRPr kumimoji="1" lang="ja-JP" altLang="en-US"/>
          </a:p>
        </p:txBody>
      </p:sp>
    </p:spTree>
    <p:extLst>
      <p:ext uri="{BB962C8B-B14F-4D97-AF65-F5344CB8AC3E}">
        <p14:creationId xmlns:p14="http://schemas.microsoft.com/office/powerpoint/2010/main" val="1892577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918A430-F4F2-4435-B441-3667D7E7246A}" type="datetimeFigureOut">
              <a:rPr kumimoji="1" lang="ja-JP" altLang="en-US" smtClean="0"/>
              <a:t>2020/4/15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C04908F-6F69-4C8E-AB87-D83AABAE7AA0}" type="slidenum">
              <a:rPr kumimoji="1" lang="ja-JP" altLang="en-US" smtClean="0"/>
              <a:t>‹#›</a:t>
            </a:fld>
            <a:endParaRPr kumimoji="1" lang="ja-JP" altLang="en-US"/>
          </a:p>
        </p:txBody>
      </p:sp>
    </p:spTree>
    <p:extLst>
      <p:ext uri="{BB962C8B-B14F-4D97-AF65-F5344CB8AC3E}">
        <p14:creationId xmlns:p14="http://schemas.microsoft.com/office/powerpoint/2010/main" val="3706129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918A430-F4F2-4435-B441-3667D7E7246A}" type="datetimeFigureOut">
              <a:rPr kumimoji="1" lang="ja-JP" altLang="en-US" smtClean="0"/>
              <a:t>2020/4/15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C04908F-6F69-4C8E-AB87-D83AABAE7AA0}" type="slidenum">
              <a:rPr kumimoji="1" lang="ja-JP" altLang="en-US" smtClean="0"/>
              <a:t>‹#›</a:t>
            </a:fld>
            <a:endParaRPr kumimoji="1" lang="ja-JP" altLang="en-US"/>
          </a:p>
        </p:txBody>
      </p:sp>
    </p:spTree>
    <p:extLst>
      <p:ext uri="{BB962C8B-B14F-4D97-AF65-F5344CB8AC3E}">
        <p14:creationId xmlns:p14="http://schemas.microsoft.com/office/powerpoint/2010/main" val="3411201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918A430-F4F2-4435-B441-3667D7E7246A}" type="datetimeFigureOut">
              <a:rPr kumimoji="1" lang="ja-JP" altLang="en-US" smtClean="0"/>
              <a:t>2020/4/15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C04908F-6F69-4C8E-AB87-D83AABAE7AA0}" type="slidenum">
              <a:rPr kumimoji="1" lang="ja-JP" altLang="en-US" smtClean="0"/>
              <a:t>‹#›</a:t>
            </a:fld>
            <a:endParaRPr kumimoji="1" lang="ja-JP" altLang="en-US"/>
          </a:p>
        </p:txBody>
      </p:sp>
    </p:spTree>
    <p:extLst>
      <p:ext uri="{BB962C8B-B14F-4D97-AF65-F5344CB8AC3E}">
        <p14:creationId xmlns:p14="http://schemas.microsoft.com/office/powerpoint/2010/main" val="3064127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18A430-F4F2-4435-B441-3667D7E7246A}" type="datetimeFigureOut">
              <a:rPr kumimoji="1" lang="ja-JP" altLang="en-US" smtClean="0"/>
              <a:t>2020/4/15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C04908F-6F69-4C8E-AB87-D83AABAE7AA0}" type="slidenum">
              <a:rPr kumimoji="1" lang="ja-JP" altLang="en-US" smtClean="0"/>
              <a:t>‹#›</a:t>
            </a:fld>
            <a:endParaRPr kumimoji="1" lang="ja-JP" altLang="en-US"/>
          </a:p>
        </p:txBody>
      </p:sp>
    </p:spTree>
    <p:extLst>
      <p:ext uri="{BB962C8B-B14F-4D97-AF65-F5344CB8AC3E}">
        <p14:creationId xmlns:p14="http://schemas.microsoft.com/office/powerpoint/2010/main" val="41117020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918A430-F4F2-4435-B441-3667D7E7246A}" type="datetimeFigureOut">
              <a:rPr kumimoji="1" lang="ja-JP" altLang="en-US" smtClean="0"/>
              <a:t>2020/4/15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C04908F-6F69-4C8E-AB87-D83AABAE7AA0}" type="slidenum">
              <a:rPr kumimoji="1" lang="ja-JP" altLang="en-US" smtClean="0"/>
              <a:t>‹#›</a:t>
            </a:fld>
            <a:endParaRPr kumimoji="1" lang="ja-JP" altLang="en-US"/>
          </a:p>
        </p:txBody>
      </p:sp>
    </p:spTree>
    <p:extLst>
      <p:ext uri="{BB962C8B-B14F-4D97-AF65-F5344CB8AC3E}">
        <p14:creationId xmlns:p14="http://schemas.microsoft.com/office/powerpoint/2010/main" val="3637181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918A430-F4F2-4435-B441-3667D7E7246A}" type="datetimeFigureOut">
              <a:rPr kumimoji="1" lang="ja-JP" altLang="en-US" smtClean="0"/>
              <a:t>2020/4/15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C04908F-6F69-4C8E-AB87-D83AABAE7AA0}" type="slidenum">
              <a:rPr kumimoji="1" lang="ja-JP" altLang="en-US" smtClean="0"/>
              <a:t>‹#›</a:t>
            </a:fld>
            <a:endParaRPr kumimoji="1" lang="ja-JP" altLang="en-US"/>
          </a:p>
        </p:txBody>
      </p:sp>
    </p:spTree>
    <p:extLst>
      <p:ext uri="{BB962C8B-B14F-4D97-AF65-F5344CB8AC3E}">
        <p14:creationId xmlns:p14="http://schemas.microsoft.com/office/powerpoint/2010/main" val="36746431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18A430-F4F2-4435-B441-3667D7E7246A}" type="datetimeFigureOut">
              <a:rPr kumimoji="1" lang="ja-JP" altLang="en-US" smtClean="0"/>
              <a:t>2020/4/15</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04908F-6F69-4C8E-AB87-D83AABAE7AA0}" type="slidenum">
              <a:rPr kumimoji="1" lang="ja-JP" altLang="en-US" smtClean="0"/>
              <a:t>‹#›</a:t>
            </a:fld>
            <a:endParaRPr kumimoji="1" lang="ja-JP" altLang="en-US"/>
          </a:p>
        </p:txBody>
      </p:sp>
    </p:spTree>
    <p:extLst>
      <p:ext uri="{BB962C8B-B14F-4D97-AF65-F5344CB8AC3E}">
        <p14:creationId xmlns:p14="http://schemas.microsoft.com/office/powerpoint/2010/main" val="11353710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6561F7F-1F5D-4307-A5F6-140BC2301827}"/>
              </a:ext>
            </a:extLst>
          </p:cNvPr>
          <p:cNvSpPr txBox="1"/>
          <p:nvPr/>
        </p:nvSpPr>
        <p:spPr>
          <a:xfrm>
            <a:off x="357352" y="451945"/>
            <a:ext cx="8050924" cy="369332"/>
          </a:xfrm>
          <a:prstGeom prst="rect">
            <a:avLst/>
          </a:prstGeom>
          <a:noFill/>
        </p:spPr>
        <p:txBody>
          <a:bodyPr wrap="square" rtlCol="0">
            <a:spAutoFit/>
          </a:bodyPr>
          <a:lstStyle/>
          <a:p>
            <a:r>
              <a:rPr kumimoji="1" lang="en-US" altLang="ja-JP" dirty="0"/>
              <a:t>Comments on the Interpretation Document for SU</a:t>
            </a:r>
            <a:endParaRPr kumimoji="1" lang="ja-JP" altLang="en-US" dirty="0"/>
          </a:p>
        </p:txBody>
      </p:sp>
      <p:sp>
        <p:nvSpPr>
          <p:cNvPr id="5" name="テキスト ボックス 4">
            <a:extLst>
              <a:ext uri="{FF2B5EF4-FFF2-40B4-BE49-F238E27FC236}">
                <a16:creationId xmlns:a16="http://schemas.microsoft.com/office/drawing/2014/main" id="{3C9D6A3E-9C51-445A-9724-981E78B34A4A}"/>
              </a:ext>
            </a:extLst>
          </p:cNvPr>
          <p:cNvSpPr txBox="1"/>
          <p:nvPr/>
        </p:nvSpPr>
        <p:spPr>
          <a:xfrm>
            <a:off x="405323" y="956946"/>
            <a:ext cx="8418245" cy="2862322"/>
          </a:xfrm>
          <a:prstGeom prst="rect">
            <a:avLst/>
          </a:prstGeom>
          <a:noFill/>
        </p:spPr>
        <p:txBody>
          <a:bodyPr wrap="square" rtlCol="0">
            <a:spAutoFit/>
          </a:bodyPr>
          <a:lstStyle/>
          <a:p>
            <a:pPr marL="285750" indent="-285750" algn="just">
              <a:buFont typeface="Wingdings" panose="05000000000000000000" pitchFamily="2" charset="2"/>
              <a:buChar char="Ø"/>
            </a:pPr>
            <a:r>
              <a:rPr kumimoji="1" lang="en-US" altLang="ja-JP" dirty="0"/>
              <a:t>“Recommendation Document” which is already outdated is still referred in some parts of the interpretation document. List of examples of risks, threats and mitigations were already moved to the regulation for CS. Documents to be referred in the interpretation document with regard to CS issue should be converged to the CS regulation.</a:t>
            </a:r>
          </a:p>
          <a:p>
            <a:pPr marL="285750" indent="-285750">
              <a:buFont typeface="Wingdings" panose="05000000000000000000" pitchFamily="2" charset="2"/>
              <a:buChar char="Ø"/>
            </a:pPr>
            <a:endParaRPr kumimoji="1" lang="en-US" altLang="ja-JP" dirty="0"/>
          </a:p>
          <a:p>
            <a:pPr marL="285750" indent="-285750">
              <a:buFont typeface="Wingdings" panose="05000000000000000000" pitchFamily="2" charset="2"/>
              <a:buChar char="Ø"/>
            </a:pPr>
            <a:r>
              <a:rPr kumimoji="1" lang="en-US" altLang="ja-JP" dirty="0"/>
              <a:t>Examples of documents/evidence</a:t>
            </a:r>
          </a:p>
          <a:p>
            <a:pPr marL="263525" indent="-263525" algn="just">
              <a:tabLst>
                <a:tab pos="357188" algn="l"/>
              </a:tabLst>
            </a:pPr>
            <a:r>
              <a:rPr kumimoji="1" lang="en-US" altLang="ja-JP" dirty="0"/>
              <a:t>      Documents appeared in this section are examples. Each document is used to evidence each individual case and not generalized. Therefore these documents should be used as examples.</a:t>
            </a:r>
            <a:endParaRPr kumimoji="1" lang="ja-JP" altLang="en-US" dirty="0"/>
          </a:p>
        </p:txBody>
      </p:sp>
      <p:pic>
        <p:nvPicPr>
          <p:cNvPr id="6" name="図 5">
            <a:extLst>
              <a:ext uri="{FF2B5EF4-FFF2-40B4-BE49-F238E27FC236}">
                <a16:creationId xmlns:a16="http://schemas.microsoft.com/office/drawing/2014/main" id="{D407780B-0058-4B68-8A0C-9214FC8D6895}"/>
              </a:ext>
            </a:extLst>
          </p:cNvPr>
          <p:cNvPicPr>
            <a:picLocks noChangeAspect="1"/>
          </p:cNvPicPr>
          <p:nvPr/>
        </p:nvPicPr>
        <p:blipFill rotWithShape="1">
          <a:blip r:embed="rId2"/>
          <a:srcRect l="8291" t="78068" r="27180" b="4428"/>
          <a:stretch/>
        </p:blipFill>
        <p:spPr>
          <a:xfrm>
            <a:off x="630621" y="4203291"/>
            <a:ext cx="8251645" cy="1398954"/>
          </a:xfrm>
          <a:prstGeom prst="rect">
            <a:avLst/>
          </a:prstGeom>
        </p:spPr>
      </p:pic>
      <p:sp>
        <p:nvSpPr>
          <p:cNvPr id="7" name="正方形/長方形 6">
            <a:extLst>
              <a:ext uri="{FF2B5EF4-FFF2-40B4-BE49-F238E27FC236}">
                <a16:creationId xmlns:a16="http://schemas.microsoft.com/office/drawing/2014/main" id="{993B6014-3584-4BA4-93C3-4CAF77A91CCC}"/>
              </a:ext>
            </a:extLst>
          </p:cNvPr>
          <p:cNvSpPr/>
          <p:nvPr/>
        </p:nvSpPr>
        <p:spPr>
          <a:xfrm>
            <a:off x="687752" y="5402275"/>
            <a:ext cx="8064078" cy="1200329"/>
          </a:xfrm>
          <a:prstGeom prst="rect">
            <a:avLst/>
          </a:prstGeom>
        </p:spPr>
        <p:txBody>
          <a:bodyPr wrap="square">
            <a:spAutoFit/>
          </a:bodyPr>
          <a:lstStyle/>
          <a:p>
            <a:r>
              <a:rPr lang="en-US" altLang="ja-JP" dirty="0">
                <a:latin typeface="Times New Roman" panose="02020603050405020304" pitchFamily="18" charset="0"/>
                <a:cs typeface="Times New Roman" panose="02020603050405020304" pitchFamily="18" charset="0"/>
              </a:rPr>
              <a:t>Proposal:</a:t>
            </a:r>
          </a:p>
          <a:p>
            <a:pPr algn="just"/>
            <a:r>
              <a:rPr lang="en-US" altLang="ja-JP" dirty="0">
                <a:latin typeface="Times New Roman" panose="02020603050405020304" pitchFamily="18" charset="0"/>
                <a:cs typeface="Times New Roman" panose="02020603050405020304" pitchFamily="18" charset="0"/>
              </a:rPr>
              <a:t>For evidencing the processes existing configuration control processes/procedures </a:t>
            </a:r>
            <a:r>
              <a:rPr lang="en-US" altLang="ja-JP" dirty="0">
                <a:solidFill>
                  <a:srgbClr val="FF0000"/>
                </a:solidFill>
                <a:latin typeface="Times New Roman" panose="02020603050405020304" pitchFamily="18" charset="0"/>
                <a:cs typeface="Times New Roman" panose="02020603050405020304" pitchFamily="18" charset="0"/>
              </a:rPr>
              <a:t>should be used and relevant standards may be referred. </a:t>
            </a:r>
            <a:r>
              <a:rPr lang="en-US" altLang="ja-JP" dirty="0">
                <a:latin typeface="Times New Roman" panose="02020603050405020304" pitchFamily="18" charset="0"/>
                <a:cs typeface="Times New Roman" panose="02020603050405020304" pitchFamily="18" charset="0"/>
              </a:rPr>
              <a:t>This should be accompanied by an explanation of why they are relevant. </a:t>
            </a:r>
            <a:endParaRPr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68C7FE19-93B4-4999-BF04-4DBBAF454390}"/>
              </a:ext>
            </a:extLst>
          </p:cNvPr>
          <p:cNvSpPr txBox="1"/>
          <p:nvPr/>
        </p:nvSpPr>
        <p:spPr>
          <a:xfrm>
            <a:off x="687752" y="3902846"/>
            <a:ext cx="3001108" cy="369332"/>
          </a:xfrm>
          <a:prstGeom prst="rect">
            <a:avLst/>
          </a:prstGeom>
          <a:noFill/>
        </p:spPr>
        <p:txBody>
          <a:bodyPr wrap="square" rtlCol="0">
            <a:spAutoFit/>
          </a:bodyPr>
          <a:lstStyle/>
          <a:p>
            <a:r>
              <a:rPr kumimoji="1" lang="en-US" altLang="ja-JP" dirty="0"/>
              <a:t>Interpretation for 7.1.1.2</a:t>
            </a:r>
            <a:endParaRPr kumimoji="1" lang="ja-JP" altLang="en-US" dirty="0"/>
          </a:p>
        </p:txBody>
      </p:sp>
    </p:spTree>
    <p:extLst>
      <p:ext uri="{BB962C8B-B14F-4D97-AF65-F5344CB8AC3E}">
        <p14:creationId xmlns:p14="http://schemas.microsoft.com/office/powerpoint/2010/main" val="1066043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6561F7F-1F5D-4307-A5F6-140BC2301827}"/>
              </a:ext>
            </a:extLst>
          </p:cNvPr>
          <p:cNvSpPr txBox="1"/>
          <p:nvPr/>
        </p:nvSpPr>
        <p:spPr>
          <a:xfrm>
            <a:off x="357352" y="451945"/>
            <a:ext cx="8050924" cy="369332"/>
          </a:xfrm>
          <a:prstGeom prst="rect">
            <a:avLst/>
          </a:prstGeom>
          <a:noFill/>
        </p:spPr>
        <p:txBody>
          <a:bodyPr wrap="square" rtlCol="0">
            <a:spAutoFit/>
          </a:bodyPr>
          <a:lstStyle/>
          <a:p>
            <a:r>
              <a:rPr kumimoji="1" lang="en-US" altLang="ja-JP" dirty="0"/>
              <a:t>Comments on the Interpretation Document for SU</a:t>
            </a:r>
            <a:endParaRPr kumimoji="1" lang="ja-JP" altLang="en-US" dirty="0"/>
          </a:p>
        </p:txBody>
      </p:sp>
      <p:sp>
        <p:nvSpPr>
          <p:cNvPr id="5" name="テキスト ボックス 4">
            <a:extLst>
              <a:ext uri="{FF2B5EF4-FFF2-40B4-BE49-F238E27FC236}">
                <a16:creationId xmlns:a16="http://schemas.microsoft.com/office/drawing/2014/main" id="{3C9D6A3E-9C51-445A-9724-981E78B34A4A}"/>
              </a:ext>
            </a:extLst>
          </p:cNvPr>
          <p:cNvSpPr txBox="1"/>
          <p:nvPr/>
        </p:nvSpPr>
        <p:spPr>
          <a:xfrm>
            <a:off x="405323" y="1166348"/>
            <a:ext cx="8418245" cy="369332"/>
          </a:xfrm>
          <a:prstGeom prst="rect">
            <a:avLst/>
          </a:prstGeom>
          <a:noFill/>
        </p:spPr>
        <p:txBody>
          <a:bodyPr wrap="square" rtlCol="0">
            <a:spAutoFit/>
          </a:bodyPr>
          <a:lstStyle/>
          <a:p>
            <a:r>
              <a:rPr kumimoji="1" lang="en-US" altLang="ja-JP" dirty="0"/>
              <a:t>Interpretation for 7.2.2.5</a:t>
            </a:r>
            <a:endParaRPr kumimoji="1" lang="ja-JP" altLang="en-US" dirty="0"/>
          </a:p>
        </p:txBody>
      </p:sp>
      <p:sp>
        <p:nvSpPr>
          <p:cNvPr id="8" name="テキスト ボックス 7">
            <a:extLst>
              <a:ext uri="{FF2B5EF4-FFF2-40B4-BE49-F238E27FC236}">
                <a16:creationId xmlns:a16="http://schemas.microsoft.com/office/drawing/2014/main" id="{68C7FE19-93B4-4999-BF04-4DBBAF454390}"/>
              </a:ext>
            </a:extLst>
          </p:cNvPr>
          <p:cNvSpPr txBox="1"/>
          <p:nvPr/>
        </p:nvSpPr>
        <p:spPr>
          <a:xfrm>
            <a:off x="587844" y="1597641"/>
            <a:ext cx="3283955" cy="369332"/>
          </a:xfrm>
          <a:prstGeom prst="rect">
            <a:avLst/>
          </a:prstGeom>
          <a:solidFill>
            <a:schemeClr val="tx1"/>
          </a:solidFill>
        </p:spPr>
        <p:txBody>
          <a:bodyPr wrap="square" rtlCol="0">
            <a:spAutoFit/>
          </a:bodyPr>
          <a:lstStyle/>
          <a:p>
            <a:r>
              <a:rPr lang="en-GB" altLang="ja-JP" dirty="0">
                <a:solidFill>
                  <a:schemeClr val="bg1"/>
                </a:solidFill>
              </a:rPr>
              <a:t>Explanation of the requirement</a:t>
            </a:r>
            <a:endParaRPr kumimoji="1" lang="ja-JP" altLang="en-US" dirty="0">
              <a:solidFill>
                <a:schemeClr val="bg1"/>
              </a:solidFill>
            </a:endParaRPr>
          </a:p>
        </p:txBody>
      </p:sp>
      <p:sp>
        <p:nvSpPr>
          <p:cNvPr id="15" name="正方形/長方形 14">
            <a:extLst>
              <a:ext uri="{FF2B5EF4-FFF2-40B4-BE49-F238E27FC236}">
                <a16:creationId xmlns:a16="http://schemas.microsoft.com/office/drawing/2014/main" id="{993B6014-3584-4BA4-93C3-4CAF77A91CCC}"/>
              </a:ext>
            </a:extLst>
          </p:cNvPr>
          <p:cNvSpPr/>
          <p:nvPr/>
        </p:nvSpPr>
        <p:spPr>
          <a:xfrm>
            <a:off x="587845" y="1963936"/>
            <a:ext cx="8064078" cy="923330"/>
          </a:xfrm>
          <a:prstGeom prst="rect">
            <a:avLst/>
          </a:prstGeom>
        </p:spPr>
        <p:txBody>
          <a:bodyPr wrap="square">
            <a:spAutoFit/>
          </a:bodyPr>
          <a:lstStyle/>
          <a:p>
            <a:r>
              <a:rPr lang="en-US" altLang="ja-JP" dirty="0">
                <a:latin typeface="Times New Roman" panose="02020603050405020304" pitchFamily="18" charset="0"/>
                <a:cs typeface="Times New Roman" panose="02020603050405020304" pitchFamily="18" charset="0"/>
              </a:rPr>
              <a:t>Proposal:</a:t>
            </a:r>
          </a:p>
          <a:p>
            <a:r>
              <a:rPr lang="en-US" altLang="ja-JP" b="1" dirty="0" smtClean="0">
                <a:solidFill>
                  <a:srgbClr val="FF0000"/>
                </a:solidFill>
              </a:rPr>
              <a:t>The </a:t>
            </a:r>
            <a:r>
              <a:rPr lang="en-US" altLang="ja-JP" b="1" dirty="0">
                <a:solidFill>
                  <a:srgbClr val="FF0000"/>
                </a:solidFill>
              </a:rPr>
              <a:t>manufacturer should define preconditions to be met if software updates can be performed safely, and confirm it whenever the software update starts.</a:t>
            </a:r>
            <a:endParaRPr lang="ja-JP" altLang="ja-JP" dirty="0">
              <a:solidFill>
                <a:srgbClr val="FF0000"/>
              </a:solidFill>
            </a:endParaRPr>
          </a:p>
        </p:txBody>
      </p:sp>
      <p:sp>
        <p:nvSpPr>
          <p:cNvPr id="16" name="テキスト ボックス 15">
            <a:extLst>
              <a:ext uri="{FF2B5EF4-FFF2-40B4-BE49-F238E27FC236}">
                <a16:creationId xmlns:a16="http://schemas.microsoft.com/office/drawing/2014/main" id="{68C7FE19-93B4-4999-BF04-4DBBAF454390}"/>
              </a:ext>
            </a:extLst>
          </p:cNvPr>
          <p:cNvSpPr txBox="1"/>
          <p:nvPr/>
        </p:nvSpPr>
        <p:spPr>
          <a:xfrm>
            <a:off x="587844" y="3471889"/>
            <a:ext cx="5496664" cy="369332"/>
          </a:xfrm>
          <a:prstGeom prst="rect">
            <a:avLst/>
          </a:prstGeom>
          <a:solidFill>
            <a:schemeClr val="tx1"/>
          </a:solidFill>
        </p:spPr>
        <p:txBody>
          <a:bodyPr wrap="square" rtlCol="0">
            <a:spAutoFit/>
          </a:bodyPr>
          <a:lstStyle/>
          <a:p>
            <a:r>
              <a:rPr lang="en-GB" altLang="ja-JP" dirty="0">
                <a:solidFill>
                  <a:schemeClr val="bg1"/>
                </a:solidFill>
              </a:rPr>
              <a:t>Examples of documents/evidence that could be provided</a:t>
            </a:r>
            <a:endParaRPr kumimoji="1" lang="ja-JP" altLang="en-US" dirty="0">
              <a:solidFill>
                <a:schemeClr val="bg1"/>
              </a:solidFill>
            </a:endParaRPr>
          </a:p>
        </p:txBody>
      </p:sp>
      <p:sp>
        <p:nvSpPr>
          <p:cNvPr id="17" name="正方形/長方形 16">
            <a:extLst>
              <a:ext uri="{FF2B5EF4-FFF2-40B4-BE49-F238E27FC236}">
                <a16:creationId xmlns:a16="http://schemas.microsoft.com/office/drawing/2014/main" id="{993B6014-3584-4BA4-93C3-4CAF77A91CCC}"/>
              </a:ext>
            </a:extLst>
          </p:cNvPr>
          <p:cNvSpPr/>
          <p:nvPr/>
        </p:nvSpPr>
        <p:spPr>
          <a:xfrm>
            <a:off x="587844" y="3872557"/>
            <a:ext cx="8374672" cy="923330"/>
          </a:xfrm>
          <a:prstGeom prst="rect">
            <a:avLst/>
          </a:prstGeom>
        </p:spPr>
        <p:txBody>
          <a:bodyPr wrap="square">
            <a:spAutoFit/>
          </a:bodyPr>
          <a:lstStyle/>
          <a:p>
            <a:r>
              <a:rPr lang="en-US" altLang="ja-JP" dirty="0">
                <a:latin typeface="Times New Roman" panose="02020603050405020304" pitchFamily="18" charset="0"/>
                <a:cs typeface="Times New Roman" panose="02020603050405020304" pitchFamily="18" charset="0"/>
              </a:rPr>
              <a:t>Proposal:</a:t>
            </a:r>
          </a:p>
          <a:p>
            <a:r>
              <a:rPr lang="en-GB" altLang="ja-JP" b="1" dirty="0"/>
              <a:t>The following may be used to provide assurance that this requirement is met:</a:t>
            </a:r>
            <a:endParaRPr lang="ja-JP" altLang="ja-JP" dirty="0"/>
          </a:p>
          <a:p>
            <a:pPr lvl="0"/>
            <a:r>
              <a:rPr lang="en-GB" altLang="ja-JP" b="1" dirty="0"/>
              <a:t>demonstration of requirements via documentation/presentation and/or physical test.</a:t>
            </a:r>
            <a:endParaRPr lang="ja-JP" altLang="ja-JP" dirty="0"/>
          </a:p>
        </p:txBody>
      </p:sp>
    </p:spTree>
    <p:extLst>
      <p:ext uri="{BB962C8B-B14F-4D97-AF65-F5344CB8AC3E}">
        <p14:creationId xmlns:p14="http://schemas.microsoft.com/office/powerpoint/2010/main" val="366545705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522</TotalTime>
  <Words>208</Words>
  <Application>Microsoft Office PowerPoint</Application>
  <PresentationFormat>画面に合わせる (4:3)</PresentationFormat>
  <Paragraphs>17</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游ゴシック</vt:lpstr>
      <vt:lpstr>游ゴシック Light</vt:lpstr>
      <vt:lpstr>Arial</vt:lpstr>
      <vt:lpstr>Calibri</vt:lpstr>
      <vt:lpstr>Calibri Light</vt:lpstr>
      <vt:lpstr>Times New Roman</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niikuni tetsuya</dc:creator>
  <cp:lastModifiedBy>Honda, Hiroshi/本田 洋</cp:lastModifiedBy>
  <cp:revision>30</cp:revision>
  <cp:lastPrinted>2020-04-14T02:37:49Z</cp:lastPrinted>
  <dcterms:created xsi:type="dcterms:W3CDTF">2020-04-14T01:30:00Z</dcterms:created>
  <dcterms:modified xsi:type="dcterms:W3CDTF">2020-04-15T07:43:48Z</dcterms:modified>
</cp:coreProperties>
</file>