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9" r:id="rId1"/>
  </p:sldMasterIdLst>
  <p:notesMasterIdLst>
    <p:notesMasterId r:id="rId8"/>
  </p:notesMasterIdLst>
  <p:handoutMasterIdLst>
    <p:handoutMasterId r:id="rId9"/>
  </p:handoutMasterIdLst>
  <p:sldIdLst>
    <p:sldId id="294" r:id="rId2"/>
    <p:sldId id="381" r:id="rId3"/>
    <p:sldId id="361" r:id="rId4"/>
    <p:sldId id="383" r:id="rId5"/>
    <p:sldId id="382" r:id="rId6"/>
    <p:sldId id="384" r:id="rId7"/>
  </p:sldIdLst>
  <p:sldSz cx="12192000" cy="6858000"/>
  <p:notesSz cx="6738938" cy="9869488"/>
  <p:embeddedFontLst>
    <p:embeddedFont>
      <p:font typeface="Cambria Math" panose="02040503050406030204" pitchFamily="18" charset="0"/>
      <p:regular r:id="rId10"/>
    </p:embeddedFont>
    <p:embeddedFont>
      <p:font typeface="Audi Type Extended" panose="020B0505040200000003" pitchFamily="34" charset="0"/>
      <p:regular r:id="rId11"/>
      <p:bold r:id="rId12"/>
    </p:embeddedFont>
    <p:embeddedFont>
      <p:font typeface="Audi Type" panose="020B0503040200000003" pitchFamily="34" charset="0"/>
      <p:regular r:id="rId13"/>
      <p:bold r:id="rId14"/>
    </p:embeddedFont>
    <p:embeddedFont>
      <p:font typeface="Arial Rounded MT Bold" panose="020F0704030504030204" pitchFamily="34" charset="0"/>
      <p:regular r:id="rId1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orient="horz" pos="4224" userDrawn="1">
          <p15:clr>
            <a:srgbClr val="A4A3A4"/>
          </p15:clr>
        </p15:guide>
        <p15:guide id="4" pos="575" userDrawn="1">
          <p15:clr>
            <a:srgbClr val="A4A3A4"/>
          </p15:clr>
        </p15:guide>
        <p15:guide id="5" pos="7582">
          <p15:clr>
            <a:srgbClr val="A4A3A4"/>
          </p15:clr>
        </p15:guide>
        <p15:guide id="6" pos="438">
          <p15:clr>
            <a:srgbClr val="A4A3A4"/>
          </p15:clr>
        </p15:guide>
        <p15:guide id="7" orient="horz" pos="2500">
          <p15:clr>
            <a:srgbClr val="A4A3A4"/>
          </p15:clr>
        </p15:guide>
        <p15:guide id="8" orient="horz" pos="2568">
          <p15:clr>
            <a:srgbClr val="A4A3A4"/>
          </p15:clr>
        </p15:guide>
        <p15:guide id="9" pos="2774">
          <p15:clr>
            <a:srgbClr val="A4A3A4"/>
          </p15:clr>
        </p15:guide>
        <p15:guide id="10" pos="2842">
          <p15:clr>
            <a:srgbClr val="A4A3A4"/>
          </p15:clr>
        </p15:guide>
        <p15:guide id="11" pos="5178">
          <p15:clr>
            <a:srgbClr val="A4A3A4"/>
          </p15:clr>
        </p15:guide>
        <p15:guide id="12" pos="524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96" autoAdjust="0"/>
    <p:restoredTop sz="96843" autoAdjust="0"/>
  </p:normalViewPr>
  <p:slideViewPr>
    <p:cSldViewPr showGuides="1">
      <p:cViewPr varScale="1">
        <p:scale>
          <a:sx n="111" d="100"/>
          <a:sy n="111" d="100"/>
        </p:scale>
        <p:origin x="1176" y="114"/>
      </p:cViewPr>
      <p:guideLst>
        <p:guide orient="horz" pos="845"/>
        <p:guide orient="horz" pos="4224"/>
        <p:guide pos="575"/>
        <p:guide pos="7582"/>
        <p:guide pos="438"/>
        <p:guide orient="horz" pos="2500"/>
        <p:guide orient="horz" pos="2568"/>
        <p:guide pos="2774"/>
        <p:guide pos="2842"/>
        <p:guide pos="5178"/>
        <p:guide pos="5246"/>
      </p:guideLst>
    </p:cSldViewPr>
  </p:slideViewPr>
  <p:outlineViewPr>
    <p:cViewPr>
      <p:scale>
        <a:sx n="33" d="100"/>
        <a:sy n="33" d="100"/>
      </p:scale>
      <p:origin x="0" y="-7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9" d="100"/>
          <a:sy n="99" d="100"/>
        </p:scale>
        <p:origin x="-3492" y="-96"/>
      </p:cViewPr>
      <p:guideLst>
        <p:guide orient="horz" pos="3109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7172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A75A0-C9D0-4B3F-90BC-8AB9A354A6C2}" type="datetimeFigureOut">
              <a:rPr lang="de-DE" smtClean="0"/>
              <a:t>15.05.2020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7172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965F0-0622-4810-9925-69BF6AF207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40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7172" y="0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C147-AF00-4028-8E5C-577761F9EE39}" type="datetimeFigureOut">
              <a:rPr lang="de-DE" smtClean="0"/>
              <a:t>15.05.2020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8018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62260" y="4688007"/>
            <a:ext cx="6014419" cy="44412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80000" lvl="0" indent="-180000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50000"/>
              <a:buFont typeface="Audi Type" pitchFamily="34" charset="0"/>
              <a:buChar char="›"/>
            </a:pPr>
            <a:r>
              <a:rPr lang="de-DE" dirty="0"/>
              <a:t>Textmasterformat bearbeiten</a:t>
            </a:r>
          </a:p>
          <a:p>
            <a:pPr marL="360000" lvl="1" indent="-180000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50000"/>
              <a:buFont typeface="Audi Type" pitchFamily="34" charset="0"/>
              <a:buChar char="›"/>
            </a:pPr>
            <a:r>
              <a:rPr lang="de-DE" dirty="0"/>
              <a:t>Zweite Ebene</a:t>
            </a:r>
          </a:p>
          <a:p>
            <a:pPr marL="540000" lvl="2" indent="-180000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50000"/>
              <a:buFont typeface="Audi Type" pitchFamily="34" charset="0"/>
              <a:buChar char="›"/>
            </a:pPr>
            <a:r>
              <a:rPr lang="de-DE" dirty="0"/>
              <a:t>Dritte Ebene</a:t>
            </a:r>
          </a:p>
          <a:p>
            <a:pPr marL="720000" lvl="3" indent="-180000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50000"/>
              <a:buFont typeface="Audi Type" pitchFamily="34" charset="0"/>
              <a:buChar char="›"/>
            </a:pPr>
            <a:r>
              <a:rPr lang="de-DE" dirty="0"/>
              <a:t>Vierte Ebene</a:t>
            </a:r>
          </a:p>
          <a:p>
            <a:pPr marL="900000" lvl="4" indent="-180000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50000"/>
              <a:buFont typeface="Audi Type" pitchFamily="34" charset="0"/>
              <a:buChar char="›"/>
            </a:pPr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7172" y="9374301"/>
            <a:ext cx="2920206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1989A-92A0-46B8-8882-64828DCB15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92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 dirty="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5326" y="3897313"/>
            <a:ext cx="11340000" cy="251767"/>
          </a:xfrm>
        </p:spPr>
        <p:txBody>
          <a:bodyPr anchor="t"/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 bwMode="gray">
          <a:xfrm>
            <a:off x="695326" y="3573016"/>
            <a:ext cx="11340000" cy="288032"/>
          </a:xfrm>
        </p:spPr>
        <p:txBody>
          <a:bodyPr anchor="t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pic>
        <p:nvPicPr>
          <p:cNvPr id="6" name="Bild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2565400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694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gray">
          <a:xfrm>
            <a:off x="695400" y="1341438"/>
            <a:ext cx="5616000" cy="5364162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 bwMode="gray">
          <a:xfrm>
            <a:off x="6420660" y="1341438"/>
            <a:ext cx="5616000" cy="5364162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11581395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zweispaltig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gray">
          <a:xfrm>
            <a:off x="695400" y="1916832"/>
            <a:ext cx="5616000" cy="4788768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 bwMode="gray">
          <a:xfrm>
            <a:off x="6417487" y="1916832"/>
            <a:ext cx="5616000" cy="4788768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 bwMode="gray">
          <a:xfrm>
            <a:off x="695400" y="1341438"/>
            <a:ext cx="5616000" cy="396000"/>
          </a:xfrm>
          <a:noFill/>
        </p:spPr>
        <p:txBody>
          <a:bodyPr lIns="0" tIns="108000" bIns="108000"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8" name="Textplatzhalter 3"/>
          <p:cNvSpPr>
            <a:spLocks noGrp="1"/>
          </p:cNvSpPr>
          <p:nvPr>
            <p:ph type="body" sz="quarter" idx="16"/>
          </p:nvPr>
        </p:nvSpPr>
        <p:spPr bwMode="gray">
          <a:xfrm>
            <a:off x="6417486" y="1341438"/>
            <a:ext cx="5616000" cy="396000"/>
          </a:xfrm>
          <a:noFill/>
        </p:spPr>
        <p:txBody>
          <a:bodyPr lIns="0" tIns="108000" bIns="108000"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cxnSp>
        <p:nvCxnSpPr>
          <p:cNvPr id="10" name="Gerade Verbindung 9"/>
          <p:cNvCxnSpPr/>
          <p:nvPr/>
        </p:nvCxnSpPr>
        <p:spPr bwMode="gray">
          <a:xfrm>
            <a:off x="695400" y="1736812"/>
            <a:ext cx="56160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</a:ln>
          <a:effectLst/>
        </p:spPr>
      </p:cxnSp>
      <p:cxnSp>
        <p:nvCxnSpPr>
          <p:cNvPr id="11" name="Gerade Verbindung 10"/>
          <p:cNvCxnSpPr/>
          <p:nvPr/>
        </p:nvCxnSpPr>
        <p:spPr bwMode="gray">
          <a:xfrm>
            <a:off x="6420660" y="1736812"/>
            <a:ext cx="56160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</a:ln>
          <a:effectLst/>
        </p:spPr>
      </p:cxnSp>
      <p:sp>
        <p:nvSpPr>
          <p:cNvPr id="3" name="Fußzeilenplatzhalt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09606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links Inhal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 bwMode="gray">
          <a:xfrm>
            <a:off x="6420660" y="1341438"/>
            <a:ext cx="5616000" cy="5364162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95400" y="1341438"/>
            <a:ext cx="5616000" cy="5364163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lang="de-DE" sz="1600"/>
            </a:lvl1pPr>
          </a:lstStyle>
          <a:p>
            <a:pPr lvl="0" algn="ctr"/>
            <a:r>
              <a:rPr lang="de-DE" noProof="0" dirty="0" smtClean="0"/>
              <a:t>Bild auf Platzhalter ziehen oder durch Klicken auf Symbol hinzufügen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8865760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link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gray">
          <a:xfrm>
            <a:off x="695400" y="1341439"/>
            <a:ext cx="5616000" cy="5364161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6420036" y="1341438"/>
            <a:ext cx="5616000" cy="5364162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lang="de-DE"/>
            </a:lvl1pPr>
          </a:lstStyle>
          <a:p>
            <a:pPr lvl="0" algn="ctr"/>
            <a:r>
              <a:rPr lang="de-DE" noProof="0" dirty="0" smtClean="0"/>
              <a:t>Bild auf Platzhalter ziehen oder durch Klicken auf Symbol hinzufügen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30698480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anzsei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lang="de-DE"/>
            </a:lvl1pPr>
          </a:lstStyle>
          <a:p>
            <a:pPr lvl="0" algn="ctr"/>
            <a:r>
              <a:rPr lang="de-DE" noProof="0" dirty="0" smtClean="0"/>
              <a:t>Bild auf Platzhalter ziehen oder durch Klicken auf Symbol hinzufügen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799010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im Arbeitsber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  <p:sp>
        <p:nvSpPr>
          <p:cNvPr id="5" name="Bildplatzhalt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695399" y="1341438"/>
            <a:ext cx="11341025" cy="5364162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lang="de-DE" dirty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de-DE" noProof="0" dirty="0" smtClean="0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87273612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: Multi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0" hasCustomPrompt="1"/>
          </p:nvPr>
        </p:nvSpPr>
        <p:spPr bwMode="gray">
          <a:xfrm>
            <a:off x="695400" y="1341438"/>
            <a:ext cx="5616000" cy="2628528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lang="de-DE" dirty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de-DE" noProof="0" dirty="0" smtClean="0"/>
              <a:t>Bild auf Platzhalter ziehen oder durch Klicken auf Symbol hinzufügen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95400" y="4077072"/>
            <a:ext cx="5616000" cy="2628528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lang="de-DE"/>
            </a:lvl1pPr>
          </a:lstStyle>
          <a:p>
            <a:pPr lvl="0" algn="ctr"/>
            <a:r>
              <a:rPr lang="de-DE" noProof="0" dirty="0" smtClean="0"/>
              <a:t>Bild auf Platzhalter ziehen oder durch Klicken auf Symbol hinzufügen</a:t>
            </a:r>
            <a:endParaRPr lang="de-DE" noProof="0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6420036" y="1341438"/>
            <a:ext cx="5616000" cy="2628528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lang="de-DE"/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de-DE" noProof="0" dirty="0" smtClean="0"/>
              <a:t>Bild auf Platzhalter ziehen oder durch Klicken auf Symbol hinzufügen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420037" y="4077072"/>
            <a:ext cx="5616000" cy="2628528"/>
          </a:xfrm>
          <a:noFill/>
        </p:spPr>
        <p:txBody>
          <a:bodyPr vert="horz" lIns="0" tIns="0" rIns="0" bIns="900000" rtlCol="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lang="de-DE"/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de-DE" noProof="0" dirty="0" smtClean="0"/>
              <a:t>Bild auf Platzhalter ziehen oder durch Klicken auf Symbol hinzufügen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20603017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695324" y="1706664"/>
            <a:ext cx="11340000" cy="1631216"/>
          </a:xfrm>
        </p:spPr>
        <p:txBody>
          <a:bodyPr anchor="b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5300" b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 bwMode="gray">
          <a:xfrm>
            <a:off x="695324" y="3537012"/>
            <a:ext cx="11340000" cy="286617"/>
          </a:xfrm>
        </p:spPr>
        <p:txBody>
          <a:bodyPr anchor="t" anchorCtr="0">
            <a:spAutoFit/>
          </a:bodyPr>
          <a:lstStyle>
            <a:lvl1pPr>
              <a:lnSpc>
                <a:spcPct val="110000"/>
              </a:lnSpc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noProof="0" dirty="0" smtClean="0"/>
              <a:t>Untertitel durch Klicken hinzufügen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1460657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folie: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endParaRPr lang="de-DE" sz="1400" b="1" noProof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5324" y="3448113"/>
            <a:ext cx="11340000" cy="756084"/>
          </a:xfrm>
          <a:noFill/>
        </p:spPr>
        <p:txBody>
          <a:bodyPr lIns="0" tIns="0" rIns="0" bIns="0" anchor="t"/>
          <a:lstStyle>
            <a:lvl1pPr>
              <a:lnSpc>
                <a:spcPct val="100000"/>
              </a:lnSpc>
              <a:spcBef>
                <a:spcPts val="0"/>
              </a:spcBef>
              <a:defRPr sz="5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pic>
        <p:nvPicPr>
          <p:cNvPr id="6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2565400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79756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lussfolie: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5324" y="3448113"/>
            <a:ext cx="11340000" cy="756084"/>
          </a:xfrm>
          <a:noFill/>
        </p:spPr>
        <p:txBody>
          <a:bodyPr lIns="0" tIns="0" rIns="0" bIns="0" anchor="t"/>
          <a:lstStyle>
            <a:lvl1pPr>
              <a:lnSpc>
                <a:spcPct val="100000"/>
              </a:lnSpc>
              <a:spcBef>
                <a:spcPts val="0"/>
              </a:spcBef>
              <a:defRPr sz="53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pic>
        <p:nvPicPr>
          <p:cNvPr id="5" name="Bild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2565400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24146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ullet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gray">
          <a:xfrm>
            <a:off x="695324" y="1341438"/>
            <a:ext cx="11340000" cy="5364162"/>
          </a:xfrm>
        </p:spPr>
        <p:txBody>
          <a:bodyPr/>
          <a:lstStyle>
            <a:lvl1pPr marL="216000" indent="-216000">
              <a:buClr>
                <a:schemeClr val="accent6"/>
              </a:buClr>
              <a:buSzPct val="150000"/>
              <a:buFont typeface="Audi Type" pitchFamily="34" charset="0"/>
              <a:buChar char="›"/>
              <a:defRPr b="0"/>
            </a:lvl1pPr>
            <a:lvl2pPr marL="432000" indent="-216000">
              <a:buClr>
                <a:schemeClr val="tx2"/>
              </a:buClr>
              <a:buSzPct val="150000"/>
              <a:buFont typeface="Audi Type" pitchFamily="34" charset="0"/>
              <a:buChar char="›"/>
              <a:defRPr b="0"/>
            </a:lvl2pPr>
            <a:lvl3pPr marL="648000" indent="-216000">
              <a:buClr>
                <a:schemeClr val="accent3"/>
              </a:buClr>
              <a:buSzPct val="150000"/>
              <a:buFont typeface="Audi Type" pitchFamily="34" charset="0"/>
              <a:buChar char="›"/>
              <a:defRPr b="0"/>
            </a:lvl3pPr>
            <a:lvl4pPr marL="864000" indent="-216000">
              <a:buClr>
                <a:schemeClr val="tx2"/>
              </a:buClr>
              <a:buSzPct val="100000"/>
              <a:buFont typeface="Symbol" panose="05050102010706020507" pitchFamily="18" charset="2"/>
              <a:buChar char="-"/>
              <a:defRPr b="0"/>
            </a:lvl4pPr>
            <a:lvl5pPr marL="216000" indent="-216000">
              <a:buClr>
                <a:schemeClr val="accent6"/>
              </a:buClr>
              <a:buSzPct val="150000"/>
              <a:buFont typeface="Audi Type" pitchFamily="34" charset="0"/>
              <a:buChar char="›"/>
              <a:defRPr b="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648480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5326" y="5084950"/>
            <a:ext cx="11340000" cy="251767"/>
          </a:xfrm>
        </p:spPr>
        <p:txBody>
          <a:bodyPr anchor="t"/>
          <a:lstStyle>
            <a:lvl1pPr marL="0" indent="0" algn="l">
              <a:buNone/>
              <a:defRPr sz="14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 bwMode="gray">
          <a:xfrm>
            <a:off x="695326" y="4760652"/>
            <a:ext cx="11340000" cy="288032"/>
          </a:xfrm>
        </p:spPr>
        <p:txBody>
          <a:bodyPr anchor="t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 bwMode="gray">
          <a:xfrm>
            <a:off x="0" y="0"/>
            <a:ext cx="12192000" cy="3429000"/>
          </a:xfrm>
          <a:noFill/>
        </p:spPr>
        <p:txBody>
          <a:bodyPr bIns="900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pic>
        <p:nvPicPr>
          <p:cNvPr id="6" name="Bild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3753532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831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5326" y="3897313"/>
            <a:ext cx="11340000" cy="251767"/>
          </a:xfrm>
        </p:spPr>
        <p:txBody>
          <a:bodyPr anchor="t"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 bwMode="gray">
          <a:xfrm>
            <a:off x="695326" y="3573016"/>
            <a:ext cx="11340000" cy="288032"/>
          </a:xfr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pic>
        <p:nvPicPr>
          <p:cNvPr id="9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2565400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87658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schwa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5326" y="3897313"/>
            <a:ext cx="11340000" cy="251767"/>
          </a:xfrm>
        </p:spPr>
        <p:txBody>
          <a:bodyPr anchor="t"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 bwMode="gray">
          <a:xfrm>
            <a:off x="695326" y="3573016"/>
            <a:ext cx="11340000" cy="288032"/>
          </a:xfr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pic>
        <p:nvPicPr>
          <p:cNvPr id="9" name="Bild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84200" y="2565400"/>
            <a:ext cx="20621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96085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695400" y="134143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>
                <a:latin typeface="+mn-lt"/>
              </a:defRPr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 bwMode="gray">
          <a:xfrm>
            <a:off x="4511824" y="134143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5"/>
          </p:nvPr>
        </p:nvSpPr>
        <p:spPr bwMode="gray">
          <a:xfrm>
            <a:off x="8328248" y="134143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16"/>
          </p:nvPr>
        </p:nvSpPr>
        <p:spPr bwMode="gray">
          <a:xfrm>
            <a:off x="695400" y="407828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7" name="Textplatzhalter 12"/>
          <p:cNvSpPr>
            <a:spLocks noGrp="1"/>
          </p:cNvSpPr>
          <p:nvPr>
            <p:ph type="body" sz="quarter" idx="17"/>
          </p:nvPr>
        </p:nvSpPr>
        <p:spPr bwMode="gray">
          <a:xfrm>
            <a:off x="4511824" y="407828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8" name="Textplatzhalter 12"/>
          <p:cNvSpPr>
            <a:spLocks noGrp="1"/>
          </p:cNvSpPr>
          <p:nvPr>
            <p:ph type="body" sz="quarter" idx="18"/>
          </p:nvPr>
        </p:nvSpPr>
        <p:spPr bwMode="gray">
          <a:xfrm>
            <a:off x="8328248" y="4078288"/>
            <a:ext cx="3708000" cy="2627312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noProof="0" dirty="0" smtClean="0"/>
              <a:t>Unsere Themen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4670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 bwMode="gray">
          <a:xfrm>
            <a:off x="695325" y="1341438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>
                <a:latin typeface="+mn-lt"/>
              </a:defRPr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 bwMode="gray">
          <a:xfrm>
            <a:off x="4511992" y="1341438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5"/>
          </p:nvPr>
        </p:nvSpPr>
        <p:spPr bwMode="gray">
          <a:xfrm>
            <a:off x="8328660" y="1341438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16"/>
          </p:nvPr>
        </p:nvSpPr>
        <p:spPr bwMode="gray">
          <a:xfrm>
            <a:off x="695325" y="3164919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7" name="Textplatzhalter 12"/>
          <p:cNvSpPr>
            <a:spLocks noGrp="1"/>
          </p:cNvSpPr>
          <p:nvPr>
            <p:ph type="body" sz="quarter" idx="17"/>
          </p:nvPr>
        </p:nvSpPr>
        <p:spPr bwMode="gray">
          <a:xfrm>
            <a:off x="4511992" y="3164919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8" name="Textplatzhalter 12"/>
          <p:cNvSpPr>
            <a:spLocks noGrp="1"/>
          </p:cNvSpPr>
          <p:nvPr>
            <p:ph type="body" sz="quarter" idx="18"/>
          </p:nvPr>
        </p:nvSpPr>
        <p:spPr bwMode="gray">
          <a:xfrm>
            <a:off x="8328660" y="3164919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/>
          <a:p>
            <a:r>
              <a:rPr lang="de-DE" noProof="0" dirty="0" smtClean="0"/>
              <a:t>Unsere Themen</a:t>
            </a:r>
            <a:endParaRPr lang="de-DE" noProof="0" dirty="0"/>
          </a:p>
        </p:txBody>
      </p:sp>
      <p:sp>
        <p:nvSpPr>
          <p:cNvPr id="11" name="Textplatzhalter 12"/>
          <p:cNvSpPr>
            <a:spLocks noGrp="1"/>
          </p:cNvSpPr>
          <p:nvPr>
            <p:ph type="body" sz="quarter" idx="19"/>
          </p:nvPr>
        </p:nvSpPr>
        <p:spPr bwMode="gray">
          <a:xfrm>
            <a:off x="695325" y="4988400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>
                <a:latin typeface="+mn-lt"/>
              </a:defRPr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2" name="Textplatzhalter 12"/>
          <p:cNvSpPr>
            <a:spLocks noGrp="1"/>
          </p:cNvSpPr>
          <p:nvPr>
            <p:ph type="body" sz="quarter" idx="20"/>
          </p:nvPr>
        </p:nvSpPr>
        <p:spPr bwMode="gray">
          <a:xfrm>
            <a:off x="4511992" y="4988400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19" name="Textplatzhalter 12"/>
          <p:cNvSpPr>
            <a:spLocks noGrp="1"/>
          </p:cNvSpPr>
          <p:nvPr>
            <p:ph type="body" sz="quarter" idx="21"/>
          </p:nvPr>
        </p:nvSpPr>
        <p:spPr bwMode="gray">
          <a:xfrm>
            <a:off x="8328660" y="4988400"/>
            <a:ext cx="3708000" cy="1717200"/>
          </a:xfrm>
          <a:solidFill>
            <a:schemeClr val="bg2"/>
          </a:solidFill>
        </p:spPr>
        <p:txBody>
          <a:bodyPr lIns="90000" tIns="46800" rIns="90000" bIns="46800"/>
          <a:lstStyle>
            <a:lvl1pPr marL="0" indent="0">
              <a:lnSpc>
                <a:spcPct val="100000"/>
              </a:lnSpc>
              <a:buNone/>
              <a:tabLst>
                <a:tab pos="354013" algn="l"/>
              </a:tabLst>
              <a:defRPr sz="1400" b="1">
                <a:latin typeface="+mj-lt"/>
              </a:defRPr>
            </a:lvl1pPr>
            <a:lvl2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2pPr>
            <a:lvl3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3pPr>
            <a:lvl4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4pPr>
            <a:lvl5pPr marL="0" indent="0">
              <a:lnSpc>
                <a:spcPct val="100000"/>
              </a:lnSpc>
              <a:buNone/>
              <a:tabLst>
                <a:tab pos="354013" algn="l"/>
              </a:tabLst>
              <a:defRPr sz="12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7555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3958663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gray">
          <a:xfrm>
            <a:off x="695324" y="1341438"/>
            <a:ext cx="11340000" cy="5364162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>
          <a:xfrm>
            <a:off x="695325" y="368299"/>
            <a:ext cx="11341099" cy="612429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Action Title (Kernbotschaft der Folie, 1- oder 2-zeilig)</a:t>
            </a:r>
            <a:endParaRPr lang="de-DE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70859892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695325" y="368299"/>
            <a:ext cx="11341099" cy="6124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695325" y="1341438"/>
            <a:ext cx="11341100" cy="5364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 bwMode="gray">
          <a:xfrm>
            <a:off x="1043999" y="116265"/>
            <a:ext cx="10980000" cy="158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de-DE" sz="700" dirty="0">
                <a:latin typeface="Audi Type Extended" charset="0"/>
                <a:cs typeface="Arial" charset="0"/>
              </a:defRPr>
            </a:lvl1pPr>
          </a:lstStyle>
          <a:p>
            <a:r>
              <a:rPr lang="en-US" noProof="0" smtClean="0"/>
              <a:t>AUDI AG Ingolstadt        Low Temperature Test - 7 °C                  Maximilian Schindlmeier | Titian Götz           13.06.2019</a:t>
            </a:r>
            <a:endParaRPr lang="de-DE" noProof="0" dirty="0"/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gray">
          <a:xfrm>
            <a:off x="695325" y="116265"/>
            <a:ext cx="323392" cy="1580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 anchorCtr="0"/>
          <a:lstStyle/>
          <a:p>
            <a:fld id="{266205C4-B675-4A0D-AD12-3293407525A8}" type="slidenum">
              <a:rPr lang="de-DE" sz="700" noProof="0" smtClean="0">
                <a:latin typeface="+mj-lt"/>
              </a:rPr>
              <a:pPr/>
              <a:t>‹Nr.›</a:t>
            </a:fld>
            <a:endParaRPr lang="de-DE" sz="800" noProof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769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9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18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buSzPct val="100000"/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lnSpc>
          <a:spcPct val="110000"/>
        </a:lnSpc>
        <a:spcBef>
          <a:spcPts val="600"/>
        </a:spcBef>
        <a:buClr>
          <a:srgbClr val="CC0033"/>
        </a:buClr>
        <a:buSzPct val="150000"/>
        <a:buFont typeface="Audi Type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216000" algn="l" defTabSz="914400" rtl="0" eaLnBrk="1" latinLnBrk="0" hangingPunct="1">
        <a:lnSpc>
          <a:spcPct val="110000"/>
        </a:lnSpc>
        <a:spcBef>
          <a:spcPts val="600"/>
        </a:spcBef>
        <a:buClr>
          <a:schemeClr val="tx2"/>
        </a:buClr>
        <a:buSzPct val="150000"/>
        <a:buFont typeface="Audi Type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216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3"/>
        </a:buClr>
        <a:buSzPct val="150000"/>
        <a:buFont typeface="Audi Type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16000" algn="l" defTabSz="914400" rtl="0" eaLnBrk="1" latinLnBrk="0" hangingPunct="1">
        <a:lnSpc>
          <a:spcPct val="110000"/>
        </a:lnSpc>
        <a:spcBef>
          <a:spcPts val="600"/>
        </a:spcBef>
        <a:buClr>
          <a:schemeClr val="tx2"/>
        </a:buClr>
        <a:buSzPct val="100000"/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695324" y="2722327"/>
            <a:ext cx="11340000" cy="615553"/>
          </a:xfrm>
        </p:spPr>
        <p:txBody>
          <a:bodyPr/>
          <a:lstStyle/>
          <a:p>
            <a:r>
              <a:rPr lang="en-US" sz="4000" dirty="0" smtClean="0"/>
              <a:t>EV Low temp family </a:t>
            </a:r>
            <a:r>
              <a:rPr lang="en-US" sz="4000" dirty="0"/>
              <a:t>concept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95324" y="3537012"/>
            <a:ext cx="10513244" cy="914096"/>
          </a:xfrm>
        </p:spPr>
        <p:txBody>
          <a:bodyPr/>
          <a:lstStyle/>
          <a:p>
            <a:r>
              <a:rPr lang="en-US" dirty="0" smtClean="0"/>
              <a:t>PEV low temp family concept, Low temp concept application for all EVs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Status: </a:t>
            </a:r>
            <a:r>
              <a:rPr lang="en-US" dirty="0" smtClean="0"/>
              <a:t>14.05.2020 (after </a:t>
            </a:r>
            <a:r>
              <a:rPr lang="en-US" smtClean="0"/>
              <a:t>discussion within SG EV)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059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10661" y="437483"/>
            <a:ext cx="10785940" cy="531676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Proposal PEV Low Temperature Family concept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24" name="Tableau 36">
            <a:extLst>
              <a:ext uri="{FF2B5EF4-FFF2-40B4-BE49-F238E27FC236}">
                <a16:creationId xmlns:a16="http://schemas.microsoft.com/office/drawing/2014/main" id="{304377D5-FD8D-46AA-982C-2382AD40E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47700"/>
              </p:ext>
            </p:extLst>
          </p:nvPr>
        </p:nvGraphicFramePr>
        <p:xfrm>
          <a:off x="710661" y="1416296"/>
          <a:ext cx="9995083" cy="203268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953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1930">
                  <a:extLst>
                    <a:ext uri="{9D8B030D-6E8A-4147-A177-3AD203B41FA5}">
                      <a16:colId xmlns:a16="http://schemas.microsoft.com/office/drawing/2014/main" val="3635935847"/>
                    </a:ext>
                  </a:extLst>
                </a:gridCol>
              </a:tblGrid>
              <a:tr h="249600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lt1"/>
                          </a:solidFill>
                        </a:rPr>
                        <a:t>Parameter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Example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Boundary conditions when merging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05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Capacity of battery</a:t>
                      </a:r>
                    </a:p>
                    <a:p>
                      <a:r>
                        <a:rPr lang="en-US" sz="900" b="1" dirty="0" smtClean="0">
                          <a:solidFill>
                            <a:srgbClr val="FF0000"/>
                          </a:solidFill>
                        </a:rPr>
                        <a:t>(same type</a:t>
                      </a:r>
                      <a:r>
                        <a:rPr lang="en-US" sz="900" b="1" baseline="0" dirty="0" smtClean="0">
                          <a:solidFill>
                            <a:srgbClr val="FF0000"/>
                          </a:solidFill>
                        </a:rPr>
                        <a:t> of REESS, overtake IP family but strike out some criteria like capacity; range between capacities need to be limited due to thermal effects)</a:t>
                      </a:r>
                      <a:endParaRPr lang="en-US" sz="9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dk1"/>
                          </a:solidFill>
                        </a:rPr>
                        <a:t>x kWh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Higher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capacities can be covered lower capacities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à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Note: in case of merging vehicles with different capacities, the selected vehicle for Type 6 testing shall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have lowest capacity of the merged capacities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341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Battery</a:t>
                      </a:r>
                      <a:r>
                        <a:rPr lang="en-US" sz="900" baseline="0" dirty="0" smtClean="0"/>
                        <a:t> preheating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dirty="0" smtClean="0"/>
                        <a:t>Available/not</a:t>
                      </a:r>
                      <a:r>
                        <a:rPr lang="en-US" sz="900" baseline="0" dirty="0" smtClean="0"/>
                        <a:t> available</a:t>
                      </a:r>
                      <a:endParaRPr 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b="1" baseline="0" dirty="0" smtClean="0">
                          <a:solidFill>
                            <a:srgbClr val="FF0000"/>
                          </a:solidFill>
                        </a:rPr>
                        <a:t>Vehicles with preheating can be covered by vehicles w/o preheating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à"/>
                        <a:tabLst/>
                        <a:defRPr/>
                      </a:pPr>
                      <a:r>
                        <a:rPr lang="en-US" sz="900" b="1" baseline="0" dirty="0" smtClean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Note: in case of merging vehicles with and w/o preheating, the selected vehicle for Type 6 testing shall be w/o preheating</a:t>
                      </a:r>
                      <a:endParaRPr lang="en-US" sz="900" b="1" baseline="0" dirty="0">
                        <a:solidFill>
                          <a:srgbClr val="00B050"/>
                        </a:solidFill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46179"/>
                  </a:ext>
                </a:extLst>
              </a:tr>
              <a:tr h="217341">
                <a:tc>
                  <a:txBody>
                    <a:bodyPr/>
                    <a:lstStyle/>
                    <a:p>
                      <a:r>
                        <a:rPr lang="en-US" sz="900" i="0" dirty="0" smtClean="0"/>
                        <a:t>Battery insulation </a:t>
                      </a:r>
                      <a:r>
                        <a:rPr lang="en-US" sz="900" b="1" i="0" dirty="0" smtClean="0">
                          <a:solidFill>
                            <a:srgbClr val="00B050"/>
                          </a:solidFill>
                        </a:rPr>
                        <a:t>(thermal)</a:t>
                      </a:r>
                      <a:endParaRPr lang="en-US" sz="900" b="1" i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i="0" dirty="0" smtClean="0"/>
                        <a:t>Type</a:t>
                      </a:r>
                      <a:r>
                        <a:rPr lang="en-US" sz="900" i="0" baseline="0" dirty="0" smtClean="0"/>
                        <a:t> of insulation</a:t>
                      </a:r>
                      <a:endParaRPr lang="en-US" sz="900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Batteries with more insulation can be covered by a batteries with less insulation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à"/>
                        <a:tabLst/>
                        <a:defRPr/>
                      </a:pPr>
                      <a:r>
                        <a:rPr lang="en-US" sz="90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Note: in case of merging vehicles more and less insulation, the selected vehicle for Type 6 testing shall the less insulation of the merged insulations</a:t>
                      </a:r>
                      <a:endParaRPr lang="en-US" sz="9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386055"/>
                  </a:ext>
                </a:extLst>
              </a:tr>
            </a:tbl>
          </a:graphicData>
        </a:graphic>
      </p:graphicFrame>
      <p:sp>
        <p:nvSpPr>
          <p:cNvPr id="44" name="Rechteck 43"/>
          <p:cNvSpPr/>
          <p:nvPr/>
        </p:nvSpPr>
        <p:spPr>
          <a:xfrm>
            <a:off x="591812" y="884620"/>
            <a:ext cx="87445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u="sng" dirty="0" smtClean="0"/>
              <a:t>UBE </a:t>
            </a:r>
            <a:r>
              <a:rPr lang="en-US" sz="1100" b="1" u="sng" dirty="0"/>
              <a:t>(</a:t>
            </a:r>
            <a:r>
              <a:rPr lang="en-US" sz="1100" b="1" u="sng" dirty="0" smtClean="0"/>
              <a:t>ratio) family </a:t>
            </a:r>
            <a:r>
              <a:rPr lang="en-US" sz="1100" b="1" u="sng" dirty="0" smtClean="0">
                <a:sym typeface="Wingdings" panose="05000000000000000000" pitchFamily="2" charset="2"/>
              </a:rPr>
              <a:t> </a:t>
            </a:r>
            <a:r>
              <a:rPr lang="en-US" sz="1100" b="1" u="sng" dirty="0" smtClean="0"/>
              <a:t>Family from which the vehicle for the UBE determination shall be selected from:</a:t>
            </a:r>
          </a:p>
          <a:p>
            <a:r>
              <a:rPr lang="en-US" sz="1100" dirty="0" smtClean="0"/>
              <a:t>Current discussed proposal: </a:t>
            </a:r>
            <a:r>
              <a:rPr lang="en-US" sz="1100" dirty="0"/>
              <a:t>Highest cycle energy demand Vehicle H of the UBE </a:t>
            </a:r>
            <a:r>
              <a:rPr lang="en-US" sz="1100" dirty="0" smtClean="0"/>
              <a:t>family</a:t>
            </a:r>
            <a:endParaRPr lang="en-US" sz="1100" dirty="0"/>
          </a:p>
        </p:txBody>
      </p:sp>
      <p:sp>
        <p:nvSpPr>
          <p:cNvPr id="11" name="Textfeld 10"/>
          <p:cNvSpPr txBox="1"/>
          <p:nvPr/>
        </p:nvSpPr>
        <p:spPr>
          <a:xfrm>
            <a:off x="963881" y="3204325"/>
            <a:ext cx="1008112" cy="169277"/>
          </a:xfrm>
          <a:prstGeom prst="rect">
            <a:avLst/>
          </a:prstGeom>
          <a:solidFill>
            <a:srgbClr val="009900"/>
          </a:solidFill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kern="0" dirty="0" smtClean="0">
                <a:solidFill>
                  <a:schemeClr val="bg1"/>
                </a:solidFill>
              </a:rPr>
              <a:t>To be discussed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660262" y="2291961"/>
            <a:ext cx="1296145" cy="792088"/>
          </a:xfrm>
          <a:prstGeom prst="rect">
            <a:avLst/>
          </a:prstGeom>
          <a:solidFill>
            <a:srgbClr val="009900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700" b="1" dirty="0" smtClean="0">
                <a:solidFill>
                  <a:schemeClr val="bg1"/>
                </a:solidFill>
              </a:rPr>
              <a:t>Note: Positive effect on range, negative impact on energy consumption as EAC is required for calc.</a:t>
            </a:r>
            <a:r>
              <a:rPr lang="en-US" sz="700" b="1" dirty="0">
                <a:solidFill>
                  <a:schemeClr val="bg1"/>
                </a:solidFill>
              </a:rPr>
              <a:t/>
            </a:r>
            <a:br>
              <a:rPr lang="en-US" sz="700" b="1" dirty="0">
                <a:solidFill>
                  <a:schemeClr val="bg1"/>
                </a:solidFill>
              </a:rPr>
            </a:br>
            <a: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can it be really merged?</a:t>
            </a:r>
            <a:r>
              <a:rPr lang="en-US" sz="700" b="1" dirty="0">
                <a:solidFill>
                  <a:schemeClr val="bg1"/>
                </a:solidFill>
                <a:sym typeface="Wingdings" panose="05000000000000000000" pitchFamily="2" charset="2"/>
              </a:rPr>
              <a:t/>
            </a:r>
            <a:br>
              <a:rPr lang="en-US" sz="700" b="1" dirty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What is the worst case?</a:t>
            </a:r>
          </a:p>
        </p:txBody>
      </p:sp>
      <p:sp>
        <p:nvSpPr>
          <p:cNvPr id="12" name="Rechteck 11"/>
          <p:cNvSpPr/>
          <p:nvPr/>
        </p:nvSpPr>
        <p:spPr>
          <a:xfrm>
            <a:off x="591812" y="3717032"/>
            <a:ext cx="87445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u="sng" dirty="0" smtClean="0"/>
              <a:t>EC/Range (ratio) family </a:t>
            </a:r>
            <a:r>
              <a:rPr lang="en-US" sz="1100" b="1" u="sng" dirty="0" smtClean="0">
                <a:sym typeface="Wingdings" panose="05000000000000000000" pitchFamily="2" charset="2"/>
              </a:rPr>
              <a:t> </a:t>
            </a:r>
            <a:r>
              <a:rPr lang="en-US" sz="1100" b="1" u="sng" dirty="0" smtClean="0"/>
              <a:t>Family from which the vehicle for the range/EC ratio calculation shall be selected from:</a:t>
            </a:r>
          </a:p>
          <a:p>
            <a:pPr lvl="0">
              <a:defRPr/>
            </a:pPr>
            <a:r>
              <a:rPr lang="en-US" sz="1100" dirty="0" smtClean="0"/>
              <a:t>Current discussed proposal: </a:t>
            </a:r>
            <a:r>
              <a:rPr lang="en-US" sz="1100" dirty="0"/>
              <a:t>Most energy </a:t>
            </a:r>
            <a:r>
              <a:rPr lang="en-US" sz="1100" dirty="0" smtClean="0"/>
              <a:t>consuming vehicle</a:t>
            </a:r>
            <a:r>
              <a:rPr lang="en-US" sz="1100" dirty="0"/>
              <a:t> of the UBE family </a:t>
            </a:r>
            <a:endParaRPr lang="en-US" sz="1100" dirty="0" smtClean="0"/>
          </a:p>
          <a:p>
            <a:pPr lvl="0">
              <a:defRPr/>
            </a:pPr>
            <a:endParaRPr lang="en-US" sz="1100" dirty="0"/>
          </a:p>
          <a:p>
            <a:pPr lvl="0">
              <a:defRPr/>
            </a:pPr>
            <a:r>
              <a:rPr lang="en-US" sz="1100" dirty="0" smtClean="0"/>
              <a:t>Proposal: Most energy consuming vehicle of the EC/range (ratio) family</a:t>
            </a:r>
          </a:p>
        </p:txBody>
      </p:sp>
      <p:graphicFrame>
        <p:nvGraphicFramePr>
          <p:cNvPr id="13" name="Tableau 36">
            <a:extLst>
              <a:ext uri="{FF2B5EF4-FFF2-40B4-BE49-F238E27FC236}">
                <a16:creationId xmlns:a16="http://schemas.microsoft.com/office/drawing/2014/main" id="{304377D5-FD8D-46AA-982C-2382AD40E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36784"/>
              </p:ext>
            </p:extLst>
          </p:nvPr>
        </p:nvGraphicFramePr>
        <p:xfrm>
          <a:off x="710661" y="4545916"/>
          <a:ext cx="9995083" cy="143832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953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1930">
                  <a:extLst>
                    <a:ext uri="{9D8B030D-6E8A-4147-A177-3AD203B41FA5}">
                      <a16:colId xmlns:a16="http://schemas.microsoft.com/office/drawing/2014/main" val="3635935847"/>
                    </a:ext>
                  </a:extLst>
                </a:gridCol>
              </a:tblGrid>
              <a:tr h="249600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lt1"/>
                          </a:solidFill>
                        </a:rPr>
                        <a:t>Parameter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Example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Boundary conditions when merging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8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05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Energy consumption:</a:t>
                      </a:r>
                    </a:p>
                    <a:p>
                      <a:r>
                        <a:rPr lang="en-US" sz="9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energy consuming heater configuration and the worst case powertrain in terms of EC (combination of motor(s), transmission, no. of powered axles, energy converters, operation strategy and n/v) </a:t>
                      </a:r>
                      <a:endParaRPr lang="en-US" sz="9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baseline="0" dirty="0" err="1" smtClean="0">
                          <a:solidFill>
                            <a:schemeClr val="dk1"/>
                          </a:solidFill>
                        </a:rPr>
                        <a:t>Wh</a:t>
                      </a:r>
                      <a:r>
                        <a:rPr lang="en-US" sz="900" baseline="0" dirty="0" smtClean="0">
                          <a:solidFill>
                            <a:schemeClr val="dk1"/>
                          </a:solidFill>
                        </a:rPr>
                        <a:t>/km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900" dirty="0" smtClean="0"/>
                        <a:t>Less energy consuming can be covered by more energy consuming vehicles</a:t>
                      </a:r>
                      <a:endParaRPr lang="en-US" sz="900" baseline="0" dirty="0" smtClean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chteck 13"/>
          <p:cNvSpPr/>
          <p:nvPr/>
        </p:nvSpPr>
        <p:spPr>
          <a:xfrm>
            <a:off x="9984432" y="4340214"/>
            <a:ext cx="1884706" cy="1850072"/>
          </a:xfrm>
          <a:prstGeom prst="rect">
            <a:avLst/>
          </a:prstGeom>
          <a:solidFill>
            <a:srgbClr val="009900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700" b="1" dirty="0" smtClean="0">
                <a:solidFill>
                  <a:schemeClr val="bg1"/>
                </a:solidFill>
              </a:rPr>
              <a:t>Note: description quite vague, clearer definition and guidance is required for most electric energy consuming config.</a:t>
            </a:r>
            <a:br>
              <a:rPr lang="en-US" sz="700" b="1" dirty="0" smtClean="0">
                <a:solidFill>
                  <a:schemeClr val="bg1"/>
                </a:solidFill>
              </a:rPr>
            </a:br>
            <a:r>
              <a:rPr lang="en-US" sz="700" b="1" dirty="0" smtClean="0">
                <a:solidFill>
                  <a:schemeClr val="bg1"/>
                </a:solidFill>
              </a:rPr>
              <a:t>E.g. use IP family criteria + additional low temp criteria  as basis for definition</a:t>
            </a:r>
            <a:br>
              <a:rPr lang="en-US" sz="700" b="1" dirty="0" smtClean="0">
                <a:solidFill>
                  <a:schemeClr val="bg1"/>
                </a:solidFill>
              </a:rPr>
            </a:br>
            <a:r>
              <a:rPr lang="en-US" sz="700" b="1" dirty="0" smtClean="0">
                <a:solidFill>
                  <a:schemeClr val="bg1"/>
                </a:solidFill>
              </a:rPr>
              <a:t/>
            </a:r>
            <a:br>
              <a:rPr lang="en-US" sz="700" b="1" dirty="0" smtClean="0">
                <a:solidFill>
                  <a:schemeClr val="bg1"/>
                </a:solidFill>
              </a:rPr>
            </a:br>
            <a:r>
              <a:rPr lang="en-US" sz="700" b="1" dirty="0" smtClean="0">
                <a:solidFill>
                  <a:schemeClr val="bg1"/>
                </a:solidFill>
              </a:rPr>
              <a:t>Furthermore: can the vehicle this vehicle be used for the UBE determination as well? </a:t>
            </a:r>
            <a: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Would reduce the mandatory testing for manufacturer in case the highest cycle energy demand vehicle H is not the most energy consuming config.</a:t>
            </a:r>
            <a:b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/>
            </a:r>
            <a:b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</a:br>
            <a:r>
              <a:rPr lang="en-US" sz="7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Not only heater is influencing energy consumption but also vehicle config.</a:t>
            </a:r>
          </a:p>
        </p:txBody>
      </p:sp>
    </p:spTree>
    <p:extLst>
      <p:ext uri="{BB962C8B-B14F-4D97-AF65-F5344CB8AC3E}">
        <p14:creationId xmlns:p14="http://schemas.microsoft.com/office/powerpoint/2010/main" val="39967729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72017" y="68090"/>
            <a:ext cx="11341099" cy="612429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Proposal PEV Low Temperature Family concept application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>(parent and member vehicle concept)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69197" y="1246063"/>
            <a:ext cx="3508966" cy="5207274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Sufficient to measure only </a:t>
            </a:r>
            <a:r>
              <a:rPr lang="en-US" sz="1200" dirty="0"/>
              <a:t>the </a:t>
            </a:r>
            <a:r>
              <a:rPr lang="en-US" sz="1200" dirty="0" smtClean="0"/>
              <a:t>parent1 </a:t>
            </a:r>
            <a:r>
              <a:rPr lang="en-US" sz="1200" dirty="0"/>
              <a:t>vehicle </a:t>
            </a:r>
            <a:endParaRPr lang="en-US" sz="1200" dirty="0" smtClean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if parent1 </a:t>
            </a:r>
            <a:r>
              <a:rPr lang="en-US" sz="1200" dirty="0"/>
              <a:t>vehicle </a:t>
            </a:r>
            <a:r>
              <a:rPr lang="en-US" sz="1200" dirty="0" smtClean="0"/>
              <a:t>is the highest cycle energy demand vehicle H of the UBE family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 smtClean="0"/>
              <a:t>if parent1 vehicle is the </a:t>
            </a:r>
            <a:r>
              <a:rPr lang="en-US" sz="1200" dirty="0"/>
              <a:t>most energy consuming </a:t>
            </a:r>
            <a:r>
              <a:rPr lang="en-US" sz="1200" dirty="0" smtClean="0"/>
              <a:t>vehicle configuration </a:t>
            </a:r>
            <a:r>
              <a:rPr lang="en-US" sz="1200" dirty="0"/>
              <a:t>of </a:t>
            </a:r>
            <a:r>
              <a:rPr lang="en-US" sz="1200" dirty="0" smtClean="0"/>
              <a:t>the EC/Range family </a:t>
            </a:r>
            <a:endParaRPr lang="en-US" sz="1200" dirty="0"/>
          </a:p>
          <a:p>
            <a:pPr algn="l"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>
                <a:solidFill>
                  <a:schemeClr val="tx1"/>
                </a:solidFill>
              </a:rPr>
              <a:t>Parent1 vehicle covers all remaining vehicles in the UBE and EC/range family.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hteck 35"/>
              <p:cNvSpPr/>
              <p:nvPr/>
            </p:nvSpPr>
            <p:spPr>
              <a:xfrm>
                <a:off x="767406" y="3212977"/>
                <a:ext cx="3168353" cy="1826546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Parent1 vehicle: for </a:t>
                </a:r>
                <a:r>
                  <a:rPr lang="en-US" sz="900" b="1" dirty="0"/>
                  <a:t>EC/range-ratio </a:t>
                </a:r>
                <a:r>
                  <a:rPr lang="en-US" sz="900" b="1" dirty="0" smtClean="0"/>
                  <a:t>determination</a:t>
                </a: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/>
                </a:r>
                <a:b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</a:br>
                <a:r>
                  <a:rPr lang="en-US" sz="900" b="1" dirty="0" smtClean="0"/>
                  <a:t>PER</a:t>
                </a:r>
                <a:r>
                  <a:rPr lang="en-US" sz="900" b="1" baseline="-25000" dirty="0" smtClean="0"/>
                  <a:t>parent1,-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  <m:r>
                          <a:rPr lang="de-DE" sz="9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𝑫𝑪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𝑾𝑳𝑻𝑪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900" b="1" dirty="0"/>
                  <a:t/>
                </a:r>
                <a:br>
                  <a:rPr lang="en-US" sz="900" b="1" dirty="0"/>
                </a:br>
                <a:r>
                  <a:rPr lang="en-US" sz="900" b="1" dirty="0" smtClean="0"/>
                  <a:t>EC</a:t>
                </a:r>
                <a:r>
                  <a:rPr lang="en-US" sz="900" b="1" baseline="-25000" dirty="0" smtClean="0"/>
                  <a:t>parent1,-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Calculation of Ratio</a:t>
                </a:r>
                <a:r>
                  <a:rPr lang="en-US" sz="900" b="1" baseline="-25000" dirty="0" smtClean="0">
                    <a:solidFill>
                      <a:schemeClr val="tx1"/>
                    </a:solidFill>
                    <a:latin typeface="+mn-lt"/>
                  </a:rPr>
                  <a:t>parent1_PER</a:t>
                </a: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.−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de-DE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900" b="1" dirty="0"/>
                  <a:t>Calculation 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parent1_EC</a:t>
                </a:r>
                <a:r>
                  <a:rPr lang="en-US" sz="900" b="1" dirty="0" smtClean="0"/>
                  <a:t>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baseline="-25000" dirty="0"/>
              </a:p>
            </p:txBody>
          </p:sp>
        </mc:Choice>
        <mc:Fallback xmlns="">
          <p:sp>
            <p:nvSpPr>
              <p:cNvPr id="36" name="Rechteck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6" y="3212977"/>
                <a:ext cx="3168353" cy="18265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Gerade Verbindung mit Pfeil 54"/>
          <p:cNvCxnSpPr>
            <a:stCxn id="36" idx="2"/>
            <a:endCxn id="53" idx="0"/>
          </p:cNvCxnSpPr>
          <p:nvPr/>
        </p:nvCxnSpPr>
        <p:spPr>
          <a:xfrm flipH="1">
            <a:off x="2349599" y="5039523"/>
            <a:ext cx="1984" cy="521801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59" name="Rechteck 58"/>
          <p:cNvSpPr/>
          <p:nvPr/>
        </p:nvSpPr>
        <p:spPr>
          <a:xfrm>
            <a:off x="695400" y="5175528"/>
            <a:ext cx="1732162" cy="318271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parent1_PER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, Ratio</a:t>
            </a:r>
            <a:r>
              <a:rPr lang="en-US" sz="900" b="1" baseline="-25000" dirty="0" smtClean="0"/>
              <a:t>parent1_EC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763438" y="5561324"/>
            <a:ext cx="3172322" cy="675988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Remaining vehicles in UBE (ratio)  vehicle: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PER</a:t>
            </a:r>
            <a:r>
              <a:rPr lang="en-US" sz="900" b="1" baseline="-25000" dirty="0" smtClean="0"/>
              <a:t>member</a:t>
            </a:r>
            <a:r>
              <a:rPr lang="en-US" sz="900" b="1" baseline="-25000" dirty="0" smtClean="0">
                <a:solidFill>
                  <a:schemeClr val="tx1"/>
                </a:solidFill>
                <a:latin typeface="+mn-lt"/>
              </a:rPr>
              <a:t>,-7°C </a:t>
            </a:r>
            <a:r>
              <a:rPr lang="en-US" sz="900" b="1" dirty="0"/>
              <a:t>= </a:t>
            </a:r>
            <a:r>
              <a:rPr lang="en-US" sz="900" b="1" dirty="0" smtClean="0"/>
              <a:t>PER</a:t>
            </a:r>
            <a:r>
              <a:rPr lang="en-US" sz="900" b="1" baseline="-25000" dirty="0" smtClean="0"/>
              <a:t>member,23°C </a:t>
            </a:r>
            <a:r>
              <a:rPr lang="en-US" sz="900" b="1" dirty="0" smtClean="0"/>
              <a:t>* Ratio</a:t>
            </a:r>
            <a:r>
              <a:rPr lang="en-US" sz="900" b="1" baseline="-25000" dirty="0" smtClean="0"/>
              <a:t>parent1_PER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EC</a:t>
            </a:r>
            <a:r>
              <a:rPr lang="en-US" sz="900" b="1" baseline="-25000" dirty="0" smtClean="0"/>
              <a:t>member,-</a:t>
            </a:r>
            <a:r>
              <a:rPr lang="en-US" sz="900" b="1" baseline="-25000" dirty="0"/>
              <a:t>7°C </a:t>
            </a:r>
            <a:r>
              <a:rPr lang="en-US" sz="900" b="1" dirty="0"/>
              <a:t>= </a:t>
            </a:r>
            <a:r>
              <a:rPr lang="en-US" sz="900" b="1" dirty="0" smtClean="0"/>
              <a:t>EC</a:t>
            </a:r>
            <a:r>
              <a:rPr lang="en-US" sz="900" b="1" baseline="-25000" dirty="0" smtClean="0"/>
              <a:t>member,23°C </a:t>
            </a:r>
            <a:r>
              <a:rPr lang="en-US" sz="900" b="1" dirty="0"/>
              <a:t>* </a:t>
            </a: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parent1_EC</a:t>
            </a:r>
            <a:r>
              <a:rPr lang="en-US" sz="900" b="1" dirty="0"/>
              <a:t/>
            </a:r>
            <a:br>
              <a:rPr lang="en-US" sz="900" b="1" dirty="0"/>
            </a:br>
            <a:endParaRPr lang="en-US" sz="900" b="1" dirty="0"/>
          </a:p>
        </p:txBody>
      </p:sp>
      <p:sp>
        <p:nvSpPr>
          <p:cNvPr id="75" name="Rechteck 74"/>
          <p:cNvSpPr/>
          <p:nvPr/>
        </p:nvSpPr>
        <p:spPr>
          <a:xfrm>
            <a:off x="4354742" y="1018456"/>
            <a:ext cx="7429890" cy="5423298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Both parent1 and parent2 vehicle are required to be measured mandatory</a:t>
            </a:r>
            <a:endParaRPr lang="en-US" sz="1200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/>
              <a:t>if parent vehicle is the highest cycle energy demand vehicle H of the UBE </a:t>
            </a:r>
            <a:r>
              <a:rPr lang="en-US" sz="1200" dirty="0" smtClean="0"/>
              <a:t>family</a:t>
            </a:r>
            <a:endParaRPr lang="en-US" sz="1200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dirty="0"/>
              <a:t>if parent vehicle is </a:t>
            </a:r>
            <a:r>
              <a:rPr lang="en-US" sz="1200" dirty="0" smtClean="0"/>
              <a:t>not the </a:t>
            </a:r>
            <a:r>
              <a:rPr lang="en-US" sz="1200" dirty="0"/>
              <a:t>most energy consuming vehicle configuration of the </a:t>
            </a:r>
            <a:r>
              <a:rPr lang="en-US" sz="1200" dirty="0" smtClean="0"/>
              <a:t>EC/Range family 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US" sz="1200" dirty="0" smtClean="0"/>
              <a:t>Measurement of parent1 </a:t>
            </a:r>
            <a:r>
              <a:rPr lang="en-US" sz="1200" dirty="0"/>
              <a:t>vehicle </a:t>
            </a:r>
            <a:r>
              <a:rPr lang="en-US" sz="1200" dirty="0" smtClean="0">
                <a:sym typeface="Wingdings" panose="05000000000000000000" pitchFamily="2" charset="2"/>
              </a:rPr>
              <a:t> </a:t>
            </a:r>
            <a:r>
              <a:rPr lang="en-US" sz="1200" dirty="0" smtClean="0"/>
              <a:t>UBE ratio determination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è"/>
            </a:pPr>
            <a:r>
              <a:rPr lang="en-US" sz="1200" dirty="0" smtClean="0"/>
              <a:t>Measurement of parent2 vehicle </a:t>
            </a:r>
            <a:r>
              <a:rPr lang="en-US" sz="1200" dirty="0" smtClean="0">
                <a:sym typeface="Wingdings" panose="05000000000000000000" pitchFamily="2" charset="2"/>
              </a:rPr>
              <a:t> </a:t>
            </a:r>
            <a:r>
              <a:rPr lang="en-US" sz="1200" dirty="0" smtClean="0"/>
              <a:t>EC/range ratio determination (with most cons. </a:t>
            </a:r>
            <a:r>
              <a:rPr lang="en-US" sz="1200" dirty="0" err="1"/>
              <a:t>v</a:t>
            </a:r>
            <a:r>
              <a:rPr lang="en-US" sz="1200" dirty="0" err="1" smtClean="0"/>
              <a:t>eh</a:t>
            </a:r>
            <a:r>
              <a:rPr lang="en-US" sz="1200" dirty="0" smtClean="0"/>
              <a:t>. </a:t>
            </a:r>
            <a:r>
              <a:rPr lang="en-US" sz="1200" dirty="0" err="1" smtClean="0"/>
              <a:t>config</a:t>
            </a:r>
            <a:r>
              <a:rPr lang="en-US" sz="1200" dirty="0" smtClean="0"/>
              <a:t>.)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Parent1 and Parent2 vehicle cover complete all remaining vehicles in UBE and EC/range family.</a:t>
            </a:r>
            <a:br>
              <a:rPr lang="en-US" sz="1200" dirty="0" smtClean="0"/>
            </a:br>
            <a:endParaRPr lang="en-US" sz="1200" b="1" dirty="0"/>
          </a:p>
        </p:txBody>
      </p:sp>
      <p:sp>
        <p:nvSpPr>
          <p:cNvPr id="104" name="Rechteck 103"/>
          <p:cNvSpPr/>
          <p:nvPr/>
        </p:nvSpPr>
        <p:spPr>
          <a:xfrm>
            <a:off x="6046914" y="3327764"/>
            <a:ext cx="893368" cy="218714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900" b="1" dirty="0" smtClean="0"/>
              <a:t>UBE</a:t>
            </a:r>
            <a:r>
              <a:rPr lang="en-US" sz="900" b="1" baseline="-25000" dirty="0" smtClean="0"/>
              <a:t>parent1,-7°C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1" name="Rechteck 110"/>
          <p:cNvSpPr/>
          <p:nvPr/>
        </p:nvSpPr>
        <p:spPr>
          <a:xfrm>
            <a:off x="10043368" y="3327764"/>
            <a:ext cx="949176" cy="288032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parent1_UBE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17247" y="692696"/>
            <a:ext cx="3230051" cy="2369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Only measurement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of parent1 vehicle: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842567" y="476672"/>
            <a:ext cx="4502836" cy="2369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Measurement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of parent1 vehicle and </a:t>
            </a:r>
            <a:r>
              <a:rPr lang="en-US" sz="1400" kern="0" dirty="0" smtClean="0"/>
              <a:t>parent2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vehicle: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Gleichschenkliges Dreieck 3"/>
          <p:cNvSpPr/>
          <p:nvPr/>
        </p:nvSpPr>
        <p:spPr>
          <a:xfrm>
            <a:off x="707233" y="982536"/>
            <a:ext cx="3136266" cy="17773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2" name="Gleichschenkliges Dreieck 31"/>
          <p:cNvSpPr/>
          <p:nvPr/>
        </p:nvSpPr>
        <p:spPr>
          <a:xfrm>
            <a:off x="4383070" y="763190"/>
            <a:ext cx="7041919" cy="181059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endParaRPr lang="en-US" sz="1400" b="1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4523323" y="2751151"/>
            <a:ext cx="3065535" cy="566343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Parent1 vehicle for UBE determination:</a:t>
            </a:r>
            <a:br>
              <a:rPr lang="en-US" sz="9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900" dirty="0" smtClean="0">
                <a:latin typeface="+mn-lt"/>
              </a:rPr>
              <a:t>Determination of UBE</a:t>
            </a:r>
            <a:r>
              <a:rPr lang="en-US" sz="900" baseline="-25000" dirty="0" smtClean="0">
                <a:latin typeface="+mn-lt"/>
              </a:rPr>
              <a:t>parent1,-7°C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hteck 70"/>
              <p:cNvSpPr/>
              <p:nvPr/>
            </p:nvSpPr>
            <p:spPr>
              <a:xfrm>
                <a:off x="4523323" y="3645024"/>
                <a:ext cx="3065536" cy="1612851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Parent2 </a:t>
                </a:r>
                <a:r>
                  <a:rPr lang="en-US" sz="900" b="1" dirty="0"/>
                  <a:t>vehicle for </a:t>
                </a:r>
                <a:r>
                  <a:rPr lang="en-US" sz="900" b="1" dirty="0" smtClean="0"/>
                  <a:t>EC/range-ratio </a:t>
                </a:r>
                <a:r>
                  <a:rPr lang="en-US" sz="900" b="1" dirty="0"/>
                  <a:t>determination: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PER</a:t>
                </a:r>
                <a:r>
                  <a:rPr lang="en-US" sz="900" b="1" baseline="-25000" dirty="0" smtClean="0"/>
                  <a:t>parent2</a:t>
                </a:r>
                <a:r>
                  <a:rPr lang="en-US" sz="900" b="1" baseline="-25000" dirty="0" smtClean="0">
                    <a:solidFill>
                      <a:schemeClr val="tx1"/>
                    </a:solidFill>
                    <a:latin typeface="+mn-lt"/>
                  </a:rPr>
                  <a:t>,-7°C </a:t>
                </a:r>
                <a:r>
                  <a:rPr lang="en-US" sz="9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𝑫𝑪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𝑾𝑳𝑻𝑪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900" b="1" dirty="0" smtClean="0"/>
                  <a:t/>
                </a:r>
                <a:br>
                  <a:rPr lang="en-US" sz="900" b="1" dirty="0" smtClean="0"/>
                </a:br>
                <a:r>
                  <a:rPr lang="en-US" sz="900" b="1" dirty="0" smtClean="0"/>
                  <a:t>EC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Calculation </a:t>
                </a:r>
                <a:r>
                  <a:rPr lang="en-US" sz="900" b="1" dirty="0"/>
                  <a:t>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</a:t>
                </a:r>
                <a:r>
                  <a:rPr lang="en-US" sz="900" b="1" baseline="-25000" dirty="0"/>
                  <a:t>2</a:t>
                </a:r>
                <a:r>
                  <a:rPr lang="en-US" sz="900" b="1" baseline="-25000" dirty="0" smtClean="0"/>
                  <a:t>_PER</a:t>
                </a:r>
                <a:r>
                  <a:rPr lang="en-US" sz="9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.−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de-DE" sz="900" b="1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/>
                  <a:t>Calculation 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parent2_EC</a:t>
                </a:r>
                <a:r>
                  <a:rPr lang="en-US" sz="9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.−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71" name="Rechteck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323" y="3645024"/>
                <a:ext cx="3065536" cy="1612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Gerade Verbindung mit Pfeil 73"/>
          <p:cNvCxnSpPr>
            <a:stCxn id="69" idx="2"/>
            <a:endCxn id="71" idx="0"/>
          </p:cNvCxnSpPr>
          <p:nvPr/>
        </p:nvCxnSpPr>
        <p:spPr>
          <a:xfrm>
            <a:off x="6056091" y="3317494"/>
            <a:ext cx="0" cy="32753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hteck 76"/>
              <p:cNvSpPr/>
              <p:nvPr/>
            </p:nvSpPr>
            <p:spPr>
              <a:xfrm>
                <a:off x="8496488" y="2778930"/>
                <a:ext cx="3000112" cy="538564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Parent1 vehicle for UBE-ratio determination:</a:t>
                </a:r>
                <a:b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</a:br>
                <a:r>
                  <a:rPr lang="en-US" sz="900" dirty="0" smtClean="0">
                    <a:solidFill>
                      <a:schemeClr val="tx1"/>
                    </a:solidFill>
                  </a:rPr>
                  <a:t>Calculation of Ratio</a:t>
                </a:r>
                <a:r>
                  <a:rPr lang="en-US" sz="900" baseline="-25000" dirty="0" smtClean="0">
                    <a:solidFill>
                      <a:schemeClr val="tx1"/>
                    </a:solidFill>
                  </a:rPr>
                  <a:t>parent1_UBE</a:t>
                </a:r>
                <a:r>
                  <a:rPr lang="en-US" sz="900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𝑈𝐵𝐸</m:t>
                            </m:r>
                          </m:e>
                          <m:sub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𝑝𝑎𝑟𝑒𝑛𝑡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1−7°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𝑈𝐵𝐸</m:t>
                            </m:r>
                          </m:e>
                          <m:sub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𝑝𝑎𝑟𝑒𝑛𝑡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1,23°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endParaRPr lang="en-US" sz="900" baseline="-25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7" name="Rechteck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88" y="2778930"/>
                <a:ext cx="3000112" cy="5385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hteck 40"/>
          <p:cNvSpPr/>
          <p:nvPr/>
        </p:nvSpPr>
        <p:spPr>
          <a:xfrm>
            <a:off x="4523323" y="5561324"/>
            <a:ext cx="6973277" cy="675988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6C4859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/>
              <a:t>Remaining vehicles in UBE (ratio) family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PER</a:t>
            </a:r>
            <a:r>
              <a:rPr lang="en-US" sz="900" b="1" baseline="-25000" dirty="0" smtClean="0"/>
              <a:t>member</a:t>
            </a:r>
            <a:r>
              <a:rPr lang="en-US" sz="900" b="1" baseline="-25000" dirty="0" smtClean="0">
                <a:solidFill>
                  <a:schemeClr val="tx1"/>
                </a:solidFill>
                <a:latin typeface="+mn-lt"/>
              </a:rPr>
              <a:t>,-7°C </a:t>
            </a:r>
            <a:r>
              <a:rPr lang="en-US" sz="900" b="1" dirty="0"/>
              <a:t>= </a:t>
            </a:r>
            <a:r>
              <a:rPr lang="en-US" sz="900" b="1" dirty="0" smtClean="0"/>
              <a:t>PER</a:t>
            </a:r>
            <a:r>
              <a:rPr lang="en-US" sz="900" b="1" baseline="-25000" dirty="0" smtClean="0"/>
              <a:t>member,23°C </a:t>
            </a:r>
            <a:r>
              <a:rPr lang="en-US" sz="900" b="1" dirty="0" smtClean="0"/>
              <a:t>* 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EC</a:t>
            </a:r>
            <a:r>
              <a:rPr lang="en-US" sz="900" b="1" baseline="-25000" dirty="0" smtClean="0"/>
              <a:t>member,-</a:t>
            </a:r>
            <a:r>
              <a:rPr lang="en-US" sz="900" b="1" baseline="-25000" dirty="0"/>
              <a:t>7°C </a:t>
            </a:r>
            <a:r>
              <a:rPr lang="en-US" sz="900" b="1" dirty="0"/>
              <a:t>= </a:t>
            </a:r>
            <a:r>
              <a:rPr lang="en-US" sz="900" b="1" dirty="0" smtClean="0"/>
              <a:t>EC</a:t>
            </a:r>
            <a:r>
              <a:rPr lang="en-US" sz="900" b="1" baseline="-25000" dirty="0" smtClean="0"/>
              <a:t>member,23°C </a:t>
            </a:r>
            <a:r>
              <a:rPr lang="en-US" sz="900" b="1" dirty="0"/>
              <a:t>* </a:t>
            </a: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parent2_EC</a:t>
            </a:r>
            <a:r>
              <a:rPr lang="en-US" sz="900" b="1" dirty="0"/>
              <a:t/>
            </a:r>
            <a:br>
              <a:rPr lang="en-US" sz="900" b="1" dirty="0"/>
            </a:br>
            <a:endParaRPr lang="en-US" sz="900" b="1" dirty="0"/>
          </a:p>
        </p:txBody>
      </p:sp>
      <p:cxnSp>
        <p:nvCxnSpPr>
          <p:cNvPr id="48" name="Gerade Verbindung mit Pfeil 47"/>
          <p:cNvCxnSpPr>
            <a:stCxn id="71" idx="2"/>
            <a:endCxn id="41" idx="0"/>
          </p:cNvCxnSpPr>
          <p:nvPr/>
        </p:nvCxnSpPr>
        <p:spPr>
          <a:xfrm>
            <a:off x="6056091" y="5257875"/>
            <a:ext cx="1953871" cy="303449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52" name="Rechteck 51"/>
          <p:cNvSpPr/>
          <p:nvPr/>
        </p:nvSpPr>
        <p:spPr>
          <a:xfrm>
            <a:off x="7515906" y="4804467"/>
            <a:ext cx="1028366" cy="433881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9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Ratio</a:t>
            </a:r>
            <a:r>
              <a:rPr lang="en-US" sz="900" b="1" baseline="-25000" dirty="0" smtClean="0"/>
              <a:t>parent2_EC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hteck 55"/>
              <p:cNvSpPr/>
              <p:nvPr/>
            </p:nvSpPr>
            <p:spPr>
              <a:xfrm>
                <a:off x="8496488" y="3645025"/>
                <a:ext cx="3000112" cy="1612850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Parent2 </a:t>
                </a:r>
                <a:r>
                  <a:rPr lang="en-US" sz="900" b="1" dirty="0"/>
                  <a:t>vehicle for </a:t>
                </a:r>
                <a:r>
                  <a:rPr lang="en-US" sz="900" b="1" dirty="0" smtClean="0"/>
                  <a:t>EC/range-ratio </a:t>
                </a:r>
                <a:r>
                  <a:rPr lang="en-US" sz="900" b="1" dirty="0"/>
                  <a:t>determination: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PER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  <m:r>
                          <a:rPr lang="de-DE" sz="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∗ </m:t>
                        </m:r>
                        <m:sSub>
                          <m:sSubPr>
                            <m:ctrlP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𝑹𝒂𝒕𝒊𝒐</m:t>
                            </m:r>
                          </m:e>
                          <m:sub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𝑫𝑪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𝑾𝑳𝑻𝑪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900" b="1" dirty="0"/>
                  <a:t/>
                </a:r>
                <a:br>
                  <a:rPr lang="en-US" sz="900" b="1" dirty="0"/>
                </a:br>
                <a:r>
                  <a:rPr lang="en-US" sz="900" b="1" dirty="0" smtClean="0"/>
                  <a:t>EC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Calculation </a:t>
                </a:r>
                <a:r>
                  <a:rPr lang="en-US" sz="900" b="1" dirty="0"/>
                  <a:t>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parent2_PER</a:t>
                </a:r>
                <a:r>
                  <a:rPr lang="en-US" sz="900" b="1" dirty="0" smtClean="0"/>
                  <a:t>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de-DE" sz="900" b="1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/>
                  <a:t>Calculation 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parent2_EC</a:t>
                </a:r>
                <a:r>
                  <a:rPr lang="en-US" sz="900" b="1" dirty="0" smtClean="0"/>
                  <a:t>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6" name="Rechteck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88" y="3645025"/>
                <a:ext cx="3000112" cy="16128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Gerade Verbindung mit Pfeil 56"/>
          <p:cNvCxnSpPr>
            <a:stCxn id="77" idx="2"/>
            <a:endCxn id="56" idx="0"/>
          </p:cNvCxnSpPr>
          <p:nvPr/>
        </p:nvCxnSpPr>
        <p:spPr>
          <a:xfrm>
            <a:off x="9996544" y="3317494"/>
            <a:ext cx="0" cy="327531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cxnSp>
        <p:nvCxnSpPr>
          <p:cNvPr id="62" name="Gerade Verbindung mit Pfeil 61"/>
          <p:cNvCxnSpPr>
            <a:stCxn id="56" idx="2"/>
            <a:endCxn id="41" idx="0"/>
          </p:cNvCxnSpPr>
          <p:nvPr/>
        </p:nvCxnSpPr>
        <p:spPr>
          <a:xfrm flipH="1">
            <a:off x="8009962" y="5257875"/>
            <a:ext cx="1986582" cy="303449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27" name="Rechteck 26"/>
          <p:cNvSpPr/>
          <p:nvPr/>
        </p:nvSpPr>
        <p:spPr>
          <a:xfrm>
            <a:off x="669198" y="6408271"/>
            <a:ext cx="11115434" cy="303535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&gt;&gt;&gt; Manufacturer shall be allowed to declare the ratios </a:t>
            </a:r>
            <a:r>
              <a:rPr lang="en-US" sz="1200" b="1" dirty="0" smtClean="0">
                <a:sym typeface="Wingdings" panose="05000000000000000000" pitchFamily="2" charset="2"/>
              </a:rPr>
              <a:t> need to be worse than the measured ones</a:t>
            </a:r>
            <a:endParaRPr lang="en-US" sz="1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16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hteck 74"/>
          <p:cNvSpPr/>
          <p:nvPr/>
        </p:nvSpPr>
        <p:spPr>
          <a:xfrm>
            <a:off x="911423" y="1268760"/>
            <a:ext cx="3459119" cy="4608512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Option 1:</a:t>
            </a:r>
            <a:endParaRPr lang="en-US" sz="12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10660" y="437482"/>
            <a:ext cx="11341099" cy="612429"/>
          </a:xfrm>
        </p:spPr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Proposal PEV Low Temperature Family concept application</a:t>
            </a:r>
            <a:br>
              <a:rPr lang="en-US" dirty="0">
                <a:latin typeface="Arial Rounded MT Bold" panose="020F0704030504030204" pitchFamily="34" charset="0"/>
              </a:rPr>
            </a:br>
            <a:r>
              <a:rPr lang="en-US" dirty="0">
                <a:latin typeface="Arial Rounded MT Bold" panose="020F0704030504030204" pitchFamily="34" charset="0"/>
              </a:rPr>
              <a:t>(</a:t>
            </a:r>
            <a:r>
              <a:rPr lang="en-US" dirty="0" smtClean="0">
                <a:latin typeface="Arial Rounded MT Bold" panose="020F0704030504030204" pitchFamily="34" charset="0"/>
              </a:rPr>
              <a:t>parent and member </a:t>
            </a:r>
            <a:r>
              <a:rPr lang="en-US" dirty="0">
                <a:latin typeface="Arial Rounded MT Bold" panose="020F0704030504030204" pitchFamily="34" charset="0"/>
              </a:rPr>
              <a:t>vehicle concept): Example 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6818955" y="1259591"/>
            <a:ext cx="3417149" cy="4617681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Option </a:t>
            </a:r>
            <a:r>
              <a:rPr lang="en-US" sz="1200" b="1" dirty="0"/>
              <a:t>2</a:t>
            </a:r>
            <a:r>
              <a:rPr lang="en-US" sz="1200" b="1" dirty="0" smtClean="0"/>
              <a:t>:</a:t>
            </a:r>
            <a:endParaRPr lang="en-US" sz="12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DF8DC2A-D50D-487F-9AA1-415E1D5DDE6C}"/>
              </a:ext>
            </a:extLst>
          </p:cNvPr>
          <p:cNvSpPr txBox="1"/>
          <p:nvPr/>
        </p:nvSpPr>
        <p:spPr>
          <a:xfrm>
            <a:off x="82758" y="2438515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20 kWh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D70E883-C06B-4BED-99A9-BE863100BF18}"/>
              </a:ext>
            </a:extLst>
          </p:cNvPr>
          <p:cNvSpPr txBox="1"/>
          <p:nvPr/>
        </p:nvSpPr>
        <p:spPr>
          <a:xfrm>
            <a:off x="82758" y="3240294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3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0 kWh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E587FF6-9B1C-4134-8753-FDE866DB0273}"/>
              </a:ext>
            </a:extLst>
          </p:cNvPr>
          <p:cNvSpPr txBox="1"/>
          <p:nvPr/>
        </p:nvSpPr>
        <p:spPr>
          <a:xfrm>
            <a:off x="66520" y="3695938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40 kWh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2E71E6C-54D4-4ACD-9CDB-6834D0E6E9FA}"/>
              </a:ext>
            </a:extLst>
          </p:cNvPr>
          <p:cNvSpPr txBox="1"/>
          <p:nvPr/>
        </p:nvSpPr>
        <p:spPr>
          <a:xfrm>
            <a:off x="82757" y="1825442"/>
            <a:ext cx="722955" cy="188706"/>
          </a:xfrm>
          <a:prstGeom prst="rect">
            <a:avLst/>
          </a:prstGeom>
          <a:solidFill>
            <a:srgbClr val="FFAA00"/>
          </a:solidFill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23°C UBE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0A3D31A-F012-48DC-9BA9-0D2FE082D497}"/>
              </a:ext>
            </a:extLst>
          </p:cNvPr>
          <p:cNvSpPr txBox="1"/>
          <p:nvPr/>
        </p:nvSpPr>
        <p:spPr>
          <a:xfrm>
            <a:off x="4555438" y="2438515"/>
            <a:ext cx="62517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18.8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kWh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B032E801-B286-4DAA-B8C7-224E3B69C9B0}"/>
              </a:ext>
            </a:extLst>
          </p:cNvPr>
          <p:cNvSpPr txBox="1"/>
          <p:nvPr/>
        </p:nvSpPr>
        <p:spPr>
          <a:xfrm>
            <a:off x="4555438" y="3240294"/>
            <a:ext cx="62517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18.8 kWh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B4EBCDAA-46C8-4DCF-85B8-8A9E52E46BAA}"/>
              </a:ext>
            </a:extLst>
          </p:cNvPr>
          <p:cNvSpPr txBox="1"/>
          <p:nvPr/>
        </p:nvSpPr>
        <p:spPr>
          <a:xfrm>
            <a:off x="4568064" y="3695938"/>
            <a:ext cx="62517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18.8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kWh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E18E32F-1CFE-410A-B258-F9AB1A30209F}"/>
              </a:ext>
            </a:extLst>
          </p:cNvPr>
          <p:cNvSpPr txBox="1"/>
          <p:nvPr/>
        </p:nvSpPr>
        <p:spPr>
          <a:xfrm>
            <a:off x="4555437" y="1825442"/>
            <a:ext cx="676467" cy="188706"/>
          </a:xfrm>
          <a:prstGeom prst="rect">
            <a:avLst/>
          </a:prstGeom>
          <a:solidFill>
            <a:srgbClr val="00B0F0"/>
          </a:solidFill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200" b="1" kern="0" dirty="0"/>
              <a:t>-7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°C UBE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ED6E2C2-B934-45EE-A58B-F16A1957F210}"/>
              </a:ext>
            </a:extLst>
          </p:cNvPr>
          <p:cNvCxnSpPr>
            <a:cxnSpLocks/>
          </p:cNvCxnSpPr>
          <p:nvPr/>
        </p:nvCxnSpPr>
        <p:spPr>
          <a:xfrm>
            <a:off x="5517114" y="1049911"/>
            <a:ext cx="2822" cy="4827361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olid"/>
          </a:ln>
          <a:effectLst/>
        </p:spPr>
      </p:cxnSp>
      <p:cxnSp>
        <p:nvCxnSpPr>
          <p:cNvPr id="43" name="Gerade Verbindung mit Pfeil 96">
            <a:extLst>
              <a:ext uri="{FF2B5EF4-FFF2-40B4-BE49-F238E27FC236}">
                <a16:creationId xmlns:a16="http://schemas.microsoft.com/office/drawing/2014/main" id="{0D6FC9C4-CEE5-4D87-95D5-3FD1B2CF508F}"/>
              </a:ext>
            </a:extLst>
          </p:cNvPr>
          <p:cNvCxnSpPr/>
          <p:nvPr/>
        </p:nvCxnSpPr>
        <p:spPr>
          <a:xfrm>
            <a:off x="4639202" y="2644743"/>
            <a:ext cx="0" cy="521567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44" name="Rechteck 103">
            <a:extLst>
              <a:ext uri="{FF2B5EF4-FFF2-40B4-BE49-F238E27FC236}">
                <a16:creationId xmlns:a16="http://schemas.microsoft.com/office/drawing/2014/main" id="{DE49FAE5-55BB-45A9-B96F-A21758056056}"/>
              </a:ext>
            </a:extLst>
          </p:cNvPr>
          <p:cNvSpPr/>
          <p:nvPr/>
        </p:nvSpPr>
        <p:spPr>
          <a:xfrm>
            <a:off x="4688610" y="2686015"/>
            <a:ext cx="852448" cy="420446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900" b="1" dirty="0"/>
              <a:t>UBE</a:t>
            </a:r>
            <a:r>
              <a:rPr lang="en-US" sz="900" b="1" baseline="-25000" dirty="0"/>
              <a:t>parent </a:t>
            </a:r>
            <a:r>
              <a:rPr lang="en-US" sz="900" b="1" baseline="-25000" dirty="0" smtClean="0"/>
              <a:t/>
            </a:r>
            <a:br>
              <a:rPr lang="en-US" sz="900" b="1" baseline="-25000" dirty="0" smtClean="0"/>
            </a:br>
            <a:r>
              <a:rPr lang="en-US" sz="900" b="1" dirty="0" smtClean="0"/>
              <a:t>= 18.8 </a:t>
            </a:r>
            <a:r>
              <a:rPr lang="en-US" sz="900" b="1" dirty="0"/>
              <a:t>kWh</a:t>
            </a:r>
            <a:endParaRPr lang="en-US" sz="9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BE7011A7-412E-4666-BC1A-64E1693BD96D}"/>
              </a:ext>
            </a:extLst>
          </p:cNvPr>
          <p:cNvSpPr txBox="1"/>
          <p:nvPr/>
        </p:nvSpPr>
        <p:spPr>
          <a:xfrm>
            <a:off x="287178" y="5939513"/>
            <a:ext cx="5088742" cy="7109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IN" sz="1050" kern="0" dirty="0"/>
              <a:t>Parent vehicle with a low capacity battery can cover a higher capacity battery </a:t>
            </a:r>
          </a:p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IN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Hence a 20kWh battery can cover 30kWh and 40kWh battery </a:t>
            </a:r>
          </a:p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IN" sz="1050" kern="0" dirty="0"/>
              <a:t>If UBE from parent vehicle will be carry over directly then the range for child vehicle will not reflect the reality  and range will be low</a:t>
            </a:r>
            <a:endParaRPr kumimoji="0" lang="en-IN" sz="105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EF0C039-91B6-4EDA-B845-7D401733AC02}"/>
              </a:ext>
            </a:extLst>
          </p:cNvPr>
          <p:cNvSpPr txBox="1"/>
          <p:nvPr/>
        </p:nvSpPr>
        <p:spPr>
          <a:xfrm>
            <a:off x="6415079" y="5961561"/>
            <a:ext cx="5650702" cy="698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IN" sz="1050" kern="0" dirty="0"/>
              <a:t>Parent vehicle with a low capacity battery can cover a higher capacity battery </a:t>
            </a:r>
          </a:p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IN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Determine UBE ratio (which determine the loss of battery capacity from 23°C to -7°C)</a:t>
            </a:r>
          </a:p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IN" sz="1050" kern="0" dirty="0"/>
              <a:t>Then this worst case loss can be applied to other high capacity batteries</a:t>
            </a:r>
          </a:p>
          <a:p>
            <a:pPr marL="171450" marR="0" indent="-17145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IN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This UBE child at -7°C </a:t>
            </a:r>
            <a:r>
              <a:rPr lang="en-IN" sz="1050" kern="0" dirty="0"/>
              <a:t>reflect the worst case UBE but close to the real life</a:t>
            </a:r>
            <a:endParaRPr kumimoji="0" lang="en-IN" sz="105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D712ED5-02AE-4F4B-A7ED-B2B7EAC6C26B}"/>
              </a:ext>
            </a:extLst>
          </p:cNvPr>
          <p:cNvSpPr txBox="1"/>
          <p:nvPr/>
        </p:nvSpPr>
        <p:spPr>
          <a:xfrm>
            <a:off x="5807969" y="2438515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20 kWh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B2DF5FC-9B51-4F56-B9CD-C2DB8BB3FDBB}"/>
              </a:ext>
            </a:extLst>
          </p:cNvPr>
          <p:cNvSpPr txBox="1"/>
          <p:nvPr/>
        </p:nvSpPr>
        <p:spPr>
          <a:xfrm>
            <a:off x="5807969" y="3240294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3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0 kWh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54C494B-8AB0-472A-B57A-7E469414CBE1}"/>
              </a:ext>
            </a:extLst>
          </p:cNvPr>
          <p:cNvSpPr txBox="1"/>
          <p:nvPr/>
        </p:nvSpPr>
        <p:spPr>
          <a:xfrm>
            <a:off x="5807969" y="3691889"/>
            <a:ext cx="49693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40 kWh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6E16BDB5-B85E-4327-9F67-FD385329302A}"/>
              </a:ext>
            </a:extLst>
          </p:cNvPr>
          <p:cNvSpPr txBox="1"/>
          <p:nvPr/>
        </p:nvSpPr>
        <p:spPr>
          <a:xfrm>
            <a:off x="5807968" y="1825442"/>
            <a:ext cx="722955" cy="188706"/>
          </a:xfrm>
          <a:prstGeom prst="rect">
            <a:avLst/>
          </a:prstGeom>
          <a:solidFill>
            <a:srgbClr val="FFAA00"/>
          </a:solidFill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23°C UBE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9C57AD21-16B0-4471-9FF6-EB7FC1ADBD0D}"/>
              </a:ext>
            </a:extLst>
          </p:cNvPr>
          <p:cNvSpPr txBox="1"/>
          <p:nvPr/>
        </p:nvSpPr>
        <p:spPr>
          <a:xfrm>
            <a:off x="10308113" y="2438515"/>
            <a:ext cx="625171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18.8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kWh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3D1C2A75-3042-49DB-AA46-7879FFCC1344}"/>
              </a:ext>
            </a:extLst>
          </p:cNvPr>
          <p:cNvSpPr txBox="1"/>
          <p:nvPr/>
        </p:nvSpPr>
        <p:spPr>
          <a:xfrm>
            <a:off x="10308113" y="3240294"/>
            <a:ext cx="1308050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30 x 0.94=28.2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kWh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0CA3EF6A-117A-404F-9428-B88B564C378E}"/>
              </a:ext>
            </a:extLst>
          </p:cNvPr>
          <p:cNvSpPr txBox="1"/>
          <p:nvPr/>
        </p:nvSpPr>
        <p:spPr>
          <a:xfrm>
            <a:off x="10308112" y="1825442"/>
            <a:ext cx="676467" cy="188706"/>
          </a:xfrm>
          <a:prstGeom prst="rect">
            <a:avLst/>
          </a:prstGeom>
          <a:solidFill>
            <a:srgbClr val="00B0F0"/>
          </a:solidFill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200" b="1" kern="0" dirty="0"/>
              <a:t>-7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°C UBE</a:t>
            </a:r>
          </a:p>
        </p:txBody>
      </p:sp>
      <p:cxnSp>
        <p:nvCxnSpPr>
          <p:cNvPr id="60" name="Gerade Verbindung mit Pfeil 96">
            <a:extLst>
              <a:ext uri="{FF2B5EF4-FFF2-40B4-BE49-F238E27FC236}">
                <a16:creationId xmlns:a16="http://schemas.microsoft.com/office/drawing/2014/main" id="{5439B97D-57D5-4F5E-8B15-175977DF43C1}"/>
              </a:ext>
            </a:extLst>
          </p:cNvPr>
          <p:cNvCxnSpPr/>
          <p:nvPr/>
        </p:nvCxnSpPr>
        <p:spPr>
          <a:xfrm>
            <a:off x="10391877" y="2644743"/>
            <a:ext cx="0" cy="521567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61" name="Rechteck 103">
            <a:extLst>
              <a:ext uri="{FF2B5EF4-FFF2-40B4-BE49-F238E27FC236}">
                <a16:creationId xmlns:a16="http://schemas.microsoft.com/office/drawing/2014/main" id="{6BF069C2-F2F7-4415-93BE-B3E4F085E782}"/>
              </a:ext>
            </a:extLst>
          </p:cNvPr>
          <p:cNvSpPr/>
          <p:nvPr/>
        </p:nvSpPr>
        <p:spPr>
          <a:xfrm>
            <a:off x="10403235" y="2708672"/>
            <a:ext cx="1741437" cy="245138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900" b="1" dirty="0" err="1"/>
              <a:t>UBE</a:t>
            </a:r>
            <a:r>
              <a:rPr lang="en-US" sz="900" b="1" baseline="-25000" dirty="0" err="1"/>
              <a:t>ratio</a:t>
            </a:r>
            <a:r>
              <a:rPr lang="en-US" sz="900" b="1" baseline="-25000" dirty="0"/>
              <a:t> </a:t>
            </a:r>
            <a:r>
              <a:rPr lang="en-US" sz="900" b="1" dirty="0"/>
              <a:t>=18.8/20= 0.94</a:t>
            </a:r>
            <a:endParaRPr lang="en-US" sz="900" b="1" baseline="-25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ED8CCCF9-C2C4-47CA-8F48-9773396C43B1}"/>
              </a:ext>
            </a:extLst>
          </p:cNvPr>
          <p:cNvSpPr txBox="1"/>
          <p:nvPr/>
        </p:nvSpPr>
        <p:spPr>
          <a:xfrm>
            <a:off x="10308113" y="3691889"/>
            <a:ext cx="1308050" cy="1651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050" kern="0" dirty="0"/>
              <a:t>40 x 0.94=37.6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kWh</a:t>
            </a:r>
          </a:p>
        </p:txBody>
      </p:sp>
      <p:sp>
        <p:nvSpPr>
          <p:cNvPr id="62" name="Rechteck 61"/>
          <p:cNvSpPr/>
          <p:nvPr/>
        </p:nvSpPr>
        <p:spPr>
          <a:xfrm>
            <a:off x="2632611" y="2402055"/>
            <a:ext cx="893368" cy="218714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</a:pPr>
            <a:r>
              <a:rPr lang="en-US" sz="900" b="1" dirty="0" smtClean="0"/>
              <a:t>UBE</a:t>
            </a:r>
            <a:r>
              <a:rPr lang="en-US" sz="900" b="1" baseline="-25000" dirty="0" smtClean="0"/>
              <a:t>parent1,-7°C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1109020" y="1825442"/>
            <a:ext cx="3065535" cy="566343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Parent1 vehicle for UBE determination:</a:t>
            </a:r>
            <a:br>
              <a:rPr lang="en-US" sz="9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900" dirty="0" smtClean="0">
                <a:latin typeface="+mn-lt"/>
              </a:rPr>
              <a:t>Determination of UBE</a:t>
            </a:r>
            <a:r>
              <a:rPr lang="en-US" sz="900" baseline="-25000" dirty="0" smtClean="0">
                <a:latin typeface="+mn-lt"/>
              </a:rPr>
              <a:t>parent1,-7°C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hteck 64"/>
              <p:cNvSpPr/>
              <p:nvPr/>
            </p:nvSpPr>
            <p:spPr>
              <a:xfrm>
                <a:off x="1109020" y="2719315"/>
                <a:ext cx="3065536" cy="1612851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Parent2 </a:t>
                </a:r>
                <a:r>
                  <a:rPr lang="en-US" sz="900" b="1" dirty="0"/>
                  <a:t>vehicle for </a:t>
                </a:r>
                <a:r>
                  <a:rPr lang="en-US" sz="900" b="1" dirty="0" smtClean="0"/>
                  <a:t>EC/range-ratio </a:t>
                </a:r>
                <a:r>
                  <a:rPr lang="en-US" sz="900" b="1" dirty="0"/>
                  <a:t>determination: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PER</a:t>
                </a:r>
                <a:r>
                  <a:rPr lang="en-US" sz="900" b="1" baseline="-25000" dirty="0" smtClean="0"/>
                  <a:t>parent2</a:t>
                </a:r>
                <a:r>
                  <a:rPr lang="en-US" sz="900" b="1" baseline="-25000" dirty="0" smtClean="0">
                    <a:solidFill>
                      <a:schemeClr val="tx1"/>
                    </a:solidFill>
                    <a:latin typeface="+mn-lt"/>
                  </a:rPr>
                  <a:t>,-7°C </a:t>
                </a:r>
                <a:r>
                  <a:rPr lang="en-US" sz="900" b="1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𝑫𝑪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𝑾𝑳𝑻𝑪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900" b="1" dirty="0" smtClean="0"/>
                  <a:t/>
                </a:r>
                <a:br>
                  <a:rPr lang="en-US" sz="900" b="1" dirty="0" smtClean="0"/>
                </a:br>
                <a:r>
                  <a:rPr lang="en-US" sz="900" b="1" dirty="0" smtClean="0"/>
                  <a:t>EC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Calculation </a:t>
                </a:r>
                <a:r>
                  <a:rPr lang="en-US" sz="900" b="1" dirty="0"/>
                  <a:t>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</a:t>
                </a:r>
                <a:r>
                  <a:rPr lang="en-US" sz="900" b="1" baseline="-25000" dirty="0"/>
                  <a:t>2</a:t>
                </a:r>
                <a:r>
                  <a:rPr lang="en-US" sz="900" b="1" baseline="-25000" dirty="0" smtClean="0"/>
                  <a:t>_PER</a:t>
                </a:r>
                <a:r>
                  <a:rPr lang="en-US" sz="9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.−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de-DE" sz="900" b="1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/>
                  <a:t>Calculation 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parent2_EC</a:t>
                </a:r>
                <a:r>
                  <a:rPr lang="en-US" sz="9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.−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5" name="Rechteck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020" y="2719315"/>
                <a:ext cx="3065536" cy="1612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Gerade Verbindung mit Pfeil 65"/>
          <p:cNvCxnSpPr>
            <a:stCxn id="64" idx="2"/>
            <a:endCxn id="65" idx="0"/>
          </p:cNvCxnSpPr>
          <p:nvPr/>
        </p:nvCxnSpPr>
        <p:spPr>
          <a:xfrm>
            <a:off x="2641788" y="2391785"/>
            <a:ext cx="0" cy="327530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67" name="Rechteck 66"/>
          <p:cNvSpPr/>
          <p:nvPr/>
        </p:nvSpPr>
        <p:spPr>
          <a:xfrm>
            <a:off x="8585126" y="2374276"/>
            <a:ext cx="949176" cy="288032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parent1_UBE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hteck 67"/>
              <p:cNvSpPr/>
              <p:nvPr/>
            </p:nvSpPr>
            <p:spPr>
              <a:xfrm>
                <a:off x="7038246" y="1825442"/>
                <a:ext cx="3000112" cy="538564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800"/>
                  </a:spcBef>
                  <a:spcAft>
                    <a:spcPts val="600"/>
                  </a:spcAft>
                </a:pPr>
                <a: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  <a:t>Parent1 vehicle for UBE-ratio determination:</a:t>
                </a:r>
                <a:br>
                  <a:rPr lang="en-US" sz="900" b="1" dirty="0" smtClean="0">
                    <a:solidFill>
                      <a:schemeClr val="tx1"/>
                    </a:solidFill>
                    <a:latin typeface="+mn-lt"/>
                  </a:rPr>
                </a:br>
                <a:r>
                  <a:rPr lang="en-US" sz="900" dirty="0" smtClean="0">
                    <a:solidFill>
                      <a:schemeClr val="tx1"/>
                    </a:solidFill>
                  </a:rPr>
                  <a:t>Calculation of Ratio</a:t>
                </a:r>
                <a:r>
                  <a:rPr lang="en-US" sz="900" baseline="-25000" dirty="0" smtClean="0">
                    <a:solidFill>
                      <a:schemeClr val="tx1"/>
                    </a:solidFill>
                  </a:rPr>
                  <a:t>parent1_UBE</a:t>
                </a:r>
                <a:r>
                  <a:rPr lang="en-US" sz="900" dirty="0" smtClean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𝑈𝐵𝐸</m:t>
                            </m:r>
                          </m:e>
                          <m:sub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𝑝𝑎𝑟𝑒𝑛𝑡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1−7°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𝑈𝐵𝐸</m:t>
                            </m:r>
                          </m:e>
                          <m:sub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𝑝𝑎𝑟𝑒𝑛𝑡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1,23°</m:t>
                            </m:r>
                            <m:r>
                              <a:rPr lang="de-DE" sz="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endParaRPr lang="en-US" sz="900" baseline="-25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8" name="Rechteck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246" y="1825442"/>
                <a:ext cx="3000112" cy="5385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 cap="sq" cmpd="sng" algn="ctr">
                <a:solidFill>
                  <a:srgbClr val="00B05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hteck 68"/>
              <p:cNvSpPr/>
              <p:nvPr/>
            </p:nvSpPr>
            <p:spPr>
              <a:xfrm>
                <a:off x="7038246" y="2691537"/>
                <a:ext cx="3000112" cy="1612850"/>
              </a:xfrm>
              <a:prstGeom prst="rect">
                <a:avLst/>
              </a:prstGeom>
              <a:solidFill>
                <a:schemeClr val="bg1"/>
              </a:solid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Parent2 </a:t>
                </a:r>
                <a:r>
                  <a:rPr lang="en-US" sz="900" b="1" dirty="0"/>
                  <a:t>vehicle for </a:t>
                </a:r>
                <a:r>
                  <a:rPr lang="en-US" sz="900" b="1" dirty="0" smtClean="0"/>
                  <a:t>EC/range-ratio </a:t>
                </a:r>
                <a:r>
                  <a:rPr lang="en-US" sz="900" b="1" dirty="0"/>
                  <a:t>determination: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PER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e>
                          <m:sub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  <m:r>
                          <a:rPr lang="de-DE" sz="9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∗ </m:t>
                        </m:r>
                        <m:sSub>
                          <m:sSubPr>
                            <m:ctrlP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𝑹𝒂𝒕𝒊𝒐</m:t>
                            </m:r>
                          </m:e>
                          <m:sub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𝑼𝑩𝑬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𝑫𝑪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𝑾𝑳𝑻𝑪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900" b="1" dirty="0"/>
                  <a:t/>
                </a:r>
                <a:br>
                  <a:rPr lang="en-US" sz="900" b="1" dirty="0"/>
                </a:br>
                <a:r>
                  <a:rPr lang="en-US" sz="900" b="1" dirty="0" smtClean="0"/>
                  <a:t>EC</a:t>
                </a:r>
                <a:r>
                  <a:rPr lang="en-US" sz="900" b="1" baseline="-25000" dirty="0" smtClean="0"/>
                  <a:t>parent2,-</a:t>
                </a:r>
                <a:r>
                  <a:rPr lang="en-US" sz="900" b="1" baseline="-25000" dirty="0"/>
                  <a:t>7°C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 smtClean="0"/>
                  <a:t>Calculation </a:t>
                </a:r>
                <a:r>
                  <a:rPr lang="en-US" sz="900" b="1" dirty="0"/>
                  <a:t>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parent2_PER</a:t>
                </a:r>
                <a:r>
                  <a:rPr lang="en-US" sz="900" b="1" dirty="0" smtClean="0"/>
                  <a:t>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𝑷𝑬𝑹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de-DE" sz="900" b="1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US" sz="900" b="1" dirty="0"/>
                  <a:t>Calculation of </a:t>
                </a:r>
                <a:r>
                  <a:rPr lang="en-US" sz="900" b="1" dirty="0" smtClean="0"/>
                  <a:t>Ratio</a:t>
                </a:r>
                <a:r>
                  <a:rPr lang="en-US" sz="900" b="1" baseline="-25000" dirty="0" smtClean="0"/>
                  <a:t>parent2_EC</a:t>
                </a:r>
                <a:r>
                  <a:rPr lang="en-US" sz="900" b="1" dirty="0" smtClean="0"/>
                  <a:t> </a:t>
                </a:r>
                <a:r>
                  <a:rPr lang="en-US" sz="900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,−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9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𝑬𝑪</m:t>
                            </m:r>
                          </m:e>
                          <m:sub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𝒑𝒂𝒓𝒆𝒏𝒕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DE" sz="9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𝟐𝟑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°</m:t>
                            </m:r>
                            <m:r>
                              <a:rPr lang="de-DE" sz="900" b="1" i="1"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b>
                        </m:sSub>
                      </m:den>
                    </m:f>
                  </m:oMath>
                </a14:m>
                <a:endParaRPr lang="en-US" sz="900" b="1" dirty="0" smtClean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9" name="Rechteck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246" y="2691537"/>
                <a:ext cx="3000112" cy="16128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 cap="sq" cmpd="sng" algn="ctr">
                <a:solidFill>
                  <a:srgbClr val="6C48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Gerade Verbindung mit Pfeil 69"/>
          <p:cNvCxnSpPr>
            <a:stCxn id="68" idx="2"/>
            <a:endCxn id="69" idx="0"/>
          </p:cNvCxnSpPr>
          <p:nvPr/>
        </p:nvCxnSpPr>
        <p:spPr>
          <a:xfrm>
            <a:off x="8538302" y="2364006"/>
            <a:ext cx="0" cy="327531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71" name="Rechteck 70"/>
          <p:cNvSpPr/>
          <p:nvPr/>
        </p:nvSpPr>
        <p:spPr>
          <a:xfrm>
            <a:off x="1109020" y="4797780"/>
            <a:ext cx="3065535" cy="675988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6C4859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/>
              <a:t>Remaining vehicles in UBE (ratio) family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PER</a:t>
            </a:r>
            <a:r>
              <a:rPr lang="en-US" sz="900" b="1" baseline="-25000" dirty="0" smtClean="0"/>
              <a:t>member</a:t>
            </a:r>
            <a:r>
              <a:rPr lang="en-US" sz="900" b="1" baseline="-25000" dirty="0" smtClean="0">
                <a:solidFill>
                  <a:schemeClr val="tx1"/>
                </a:solidFill>
                <a:latin typeface="+mn-lt"/>
              </a:rPr>
              <a:t>,-7°C </a:t>
            </a:r>
            <a:r>
              <a:rPr lang="en-US" sz="900" b="1" dirty="0"/>
              <a:t>= </a:t>
            </a:r>
            <a:r>
              <a:rPr lang="en-US" sz="900" b="1" dirty="0" smtClean="0"/>
              <a:t>PER</a:t>
            </a:r>
            <a:r>
              <a:rPr lang="en-US" sz="900" b="1" baseline="-25000" dirty="0" smtClean="0"/>
              <a:t>member,23°C </a:t>
            </a:r>
            <a:r>
              <a:rPr lang="en-US" sz="900" b="1" dirty="0" smtClean="0"/>
              <a:t>* 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EC</a:t>
            </a:r>
            <a:r>
              <a:rPr lang="en-US" sz="900" b="1" baseline="-25000" dirty="0" smtClean="0"/>
              <a:t>member,-</a:t>
            </a:r>
            <a:r>
              <a:rPr lang="en-US" sz="900" b="1" baseline="-25000" dirty="0"/>
              <a:t>7°C </a:t>
            </a:r>
            <a:r>
              <a:rPr lang="en-US" sz="900" b="1" dirty="0"/>
              <a:t>= </a:t>
            </a:r>
            <a:r>
              <a:rPr lang="en-US" sz="900" b="1" dirty="0" smtClean="0"/>
              <a:t>EC</a:t>
            </a:r>
            <a:r>
              <a:rPr lang="en-US" sz="900" b="1" baseline="-25000" dirty="0" smtClean="0"/>
              <a:t>member,23°C </a:t>
            </a:r>
            <a:r>
              <a:rPr lang="en-US" sz="900" b="1" dirty="0"/>
              <a:t>* </a:t>
            </a: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parent2_EC</a:t>
            </a:r>
            <a:r>
              <a:rPr lang="en-US" sz="900" b="1" dirty="0"/>
              <a:t/>
            </a:r>
            <a:br>
              <a:rPr lang="en-US" sz="900" b="1" dirty="0"/>
            </a:br>
            <a:endParaRPr lang="en-US" sz="900" b="1" dirty="0"/>
          </a:p>
        </p:txBody>
      </p:sp>
      <p:cxnSp>
        <p:nvCxnSpPr>
          <p:cNvPr id="72" name="Gerade Verbindung mit Pfeil 71"/>
          <p:cNvCxnSpPr>
            <a:stCxn id="65" idx="2"/>
            <a:endCxn id="71" idx="0"/>
          </p:cNvCxnSpPr>
          <p:nvPr/>
        </p:nvCxnSpPr>
        <p:spPr>
          <a:xfrm>
            <a:off x="2641788" y="4332166"/>
            <a:ext cx="0" cy="465614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73" name="Rechteck 72"/>
          <p:cNvSpPr/>
          <p:nvPr/>
        </p:nvSpPr>
        <p:spPr>
          <a:xfrm>
            <a:off x="2632611" y="4348032"/>
            <a:ext cx="1028366" cy="433881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9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Ratio</a:t>
            </a:r>
            <a:r>
              <a:rPr lang="en-US" sz="900" b="1" baseline="-25000" dirty="0" smtClean="0"/>
              <a:t>parent2_EC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7038246" y="4826558"/>
            <a:ext cx="3000112" cy="675988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6C4859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/>
              <a:t>Remaining vehicles in UBE (ratio) family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PER</a:t>
            </a:r>
            <a:r>
              <a:rPr lang="en-US" sz="900" b="1" baseline="-25000" dirty="0" smtClean="0"/>
              <a:t>member</a:t>
            </a:r>
            <a:r>
              <a:rPr lang="en-US" sz="900" b="1" baseline="-25000" dirty="0" smtClean="0">
                <a:solidFill>
                  <a:schemeClr val="tx1"/>
                </a:solidFill>
                <a:latin typeface="+mn-lt"/>
              </a:rPr>
              <a:t>,-7°C </a:t>
            </a:r>
            <a:r>
              <a:rPr lang="en-US" sz="900" b="1" dirty="0"/>
              <a:t>= </a:t>
            </a:r>
            <a:r>
              <a:rPr lang="en-US" sz="900" b="1" dirty="0" smtClean="0"/>
              <a:t>PER</a:t>
            </a:r>
            <a:r>
              <a:rPr lang="en-US" sz="900" b="1" baseline="-25000" dirty="0" smtClean="0"/>
              <a:t>member,23°C </a:t>
            </a:r>
            <a:r>
              <a:rPr lang="en-US" sz="900" b="1" dirty="0" smtClean="0"/>
              <a:t>* 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EC</a:t>
            </a:r>
            <a:r>
              <a:rPr lang="en-US" sz="900" b="1" baseline="-25000" dirty="0" smtClean="0"/>
              <a:t>member,-</a:t>
            </a:r>
            <a:r>
              <a:rPr lang="en-US" sz="900" b="1" baseline="-25000" dirty="0"/>
              <a:t>7°C </a:t>
            </a:r>
            <a:r>
              <a:rPr lang="en-US" sz="900" b="1" dirty="0"/>
              <a:t>= </a:t>
            </a:r>
            <a:r>
              <a:rPr lang="en-US" sz="900" b="1" dirty="0" smtClean="0"/>
              <a:t>EC</a:t>
            </a:r>
            <a:r>
              <a:rPr lang="en-US" sz="900" b="1" baseline="-25000" dirty="0" smtClean="0"/>
              <a:t>member,23°C </a:t>
            </a:r>
            <a:r>
              <a:rPr lang="en-US" sz="900" b="1" dirty="0"/>
              <a:t>* </a:t>
            </a: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parent2_EC</a:t>
            </a:r>
            <a:r>
              <a:rPr lang="en-US" sz="900" b="1" dirty="0"/>
              <a:t/>
            </a:r>
            <a:br>
              <a:rPr lang="en-US" sz="900" b="1" dirty="0"/>
            </a:br>
            <a:endParaRPr lang="en-US" sz="900" b="1" dirty="0"/>
          </a:p>
        </p:txBody>
      </p:sp>
      <p:cxnSp>
        <p:nvCxnSpPr>
          <p:cNvPr id="76" name="Gerade Verbindung mit Pfeil 75"/>
          <p:cNvCxnSpPr>
            <a:stCxn id="69" idx="2"/>
            <a:endCxn id="74" idx="0"/>
          </p:cNvCxnSpPr>
          <p:nvPr/>
        </p:nvCxnSpPr>
        <p:spPr>
          <a:xfrm>
            <a:off x="8538302" y="4304387"/>
            <a:ext cx="0" cy="522171"/>
          </a:xfrm>
          <a:prstGeom prst="straightConnector1">
            <a:avLst/>
          </a:prstGeom>
          <a:noFill/>
          <a:ln w="9525" cap="flat" cmpd="sng" algn="ctr">
            <a:solidFill>
              <a:schemeClr val="tx2"/>
            </a:solidFill>
            <a:prstDash val="solid"/>
            <a:tailEnd type="triangle"/>
          </a:ln>
          <a:effectLst/>
        </p:spPr>
      </p:cxnSp>
      <p:sp>
        <p:nvSpPr>
          <p:cNvPr id="77" name="Rechteck 76"/>
          <p:cNvSpPr/>
          <p:nvPr/>
        </p:nvSpPr>
        <p:spPr>
          <a:xfrm>
            <a:off x="8496414" y="4376810"/>
            <a:ext cx="1028366" cy="433881"/>
          </a:xfrm>
          <a:prstGeom prst="rect">
            <a:avLst/>
          </a:prstGeom>
          <a:noFill/>
          <a:ln w="28575" cap="sq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900" b="1" dirty="0" smtClean="0"/>
              <a:t>Ratio</a:t>
            </a:r>
            <a:r>
              <a:rPr lang="en-US" sz="900" b="1" baseline="-25000" dirty="0" smtClean="0"/>
              <a:t>parent2_PER</a:t>
            </a: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900" b="1" dirty="0" smtClean="0">
                <a:solidFill>
                  <a:schemeClr val="tx1"/>
                </a:solidFill>
                <a:latin typeface="+mn-lt"/>
              </a:rPr>
            </a:br>
            <a:r>
              <a:rPr lang="en-US" sz="900" b="1" dirty="0" smtClean="0">
                <a:solidFill>
                  <a:schemeClr val="tx1"/>
                </a:solidFill>
                <a:latin typeface="+mn-lt"/>
              </a:rPr>
              <a:t>Ratio</a:t>
            </a:r>
            <a:r>
              <a:rPr lang="en-US" sz="900" b="1" baseline="-25000" dirty="0" smtClean="0"/>
              <a:t>parent2_EC</a:t>
            </a:r>
            <a:endParaRPr lang="en-US" sz="900" b="1" baseline="-250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572311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5419554" y="2277842"/>
            <a:ext cx="6120680" cy="4031478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OVC-HEVs:</a:t>
            </a:r>
            <a:endParaRPr lang="en-US" sz="1200" b="1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Measurement </a:t>
            </a:r>
            <a:r>
              <a:rPr lang="en-US" sz="1200" dirty="0" smtClean="0"/>
              <a:t>according </a:t>
            </a:r>
            <a:r>
              <a:rPr lang="en-US" sz="1200" dirty="0" smtClean="0"/>
              <a:t>to PEV </a:t>
            </a:r>
            <a:r>
              <a:rPr lang="en-US" sz="1200" dirty="0" smtClean="0"/>
              <a:t>concept (following UBE (ratio) family and EC/range family concept)</a:t>
            </a:r>
            <a:endParaRPr lang="en-US" sz="1200" dirty="0" smtClean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 smtClean="0"/>
              <a:t>Criteria emissions treated </a:t>
            </a:r>
            <a:r>
              <a:rPr lang="en-US" sz="1200" b="1" dirty="0"/>
              <a:t>in the same way than </a:t>
            </a:r>
            <a:r>
              <a:rPr lang="en-US" sz="1200" b="1" dirty="0" smtClean="0"/>
              <a:t>for pure ICE</a:t>
            </a:r>
            <a:endParaRPr lang="en-US" sz="1200" b="1" baseline="-25000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baseline="-25000" dirty="0" smtClean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1200" b="1" dirty="0" smtClean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 smtClean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 smtClean="0"/>
              <a:t>Range </a:t>
            </a:r>
            <a:r>
              <a:rPr lang="en-US" sz="1200" b="1" dirty="0" smtClean="0"/>
              <a:t>and energy </a:t>
            </a:r>
            <a:r>
              <a:rPr lang="en-US" sz="1200" b="1" dirty="0"/>
              <a:t>consumption treated in </a:t>
            </a:r>
            <a:r>
              <a:rPr lang="en-US" sz="1200" b="1" dirty="0" smtClean="0"/>
              <a:t>a similar </a:t>
            </a:r>
            <a:r>
              <a:rPr lang="en-US" sz="1200" b="1" dirty="0"/>
              <a:t>way than for pure ICE</a:t>
            </a:r>
            <a:endParaRPr lang="en-US" sz="1200" b="1" baseline="-250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10660" y="437482"/>
            <a:ext cx="11341099" cy="612429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Proposal (N)OVC-HEV Low Temperature Family concept application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>(vehicle concept and its application)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04103" y="2277842"/>
            <a:ext cx="4521244" cy="4031478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NOVC-HEVs: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Measurement </a:t>
            </a:r>
            <a:r>
              <a:rPr lang="en-US" sz="1200" dirty="0"/>
              <a:t>of </a:t>
            </a:r>
            <a:r>
              <a:rPr lang="en-US" sz="1200" dirty="0" smtClean="0"/>
              <a:t>one or more representative vehicles within Type 6 family (selection of vehicle as defined for Type 6 for vehicles with a combustion engine).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Application of the values of the measured vehicle (or vehicles) to all represented vehicles.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 smtClean="0"/>
              <a:t>Criteria </a:t>
            </a:r>
            <a:r>
              <a:rPr lang="en-US" sz="1200" b="1" dirty="0"/>
              <a:t>emissions and </a:t>
            </a:r>
            <a:r>
              <a:rPr lang="en-US" sz="1200" b="1" dirty="0" smtClean="0"/>
              <a:t>CO</a:t>
            </a:r>
            <a:r>
              <a:rPr lang="en-US" sz="1200" b="1" baseline="-25000" dirty="0" smtClean="0"/>
              <a:t>2 </a:t>
            </a:r>
            <a:r>
              <a:rPr lang="en-US" sz="1200" b="1" dirty="0" smtClean="0"/>
              <a:t>t</a:t>
            </a:r>
            <a:r>
              <a:rPr lang="en-US" sz="1200" b="1" dirty="0" smtClean="0"/>
              <a:t>reated </a:t>
            </a:r>
            <a:r>
              <a:rPr lang="en-US" sz="1200" b="1" dirty="0"/>
              <a:t>in the same way </a:t>
            </a:r>
            <a:r>
              <a:rPr lang="en-US" sz="1200" b="1" dirty="0" smtClean="0"/>
              <a:t>than for </a:t>
            </a:r>
            <a:r>
              <a:rPr lang="en-US" sz="1200" b="1" dirty="0"/>
              <a:t>pure </a:t>
            </a:r>
            <a:r>
              <a:rPr lang="en-US" sz="1200" b="1" dirty="0" smtClean="0"/>
              <a:t>ICE</a:t>
            </a:r>
            <a:endParaRPr lang="en-US" sz="1200" b="1" dirty="0" smtClean="0"/>
          </a:p>
        </p:txBody>
      </p:sp>
      <p:sp>
        <p:nvSpPr>
          <p:cNvPr id="53" name="Rechteck 52"/>
          <p:cNvSpPr/>
          <p:nvPr/>
        </p:nvSpPr>
        <p:spPr>
          <a:xfrm>
            <a:off x="5807967" y="4619947"/>
            <a:ext cx="4680521" cy="993345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900" b="1" dirty="0" smtClean="0"/>
              <a:t>23°C/-7°C ratio application:</a:t>
            </a:r>
            <a:endParaRPr lang="en-US" sz="900" b="1" dirty="0" smtClean="0">
              <a:solidFill>
                <a:schemeClr val="tx1"/>
              </a:solidFill>
              <a:latin typeface="+mn-lt"/>
            </a:endParaRP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/>
              <a:t>M</a:t>
            </a:r>
            <a:r>
              <a:rPr lang="en-US" sz="900" b="1" baseline="-25000" dirty="0"/>
              <a:t>CO2,CS</a:t>
            </a:r>
            <a:r>
              <a:rPr lang="en-US" sz="900" b="1" dirty="0"/>
              <a:t>, M</a:t>
            </a:r>
            <a:r>
              <a:rPr lang="en-US" sz="900" b="1" baseline="-25000" dirty="0"/>
              <a:t>CO2,CD</a:t>
            </a:r>
            <a:r>
              <a:rPr lang="en-US" sz="900" b="1" dirty="0"/>
              <a:t>, M</a:t>
            </a:r>
            <a:r>
              <a:rPr lang="en-US" sz="900" b="1" baseline="-25000" dirty="0"/>
              <a:t>CO2,weighted</a:t>
            </a:r>
            <a:r>
              <a:rPr lang="en-US" sz="900" b="1" dirty="0"/>
              <a:t> </a:t>
            </a:r>
            <a:endParaRPr lang="en-US" sz="900" b="1" dirty="0" smtClean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EC</a:t>
            </a:r>
            <a:r>
              <a:rPr lang="en-US" sz="900" b="1" dirty="0"/>
              <a:t>, </a:t>
            </a:r>
            <a:r>
              <a:rPr lang="en-US" sz="900" b="1" dirty="0" err="1" smtClean="0"/>
              <a:t>EC</a:t>
            </a:r>
            <a:r>
              <a:rPr lang="en-US" sz="900" b="1" baseline="-25000" dirty="0" err="1" smtClean="0"/>
              <a:t>p</a:t>
            </a:r>
            <a:endParaRPr lang="en-US" sz="900" b="1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AER</a:t>
            </a:r>
            <a:r>
              <a:rPr lang="en-US" sz="900" b="1" dirty="0"/>
              <a:t>, </a:t>
            </a:r>
            <a:r>
              <a:rPr lang="en-US" sz="900" b="1" dirty="0" smtClean="0"/>
              <a:t>EAER</a:t>
            </a:r>
          </a:p>
        </p:txBody>
      </p:sp>
      <p:sp>
        <p:nvSpPr>
          <p:cNvPr id="29" name="Rechteck 28"/>
          <p:cNvSpPr/>
          <p:nvPr/>
        </p:nvSpPr>
        <p:spPr>
          <a:xfrm>
            <a:off x="1559496" y="4696359"/>
            <a:ext cx="2584657" cy="840522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>
                <a:solidFill>
                  <a:schemeClr val="tx1"/>
                </a:solidFill>
              </a:rPr>
              <a:t>M</a:t>
            </a:r>
            <a:r>
              <a:rPr lang="en-US" sz="900" b="1" baseline="-25000" dirty="0" smtClean="0">
                <a:solidFill>
                  <a:schemeClr val="tx1"/>
                </a:solidFill>
              </a:rPr>
              <a:t>CO2,CS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Criteria Emissions</a:t>
            </a:r>
          </a:p>
        </p:txBody>
      </p:sp>
      <p:sp>
        <p:nvSpPr>
          <p:cNvPr id="13" name="Rechteck 12"/>
          <p:cNvSpPr/>
          <p:nvPr/>
        </p:nvSpPr>
        <p:spPr>
          <a:xfrm>
            <a:off x="5419554" y="1323793"/>
            <a:ext cx="6120680" cy="680167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Vehicle concept and selection: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Similar/in line with PEVs (as focus on range and electric consumption)</a:t>
            </a:r>
          </a:p>
        </p:txBody>
      </p:sp>
      <p:sp>
        <p:nvSpPr>
          <p:cNvPr id="15" name="Rechteck 14"/>
          <p:cNvSpPr/>
          <p:nvPr/>
        </p:nvSpPr>
        <p:spPr>
          <a:xfrm>
            <a:off x="5807968" y="3483066"/>
            <a:ext cx="4680520" cy="288032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Criteria emissions</a:t>
            </a:r>
          </a:p>
        </p:txBody>
      </p:sp>
      <p:sp>
        <p:nvSpPr>
          <p:cNvPr id="10" name="Rechteck 9"/>
          <p:cNvSpPr/>
          <p:nvPr/>
        </p:nvSpPr>
        <p:spPr>
          <a:xfrm>
            <a:off x="710660" y="1323793"/>
            <a:ext cx="4521244" cy="680167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Vehicle concept and selection: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 smtClean="0"/>
              <a:t>Same as pure ICE vehicles (as focus on emissions)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9048328" y="456953"/>
            <a:ext cx="2491906" cy="47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Proposal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when OVC-HEVs base on PEV family concept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45195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/>
          <p:cNvSpPr/>
          <p:nvPr/>
        </p:nvSpPr>
        <p:spPr>
          <a:xfrm>
            <a:off x="5419554" y="2277842"/>
            <a:ext cx="6120680" cy="4319510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OVC-HEVs:</a:t>
            </a:r>
            <a:endParaRPr lang="en-US" sz="1200" b="1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Measurement of one or more representative vehicles within Type 6 family (selection of vehicle as defined for Type 6 for vehicles with a combustion engine).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Application of the values of the measured vehicle (or vehicles) to all represented vehicles</a:t>
            </a:r>
            <a:r>
              <a:rPr lang="en-US" sz="1200" dirty="0" smtClean="0"/>
              <a:t>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/>
              <a:t>Criteria emissions and </a:t>
            </a:r>
            <a:r>
              <a:rPr lang="en-US" sz="1200" b="1" dirty="0" smtClean="0"/>
              <a:t>CO</a:t>
            </a:r>
            <a:r>
              <a:rPr lang="en-US" sz="1200" b="1" baseline="-25000" dirty="0" smtClean="0"/>
              <a:t>2</a:t>
            </a:r>
            <a:r>
              <a:rPr lang="en-US" sz="1200" b="1" dirty="0"/>
              <a:t> </a:t>
            </a:r>
            <a:r>
              <a:rPr lang="en-US" sz="1200" b="1" dirty="0" smtClean="0"/>
              <a:t>treated </a:t>
            </a:r>
            <a:r>
              <a:rPr lang="en-US" sz="1200" b="1" dirty="0"/>
              <a:t>in the same way than for pure </a:t>
            </a:r>
            <a:r>
              <a:rPr lang="en-US" sz="1200" b="1" dirty="0" smtClean="0"/>
              <a:t>ICE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 smtClean="0"/>
              <a:t>Range </a:t>
            </a:r>
            <a:r>
              <a:rPr lang="en-US" sz="1200" b="1" dirty="0"/>
              <a:t>and energy consumption treated in the same way than </a:t>
            </a:r>
            <a:r>
              <a:rPr lang="en-US" sz="1200" b="1" dirty="0" smtClean="0"/>
              <a:t>criteria </a:t>
            </a:r>
            <a:r>
              <a:rPr lang="en-US" sz="1200" b="1" dirty="0"/>
              <a:t>emissions and </a:t>
            </a:r>
            <a:r>
              <a:rPr lang="en-US" sz="1200" b="1" dirty="0" smtClean="0"/>
              <a:t>CO</a:t>
            </a:r>
            <a:r>
              <a:rPr lang="en-US" sz="1200" b="1" baseline="-25000" dirty="0" smtClean="0"/>
              <a:t>2</a:t>
            </a:r>
            <a:endParaRPr lang="en-US" sz="1200" b="1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10660" y="437482"/>
            <a:ext cx="11341099" cy="612429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Proposal (N)OVC-HEV Low Temperature Family concept application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>(vehicle concept and its application)</a:t>
            </a:r>
            <a:endParaRPr lang="de-DE" dirty="0">
              <a:latin typeface="Arial Rounded MT Bold" panose="020F070403050403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710660" y="2277842"/>
            <a:ext cx="4521244" cy="4319510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 smtClean="0"/>
              <a:t>NOVC-HEVs: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Measurement of one or more representative vehicles within Type 6 family (selection of vehicle as defined for Type 6 for vehicles with a combustion engine).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Application of the values of the measured vehicle (or vehicles) to all represented vehicles.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200" b="1" dirty="0"/>
              <a:t>Criteria emissions and CO</a:t>
            </a:r>
            <a:r>
              <a:rPr lang="en-US" sz="1200" b="1" baseline="-25000" dirty="0"/>
              <a:t>2 </a:t>
            </a:r>
            <a:r>
              <a:rPr lang="en-US" sz="1200" b="1" dirty="0"/>
              <a:t>treated in the same way than for pure ICE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sz="1200" b="1" dirty="0" smtClean="0"/>
          </a:p>
        </p:txBody>
      </p:sp>
      <p:sp>
        <p:nvSpPr>
          <p:cNvPr id="13" name="Rechteck 12"/>
          <p:cNvSpPr/>
          <p:nvPr/>
        </p:nvSpPr>
        <p:spPr>
          <a:xfrm>
            <a:off x="710660" y="1323793"/>
            <a:ext cx="10857948" cy="680167"/>
          </a:xfrm>
          <a:prstGeom prst="rect">
            <a:avLst/>
          </a:prstGeom>
          <a:solidFill>
            <a:schemeClr val="accent2"/>
          </a:solidFill>
          <a:ln w="28575" cap="sq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b="1" dirty="0"/>
              <a:t>Vehicle concept and selection: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200" dirty="0"/>
              <a:t>Same as pure ICE vehicles (as focus on emissions)</a:t>
            </a:r>
          </a:p>
        </p:txBody>
      </p:sp>
      <p:sp>
        <p:nvSpPr>
          <p:cNvPr id="10" name="Rechteck 9"/>
          <p:cNvSpPr/>
          <p:nvPr/>
        </p:nvSpPr>
        <p:spPr>
          <a:xfrm>
            <a:off x="6080740" y="4996821"/>
            <a:ext cx="4680520" cy="1080120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M</a:t>
            </a:r>
            <a:r>
              <a:rPr lang="en-US" sz="900" b="1" baseline="-25000" dirty="0" smtClean="0"/>
              <a:t>CO2,CS</a:t>
            </a:r>
            <a:r>
              <a:rPr lang="en-US" sz="900" b="1" dirty="0"/>
              <a:t>, M</a:t>
            </a:r>
            <a:r>
              <a:rPr lang="en-US" sz="900" b="1" baseline="-25000" dirty="0"/>
              <a:t>CO2,CD</a:t>
            </a:r>
            <a:r>
              <a:rPr lang="en-US" sz="900" b="1" dirty="0"/>
              <a:t>, </a:t>
            </a:r>
            <a:r>
              <a:rPr lang="en-US" sz="900" b="1" dirty="0" smtClean="0"/>
              <a:t>M</a:t>
            </a:r>
            <a:r>
              <a:rPr lang="en-US" sz="900" b="1" baseline="-25000" dirty="0" smtClean="0"/>
              <a:t>CO2,weighted</a:t>
            </a:r>
            <a:r>
              <a:rPr lang="en-US" sz="900" b="1" dirty="0" smtClean="0"/>
              <a:t> 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Criteria emissions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/>
              <a:t>EC, </a:t>
            </a:r>
            <a:r>
              <a:rPr lang="en-US" sz="900" b="1" dirty="0" err="1"/>
              <a:t>EC</a:t>
            </a:r>
            <a:r>
              <a:rPr lang="en-US" sz="900" b="1" baseline="-25000" dirty="0" err="1"/>
              <a:t>p</a:t>
            </a:r>
            <a:endParaRPr lang="en-US" sz="900" b="1" dirty="0"/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/>
              <a:t>AER, </a:t>
            </a:r>
            <a:r>
              <a:rPr lang="en-US" sz="900" b="1" dirty="0" smtClean="0"/>
              <a:t>EAER</a:t>
            </a:r>
            <a:endParaRPr lang="en-US" sz="900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8832304" y="456953"/>
            <a:ext cx="2707930" cy="4739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marR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Proposal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when OVC-HEVs base on pure ICE family concept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559496" y="4696359"/>
            <a:ext cx="2584657" cy="840522"/>
          </a:xfrm>
          <a:prstGeom prst="rect">
            <a:avLst/>
          </a:prstGeom>
          <a:solidFill>
            <a:schemeClr val="bg1"/>
          </a:solidFill>
          <a:ln w="28575" cap="sq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>
                <a:solidFill>
                  <a:schemeClr val="tx1"/>
                </a:solidFill>
              </a:rPr>
              <a:t>M</a:t>
            </a:r>
            <a:r>
              <a:rPr lang="en-US" sz="900" b="1" baseline="-25000" dirty="0" smtClean="0">
                <a:solidFill>
                  <a:schemeClr val="tx1"/>
                </a:solidFill>
              </a:rPr>
              <a:t>CO2,CS</a:t>
            </a:r>
          </a:p>
          <a:p>
            <a:pPr marL="171450" indent="-17145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900" b="1" dirty="0" smtClean="0"/>
              <a:t>Criteria Emissions</a:t>
            </a:r>
          </a:p>
        </p:txBody>
      </p:sp>
    </p:spTree>
    <p:extLst>
      <p:ext uri="{BB962C8B-B14F-4D97-AF65-F5344CB8AC3E}">
        <p14:creationId xmlns:p14="http://schemas.microsoft.com/office/powerpoint/2010/main" val="26884196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di VdT DE 16:9">
  <a:themeElements>
    <a:clrScheme name="AUDI 02">
      <a:dk1>
        <a:srgbClr val="000000"/>
      </a:dk1>
      <a:lt1>
        <a:srgbClr val="FFFFFF"/>
      </a:lt1>
      <a:dk2>
        <a:srgbClr val="000000"/>
      </a:dk2>
      <a:lt2>
        <a:srgbClr val="DADADA"/>
      </a:lt2>
      <a:accent1>
        <a:srgbClr val="DADADA"/>
      </a:accent1>
      <a:accent2>
        <a:srgbClr val="C6C6C6"/>
      </a:accent2>
      <a:accent3>
        <a:srgbClr val="9D9D9D"/>
      </a:accent3>
      <a:accent4>
        <a:srgbClr val="575757"/>
      </a:accent4>
      <a:accent5>
        <a:srgbClr val="000000"/>
      </a:accent5>
      <a:accent6>
        <a:srgbClr val="BB0A30"/>
      </a:accent6>
      <a:hlink>
        <a:srgbClr val="000000"/>
      </a:hlink>
      <a:folHlink>
        <a:srgbClr val="C6C6C6"/>
      </a:folHlink>
    </a:clrScheme>
    <a:fontScheme name="Audi">
      <a:majorFont>
        <a:latin typeface="Audi Type Extended"/>
        <a:ea typeface=""/>
        <a:cs typeface=""/>
      </a:majorFont>
      <a:minorFont>
        <a:latin typeface="Audi 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 cap="sq" cmpd="sng" algn="ctr">
          <a:noFill/>
          <a:prstDash val="solid"/>
          <a:miter lim="800000"/>
        </a:ln>
        <a:effectLst/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lnSpc>
            <a:spcPct val="110000"/>
          </a:lnSpc>
          <a:spcBef>
            <a:spcPts val="800"/>
          </a:spcBef>
          <a:spcAft>
            <a:spcPts val="600"/>
          </a:spcAft>
          <a:defRPr sz="1400" b="1" smtClean="0">
            <a:solidFill>
              <a:schemeClr val="tx1"/>
            </a:solidFill>
            <a:latin typeface="+mn-lt"/>
          </a:defRPr>
        </a:defPPr>
      </a:lstStyle>
    </a:spDef>
    <a:lnDef>
      <a:spPr>
        <a:noFill/>
        <a:ln w="9525" cap="flat" cmpd="sng" algn="ctr">
          <a:solidFill>
            <a:schemeClr val="tx2"/>
          </a:solidFill>
          <a:prstDash val="solid"/>
        </a:ln>
        <a:effectLst/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0" marR="0" indent="0" defTabSz="914400" eaLnBrk="1" fontAlgn="auto" latinLnBrk="0" hangingPunct="1">
          <a:lnSpc>
            <a:spcPct val="11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kern="0" cap="none" spc="0" normalizeH="0" baseline="0" noProof="0" dirty="0" err="1" smtClean="0">
            <a:ln>
              <a:noFill/>
            </a:ln>
            <a:effectLst/>
            <a:uLnTx/>
            <a:uFillTx/>
          </a:defRPr>
        </a:defPPr>
      </a:lstStyle>
    </a:txDef>
  </a:objectDefaults>
  <a:extraClrSchemeLst/>
  <a:custClrLst>
    <a:custClr name="Audi Rot">
      <a:srgbClr val="BB0A30"/>
    </a:custClr>
    <a:custClr name="Gruen">
      <a:srgbClr val="CACE98"/>
    </a:custClr>
    <a:custClr name="Braun">
      <a:srgbClr val="715D49"/>
    </a:custClr>
    <a:custClr name="Violett">
      <a:srgbClr val="6C4859"/>
    </a:custClr>
    <a:custClr name="Dunkelblau">
      <a:srgbClr val="544C70"/>
    </a:custClr>
    <a:custClr name="Hellblau">
      <a:srgbClr val="6682A4"/>
    </a:custClr>
    <a:custClr name="Gelb">
      <a:srgbClr val="FFD671"/>
    </a:custClr>
    <a:custClr name="Audi Rot">
      <a:srgbClr val="BB0A30"/>
    </a:custClr>
    <a:custClr name="Ampelgelb">
      <a:srgbClr val="FFAA00"/>
    </a:custClr>
    <a:custClr name="Ampelgruen">
      <a:srgbClr val="009900"/>
    </a:custClr>
    <a:custClr name="Aluminium Silber">
      <a:srgbClr val="B3B3B3"/>
    </a:custClr>
    <a:custClr name="Warmes Silber">
      <a:srgbClr val="B6B1A9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Audi VdT 4_3.potx" id="{C4604FBC-D681-46A7-AE15-67417FF181EF}" vid="{CA858ADE-C615-4479-BCA4-769DBC15F64E}"/>
    </a:ext>
  </a:extLst>
</a:theme>
</file>

<file path=ppt/theme/theme2.xml><?xml version="1.0" encoding="utf-8"?>
<a:theme xmlns:a="http://schemas.openxmlformats.org/drawingml/2006/main" name="Larissa">
  <a:themeElements>
    <a:clrScheme name="Audi alt">
      <a:dk1>
        <a:sysClr val="windowText" lastClr="000000"/>
      </a:dk1>
      <a:lt1>
        <a:sysClr val="window" lastClr="FFFFFF"/>
      </a:lt1>
      <a:dk2>
        <a:srgbClr val="6D7579"/>
      </a:dk2>
      <a:lt2>
        <a:srgbClr val="AA142D"/>
      </a:lt2>
      <a:accent1>
        <a:srgbClr val="D5D9D8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0000"/>
      </a:folHlink>
    </a:clrScheme>
    <a:fontScheme name="Audi final">
      <a:majorFont>
        <a:latin typeface="Audi Type Extended"/>
        <a:ea typeface=""/>
        <a:cs typeface=""/>
      </a:majorFont>
      <a:minorFont>
        <a:latin typeface="Audi 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Audi alt">
      <a:dk1>
        <a:sysClr val="windowText" lastClr="000000"/>
      </a:dk1>
      <a:lt1>
        <a:sysClr val="window" lastClr="FFFFFF"/>
      </a:lt1>
      <a:dk2>
        <a:srgbClr val="6D7579"/>
      </a:dk2>
      <a:lt2>
        <a:srgbClr val="AA142D"/>
      </a:lt2>
      <a:accent1>
        <a:srgbClr val="D5D9D8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0000"/>
      </a:folHlink>
    </a:clrScheme>
    <a:fontScheme name="Audi final">
      <a:majorFont>
        <a:latin typeface="Audi Type Extended"/>
        <a:ea typeface=""/>
        <a:cs typeface=""/>
      </a:majorFont>
      <a:minorFont>
        <a:latin typeface="Audi 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AUDIAG_02_Vorlage_16x9_DE</Template>
  <TotalTime>0</TotalTime>
  <Words>2006</Words>
  <Application>Microsoft Office PowerPoint</Application>
  <PresentationFormat>Breitbild</PresentationFormat>
  <Paragraphs>163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Wingdings</vt:lpstr>
      <vt:lpstr>Arial</vt:lpstr>
      <vt:lpstr>Cambria Math</vt:lpstr>
      <vt:lpstr>Audi Type Extended</vt:lpstr>
      <vt:lpstr>Symbol</vt:lpstr>
      <vt:lpstr>Audi Type</vt:lpstr>
      <vt:lpstr>Arial Rounded MT Bold</vt:lpstr>
      <vt:lpstr>Audi VdT DE 16:9</vt:lpstr>
      <vt:lpstr>PEV low temp family concept, Low temp concept application for all EVs  Status: 14.05.2020 (after discussion within SG EV)</vt:lpstr>
      <vt:lpstr>Proposal PEV Low Temperature Family concept</vt:lpstr>
      <vt:lpstr>Proposal PEV Low Temperature Family concept application (parent and member vehicle concept)</vt:lpstr>
      <vt:lpstr>Proposal PEV Low Temperature Family concept application (parent and member vehicle concept): Example </vt:lpstr>
      <vt:lpstr>Proposal (N)OVC-HEV Low Temperature Family concept application (vehicle concept and its application)</vt:lpstr>
      <vt:lpstr>Proposal (N)OVC-HEV Low Temperature Family concept application (vehicle concept and its application)</vt:lpstr>
    </vt:vector>
  </TitlesOfParts>
  <Company>AUDI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WLTP</dc:title>
  <dc:creator>Schindlmeier, Maximilian (I/EG-342)</dc:creator>
  <cp:lastModifiedBy>MaN_1405</cp:lastModifiedBy>
  <cp:revision>942</cp:revision>
  <cp:lastPrinted>2020-01-23T10:04:53Z</cp:lastPrinted>
  <dcterms:created xsi:type="dcterms:W3CDTF">2019-02-08T09:36:55Z</dcterms:created>
  <dcterms:modified xsi:type="dcterms:W3CDTF">2020-05-15T06:09:50Z</dcterms:modified>
</cp:coreProperties>
</file>