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61" r:id="rId3"/>
    <p:sldId id="293" r:id="rId4"/>
    <p:sldId id="290" r:id="rId5"/>
    <p:sldId id="294" r:id="rId6"/>
    <p:sldId id="286" r:id="rId7"/>
    <p:sldId id="263" r:id="rId8"/>
    <p:sldId id="271" r:id="rId9"/>
    <p:sldId id="270" r:id="rId10"/>
    <p:sldId id="264" r:id="rId11"/>
    <p:sldId id="268" r:id="rId12"/>
    <p:sldId id="273" r:id="rId13"/>
    <p:sldId id="284" r:id="rId14"/>
    <p:sldId id="291" r:id="rId15"/>
    <p:sldId id="269" r:id="rId16"/>
    <p:sldId id="277" r:id="rId17"/>
    <p:sldId id="295" r:id="rId18"/>
    <p:sldId id="289" r:id="rId19"/>
    <p:sldId id="288" r:id="rId20"/>
    <p:sldId id="265" r:id="rId21"/>
    <p:sldId id="281" r:id="rId22"/>
    <p:sldId id="267" r:id="rId23"/>
    <p:sldId id="282" r:id="rId24"/>
    <p:sldId id="283" r:id="rId25"/>
    <p:sldId id="296" r:id="rId26"/>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33CC"/>
    <a:srgbClr val="0000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737" autoAdjust="0"/>
  </p:normalViewPr>
  <p:slideViewPr>
    <p:cSldViewPr>
      <p:cViewPr>
        <p:scale>
          <a:sx n="100" d="100"/>
          <a:sy n="100" d="100"/>
        </p:scale>
        <p:origin x="852" y="25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D:\LocalData\N501959\Documents\&#20250;&#31038;&#65328;&#65315;\Mobile\&#20986;&#24373;&#28310;&#20633;&#65283;&#65283;\1%20Trip&#24773;&#22577;\20-02%20&#12452;&#12531;&#12489;&#12539;&#21488;&#28286;\&#21488;&#28286;\Corrected%20template%20R51-03%20Supplement5.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05886450581883"/>
          <c:y val="4.1309745806115614E-2"/>
          <c:w val="0.81940654021398029"/>
          <c:h val="0.78677863522430946"/>
        </c:manualLayout>
      </c:layout>
      <c:scatterChart>
        <c:scatterStyle val="lineMarker"/>
        <c:varyColors val="0"/>
        <c:ser>
          <c:idx val="3"/>
          <c:order val="0"/>
          <c:tx>
            <c:strRef>
              <c:f>Annex3!$M$115</c:f>
              <c:strCache>
                <c:ptCount val="1"/>
                <c:pt idx="0">
                  <c:v>aurban</c:v>
                </c:pt>
              </c:strCache>
            </c:strRef>
          </c:tx>
          <c:spPr>
            <a:ln w="25400">
              <a:noFill/>
            </a:ln>
          </c:spPr>
          <c:xVal>
            <c:numRef>
              <c:f>Annex3!$O$115:$P$115</c:f>
              <c:numCache>
                <c:formatCode>0.00_ </c:formatCode>
                <c:ptCount val="2"/>
                <c:pt idx="0">
                  <c:v>1.17</c:v>
                </c:pt>
                <c:pt idx="1">
                  <c:v>1.17</c:v>
                </c:pt>
              </c:numCache>
            </c:numRef>
          </c:xVal>
          <c:yVal>
            <c:numRef>
              <c:f>Annex3!$O$116:$P$116</c:f>
              <c:numCache>
                <c:formatCode>General</c:formatCode>
                <c:ptCount val="2"/>
                <c:pt idx="0">
                  <c:v>0</c:v>
                </c:pt>
                <c:pt idx="1">
                  <c:v>100</c:v>
                </c:pt>
              </c:numCache>
            </c:numRef>
          </c:yVal>
          <c:smooth val="0"/>
          <c:extLst>
            <c:ext xmlns:c16="http://schemas.microsoft.com/office/drawing/2014/chart" uri="{C3380CC4-5D6E-409C-BE32-E72D297353CC}">
              <c16:uniqueId val="{00000000-827B-42FC-B871-7661B93C95CB}"/>
            </c:ext>
          </c:extLst>
        </c:ser>
        <c:ser>
          <c:idx val="4"/>
          <c:order val="1"/>
          <c:tx>
            <c:strRef>
              <c:f>Annex3!$M$117</c:f>
              <c:strCache>
                <c:ptCount val="1"/>
                <c:pt idx="0">
                  <c:v>awot ref</c:v>
                </c:pt>
              </c:strCache>
            </c:strRef>
          </c:tx>
          <c:spPr>
            <a:ln w="25400">
              <a:noFill/>
            </a:ln>
          </c:spPr>
          <c:xVal>
            <c:numRef>
              <c:f>Annex3!$O$117:$P$117</c:f>
              <c:numCache>
                <c:formatCode>0.00_ </c:formatCode>
                <c:ptCount val="2"/>
                <c:pt idx="0">
                  <c:v>1.78</c:v>
                </c:pt>
                <c:pt idx="1">
                  <c:v>1.78</c:v>
                </c:pt>
              </c:numCache>
            </c:numRef>
          </c:xVal>
          <c:yVal>
            <c:numRef>
              <c:f>Annex3!$O$118:$P$118</c:f>
              <c:numCache>
                <c:formatCode>General</c:formatCode>
                <c:ptCount val="2"/>
                <c:pt idx="0">
                  <c:v>0</c:v>
                </c:pt>
                <c:pt idx="1">
                  <c:v>100</c:v>
                </c:pt>
              </c:numCache>
            </c:numRef>
          </c:yVal>
          <c:smooth val="0"/>
          <c:extLst>
            <c:ext xmlns:c16="http://schemas.microsoft.com/office/drawing/2014/chart" uri="{C3380CC4-5D6E-409C-BE32-E72D297353CC}">
              <c16:uniqueId val="{00000001-827B-42FC-B871-7661B93C95CB}"/>
            </c:ext>
          </c:extLst>
        </c:ser>
        <c:ser>
          <c:idx val="6"/>
          <c:order val="2"/>
          <c:tx>
            <c:v>αwot ref±5%</c:v>
          </c:tx>
          <c:spPr>
            <a:ln w="25400">
              <a:noFill/>
            </a:ln>
          </c:spPr>
          <c:xVal>
            <c:numRef>
              <c:f>Annex3!$O$119:$P$119</c:f>
              <c:numCache>
                <c:formatCode>0.00_ </c:formatCode>
                <c:ptCount val="2"/>
                <c:pt idx="0">
                  <c:v>1.8690000000000002</c:v>
                </c:pt>
                <c:pt idx="1">
                  <c:v>1.8690000000000002</c:v>
                </c:pt>
              </c:numCache>
            </c:numRef>
          </c:xVal>
          <c:yVal>
            <c:numRef>
              <c:f>Annex3!$O$120:$P$120</c:f>
              <c:numCache>
                <c:formatCode>General</c:formatCode>
                <c:ptCount val="2"/>
                <c:pt idx="0">
                  <c:v>0</c:v>
                </c:pt>
                <c:pt idx="1">
                  <c:v>100</c:v>
                </c:pt>
              </c:numCache>
            </c:numRef>
          </c:yVal>
          <c:smooth val="0"/>
          <c:extLst>
            <c:ext xmlns:c16="http://schemas.microsoft.com/office/drawing/2014/chart" uri="{C3380CC4-5D6E-409C-BE32-E72D297353CC}">
              <c16:uniqueId val="{00000002-827B-42FC-B871-7661B93C95CB}"/>
            </c:ext>
          </c:extLst>
        </c:ser>
        <c:ser>
          <c:idx val="7"/>
          <c:order val="3"/>
          <c:tx>
            <c:strRef>
              <c:f>Annex3!$M$121</c:f>
              <c:strCache>
                <c:ptCount val="1"/>
                <c:pt idx="0">
                  <c:v>awot ref-5%</c:v>
                </c:pt>
              </c:strCache>
            </c:strRef>
          </c:tx>
          <c:spPr>
            <a:ln w="25400">
              <a:noFill/>
            </a:ln>
          </c:spPr>
          <c:xVal>
            <c:numRef>
              <c:f>Annex3!$O$121:$P$121</c:f>
              <c:numCache>
                <c:formatCode>0.00_ </c:formatCode>
                <c:ptCount val="2"/>
                <c:pt idx="0">
                  <c:v>1.6909999999999998</c:v>
                </c:pt>
                <c:pt idx="1">
                  <c:v>1.6909999999999998</c:v>
                </c:pt>
              </c:numCache>
            </c:numRef>
          </c:xVal>
          <c:yVal>
            <c:numRef>
              <c:f>Annex3!$O$122:$P$122</c:f>
              <c:numCache>
                <c:formatCode>General</c:formatCode>
                <c:ptCount val="2"/>
                <c:pt idx="0">
                  <c:v>0</c:v>
                </c:pt>
                <c:pt idx="1">
                  <c:v>100</c:v>
                </c:pt>
              </c:numCache>
            </c:numRef>
          </c:yVal>
          <c:smooth val="0"/>
          <c:extLst>
            <c:ext xmlns:c16="http://schemas.microsoft.com/office/drawing/2014/chart" uri="{C3380CC4-5D6E-409C-BE32-E72D297353CC}">
              <c16:uniqueId val="{00000003-827B-42FC-B871-7661B93C95CB}"/>
            </c:ext>
          </c:extLst>
        </c:ser>
        <c:ser>
          <c:idx val="5"/>
          <c:order val="4"/>
          <c:tx>
            <c:strRef>
              <c:f>Annex3!$M$123</c:f>
              <c:strCache>
                <c:ptCount val="1"/>
                <c:pt idx="0">
                  <c:v>awot 2.0</c:v>
                </c:pt>
              </c:strCache>
            </c:strRef>
          </c:tx>
          <c:spPr>
            <a:ln w="25400">
              <a:noFill/>
            </a:ln>
          </c:spPr>
          <c:xVal>
            <c:numRef>
              <c:f>Annex3!$O$123:$P$123</c:f>
              <c:numCache>
                <c:formatCode>0.0_ </c:formatCode>
                <c:ptCount val="2"/>
                <c:pt idx="0">
                  <c:v>2</c:v>
                </c:pt>
                <c:pt idx="1">
                  <c:v>2</c:v>
                </c:pt>
              </c:numCache>
            </c:numRef>
          </c:xVal>
          <c:yVal>
            <c:numRef>
              <c:f>Annex3!$O$124:$P$124</c:f>
              <c:numCache>
                <c:formatCode>General</c:formatCode>
                <c:ptCount val="2"/>
                <c:pt idx="0">
                  <c:v>0</c:v>
                </c:pt>
                <c:pt idx="1">
                  <c:v>100</c:v>
                </c:pt>
              </c:numCache>
            </c:numRef>
          </c:yVal>
          <c:smooth val="0"/>
          <c:extLst>
            <c:ext xmlns:c16="http://schemas.microsoft.com/office/drawing/2014/chart" uri="{C3380CC4-5D6E-409C-BE32-E72D297353CC}">
              <c16:uniqueId val="{00000004-827B-42FC-B871-7661B93C95CB}"/>
            </c:ext>
          </c:extLst>
        </c:ser>
        <c:ser>
          <c:idx val="1"/>
          <c:order val="5"/>
          <c:tx>
            <c:v>Lwot</c:v>
          </c:tx>
          <c:spPr>
            <a:ln w="25400">
              <a:noFill/>
            </a:ln>
          </c:spPr>
          <c:marker>
            <c:symbol val="diamond"/>
            <c:size val="9"/>
            <c:spPr>
              <a:solidFill>
                <a:srgbClr val="0070C0"/>
              </a:solidFill>
              <a:ln>
                <a:solidFill>
                  <a:srgbClr val="0070C0"/>
                </a:solidFill>
              </a:ln>
            </c:spPr>
          </c:marker>
          <c:dPt>
            <c:idx val="0"/>
            <c:marker>
              <c:spPr>
                <a:solidFill>
                  <a:schemeClr val="tx2">
                    <a:lumMod val="60000"/>
                    <a:lumOff val="40000"/>
                  </a:schemeClr>
                </a:solidFill>
                <a:ln>
                  <a:solidFill>
                    <a:srgbClr val="0070C0"/>
                  </a:solidFill>
                </a:ln>
              </c:spPr>
            </c:marker>
            <c:bubble3D val="0"/>
            <c:extLst>
              <c:ext xmlns:c16="http://schemas.microsoft.com/office/drawing/2014/chart" uri="{C3380CC4-5D6E-409C-BE32-E72D297353CC}">
                <c16:uniqueId val="{00000005-827B-42FC-B871-7661B93C95CB}"/>
              </c:ext>
            </c:extLst>
          </c:dPt>
          <c:dPt>
            <c:idx val="1"/>
            <c:marker>
              <c:spPr>
                <a:solidFill>
                  <a:schemeClr val="tx2">
                    <a:lumMod val="60000"/>
                    <a:lumOff val="40000"/>
                  </a:schemeClr>
                </a:solidFill>
                <a:ln>
                  <a:solidFill>
                    <a:srgbClr val="0070C0"/>
                  </a:solidFill>
                </a:ln>
              </c:spPr>
            </c:marker>
            <c:bubble3D val="0"/>
            <c:extLst>
              <c:ext xmlns:c16="http://schemas.microsoft.com/office/drawing/2014/chart" uri="{C3380CC4-5D6E-409C-BE32-E72D297353CC}">
                <c16:uniqueId val="{00000006-827B-42FC-B871-7661B93C95CB}"/>
              </c:ext>
            </c:extLst>
          </c:dPt>
          <c:dLbls>
            <c:spPr>
              <a:noFill/>
              <a:ln>
                <a:noFill/>
              </a:ln>
              <a:effectLst/>
            </c:spPr>
            <c:txPr>
              <a:bodyPr wrap="square" lIns="38100" tIns="19050" rIns="38100" bIns="19050" anchor="ctr">
                <a:spAutoFit/>
              </a:bodyPr>
              <a:lstStyle/>
              <a:p>
                <a:pPr>
                  <a:defRPr lang="ja-JP"/>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(Annex3!$Q$113,Annex3!$Q$111)</c:f>
            </c:numRef>
          </c:xVal>
          <c:yVal>
            <c:numRef>
              <c:f>(Annex3!$Q$114,Annex3!$Q$112)</c:f>
              <c:numCache>
                <c:formatCode>General</c:formatCode>
                <c:ptCount val="2"/>
                <c:pt idx="0">
                  <c:v>0</c:v>
                </c:pt>
                <c:pt idx="1">
                  <c:v>0</c:v>
                </c:pt>
              </c:numCache>
            </c:numRef>
          </c:yVal>
          <c:smooth val="0"/>
          <c:extLst>
            <c:ext xmlns:c16="http://schemas.microsoft.com/office/drawing/2014/chart" uri="{C3380CC4-5D6E-409C-BE32-E72D297353CC}">
              <c16:uniqueId val="{00000007-827B-42FC-B871-7661B93C95CB}"/>
            </c:ext>
          </c:extLst>
        </c:ser>
        <c:ser>
          <c:idx val="2"/>
          <c:order val="6"/>
          <c:tx>
            <c:v>Lcrs</c:v>
          </c:tx>
          <c:spPr>
            <a:ln w="25400">
              <a:noFill/>
            </a:ln>
          </c:spPr>
          <c:marker>
            <c:symbol val="square"/>
            <c:size val="7"/>
            <c:spPr>
              <a:solidFill>
                <a:srgbClr val="92D050"/>
              </a:solidFill>
              <a:ln>
                <a:solidFill>
                  <a:srgbClr val="00B050"/>
                </a:solidFill>
              </a:ln>
            </c:spPr>
          </c:marker>
          <c:dLbls>
            <c:dLbl>
              <c:idx val="0"/>
              <c:layout>
                <c:manualLayout>
                  <c:x val="0"/>
                  <c:y val="2.23934626605761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827B-42FC-B871-7661B93C95CB}"/>
                </c:ext>
              </c:extLst>
            </c:dLbl>
            <c:spPr>
              <a:noFill/>
              <a:ln>
                <a:noFill/>
              </a:ln>
              <a:effectLst/>
            </c:spPr>
            <c:txPr>
              <a:bodyPr wrap="square" lIns="38100" tIns="19050" rIns="38100" bIns="19050" anchor="ctr">
                <a:spAutoFit/>
              </a:bodyPr>
              <a:lstStyle/>
              <a:p>
                <a:pPr>
                  <a:defRPr lang="ja-JP"/>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(Annex3!$O$113,Annex3!$O$111)</c:f>
            </c:numRef>
          </c:xVal>
          <c:yVal>
            <c:numRef>
              <c:f>(Annex3!$O$114,Annex3!$O$112)</c:f>
              <c:numCache>
                <c:formatCode>General</c:formatCode>
                <c:ptCount val="2"/>
                <c:pt idx="0">
                  <c:v>0</c:v>
                </c:pt>
                <c:pt idx="1">
                  <c:v>0</c:v>
                </c:pt>
              </c:numCache>
            </c:numRef>
          </c:yVal>
          <c:smooth val="0"/>
          <c:extLst>
            <c:ext xmlns:c16="http://schemas.microsoft.com/office/drawing/2014/chart" uri="{C3380CC4-5D6E-409C-BE32-E72D297353CC}">
              <c16:uniqueId val="{00000009-827B-42FC-B871-7661B93C95CB}"/>
            </c:ext>
          </c:extLst>
        </c:ser>
        <c:dLbls>
          <c:showLegendKey val="0"/>
          <c:showVal val="0"/>
          <c:showCatName val="0"/>
          <c:showSerName val="0"/>
          <c:showPercent val="0"/>
          <c:showBubbleSize val="0"/>
        </c:dLbls>
        <c:axId val="349783752"/>
        <c:axId val="349784144"/>
      </c:scatterChart>
      <c:valAx>
        <c:axId val="349783752"/>
        <c:scaling>
          <c:orientation val="minMax"/>
          <c:max val="3"/>
          <c:min val="0"/>
        </c:scaling>
        <c:delete val="0"/>
        <c:axPos val="b"/>
        <c:title>
          <c:tx>
            <c:rich>
              <a:bodyPr/>
              <a:lstStyle/>
              <a:p>
                <a:pPr>
                  <a:defRPr lang="ja-JP" b="0">
                    <a:latin typeface="Arial" panose="020B0604020202020204" pitchFamily="34" charset="0"/>
                    <a:cs typeface="Arial" panose="020B0604020202020204" pitchFamily="34" charset="0"/>
                  </a:defRPr>
                </a:pPr>
                <a:r>
                  <a:rPr lang="en-US" b="0">
                    <a:latin typeface="Arial" panose="020B0604020202020204" pitchFamily="34" charset="0"/>
                    <a:ea typeface="Arial Unicode MS" panose="020B0604020202020204" pitchFamily="50" charset="-128"/>
                    <a:cs typeface="Arial" panose="020B0604020202020204" pitchFamily="34" charset="0"/>
                  </a:rPr>
                  <a:t>Acceleration</a:t>
                </a:r>
                <a:r>
                  <a:rPr lang="ja-JP" b="0">
                    <a:latin typeface="Arial" panose="020B0604020202020204" pitchFamily="34" charset="0"/>
                    <a:ea typeface="Arial Unicode MS" panose="020B0604020202020204" pitchFamily="50" charset="-128"/>
                    <a:cs typeface="Arial" panose="020B0604020202020204" pitchFamily="34" charset="0"/>
                  </a:rPr>
                  <a:t>　</a:t>
                </a:r>
                <a:r>
                  <a:rPr lang="en-US" altLang="ja-JP" b="0">
                    <a:latin typeface="Arial" panose="020B0604020202020204" pitchFamily="34" charset="0"/>
                    <a:ea typeface="Arial Unicode MS" panose="020B0604020202020204" pitchFamily="50" charset="-128"/>
                    <a:cs typeface="Arial" panose="020B0604020202020204" pitchFamily="34" charset="0"/>
                  </a:rPr>
                  <a:t>m/s</a:t>
                </a:r>
                <a:r>
                  <a:rPr lang="en-US" b="0" baseline="30000">
                    <a:latin typeface="Arial" panose="020B0604020202020204" pitchFamily="34" charset="0"/>
                    <a:ea typeface="Arial Unicode MS" panose="020B0604020202020204" pitchFamily="50" charset="-128"/>
                    <a:cs typeface="Arial" panose="020B0604020202020204" pitchFamily="34" charset="0"/>
                  </a:rPr>
                  <a:t>2</a:t>
                </a:r>
                <a:endParaRPr lang="ja-JP" b="0" baseline="30000">
                  <a:latin typeface="Arial" panose="020B0604020202020204" pitchFamily="34" charset="0"/>
                  <a:ea typeface="Arial Unicode MS" panose="020B0604020202020204" pitchFamily="50" charset="-128"/>
                  <a:cs typeface="Arial" panose="020B0604020202020204" pitchFamily="34" charset="0"/>
                </a:endParaRPr>
              </a:p>
            </c:rich>
          </c:tx>
          <c:layout>
            <c:manualLayout>
              <c:xMode val="edge"/>
              <c:yMode val="edge"/>
              <c:x val="0.45869654049095049"/>
              <c:y val="0.91013080824682979"/>
            </c:manualLayout>
          </c:layout>
          <c:overlay val="0"/>
        </c:title>
        <c:numFmt formatCode="0.0_ " sourceLinked="0"/>
        <c:majorTickMark val="out"/>
        <c:minorTickMark val="none"/>
        <c:tickLblPos val="nextTo"/>
        <c:txPr>
          <a:bodyPr/>
          <a:lstStyle/>
          <a:p>
            <a:pPr>
              <a:defRPr lang="ja-JP">
                <a:latin typeface="Arial" panose="020B0604020202020204" pitchFamily="34" charset="0"/>
                <a:cs typeface="Arial" panose="020B0604020202020204" pitchFamily="34" charset="0"/>
              </a:defRPr>
            </a:pPr>
            <a:endParaRPr lang="de-DE"/>
          </a:p>
        </c:txPr>
        <c:crossAx val="349784144"/>
        <c:crosses val="autoZero"/>
        <c:crossBetween val="midCat"/>
        <c:majorUnit val="0.2"/>
      </c:valAx>
      <c:valAx>
        <c:axId val="349784144"/>
        <c:scaling>
          <c:orientation val="minMax"/>
          <c:max val="74"/>
          <c:min val="60"/>
        </c:scaling>
        <c:delete val="0"/>
        <c:axPos val="l"/>
        <c:majorGridlines/>
        <c:title>
          <c:tx>
            <c:rich>
              <a:bodyPr rot="-5400000" vert="horz"/>
              <a:lstStyle/>
              <a:p>
                <a:pPr>
                  <a:defRPr lang="ja-JP" sz="1000" b="0">
                    <a:latin typeface="Arial" panose="020B0604020202020204" pitchFamily="34" charset="0"/>
                    <a:cs typeface="Arial" panose="020B0604020202020204" pitchFamily="34" charset="0"/>
                  </a:defRPr>
                </a:pPr>
                <a:r>
                  <a:rPr lang="en-US" sz="1000" b="0">
                    <a:latin typeface="Arial" panose="020B0604020202020204" pitchFamily="34" charset="0"/>
                    <a:cs typeface="Arial" panose="020B0604020202020204" pitchFamily="34" charset="0"/>
                  </a:rPr>
                  <a:t>Sound Pressure Level</a:t>
                </a:r>
                <a:r>
                  <a:rPr lang="ja-JP" sz="1000" b="0">
                    <a:latin typeface="Arial" panose="020B0604020202020204" pitchFamily="34" charset="0"/>
                    <a:cs typeface="Arial" panose="020B0604020202020204" pitchFamily="34" charset="0"/>
                  </a:rPr>
                  <a:t>　</a:t>
                </a:r>
                <a:r>
                  <a:rPr lang="en-US" sz="1000" b="0">
                    <a:latin typeface="Arial" panose="020B0604020202020204" pitchFamily="34" charset="0"/>
                    <a:cs typeface="Arial" panose="020B0604020202020204" pitchFamily="34" charset="0"/>
                  </a:rPr>
                  <a:t>dB(A)</a:t>
                </a:r>
                <a:endParaRPr lang="ja-JP" sz="1000" b="0">
                  <a:latin typeface="Arial" panose="020B0604020202020204" pitchFamily="34" charset="0"/>
                  <a:cs typeface="Arial" panose="020B0604020202020204" pitchFamily="34" charset="0"/>
                </a:endParaRPr>
              </a:p>
            </c:rich>
          </c:tx>
          <c:layout>
            <c:manualLayout>
              <c:xMode val="edge"/>
              <c:yMode val="edge"/>
              <c:x val="2.6303801873343573E-2"/>
              <c:y val="0.11554161626858826"/>
            </c:manualLayout>
          </c:layout>
          <c:overlay val="0"/>
        </c:title>
        <c:numFmt formatCode="General" sourceLinked="1"/>
        <c:majorTickMark val="out"/>
        <c:minorTickMark val="none"/>
        <c:tickLblPos val="nextTo"/>
        <c:txPr>
          <a:bodyPr/>
          <a:lstStyle/>
          <a:p>
            <a:pPr>
              <a:defRPr lang="ja-JP">
                <a:latin typeface="Arial" panose="020B0604020202020204" pitchFamily="34" charset="0"/>
                <a:cs typeface="Arial" panose="020B0604020202020204" pitchFamily="34" charset="0"/>
              </a:defRPr>
            </a:pPr>
            <a:endParaRPr lang="de-DE"/>
          </a:p>
        </c:txPr>
        <c:crossAx val="349783752"/>
        <c:crosses val="autoZero"/>
        <c:crossBetween val="midCat"/>
        <c:majorUnit val="1"/>
      </c:valAx>
      <c:spPr>
        <a:ln w="3175">
          <a:solidFill>
            <a:schemeClr val="tx1"/>
          </a:solidFill>
        </a:ln>
      </c:spPr>
    </c:plotArea>
    <c:plotVisOnly val="1"/>
    <c:dispBlanksAs val="gap"/>
    <c:showDLblsOverMax val="0"/>
  </c:chart>
  <c:spPr>
    <a:ln>
      <a:noFill/>
    </a:ln>
  </c:spPr>
  <c:txPr>
    <a:bodyPr/>
    <a:lstStyle/>
    <a:p>
      <a:pPr>
        <a:defRPr>
          <a:latin typeface="Arial" panose="020B0604020202020204" pitchFamily="34" charset="0"/>
          <a:cs typeface="Arial" panose="020B0604020202020204" pitchFamily="34" charset="0"/>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v>Test track min</c:v>
          </c:tx>
          <c:spPr>
            <a:ln w="25400" cap="rnd">
              <a:noFill/>
              <a:round/>
            </a:ln>
            <a:effectLst/>
          </c:spPr>
          <c:marker>
            <c:symbol val="circle"/>
            <c:size val="10"/>
            <c:spPr>
              <a:solidFill>
                <a:schemeClr val="accent1"/>
              </a:solidFill>
              <a:ln w="9525">
                <a:solidFill>
                  <a:schemeClr val="accent1"/>
                </a:solidFill>
              </a:ln>
              <a:effectLst/>
            </c:spPr>
          </c:marker>
          <c:dLbls>
            <c:dLbl>
              <c:idx val="0"/>
              <c:layout>
                <c:manualLayout>
                  <c:x val="-5.1282051282051282E-3"/>
                  <c:y val="-3.76647834274952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736-4A22-A3E8-C7530E546279}"/>
                </c:ext>
              </c:extLst>
            </c:dLbl>
            <c:dLbl>
              <c:idx val="2"/>
              <c:layout>
                <c:manualLayout>
                  <c:x val="-1.5384615384615385E-2"/>
                  <c:y val="3.76647834274952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736-4A22-A3E8-C7530E54627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xVal>
            <c:numRef>
              <c:f>(Tabelle1!$A$4,Tabelle1!$A$6,Tabelle1!$A$8)</c:f>
              <c:numCache>
                <c:formatCode>0.00</c:formatCode>
                <c:ptCount val="3"/>
                <c:pt idx="0" formatCode="General">
                  <c:v>0</c:v>
                </c:pt>
                <c:pt idx="1">
                  <c:v>1.7700000000000002</c:v>
                </c:pt>
                <c:pt idx="2">
                  <c:v>1.17</c:v>
                </c:pt>
              </c:numCache>
            </c:numRef>
          </c:xVal>
          <c:yVal>
            <c:numRef>
              <c:f>(Tabelle1!$C$4,Tabelle1!$C$6,Tabelle1!$C$8)</c:f>
              <c:numCache>
                <c:formatCode>0.0</c:formatCode>
                <c:ptCount val="3"/>
                <c:pt idx="0">
                  <c:v>61.638920341433796</c:v>
                </c:pt>
                <c:pt idx="1">
                  <c:v>64.341499039980988</c:v>
                </c:pt>
                <c:pt idx="2">
                  <c:v>63.425370667592112</c:v>
                </c:pt>
              </c:numCache>
            </c:numRef>
          </c:yVal>
          <c:smooth val="0"/>
          <c:extLst>
            <c:ext xmlns:c16="http://schemas.microsoft.com/office/drawing/2014/chart" uri="{C3380CC4-5D6E-409C-BE32-E72D297353CC}">
              <c16:uniqueId val="{00000003-4736-4A22-A3E8-C7530E546279}"/>
            </c:ext>
          </c:extLst>
        </c:ser>
        <c:ser>
          <c:idx val="1"/>
          <c:order val="1"/>
          <c:tx>
            <c:v>Test track max</c:v>
          </c:tx>
          <c:spPr>
            <a:ln w="25400" cap="rnd">
              <a:noFill/>
              <a:round/>
            </a:ln>
            <a:effectLst/>
          </c:spPr>
          <c:marker>
            <c:symbol val="circle"/>
            <c:size val="10"/>
            <c:spPr>
              <a:solidFill>
                <a:schemeClr val="accent2"/>
              </a:solidFill>
              <a:ln w="9525">
                <a:solidFill>
                  <a:schemeClr val="accent2"/>
                </a:solidFill>
              </a:ln>
              <a:effectLst/>
            </c:spPr>
          </c:marker>
          <c:dLbls>
            <c:dLbl>
              <c:idx val="0"/>
              <c:layout>
                <c:manualLayout>
                  <c:x val="-1.5384615384615385E-2"/>
                  <c:y val="-6.02636534839924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736-4A22-A3E8-C7530E546279}"/>
                </c:ext>
              </c:extLst>
            </c:dLbl>
            <c:dLbl>
              <c:idx val="2"/>
              <c:layout>
                <c:manualLayout>
                  <c:x val="1.9817962695254657E-2"/>
                  <c:y val="4.770860883808530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736-4A22-A3E8-C7530E54627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2"/>
                </a:solidFill>
                <a:prstDash val="sysDot"/>
              </a:ln>
              <a:effectLst/>
            </c:spPr>
            <c:trendlineType val="linear"/>
            <c:dispRSqr val="0"/>
            <c:dispEq val="0"/>
          </c:trendline>
          <c:xVal>
            <c:numRef>
              <c:f>(Tabelle1!$A$5,Tabelle1!$A$7,Tabelle1!$A$9)</c:f>
              <c:numCache>
                <c:formatCode>0.00</c:formatCode>
                <c:ptCount val="3"/>
                <c:pt idx="0" formatCode="General">
                  <c:v>0</c:v>
                </c:pt>
                <c:pt idx="1">
                  <c:v>1.7700000000000002</c:v>
                </c:pt>
                <c:pt idx="2">
                  <c:v>1.17</c:v>
                </c:pt>
              </c:numCache>
            </c:numRef>
          </c:xVal>
          <c:yVal>
            <c:numRef>
              <c:f>(Tabelle1!$C$5,Tabelle1!$C$7,Tabelle1!$C$9)</c:f>
              <c:numCache>
                <c:formatCode>0.0</c:formatCode>
                <c:ptCount val="3"/>
                <c:pt idx="0">
                  <c:v>66.689784410477358</c:v>
                </c:pt>
                <c:pt idx="1">
                  <c:v>67.72709432281394</c:v>
                </c:pt>
                <c:pt idx="2">
                  <c:v>67.375463844055773</c:v>
                </c:pt>
              </c:numCache>
            </c:numRef>
          </c:yVal>
          <c:smooth val="0"/>
          <c:extLst>
            <c:ext xmlns:c16="http://schemas.microsoft.com/office/drawing/2014/chart" uri="{C3380CC4-5D6E-409C-BE32-E72D297353CC}">
              <c16:uniqueId val="{00000007-4736-4A22-A3E8-C7530E546279}"/>
            </c:ext>
          </c:extLst>
        </c:ser>
        <c:ser>
          <c:idx val="2"/>
          <c:order val="2"/>
          <c:tx>
            <c:strRef>
              <c:f>Tabelle1!$B$2</c:f>
              <c:strCache>
                <c:ptCount val="1"/>
                <c:pt idx="0">
                  <c:v>Lroll min</c:v>
                </c:pt>
              </c:strCache>
            </c:strRef>
          </c:tx>
          <c:spPr>
            <a:ln w="25400" cap="rnd">
              <a:noFill/>
              <a:round/>
            </a:ln>
            <a:effectLst/>
          </c:spPr>
          <c:marker>
            <c:symbol val="circle"/>
            <c:size val="5"/>
            <c:spPr>
              <a:solidFill>
                <a:schemeClr val="accent3"/>
              </a:solidFill>
              <a:ln w="9525">
                <a:solidFill>
                  <a:schemeClr val="accent3"/>
                </a:solidFill>
              </a:ln>
              <a:effectLst/>
            </c:spPr>
          </c:marker>
          <c:dPt>
            <c:idx val="0"/>
            <c:marker>
              <c:symbol val="circle"/>
              <c:size val="10"/>
              <c:spPr>
                <a:solidFill>
                  <a:schemeClr val="accent3"/>
                </a:solidFill>
                <a:ln w="9525">
                  <a:solidFill>
                    <a:schemeClr val="accent3"/>
                  </a:solidFill>
                </a:ln>
                <a:effectLst/>
              </c:spPr>
            </c:marker>
            <c:bubble3D val="0"/>
            <c:extLst>
              <c:ext xmlns:c16="http://schemas.microsoft.com/office/drawing/2014/chart" uri="{C3380CC4-5D6E-409C-BE32-E72D297353CC}">
                <c16:uniqueId val="{00000008-4736-4A22-A3E8-C7530E546279}"/>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Tabelle1!$A$2</c:f>
              <c:numCache>
                <c:formatCode>General</c:formatCode>
                <c:ptCount val="1"/>
                <c:pt idx="0">
                  <c:v>0</c:v>
                </c:pt>
              </c:numCache>
            </c:numRef>
          </c:xVal>
          <c:yVal>
            <c:numRef>
              <c:f>Tabelle1!$C$2</c:f>
              <c:numCache>
                <c:formatCode>0.0</c:formatCode>
                <c:ptCount val="1"/>
                <c:pt idx="0">
                  <c:v>61</c:v>
                </c:pt>
              </c:numCache>
            </c:numRef>
          </c:yVal>
          <c:smooth val="0"/>
          <c:extLst>
            <c:ext xmlns:c16="http://schemas.microsoft.com/office/drawing/2014/chart" uri="{C3380CC4-5D6E-409C-BE32-E72D297353CC}">
              <c16:uniqueId val="{00000009-4736-4A22-A3E8-C7530E546279}"/>
            </c:ext>
          </c:extLst>
        </c:ser>
        <c:ser>
          <c:idx val="3"/>
          <c:order val="3"/>
          <c:tx>
            <c:strRef>
              <c:f>Tabelle1!$B$3</c:f>
              <c:strCache>
                <c:ptCount val="1"/>
                <c:pt idx="0">
                  <c:v>Lroll max</c:v>
                </c:pt>
              </c:strCache>
            </c:strRef>
          </c:tx>
          <c:spPr>
            <a:ln w="25400" cap="rnd">
              <a:noFill/>
              <a:round/>
            </a:ln>
            <a:effectLst/>
          </c:spPr>
          <c:marker>
            <c:symbol val="circle"/>
            <c:size val="10"/>
            <c:spPr>
              <a:solidFill>
                <a:schemeClr val="accent4"/>
              </a:solidFill>
              <a:ln w="9525">
                <a:solidFill>
                  <a:schemeClr val="accent4"/>
                </a:solidFill>
              </a:ln>
              <a:effectLst/>
            </c:spPr>
          </c:marker>
          <c:dLbls>
            <c:dLbl>
              <c:idx val="0"/>
              <c:layout>
                <c:manualLayout>
                  <c:x val="-6.8376068376068376E-3"/>
                  <c:y val="3.7664783427495289E-2"/>
                </c:manualLayout>
              </c:layout>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4736-4A22-A3E8-C7530E54627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Tabelle1!$A$3</c:f>
              <c:numCache>
                <c:formatCode>General</c:formatCode>
                <c:ptCount val="1"/>
                <c:pt idx="0">
                  <c:v>0</c:v>
                </c:pt>
              </c:numCache>
            </c:numRef>
          </c:xVal>
          <c:yVal>
            <c:numRef>
              <c:f>Tabelle1!$C$3</c:f>
              <c:numCache>
                <c:formatCode>0.0</c:formatCode>
                <c:ptCount val="1"/>
                <c:pt idx="0">
                  <c:v>66.5</c:v>
                </c:pt>
              </c:numCache>
            </c:numRef>
          </c:yVal>
          <c:smooth val="0"/>
          <c:extLst>
            <c:ext xmlns:c16="http://schemas.microsoft.com/office/drawing/2014/chart" uri="{C3380CC4-5D6E-409C-BE32-E72D297353CC}">
              <c16:uniqueId val="{0000000B-4736-4A22-A3E8-C7530E546279}"/>
            </c:ext>
          </c:extLst>
        </c:ser>
        <c:dLbls>
          <c:showLegendKey val="0"/>
          <c:showVal val="0"/>
          <c:showCatName val="0"/>
          <c:showSerName val="0"/>
          <c:showPercent val="0"/>
          <c:showBubbleSize val="0"/>
        </c:dLbls>
        <c:axId val="429374296"/>
        <c:axId val="429367632"/>
      </c:scatterChart>
      <c:valAx>
        <c:axId val="4293742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200">
                    <a:latin typeface="Arial" panose="020B0604020202020204" pitchFamily="34" charset="0"/>
                    <a:cs typeface="Arial" panose="020B0604020202020204" pitchFamily="34" charset="0"/>
                  </a:rPr>
                  <a:t>acc. [m/s^2]</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crossAx val="429367632"/>
        <c:crosses val="autoZero"/>
        <c:crossBetween val="midCat"/>
      </c:valAx>
      <c:valAx>
        <c:axId val="4293676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600">
                    <a:latin typeface="Arial" panose="020B0604020202020204" pitchFamily="34" charset="0"/>
                    <a:cs typeface="Arial" panose="020B0604020202020204" pitchFamily="34" charset="0"/>
                  </a:rPr>
                  <a:t>SPL [dB(A)</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crossAx val="429374296"/>
        <c:crosses val="autoZero"/>
        <c:crossBetween val="midCat"/>
      </c:valAx>
      <c:spPr>
        <a:noFill/>
        <a:ln>
          <a:noFill/>
        </a:ln>
        <a:effectLst/>
      </c:spPr>
    </c:plotArea>
    <c:legend>
      <c:legendPos val="b"/>
      <c:layout>
        <c:manualLayout>
          <c:xMode val="edge"/>
          <c:yMode val="edge"/>
          <c:x val="3.6120910863795652E-2"/>
          <c:y val="0.87499922803767172"/>
          <c:w val="0.93148242642853984"/>
          <c:h val="0.1053929288250733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29/09/2020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‹Nr.›</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0.PN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20.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fr-FR" dirty="0"/>
              <a:t>IWG </a:t>
            </a:r>
            <a:r>
              <a:rPr lang="fr-FR" dirty="0" err="1"/>
              <a:t>Measurement</a:t>
            </a:r>
            <a:r>
              <a:rPr lang="fr-FR" dirty="0"/>
              <a:t> </a:t>
            </a:r>
            <a:r>
              <a:rPr lang="fr-FR" dirty="0" err="1"/>
              <a:t>Uncertainties</a:t>
            </a:r>
            <a:endParaRPr lang="fr-FR"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fr-FR" dirty="0"/>
              <a:t>6th session </a:t>
            </a:r>
          </a:p>
          <a:p>
            <a:r>
              <a:rPr lang="fr-FR" sz="2400" dirty="0"/>
              <a:t>6/7 </a:t>
            </a:r>
            <a:r>
              <a:rPr lang="fr-FR" sz="2400" dirty="0" err="1"/>
              <a:t>October</a:t>
            </a:r>
            <a:r>
              <a:rPr lang="fr-FR" sz="2400" dirty="0"/>
              <a:t>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271464" y="585626"/>
            <a:ext cx="10691936" cy="830997"/>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de-DE" sz="2400" u="sng" dirty="0" err="1">
                <a:latin typeface="Arial" panose="020B0604020202020204" pitchFamily="34" charset="0"/>
                <a:cs typeface="Arial" panose="020B0604020202020204" pitchFamily="34" charset="0"/>
              </a:rPr>
              <a:t>variation</a:t>
            </a:r>
            <a:r>
              <a:rPr lang="de-DE" sz="2400" u="sng" dirty="0">
                <a:latin typeface="Arial" panose="020B0604020202020204" pitchFamily="34" charset="0"/>
                <a:cs typeface="Arial" panose="020B0604020202020204" pitchFamily="34" charset="0"/>
              </a:rPr>
              <a:t> on </a:t>
            </a:r>
            <a:r>
              <a:rPr lang="de-DE" sz="2400" u="sng" dirty="0" err="1">
                <a:latin typeface="Arial" panose="020B0604020202020204" pitchFamily="34" charset="0"/>
                <a:cs typeface="Arial" panose="020B0604020202020204" pitchFamily="34" charset="0"/>
              </a:rPr>
              <a:t>operating</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temperature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of</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engine</a:t>
            </a:r>
            <a:r>
              <a:rPr lang="de-DE" sz="2400" u="sng" dirty="0">
                <a:latin typeface="Arial" panose="020B0604020202020204" pitchFamily="34" charset="0"/>
                <a:cs typeface="Arial" panose="020B0604020202020204" pitchFamily="34" charset="0"/>
              </a:rPr>
              <a:t> and </a:t>
            </a:r>
            <a:r>
              <a:rPr lang="de-DE" sz="2400" u="sng" dirty="0" err="1">
                <a:latin typeface="Arial" panose="020B0604020202020204" pitchFamily="34" charset="0"/>
                <a:cs typeface="Arial" panose="020B0604020202020204" pitchFamily="34" charset="0"/>
              </a:rPr>
              <a:t>tyres</a:t>
            </a:r>
            <a:r>
              <a:rPr lang="de-DE" sz="2400" u="sng" dirty="0">
                <a:latin typeface="Arial" panose="020B0604020202020204" pitchFamily="34" charset="0"/>
                <a:cs typeface="Arial" panose="020B0604020202020204" pitchFamily="34" charset="0"/>
              </a:rPr>
              <a:t> “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 name="Grafik 1"/>
          <p:cNvPicPr>
            <a:picLocks noChangeAspect="1"/>
          </p:cNvPicPr>
          <p:nvPr/>
        </p:nvPicPr>
        <p:blipFill>
          <a:blip r:embed="rId2"/>
          <a:stretch>
            <a:fillRect/>
          </a:stretch>
        </p:blipFill>
        <p:spPr>
          <a:xfrm>
            <a:off x="486560" y="1433400"/>
            <a:ext cx="7423651" cy="4143789"/>
          </a:xfrm>
          <a:prstGeom prst="rect">
            <a:avLst/>
          </a:prstGeom>
        </p:spPr>
      </p:pic>
      <p:sp>
        <p:nvSpPr>
          <p:cNvPr id="3" name="Textfeld 2"/>
          <p:cNvSpPr txBox="1"/>
          <p:nvPr/>
        </p:nvSpPr>
        <p:spPr>
          <a:xfrm>
            <a:off x="8146473" y="1625600"/>
            <a:ext cx="3816927" cy="1477328"/>
          </a:xfrm>
          <a:prstGeom prst="rect">
            <a:avLst/>
          </a:prstGeom>
          <a:noFill/>
        </p:spPr>
        <p:txBody>
          <a:bodyPr wrap="square" rtlCol="0">
            <a:spAutoFit/>
          </a:bodyPr>
          <a:lstStyle/>
          <a:p>
            <a:r>
              <a:rPr lang="de-DE" dirty="0"/>
              <a:t>Variation </a:t>
            </a:r>
            <a:r>
              <a:rPr lang="de-DE" dirty="0" err="1"/>
              <a:t>of</a:t>
            </a:r>
            <a:r>
              <a:rPr lang="de-DE" dirty="0"/>
              <a:t> </a:t>
            </a:r>
            <a:r>
              <a:rPr lang="de-DE" dirty="0" err="1"/>
              <a:t>approx</a:t>
            </a:r>
            <a:r>
              <a:rPr lang="de-DE" dirty="0"/>
              <a:t>. 100 °C on </a:t>
            </a:r>
            <a:r>
              <a:rPr lang="de-DE" dirty="0" err="1"/>
              <a:t>exhaust</a:t>
            </a:r>
            <a:r>
              <a:rPr lang="de-DE" dirty="0"/>
              <a:t> </a:t>
            </a:r>
            <a:r>
              <a:rPr lang="de-DE" dirty="0" err="1"/>
              <a:t>system</a:t>
            </a:r>
            <a:r>
              <a:rPr lang="de-DE" dirty="0"/>
              <a:t> (KAT </a:t>
            </a:r>
            <a:r>
              <a:rPr lang="de-DE" dirty="0" err="1"/>
              <a:t>Temp</a:t>
            </a:r>
            <a:r>
              <a:rPr lang="de-DE" dirty="0"/>
              <a:t>.)</a:t>
            </a:r>
          </a:p>
          <a:p>
            <a:r>
              <a:rPr lang="de-DE" dirty="0"/>
              <a:t>+</a:t>
            </a:r>
          </a:p>
          <a:p>
            <a:r>
              <a:rPr lang="de-DE" dirty="0"/>
              <a:t>Variation </a:t>
            </a:r>
            <a:r>
              <a:rPr lang="de-DE" dirty="0" err="1"/>
              <a:t>of</a:t>
            </a:r>
            <a:r>
              <a:rPr lang="de-DE" dirty="0"/>
              <a:t> 10°C </a:t>
            </a:r>
            <a:r>
              <a:rPr lang="de-DE" dirty="0" err="1"/>
              <a:t>test</a:t>
            </a:r>
            <a:r>
              <a:rPr lang="de-DE" dirty="0"/>
              <a:t> </a:t>
            </a:r>
            <a:r>
              <a:rPr lang="de-DE" dirty="0" err="1"/>
              <a:t>track</a:t>
            </a:r>
            <a:r>
              <a:rPr lang="de-DE" dirty="0"/>
              <a:t> </a:t>
            </a:r>
            <a:r>
              <a:rPr lang="de-DE" dirty="0" err="1"/>
              <a:t>temp</a:t>
            </a:r>
            <a:r>
              <a:rPr lang="de-DE" dirty="0"/>
              <a:t> (</a:t>
            </a:r>
            <a:r>
              <a:rPr lang="de-DE" dirty="0" err="1"/>
              <a:t>derived</a:t>
            </a:r>
            <a:r>
              <a:rPr lang="de-DE" dirty="0"/>
              <a:t> </a:t>
            </a:r>
            <a:r>
              <a:rPr lang="de-DE" dirty="0" err="1"/>
              <a:t>from</a:t>
            </a:r>
            <a:r>
              <a:rPr lang="de-DE" dirty="0"/>
              <a:t> R117)</a:t>
            </a:r>
          </a:p>
        </p:txBody>
      </p:sp>
      <p:sp>
        <p:nvSpPr>
          <p:cNvPr id="9" name="Textfeld 8"/>
          <p:cNvSpPr txBox="1"/>
          <p:nvPr/>
        </p:nvSpPr>
        <p:spPr>
          <a:xfrm>
            <a:off x="1023457" y="5729680"/>
            <a:ext cx="10762142" cy="646331"/>
          </a:xfrm>
          <a:prstGeom prst="rect">
            <a:avLst/>
          </a:prstGeom>
          <a:noFill/>
        </p:spPr>
        <p:txBody>
          <a:bodyPr wrap="square" rtlCol="0">
            <a:spAutoFit/>
          </a:bodyPr>
          <a:lstStyle/>
          <a:p>
            <a:r>
              <a:rPr lang="en-US" dirty="0"/>
              <a:t>High-performance vehicles in particular can have a large dependency on component temperatures of the power train. Here, too, the source distribution decides how large the influence on the end result is.</a:t>
            </a:r>
          </a:p>
        </p:txBody>
      </p:sp>
      <p:sp>
        <p:nvSpPr>
          <p:cNvPr id="10" name="Gleichschenkliges Dreieck 9"/>
          <p:cNvSpPr/>
          <p:nvPr/>
        </p:nvSpPr>
        <p:spPr>
          <a:xfrm rot="5400000">
            <a:off x="336531" y="6067546"/>
            <a:ext cx="642458" cy="297393"/>
          </a:xfrm>
          <a:prstGeom prst="triangle">
            <a:avLst>
              <a:gd name="adj" fmla="val 50000"/>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Abgerundetes Rechteck 10"/>
          <p:cNvSpPr/>
          <p:nvPr/>
        </p:nvSpPr>
        <p:spPr>
          <a:xfrm>
            <a:off x="4522804" y="3252508"/>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0,8 dB</a:t>
            </a:r>
            <a:endParaRPr lang="de-DE" b="1" dirty="0"/>
          </a:p>
        </p:txBody>
      </p:sp>
    </p:spTree>
    <p:extLst>
      <p:ext uri="{BB962C8B-B14F-4D97-AF65-F5344CB8AC3E}">
        <p14:creationId xmlns:p14="http://schemas.microsoft.com/office/powerpoint/2010/main" val="4158486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表 18"/>
          <p:cNvGraphicFramePr>
            <a:graphicFrameLocks noGrp="1"/>
          </p:cNvGraphicFramePr>
          <p:nvPr>
            <p:extLst>
              <p:ext uri="{D42A27DB-BD31-4B8C-83A1-F6EECF244321}">
                <p14:modId xmlns:p14="http://schemas.microsoft.com/office/powerpoint/2010/main" val="2777478803"/>
              </p:ext>
            </p:extLst>
          </p:nvPr>
        </p:nvGraphicFramePr>
        <p:xfrm>
          <a:off x="1046132" y="1183852"/>
          <a:ext cx="9238086" cy="1529080"/>
        </p:xfrm>
        <a:graphic>
          <a:graphicData uri="http://schemas.openxmlformats.org/drawingml/2006/table">
            <a:tbl>
              <a:tblPr firstRow="1" bandRow="1">
                <a:tableStyleId>{5C22544A-7EE6-4342-B048-85BDC9FD1C3A}</a:tableStyleId>
              </a:tblPr>
              <a:tblGrid>
                <a:gridCol w="1198057">
                  <a:extLst>
                    <a:ext uri="{9D8B030D-6E8A-4147-A177-3AD203B41FA5}">
                      <a16:colId xmlns:a16="http://schemas.microsoft.com/office/drawing/2014/main" val="20000"/>
                    </a:ext>
                  </a:extLst>
                </a:gridCol>
                <a:gridCol w="2486722">
                  <a:extLst>
                    <a:ext uri="{9D8B030D-6E8A-4147-A177-3AD203B41FA5}">
                      <a16:colId xmlns:a16="http://schemas.microsoft.com/office/drawing/2014/main" val="20001"/>
                    </a:ext>
                  </a:extLst>
                </a:gridCol>
                <a:gridCol w="947854">
                  <a:extLst>
                    <a:ext uri="{9D8B030D-6E8A-4147-A177-3AD203B41FA5}">
                      <a16:colId xmlns:a16="http://schemas.microsoft.com/office/drawing/2014/main" val="20002"/>
                    </a:ext>
                  </a:extLst>
                </a:gridCol>
                <a:gridCol w="1416205">
                  <a:extLst>
                    <a:ext uri="{9D8B030D-6E8A-4147-A177-3AD203B41FA5}">
                      <a16:colId xmlns:a16="http://schemas.microsoft.com/office/drawing/2014/main" val="20003"/>
                    </a:ext>
                  </a:extLst>
                </a:gridCol>
                <a:gridCol w="1594624">
                  <a:extLst>
                    <a:ext uri="{9D8B030D-6E8A-4147-A177-3AD203B41FA5}">
                      <a16:colId xmlns:a16="http://schemas.microsoft.com/office/drawing/2014/main" val="20004"/>
                    </a:ext>
                  </a:extLst>
                </a:gridCol>
                <a:gridCol w="1594624">
                  <a:extLst>
                    <a:ext uri="{9D8B030D-6E8A-4147-A177-3AD203B41FA5}">
                      <a16:colId xmlns:a16="http://schemas.microsoft.com/office/drawing/2014/main" val="20005"/>
                    </a:ext>
                  </a:extLst>
                </a:gridCol>
              </a:tblGrid>
              <a:tr h="370840">
                <a:tc>
                  <a:txBody>
                    <a:bodyPr/>
                    <a:lstStyle/>
                    <a:p>
                      <a:endParaRPr kumimoji="1" lang="ja-JP" altLang="en-US" sz="1600" dirty="0">
                        <a:latin typeface="Calibri" panose="020F0502020204030204" pitchFamily="34" charset="0"/>
                        <a:cs typeface="Calibri" panose="020F0502020204030204" pitchFamily="34" charset="0"/>
                      </a:endParaRPr>
                    </a:p>
                  </a:txBody>
                  <a:tcPr>
                    <a:solidFill>
                      <a:srgbClr val="0070C0"/>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Calibri" panose="020F0502020204030204" pitchFamily="34" charset="0"/>
                          <a:cs typeface="Calibri" panose="020F0502020204030204" pitchFamily="34" charset="0"/>
                        </a:rPr>
                        <a:t>Barometric</a:t>
                      </a:r>
                      <a:r>
                        <a:rPr kumimoji="1" lang="en-US" altLang="ja-JP" sz="1600" baseline="0" dirty="0">
                          <a:latin typeface="Calibri" panose="020F0502020204030204" pitchFamily="34" charset="0"/>
                          <a:cs typeface="Calibri" panose="020F0502020204030204" pitchFamily="34" charset="0"/>
                        </a:rPr>
                        <a:t> Pressure</a:t>
                      </a:r>
                    </a:p>
                  </a:txBody>
                  <a:tcPr>
                    <a:solidFill>
                      <a:srgbClr val="0070C0"/>
                    </a:solidFill>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cs typeface="Calibri" panose="020F0502020204030204" pitchFamily="34" charset="0"/>
                        </a:rPr>
                        <a:t>Power variation</a:t>
                      </a:r>
                    </a:p>
                  </a:txBody>
                  <a:tcPr>
                    <a:solidFill>
                      <a:srgbClr val="0070C0"/>
                    </a:solidFill>
                  </a:tcPr>
                </a:tc>
                <a:tc>
                  <a:txBody>
                    <a:bodyPr/>
                    <a:lstStyle/>
                    <a:p>
                      <a:pPr algn="ctr"/>
                      <a:r>
                        <a:rPr kumimoji="1" lang="en-US" altLang="ja-JP" sz="1600" dirty="0">
                          <a:latin typeface="Calibri" panose="020F0502020204030204" pitchFamily="34" charset="0"/>
                          <a:cs typeface="Calibri" panose="020F0502020204030204" pitchFamily="34" charset="0"/>
                        </a:rPr>
                        <a:t>Acceleration</a:t>
                      </a:r>
                    </a:p>
                    <a:p>
                      <a:pPr algn="ctr"/>
                      <a:r>
                        <a:rPr kumimoji="1" lang="en-US" altLang="ja-JP" sz="1600" dirty="0">
                          <a:latin typeface="Calibri" panose="020F0502020204030204" pitchFamily="34" charset="0"/>
                          <a:cs typeface="Calibri" panose="020F0502020204030204" pitchFamily="34" charset="0"/>
                        </a:rPr>
                        <a:t>variation</a:t>
                      </a:r>
                      <a:endParaRPr kumimoji="1" lang="ja-JP" altLang="en-US" sz="1600" dirty="0">
                        <a:latin typeface="Calibri" panose="020F0502020204030204" pitchFamily="34" charset="0"/>
                        <a:cs typeface="Calibri" panose="020F0502020204030204" pitchFamily="34" charset="0"/>
                      </a:endParaRPr>
                    </a:p>
                  </a:txBody>
                  <a:tcPr>
                    <a:lnR w="12700" cap="flat" cmpd="sng" algn="ctr">
                      <a:solidFill>
                        <a:schemeClr val="bg1"/>
                      </a:solidFill>
                      <a:prstDash val="solid"/>
                      <a:round/>
                      <a:headEnd type="none" w="med" len="med"/>
                      <a:tailEnd type="none" w="med" len="med"/>
                    </a:lnR>
                    <a:solidFill>
                      <a:srgbClr val="0070C0"/>
                    </a:solidFill>
                  </a:tcPr>
                </a:tc>
                <a:tc>
                  <a:txBody>
                    <a:bodyPr/>
                    <a:lstStyle/>
                    <a:p>
                      <a:pPr algn="ctr"/>
                      <a:r>
                        <a:rPr kumimoji="1" lang="en-US" altLang="ja-JP" sz="1600" dirty="0" err="1">
                          <a:latin typeface="Calibri" panose="020F0502020204030204" pitchFamily="34" charset="0"/>
                          <a:cs typeface="Calibri" panose="020F0502020204030204" pitchFamily="34" charset="0"/>
                        </a:rPr>
                        <a:t>Lurban</a:t>
                      </a:r>
                      <a:r>
                        <a:rPr kumimoji="1" lang="en-US" altLang="ja-JP" sz="1600" dirty="0">
                          <a:latin typeface="Calibri" panose="020F0502020204030204" pitchFamily="34" charset="0"/>
                          <a:cs typeface="Calibri" panose="020F0502020204030204" pitchFamily="34" charset="0"/>
                        </a:rPr>
                        <a:t> </a:t>
                      </a:r>
                    </a:p>
                    <a:p>
                      <a:pPr algn="ctr"/>
                      <a:r>
                        <a:rPr kumimoji="1" lang="en-US" altLang="ja-JP" sz="1600" dirty="0">
                          <a:latin typeface="Calibri" panose="020F0502020204030204" pitchFamily="34" charset="0"/>
                          <a:cs typeface="Calibri" panose="020F0502020204030204" pitchFamily="34" charset="0"/>
                        </a:rPr>
                        <a:t>[dB(A)]</a:t>
                      </a:r>
                      <a:endParaRPr kumimoji="1" lang="ja-JP" altLang="en-US" sz="1600" dirty="0">
                        <a:latin typeface="Calibri" panose="020F0502020204030204" pitchFamily="34" charset="0"/>
                        <a:cs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70C0"/>
                    </a:solidFill>
                  </a:tcPr>
                </a:tc>
                <a:extLst>
                  <a:ext uri="{0D108BD9-81ED-4DB2-BD59-A6C34878D82A}">
                    <a16:rowId xmlns:a16="http://schemas.microsoft.com/office/drawing/2014/main" val="10000"/>
                  </a:ext>
                </a:extLst>
              </a:tr>
              <a:tr h="370840">
                <a:tc>
                  <a:txBody>
                    <a:bodyPr/>
                    <a:lstStyle/>
                    <a:p>
                      <a:r>
                        <a:rPr kumimoji="1" lang="en-US" altLang="ja-JP" sz="1600" dirty="0"/>
                        <a:t>Day to</a:t>
                      </a:r>
                      <a:r>
                        <a:rPr kumimoji="1" lang="en-US" altLang="ja-JP" sz="1600" baseline="0" dirty="0"/>
                        <a:t> day</a:t>
                      </a:r>
                      <a:endParaRPr kumimoji="1" lang="ja-JP" altLang="en-US" sz="1600" dirty="0"/>
                    </a:p>
                  </a:txBody>
                  <a:tcPr/>
                </a:tc>
                <a:tc>
                  <a:txBody>
                    <a:bodyPr/>
                    <a:lstStyle/>
                    <a:p>
                      <a:r>
                        <a:rPr kumimoji="1" lang="en-US" altLang="ja-JP" sz="1600" dirty="0"/>
                        <a:t>Weather </a:t>
                      </a:r>
                      <a:r>
                        <a:rPr lang="en-US" altLang="ja-JP" sz="1600" dirty="0">
                          <a:latin typeface="Calibri" panose="020F0502020204030204" pitchFamily="34" charset="0"/>
                        </a:rPr>
                        <a:t>+/- 30 </a:t>
                      </a:r>
                      <a:r>
                        <a:rPr lang="en-US" altLang="ja-JP" sz="1600" dirty="0" err="1">
                          <a:latin typeface="Calibri" panose="020F0502020204030204" pitchFamily="34" charset="0"/>
                        </a:rPr>
                        <a:t>hPa</a:t>
                      </a:r>
                      <a:endParaRPr kumimoji="1" lang="ja-JP" altLang="en-US" sz="1600" dirty="0"/>
                    </a:p>
                  </a:txBody>
                  <a:tcPr>
                    <a:lnR w="12700" cap="flat" cmpd="sng" algn="ctr">
                      <a:solidFill>
                        <a:schemeClr val="bg1"/>
                      </a:solidFill>
                      <a:prstDash val="solid"/>
                      <a:round/>
                      <a:headEnd type="none" w="med" len="med"/>
                      <a:tailEnd type="none" w="med" len="med"/>
                    </a:lnR>
                  </a:tcPr>
                </a:tc>
                <a:tc>
                  <a:txBody>
                    <a:bodyPr/>
                    <a:lstStyle/>
                    <a:p>
                      <a:r>
                        <a:rPr kumimoji="1" lang="en-US" altLang="ja-JP" sz="1600" dirty="0"/>
                        <a:t>60hPa</a:t>
                      </a:r>
                      <a:endParaRPr kumimoji="1" lang="ja-JP" altLang="en-US" sz="1600" dirty="0"/>
                    </a:p>
                  </a:txBody>
                  <a:tcPr>
                    <a:lnL w="12700" cap="flat" cmpd="sng" algn="ctr">
                      <a:solidFill>
                        <a:schemeClr val="bg1"/>
                      </a:solidFill>
                      <a:prstDash val="solid"/>
                      <a:round/>
                      <a:headEnd type="none" w="med" len="med"/>
                      <a:tailEnd type="none" w="med" len="med"/>
                    </a:lnL>
                  </a:tcPr>
                </a:tc>
                <a:tc>
                  <a:txBody>
                    <a:bodyPr/>
                    <a:lstStyle/>
                    <a:p>
                      <a:pPr algn="ctr"/>
                      <a:r>
                        <a:rPr kumimoji="1" lang="en-US" altLang="ja-JP" sz="1600" dirty="0"/>
                        <a:t>7.7%</a:t>
                      </a:r>
                      <a:endParaRPr kumimoji="1" lang="ja-JP" altLang="en-US" sz="1600" dirty="0"/>
                    </a:p>
                  </a:txBody>
                  <a:tcPr/>
                </a:tc>
                <a:tc>
                  <a:txBody>
                    <a:bodyPr/>
                    <a:lstStyle/>
                    <a:p>
                      <a:pPr algn="ctr"/>
                      <a:r>
                        <a:rPr kumimoji="1" lang="en-US" altLang="ja-JP" sz="1600" dirty="0"/>
                        <a:t>7.7%</a:t>
                      </a:r>
                      <a:endParaRPr kumimoji="1" lang="ja-JP" altLang="en-US" sz="1600" dirty="0"/>
                    </a:p>
                  </a:txBody>
                  <a:tcPr>
                    <a:lnR w="12700" cap="flat" cmpd="sng" algn="ctr">
                      <a:solidFill>
                        <a:schemeClr val="bg1"/>
                      </a:solidFill>
                      <a:prstDash val="solid"/>
                      <a:round/>
                      <a:headEnd type="none" w="med" len="med"/>
                      <a:tailEnd type="none" w="med" len="med"/>
                    </a:lnR>
                  </a:tcPr>
                </a:tc>
                <a:tc>
                  <a:txBody>
                    <a:bodyPr/>
                    <a:lstStyle/>
                    <a:p>
                      <a:pPr algn="ctr"/>
                      <a:r>
                        <a:rPr kumimoji="1" lang="en-US" altLang="ja-JP" sz="1600" dirty="0"/>
                        <a:t>0.4dB</a:t>
                      </a:r>
                      <a:endParaRPr kumimoji="1" lang="ja-JP" altLang="en-US" sz="1600"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370840">
                <a:tc>
                  <a:txBody>
                    <a:bodyPr/>
                    <a:lstStyle/>
                    <a:p>
                      <a:r>
                        <a:rPr kumimoji="1" lang="en-US" altLang="ja-JP" sz="1600" dirty="0"/>
                        <a:t>Site to site</a:t>
                      </a:r>
                      <a:endParaRPr kumimoji="1" lang="ja-JP" altLang="en-US" sz="1600" dirty="0"/>
                    </a:p>
                  </a:txBody>
                  <a:tcPr/>
                </a:tc>
                <a:tc>
                  <a:txBody>
                    <a:bodyPr/>
                    <a:lstStyle/>
                    <a:p>
                      <a:r>
                        <a:rPr kumimoji="1" lang="en-US" altLang="ja-JP" sz="1600" dirty="0"/>
                        <a:t>Altitude</a:t>
                      </a:r>
                      <a:r>
                        <a:rPr kumimoji="1" lang="en-US" altLang="ja-JP" sz="1600" baseline="0" dirty="0"/>
                        <a:t>  -1000m</a:t>
                      </a:r>
                    </a:p>
                    <a:p>
                      <a:r>
                        <a:rPr lang="en-US" altLang="ja-JP" sz="1600" dirty="0">
                          <a:latin typeface="Calibri" panose="020F0502020204030204" pitchFamily="34" charset="0"/>
                        </a:rPr>
                        <a:t>Location of Test Track</a:t>
                      </a:r>
                      <a:endParaRPr kumimoji="1" lang="en-US" altLang="ja-JP" sz="1600" baseline="0" dirty="0"/>
                    </a:p>
                  </a:txBody>
                  <a:tcPr>
                    <a:lnR w="12700" cap="flat" cmpd="sng" algn="ctr">
                      <a:solidFill>
                        <a:schemeClr val="bg1"/>
                      </a:solidFill>
                      <a:prstDash val="solid"/>
                      <a:round/>
                      <a:headEnd type="none" w="med" len="med"/>
                      <a:tailEnd type="none" w="med" len="med"/>
                    </a:lnR>
                  </a:tcPr>
                </a:tc>
                <a:tc>
                  <a:txBody>
                    <a:bodyPr/>
                    <a:lstStyle/>
                    <a:p>
                      <a:r>
                        <a:rPr kumimoji="1" lang="en-US" altLang="ja-JP" sz="1600" baseline="0" dirty="0"/>
                        <a:t>100hPa</a:t>
                      </a:r>
                    </a:p>
                  </a:txBody>
                  <a:tcPr anchor="ctr">
                    <a:lnL w="12700" cap="flat" cmpd="sng" algn="ctr">
                      <a:solidFill>
                        <a:schemeClr val="bg1"/>
                      </a:solidFill>
                      <a:prstDash val="solid"/>
                      <a:round/>
                      <a:headEnd type="none" w="med" len="med"/>
                      <a:tailEnd type="none" w="med" len="med"/>
                    </a:lnL>
                  </a:tcPr>
                </a:tc>
                <a:tc>
                  <a:txBody>
                    <a:bodyPr/>
                    <a:lstStyle/>
                    <a:p>
                      <a:pPr algn="ctr"/>
                      <a:r>
                        <a:rPr kumimoji="1" lang="en-US" altLang="ja-JP" sz="1600" dirty="0"/>
                        <a:t>13.5%</a:t>
                      </a:r>
                    </a:p>
                  </a:txBody>
                  <a:tcPr anchor="ctr"/>
                </a:tc>
                <a:tc>
                  <a:txBody>
                    <a:bodyPr/>
                    <a:lstStyle/>
                    <a:p>
                      <a:pPr algn="ctr"/>
                      <a:r>
                        <a:rPr kumimoji="1" lang="en-US" altLang="ja-JP" sz="1600" dirty="0"/>
                        <a:t>13.5%</a:t>
                      </a:r>
                      <a:endParaRPr kumimoji="1" lang="ja-JP" altLang="en-US" sz="1600" dirty="0"/>
                    </a:p>
                  </a:txBody>
                  <a:tcPr anchor="ctr">
                    <a:lnR w="12700" cap="flat" cmpd="sng" algn="ctr">
                      <a:solidFill>
                        <a:schemeClr val="bg1"/>
                      </a:solidFill>
                      <a:prstDash val="solid"/>
                      <a:round/>
                      <a:headEnd type="none" w="med" len="med"/>
                      <a:tailEnd type="none" w="med" len="med"/>
                    </a:lnR>
                  </a:tcPr>
                </a:tc>
                <a:tc>
                  <a:txBody>
                    <a:bodyPr/>
                    <a:lstStyle/>
                    <a:p>
                      <a:pPr algn="ctr"/>
                      <a:r>
                        <a:rPr kumimoji="1" lang="en-US" altLang="ja-JP" sz="1600" dirty="0"/>
                        <a:t>0.7dB</a:t>
                      </a:r>
                      <a:endParaRPr kumimoji="1" lang="ja-JP" altLang="en-US" sz="1600" dirty="0"/>
                    </a:p>
                  </a:txBody>
                  <a:tcPr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bl>
          </a:graphicData>
        </a:graphic>
      </p:graphicFrame>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559496" y="570565"/>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de-DE" sz="2400" u="sng" dirty="0" err="1">
                <a:latin typeface="Arial" panose="020B0604020202020204" pitchFamily="34" charset="0"/>
                <a:cs typeface="Arial" panose="020B0604020202020204" pitchFamily="34" charset="0"/>
              </a:rPr>
              <a:t>barometric</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pressure</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theoretical</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derivation</a:t>
            </a:r>
            <a:endParaRPr lang="de-DE" sz="2400" u="sng" dirty="0">
              <a:latin typeface="Arial" panose="020B0604020202020204" pitchFamily="34" charset="0"/>
              <a:cs typeface="Arial" panose="020B0604020202020204" pitchFamily="34" charset="0"/>
            </a:endParaRPr>
          </a:p>
        </p:txBody>
      </p:sp>
      <p:sp>
        <p:nvSpPr>
          <p:cNvPr id="20" name="Rechteck 19"/>
          <p:cNvSpPr/>
          <p:nvPr/>
        </p:nvSpPr>
        <p:spPr>
          <a:xfrm>
            <a:off x="417644" y="6007400"/>
            <a:ext cx="11438996" cy="71218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Gleichschenkliges Dreieck 22"/>
          <p:cNvSpPr/>
          <p:nvPr/>
        </p:nvSpPr>
        <p:spPr>
          <a:xfrm rot="5400000">
            <a:off x="336531" y="6215322"/>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feld 24"/>
          <p:cNvSpPr txBox="1"/>
          <p:nvPr/>
        </p:nvSpPr>
        <p:spPr>
          <a:xfrm>
            <a:off x="966586" y="6092861"/>
            <a:ext cx="10762142" cy="369332"/>
          </a:xfrm>
          <a:prstGeom prst="rect">
            <a:avLst/>
          </a:prstGeom>
          <a:noFill/>
        </p:spPr>
        <p:txBody>
          <a:bodyPr wrap="square" rtlCol="0">
            <a:spAutoFit/>
          </a:bodyPr>
          <a:lstStyle/>
          <a:p>
            <a:r>
              <a:rPr kumimoji="1" lang="en-US" altLang="ja-JP" dirty="0"/>
              <a:t>The influence of barometric pressure can  be calculated by using ISO 1585 “Engine test code – Net Power”(or R85) </a:t>
            </a:r>
            <a:endParaRPr kumimoji="1" lang="ja-JP" altLang="en-US" dirty="0"/>
          </a:p>
        </p:txBody>
      </p:sp>
      <mc:AlternateContent xmlns:mc="http://schemas.openxmlformats.org/markup-compatibility/2006" xmlns:a14="http://schemas.microsoft.com/office/drawing/2010/main">
        <mc:Choice Requires="a14">
          <p:sp>
            <p:nvSpPr>
              <p:cNvPr id="38" name="テキスト ボックス 20"/>
              <p:cNvSpPr txBox="1"/>
              <p:nvPr/>
            </p:nvSpPr>
            <p:spPr>
              <a:xfrm>
                <a:off x="1311082" y="4761798"/>
                <a:ext cx="2681632" cy="7523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000" i="1" smtClean="0">
                              <a:latin typeface="Cambria Math" panose="02040503050406030204" pitchFamily="18" charset="0"/>
                            </a:rPr>
                          </m:ctrlPr>
                        </m:sSupPr>
                        <m:e>
                          <m:r>
                            <m:rPr>
                              <m:sty m:val="p"/>
                            </m:rPr>
                            <a:rPr kumimoji="1" lang="el-GR" altLang="ja-JP" sz="2000" i="1" smtClean="0">
                              <a:latin typeface="Cambria Math" panose="02040503050406030204" pitchFamily="18" charset="0"/>
                            </a:rPr>
                            <m:t>α</m:t>
                          </m:r>
                          <m:r>
                            <a:rPr kumimoji="1" lang="en-US" altLang="ja-JP" sz="2000" b="0" i="1" baseline="-25000" smtClean="0">
                              <a:latin typeface="Cambria Math" panose="02040503050406030204" pitchFamily="18" charset="0"/>
                            </a:rPr>
                            <m:t>𝑎</m:t>
                          </m:r>
                          <m:r>
                            <a:rPr kumimoji="1" lang="en-US" altLang="ja-JP" sz="2000" b="0" i="1" smtClean="0">
                              <a:latin typeface="Cambria Math" panose="02040503050406030204" pitchFamily="18" charset="0"/>
                            </a:rPr>
                            <m:t>=</m:t>
                          </m:r>
                          <m:d>
                            <m:dPr>
                              <m:ctrlPr>
                                <a:rPr kumimoji="1" lang="en-US" altLang="ja-JP" sz="2000" i="1" smtClean="0">
                                  <a:latin typeface="Cambria Math" panose="02040503050406030204" pitchFamily="18" charset="0"/>
                                </a:rPr>
                              </m:ctrlPr>
                            </m:dPr>
                            <m:e>
                              <m:f>
                                <m:fPr>
                                  <m:ctrlPr>
                                    <a:rPr kumimoji="1" lang="en-US" altLang="ja-JP" sz="2000" i="1">
                                      <a:latin typeface="Cambria Math" panose="02040503050406030204" pitchFamily="18" charset="0"/>
                                    </a:rPr>
                                  </m:ctrlPr>
                                </m:fPr>
                                <m:num>
                                  <m:r>
                                    <a:rPr kumimoji="1" lang="en-US" altLang="ja-JP" sz="2000" b="0" i="1" smtClean="0">
                                      <a:latin typeface="Cambria Math" panose="02040503050406030204" pitchFamily="18" charset="0"/>
                                    </a:rPr>
                                    <m:t>𝑝</m:t>
                                  </m:r>
                                  <m:r>
                                    <a:rPr kumimoji="1" lang="en-US" altLang="ja-JP" sz="2000" b="0" i="1" baseline="-25000" smtClean="0">
                                      <a:latin typeface="Cambria Math" panose="02040503050406030204" pitchFamily="18" charset="0"/>
                                    </a:rPr>
                                    <m:t>𝑟𝑒𝑓</m:t>
                                  </m:r>
                                </m:num>
                                <m:den>
                                  <m:r>
                                    <a:rPr kumimoji="1" lang="en-US" altLang="ja-JP" sz="2000" b="0" i="1" smtClean="0">
                                      <a:latin typeface="Cambria Math" panose="02040503050406030204" pitchFamily="18" charset="0"/>
                                    </a:rPr>
                                    <m:t>𝑝</m:t>
                                  </m:r>
                                </m:den>
                              </m:f>
                            </m:e>
                          </m:d>
                        </m:e>
                        <m:sup>
                          <m:r>
                            <a:rPr kumimoji="1" lang="en-US" altLang="ja-JP" sz="2000" b="0" i="1" smtClean="0">
                              <a:latin typeface="Cambria Math" panose="02040503050406030204" pitchFamily="18" charset="0"/>
                            </a:rPr>
                            <m:t>1.2</m:t>
                          </m:r>
                        </m:sup>
                      </m:sSup>
                      <m:sSup>
                        <m:sSupPr>
                          <m:ctrlPr>
                            <a:rPr kumimoji="1" lang="en-US" altLang="ja-JP" sz="2000" i="1">
                              <a:latin typeface="Cambria Math" panose="02040503050406030204" pitchFamily="18" charset="0"/>
                            </a:rPr>
                          </m:ctrlPr>
                        </m:sSupPr>
                        <m:e>
                          <m:d>
                            <m:dPr>
                              <m:ctrlPr>
                                <a:rPr kumimoji="1" lang="en-US" altLang="ja-JP" sz="2000" i="1">
                                  <a:latin typeface="Cambria Math" panose="02040503050406030204" pitchFamily="18" charset="0"/>
                                </a:rPr>
                              </m:ctrlPr>
                            </m:dPr>
                            <m:e>
                              <m:f>
                                <m:fPr>
                                  <m:ctrlPr>
                                    <a:rPr kumimoji="1" lang="en-US" altLang="ja-JP" sz="2000" i="1">
                                      <a:latin typeface="Cambria Math" panose="02040503050406030204" pitchFamily="18" charset="0"/>
                                    </a:rPr>
                                  </m:ctrlPr>
                                </m:fPr>
                                <m:num>
                                  <m:r>
                                    <a:rPr kumimoji="1" lang="en-US" altLang="ja-JP" sz="2000" b="0" i="1" smtClean="0">
                                      <a:latin typeface="Cambria Math" panose="02040503050406030204" pitchFamily="18" charset="0"/>
                                    </a:rPr>
                                    <m:t>𝑇</m:t>
                                  </m:r>
                                </m:num>
                                <m:den>
                                  <m:r>
                                    <a:rPr kumimoji="1" lang="en-US" altLang="ja-JP" sz="2000" b="0" i="1" smtClean="0">
                                      <a:latin typeface="Cambria Math" panose="02040503050406030204" pitchFamily="18" charset="0"/>
                                    </a:rPr>
                                    <m:t>𝑇</m:t>
                                  </m:r>
                                  <m:r>
                                    <a:rPr kumimoji="1" lang="en-US" altLang="ja-JP" sz="2000" b="0" i="1" baseline="-25000" smtClean="0">
                                      <a:latin typeface="Cambria Math" panose="02040503050406030204" pitchFamily="18" charset="0"/>
                                    </a:rPr>
                                    <m:t>𝑟𝑒𝑓</m:t>
                                  </m:r>
                                </m:den>
                              </m:f>
                            </m:e>
                          </m:d>
                        </m:e>
                        <m:sup>
                          <m:r>
                            <a:rPr kumimoji="1" lang="en-US" altLang="ja-JP" sz="2000" b="0" i="1" smtClean="0">
                              <a:latin typeface="Cambria Math" panose="02040503050406030204" pitchFamily="18" charset="0"/>
                            </a:rPr>
                            <m:t>0.6</m:t>
                          </m:r>
                        </m:sup>
                      </m:sSup>
                    </m:oMath>
                  </m:oMathPara>
                </a14:m>
                <a:endParaRPr kumimoji="1" lang="ja-JP" altLang="en-US" sz="1600" dirty="0"/>
              </a:p>
            </p:txBody>
          </p:sp>
        </mc:Choice>
        <mc:Fallback xmlns="">
          <p:sp>
            <p:nvSpPr>
              <p:cNvPr id="38" name="テキスト ボックス 20"/>
              <p:cNvSpPr txBox="1">
                <a:spLocks noRot="1" noChangeAspect="1" noMove="1" noResize="1" noEditPoints="1" noAdjustHandles="1" noChangeArrowheads="1" noChangeShapeType="1" noTextEdit="1"/>
              </p:cNvSpPr>
              <p:nvPr/>
            </p:nvSpPr>
            <p:spPr>
              <a:xfrm>
                <a:off x="1311082" y="4761798"/>
                <a:ext cx="2681632" cy="752322"/>
              </a:xfrm>
              <a:prstGeom prst="rect">
                <a:avLst/>
              </a:prstGeom>
              <a:blipFill rotWithShape="0">
                <a:blip r:embed="rId3"/>
                <a:stretch>
                  <a:fillRect b="-806"/>
                </a:stretch>
              </a:blipFill>
            </p:spPr>
            <p:txBody>
              <a:bodyPr/>
              <a:lstStyle/>
              <a:p>
                <a:r>
                  <a:rPr lang="de-DE">
                    <a:noFill/>
                  </a:rPr>
                  <a:t> </a:t>
                </a:r>
              </a:p>
            </p:txBody>
          </p:sp>
        </mc:Fallback>
      </mc:AlternateContent>
      <p:sp>
        <p:nvSpPr>
          <p:cNvPr id="39" name="テキスト ボックス 23"/>
          <p:cNvSpPr txBox="1"/>
          <p:nvPr/>
        </p:nvSpPr>
        <p:spPr>
          <a:xfrm>
            <a:off x="745049" y="3376189"/>
            <a:ext cx="2919011" cy="646331"/>
          </a:xfrm>
          <a:prstGeom prst="rect">
            <a:avLst/>
          </a:prstGeom>
          <a:noFill/>
        </p:spPr>
        <p:txBody>
          <a:bodyPr wrap="square" rtlCol="0">
            <a:spAutoFit/>
          </a:bodyPr>
          <a:lstStyle/>
          <a:p>
            <a:r>
              <a:rPr kumimoji="1" lang="en-US" altLang="ja-JP" dirty="0"/>
              <a:t>ISO1585 paragraph 6.3.1</a:t>
            </a:r>
          </a:p>
          <a:p>
            <a:r>
              <a:rPr kumimoji="1" lang="en-US" altLang="ja-JP" dirty="0"/>
              <a:t>Correction of engine power;</a:t>
            </a:r>
            <a:endParaRPr kumimoji="1" lang="ja-JP" altLang="en-US" dirty="0"/>
          </a:p>
        </p:txBody>
      </p:sp>
      <mc:AlternateContent xmlns:mc="http://schemas.openxmlformats.org/markup-compatibility/2006" xmlns:a14="http://schemas.microsoft.com/office/drawing/2010/main">
        <mc:Choice Requires="a14">
          <p:sp>
            <p:nvSpPr>
              <p:cNvPr id="40" name="テキスト ボックス 24"/>
              <p:cNvSpPr txBox="1"/>
              <p:nvPr/>
            </p:nvSpPr>
            <p:spPr>
              <a:xfrm>
                <a:off x="3815549" y="3694970"/>
                <a:ext cx="704937" cy="276999"/>
              </a:xfrm>
              <a:prstGeom prst="rect">
                <a:avLst/>
              </a:prstGeom>
              <a:noFill/>
            </p:spPr>
            <p:txBody>
              <a:bodyPr wrap="none" lIns="0" tIns="0" rIns="0" bIns="0" rtlCol="0">
                <a:spAutoFit/>
              </a:bodyPr>
              <a:lstStyle/>
              <a:p>
                <a:r>
                  <a:rPr kumimoji="1" lang="en-US" altLang="ja-JP" i="1" dirty="0"/>
                  <a:t>P</a:t>
                </a:r>
                <a14:m>
                  <m:oMath xmlns:m="http://schemas.openxmlformats.org/officeDocument/2006/math">
                    <m:r>
                      <a:rPr kumimoji="1" lang="en-US" altLang="ja-JP" i="1" smtClean="0">
                        <a:latin typeface="Cambria Math" panose="02040503050406030204" pitchFamily="18" charset="0"/>
                      </a:rPr>
                      <m:t>=</m:t>
                    </m:r>
                    <m:r>
                      <m:rPr>
                        <m:sty m:val="p"/>
                      </m:rPr>
                      <a:rPr kumimoji="1" lang="el-GR" altLang="ja-JP" i="1">
                        <a:latin typeface="Cambria Math" panose="02040503050406030204" pitchFamily="18" charset="0"/>
                      </a:rPr>
                      <m:t>α</m:t>
                    </m:r>
                    <m:r>
                      <a:rPr kumimoji="1" lang="en-US" altLang="ja-JP" i="1" baseline="-25000">
                        <a:latin typeface="Cambria Math" panose="02040503050406030204" pitchFamily="18" charset="0"/>
                      </a:rPr>
                      <m:t>𝑎</m:t>
                    </m:r>
                    <m:r>
                      <a:rPr kumimoji="1" lang="en-US" altLang="ja-JP" b="0" i="1" smtClean="0">
                        <a:latin typeface="Cambria Math" panose="02040503050406030204" pitchFamily="18" charset="0"/>
                      </a:rPr>
                      <m:t>𝑝</m:t>
                    </m:r>
                  </m:oMath>
                </a14:m>
                <a:endParaRPr kumimoji="1" lang="ja-JP" altLang="en-US" dirty="0"/>
              </a:p>
            </p:txBody>
          </p:sp>
        </mc:Choice>
        <mc:Fallback xmlns="">
          <p:sp>
            <p:nvSpPr>
              <p:cNvPr id="40" name="テキスト ボックス 24"/>
              <p:cNvSpPr txBox="1">
                <a:spLocks noRot="1" noChangeAspect="1" noMove="1" noResize="1" noEditPoints="1" noAdjustHandles="1" noChangeArrowheads="1" noChangeShapeType="1" noTextEdit="1"/>
              </p:cNvSpPr>
              <p:nvPr/>
            </p:nvSpPr>
            <p:spPr>
              <a:xfrm>
                <a:off x="3815549" y="3694970"/>
                <a:ext cx="704937" cy="276999"/>
              </a:xfrm>
              <a:prstGeom prst="rect">
                <a:avLst/>
              </a:prstGeom>
              <a:blipFill rotWithShape="0">
                <a:blip r:embed="rId4"/>
                <a:stretch>
                  <a:fillRect l="-20690" t="-28261" r="-12069" b="-50000"/>
                </a:stretch>
              </a:blipFill>
            </p:spPr>
            <p:txBody>
              <a:bodyPr/>
              <a:lstStyle/>
              <a:p>
                <a:r>
                  <a:rPr lang="de-DE">
                    <a:noFill/>
                  </a:rPr>
                  <a:t> </a:t>
                </a:r>
              </a:p>
            </p:txBody>
          </p:sp>
        </mc:Fallback>
      </mc:AlternateContent>
      <p:sp>
        <p:nvSpPr>
          <p:cNvPr id="41" name="テキスト ボックス 25"/>
          <p:cNvSpPr txBox="1"/>
          <p:nvPr/>
        </p:nvSpPr>
        <p:spPr>
          <a:xfrm>
            <a:off x="724545" y="4220478"/>
            <a:ext cx="4474718" cy="369332"/>
          </a:xfrm>
          <a:prstGeom prst="rect">
            <a:avLst/>
          </a:prstGeom>
          <a:noFill/>
        </p:spPr>
        <p:txBody>
          <a:bodyPr wrap="square" rtlCol="0">
            <a:spAutoFit/>
          </a:bodyPr>
          <a:lstStyle/>
          <a:p>
            <a:r>
              <a:rPr kumimoji="1" lang="en-US" altLang="ja-JP" dirty="0"/>
              <a:t>Correction factor for spark-ignition engines;</a:t>
            </a:r>
            <a:endParaRPr kumimoji="1" lang="ja-JP" altLang="en-US" dirty="0"/>
          </a:p>
        </p:txBody>
      </p:sp>
      <p:sp>
        <p:nvSpPr>
          <p:cNvPr id="42" name="正方形/長方形 27"/>
          <p:cNvSpPr/>
          <p:nvPr/>
        </p:nvSpPr>
        <p:spPr>
          <a:xfrm>
            <a:off x="479762" y="3207962"/>
            <a:ext cx="4768317" cy="241698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屈折矢印 28"/>
          <p:cNvSpPr/>
          <p:nvPr/>
        </p:nvSpPr>
        <p:spPr>
          <a:xfrm rot="5400000" flipV="1">
            <a:off x="5427628" y="2936317"/>
            <a:ext cx="724829" cy="614570"/>
          </a:xfrm>
          <a:prstGeom prst="bentUpArrow">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角丸四角形 45"/>
          <p:cNvSpPr/>
          <p:nvPr/>
        </p:nvSpPr>
        <p:spPr>
          <a:xfrm>
            <a:off x="7438899" y="2246941"/>
            <a:ext cx="836717" cy="392897"/>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直線矢印コネクタ 47"/>
          <p:cNvCxnSpPr>
            <a:cxnSpLocks/>
            <a:stCxn id="51" idx="3"/>
            <a:endCxn id="48" idx="1"/>
          </p:cNvCxnSpPr>
          <p:nvPr/>
        </p:nvCxnSpPr>
        <p:spPr>
          <a:xfrm>
            <a:off x="8275616" y="2443390"/>
            <a:ext cx="1185717" cy="487872"/>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2" name="Gruppieren 1"/>
          <p:cNvGrpSpPr/>
          <p:nvPr/>
        </p:nvGrpSpPr>
        <p:grpSpPr>
          <a:xfrm>
            <a:off x="6902764" y="2807610"/>
            <a:ext cx="4451859" cy="3264981"/>
            <a:chOff x="6902764" y="2807610"/>
            <a:chExt cx="4451859" cy="3264981"/>
          </a:xfrm>
        </p:grpSpPr>
        <p:graphicFrame>
          <p:nvGraphicFramePr>
            <p:cNvPr id="28" name="グラフ 2"/>
            <p:cNvGraphicFramePr>
              <a:graphicFrameLocks/>
            </p:cNvGraphicFramePr>
            <p:nvPr/>
          </p:nvGraphicFramePr>
          <p:xfrm>
            <a:off x="6902764" y="2942069"/>
            <a:ext cx="4451859" cy="3130522"/>
          </p:xfrm>
          <a:graphic>
            <a:graphicData uri="http://schemas.openxmlformats.org/drawingml/2006/chart">
              <c:chart xmlns:c="http://schemas.openxmlformats.org/drawingml/2006/chart" xmlns:r="http://schemas.openxmlformats.org/officeDocument/2006/relationships" r:id="rId5"/>
            </a:graphicData>
          </a:graphic>
        </p:graphicFrame>
        <p:sp>
          <p:nvSpPr>
            <p:cNvPr id="32" name="円/楕円 3"/>
            <p:cNvSpPr/>
            <p:nvPr/>
          </p:nvSpPr>
          <p:spPr>
            <a:xfrm>
              <a:off x="7438899" y="4590831"/>
              <a:ext cx="136187" cy="13618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4"/>
            <p:cNvSpPr/>
            <p:nvPr/>
          </p:nvSpPr>
          <p:spPr>
            <a:xfrm>
              <a:off x="9765924" y="3356551"/>
              <a:ext cx="136187" cy="13618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円/楕円 5"/>
            <p:cNvSpPr/>
            <p:nvPr/>
          </p:nvSpPr>
          <p:spPr>
            <a:xfrm>
              <a:off x="9395059" y="3354335"/>
              <a:ext cx="136187" cy="13618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5" name="直線コネクタ 7"/>
            <p:cNvCxnSpPr>
              <a:stCxn id="32" idx="7"/>
              <a:endCxn id="33" idx="3"/>
            </p:cNvCxnSpPr>
            <p:nvPr/>
          </p:nvCxnSpPr>
          <p:spPr>
            <a:xfrm flipV="1">
              <a:off x="7555142" y="3472794"/>
              <a:ext cx="2230726" cy="113798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32" idx="7"/>
              <a:endCxn id="34" idx="3"/>
            </p:cNvCxnSpPr>
            <p:nvPr/>
          </p:nvCxnSpPr>
          <p:spPr>
            <a:xfrm flipV="1">
              <a:off x="7555142" y="3470578"/>
              <a:ext cx="1859861" cy="114019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直線コネクタ 32"/>
            <p:cNvCxnSpPr/>
            <p:nvPr/>
          </p:nvCxnSpPr>
          <p:spPr>
            <a:xfrm>
              <a:off x="9084832" y="3054914"/>
              <a:ext cx="0" cy="24961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31"/>
            <p:cNvCxnSpPr/>
            <p:nvPr/>
          </p:nvCxnSpPr>
          <p:spPr>
            <a:xfrm>
              <a:off x="9824539" y="2812776"/>
              <a:ext cx="0" cy="249613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6" name="テキスト ボックス 39"/>
            <p:cNvSpPr txBox="1"/>
            <p:nvPr/>
          </p:nvSpPr>
          <p:spPr>
            <a:xfrm>
              <a:off x="9781808" y="5090105"/>
              <a:ext cx="836828" cy="338554"/>
            </a:xfrm>
            <a:prstGeom prst="rect">
              <a:avLst/>
            </a:prstGeom>
            <a:noFill/>
          </p:spPr>
          <p:txBody>
            <a:bodyPr wrap="square" rtlCol="0">
              <a:spAutoFit/>
            </a:bodyPr>
            <a:lstStyle/>
            <a:p>
              <a:r>
                <a:rPr kumimoji="1" lang="en-US" altLang="ja-JP" sz="1600" dirty="0" err="1"/>
                <a:t>a_wot</a:t>
              </a:r>
              <a:endParaRPr kumimoji="1" lang="ja-JP" altLang="en-US" sz="1600" dirty="0"/>
            </a:p>
          </p:txBody>
        </p:sp>
        <p:sp>
          <p:nvSpPr>
            <p:cNvPr id="47" name="テキスト ボックス 40"/>
            <p:cNvSpPr txBox="1"/>
            <p:nvPr/>
          </p:nvSpPr>
          <p:spPr>
            <a:xfrm>
              <a:off x="8178473" y="5088979"/>
              <a:ext cx="906359" cy="338554"/>
            </a:xfrm>
            <a:prstGeom prst="rect">
              <a:avLst/>
            </a:prstGeom>
            <a:noFill/>
          </p:spPr>
          <p:txBody>
            <a:bodyPr wrap="square" rtlCol="0">
              <a:spAutoFit/>
            </a:bodyPr>
            <a:lstStyle/>
            <a:p>
              <a:r>
                <a:rPr kumimoji="1" lang="en-US" altLang="ja-JP" sz="1600" dirty="0" err="1"/>
                <a:t>a_urban</a:t>
              </a:r>
              <a:endParaRPr kumimoji="1" lang="ja-JP" altLang="en-US" sz="1600" dirty="0"/>
            </a:p>
          </p:txBody>
        </p:sp>
        <p:sp>
          <p:nvSpPr>
            <p:cNvPr id="48" name="左矢印 41"/>
            <p:cNvSpPr/>
            <p:nvPr/>
          </p:nvSpPr>
          <p:spPr>
            <a:xfrm>
              <a:off x="9461333" y="2807610"/>
              <a:ext cx="350921" cy="24730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9" name="直線コネクタ 43"/>
            <p:cNvCxnSpPr/>
            <p:nvPr/>
          </p:nvCxnSpPr>
          <p:spPr>
            <a:xfrm>
              <a:off x="9819321" y="3366765"/>
              <a:ext cx="0" cy="5440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直線コネクタ 44"/>
            <p:cNvCxnSpPr/>
            <p:nvPr/>
          </p:nvCxnSpPr>
          <p:spPr>
            <a:xfrm>
              <a:off x="9467598" y="2818417"/>
              <a:ext cx="0" cy="5440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53" name="下矢印 48"/>
            <p:cNvSpPr/>
            <p:nvPr/>
          </p:nvSpPr>
          <p:spPr>
            <a:xfrm>
              <a:off x="8930212" y="3688469"/>
              <a:ext cx="281570" cy="156117"/>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Abgerundetes Rechteck 29"/>
          <p:cNvSpPr/>
          <p:nvPr/>
        </p:nvSpPr>
        <p:spPr>
          <a:xfrm>
            <a:off x="5401841" y="4025051"/>
            <a:ext cx="1591572" cy="909593"/>
          </a:xfrm>
          <a:prstGeom prst="round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err="1">
                <a:latin typeface="Arial" panose="020B0604020202020204" pitchFamily="34" charset="0"/>
                <a:cs typeface="Arial" panose="020B0604020202020204" pitchFamily="34" charset="0"/>
              </a:rPr>
              <a:t>up</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to</a:t>
            </a:r>
            <a:r>
              <a:rPr lang="de-DE" b="1" dirty="0">
                <a:latin typeface="Arial" panose="020B0604020202020204" pitchFamily="34" charset="0"/>
                <a:cs typeface="Arial" panose="020B0604020202020204" pitchFamily="34" charset="0"/>
              </a:rPr>
              <a:t> 0,7 dB</a:t>
            </a:r>
            <a:endParaRPr lang="de-DE" b="1" dirty="0"/>
          </a:p>
        </p:txBody>
      </p:sp>
    </p:spTree>
    <p:extLst>
      <p:ext uri="{BB962C8B-B14F-4D97-AF65-F5344CB8AC3E}">
        <p14:creationId xmlns:p14="http://schemas.microsoft.com/office/powerpoint/2010/main" val="167293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979239" y="585626"/>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„Air </a:t>
            </a:r>
            <a:r>
              <a:rPr lang="de-DE" sz="2400" u="sng" dirty="0" err="1">
                <a:latin typeface="Arial" panose="020B0604020202020204" pitchFamily="34" charset="0"/>
                <a:cs typeface="Arial" panose="020B0604020202020204" pitchFamily="34" charset="0"/>
              </a:rPr>
              <a:t>temperature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effect</a:t>
            </a:r>
            <a:r>
              <a:rPr lang="de-DE" sz="2400" u="sng" dirty="0">
                <a:latin typeface="Arial" panose="020B0604020202020204" pitchFamily="34" charset="0"/>
                <a:cs typeface="Arial" panose="020B0604020202020204" pitchFamily="34" charset="0"/>
              </a:rPr>
              <a:t> on </a:t>
            </a:r>
            <a:r>
              <a:rPr lang="de-DE" sz="2400" u="sng" dirty="0" err="1">
                <a:latin typeface="Arial" panose="020B0604020202020204" pitchFamily="34" charset="0"/>
                <a:cs typeface="Arial" panose="020B0604020202020204" pitchFamily="34" charset="0"/>
              </a:rPr>
              <a:t>tyre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noise</a:t>
            </a:r>
            <a:r>
              <a:rPr lang="de-DE" sz="2400" u="sng" dirty="0">
                <a:latin typeface="Arial" panose="020B0604020202020204" pitchFamily="34" charset="0"/>
                <a:cs typeface="Arial" panose="020B0604020202020204" pitchFamily="34" charset="0"/>
              </a:rPr>
              <a:t> (5-10°C)“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54575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1023457" y="5729680"/>
            <a:ext cx="10762142" cy="1200329"/>
          </a:xfrm>
          <a:prstGeom prst="rect">
            <a:avLst/>
          </a:prstGeom>
          <a:noFill/>
        </p:spPr>
        <p:txBody>
          <a:bodyPr wrap="square" rtlCol="0">
            <a:spAutoFit/>
          </a:bodyPr>
          <a:lstStyle/>
          <a:p>
            <a:r>
              <a:rPr lang="de-DE" dirty="0"/>
              <a:t>The </a:t>
            </a:r>
            <a:r>
              <a:rPr lang="de-DE" dirty="0" err="1"/>
              <a:t>influence</a:t>
            </a:r>
            <a:r>
              <a:rPr lang="de-DE" dirty="0"/>
              <a:t> </a:t>
            </a:r>
            <a:r>
              <a:rPr lang="de-DE" dirty="0" err="1"/>
              <a:t>of</a:t>
            </a:r>
            <a:r>
              <a:rPr lang="de-DE" dirty="0"/>
              <a:t> </a:t>
            </a:r>
            <a:r>
              <a:rPr lang="de-DE" dirty="0" err="1"/>
              <a:t>the</a:t>
            </a:r>
            <a:r>
              <a:rPr lang="de-DE" dirty="0"/>
              <a:t> </a:t>
            </a:r>
            <a:r>
              <a:rPr lang="de-DE" dirty="0" err="1"/>
              <a:t>air</a:t>
            </a:r>
            <a:r>
              <a:rPr lang="de-DE" dirty="0"/>
              <a:t> </a:t>
            </a:r>
            <a:r>
              <a:rPr lang="de-DE" dirty="0" err="1"/>
              <a:t>temperature</a:t>
            </a:r>
            <a:r>
              <a:rPr lang="de-DE" dirty="0"/>
              <a:t> on </a:t>
            </a:r>
            <a:r>
              <a:rPr lang="de-DE" dirty="0" err="1"/>
              <a:t>the</a:t>
            </a:r>
            <a:r>
              <a:rPr lang="de-DE" dirty="0"/>
              <a:t> </a:t>
            </a:r>
            <a:r>
              <a:rPr lang="de-DE" dirty="0" err="1"/>
              <a:t>tire</a:t>
            </a:r>
            <a:r>
              <a:rPr lang="de-DE" dirty="0"/>
              <a:t>/ </a:t>
            </a:r>
            <a:r>
              <a:rPr lang="de-DE" dirty="0" err="1"/>
              <a:t>road</a:t>
            </a:r>
            <a:r>
              <a:rPr lang="de-DE" dirty="0"/>
              <a:t> </a:t>
            </a:r>
            <a:r>
              <a:rPr lang="de-DE" dirty="0" err="1"/>
              <a:t>noise</a:t>
            </a:r>
            <a:r>
              <a:rPr lang="de-DE" dirty="0"/>
              <a:t> </a:t>
            </a:r>
            <a:r>
              <a:rPr lang="de-DE" dirty="0" err="1"/>
              <a:t>can</a:t>
            </a:r>
            <a:r>
              <a:rPr lang="de-DE" dirty="0"/>
              <a:t> </a:t>
            </a:r>
            <a:r>
              <a:rPr lang="de-DE" dirty="0" err="1"/>
              <a:t>be</a:t>
            </a:r>
            <a:r>
              <a:rPr lang="de-DE" dirty="0"/>
              <a:t> </a:t>
            </a:r>
            <a:r>
              <a:rPr lang="de-DE" dirty="0" err="1"/>
              <a:t>up</a:t>
            </a:r>
            <a:r>
              <a:rPr lang="de-DE" dirty="0"/>
              <a:t> </a:t>
            </a:r>
            <a:r>
              <a:rPr lang="de-DE" dirty="0" err="1"/>
              <a:t>to</a:t>
            </a:r>
            <a:r>
              <a:rPr lang="de-DE" dirty="0"/>
              <a:t> 5dB </a:t>
            </a:r>
            <a:r>
              <a:rPr lang="de-DE" dirty="0" err="1"/>
              <a:t>within</a:t>
            </a:r>
            <a:r>
              <a:rPr lang="de-DE" dirty="0"/>
              <a:t> </a:t>
            </a:r>
            <a:r>
              <a:rPr lang="de-DE" dirty="0" err="1"/>
              <a:t>the</a:t>
            </a:r>
            <a:r>
              <a:rPr lang="de-DE" dirty="0"/>
              <a:t> total </a:t>
            </a:r>
            <a:r>
              <a:rPr lang="de-DE" dirty="0" err="1"/>
              <a:t>temperature</a:t>
            </a:r>
            <a:r>
              <a:rPr lang="de-DE" dirty="0"/>
              <a:t> </a:t>
            </a:r>
            <a:r>
              <a:rPr lang="de-DE" dirty="0" err="1"/>
              <a:t>range</a:t>
            </a:r>
            <a:r>
              <a:rPr lang="de-DE" dirty="0"/>
              <a:t> </a:t>
            </a:r>
            <a:r>
              <a:rPr lang="de-DE" dirty="0" err="1"/>
              <a:t>from</a:t>
            </a:r>
            <a:r>
              <a:rPr lang="de-DE" dirty="0"/>
              <a:t> 5 </a:t>
            </a:r>
            <a:r>
              <a:rPr lang="de-DE" dirty="0" err="1"/>
              <a:t>up</a:t>
            </a:r>
            <a:r>
              <a:rPr lang="de-DE" dirty="0"/>
              <a:t> </a:t>
            </a:r>
            <a:r>
              <a:rPr lang="de-DE" dirty="0" err="1"/>
              <a:t>to</a:t>
            </a:r>
            <a:r>
              <a:rPr lang="de-DE" dirty="0"/>
              <a:t> 40°C.</a:t>
            </a:r>
            <a:r>
              <a:rPr lang="de-DE" dirty="0">
                <a:solidFill>
                  <a:srgbClr val="FF0000"/>
                </a:solidFill>
              </a:rPr>
              <a:t> </a:t>
            </a:r>
            <a:r>
              <a:rPr lang="de-DE" dirty="0" err="1"/>
              <a:t>For</a:t>
            </a:r>
            <a:r>
              <a:rPr lang="de-DE" dirty="0"/>
              <a:t> </a:t>
            </a:r>
            <a:r>
              <a:rPr lang="de-DE" dirty="0" err="1"/>
              <a:t>Lcrs</a:t>
            </a:r>
            <a:r>
              <a:rPr lang="de-DE" dirty="0"/>
              <a:t> 100% </a:t>
            </a:r>
            <a:r>
              <a:rPr lang="de-DE" dirty="0" err="1"/>
              <a:t>contribution</a:t>
            </a:r>
            <a:r>
              <a:rPr lang="de-DE" dirty="0"/>
              <a:t> </a:t>
            </a:r>
            <a:r>
              <a:rPr lang="de-DE" dirty="0" err="1"/>
              <a:t>of</a:t>
            </a:r>
            <a:r>
              <a:rPr lang="de-DE" dirty="0"/>
              <a:t> </a:t>
            </a:r>
            <a:r>
              <a:rPr lang="de-DE" dirty="0" err="1"/>
              <a:t>tire</a:t>
            </a:r>
            <a:r>
              <a:rPr lang="de-DE" dirty="0"/>
              <a:t> </a:t>
            </a:r>
            <a:r>
              <a:rPr lang="de-DE" dirty="0" err="1"/>
              <a:t>noise</a:t>
            </a:r>
            <a:r>
              <a:rPr lang="de-DE" dirty="0"/>
              <a:t> </a:t>
            </a:r>
            <a:r>
              <a:rPr lang="de-DE" dirty="0" err="1"/>
              <a:t>is</a:t>
            </a:r>
            <a:r>
              <a:rPr lang="de-DE" dirty="0"/>
              <a:t> </a:t>
            </a:r>
            <a:r>
              <a:rPr lang="de-DE" dirty="0" err="1"/>
              <a:t>considered</a:t>
            </a:r>
            <a:r>
              <a:rPr lang="de-DE" dirty="0"/>
              <a:t> and </a:t>
            </a:r>
            <a:r>
              <a:rPr lang="de-DE" dirty="0" err="1"/>
              <a:t>for</a:t>
            </a:r>
            <a:r>
              <a:rPr lang="de-DE" dirty="0"/>
              <a:t> LWOT 50% </a:t>
            </a:r>
            <a:r>
              <a:rPr lang="de-DE" dirty="0" err="1"/>
              <a:t>contribution</a:t>
            </a:r>
            <a:r>
              <a:rPr lang="de-DE" dirty="0"/>
              <a:t> </a:t>
            </a:r>
            <a:r>
              <a:rPr lang="de-DE" dirty="0" err="1"/>
              <a:t>of</a:t>
            </a:r>
            <a:r>
              <a:rPr lang="de-DE" dirty="0"/>
              <a:t> </a:t>
            </a:r>
            <a:r>
              <a:rPr lang="de-DE" dirty="0" err="1"/>
              <a:t>tire</a:t>
            </a:r>
            <a:r>
              <a:rPr lang="de-DE" dirty="0"/>
              <a:t> </a:t>
            </a:r>
            <a:r>
              <a:rPr lang="de-DE" dirty="0" err="1"/>
              <a:t>noise</a:t>
            </a:r>
            <a:r>
              <a:rPr lang="de-DE" dirty="0"/>
              <a:t> </a:t>
            </a:r>
            <a:r>
              <a:rPr lang="de-DE" dirty="0" err="1"/>
              <a:t>is</a:t>
            </a:r>
            <a:r>
              <a:rPr lang="de-DE" dirty="0"/>
              <a:t> </a:t>
            </a:r>
            <a:r>
              <a:rPr lang="de-DE" dirty="0" err="1"/>
              <a:t>considered</a:t>
            </a:r>
            <a:r>
              <a:rPr lang="de-DE" dirty="0"/>
              <a:t>.</a:t>
            </a:r>
          </a:p>
          <a:p>
            <a:endParaRPr lang="de-DE" dirty="0"/>
          </a:p>
        </p:txBody>
      </p:sp>
      <p:sp>
        <p:nvSpPr>
          <p:cNvPr id="26" name="Gleichschenkliges Dreieck 25"/>
          <p:cNvSpPr/>
          <p:nvPr/>
        </p:nvSpPr>
        <p:spPr>
          <a:xfrm rot="5400000">
            <a:off x="336531" y="6067546"/>
            <a:ext cx="642458" cy="297393"/>
          </a:xfrm>
          <a:prstGeom prst="triangle">
            <a:avLst>
              <a:gd name="adj" fmla="val 48645"/>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983049" y="978056"/>
            <a:ext cx="11305639" cy="830997"/>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„Air </a:t>
            </a:r>
            <a:r>
              <a:rPr lang="de-DE" sz="2400" u="sng" dirty="0" err="1">
                <a:latin typeface="Arial" panose="020B0604020202020204" pitchFamily="34" charset="0"/>
                <a:cs typeface="Arial" panose="020B0604020202020204" pitchFamily="34" charset="0"/>
              </a:rPr>
              <a:t>temperature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effect</a:t>
            </a:r>
            <a:r>
              <a:rPr lang="de-DE" sz="2400" u="sng" dirty="0">
                <a:latin typeface="Arial" panose="020B0604020202020204" pitchFamily="34" charset="0"/>
                <a:cs typeface="Arial" panose="020B0604020202020204" pitchFamily="34" charset="0"/>
              </a:rPr>
              <a:t> on </a:t>
            </a:r>
            <a:r>
              <a:rPr lang="de-DE" sz="2400" u="sng" dirty="0" err="1">
                <a:latin typeface="Arial" panose="020B0604020202020204" pitchFamily="34" charset="0"/>
                <a:cs typeface="Arial" panose="020B0604020202020204" pitchFamily="34" charset="0"/>
              </a:rPr>
              <a:t>tyre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noise</a:t>
            </a:r>
            <a:r>
              <a:rPr lang="de-DE" sz="2400" u="sng" dirty="0">
                <a:latin typeface="Arial" panose="020B0604020202020204" pitchFamily="34" charset="0"/>
                <a:cs typeface="Arial" panose="020B0604020202020204" pitchFamily="34" charset="0"/>
              </a:rPr>
              <a:t> (10-40°C)“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calculation</a:t>
            </a:r>
            <a:endParaRPr lang="de-DE" sz="2400" dirty="0">
              <a:latin typeface="Arial" panose="020B0604020202020204" pitchFamily="34" charset="0"/>
              <a:cs typeface="Arial" panose="020B0604020202020204" pitchFamily="34" charset="0"/>
            </a:endParaRPr>
          </a:p>
        </p:txBody>
      </p:sp>
      <p:sp>
        <p:nvSpPr>
          <p:cNvPr id="14" name="Textfeld 13"/>
          <p:cNvSpPr txBox="1"/>
          <p:nvPr/>
        </p:nvSpPr>
        <p:spPr>
          <a:xfrm>
            <a:off x="6114321" y="2075886"/>
            <a:ext cx="5871992" cy="1200329"/>
          </a:xfrm>
          <a:prstGeom prst="rect">
            <a:avLst/>
          </a:prstGeom>
          <a:noFill/>
        </p:spPr>
        <p:txBody>
          <a:bodyPr wrap="none" rtlCol="0">
            <a:spAutoFit/>
          </a:bodyPr>
          <a:lstStyle/>
          <a:p>
            <a:r>
              <a:rPr lang="de-DE" dirty="0"/>
              <a:t>Extrapolation (</a:t>
            </a:r>
            <a:r>
              <a:rPr lang="de-DE" dirty="0" err="1"/>
              <a:t>upper</a:t>
            </a:r>
            <a:r>
              <a:rPr lang="de-DE" dirty="0"/>
              <a:t> </a:t>
            </a:r>
            <a:r>
              <a:rPr lang="de-DE" dirty="0" err="1"/>
              <a:t>temp</a:t>
            </a:r>
            <a:r>
              <a:rPr lang="de-DE" dirty="0"/>
              <a:t>. </a:t>
            </a:r>
            <a:r>
              <a:rPr lang="de-DE" dirty="0" err="1"/>
              <a:t>range</a:t>
            </a:r>
            <a:r>
              <a:rPr lang="de-DE" dirty="0"/>
              <a:t>) </a:t>
            </a:r>
            <a:r>
              <a:rPr lang="de-DE" dirty="0" err="1"/>
              <a:t>of</a:t>
            </a:r>
            <a:r>
              <a:rPr lang="de-DE" dirty="0"/>
              <a:t> </a:t>
            </a:r>
            <a:r>
              <a:rPr lang="de-DE" dirty="0" err="1"/>
              <a:t>the</a:t>
            </a:r>
            <a:r>
              <a:rPr lang="de-DE" dirty="0"/>
              <a:t> </a:t>
            </a:r>
            <a:r>
              <a:rPr lang="de-DE" dirty="0" err="1"/>
              <a:t>measured</a:t>
            </a:r>
            <a:r>
              <a:rPr lang="de-DE" dirty="0"/>
              <a:t> SPL</a:t>
            </a:r>
          </a:p>
          <a:p>
            <a:r>
              <a:rPr lang="de-DE" dirty="0" err="1"/>
              <a:t>by</a:t>
            </a:r>
            <a:r>
              <a:rPr lang="de-DE" dirty="0"/>
              <a:t> a </a:t>
            </a:r>
            <a:r>
              <a:rPr lang="de-DE" dirty="0" err="1"/>
              <a:t>logarithmical</a:t>
            </a:r>
            <a:r>
              <a:rPr lang="de-DE" dirty="0"/>
              <a:t> </a:t>
            </a:r>
            <a:r>
              <a:rPr lang="de-DE" dirty="0" err="1"/>
              <a:t>fitting</a:t>
            </a:r>
            <a:r>
              <a:rPr lang="de-DE" dirty="0"/>
              <a:t> </a:t>
            </a:r>
            <a:r>
              <a:rPr lang="de-DE" dirty="0" err="1"/>
              <a:t>function</a:t>
            </a:r>
            <a:r>
              <a:rPr lang="de-DE" dirty="0"/>
              <a:t> (</a:t>
            </a:r>
            <a:r>
              <a:rPr lang="de-DE" dirty="0" err="1"/>
              <a:t>derived</a:t>
            </a:r>
            <a:r>
              <a:rPr lang="de-DE" dirty="0"/>
              <a:t> </a:t>
            </a:r>
            <a:r>
              <a:rPr lang="de-DE" dirty="0" err="1"/>
              <a:t>from</a:t>
            </a:r>
            <a:r>
              <a:rPr lang="de-DE" dirty="0"/>
              <a:t> </a:t>
            </a:r>
            <a:r>
              <a:rPr lang="de-DE" dirty="0" err="1"/>
              <a:t>temperature</a:t>
            </a:r>
            <a:endParaRPr lang="de-DE" dirty="0"/>
          </a:p>
          <a:p>
            <a:r>
              <a:rPr lang="de-DE" dirty="0" err="1"/>
              <a:t>correction</a:t>
            </a:r>
            <a:r>
              <a:rPr lang="de-DE" dirty="0"/>
              <a:t> </a:t>
            </a:r>
            <a:r>
              <a:rPr lang="de-DE" dirty="0" err="1"/>
              <a:t>of</a:t>
            </a:r>
            <a:r>
              <a:rPr lang="de-DE" dirty="0"/>
              <a:t> </a:t>
            </a:r>
            <a:r>
              <a:rPr lang="de-DE" dirty="0" err="1"/>
              <a:t>the</a:t>
            </a:r>
            <a:r>
              <a:rPr lang="de-DE" dirty="0"/>
              <a:t> R117 </a:t>
            </a:r>
            <a:r>
              <a:rPr lang="de-DE" dirty="0" err="1"/>
              <a:t>for</a:t>
            </a:r>
            <a:r>
              <a:rPr lang="de-DE" dirty="0"/>
              <a:t> C1 </a:t>
            </a:r>
            <a:r>
              <a:rPr lang="de-DE" dirty="0" err="1"/>
              <a:t>tires</a:t>
            </a:r>
            <a:r>
              <a:rPr lang="de-DE" dirty="0"/>
              <a:t>) </a:t>
            </a:r>
            <a:r>
              <a:rPr lang="de-DE" dirty="0" err="1"/>
              <a:t>with</a:t>
            </a:r>
            <a:r>
              <a:rPr lang="de-DE" dirty="0"/>
              <a:t> </a:t>
            </a:r>
            <a:r>
              <a:rPr lang="de-DE" dirty="0" err="1"/>
              <a:t>using</a:t>
            </a:r>
            <a:r>
              <a:rPr lang="de-DE" dirty="0"/>
              <a:t> </a:t>
            </a:r>
            <a:r>
              <a:rPr lang="de-DE" dirty="0" err="1"/>
              <a:t>the</a:t>
            </a:r>
            <a:r>
              <a:rPr lang="de-DE" dirty="0"/>
              <a:t> </a:t>
            </a:r>
            <a:r>
              <a:rPr lang="de-DE" dirty="0" err="1"/>
              <a:t>air</a:t>
            </a:r>
            <a:endParaRPr lang="de-DE" dirty="0"/>
          </a:p>
          <a:p>
            <a:r>
              <a:rPr lang="de-DE" dirty="0" err="1"/>
              <a:t>temperature</a:t>
            </a:r>
            <a:r>
              <a:rPr lang="de-DE" dirty="0"/>
              <a:t>.</a:t>
            </a:r>
          </a:p>
        </p:txBody>
      </p:sp>
      <p:grpSp>
        <p:nvGrpSpPr>
          <p:cNvPr id="2" name="Gruppieren 1"/>
          <p:cNvGrpSpPr/>
          <p:nvPr/>
        </p:nvGrpSpPr>
        <p:grpSpPr>
          <a:xfrm>
            <a:off x="909665" y="2144531"/>
            <a:ext cx="4864224" cy="2986295"/>
            <a:chOff x="6404528" y="2691249"/>
            <a:chExt cx="4864224" cy="2986295"/>
          </a:xfrm>
        </p:grpSpPr>
        <p:pic>
          <p:nvPicPr>
            <p:cNvPr id="10" name="Grafik 9"/>
            <p:cNvPicPr>
              <a:picLocks noChangeAspect="1"/>
            </p:cNvPicPr>
            <p:nvPr/>
          </p:nvPicPr>
          <p:blipFill>
            <a:blip r:embed="rId2"/>
            <a:stretch>
              <a:fillRect/>
            </a:stretch>
          </p:blipFill>
          <p:spPr>
            <a:xfrm>
              <a:off x="6404528" y="2691249"/>
              <a:ext cx="4864224" cy="2986295"/>
            </a:xfrm>
            <a:prstGeom prst="rect">
              <a:avLst/>
            </a:prstGeom>
          </p:spPr>
        </p:pic>
        <p:cxnSp>
          <p:nvCxnSpPr>
            <p:cNvPr id="3" name="Gerade Verbindung mit Pfeil 2"/>
            <p:cNvCxnSpPr/>
            <p:nvPr/>
          </p:nvCxnSpPr>
          <p:spPr>
            <a:xfrm>
              <a:off x="7424057" y="4119080"/>
              <a:ext cx="10885" cy="57600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flipV="1">
              <a:off x="10619014" y="3025466"/>
              <a:ext cx="0" cy="108000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7223760" y="4247060"/>
              <a:ext cx="452047" cy="184666"/>
            </a:xfrm>
            <a:prstGeom prst="rect">
              <a:avLst/>
            </a:prstGeom>
            <a:solidFill>
              <a:schemeClr val="bg1"/>
            </a:solidFill>
          </p:spPr>
          <p:txBody>
            <a:bodyPr wrap="none" lIns="0" tIns="0" rIns="0" bIns="0" rtlCol="0">
              <a:spAutoFit/>
            </a:bodyPr>
            <a:lstStyle/>
            <a:p>
              <a:r>
                <a:rPr lang="de-DE" sz="1200" dirty="0">
                  <a:latin typeface="Arial" panose="020B0604020202020204" pitchFamily="34" charset="0"/>
                  <a:cs typeface="Arial" panose="020B0604020202020204" pitchFamily="34" charset="0"/>
                </a:rPr>
                <a:t>-1,7dB</a:t>
              </a:r>
            </a:p>
          </p:txBody>
        </p:sp>
        <p:sp>
          <p:nvSpPr>
            <p:cNvPr id="17" name="Textfeld 16"/>
            <p:cNvSpPr txBox="1"/>
            <p:nvPr/>
          </p:nvSpPr>
          <p:spPr>
            <a:xfrm>
              <a:off x="10392990" y="3483979"/>
              <a:ext cx="400751" cy="184666"/>
            </a:xfrm>
            <a:prstGeom prst="rect">
              <a:avLst/>
            </a:prstGeom>
            <a:solidFill>
              <a:schemeClr val="bg1"/>
            </a:solidFill>
          </p:spPr>
          <p:txBody>
            <a:bodyPr wrap="none" lIns="0" tIns="0" rIns="0" bIns="0" rtlCol="0">
              <a:spAutoFit/>
            </a:bodyPr>
            <a:lstStyle/>
            <a:p>
              <a:r>
                <a:rPr lang="de-DE" sz="1200" dirty="0">
                  <a:latin typeface="Arial" panose="020B0604020202020204" pitchFamily="34" charset="0"/>
                  <a:cs typeface="Arial" panose="020B0604020202020204" pitchFamily="34" charset="0"/>
                </a:rPr>
                <a:t>3,3dB</a:t>
              </a:r>
            </a:p>
          </p:txBody>
        </p:sp>
        <p:sp>
          <p:nvSpPr>
            <p:cNvPr id="18" name="Textfeld 17"/>
            <p:cNvSpPr txBox="1"/>
            <p:nvPr/>
          </p:nvSpPr>
          <p:spPr>
            <a:xfrm>
              <a:off x="9547170" y="3021058"/>
              <a:ext cx="876843" cy="184666"/>
            </a:xfrm>
            <a:prstGeom prst="rect">
              <a:avLst/>
            </a:prstGeom>
            <a:solidFill>
              <a:schemeClr val="bg1"/>
            </a:solidFill>
          </p:spPr>
          <p:txBody>
            <a:bodyPr wrap="none" lIns="0" tIns="0" rIns="0" bIns="0" rtlCol="0">
              <a:spAutoFit/>
            </a:bodyPr>
            <a:lstStyle/>
            <a:p>
              <a:r>
                <a:rPr lang="de-DE" sz="1200" dirty="0" err="1">
                  <a:latin typeface="Arial" panose="020B0604020202020204" pitchFamily="34" charset="0"/>
                  <a:cs typeface="Arial" panose="020B0604020202020204" pitchFamily="34" charset="0"/>
                </a:rPr>
                <a:t>extrapolation</a:t>
              </a:r>
              <a:endParaRPr lang="de-DE" sz="1200" dirty="0">
                <a:latin typeface="Arial" panose="020B0604020202020204" pitchFamily="34" charset="0"/>
                <a:cs typeface="Arial" panose="020B0604020202020204" pitchFamily="34" charset="0"/>
              </a:endParaRPr>
            </a:p>
          </p:txBody>
        </p:sp>
      </p:grpSp>
      <p:sp>
        <p:nvSpPr>
          <p:cNvPr id="21" name="Abgerundetes Rechteck 18">
            <a:extLst>
              <a:ext uri="{FF2B5EF4-FFF2-40B4-BE49-F238E27FC236}">
                <a16:creationId xmlns:a16="http://schemas.microsoft.com/office/drawing/2014/main" id="{E7BB6DCA-723F-4FFF-9F99-FB972601B05D}"/>
              </a:ext>
            </a:extLst>
          </p:cNvPr>
          <p:cNvSpPr/>
          <p:nvPr/>
        </p:nvSpPr>
        <p:spPr>
          <a:xfrm>
            <a:off x="6793418" y="3337587"/>
            <a:ext cx="3839085" cy="658580"/>
          </a:xfrm>
          <a:prstGeom prst="roundRect">
            <a:avLst/>
          </a:prstGeom>
          <a:solidFill>
            <a:schemeClr val="bg2">
              <a:lumMod val="75000"/>
            </a:schemeClr>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altLang="ja-JP" b="1" dirty="0">
                <a:latin typeface="Arial" panose="020B0604020202020204" pitchFamily="34" charset="0"/>
                <a:cs typeface="Arial" panose="020B0604020202020204" pitchFamily="34" charset="0"/>
              </a:rPr>
              <a:t>Δ</a:t>
            </a:r>
            <a:r>
              <a:rPr lang="de-DE" altLang="ja-JP" b="1" dirty="0">
                <a:latin typeface="Arial" panose="020B0604020202020204" pitchFamily="34" charset="0"/>
                <a:cs typeface="Arial" panose="020B0604020202020204" pitchFamily="34" charset="0"/>
              </a:rPr>
              <a:t>SPL</a:t>
            </a:r>
            <a:r>
              <a:rPr lang="en-US" altLang="ja-JP" b="1" baseline="-25000" dirty="0">
                <a:latin typeface="Arial" panose="020B0604020202020204" pitchFamily="34" charset="0"/>
                <a:cs typeface="Arial" panose="020B0604020202020204" pitchFamily="34" charset="0"/>
              </a:rPr>
              <a:t>CRS</a:t>
            </a:r>
            <a:r>
              <a:rPr lang="de-DE" altLang="ja-JP" b="1" dirty="0">
                <a:latin typeface="Arial" panose="020B0604020202020204" pitchFamily="34" charset="0"/>
                <a:cs typeface="Arial" panose="020B0604020202020204" pitchFamily="34" charset="0"/>
              </a:rPr>
              <a:t>: 5 dB    </a:t>
            </a:r>
            <a:r>
              <a:rPr lang="el-GR" altLang="ja-JP" b="1" dirty="0">
                <a:latin typeface="Arial" panose="020B0604020202020204" pitchFamily="34" charset="0"/>
                <a:cs typeface="Arial" panose="020B0604020202020204" pitchFamily="34" charset="0"/>
              </a:rPr>
              <a:t>Δ</a:t>
            </a:r>
            <a:r>
              <a:rPr lang="de-DE" altLang="ja-JP" b="1" dirty="0">
                <a:latin typeface="Arial" panose="020B0604020202020204" pitchFamily="34" charset="0"/>
                <a:cs typeface="Arial" panose="020B0604020202020204" pitchFamily="34" charset="0"/>
              </a:rPr>
              <a:t>SP</a:t>
            </a:r>
            <a:r>
              <a:rPr lang="en-US" altLang="ja-JP" b="1" dirty="0">
                <a:latin typeface="Arial" panose="020B0604020202020204" pitchFamily="34" charset="0"/>
                <a:cs typeface="Arial" panose="020B0604020202020204" pitchFamily="34" charset="0"/>
              </a:rPr>
              <a:t>L</a:t>
            </a:r>
            <a:r>
              <a:rPr lang="en-US" altLang="ja-JP" b="1" baseline="-25000" dirty="0">
                <a:latin typeface="Arial" panose="020B0604020202020204" pitchFamily="34" charset="0"/>
                <a:cs typeface="Arial" panose="020B0604020202020204" pitchFamily="34" charset="0"/>
              </a:rPr>
              <a:t>WOT</a:t>
            </a:r>
            <a:r>
              <a:rPr lang="de-DE" altLang="ja-JP" b="1" dirty="0">
                <a:latin typeface="Arial" panose="020B0604020202020204" pitchFamily="34" charset="0"/>
                <a:cs typeface="Arial" panose="020B0604020202020204" pitchFamily="34" charset="0"/>
              </a:rPr>
              <a:t>: 3.</a:t>
            </a:r>
            <a:r>
              <a:rPr lang="en-US" altLang="ja-JP" b="1" dirty="0">
                <a:latin typeface="Arial" panose="020B0604020202020204" pitchFamily="34" charset="0"/>
                <a:cs typeface="Arial" panose="020B0604020202020204" pitchFamily="34" charset="0"/>
              </a:rPr>
              <a:t>2 dB</a:t>
            </a:r>
            <a:endParaRPr lang="de-DE" altLang="ja-JP" b="1" dirty="0"/>
          </a:p>
        </p:txBody>
      </p:sp>
      <p:sp>
        <p:nvSpPr>
          <p:cNvPr id="23" name="Abgerundetes Rechteck 18">
            <a:extLst>
              <a:ext uri="{FF2B5EF4-FFF2-40B4-BE49-F238E27FC236}">
                <a16:creationId xmlns:a16="http://schemas.microsoft.com/office/drawing/2014/main" id="{ADE493B4-A57E-4C7F-8AE1-38816B0739B7}"/>
              </a:ext>
            </a:extLst>
          </p:cNvPr>
          <p:cNvSpPr/>
          <p:nvPr/>
        </p:nvSpPr>
        <p:spPr>
          <a:xfrm>
            <a:off x="7869743" y="4459739"/>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3.8 dB</a:t>
            </a:r>
            <a:endParaRPr lang="de-DE" b="1" dirty="0"/>
          </a:p>
        </p:txBody>
      </p:sp>
      <p:sp>
        <p:nvSpPr>
          <p:cNvPr id="24" name="下矢印 5">
            <a:extLst>
              <a:ext uri="{FF2B5EF4-FFF2-40B4-BE49-F238E27FC236}">
                <a16:creationId xmlns:a16="http://schemas.microsoft.com/office/drawing/2014/main" id="{A8F3668A-DBF8-4E55-84E8-DF6120EFFDFC}"/>
              </a:ext>
            </a:extLst>
          </p:cNvPr>
          <p:cNvSpPr/>
          <p:nvPr/>
        </p:nvSpPr>
        <p:spPr>
          <a:xfrm>
            <a:off x="8167957" y="4097024"/>
            <a:ext cx="995144" cy="3113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13831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271464" y="642578"/>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Varying</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background</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noise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during</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r>
              <a:rPr lang="de-DE" sz="2400" u="sng" dirty="0"/>
              <a:t>“ </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545757" cy="1006679"/>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997407" y="6030756"/>
            <a:ext cx="10762142" cy="369332"/>
          </a:xfrm>
          <a:prstGeom prst="rect">
            <a:avLst/>
          </a:prstGeom>
          <a:noFill/>
        </p:spPr>
        <p:txBody>
          <a:bodyPr wrap="square" rtlCol="0">
            <a:spAutoFit/>
          </a:bodyPr>
          <a:lstStyle/>
          <a:p>
            <a:r>
              <a:rPr lang="de-DE" dirty="0"/>
              <a:t>…</a:t>
            </a:r>
          </a:p>
        </p:txBody>
      </p:sp>
      <p:sp>
        <p:nvSpPr>
          <p:cNvPr id="26" name="Gleichschenkliges Dreieck 25"/>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p:cNvSpPr txBox="1"/>
          <p:nvPr/>
        </p:nvSpPr>
        <p:spPr>
          <a:xfrm>
            <a:off x="1624549" y="3103097"/>
            <a:ext cx="7276607" cy="461665"/>
          </a:xfrm>
          <a:prstGeom prst="rect">
            <a:avLst/>
          </a:prstGeom>
          <a:noFill/>
        </p:spPr>
        <p:txBody>
          <a:bodyPr wrap="none" rtlCol="0">
            <a:spAutoFit/>
          </a:bodyPr>
          <a:lstStyle/>
          <a:p>
            <a:r>
              <a:rPr lang="de-DE" sz="2400" dirty="0">
                <a:latin typeface="Calibri" panose="020F0502020204030204" pitchFamily="34" charset="0"/>
                <a:cs typeface="Calibri" panose="020F0502020204030204" pitchFamily="34" charset="0"/>
              </a:rPr>
              <a:t>redundant– </a:t>
            </a:r>
            <a:r>
              <a:rPr lang="de-DE" sz="2400" dirty="0" err="1">
                <a:latin typeface="Calibri" panose="020F0502020204030204" pitchFamily="34" charset="0"/>
                <a:cs typeface="Calibri" panose="020F0502020204030204" pitchFamily="34" charset="0"/>
              </a:rPr>
              <a:t>see</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slide</a:t>
            </a:r>
            <a:r>
              <a:rPr lang="de-DE" sz="2400" dirty="0">
                <a:latin typeface="Calibri" panose="020F0502020204030204" pitchFamily="34" charset="0"/>
                <a:cs typeface="Calibri" panose="020F0502020204030204" pitchFamily="34" charset="0"/>
              </a:rPr>
              <a:t> „ </a:t>
            </a:r>
            <a:r>
              <a:rPr lang="de-DE" sz="2400" dirty="0" err="1">
                <a:latin typeface="Calibri" panose="020F0502020204030204" pitchFamily="34" charset="0"/>
                <a:cs typeface="Calibri" panose="020F0502020204030204" pitchFamily="34" charset="0"/>
              </a:rPr>
              <a:t>Varying</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background</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noise</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no</a:t>
            </a:r>
            <a:r>
              <a:rPr lang="de-DE" sz="2400" dirty="0">
                <a:latin typeface="Calibri" panose="020F0502020204030204" pitchFamily="34" charset="0"/>
                <a:cs typeface="Calibri" panose="020F0502020204030204" pitchFamily="34" charset="0"/>
              </a:rPr>
              <a:t>. 5)</a:t>
            </a:r>
          </a:p>
        </p:txBody>
      </p:sp>
    </p:spTree>
    <p:extLst>
      <p:ext uri="{BB962C8B-B14F-4D97-AF65-F5344CB8AC3E}">
        <p14:creationId xmlns:p14="http://schemas.microsoft.com/office/powerpoint/2010/main" val="1404313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5"/>
          <p:cNvSpPr/>
          <p:nvPr/>
        </p:nvSpPr>
        <p:spPr>
          <a:xfrm>
            <a:off x="421056" y="5519939"/>
            <a:ext cx="11349889" cy="124371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542925"/>
            <a:r>
              <a:rPr kumimoji="1" lang="en-US" altLang="ja-JP" sz="1600" dirty="0">
                <a:solidFill>
                  <a:schemeClr val="tx1"/>
                </a:solidFill>
                <a:latin typeface="Calibri" panose="020F0502020204030204" pitchFamily="34" charset="0"/>
                <a:cs typeface="Calibri" panose="020F0502020204030204" pitchFamily="34" charset="0"/>
              </a:rPr>
              <a:t>Temperature effect for </a:t>
            </a:r>
            <a:r>
              <a:rPr kumimoji="1" lang="en-US" altLang="ja-JP" sz="1600" dirty="0" err="1">
                <a:solidFill>
                  <a:schemeClr val="tx1"/>
                </a:solidFill>
                <a:latin typeface="Calibri" panose="020F0502020204030204" pitchFamily="34" charset="0"/>
                <a:cs typeface="Calibri" panose="020F0502020204030204" pitchFamily="34" charset="0"/>
              </a:rPr>
              <a:t>Lcrs</a:t>
            </a:r>
            <a:r>
              <a:rPr kumimoji="1" lang="en-US" altLang="ja-JP" sz="1600" dirty="0">
                <a:solidFill>
                  <a:schemeClr val="tx1"/>
                </a:solidFill>
                <a:latin typeface="Calibri" panose="020F0502020204030204" pitchFamily="34" charset="0"/>
                <a:cs typeface="Calibri" panose="020F0502020204030204" pitchFamily="34" charset="0"/>
              </a:rPr>
              <a:t> and </a:t>
            </a:r>
            <a:r>
              <a:rPr kumimoji="1" lang="en-US" altLang="ja-JP" sz="1600" dirty="0" err="1">
                <a:solidFill>
                  <a:schemeClr val="tx1"/>
                </a:solidFill>
                <a:latin typeface="Calibri" panose="020F0502020204030204" pitchFamily="34" charset="0"/>
                <a:cs typeface="Calibri" panose="020F0502020204030204" pitchFamily="34" charset="0"/>
              </a:rPr>
              <a:t>Lwot</a:t>
            </a:r>
            <a:r>
              <a:rPr kumimoji="1" lang="en-US" altLang="ja-JP" sz="1600" dirty="0">
                <a:solidFill>
                  <a:schemeClr val="tx1"/>
                </a:solidFill>
                <a:latin typeface="Calibri" panose="020F0502020204030204" pitchFamily="34" charset="0"/>
                <a:cs typeface="Calibri" panose="020F0502020204030204" pitchFamily="34" charset="0"/>
              </a:rPr>
              <a:t> for </a:t>
            </a:r>
            <a:r>
              <a:rPr kumimoji="1" lang="en-US" altLang="ja-JP" sz="1600" dirty="0" err="1">
                <a:solidFill>
                  <a:schemeClr val="tx1"/>
                </a:solidFill>
                <a:latin typeface="Calibri" panose="020F0502020204030204" pitchFamily="34" charset="0"/>
                <a:cs typeface="Calibri" panose="020F0502020204030204" pitchFamily="34" charset="0"/>
              </a:rPr>
              <a:t>tyre</a:t>
            </a:r>
            <a:r>
              <a:rPr kumimoji="1" lang="en-US" altLang="ja-JP" sz="1600" dirty="0">
                <a:solidFill>
                  <a:schemeClr val="tx1"/>
                </a:solidFill>
                <a:latin typeface="Calibri" panose="020F0502020204030204" pitchFamily="34" charset="0"/>
                <a:cs typeface="Calibri" panose="020F0502020204030204" pitchFamily="34" charset="0"/>
              </a:rPr>
              <a:t> noise are covered in “</a:t>
            </a:r>
            <a:r>
              <a:rPr lang="de-DE" altLang="ja-JP" sz="1600" dirty="0">
                <a:solidFill>
                  <a:schemeClr val="tx1"/>
                </a:solidFill>
                <a:latin typeface="Calibri" panose="020F0502020204030204" pitchFamily="34" charset="0"/>
                <a:cs typeface="Calibri" panose="020F0502020204030204" pitchFamily="34" charset="0"/>
              </a:rPr>
              <a:t>Air temperature effect on tyre noise“</a:t>
            </a:r>
            <a:r>
              <a:rPr kumimoji="1" lang="en-US" altLang="ja-JP" sz="1600" dirty="0">
                <a:solidFill>
                  <a:schemeClr val="tx1"/>
                </a:solidFill>
                <a:latin typeface="Calibri" panose="020F0502020204030204" pitchFamily="34" charset="0"/>
                <a:cs typeface="Calibri" panose="020F0502020204030204" pitchFamily="34" charset="0"/>
              </a:rPr>
              <a:t>. Therefore temperature effect for </a:t>
            </a:r>
            <a:r>
              <a:rPr kumimoji="1" lang="en-US" altLang="ja-JP" sz="1600" dirty="0" err="1">
                <a:solidFill>
                  <a:schemeClr val="tx1"/>
                </a:solidFill>
                <a:latin typeface="Calibri" panose="020F0502020204030204" pitchFamily="34" charset="0"/>
                <a:cs typeface="Calibri" panose="020F0502020204030204" pitchFamily="34" charset="0"/>
              </a:rPr>
              <a:t>Lwot</a:t>
            </a:r>
            <a:r>
              <a:rPr kumimoji="1" lang="en-US" altLang="ja-JP" sz="1600" dirty="0">
                <a:solidFill>
                  <a:schemeClr val="tx1"/>
                </a:solidFill>
                <a:latin typeface="Calibri" panose="020F0502020204030204" pitchFamily="34" charset="0"/>
                <a:cs typeface="Calibri" panose="020F0502020204030204" pitchFamily="34" charset="0"/>
              </a:rPr>
              <a:t> for power train noise is considered here.</a:t>
            </a:r>
          </a:p>
          <a:p>
            <a:pPr marL="542925"/>
            <a:r>
              <a:rPr kumimoji="1" lang="en-US" altLang="ja-JP" sz="1600" dirty="0">
                <a:solidFill>
                  <a:schemeClr val="tx1"/>
                </a:solidFill>
                <a:latin typeface="Calibri" panose="020F0502020204030204" pitchFamily="34" charset="0"/>
                <a:cs typeface="Calibri" panose="020F0502020204030204" pitchFamily="34" charset="0"/>
              </a:rPr>
              <a:t>The temperature effect for intake noise is used measured data.  Same impact of air (gas) flow excitation to exhaust etc. are considered.</a:t>
            </a:r>
          </a:p>
          <a:p>
            <a:pPr marL="542925"/>
            <a:r>
              <a:rPr kumimoji="1" lang="en-US" altLang="ja-JP" sz="1600" dirty="0">
                <a:solidFill>
                  <a:schemeClr val="tx1"/>
                </a:solidFill>
                <a:latin typeface="Calibri" panose="020F0502020204030204" pitchFamily="34" charset="0"/>
                <a:cs typeface="Calibri" panose="020F0502020204030204" pitchFamily="34" charset="0"/>
              </a:rPr>
              <a:t>The contribution of sound level provided by such excitation is assumed by 50% for calculation of </a:t>
            </a:r>
            <a:r>
              <a:rPr kumimoji="1" lang="en-US" altLang="ja-JP" sz="1600" dirty="0" err="1">
                <a:solidFill>
                  <a:schemeClr val="tx1"/>
                </a:solidFill>
                <a:latin typeface="Calibri" panose="020F0502020204030204" pitchFamily="34" charset="0"/>
                <a:cs typeface="Calibri" panose="020F0502020204030204" pitchFamily="34" charset="0"/>
              </a:rPr>
              <a:t>Lwot</a:t>
            </a:r>
            <a:r>
              <a:rPr kumimoji="1" lang="en-US" altLang="ja-JP" sz="1600" dirty="0">
                <a:solidFill>
                  <a:schemeClr val="tx1"/>
                </a:solidFill>
                <a:latin typeface="Calibri" panose="020F0502020204030204" pitchFamily="34" charset="0"/>
                <a:cs typeface="Calibri" panose="020F0502020204030204" pitchFamily="34" charset="0"/>
              </a:rPr>
              <a:t>. </a:t>
            </a:r>
          </a:p>
        </p:txBody>
      </p:sp>
      <p:sp>
        <p:nvSpPr>
          <p:cNvPr id="9" name="下矢印 20"/>
          <p:cNvSpPr/>
          <p:nvPr/>
        </p:nvSpPr>
        <p:spPr>
          <a:xfrm>
            <a:off x="3641861" y="1839896"/>
            <a:ext cx="344858" cy="1738648"/>
          </a:xfrm>
          <a:prstGeom prst="downArrow">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10" name="Textfeld 4"/>
          <p:cNvSpPr txBox="1"/>
          <p:nvPr/>
        </p:nvSpPr>
        <p:spPr>
          <a:xfrm>
            <a:off x="2216553" y="556008"/>
            <a:ext cx="8483647"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u="sng" dirty="0">
                <a:latin typeface="Arial" panose="020B0604020202020204" pitchFamily="34" charset="0"/>
                <a:cs typeface="Arial" panose="020B0604020202020204" pitchFamily="34" charset="0"/>
              </a:rPr>
              <a:t>„Intake temperature“ – justification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u="sng" dirty="0">
              <a:latin typeface="Arial" panose="020B0604020202020204" pitchFamily="34" charset="0"/>
              <a:cs typeface="Arial" panose="020B0604020202020204" pitchFamily="34" charset="0"/>
            </a:endParaRPr>
          </a:p>
        </p:txBody>
      </p:sp>
      <p:sp>
        <p:nvSpPr>
          <p:cNvPr id="11" name="正方形/長方形 3"/>
          <p:cNvSpPr/>
          <p:nvPr/>
        </p:nvSpPr>
        <p:spPr>
          <a:xfrm>
            <a:off x="2770261" y="94343"/>
            <a:ext cx="6420347" cy="461665"/>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ja-JP" sz="2400" b="1" dirty="0">
                <a:solidFill>
                  <a:srgbClr val="000000"/>
                </a:solidFill>
                <a:latin typeface="Arial" panose="020B0604020202020204" pitchFamily="34" charset="0"/>
              </a:rPr>
              <a:t>Justification of the main impact quantities.</a:t>
            </a:r>
            <a:endParaRPr lang="ja-JP" altLang="en-US" sz="2400" dirty="0"/>
          </a:p>
        </p:txBody>
      </p:sp>
      <p:sp>
        <p:nvSpPr>
          <p:cNvPr id="12" name="フローチャート: 組合せ 4"/>
          <p:cNvSpPr/>
          <p:nvPr/>
        </p:nvSpPr>
        <p:spPr>
          <a:xfrm rot="16200000">
            <a:off x="314735" y="6032099"/>
            <a:ext cx="618589" cy="239468"/>
          </a:xfrm>
          <a:prstGeom prst="flowChartMerge">
            <a:avLst/>
          </a:prstGeom>
          <a:solidFill>
            <a:srgbClr val="0070C0"/>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13" name="テキスト ボックス 6"/>
          <p:cNvSpPr txBox="1"/>
          <p:nvPr/>
        </p:nvSpPr>
        <p:spPr>
          <a:xfrm>
            <a:off x="504295" y="2206505"/>
            <a:ext cx="2911343" cy="1138773"/>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latin typeface="Calibri" panose="020F0502020204030204" pitchFamily="34" charset="0"/>
                <a:cs typeface="Calibri" panose="020F0502020204030204" pitchFamily="34" charset="0"/>
              </a:rPr>
              <a:t>Relation between air- and intake temperature </a:t>
            </a:r>
            <a:r>
              <a:rPr kumimoji="1" lang="en-US" altLang="ja-JP" sz="1600" dirty="0">
                <a:latin typeface="Calibri" panose="020F0502020204030204" pitchFamily="34" charset="0"/>
                <a:cs typeface="Calibri" panose="020F0502020204030204" pitchFamily="34" charset="0"/>
              </a:rPr>
              <a:t>(at least increasing by 10℃ at higher temp.))</a:t>
            </a:r>
            <a:endParaRPr kumimoji="1" lang="ja-JP" altLang="en-US" sz="1600" dirty="0">
              <a:latin typeface="Calibri" panose="020F0502020204030204" pitchFamily="34" charset="0"/>
              <a:cs typeface="Calibri" panose="020F0502020204030204" pitchFamily="34" charset="0"/>
            </a:endParaRPr>
          </a:p>
        </p:txBody>
      </p:sp>
      <p:sp>
        <p:nvSpPr>
          <p:cNvPr id="14" name="正方形/長方形 7"/>
          <p:cNvSpPr/>
          <p:nvPr/>
        </p:nvSpPr>
        <p:spPr>
          <a:xfrm>
            <a:off x="3361572" y="2456187"/>
            <a:ext cx="896470" cy="430306"/>
          </a:xfrm>
          <a:prstGeom prst="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ja-JP" dirty="0"/>
              <a:t>10</a:t>
            </a:r>
            <a:r>
              <a:rPr kumimoji="1" lang="ja-JP" altLang="en-US" dirty="0">
                <a:latin typeface="ＭＳ Ｐゴシック" panose="020B0600070205080204" pitchFamily="50" charset="-128"/>
                <a:ea typeface="ＭＳ Ｐゴシック" panose="020B0600070205080204" pitchFamily="50" charset="-128"/>
              </a:rPr>
              <a:t>℃</a:t>
            </a:r>
            <a:endParaRPr kumimoji="1" lang="ja-JP" altLang="en-US" dirty="0"/>
          </a:p>
        </p:txBody>
      </p:sp>
      <p:sp>
        <p:nvSpPr>
          <p:cNvPr id="15" name="正方形/長方形 8"/>
          <p:cNvSpPr/>
          <p:nvPr/>
        </p:nvSpPr>
        <p:spPr>
          <a:xfrm>
            <a:off x="3361572" y="1386730"/>
            <a:ext cx="896470" cy="430306"/>
          </a:xfrm>
          <a:prstGeom prst="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ja-JP" dirty="0"/>
              <a:t>35</a:t>
            </a:r>
            <a:r>
              <a:rPr kumimoji="1" lang="ja-JP" altLang="en-US" dirty="0">
                <a:latin typeface="ＭＳ Ｐゴシック" panose="020B0600070205080204" pitchFamily="50" charset="-128"/>
                <a:ea typeface="ＭＳ Ｐゴシック" panose="020B0600070205080204" pitchFamily="50" charset="-128"/>
              </a:rPr>
              <a:t>℃</a:t>
            </a:r>
            <a:endParaRPr kumimoji="1" lang="ja-JP" altLang="en-US" dirty="0"/>
          </a:p>
        </p:txBody>
      </p:sp>
      <p:sp>
        <p:nvSpPr>
          <p:cNvPr id="16" name="テキスト ボックス 9"/>
          <p:cNvSpPr txBox="1"/>
          <p:nvPr/>
        </p:nvSpPr>
        <p:spPr>
          <a:xfrm>
            <a:off x="504295" y="1258906"/>
            <a:ext cx="2911343" cy="830997"/>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600" dirty="0">
                <a:latin typeface="Calibri" panose="020F0502020204030204" pitchFamily="34" charset="0"/>
                <a:cs typeface="Calibri" panose="020F0502020204030204" pitchFamily="34" charset="0"/>
              </a:rPr>
              <a:t>Air temperature range</a:t>
            </a:r>
          </a:p>
          <a:p>
            <a:r>
              <a:rPr kumimoji="1" lang="en-US" altLang="ja-JP" sz="1600" dirty="0">
                <a:latin typeface="Calibri" panose="020F0502020204030204" pitchFamily="34" charset="0"/>
                <a:cs typeface="Calibri" panose="020F0502020204030204" pitchFamily="34" charset="0"/>
              </a:rPr>
              <a:t>(The regulation allow </a:t>
            </a:r>
            <a:r>
              <a:rPr kumimoji="1" lang="en-US" altLang="ja-JP" sz="1600" dirty="0" err="1">
                <a:latin typeface="Calibri" panose="020F0502020204030204" pitchFamily="34" charset="0"/>
                <a:cs typeface="Calibri" panose="020F0502020204030204" pitchFamily="34" charset="0"/>
              </a:rPr>
              <a:t>tem-perature</a:t>
            </a:r>
            <a:r>
              <a:rPr kumimoji="1" lang="en-US" altLang="ja-JP" sz="1600" dirty="0">
                <a:latin typeface="Calibri" panose="020F0502020204030204" pitchFamily="34" charset="0"/>
                <a:cs typeface="Calibri" panose="020F0502020204030204" pitchFamily="34" charset="0"/>
              </a:rPr>
              <a:t> condition at 5 to 40℃.)</a:t>
            </a:r>
            <a:endParaRPr kumimoji="1" lang="ja-JP" altLang="en-US" sz="1600" dirty="0">
              <a:latin typeface="Calibri" panose="020F0502020204030204" pitchFamily="34" charset="0"/>
              <a:cs typeface="Calibri" panose="020F0502020204030204" pitchFamily="34" charset="0"/>
            </a:endParaRPr>
          </a:p>
        </p:txBody>
      </p:sp>
      <p:sp>
        <p:nvSpPr>
          <p:cNvPr id="18" name="正方形/長方形 11"/>
          <p:cNvSpPr/>
          <p:nvPr/>
        </p:nvSpPr>
        <p:spPr>
          <a:xfrm>
            <a:off x="4559200" y="1386730"/>
            <a:ext cx="1918446" cy="472590"/>
          </a:xfrm>
          <a:prstGeom prst="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ja-JP" dirty="0"/>
              <a:t>1 ~ 1.5dB /20</a:t>
            </a:r>
            <a:r>
              <a:rPr kumimoji="1" lang="en-US" altLang="ja-JP" dirty="0">
                <a:latin typeface="ＭＳ Ｐゴシック" panose="020B0600070205080204" pitchFamily="50" charset="-128"/>
                <a:ea typeface="ＭＳ Ｐゴシック" panose="020B0600070205080204" pitchFamily="50" charset="-128"/>
              </a:rPr>
              <a:t>℃</a:t>
            </a:r>
            <a:endParaRPr kumimoji="1" lang="ja-JP" altLang="en-US" dirty="0"/>
          </a:p>
        </p:txBody>
      </p:sp>
      <p:sp>
        <p:nvSpPr>
          <p:cNvPr id="21" name="右矢印 14"/>
          <p:cNvSpPr/>
          <p:nvPr/>
        </p:nvSpPr>
        <p:spPr>
          <a:xfrm>
            <a:off x="4315119" y="3601845"/>
            <a:ext cx="2137798" cy="383704"/>
          </a:xfrm>
          <a:prstGeom prst="rightArrow">
            <a:avLst/>
          </a:prstGeom>
          <a:solidFill>
            <a:srgbClr val="CCFF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23" name="正方形/長方形 17"/>
          <p:cNvSpPr/>
          <p:nvPr/>
        </p:nvSpPr>
        <p:spPr>
          <a:xfrm>
            <a:off x="3361572" y="3578544"/>
            <a:ext cx="896470" cy="430306"/>
          </a:xfrm>
          <a:prstGeom prst="rect">
            <a:avLst/>
          </a:prstGeom>
          <a:solidFill>
            <a:srgbClr val="0033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ja-JP" dirty="0"/>
              <a:t>45</a:t>
            </a:r>
            <a:r>
              <a:rPr kumimoji="1" lang="ja-JP" altLang="en-US" dirty="0">
                <a:latin typeface="ＭＳ Ｐゴシック" panose="020B0600070205080204" pitchFamily="50" charset="-128"/>
                <a:ea typeface="ＭＳ Ｐゴシック" panose="020B0600070205080204" pitchFamily="50" charset="-128"/>
              </a:rPr>
              <a:t>℃</a:t>
            </a:r>
            <a:endParaRPr kumimoji="1" lang="ja-JP" altLang="en-US" dirty="0"/>
          </a:p>
        </p:txBody>
      </p:sp>
      <p:sp>
        <p:nvSpPr>
          <p:cNvPr id="24" name="正方形/長方形 18"/>
          <p:cNvSpPr/>
          <p:nvPr/>
        </p:nvSpPr>
        <p:spPr>
          <a:xfrm>
            <a:off x="6509994" y="3600955"/>
            <a:ext cx="1290007" cy="430306"/>
          </a:xfrm>
          <a:prstGeom prst="rect">
            <a:avLst/>
          </a:prstGeom>
          <a:solidFill>
            <a:srgbClr val="00206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ja-JP" dirty="0">
                <a:latin typeface="Calibri" panose="020F0502020204030204" pitchFamily="34" charset="0"/>
                <a:cs typeface="Calibri" panose="020F0502020204030204" pitchFamily="34" charset="0"/>
              </a:rPr>
              <a:t>Ave. 2.8dB</a:t>
            </a:r>
            <a:endParaRPr kumimoji="1" lang="ja-JP" altLang="en-US" dirty="0">
              <a:latin typeface="Calibri" panose="020F0502020204030204" pitchFamily="34" charset="0"/>
              <a:cs typeface="Calibri" panose="020F0502020204030204" pitchFamily="34" charset="0"/>
            </a:endParaRPr>
          </a:p>
        </p:txBody>
      </p:sp>
      <p:sp>
        <p:nvSpPr>
          <p:cNvPr id="25" name="下矢印 21"/>
          <p:cNvSpPr/>
          <p:nvPr/>
        </p:nvSpPr>
        <p:spPr>
          <a:xfrm>
            <a:off x="5333804" y="1859320"/>
            <a:ext cx="344858" cy="1790527"/>
          </a:xfrm>
          <a:prstGeom prst="downArrow">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27" name="テキスト ボックス 22"/>
          <p:cNvSpPr txBox="1"/>
          <p:nvPr/>
        </p:nvSpPr>
        <p:spPr>
          <a:xfrm>
            <a:off x="9193368" y="4052523"/>
            <a:ext cx="1797423" cy="369332"/>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latin typeface="Calibri" panose="020F0502020204030204" pitchFamily="34" charset="0"/>
                <a:cs typeface="Calibri" panose="020F0502020204030204" pitchFamily="34" charset="0"/>
              </a:rPr>
              <a:t>Impact to </a:t>
            </a:r>
            <a:r>
              <a:rPr kumimoji="1" lang="en-US" altLang="ja-JP" dirty="0" err="1">
                <a:latin typeface="Calibri" panose="020F0502020204030204" pitchFamily="34" charset="0"/>
                <a:cs typeface="Calibri" panose="020F0502020204030204" pitchFamily="34" charset="0"/>
              </a:rPr>
              <a:t>Lwot</a:t>
            </a:r>
            <a:endParaRPr kumimoji="1" lang="ja-JP" altLang="en-US" dirty="0">
              <a:latin typeface="Calibri" panose="020F0502020204030204" pitchFamily="34" charset="0"/>
              <a:cs typeface="Calibri" panose="020F0502020204030204" pitchFamily="34" charset="0"/>
            </a:endParaRPr>
          </a:p>
        </p:txBody>
      </p:sp>
      <p:sp>
        <p:nvSpPr>
          <p:cNvPr id="28" name="テキスト ボックス 23"/>
          <p:cNvSpPr txBox="1"/>
          <p:nvPr/>
        </p:nvSpPr>
        <p:spPr>
          <a:xfrm>
            <a:off x="507127" y="3517760"/>
            <a:ext cx="2908511" cy="646331"/>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latin typeface="Calibri" panose="020F0502020204030204" pitchFamily="34" charset="0"/>
                <a:cs typeface="Calibri" panose="020F0502020204030204" pitchFamily="34" charset="0"/>
              </a:rPr>
              <a:t>Total range of intake temperature (5 to 50 ℃) </a:t>
            </a:r>
            <a:endParaRPr kumimoji="1" lang="ja-JP" altLang="en-US" dirty="0">
              <a:latin typeface="Calibri" panose="020F0502020204030204" pitchFamily="34" charset="0"/>
              <a:cs typeface="Calibri" panose="020F0502020204030204" pitchFamily="34" charset="0"/>
            </a:endParaRPr>
          </a:p>
        </p:txBody>
      </p:sp>
      <p:sp>
        <p:nvSpPr>
          <p:cNvPr id="29" name="テキスト ボックス 24"/>
          <p:cNvSpPr txBox="1"/>
          <p:nvPr/>
        </p:nvSpPr>
        <p:spPr>
          <a:xfrm>
            <a:off x="6104443" y="4059800"/>
            <a:ext cx="2317172" cy="369332"/>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latin typeface="Calibri" panose="020F0502020204030204" pitchFamily="34" charset="0"/>
                <a:cs typeface="Calibri" panose="020F0502020204030204" pitchFamily="34" charset="0"/>
              </a:rPr>
              <a:t>Impact to intake noise</a:t>
            </a:r>
            <a:endParaRPr kumimoji="1" lang="ja-JP" altLang="en-US" dirty="0">
              <a:latin typeface="Calibri" panose="020F0502020204030204" pitchFamily="34" charset="0"/>
              <a:cs typeface="Calibri" panose="020F0502020204030204" pitchFamily="34" charset="0"/>
            </a:endParaRPr>
          </a:p>
        </p:txBody>
      </p:sp>
      <p:sp>
        <p:nvSpPr>
          <p:cNvPr id="30" name="正方形/長方形 25"/>
          <p:cNvSpPr/>
          <p:nvPr/>
        </p:nvSpPr>
        <p:spPr>
          <a:xfrm>
            <a:off x="9376606" y="3624595"/>
            <a:ext cx="1196789" cy="430306"/>
          </a:xfrm>
          <a:prstGeom prst="rect">
            <a:avLst/>
          </a:prstGeom>
          <a:solidFill>
            <a:srgbClr val="00206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ja-JP" dirty="0">
                <a:latin typeface="Calibri" panose="020F0502020204030204" pitchFamily="34" charset="0"/>
                <a:cs typeface="Calibri" panose="020F0502020204030204" pitchFamily="34" charset="0"/>
              </a:rPr>
              <a:t>1.6dB</a:t>
            </a:r>
            <a:endParaRPr kumimoji="1" lang="ja-JP" altLang="en-US" dirty="0">
              <a:latin typeface="Calibri" panose="020F0502020204030204" pitchFamily="34" charset="0"/>
              <a:cs typeface="Calibri" panose="020F0502020204030204" pitchFamily="34" charset="0"/>
            </a:endParaRPr>
          </a:p>
        </p:txBody>
      </p:sp>
      <p:sp>
        <p:nvSpPr>
          <p:cNvPr id="31" name="右矢印 26"/>
          <p:cNvSpPr/>
          <p:nvPr/>
        </p:nvSpPr>
        <p:spPr>
          <a:xfrm>
            <a:off x="8019354" y="3613770"/>
            <a:ext cx="1339322" cy="383704"/>
          </a:xfrm>
          <a:prstGeom prst="rightArrow">
            <a:avLst/>
          </a:prstGeom>
          <a:solidFill>
            <a:srgbClr val="CCFF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3" name="テキスト ボックス 29"/>
          <p:cNvSpPr txBox="1"/>
          <p:nvPr/>
        </p:nvSpPr>
        <p:spPr>
          <a:xfrm>
            <a:off x="6516569" y="3264175"/>
            <a:ext cx="1398495" cy="369332"/>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latin typeface="Calibri" panose="020F0502020204030204" pitchFamily="34" charset="0"/>
                <a:cs typeface="Calibri" panose="020F0502020204030204" pitchFamily="34" charset="0"/>
              </a:rPr>
              <a:t>2.25~3.38dB</a:t>
            </a:r>
            <a:endParaRPr kumimoji="1" lang="ja-JP" altLang="en-US" dirty="0">
              <a:latin typeface="Calibri" panose="020F0502020204030204" pitchFamily="34" charset="0"/>
              <a:cs typeface="Calibri" panose="020F0502020204030204" pitchFamily="34" charset="0"/>
            </a:endParaRPr>
          </a:p>
        </p:txBody>
      </p:sp>
      <p:grpSp>
        <p:nvGrpSpPr>
          <p:cNvPr id="2" name="Gruppieren 1"/>
          <p:cNvGrpSpPr/>
          <p:nvPr/>
        </p:nvGrpSpPr>
        <p:grpSpPr>
          <a:xfrm>
            <a:off x="7523489" y="1460485"/>
            <a:ext cx="4563248" cy="1587617"/>
            <a:chOff x="7523489" y="1209025"/>
            <a:chExt cx="4563248" cy="1587617"/>
          </a:xfrm>
        </p:grpSpPr>
        <p:pic>
          <p:nvPicPr>
            <p:cNvPr id="32" name="table"/>
            <p:cNvPicPr>
              <a:picLocks noChangeAspect="1"/>
            </p:cNvPicPr>
            <p:nvPr/>
          </p:nvPicPr>
          <p:blipFill>
            <a:blip r:embed="rId2"/>
            <a:stretch>
              <a:fillRect/>
            </a:stretch>
          </p:blipFill>
          <p:spPr>
            <a:xfrm>
              <a:off x="7523489" y="1577442"/>
              <a:ext cx="4563248" cy="1219200"/>
            </a:xfrm>
            <a:prstGeom prst="rect">
              <a:avLst/>
            </a:prstGeom>
          </p:spPr>
        </p:pic>
        <p:sp>
          <p:nvSpPr>
            <p:cNvPr id="34" name="正方形/長方形 32"/>
            <p:cNvSpPr/>
            <p:nvPr/>
          </p:nvSpPr>
          <p:spPr>
            <a:xfrm>
              <a:off x="7623177" y="1209025"/>
              <a:ext cx="3392275" cy="369332"/>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ja-JP" dirty="0">
                  <a:latin typeface="ArialMT"/>
                </a:rPr>
                <a:t>Estimation of the impact on </a:t>
              </a:r>
              <a:r>
                <a:rPr lang="en-US" altLang="ja-JP" dirty="0" err="1">
                  <a:latin typeface="ArialMT"/>
                </a:rPr>
                <a:t>Lwot</a:t>
              </a:r>
              <a:endParaRPr lang="ja-JP" altLang="en-US" dirty="0"/>
            </a:p>
          </p:txBody>
        </p:sp>
        <p:sp>
          <p:nvSpPr>
            <p:cNvPr id="35" name="テキスト ボックス 33"/>
            <p:cNvSpPr txBox="1"/>
            <p:nvPr/>
          </p:nvSpPr>
          <p:spPr>
            <a:xfrm>
              <a:off x="11194795" y="1862756"/>
              <a:ext cx="834792" cy="307777"/>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t>+2.8dB</a:t>
              </a:r>
              <a:endParaRPr kumimoji="1" lang="ja-JP" altLang="en-US" sz="1400" dirty="0"/>
            </a:p>
          </p:txBody>
        </p:sp>
      </p:grpSp>
      <p:sp>
        <p:nvSpPr>
          <p:cNvPr id="19" name="テキスト ボックス 13"/>
          <p:cNvSpPr txBox="1"/>
          <p:nvPr/>
        </p:nvSpPr>
        <p:spPr>
          <a:xfrm>
            <a:off x="4448755" y="2029371"/>
            <a:ext cx="3004273" cy="1231106"/>
          </a:xfrm>
          <a:prstGeom prst="rect">
            <a:avLst/>
          </a:prstGeom>
          <a:solidFill>
            <a:schemeClr val="bg1"/>
          </a:solidFill>
        </p:spPr>
        <p:txBody>
          <a:bodyPr wrap="square" lIns="0" tIns="0" rIns="0" bIns="0"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600" dirty="0">
                <a:latin typeface="Calibri" panose="020F0502020204030204" pitchFamily="34" charset="0"/>
                <a:cs typeface="Calibri" panose="020F0502020204030204" pitchFamily="34" charset="0"/>
              </a:rPr>
              <a:t>Impact of Intake noise against intake temperature</a:t>
            </a:r>
          </a:p>
          <a:p>
            <a:r>
              <a:rPr kumimoji="1" lang="en-US" altLang="ja-JP" sz="1600" dirty="0">
                <a:latin typeface="Calibri" panose="020F0502020204030204" pitchFamily="34" charset="0"/>
                <a:cs typeface="Calibri" panose="020F0502020204030204" pitchFamily="34" charset="0"/>
              </a:rPr>
              <a:t>(Decreasing by 20</a:t>
            </a:r>
            <a:r>
              <a:rPr kumimoji="1" lang="en-US" altLang="ja-JP" sz="1600" dirty="0">
                <a:latin typeface="Calibri" panose="020F0502020204030204" pitchFamily="34" charset="0"/>
                <a:ea typeface="ＭＳ Ｐゴシック" panose="020B0600070205080204" pitchFamily="50" charset="-128"/>
                <a:cs typeface="Calibri" panose="020F0502020204030204" pitchFamily="34" charset="0"/>
              </a:rPr>
              <a:t>℃ provides increasing of intake noise by 1 to 1.5dB </a:t>
            </a:r>
            <a:r>
              <a:rPr kumimoji="1" lang="en-US" altLang="ja-JP" sz="1600" dirty="0">
                <a:latin typeface="Calibri" panose="020F0502020204030204" pitchFamily="34" charset="0"/>
                <a:cs typeface="Calibri" panose="020F0502020204030204" pitchFamily="34" charset="0"/>
              </a:rPr>
              <a:t>based on measured data.)</a:t>
            </a:r>
            <a:endParaRPr kumimoji="1" lang="ja-JP" altLang="en-US" sz="1600" dirty="0">
              <a:latin typeface="Calibri" panose="020F0502020204030204" pitchFamily="34" charset="0"/>
              <a:cs typeface="Calibri" panose="020F0502020204030204" pitchFamily="34" charset="0"/>
            </a:endParaRPr>
          </a:p>
        </p:txBody>
      </p:sp>
      <p:sp>
        <p:nvSpPr>
          <p:cNvPr id="36" name="Abgerundetes Rechteck 35"/>
          <p:cNvSpPr/>
          <p:nvPr/>
        </p:nvSpPr>
        <p:spPr>
          <a:xfrm>
            <a:off x="6561308" y="4498355"/>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1 dB</a:t>
            </a:r>
            <a:endParaRPr lang="de-DE" b="1" dirty="0"/>
          </a:p>
        </p:txBody>
      </p:sp>
      <p:sp>
        <p:nvSpPr>
          <p:cNvPr id="3" name="Rechteckiger Pfeil 2"/>
          <p:cNvSpPr/>
          <p:nvPr/>
        </p:nvSpPr>
        <p:spPr>
          <a:xfrm rot="10800000">
            <a:off x="8749602" y="4429129"/>
            <a:ext cx="1363653" cy="755105"/>
          </a:xfrm>
          <a:prstGeom prst="bentArrow">
            <a:avLst/>
          </a:prstGeom>
          <a:solidFill>
            <a:srgbClr val="CCFFFF"/>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7" name="テキスト ボックス 10"/>
          <p:cNvSpPr txBox="1"/>
          <p:nvPr/>
        </p:nvSpPr>
        <p:spPr>
          <a:xfrm>
            <a:off x="2895940" y="4393842"/>
            <a:ext cx="1655227" cy="954107"/>
          </a:xfrm>
          <a:prstGeom prst="rect">
            <a:avLst/>
          </a:prstGeom>
          <a:noFill/>
        </p:spPr>
        <p:txBody>
          <a:bodyPr wrap="square" rtlCol="0">
            <a:spAutoFit/>
          </a:bodyPr>
          <a:lstStyle/>
          <a:p>
            <a:r>
              <a:rPr kumimoji="1" lang="en-US" altLang="ja-JP" sz="1400" dirty="0">
                <a:latin typeface="Calibri" panose="020F0502020204030204" pitchFamily="34" charset="0"/>
                <a:cs typeface="Calibri" panose="020F0502020204030204" pitchFamily="34" charset="0"/>
              </a:rPr>
              <a:t>E.g. Staying idle for 5 minutes provides intake temperature  </a:t>
            </a:r>
            <a:r>
              <a:rPr kumimoji="1" lang="en-US" altLang="ja-JP" sz="1400" dirty="0">
                <a:latin typeface="Calibri" panose="020F0502020204030204" pitchFamily="34" charset="0"/>
                <a:ea typeface="ＭＳ Ｐゴシック" panose="020B0600070205080204" pitchFamily="50" charset="-128"/>
                <a:cs typeface="Calibri" panose="020F0502020204030204" pitchFamily="34" charset="0"/>
              </a:rPr>
              <a:t>increases</a:t>
            </a:r>
            <a:r>
              <a:rPr kumimoji="1" lang="en-US" altLang="ja-JP" sz="1400" dirty="0">
                <a:latin typeface="Calibri" panose="020F0502020204030204" pitchFamily="34" charset="0"/>
                <a:cs typeface="Calibri" panose="020F0502020204030204" pitchFamily="34" charset="0"/>
              </a:rPr>
              <a:t> by 10℃. </a:t>
            </a:r>
            <a:endParaRPr kumimoji="1" lang="ja-JP" altLang="en-US" sz="1400" dirty="0">
              <a:latin typeface="Calibri" panose="020F0502020204030204" pitchFamily="34" charset="0"/>
              <a:cs typeface="Calibri" panose="020F0502020204030204" pitchFamily="34" charset="0"/>
            </a:endParaRPr>
          </a:p>
        </p:txBody>
      </p:sp>
      <p:pic>
        <p:nvPicPr>
          <p:cNvPr id="38" name="図 1"/>
          <p:cNvPicPr>
            <a:picLocks noChangeAspect="1"/>
          </p:cNvPicPr>
          <p:nvPr/>
        </p:nvPicPr>
        <p:blipFill rotWithShape="1">
          <a:blip r:embed="rId3"/>
          <a:srcRect t="39635"/>
          <a:stretch/>
        </p:blipFill>
        <p:spPr>
          <a:xfrm>
            <a:off x="817406" y="4276082"/>
            <a:ext cx="1918515" cy="1178069"/>
          </a:xfrm>
          <a:prstGeom prst="rect">
            <a:avLst/>
          </a:prstGeom>
        </p:spPr>
      </p:pic>
      <p:sp>
        <p:nvSpPr>
          <p:cNvPr id="40" name="テキスト ボックス 15"/>
          <p:cNvSpPr txBox="1"/>
          <p:nvPr/>
        </p:nvSpPr>
        <p:spPr>
          <a:xfrm rot="16200000">
            <a:off x="215807" y="4656219"/>
            <a:ext cx="935747" cy="261610"/>
          </a:xfrm>
          <a:prstGeom prst="rect">
            <a:avLst/>
          </a:prstGeom>
          <a:noFill/>
        </p:spPr>
        <p:txBody>
          <a:bodyPr wrap="square" lIns="0" tIns="0" rIns="0" rtlCol="0">
            <a:spAutoFit/>
          </a:bodyPr>
          <a:lstStyle/>
          <a:p>
            <a:r>
              <a:rPr kumimoji="1" lang="en-US" altLang="ja-JP" sz="1400" dirty="0">
                <a:latin typeface="Calibri" panose="020F0502020204030204" pitchFamily="34" charset="0"/>
                <a:cs typeface="Calibri" panose="020F0502020204030204" pitchFamily="34" charset="0"/>
              </a:rPr>
              <a:t>Intake</a:t>
            </a:r>
            <a:r>
              <a:rPr kumimoji="1" lang="en-US" altLang="ja-JP" sz="1400" dirty="0"/>
              <a:t> temp.          </a:t>
            </a:r>
            <a:endParaRPr kumimoji="1" lang="ja-JP" altLang="en-US" sz="1400" dirty="0"/>
          </a:p>
        </p:txBody>
      </p:sp>
      <p:sp>
        <p:nvSpPr>
          <p:cNvPr id="41" name="テキスト ボックス 16"/>
          <p:cNvSpPr txBox="1"/>
          <p:nvPr/>
        </p:nvSpPr>
        <p:spPr>
          <a:xfrm>
            <a:off x="3490787" y="4120660"/>
            <a:ext cx="513274" cy="276999"/>
          </a:xfrm>
          <a:prstGeom prst="rect">
            <a:avLst/>
          </a:prstGeom>
          <a:noFill/>
        </p:spPr>
        <p:txBody>
          <a:bodyPr wrap="square" rtlCol="0">
            <a:spAutoFit/>
          </a:bodyPr>
          <a:lstStyle/>
          <a:p>
            <a:r>
              <a:rPr kumimoji="1" lang="en-US" altLang="ja-JP" sz="1200" dirty="0">
                <a:latin typeface="Calibri" panose="020F0502020204030204" pitchFamily="34" charset="0"/>
                <a:cs typeface="Calibri" panose="020F0502020204030204" pitchFamily="34" charset="0"/>
              </a:rPr>
              <a:t>[</a:t>
            </a:r>
            <a:r>
              <a:rPr kumimoji="1" lang="en-US" altLang="ja-JP" sz="1200" dirty="0">
                <a:latin typeface="Calibri" panose="020F0502020204030204" pitchFamily="34" charset="0"/>
                <a:ea typeface="ＭＳ Ｐゴシック" panose="020B0600070205080204" pitchFamily="50" charset="-128"/>
                <a:cs typeface="Calibri" panose="020F0502020204030204" pitchFamily="34" charset="0"/>
              </a:rPr>
              <a:t>℃</a:t>
            </a:r>
            <a:r>
              <a:rPr kumimoji="1" lang="en-US" altLang="ja-JP" sz="1200" dirty="0">
                <a:latin typeface="Calibri" panose="020F0502020204030204" pitchFamily="34" charset="0"/>
                <a:cs typeface="Calibri" panose="020F0502020204030204" pitchFamily="34" charset="0"/>
              </a:rPr>
              <a:t>]</a:t>
            </a:r>
            <a:endParaRPr kumimoji="1" lang="ja-JP" altLang="en-US" sz="1200" dirty="0">
              <a:latin typeface="Calibri" panose="020F0502020204030204" pitchFamily="34" charset="0"/>
              <a:cs typeface="Calibri" panose="020F0502020204030204" pitchFamily="34" charset="0"/>
            </a:endParaRPr>
          </a:p>
        </p:txBody>
      </p:sp>
      <p:sp>
        <p:nvSpPr>
          <p:cNvPr id="43" name="テキスト ボックス 19"/>
          <p:cNvSpPr txBox="1"/>
          <p:nvPr/>
        </p:nvSpPr>
        <p:spPr>
          <a:xfrm>
            <a:off x="1438546" y="5230365"/>
            <a:ext cx="836254" cy="218318"/>
          </a:xfrm>
          <a:prstGeom prst="rect">
            <a:avLst/>
          </a:prstGeom>
          <a:solidFill>
            <a:schemeClr val="bg1"/>
          </a:solidFill>
        </p:spPr>
        <p:txBody>
          <a:bodyPr wrap="square" lIns="0" tIns="0" rIns="0" bIns="0" rtlCol="0">
            <a:spAutoFit/>
          </a:bodyPr>
          <a:lstStyle/>
          <a:p>
            <a:r>
              <a:rPr kumimoji="1" lang="en-US" altLang="ja-JP" sz="1400" dirty="0"/>
              <a:t>time [min.]</a:t>
            </a:r>
            <a:endParaRPr kumimoji="1" lang="ja-JP" altLang="en-US" sz="1400" dirty="0"/>
          </a:p>
        </p:txBody>
      </p:sp>
    </p:spTree>
    <p:extLst>
      <p:ext uri="{BB962C8B-B14F-4D97-AF65-F5344CB8AC3E}">
        <p14:creationId xmlns:p14="http://schemas.microsoft.com/office/powerpoint/2010/main" val="4095273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023457" y="567173"/>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„Residual </a:t>
            </a:r>
            <a:r>
              <a:rPr lang="de-DE" sz="2400" u="sng" dirty="0" err="1">
                <a:latin typeface="Arial" panose="020B0604020202020204" pitchFamily="34" charset="0"/>
                <a:cs typeface="Arial" panose="020B0604020202020204" pitchFamily="34" charset="0"/>
              </a:rPr>
              <a:t>humidity</a:t>
            </a:r>
            <a:r>
              <a:rPr lang="de-DE" sz="2400" u="sng" dirty="0">
                <a:latin typeface="Arial" panose="020B0604020202020204" pitchFamily="34" charset="0"/>
                <a:cs typeface="Arial" panose="020B0604020202020204" pitchFamily="34" charset="0"/>
              </a:rPr>
              <a:t> on </a:t>
            </a:r>
            <a:r>
              <a:rPr lang="de-DE" sz="2400" u="sng" dirty="0" err="1">
                <a:latin typeface="Arial" panose="020B0604020202020204" pitchFamily="34" charset="0"/>
                <a:cs typeface="Arial" panose="020B0604020202020204" pitchFamily="34" charset="0"/>
              </a:rPr>
              <a:t>test</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track</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surface</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u="sng" dirty="0">
              <a:latin typeface="Arial" panose="020B0604020202020204" pitchFamily="34" charset="0"/>
              <a:cs typeface="Arial" panose="020B0604020202020204" pitchFamily="34" charset="0"/>
            </a:endParaRPr>
          </a:p>
        </p:txBody>
      </p:sp>
      <p:pic>
        <p:nvPicPr>
          <p:cNvPr id="30" name="Diagramm 14"/>
          <p:cNvPicPr>
            <a:picLocks noGrp="1" noRot="1" noChangeAspect="1" noMove="1" noResize="1" noEditPoints="1" noAdjustHandles="1" noChangeArrowheads="1" noChangeShapeType="1"/>
          </p:cNvPicPr>
          <p:nvPr/>
        </p:nvPicPr>
        <p:blipFill>
          <a:blip r:embed="rId2"/>
          <a:stretch>
            <a:fillRect/>
          </a:stretch>
        </p:blipFill>
        <p:spPr>
          <a:xfrm>
            <a:off x="1319914" y="1791291"/>
            <a:ext cx="4494806" cy="3076394"/>
          </a:xfrm>
          <a:prstGeom prst="rect">
            <a:avLst/>
          </a:prstGeom>
        </p:spPr>
      </p:pic>
      <p:sp>
        <p:nvSpPr>
          <p:cNvPr id="31" name="Pfeil nach oben und unten 30"/>
          <p:cNvSpPr/>
          <p:nvPr/>
        </p:nvSpPr>
        <p:spPr>
          <a:xfrm>
            <a:off x="4243566" y="3140145"/>
            <a:ext cx="72000" cy="612000"/>
          </a:xfrm>
          <a:prstGeom prst="up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Pfeil nach oben und unten 53"/>
          <p:cNvSpPr/>
          <p:nvPr/>
        </p:nvSpPr>
        <p:spPr>
          <a:xfrm>
            <a:off x="4784821" y="3142701"/>
            <a:ext cx="72000" cy="468000"/>
          </a:xfrm>
          <a:prstGeom prst="upDownArrow">
            <a:avLst/>
          </a:prstGeom>
          <a:solidFill>
            <a:srgbClr val="FFC000"/>
          </a:solidFill>
          <a:ln>
            <a:solidFill>
              <a:srgbClr val="FFC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b="1">
              <a:ln w="22225">
                <a:solidFill>
                  <a:schemeClr val="accent2"/>
                </a:solidFill>
                <a:prstDash val="solid"/>
              </a:ln>
              <a:solidFill>
                <a:schemeClr val="accent2">
                  <a:lumMod val="40000"/>
                  <a:lumOff val="60000"/>
                </a:schemeClr>
              </a:solidFill>
            </a:endParaRPr>
          </a:p>
        </p:txBody>
      </p:sp>
      <p:sp>
        <p:nvSpPr>
          <p:cNvPr id="55" name="Textfeld 54"/>
          <p:cNvSpPr txBox="1"/>
          <p:nvPr/>
        </p:nvSpPr>
        <p:spPr>
          <a:xfrm>
            <a:off x="3813736" y="3121093"/>
            <a:ext cx="505267" cy="369332"/>
          </a:xfrm>
          <a:prstGeom prst="rect">
            <a:avLst/>
          </a:prstGeom>
          <a:noFill/>
        </p:spPr>
        <p:txBody>
          <a:bodyPr wrap="none" rtlCol="0">
            <a:spAutoFit/>
          </a:bodyPr>
          <a:lstStyle/>
          <a:p>
            <a:r>
              <a:rPr lang="de-DE" dirty="0">
                <a:ln w="0"/>
                <a:solidFill>
                  <a:srgbClr val="0070C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2,1</a:t>
            </a:r>
          </a:p>
        </p:txBody>
      </p:sp>
      <p:sp>
        <p:nvSpPr>
          <p:cNvPr id="56" name="Textfeld 55"/>
          <p:cNvSpPr txBox="1"/>
          <p:nvPr/>
        </p:nvSpPr>
        <p:spPr>
          <a:xfrm>
            <a:off x="4365771" y="3118886"/>
            <a:ext cx="505267" cy="369332"/>
          </a:xfrm>
          <a:prstGeom prst="rect">
            <a:avLst/>
          </a:prstGeom>
          <a:noFill/>
          <a:ln>
            <a:noFill/>
          </a:ln>
        </p:spPr>
        <p:txBody>
          <a:bodyPr wrap="none" rtlCol="0">
            <a:spAutoFit/>
          </a:bodyPr>
          <a:lstStyle/>
          <a:p>
            <a:r>
              <a:rPr lang="de-DE" dirty="0">
                <a:ln w="0"/>
                <a:solidFill>
                  <a:srgbClr val="FFC0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1,7</a:t>
            </a:r>
          </a:p>
        </p:txBody>
      </p:sp>
      <p:pic>
        <p:nvPicPr>
          <p:cNvPr id="57" name="Diagramm 13"/>
          <p:cNvPicPr>
            <a:picLocks noGrp="1" noRot="1" noChangeAspect="1" noMove="1" noResize="1" noEditPoints="1" noAdjustHandles="1" noChangeArrowheads="1" noChangeShapeType="1"/>
          </p:cNvPicPr>
          <p:nvPr/>
        </p:nvPicPr>
        <p:blipFill>
          <a:blip r:embed="rId3"/>
          <a:stretch>
            <a:fillRect/>
          </a:stretch>
        </p:blipFill>
        <p:spPr>
          <a:xfrm>
            <a:off x="6231486" y="1791291"/>
            <a:ext cx="4496400" cy="3076394"/>
          </a:xfrm>
          <a:prstGeom prst="rect">
            <a:avLst/>
          </a:prstGeom>
        </p:spPr>
      </p:pic>
      <p:sp>
        <p:nvSpPr>
          <p:cNvPr id="58" name="Pfeil nach oben und unten 57"/>
          <p:cNvSpPr/>
          <p:nvPr/>
        </p:nvSpPr>
        <p:spPr>
          <a:xfrm>
            <a:off x="9205240" y="2621597"/>
            <a:ext cx="54000" cy="252000"/>
          </a:xfrm>
          <a:prstGeom prst="upDownArrow">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Pfeil nach oben und unten 58"/>
          <p:cNvSpPr/>
          <p:nvPr/>
        </p:nvSpPr>
        <p:spPr>
          <a:xfrm>
            <a:off x="9701682" y="2657893"/>
            <a:ext cx="54000" cy="216000"/>
          </a:xfrm>
          <a:prstGeom prst="upDownArrow">
            <a:avLst/>
          </a:prstGeom>
          <a:solidFill>
            <a:schemeClr val="accent2">
              <a:lumMod val="60000"/>
              <a:lumOff val="40000"/>
            </a:schemeClr>
          </a:solidFill>
          <a:ln>
            <a:solidFill>
              <a:srgbClr val="FFC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b="1">
              <a:ln w="22225">
                <a:solidFill>
                  <a:schemeClr val="accent2"/>
                </a:solidFill>
                <a:prstDash val="solid"/>
              </a:ln>
              <a:solidFill>
                <a:schemeClr val="accent2">
                  <a:lumMod val="40000"/>
                  <a:lumOff val="60000"/>
                </a:schemeClr>
              </a:solidFill>
            </a:endParaRPr>
          </a:p>
        </p:txBody>
      </p:sp>
      <p:sp>
        <p:nvSpPr>
          <p:cNvPr id="60" name="Textfeld 59"/>
          <p:cNvSpPr txBox="1"/>
          <p:nvPr/>
        </p:nvSpPr>
        <p:spPr>
          <a:xfrm>
            <a:off x="8752381" y="2519172"/>
            <a:ext cx="505267" cy="369332"/>
          </a:xfrm>
          <a:prstGeom prst="rect">
            <a:avLst/>
          </a:prstGeom>
          <a:noFill/>
        </p:spPr>
        <p:txBody>
          <a:bodyPr wrap="none" rtlCol="0">
            <a:spAutoFit/>
          </a:bodyPr>
          <a:lstStyle/>
          <a:p>
            <a:r>
              <a:rPr lang="de-DE" dirty="0">
                <a:ln w="0"/>
                <a:solidFill>
                  <a:srgbClr val="0070C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0,9</a:t>
            </a:r>
          </a:p>
        </p:txBody>
      </p:sp>
      <p:sp>
        <p:nvSpPr>
          <p:cNvPr id="61" name="Textfeld 60"/>
          <p:cNvSpPr txBox="1"/>
          <p:nvPr/>
        </p:nvSpPr>
        <p:spPr>
          <a:xfrm>
            <a:off x="9257648" y="2506367"/>
            <a:ext cx="505267" cy="369332"/>
          </a:xfrm>
          <a:prstGeom prst="rect">
            <a:avLst/>
          </a:prstGeom>
          <a:noFill/>
        </p:spPr>
        <p:txBody>
          <a:bodyPr wrap="none" rtlCol="0">
            <a:spAutoFit/>
          </a:bodyPr>
          <a:lstStyle/>
          <a:p>
            <a:r>
              <a:rPr lang="de-DE" dirty="0">
                <a:ln w="0"/>
                <a:solidFill>
                  <a:srgbClr val="FFC000"/>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0,7</a:t>
            </a:r>
          </a:p>
        </p:txBody>
      </p:sp>
      <p:sp>
        <p:nvSpPr>
          <p:cNvPr id="62" name="Rechteck 61"/>
          <p:cNvSpPr/>
          <p:nvPr/>
        </p:nvSpPr>
        <p:spPr>
          <a:xfrm>
            <a:off x="417643" y="5190837"/>
            <a:ext cx="11438997" cy="152874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Gleichschenkliges Dreieck 62"/>
          <p:cNvSpPr/>
          <p:nvPr/>
        </p:nvSpPr>
        <p:spPr>
          <a:xfrm rot="5400000">
            <a:off x="306843" y="5806514"/>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Textfeld 63"/>
          <p:cNvSpPr txBox="1"/>
          <p:nvPr/>
        </p:nvSpPr>
        <p:spPr>
          <a:xfrm>
            <a:off x="1023457" y="5267865"/>
            <a:ext cx="10762142" cy="1477328"/>
          </a:xfrm>
          <a:prstGeom prst="rect">
            <a:avLst/>
          </a:prstGeom>
          <a:noFill/>
        </p:spPr>
        <p:txBody>
          <a:bodyPr wrap="square" rtlCol="0">
            <a:spAutoFit/>
          </a:bodyPr>
          <a:lstStyle/>
          <a:p>
            <a:pPr marL="285750" indent="-285750">
              <a:buFont typeface="Symbol" panose="05050102010706020507" pitchFamily="18" charset="2"/>
              <a:buChar char="-"/>
            </a:pPr>
            <a:r>
              <a:rPr lang="de-DE" dirty="0">
                <a:latin typeface="Arial" panose="020B0604020202020204" pitchFamily="34" charset="0"/>
                <a:cs typeface="Arial" panose="020B0604020202020204" pitchFamily="34" charset="0"/>
              </a:rPr>
              <a:t>3 </a:t>
            </a:r>
            <a:r>
              <a:rPr lang="de-DE" dirty="0" err="1">
                <a:latin typeface="Arial" panose="020B0604020202020204" pitchFamily="34" charset="0"/>
                <a:cs typeface="Arial" panose="020B0604020202020204" pitchFamily="34" charset="0"/>
              </a:rPr>
              <a:t>Measurements</a:t>
            </a:r>
            <a:r>
              <a:rPr lang="de-DE" dirty="0">
                <a:latin typeface="Arial" panose="020B0604020202020204" pitchFamily="34" charset="0"/>
                <a:cs typeface="Arial" panose="020B0604020202020204" pitchFamily="34" charset="0"/>
              </a:rPr>
              <a:t> in </a:t>
            </a:r>
            <a:r>
              <a:rPr lang="de-DE" dirty="0" err="1">
                <a:latin typeface="Arial" panose="020B0604020202020204" pitchFamily="34" charset="0"/>
                <a:cs typeface="Arial" panose="020B0604020202020204" pitchFamily="34" charset="0"/>
              </a:rPr>
              <a:t>each</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operating</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condition</a:t>
            </a:r>
            <a:r>
              <a:rPr lang="de-DE" dirty="0">
                <a:latin typeface="Arial" panose="020B0604020202020204" pitchFamily="34" charset="0"/>
                <a:cs typeface="Arial" panose="020B0604020202020204" pitchFamily="34" charset="0"/>
              </a:rPr>
              <a:t>, Runs </a:t>
            </a:r>
            <a:r>
              <a:rPr lang="de-DE" dirty="0" err="1">
                <a:latin typeface="Arial" panose="020B0604020202020204" pitchFamily="34" charset="0"/>
                <a:cs typeface="Arial" panose="020B0604020202020204" pitchFamily="34" charset="0"/>
              </a:rPr>
              <a:t>with</a:t>
            </a:r>
            <a:r>
              <a:rPr lang="de-DE" dirty="0">
                <a:latin typeface="Arial" panose="020B0604020202020204" pitchFamily="34" charset="0"/>
                <a:cs typeface="Arial" panose="020B0604020202020204" pitchFamily="34" charset="0"/>
              </a:rPr>
              <a:t> residual </a:t>
            </a:r>
            <a:r>
              <a:rPr lang="de-DE" dirty="0" err="1">
                <a:latin typeface="Arial" panose="020B0604020202020204" pitchFamily="34" charset="0"/>
                <a:cs typeface="Arial" panose="020B0604020202020204" pitchFamily="34" charset="0"/>
              </a:rPr>
              <a:t>humidity</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test</a:t>
            </a:r>
            <a:r>
              <a:rPr lang="de-DE" dirty="0">
                <a:latin typeface="Arial" panose="020B0604020202020204" pitchFamily="34" charset="0"/>
                <a:cs typeface="Arial" panose="020B0604020202020204" pitchFamily="34" charset="0"/>
              </a:rPr>
              <a:t> track </a:t>
            </a:r>
            <a:r>
              <a:rPr lang="de-DE" dirty="0" err="1">
                <a:latin typeface="Arial" panose="020B0604020202020204" pitchFamily="34" charset="0"/>
                <a:cs typeface="Arial" panose="020B0604020202020204" pitchFamily="34" charset="0"/>
              </a:rPr>
              <a:t>surface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between</a:t>
            </a:r>
            <a:r>
              <a:rPr lang="de-DE" dirty="0">
                <a:latin typeface="Arial" panose="020B0604020202020204" pitchFamily="34" charset="0"/>
                <a:cs typeface="Arial" panose="020B0604020202020204" pitchFamily="34" charset="0"/>
              </a:rPr>
              <a:t> AA‘ and BB‘ </a:t>
            </a:r>
            <a:r>
              <a:rPr lang="de-DE" dirty="0" err="1">
                <a:latin typeface="Arial" panose="020B0604020202020204" pitchFamily="34" charset="0"/>
                <a:cs typeface="Arial" panose="020B0604020202020204" pitchFamily="34" charset="0"/>
              </a:rPr>
              <a:t>almost</a:t>
            </a:r>
            <a:r>
              <a:rPr lang="de-DE" dirty="0">
                <a:latin typeface="Arial" panose="020B0604020202020204" pitchFamily="34" charset="0"/>
                <a:cs typeface="Arial" panose="020B0604020202020204" pitchFamily="34" charset="0"/>
              </a:rPr>
              <a:t> 100% dry</a:t>
            </a:r>
          </a:p>
          <a:p>
            <a:pPr marL="285750" indent="-285750">
              <a:buFont typeface="Symbol" panose="05050102010706020507" pitchFamily="18" charset="2"/>
              <a:buChar char="-"/>
            </a:pPr>
            <a:r>
              <a:rPr lang="de-DE" dirty="0">
                <a:latin typeface="Arial" panose="020B0604020202020204" pitchFamily="34" charset="0"/>
                <a:cs typeface="Arial" panose="020B0604020202020204" pitchFamily="34" charset="0"/>
              </a:rPr>
              <a:t>All </a:t>
            </a:r>
            <a:r>
              <a:rPr lang="de-DE" dirty="0" err="1">
                <a:latin typeface="Arial" panose="020B0604020202020204" pitchFamily="34" charset="0"/>
                <a:cs typeface="Arial" panose="020B0604020202020204" pitchFamily="34" charset="0"/>
              </a:rPr>
              <a:t>measurements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performed</a:t>
            </a:r>
            <a:r>
              <a:rPr lang="de-DE" dirty="0">
                <a:latin typeface="Arial" panose="020B0604020202020204" pitchFamily="34" charset="0"/>
                <a:cs typeface="Arial" panose="020B0604020202020204" pitchFamily="34" charset="0"/>
              </a:rPr>
              <a:t> on </a:t>
            </a:r>
            <a:r>
              <a:rPr lang="de-DE" dirty="0" err="1">
                <a:latin typeface="Arial" panose="020B0604020202020204" pitchFamily="34" charset="0"/>
                <a:cs typeface="Arial" panose="020B0604020202020204" pitchFamily="34" charset="0"/>
              </a:rPr>
              <a:t>the</a:t>
            </a:r>
            <a:r>
              <a:rPr lang="de-DE" dirty="0">
                <a:latin typeface="Arial" panose="020B0604020202020204" pitchFamily="34" charset="0"/>
                <a:cs typeface="Arial" panose="020B0604020202020204" pitchFamily="34" charset="0"/>
              </a:rPr>
              <a:t> same </a:t>
            </a:r>
            <a:r>
              <a:rPr lang="de-DE" dirty="0" err="1">
                <a:latin typeface="Arial" panose="020B0604020202020204" pitchFamily="34" charset="0"/>
                <a:cs typeface="Arial" panose="020B0604020202020204" pitchFamily="34" charset="0"/>
              </a:rPr>
              <a:t>day</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according</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to</a:t>
            </a:r>
            <a:r>
              <a:rPr lang="de-DE" dirty="0">
                <a:latin typeface="Arial" panose="020B0604020202020204" pitchFamily="34" charset="0"/>
                <a:cs typeface="Arial" panose="020B0604020202020204" pitchFamily="34" charset="0"/>
              </a:rPr>
              <a:t> R51.03, Annex 3 (</a:t>
            </a:r>
            <a:r>
              <a:rPr lang="de-DE" dirty="0" err="1">
                <a:latin typeface="Arial" panose="020B0604020202020204" pitchFamily="34" charset="0"/>
                <a:cs typeface="Arial" panose="020B0604020202020204" pitchFamily="34" charset="0"/>
              </a:rPr>
              <a:t>Tyre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dimensions</a:t>
            </a:r>
            <a:r>
              <a:rPr lang="de-DE" dirty="0">
                <a:latin typeface="Arial" panose="020B0604020202020204" pitchFamily="34" charset="0"/>
                <a:cs typeface="Arial" panose="020B0604020202020204" pitchFamily="34" charset="0"/>
              </a:rPr>
              <a:t>: 285/40 ZR21; 315/35 ZR21)</a:t>
            </a:r>
          </a:p>
          <a:p>
            <a:pPr marL="285750" indent="-285750">
              <a:buFont typeface="Symbol" panose="05050102010706020507" pitchFamily="18" charset="2"/>
              <a:buChar char="-"/>
            </a:pPr>
            <a:r>
              <a:rPr lang="de-DE" dirty="0">
                <a:latin typeface="Arial" panose="020B0604020202020204" pitchFamily="34" charset="0"/>
                <a:cs typeface="Arial" panose="020B0604020202020204" pitchFamily="34" charset="0"/>
              </a:rPr>
              <a:t>Residual </a:t>
            </a:r>
            <a:r>
              <a:rPr lang="de-DE" dirty="0" err="1">
                <a:latin typeface="Arial" panose="020B0604020202020204" pitchFamily="34" charset="0"/>
                <a:cs typeface="Arial" panose="020B0604020202020204" pitchFamily="34" charset="0"/>
              </a:rPr>
              <a:t>humidity</a:t>
            </a:r>
            <a:r>
              <a:rPr lang="de-DE" dirty="0">
                <a:latin typeface="Arial" panose="020B0604020202020204" pitchFamily="34" charset="0"/>
                <a:cs typeface="Arial" panose="020B0604020202020204" pitchFamily="34" charset="0"/>
              </a:rPr>
              <a:t> on </a:t>
            </a:r>
            <a:r>
              <a:rPr lang="de-DE" dirty="0" err="1">
                <a:latin typeface="Arial" panose="020B0604020202020204" pitchFamily="34" charset="0"/>
                <a:cs typeface="Arial" panose="020B0604020202020204" pitchFamily="34" charset="0"/>
              </a:rPr>
              <a:t>one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side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the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line</a:t>
            </a:r>
            <a:r>
              <a:rPr lang="de-DE" dirty="0">
                <a:latin typeface="Arial" panose="020B0604020202020204" pitchFamily="34" charset="0"/>
                <a:cs typeface="Arial" panose="020B0604020202020204" pitchFamily="34" charset="0"/>
              </a:rPr>
              <a:t> CC‘ </a:t>
            </a:r>
            <a:r>
              <a:rPr lang="de-DE" dirty="0" err="1">
                <a:latin typeface="Arial" panose="020B0604020202020204" pitchFamily="34" charset="0"/>
                <a:cs typeface="Arial" panose="020B0604020202020204" pitchFamily="34" charset="0"/>
              </a:rPr>
              <a:t>only</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can</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lead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to</a:t>
            </a:r>
            <a:r>
              <a:rPr lang="de-DE" dirty="0">
                <a:latin typeface="Arial" panose="020B0604020202020204" pitchFamily="34" charset="0"/>
                <a:cs typeface="Arial" panose="020B0604020202020204" pitchFamily="34" charset="0"/>
              </a:rPr>
              <a:t> Run-</a:t>
            </a:r>
            <a:r>
              <a:rPr lang="de-DE" dirty="0" err="1">
                <a:latin typeface="Arial" panose="020B0604020202020204" pitchFamily="34" charset="0"/>
                <a:cs typeface="Arial" panose="020B0604020202020204" pitchFamily="34" charset="0"/>
              </a:rPr>
              <a:t>to</a:t>
            </a:r>
            <a:r>
              <a:rPr lang="de-DE" dirty="0">
                <a:latin typeface="Arial" panose="020B0604020202020204" pitchFamily="34" charset="0"/>
                <a:cs typeface="Arial" panose="020B0604020202020204" pitchFamily="34" charset="0"/>
              </a:rPr>
              <a:t>-Run </a:t>
            </a:r>
            <a:r>
              <a:rPr lang="de-DE" dirty="0" err="1">
                <a:latin typeface="Arial" panose="020B0604020202020204" pitchFamily="34" charset="0"/>
                <a:cs typeface="Arial" panose="020B0604020202020204" pitchFamily="34" charset="0"/>
              </a:rPr>
              <a:t>deviations</a:t>
            </a:r>
            <a:endParaRPr lang="de-DE" dirty="0">
              <a:latin typeface="Arial" panose="020B0604020202020204" pitchFamily="34" charset="0"/>
              <a:cs typeface="Arial" panose="020B0604020202020204" pitchFamily="34" charset="0"/>
            </a:endParaRPr>
          </a:p>
        </p:txBody>
      </p:sp>
      <p:sp>
        <p:nvSpPr>
          <p:cNvPr id="17" name="Abgerundetes Rechteck 16"/>
          <p:cNvSpPr/>
          <p:nvPr/>
        </p:nvSpPr>
        <p:spPr>
          <a:xfrm>
            <a:off x="5227317" y="3787934"/>
            <a:ext cx="1591572" cy="909593"/>
          </a:xfrm>
          <a:prstGeom prst="round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1 – 1,3 dB</a:t>
            </a:r>
            <a:endParaRPr lang="de-DE" b="1" dirty="0"/>
          </a:p>
        </p:txBody>
      </p:sp>
    </p:spTree>
    <p:extLst>
      <p:ext uri="{BB962C8B-B14F-4D97-AF65-F5344CB8AC3E}">
        <p14:creationId xmlns:p14="http://schemas.microsoft.com/office/powerpoint/2010/main" val="2281040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045583" y="600843"/>
            <a:ext cx="11305639" cy="830997"/>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en-US" sz="2400" u="sng" dirty="0">
                <a:latin typeface="Arial" panose="020B0604020202020204" pitchFamily="34" charset="0"/>
                <a:cs typeface="Arial" panose="020B0604020202020204" pitchFamily="34" charset="0"/>
              </a:rPr>
              <a:t>Altitude (Location of Test Track) -100 </a:t>
            </a:r>
            <a:r>
              <a:rPr lang="en-US" sz="2400" u="sng" dirty="0" err="1">
                <a:latin typeface="Arial" panose="020B0604020202020204" pitchFamily="34" charset="0"/>
                <a:cs typeface="Arial" panose="020B0604020202020204" pitchFamily="34" charset="0"/>
              </a:rPr>
              <a:t>hPa</a:t>
            </a:r>
            <a:r>
              <a:rPr lang="en-US" sz="2400" u="sng" dirty="0">
                <a:latin typeface="Arial" panose="020B0604020202020204" pitchFamily="34" charset="0"/>
                <a:cs typeface="Arial" panose="020B0604020202020204" pitchFamily="34" charset="0"/>
              </a:rPr>
              <a:t>/1000m (from 1015 to 915 </a:t>
            </a:r>
            <a:r>
              <a:rPr lang="en-US" sz="2400" u="sng" dirty="0" err="1">
                <a:latin typeface="Arial" panose="020B0604020202020204" pitchFamily="34" charset="0"/>
                <a:cs typeface="Arial" panose="020B0604020202020204" pitchFamily="34" charset="0"/>
              </a:rPr>
              <a:t>hPa</a:t>
            </a:r>
            <a:r>
              <a:rPr lang="en-US" sz="2400" u="sng" dirty="0">
                <a:latin typeface="Arial" panose="020B0604020202020204" pitchFamily="34" charset="0"/>
                <a:cs typeface="Arial" panose="020B0604020202020204" pitchFamily="34" charset="0"/>
              </a:rPr>
              <a:t>)</a:t>
            </a:r>
            <a:r>
              <a:rPr lang="de-DE" sz="2400" u="sng" dirty="0">
                <a:latin typeface="Arial" panose="020B0604020202020204" pitchFamily="34" charset="0"/>
                <a:cs typeface="Arial" panose="020B0604020202020204" pitchFamily="34" charset="0"/>
              </a:rPr>
              <a:t> </a:t>
            </a:r>
            <a:r>
              <a:rPr lang="de-DE" sz="2400" u="sng" dirty="0"/>
              <a:t>“ </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54575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991702" y="6031576"/>
            <a:ext cx="10762142" cy="369332"/>
          </a:xfrm>
          <a:prstGeom prst="rect">
            <a:avLst/>
          </a:prstGeom>
          <a:noFill/>
        </p:spPr>
        <p:txBody>
          <a:bodyPr wrap="square" rtlCol="0">
            <a:spAutoFit/>
          </a:bodyPr>
          <a:lstStyle/>
          <a:p>
            <a:r>
              <a:rPr lang="de-DE" dirty="0"/>
              <a:t>…</a:t>
            </a:r>
          </a:p>
        </p:txBody>
      </p:sp>
      <p:sp>
        <p:nvSpPr>
          <p:cNvPr id="26" name="Gleichschenkliges Dreieck 25"/>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p:cNvSpPr txBox="1"/>
          <p:nvPr/>
        </p:nvSpPr>
        <p:spPr>
          <a:xfrm>
            <a:off x="1624549" y="3103097"/>
            <a:ext cx="7083991" cy="461665"/>
          </a:xfrm>
          <a:prstGeom prst="rect">
            <a:avLst/>
          </a:prstGeom>
          <a:noFill/>
        </p:spPr>
        <p:txBody>
          <a:bodyPr wrap="none" rtlCol="0">
            <a:spAutoFit/>
          </a:bodyPr>
          <a:lstStyle/>
          <a:p>
            <a:r>
              <a:rPr lang="de-DE" sz="2400" dirty="0">
                <a:latin typeface="Arial" panose="020B0604020202020204" pitchFamily="34" charset="0"/>
                <a:cs typeface="Arial" panose="020B0604020202020204" pitchFamily="34" charset="0"/>
              </a:rPr>
              <a:t>redundant– </a:t>
            </a:r>
            <a:r>
              <a:rPr lang="de-DE" sz="2400" dirty="0" err="1">
                <a:latin typeface="Arial" panose="020B0604020202020204" pitchFamily="34" charset="0"/>
                <a:cs typeface="Arial" panose="020B0604020202020204" pitchFamily="34" charset="0"/>
              </a:rPr>
              <a:t>see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slide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Barometric</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pressure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no</a:t>
            </a:r>
            <a:r>
              <a:rPr lang="de-DE" sz="2400" dirty="0">
                <a:latin typeface="Arial" panose="020B0604020202020204" pitchFamily="34" charset="0"/>
                <a:cs typeface="Arial" panose="020B0604020202020204" pitchFamily="34" charset="0"/>
              </a:rPr>
              <a:t>. 7)</a:t>
            </a:r>
          </a:p>
        </p:txBody>
      </p:sp>
    </p:spTree>
    <p:extLst>
      <p:ext uri="{BB962C8B-B14F-4D97-AF65-F5344CB8AC3E}">
        <p14:creationId xmlns:p14="http://schemas.microsoft.com/office/powerpoint/2010/main" val="2094409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199073" y="548680"/>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„Test </a:t>
            </a:r>
            <a:r>
              <a:rPr lang="de-DE" sz="2400" u="sng" dirty="0" err="1">
                <a:latin typeface="Arial" panose="020B0604020202020204" pitchFamily="34" charset="0"/>
                <a:cs typeface="Arial" panose="020B0604020202020204" pitchFamily="34" charset="0"/>
              </a:rPr>
              <a:t>track</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surface</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r>
              <a:rPr lang="de-DE" sz="2400" u="sng" dirty="0">
                <a:latin typeface="Arial" panose="020B0604020202020204" pitchFamily="34" charset="0"/>
                <a:cs typeface="Arial" panose="020B0604020202020204" pitchFamily="34" charset="0"/>
              </a:rPr>
              <a:t> (VDA RR)</a:t>
            </a:r>
          </a:p>
        </p:txBody>
      </p:sp>
      <p:pic>
        <p:nvPicPr>
          <p:cNvPr id="6" name="Grafik 5"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643" y="1797842"/>
            <a:ext cx="4839478" cy="361357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6294578" y="1470676"/>
            <a:ext cx="5065810" cy="646331"/>
          </a:xfrm>
          <a:prstGeom prst="rect">
            <a:avLst/>
          </a:prstGeom>
          <a:noFill/>
        </p:spPr>
        <p:txBody>
          <a:bodyPr wrap="none" rtlCol="0">
            <a:spAutoFit/>
          </a:bodyPr>
          <a:lstStyle/>
          <a:p>
            <a:pPr algn="ctr"/>
            <a:r>
              <a:rPr lang="de-DE" dirty="0"/>
              <a:t>Maximum </a:t>
            </a:r>
            <a:r>
              <a:rPr lang="de-DE" dirty="0" err="1"/>
              <a:t>deviation</a:t>
            </a:r>
            <a:r>
              <a:rPr lang="de-DE" dirty="0"/>
              <a:t> </a:t>
            </a:r>
            <a:r>
              <a:rPr lang="de-DE" dirty="0" err="1"/>
              <a:t>track</a:t>
            </a:r>
            <a:r>
              <a:rPr lang="de-DE" dirty="0"/>
              <a:t>: 5,5 dB</a:t>
            </a:r>
          </a:p>
          <a:p>
            <a:pPr algn="ctr"/>
            <a:r>
              <a:rPr lang="de-DE" b="1" dirty="0">
                <a:solidFill>
                  <a:srgbClr val="0070C0"/>
                </a:solidFill>
                <a:sym typeface="Wingdings" panose="05000000000000000000" pitchFamily="2" charset="2"/>
              </a:rPr>
              <a:t> max. </a:t>
            </a:r>
            <a:r>
              <a:rPr lang="de-DE" b="1" dirty="0" err="1">
                <a:solidFill>
                  <a:srgbClr val="0070C0"/>
                </a:solidFill>
                <a:sym typeface="Wingdings" panose="05000000000000000000" pitchFamily="2" charset="2"/>
              </a:rPr>
              <a:t>deviation</a:t>
            </a:r>
            <a:r>
              <a:rPr lang="de-DE" b="1" dirty="0">
                <a:solidFill>
                  <a:srgbClr val="0070C0"/>
                </a:solidFill>
                <a:sym typeface="Wingdings" panose="05000000000000000000" pitchFamily="2" charset="2"/>
              </a:rPr>
              <a:t> </a:t>
            </a:r>
            <a:r>
              <a:rPr lang="de-DE" b="1" dirty="0" err="1">
                <a:solidFill>
                  <a:srgbClr val="0070C0"/>
                </a:solidFill>
                <a:sym typeface="Wingdings" panose="05000000000000000000" pitchFamily="2" charset="2"/>
              </a:rPr>
              <a:t>vehicle</a:t>
            </a:r>
            <a:r>
              <a:rPr lang="de-DE" b="1" dirty="0">
                <a:solidFill>
                  <a:srgbClr val="0070C0"/>
                </a:solidFill>
                <a:sym typeface="Wingdings" panose="05000000000000000000" pitchFamily="2" charset="2"/>
              </a:rPr>
              <a:t> </a:t>
            </a:r>
            <a:r>
              <a:rPr lang="de-DE" b="1" dirty="0" err="1">
                <a:solidFill>
                  <a:srgbClr val="0070C0"/>
                </a:solidFill>
                <a:sym typeface="Wingdings" panose="05000000000000000000" pitchFamily="2" charset="2"/>
              </a:rPr>
              <a:t>measurement</a:t>
            </a:r>
            <a:r>
              <a:rPr lang="de-DE" b="1" dirty="0">
                <a:solidFill>
                  <a:srgbClr val="0070C0"/>
                </a:solidFill>
                <a:sym typeface="Wingdings" panose="05000000000000000000" pitchFamily="2" charset="2"/>
              </a:rPr>
              <a:t>: 4dB</a:t>
            </a:r>
            <a:endParaRPr lang="de-DE" b="1" dirty="0">
              <a:solidFill>
                <a:srgbClr val="0070C0"/>
              </a:solidFill>
            </a:endParaRPr>
          </a:p>
        </p:txBody>
      </p:sp>
      <p:sp>
        <p:nvSpPr>
          <p:cNvPr id="11" name="Pfeil nach rechts 10"/>
          <p:cNvSpPr/>
          <p:nvPr/>
        </p:nvSpPr>
        <p:spPr>
          <a:xfrm>
            <a:off x="5408320" y="2832327"/>
            <a:ext cx="471657" cy="1464893"/>
          </a:xfrm>
          <a:prstGeom prst="rightArrow">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Gleichschenkliges Dreieck 11"/>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976051" y="5887402"/>
            <a:ext cx="10762142" cy="646331"/>
          </a:xfrm>
          <a:prstGeom prst="rect">
            <a:avLst/>
          </a:prstGeom>
          <a:noFill/>
        </p:spPr>
        <p:txBody>
          <a:bodyPr wrap="square" rtlCol="0">
            <a:spAutoFit/>
          </a:bodyPr>
          <a:lstStyle/>
          <a:p>
            <a:r>
              <a:rPr lang="de-DE" dirty="0">
                <a:latin typeface="Calibri" panose="020F0502020204030204" pitchFamily="34" charset="0"/>
                <a:cs typeface="Calibri" panose="020F0502020204030204" pitchFamily="34" charset="0"/>
              </a:rPr>
              <a:t>Different </a:t>
            </a:r>
            <a:r>
              <a:rPr lang="de-DE" dirty="0" err="1">
                <a:latin typeface="Calibri" panose="020F0502020204030204" pitchFamily="34" charset="0"/>
                <a:cs typeface="Calibri" panose="020F0502020204030204" pitchFamily="34" charset="0"/>
              </a:rPr>
              <a:t>test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tracks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surfaces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lead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different </a:t>
            </a:r>
            <a:r>
              <a:rPr lang="de-DE" dirty="0" err="1">
                <a:latin typeface="Calibri" panose="020F0502020204030204" pitchFamily="34" charset="0"/>
                <a:cs typeface="Calibri" panose="020F0502020204030204" pitchFamily="34" charset="0"/>
              </a:rPr>
              <a:t>tyre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road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noises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Depending</a:t>
            </a:r>
            <a:r>
              <a:rPr lang="de-DE" dirty="0">
                <a:latin typeface="Calibri" panose="020F0502020204030204" pitchFamily="34" charset="0"/>
                <a:cs typeface="Calibri" panose="020F0502020204030204" pitchFamily="34" charset="0"/>
              </a:rPr>
              <a:t> on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source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distribution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these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differents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influence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test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result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crs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and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wot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measurement</a:t>
            </a:r>
            <a:r>
              <a:rPr lang="de-DE" dirty="0">
                <a:latin typeface="Calibri" panose="020F0502020204030204" pitchFamily="34" charset="0"/>
                <a:cs typeface="Calibri" panose="020F0502020204030204" pitchFamily="34" charset="0"/>
              </a:rPr>
              <a:t>.</a:t>
            </a:r>
          </a:p>
        </p:txBody>
      </p:sp>
      <p:sp>
        <p:nvSpPr>
          <p:cNvPr id="14" name="Abgerundetes Rechteck 13"/>
          <p:cNvSpPr/>
          <p:nvPr/>
        </p:nvSpPr>
        <p:spPr>
          <a:xfrm>
            <a:off x="4554416" y="4695792"/>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4 dB</a:t>
            </a:r>
            <a:endParaRPr lang="de-DE" b="1" dirty="0"/>
          </a:p>
        </p:txBody>
      </p:sp>
      <p:graphicFrame>
        <p:nvGraphicFramePr>
          <p:cNvPr id="15" name="Diagramm 14">
            <a:extLst>
              <a:ext uri="{FF2B5EF4-FFF2-40B4-BE49-F238E27FC236}">
                <a16:creationId xmlns:a16="http://schemas.microsoft.com/office/drawing/2014/main" id="{8AEC2373-56EF-4859-8C2F-98F53FAAB945}"/>
              </a:ext>
            </a:extLst>
          </p:cNvPr>
          <p:cNvGraphicFramePr>
            <a:graphicFrameLocks/>
          </p:cNvGraphicFramePr>
          <p:nvPr>
            <p:extLst>
              <p:ext uri="{D42A27DB-BD31-4B8C-83A1-F6EECF244321}">
                <p14:modId xmlns:p14="http://schemas.microsoft.com/office/powerpoint/2010/main" val="753978915"/>
              </p:ext>
            </p:extLst>
          </p:nvPr>
        </p:nvGraphicFramePr>
        <p:xfrm>
          <a:off x="5765717" y="2202664"/>
          <a:ext cx="5456464" cy="3422506"/>
        </p:xfrm>
        <a:graphic>
          <a:graphicData uri="http://schemas.openxmlformats.org/drawingml/2006/chart">
            <c:chart xmlns:c="http://schemas.openxmlformats.org/drawingml/2006/chart" xmlns:r="http://schemas.openxmlformats.org/officeDocument/2006/relationships" r:id="rId3"/>
          </a:graphicData>
        </a:graphic>
      </p:graphicFrame>
      <p:sp>
        <p:nvSpPr>
          <p:cNvPr id="16" name="Pfeil nach oben und unten 8">
            <a:extLst>
              <a:ext uri="{FF2B5EF4-FFF2-40B4-BE49-F238E27FC236}">
                <a16:creationId xmlns:a16="http://schemas.microsoft.com/office/drawing/2014/main" id="{F338CC95-4739-412F-8463-29F49B723A8E}"/>
              </a:ext>
            </a:extLst>
          </p:cNvPr>
          <p:cNvSpPr/>
          <p:nvPr/>
        </p:nvSpPr>
        <p:spPr>
          <a:xfrm>
            <a:off x="9096500" y="2859261"/>
            <a:ext cx="201880" cy="705513"/>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Pfeil nach oben und unten 9">
            <a:extLst>
              <a:ext uri="{FF2B5EF4-FFF2-40B4-BE49-F238E27FC236}">
                <a16:creationId xmlns:a16="http://schemas.microsoft.com/office/drawing/2014/main" id="{B3BB0CB2-BF21-4D7A-BD95-E40F5773400A}"/>
              </a:ext>
            </a:extLst>
          </p:cNvPr>
          <p:cNvSpPr/>
          <p:nvPr/>
        </p:nvSpPr>
        <p:spPr>
          <a:xfrm>
            <a:off x="6525498" y="3038905"/>
            <a:ext cx="201880" cy="1116000"/>
          </a:xfrm>
          <a:prstGeom prst="upDownArrow">
            <a:avLst/>
          </a:prstGeom>
          <a:solidFill>
            <a:sysClr val="windowText" lastClr="00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812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036282" y="589120"/>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en-US" sz="2400" u="sng" dirty="0">
                <a:latin typeface="Arial" panose="020B0604020202020204" pitchFamily="34" charset="0"/>
                <a:cs typeface="Arial" panose="020B0604020202020204" pitchFamily="34" charset="0"/>
              </a:rPr>
              <a:t>Microphone Class 1 IEC 61672</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calibration</a:t>
            </a:r>
            <a:r>
              <a:rPr lang="de-DE" sz="2400" u="sng" dirty="0">
                <a:latin typeface="Arial" panose="020B0604020202020204" pitchFamily="34" charset="0"/>
                <a:cs typeface="Arial" panose="020B0604020202020204" pitchFamily="34" charset="0"/>
              </a:rPr>
              <a: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4" y="5712903"/>
            <a:ext cx="11438996"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Gleichschenkliges Dreieck 8"/>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1023457" y="5729680"/>
            <a:ext cx="10762142" cy="923330"/>
          </a:xfrm>
          <a:prstGeom prst="rect">
            <a:avLst/>
          </a:prstGeom>
          <a:noFill/>
        </p:spPr>
        <p:txBody>
          <a:bodyPr wrap="square" rtlCol="0">
            <a:spAutoFit/>
          </a:bodyPr>
          <a:lstStyle/>
          <a:p>
            <a:r>
              <a:rPr lang="de-DE" dirty="0">
                <a:latin typeface="Calibri" panose="020F0502020204030204" pitchFamily="34" charset="0"/>
                <a:cs typeface="Calibri" panose="020F0502020204030204" pitchFamily="34" charset="0"/>
              </a:rPr>
              <a:t>The </a:t>
            </a:r>
            <a:r>
              <a:rPr lang="de-DE" dirty="0" err="1">
                <a:latin typeface="Calibri" panose="020F0502020204030204" pitchFamily="34" charset="0"/>
                <a:cs typeface="Calibri" panose="020F0502020204030204" pitchFamily="34" charset="0"/>
              </a:rPr>
              <a:t>deviation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from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reference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today</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used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microphones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normally</a:t>
            </a:r>
            <a:r>
              <a:rPr lang="de-DE" dirty="0">
                <a:latin typeface="Calibri" panose="020F0502020204030204" pitchFamily="34" charset="0"/>
                <a:cs typeface="Calibri" panose="020F0502020204030204" pitchFamily="34" charset="0"/>
              </a:rPr>
              <a:t> in a </a:t>
            </a:r>
            <a:r>
              <a:rPr lang="de-DE" dirty="0" err="1">
                <a:latin typeface="Calibri" panose="020F0502020204030204" pitchFamily="34" charset="0"/>
                <a:cs typeface="Calibri" panose="020F0502020204030204" pitchFamily="34" charset="0"/>
              </a:rPr>
              <a:t>range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+/- 0.5 dB. </a:t>
            </a:r>
            <a:r>
              <a:rPr lang="en-US" dirty="0">
                <a:latin typeface="Calibri" panose="020F0502020204030204" pitchFamily="34" charset="0"/>
                <a:cs typeface="Calibri" panose="020F0502020204030204" pitchFamily="34" charset="0"/>
              </a:rPr>
              <a:t>The maximum error during measurement by using two different sound level meters can be up to 1 </a:t>
            </a:r>
            <a:r>
              <a:rPr lang="en-US" dirty="0" err="1">
                <a:latin typeface="Calibri" panose="020F0502020204030204" pitchFamily="34" charset="0"/>
                <a:cs typeface="Calibri" panose="020F0502020204030204" pitchFamily="34" charset="0"/>
              </a:rPr>
              <a:t>dB.</a:t>
            </a:r>
            <a:r>
              <a:rPr lang="en-US" dirty="0">
                <a:latin typeface="Calibri" panose="020F0502020204030204" pitchFamily="34" charset="0"/>
                <a:cs typeface="Calibri" panose="020F0502020204030204" pitchFamily="34" charset="0"/>
              </a:rPr>
              <a:t> The frequency range of interest of pass by test is up to 5000 Hz (example in the left diagram, 99% of the OAL @5000Hz)</a:t>
            </a:r>
            <a:endParaRPr lang="de-DE" dirty="0">
              <a:latin typeface="Calibri" panose="020F0502020204030204" pitchFamily="34" charset="0"/>
              <a:cs typeface="Calibri" panose="020F0502020204030204" pitchFamily="34" charset="0"/>
            </a:endParaRPr>
          </a:p>
        </p:txBody>
      </p:sp>
      <p:pic>
        <p:nvPicPr>
          <p:cNvPr id="7" name="Grafik 6"/>
          <p:cNvPicPr>
            <a:picLocks noChangeAspect="1"/>
          </p:cNvPicPr>
          <p:nvPr/>
        </p:nvPicPr>
        <p:blipFill>
          <a:blip r:embed="rId2"/>
          <a:stretch>
            <a:fillRect/>
          </a:stretch>
        </p:blipFill>
        <p:spPr>
          <a:xfrm>
            <a:off x="509063" y="1180609"/>
            <a:ext cx="9149052" cy="4441239"/>
          </a:xfrm>
          <a:prstGeom prst="rect">
            <a:avLst/>
          </a:prstGeom>
        </p:spPr>
      </p:pic>
      <p:pic>
        <p:nvPicPr>
          <p:cNvPr id="3" name="Grafik 2"/>
          <p:cNvPicPr>
            <a:picLocks noChangeAspect="1"/>
          </p:cNvPicPr>
          <p:nvPr/>
        </p:nvPicPr>
        <p:blipFill>
          <a:blip r:embed="rId3"/>
          <a:stretch>
            <a:fillRect/>
          </a:stretch>
        </p:blipFill>
        <p:spPr>
          <a:xfrm>
            <a:off x="8204145" y="3222136"/>
            <a:ext cx="3759255" cy="2309440"/>
          </a:xfrm>
          <a:prstGeom prst="rect">
            <a:avLst/>
          </a:prstGeom>
        </p:spPr>
      </p:pic>
      <p:cxnSp>
        <p:nvCxnSpPr>
          <p:cNvPr id="10" name="Gerader Verbinder 9"/>
          <p:cNvCxnSpPr/>
          <p:nvPr/>
        </p:nvCxnSpPr>
        <p:spPr>
          <a:xfrm>
            <a:off x="6638925" y="2982128"/>
            <a:ext cx="1" cy="23760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6310580" y="5289016"/>
            <a:ext cx="755335"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5000 Hz</a:t>
            </a:r>
          </a:p>
        </p:txBody>
      </p:sp>
      <p:cxnSp>
        <p:nvCxnSpPr>
          <p:cNvPr id="15" name="Gerader Verbinder 14"/>
          <p:cNvCxnSpPr/>
          <p:nvPr/>
        </p:nvCxnSpPr>
        <p:spPr>
          <a:xfrm>
            <a:off x="11167709" y="3506003"/>
            <a:ext cx="1" cy="111600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Abgerundetes Rechteck 15"/>
          <p:cNvSpPr/>
          <p:nvPr/>
        </p:nvSpPr>
        <p:spPr>
          <a:xfrm>
            <a:off x="5227317" y="3787934"/>
            <a:ext cx="1591572" cy="909593"/>
          </a:xfrm>
          <a:prstGeom prst="roundRect">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1 dB</a:t>
            </a:r>
            <a:endParaRPr lang="de-DE" b="1" dirty="0"/>
          </a:p>
        </p:txBody>
      </p:sp>
    </p:spTree>
    <p:extLst>
      <p:ext uri="{BB962C8B-B14F-4D97-AF65-F5344CB8AC3E}">
        <p14:creationId xmlns:p14="http://schemas.microsoft.com/office/powerpoint/2010/main" val="2323971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838324" y="930155"/>
            <a:ext cx="8044669" cy="4642431"/>
          </a:xfrm>
          <a:prstGeom prst="rect">
            <a:avLst/>
          </a:prstGeom>
        </p:spPr>
      </p:pic>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127448" y="583531"/>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„Sound </a:t>
            </a:r>
            <a:r>
              <a:rPr lang="de-DE" sz="2400" u="sng" dirty="0" err="1">
                <a:latin typeface="Arial" panose="020B0604020202020204" pitchFamily="34" charset="0"/>
                <a:cs typeface="Arial" panose="020B0604020202020204" pitchFamily="34" charset="0"/>
              </a:rPr>
              <a:t>calibrator</a:t>
            </a:r>
            <a:r>
              <a:rPr lang="de-DE" sz="2400" u="sng" dirty="0">
                <a:latin typeface="Arial" panose="020B0604020202020204" pitchFamily="34" charset="0"/>
                <a:cs typeface="Arial" panose="020B0604020202020204" pitchFamily="34" charset="0"/>
              </a:rPr>
              <a:t> IEC 60942“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calibration</a:t>
            </a:r>
            <a:r>
              <a:rPr lang="de-DE" sz="2400" u="sng" dirty="0">
                <a:latin typeface="Arial" panose="020B0604020202020204" pitchFamily="34" charset="0"/>
                <a:cs typeface="Arial" panose="020B0604020202020204" pitchFamily="34" charset="0"/>
              </a:rPr>
              <a: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Gleichschenkliges Dreieck 8"/>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979498" y="5860163"/>
            <a:ext cx="10762142"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The maximum allowed deviation determined by DIN EN 60942:2018 “</a:t>
            </a:r>
            <a:r>
              <a:rPr lang="de-DE" dirty="0" err="1">
                <a:latin typeface="Calibri" panose="020F0502020204030204" pitchFamily="34" charset="0"/>
                <a:cs typeface="Calibri" panose="020F0502020204030204" pitchFamily="34" charset="0"/>
              </a:rPr>
              <a:t>Electroacoustics</a:t>
            </a:r>
            <a:r>
              <a:rPr lang="de-DE" dirty="0">
                <a:latin typeface="Calibri" panose="020F0502020204030204" pitchFamily="34" charset="0"/>
                <a:cs typeface="Calibri" panose="020F0502020204030204" pitchFamily="34" charset="0"/>
              </a:rPr>
              <a:t>. Sound </a:t>
            </a:r>
            <a:r>
              <a:rPr lang="de-DE" dirty="0" err="1">
                <a:latin typeface="Calibri" panose="020F0502020204030204" pitchFamily="34" charset="0"/>
                <a:cs typeface="Calibri" panose="020F0502020204030204" pitchFamily="34" charset="0"/>
              </a:rPr>
              <a:t>calibrators</a:t>
            </a:r>
            <a:r>
              <a:rPr lang="de-DE"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is +/- 0.25 </a:t>
            </a:r>
            <a:r>
              <a:rPr lang="en-US" dirty="0" err="1">
                <a:latin typeface="Calibri" panose="020F0502020204030204" pitchFamily="34" charset="0"/>
                <a:cs typeface="Calibri" panose="020F0502020204030204" pitchFamily="34" charset="0"/>
              </a:rPr>
              <a:t>dB.</a:t>
            </a:r>
            <a:r>
              <a:rPr lang="en-US" dirty="0">
                <a:latin typeface="Calibri" panose="020F0502020204030204" pitchFamily="34" charset="0"/>
                <a:cs typeface="Calibri" panose="020F0502020204030204" pitchFamily="34" charset="0"/>
              </a:rPr>
              <a:t> The maximum error during measurement by using two different sound calibrators can be up to 0.5 </a:t>
            </a:r>
            <a:r>
              <a:rPr lang="en-US" dirty="0" err="1">
                <a:latin typeface="Calibri" panose="020F0502020204030204" pitchFamily="34" charset="0"/>
                <a:cs typeface="Calibri" panose="020F0502020204030204" pitchFamily="34" charset="0"/>
              </a:rPr>
              <a:t>dB.</a:t>
            </a:r>
            <a:endParaRPr lang="de-DE" dirty="0">
              <a:latin typeface="Calibri" panose="020F0502020204030204" pitchFamily="34" charset="0"/>
              <a:cs typeface="Calibri" panose="020F0502020204030204" pitchFamily="34" charset="0"/>
            </a:endParaRPr>
          </a:p>
        </p:txBody>
      </p:sp>
      <p:sp>
        <p:nvSpPr>
          <p:cNvPr id="7" name="Ellipse 6"/>
          <p:cNvSpPr>
            <a:spLocks noChangeAspect="1"/>
          </p:cNvSpPr>
          <p:nvPr/>
        </p:nvSpPr>
        <p:spPr>
          <a:xfrm>
            <a:off x="7539867" y="3251371"/>
            <a:ext cx="948772" cy="714958"/>
          </a:xfrm>
          <a:prstGeom prst="ellipse">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rot="2166542">
            <a:off x="3336019" y="3424183"/>
            <a:ext cx="3762568" cy="369332"/>
          </a:xfrm>
          <a:prstGeom prst="rect">
            <a:avLst/>
          </a:prstGeom>
          <a:solidFill>
            <a:schemeClr val="bg1">
              <a:alpha val="79000"/>
            </a:schemeClr>
          </a:solidFill>
        </p:spPr>
        <p:txBody>
          <a:bodyPr wrap="none" rtlCol="0">
            <a:spAutoFit/>
          </a:bodyPr>
          <a:lstStyle/>
          <a:p>
            <a:r>
              <a:rPr lang="en-US" b="1" dirty="0">
                <a:solidFill>
                  <a:schemeClr val="bg2">
                    <a:lumMod val="75000"/>
                  </a:schemeClr>
                </a:solidFill>
                <a:latin typeface="Arial" panose="020B0604020202020204" pitchFamily="34" charset="0"/>
                <a:cs typeface="Arial" panose="020B0604020202020204" pitchFamily="34" charset="0"/>
              </a:rPr>
              <a:t>Excerpt from a calibration report</a:t>
            </a:r>
          </a:p>
        </p:txBody>
      </p:sp>
      <p:sp>
        <p:nvSpPr>
          <p:cNvPr id="11" name="Abgerundetes Rechteck 10"/>
          <p:cNvSpPr/>
          <p:nvPr/>
        </p:nvSpPr>
        <p:spPr>
          <a:xfrm>
            <a:off x="4598949" y="4583715"/>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0,5 dB</a:t>
            </a:r>
            <a:endParaRPr lang="de-DE" b="1" dirty="0"/>
          </a:p>
        </p:txBody>
      </p:sp>
    </p:spTree>
    <p:extLst>
      <p:ext uri="{BB962C8B-B14F-4D97-AF65-F5344CB8AC3E}">
        <p14:creationId xmlns:p14="http://schemas.microsoft.com/office/powerpoint/2010/main" val="2804804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657761" y="1374192"/>
            <a:ext cx="11305639" cy="4339650"/>
          </a:xfrm>
          <a:prstGeom prst="rect">
            <a:avLst/>
          </a:prstGeom>
          <a:noFill/>
        </p:spPr>
        <p:txBody>
          <a:bodyPr wrap="square" rtlCol="0">
            <a:spAutoFit/>
          </a:bodyPr>
          <a:lstStyle/>
          <a:p>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different </a:t>
            </a:r>
            <a:r>
              <a:rPr lang="de-DE" sz="2400" u="sng" dirty="0" err="1">
                <a:latin typeface="Arial" panose="020B0604020202020204" pitchFamily="34" charset="0"/>
                <a:cs typeface="Arial" panose="020B0604020202020204" pitchFamily="34" charset="0"/>
              </a:rPr>
              <a:t>approaches</a:t>
            </a:r>
            <a:r>
              <a:rPr lang="de-DE" sz="2400" u="sng" dirty="0">
                <a:latin typeface="Arial" panose="020B0604020202020204" pitchFamily="34" charset="0"/>
                <a:cs typeface="Arial" panose="020B0604020202020204" pitchFamily="34" charset="0"/>
              </a:rPr>
              <a:t>:</a:t>
            </a:r>
          </a:p>
          <a:p>
            <a:endParaRPr lang="de-DE" sz="2400" dirty="0">
              <a:latin typeface="Arial" panose="020B0604020202020204" pitchFamily="34" charset="0"/>
              <a:cs typeface="Arial" panose="020B0604020202020204" pitchFamily="34" charset="0"/>
            </a:endParaRPr>
          </a:p>
          <a:p>
            <a:pPr marL="457200" indent="-457200">
              <a:buFont typeface="+mj-lt"/>
              <a:buAutoNum type="arabicPeriod"/>
            </a:pPr>
            <a:r>
              <a:rPr lang="de-DE" sz="2400" dirty="0" err="1">
                <a:latin typeface="Arial" panose="020B0604020202020204" pitchFamily="34" charset="0"/>
                <a:cs typeface="Arial" panose="020B0604020202020204" pitchFamily="34" charset="0"/>
              </a:rPr>
              <a:t>by</a:t>
            </a:r>
            <a:r>
              <a:rPr lang="de-DE" sz="2400" dirty="0">
                <a:latin typeface="Arial" panose="020B0604020202020204" pitchFamily="34" charset="0"/>
                <a:cs typeface="Arial" panose="020B0604020202020204" pitchFamily="34" charset="0"/>
              </a:rPr>
              <a:t> </a:t>
            </a:r>
            <a:r>
              <a:rPr lang="de-DE" sz="2400" b="1" dirty="0" err="1">
                <a:latin typeface="Arial" panose="020B0604020202020204" pitchFamily="34" charset="0"/>
                <a:cs typeface="Arial" panose="020B0604020202020204" pitchFamily="34" charset="0"/>
              </a:rPr>
              <a:t>measurement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or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simulation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results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from</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specific</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experiments</a:t>
            </a:r>
            <a:r>
              <a:rPr lang="de-DE" sz="2400" dirty="0">
                <a:latin typeface="Arial" panose="020B0604020202020204" pitchFamily="34" charset="0"/>
                <a:cs typeface="Arial" panose="020B0604020202020204" pitchFamily="34" charset="0"/>
              </a:rPr>
              <a:t>, e.g. </a:t>
            </a:r>
            <a:r>
              <a:rPr lang="de-DE" sz="2400" dirty="0" err="1">
                <a:latin typeface="Arial" panose="020B0604020202020204" pitchFamily="34" charset="0"/>
                <a:cs typeface="Arial" panose="020B0604020202020204" pitchFamily="34" charset="0"/>
              </a:rPr>
              <a:t>investigations</a:t>
            </a:r>
            <a:r>
              <a:rPr lang="de-DE" sz="2400" dirty="0">
                <a:latin typeface="Arial" panose="020B0604020202020204" pitchFamily="34" charset="0"/>
                <a:cs typeface="Arial" panose="020B0604020202020204" pitchFamily="34" charset="0"/>
              </a:rPr>
              <a:t> on power </a:t>
            </a:r>
            <a:r>
              <a:rPr lang="de-DE" sz="2400" dirty="0" err="1">
                <a:latin typeface="Arial" panose="020B0604020202020204" pitchFamily="34" charset="0"/>
                <a:cs typeface="Arial" panose="020B0604020202020204" pitchFamily="34" charset="0"/>
              </a:rPr>
              <a:t>train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noise</a:t>
            </a:r>
            <a:r>
              <a:rPr lang="de-DE" sz="2400" dirty="0">
                <a:latin typeface="Arial" panose="020B0604020202020204" pitchFamily="34" charset="0"/>
                <a:cs typeface="Arial" panose="020B0604020202020204" pitchFamily="34" charset="0"/>
              </a:rPr>
              <a:t> at </a:t>
            </a:r>
            <a:r>
              <a:rPr lang="de-DE" sz="2400" dirty="0" err="1">
                <a:latin typeface="Arial" panose="020B0604020202020204" pitchFamily="34" charset="0"/>
                <a:cs typeface="Arial" panose="020B0604020202020204" pitchFamily="34" charset="0"/>
              </a:rPr>
              <a:t>indoor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test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bench</a:t>
            </a:r>
            <a:endParaRPr lang="de-DE" sz="2400" dirty="0">
              <a:latin typeface="Arial" panose="020B0604020202020204" pitchFamily="34" charset="0"/>
              <a:cs typeface="Arial" panose="020B0604020202020204" pitchFamily="34" charset="0"/>
            </a:endParaRPr>
          </a:p>
          <a:p>
            <a:pPr marL="457200" indent="-457200">
              <a:buFont typeface="+mj-lt"/>
              <a:buAutoNum type="arabicPeriod"/>
            </a:pPr>
            <a:endParaRPr lang="de-DE" sz="2400" dirty="0">
              <a:latin typeface="Arial" panose="020B0604020202020204" pitchFamily="34" charset="0"/>
              <a:cs typeface="Arial" panose="020B0604020202020204" pitchFamily="34" charset="0"/>
            </a:endParaRPr>
          </a:p>
          <a:p>
            <a:pPr marL="457200" indent="-457200" defTabSz="446088">
              <a:buFont typeface="+mj-lt"/>
              <a:buAutoNum type="arabicPeriod"/>
            </a:pPr>
            <a:r>
              <a:rPr lang="de-DE" sz="2400" dirty="0" err="1">
                <a:latin typeface="Arial" panose="020B0604020202020204" pitchFamily="34" charset="0"/>
                <a:cs typeface="Arial" panose="020B0604020202020204" pitchFamily="34" charset="0"/>
              </a:rPr>
              <a:t>by</a:t>
            </a:r>
            <a:r>
              <a:rPr lang="de-DE" sz="2400" dirty="0">
                <a:latin typeface="Arial" panose="020B0604020202020204" pitchFamily="34" charset="0"/>
                <a:cs typeface="Arial" panose="020B0604020202020204" pitchFamily="34" charset="0"/>
              </a:rPr>
              <a:t> classic </a:t>
            </a:r>
            <a:r>
              <a:rPr lang="de-DE" sz="2400" b="1" dirty="0" err="1">
                <a:latin typeface="Arial" panose="020B0604020202020204" pitchFamily="34" charset="0"/>
                <a:cs typeface="Arial" panose="020B0604020202020204" pitchFamily="34" charset="0"/>
              </a:rPr>
              <a:t>statistical</a:t>
            </a:r>
            <a:r>
              <a:rPr lang="de-DE" sz="2400" b="1" dirty="0">
                <a:latin typeface="Arial" panose="020B0604020202020204" pitchFamily="34" charset="0"/>
                <a:cs typeface="Arial" panose="020B0604020202020204" pitchFamily="34" charset="0"/>
              </a:rPr>
              <a:t> </a:t>
            </a:r>
            <a:r>
              <a:rPr lang="de-DE" sz="2400" b="1" dirty="0" err="1">
                <a:latin typeface="Arial" panose="020B0604020202020204" pitchFamily="34" charset="0"/>
                <a:cs typeface="Arial" panose="020B0604020202020204" pitchFamily="34" charset="0"/>
              </a:rPr>
              <a:t>methods</a:t>
            </a:r>
            <a:r>
              <a:rPr lang="de-DE" sz="2400" b="1" dirty="0">
                <a:latin typeface="Arial" panose="020B0604020202020204" pitchFamily="34" charset="0"/>
                <a:cs typeface="Arial" panose="020B0604020202020204" pitchFamily="34" charset="0"/>
              </a:rPr>
              <a:t> </a:t>
            </a:r>
            <a:r>
              <a:rPr lang="de-DE" sz="2400" dirty="0">
                <a:latin typeface="Arial" panose="020B0604020202020204" pitchFamily="34" charset="0"/>
                <a:cs typeface="Arial" panose="020B0604020202020204" pitchFamily="34" charset="0"/>
              </a:rPr>
              <a:t>e.g. </a:t>
            </a:r>
            <a:r>
              <a:rPr lang="de-DE" sz="2400" dirty="0" err="1">
                <a:latin typeface="Arial" panose="020B0604020202020204" pitchFamily="34" charset="0"/>
                <a:cs typeface="Arial" panose="020B0604020202020204" pitchFamily="34" charset="0"/>
              </a:rPr>
              <a:t>parameter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studies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and</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correlation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analysis</a:t>
            </a:r>
            <a:r>
              <a:rPr lang="de-DE" sz="2400" dirty="0">
                <a:latin typeface="Arial" panose="020B0604020202020204" pitchFamily="34" charset="0"/>
                <a:cs typeface="Arial" panose="020B0604020202020204" pitchFamily="34" charset="0"/>
              </a:rPr>
              <a:t> (ACEA </a:t>
            </a:r>
            <a:r>
              <a:rPr lang="de-DE" sz="2400" dirty="0" err="1">
                <a:latin typeface="Arial" panose="020B0604020202020204" pitchFamily="34" charset="0"/>
                <a:cs typeface="Arial" panose="020B0604020202020204" pitchFamily="34" charset="0"/>
              </a:rPr>
              <a:t>Tyre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study</a:t>
            </a:r>
            <a:r>
              <a:rPr lang="de-DE" sz="2400" dirty="0">
                <a:latin typeface="Arial" panose="020B0604020202020204" pitchFamily="34" charset="0"/>
                <a:cs typeface="Arial" panose="020B0604020202020204" pitchFamily="34" charset="0"/>
              </a:rPr>
              <a:t>)</a:t>
            </a:r>
          </a:p>
          <a:p>
            <a:pPr marL="457200" indent="-457200" defTabSz="446088">
              <a:buFont typeface="+mj-lt"/>
              <a:buAutoNum type="arabicPeriod"/>
            </a:pPr>
            <a:endParaRPr lang="de-DE" sz="2400" dirty="0">
              <a:latin typeface="Arial" panose="020B0604020202020204" pitchFamily="34" charset="0"/>
              <a:cs typeface="Arial" panose="020B0604020202020204" pitchFamily="34" charset="0"/>
            </a:endParaRPr>
          </a:p>
          <a:p>
            <a:pPr marL="457200" indent="-457200" defTabSz="446088">
              <a:buFont typeface="+mj-lt"/>
              <a:buAutoNum type="arabicPeriod"/>
            </a:pPr>
            <a:r>
              <a:rPr lang="de-DE" sz="2400" dirty="0" err="1">
                <a:latin typeface="Arial" panose="020B0604020202020204" pitchFamily="34" charset="0"/>
                <a:cs typeface="Arial" panose="020B0604020202020204" pitchFamily="34" charset="0"/>
              </a:rPr>
              <a:t>by</a:t>
            </a:r>
            <a:r>
              <a:rPr lang="de-DE" sz="2400" dirty="0">
                <a:latin typeface="Arial" panose="020B0604020202020204" pitchFamily="34" charset="0"/>
                <a:cs typeface="Arial" panose="020B0604020202020204" pitchFamily="34" charset="0"/>
              </a:rPr>
              <a:t> </a:t>
            </a:r>
            <a:r>
              <a:rPr lang="de-DE" sz="2400" b="1" dirty="0" err="1">
                <a:latin typeface="Arial" panose="020B0604020202020204" pitchFamily="34" charset="0"/>
                <a:cs typeface="Arial" panose="020B0604020202020204" pitchFamily="34" charset="0"/>
              </a:rPr>
              <a:t>theoretical</a:t>
            </a:r>
            <a:r>
              <a:rPr lang="de-DE" sz="2400" b="1"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derivations</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based</a:t>
            </a:r>
            <a:r>
              <a:rPr lang="de-DE" sz="2400" dirty="0">
                <a:latin typeface="Arial" panose="020B0604020202020204" pitchFamily="34" charset="0"/>
                <a:cs typeface="Arial" panose="020B0604020202020204" pitchFamily="34" charset="0"/>
              </a:rPr>
              <a:t> on </a:t>
            </a:r>
            <a:r>
              <a:rPr lang="de-DE" sz="2400" dirty="0" err="1">
                <a:latin typeface="Arial" panose="020B0604020202020204" pitchFamily="34" charset="0"/>
                <a:cs typeface="Arial" panose="020B0604020202020204" pitchFamily="34" charset="0"/>
              </a:rPr>
              <a:t>physical</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relations</a:t>
            </a:r>
            <a:r>
              <a:rPr lang="de-DE" sz="2400" dirty="0">
                <a:latin typeface="Arial" panose="020B0604020202020204" pitchFamily="34" charset="0"/>
                <a:cs typeface="Arial" panose="020B0604020202020204" pitchFamily="34" charset="0"/>
              </a:rPr>
              <a:t>  e.g. </a:t>
            </a:r>
            <a:r>
              <a:rPr lang="de-DE" sz="2400" dirty="0" err="1">
                <a:latin typeface="Arial" panose="020B0604020202020204" pitchFamily="34" charset="0"/>
                <a:cs typeface="Arial" panose="020B0604020202020204" pitchFamily="34" charset="0"/>
              </a:rPr>
              <a:t>distance</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law</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deviation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from</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centered</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driving</a:t>
            </a:r>
            <a:r>
              <a:rPr lang="de-DE" sz="2400" dirty="0">
                <a:latin typeface="Arial" panose="020B0604020202020204" pitchFamily="34" charset="0"/>
                <a:cs typeface="Arial" panose="020B0604020202020204" pitchFamily="34" charset="0"/>
              </a:rPr>
              <a:t>)</a:t>
            </a:r>
            <a:r>
              <a:rPr lang="de-DE" dirty="0"/>
              <a:t> </a:t>
            </a:r>
          </a:p>
          <a:p>
            <a:pPr marL="457200" indent="-457200" defTabSz="446088">
              <a:buFont typeface="+mj-lt"/>
              <a:buAutoNum type="arabicPeriod"/>
            </a:pPr>
            <a:endParaRPr lang="de-DE" dirty="0"/>
          </a:p>
          <a:p>
            <a:pPr defTabSz="446088"/>
            <a:endParaRPr lang="de-DE" dirty="0"/>
          </a:p>
        </p:txBody>
      </p:sp>
      <p:sp>
        <p:nvSpPr>
          <p:cNvPr id="6" name="Textfeld 5"/>
          <p:cNvSpPr txBox="1"/>
          <p:nvPr/>
        </p:nvSpPr>
        <p:spPr>
          <a:xfrm>
            <a:off x="2639616" y="404664"/>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Tree>
    <p:extLst>
      <p:ext uri="{BB962C8B-B14F-4D97-AF65-F5344CB8AC3E}">
        <p14:creationId xmlns:p14="http://schemas.microsoft.com/office/powerpoint/2010/main" val="4111311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822054" y="184185"/>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022534" y="558778"/>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de-DE" sz="2400" u="sng" dirty="0" err="1">
                <a:latin typeface="Arial" panose="020B0604020202020204" pitchFamily="34" charset="0"/>
                <a:cs typeface="Arial" panose="020B0604020202020204" pitchFamily="34" charset="0"/>
              </a:rPr>
              <a:t>speed</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measuring</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equipment</a:t>
            </a:r>
            <a:r>
              <a:rPr lang="de-DE" sz="2400" u="sng" dirty="0">
                <a:latin typeface="Arial" panose="020B0604020202020204" pitchFamily="34" charset="0"/>
                <a:cs typeface="Arial" panose="020B0604020202020204" pitchFamily="34" charset="0"/>
              </a:rPr>
              <a:t> at PP“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theoretical</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derivation</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9100" y="5712702"/>
            <a:ext cx="11437540"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5051493" y="1452004"/>
            <a:ext cx="6564618" cy="1508105"/>
          </a:xfrm>
          <a:prstGeom prst="rect">
            <a:avLst/>
          </a:prstGeom>
        </p:spPr>
        <p:txBody>
          <a:bodyPr wrap="none">
            <a:spAutoFit/>
          </a:bodyPr>
          <a:lstStyle/>
          <a:p>
            <a:r>
              <a:rPr lang="de-DE" u="sng" dirty="0">
                <a:latin typeface="Arial" panose="020B0604020202020204" pitchFamily="34" charset="0"/>
                <a:cs typeface="Arial" panose="020B0604020202020204" pitchFamily="34" charset="0"/>
              </a:rPr>
              <a:t>Same </a:t>
            </a:r>
            <a:r>
              <a:rPr lang="de-DE" u="sng" dirty="0" err="1">
                <a:latin typeface="Arial" panose="020B0604020202020204" pitchFamily="34" charset="0"/>
                <a:cs typeface="Arial" panose="020B0604020202020204" pitchFamily="34" charset="0"/>
              </a:rPr>
              <a:t>approach</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as</a:t>
            </a:r>
            <a:r>
              <a:rPr lang="de-DE" u="sng" dirty="0">
                <a:latin typeface="Arial" panose="020B0604020202020204" pitchFamily="34" charset="0"/>
                <a:cs typeface="Arial" panose="020B0604020202020204" pitchFamily="34" charset="0"/>
              </a:rPr>
              <a:t> „DRIVER#3: </a:t>
            </a:r>
            <a:r>
              <a:rPr lang="de-DE" u="sng" dirty="0" err="1">
                <a:latin typeface="Arial" panose="020B0604020202020204" pitchFamily="34" charset="0"/>
                <a:cs typeface="Arial" panose="020B0604020202020204" pitchFamily="34" charset="0"/>
              </a:rPr>
              <a:t>speed</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variations</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of</a:t>
            </a:r>
            <a:r>
              <a:rPr lang="de-DE" u="sng" dirty="0">
                <a:latin typeface="Arial" panose="020B0604020202020204" pitchFamily="34" charset="0"/>
                <a:cs typeface="Arial" panose="020B0604020202020204" pitchFamily="34" charset="0"/>
              </a:rPr>
              <a:t> +/- 1km/h“</a:t>
            </a:r>
          </a:p>
          <a:p>
            <a:endParaRPr lang="de-DE" u="sng" dirty="0">
              <a:latin typeface="Arial" panose="020B0604020202020204" pitchFamily="34" charset="0"/>
              <a:cs typeface="Arial" panose="020B0604020202020204" pitchFamily="34" charset="0"/>
            </a:endParaRPr>
          </a:p>
          <a:p>
            <a:pPr algn="ctr"/>
            <a:r>
              <a:rPr lang="de-DE" u="sng" dirty="0">
                <a:latin typeface="Arial" panose="020B0604020202020204" pitchFamily="34" charset="0"/>
                <a:cs typeface="Arial" panose="020B0604020202020204" pitchFamily="34" charset="0"/>
              </a:rPr>
              <a:t>Precision </a:t>
            </a:r>
            <a:r>
              <a:rPr lang="de-DE" u="sng" dirty="0" err="1">
                <a:latin typeface="Arial" panose="020B0604020202020204" pitchFamily="34" charset="0"/>
                <a:cs typeface="Arial" panose="020B0604020202020204" pitchFamily="34" charset="0"/>
              </a:rPr>
              <a:t>of</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todays</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speed</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measuring</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systems</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approx</a:t>
            </a:r>
            <a:r>
              <a:rPr lang="de-DE" u="sng" dirty="0">
                <a:latin typeface="Arial" panose="020B0604020202020204" pitchFamily="34" charset="0"/>
                <a:cs typeface="Arial" panose="020B0604020202020204" pitchFamily="34" charset="0"/>
              </a:rPr>
              <a:t>.:</a:t>
            </a:r>
          </a:p>
          <a:p>
            <a:pPr algn="ctr"/>
            <a:endParaRPr lang="de-DE" u="sng" dirty="0">
              <a:latin typeface="Arial" panose="020B0604020202020204" pitchFamily="34" charset="0"/>
              <a:cs typeface="Arial" panose="020B0604020202020204" pitchFamily="34" charset="0"/>
            </a:endParaRPr>
          </a:p>
          <a:p>
            <a:pPr algn="ctr"/>
            <a:r>
              <a:rPr lang="de-DE" sz="2000" b="1" u="sng" dirty="0">
                <a:solidFill>
                  <a:srgbClr val="0070C0"/>
                </a:solidFill>
                <a:latin typeface="Arial" panose="020B0604020202020204" pitchFamily="34" charset="0"/>
                <a:cs typeface="Arial" panose="020B0604020202020204" pitchFamily="34" charset="0"/>
              </a:rPr>
              <a:t>+/-0,2 km/h</a:t>
            </a:r>
            <a:endParaRPr lang="de-DE" sz="2000" b="1" dirty="0">
              <a:solidFill>
                <a:srgbClr val="0070C0"/>
              </a:solidFill>
            </a:endParaRPr>
          </a:p>
        </p:txBody>
      </p:sp>
      <p:pic>
        <p:nvPicPr>
          <p:cNvPr id="10" name="Grafik 9"/>
          <p:cNvPicPr>
            <a:picLocks noChangeAspect="1"/>
          </p:cNvPicPr>
          <p:nvPr/>
        </p:nvPicPr>
        <p:blipFill>
          <a:blip r:embed="rId2"/>
          <a:stretch>
            <a:fillRect/>
          </a:stretch>
        </p:blipFill>
        <p:spPr>
          <a:xfrm>
            <a:off x="486560" y="1567307"/>
            <a:ext cx="4670988" cy="3503241"/>
          </a:xfrm>
          <a:prstGeom prst="rect">
            <a:avLst/>
          </a:prstGeom>
        </p:spPr>
      </p:pic>
      <mc:AlternateContent xmlns:mc="http://schemas.openxmlformats.org/markup-compatibility/2006" xmlns:a14="http://schemas.microsoft.com/office/drawing/2010/main">
        <mc:Choice Requires="a14">
          <p:sp>
            <p:nvSpPr>
              <p:cNvPr id="11" name="Textfeld 10"/>
              <p:cNvSpPr txBox="1"/>
              <p:nvPr/>
            </p:nvSpPr>
            <p:spPr>
              <a:xfrm>
                <a:off x="5381198" y="3656480"/>
                <a:ext cx="5697110" cy="686919"/>
              </a:xfrm>
              <a:prstGeom prst="rect">
                <a:avLst/>
              </a:prstGeom>
              <a:noFill/>
            </p:spPr>
            <p:txBody>
              <a:bodyPr wrap="square" lIns="0" tIns="0" rIns="0" bIns="0" rtlCol="0">
                <a:spAutoFit/>
              </a:bodyPr>
              <a:lstStyle/>
              <a:p>
                <a14:m>
                  <m:oMath xmlns:m="http://schemas.openxmlformats.org/officeDocument/2006/math">
                    <m:r>
                      <a:rPr lang="de-DE" sz="2800" i="1" smtClean="0">
                        <a:latin typeface="Cambria Math" panose="02040503050406030204" pitchFamily="18" charset="0"/>
                        <a:ea typeface="Cambria Math" panose="02040503050406030204" pitchFamily="18" charset="0"/>
                      </a:rPr>
                      <m:t>∆</m:t>
                    </m:r>
                    <m:sSub>
                      <m:sSubPr>
                        <m:ctrlPr>
                          <a:rPr lang="de-DE" sz="2400" i="1">
                            <a:latin typeface="Cambria Math" panose="02040503050406030204" pitchFamily="18" charset="0"/>
                            <a:ea typeface="Cambria Math" panose="02040503050406030204" pitchFamily="18" charset="0"/>
                          </a:rPr>
                        </m:ctrlPr>
                      </m:sSubPr>
                      <m:e>
                        <m:r>
                          <a:rPr lang="de-DE" sz="2400" i="1">
                            <a:latin typeface="Cambria Math" panose="02040503050406030204" pitchFamily="18" charset="0"/>
                            <a:ea typeface="Cambria Math" panose="02040503050406030204" pitchFamily="18" charset="0"/>
                          </a:rPr>
                          <m:t>𝑆𝑃𝐿</m:t>
                        </m:r>
                      </m:e>
                      <m:sub>
                        <m:r>
                          <a:rPr lang="de-DE" sz="2400" i="1">
                            <a:latin typeface="Cambria Math" panose="02040503050406030204" pitchFamily="18" charset="0"/>
                            <a:ea typeface="Cambria Math" panose="02040503050406030204" pitchFamily="18" charset="0"/>
                          </a:rPr>
                          <m:t>𝑇𝑅𝑁</m:t>
                        </m:r>
                      </m:sub>
                    </m:sSub>
                    <m:r>
                      <a:rPr lang="de-DE" sz="2800" i="1" smtClean="0">
                        <a:latin typeface="Cambria Math" panose="02040503050406030204" pitchFamily="18" charset="0"/>
                      </a:rPr>
                      <m:t>=</m:t>
                    </m:r>
                    <m:r>
                      <a:rPr lang="de-DE" sz="2800" b="1" i="1" smtClean="0">
                        <a:solidFill>
                          <a:srgbClr val="0070C0"/>
                        </a:solidFill>
                        <a:latin typeface="Cambria Math" panose="02040503050406030204" pitchFamily="18" charset="0"/>
                      </a:rPr>
                      <m:t>𝟑𝟎</m:t>
                    </m:r>
                    <m:r>
                      <a:rPr lang="de-DE" sz="2800" b="0" i="0" smtClean="0">
                        <a:solidFill>
                          <a:srgbClr val="0070C0"/>
                        </a:solidFill>
                        <a:latin typeface="Cambria Math" panose="02040503050406030204" pitchFamily="18" charset="0"/>
                      </a:rPr>
                      <m:t>∗</m:t>
                    </m:r>
                    <m:r>
                      <m:rPr>
                        <m:sty m:val="p"/>
                      </m:rPr>
                      <a:rPr lang="de-DE" sz="2800" b="0" i="0" smtClean="0">
                        <a:latin typeface="Cambria Math" panose="02040503050406030204" pitchFamily="18" charset="0"/>
                      </a:rPr>
                      <m:t>log</m:t>
                    </m:r>
                    <m:d>
                      <m:dPr>
                        <m:ctrlPr>
                          <a:rPr lang="de-DE" sz="2800" b="0" i="1" smtClean="0">
                            <a:latin typeface="Cambria Math" panose="02040503050406030204" pitchFamily="18" charset="0"/>
                          </a:rPr>
                        </m:ctrlPr>
                      </m:dPr>
                      <m:e>
                        <m:f>
                          <m:fPr>
                            <m:ctrlPr>
                              <a:rPr lang="de-DE" sz="2800" b="0" i="1" smtClean="0">
                                <a:latin typeface="Cambria Math" panose="02040503050406030204" pitchFamily="18" charset="0"/>
                              </a:rPr>
                            </m:ctrlPr>
                          </m:fPr>
                          <m:num>
                            <m:r>
                              <a:rPr lang="de-DE" sz="2800" b="0" i="1" smtClean="0">
                                <a:solidFill>
                                  <a:schemeClr val="tx1"/>
                                </a:solidFill>
                                <a:latin typeface="Cambria Math" panose="02040503050406030204" pitchFamily="18" charset="0"/>
                                <a:ea typeface="Cambria Math" panose="02040503050406030204" pitchFamily="18" charset="0"/>
                              </a:rPr>
                              <m:t>50,2</m:t>
                            </m:r>
                            <m:r>
                              <a:rPr lang="de-DE" sz="2800" b="0" i="1" smtClean="0">
                                <a:solidFill>
                                  <a:schemeClr val="tx1"/>
                                </a:solidFill>
                                <a:latin typeface="Cambria Math" panose="02040503050406030204" pitchFamily="18" charset="0"/>
                                <a:ea typeface="Cambria Math" panose="02040503050406030204" pitchFamily="18" charset="0"/>
                              </a:rPr>
                              <m:t>𝑘𝑚</m:t>
                            </m:r>
                            <m:r>
                              <a:rPr lang="de-DE" sz="2800" b="0" i="1" smtClean="0">
                                <a:solidFill>
                                  <a:schemeClr val="tx1"/>
                                </a:solidFill>
                                <a:latin typeface="Cambria Math" panose="02040503050406030204" pitchFamily="18" charset="0"/>
                                <a:ea typeface="Cambria Math" panose="02040503050406030204" pitchFamily="18" charset="0"/>
                              </a:rPr>
                              <m:t>/</m:t>
                            </m:r>
                            <m:r>
                              <a:rPr lang="de-DE" sz="2800" b="0" i="1" smtClean="0">
                                <a:solidFill>
                                  <a:schemeClr val="tx1"/>
                                </a:solidFill>
                                <a:latin typeface="Cambria Math" panose="02040503050406030204" pitchFamily="18" charset="0"/>
                                <a:ea typeface="Cambria Math" panose="02040503050406030204" pitchFamily="18" charset="0"/>
                              </a:rPr>
                              <m:t>h</m:t>
                            </m:r>
                          </m:num>
                          <m:den>
                            <m:r>
                              <a:rPr lang="de-DE" sz="2800" b="0" i="1" smtClean="0">
                                <a:latin typeface="Cambria Math" panose="02040503050406030204" pitchFamily="18" charset="0"/>
                              </a:rPr>
                              <m:t>49,8</m:t>
                            </m:r>
                            <m:r>
                              <a:rPr lang="de-DE" sz="2800" b="0" i="1" smtClean="0">
                                <a:latin typeface="Cambria Math" panose="02040503050406030204" pitchFamily="18" charset="0"/>
                              </a:rPr>
                              <m:t>𝑘𝑚</m:t>
                            </m:r>
                            <m:r>
                              <a:rPr lang="de-DE" sz="2800" b="0" i="1" smtClean="0">
                                <a:latin typeface="Cambria Math" panose="02040503050406030204" pitchFamily="18" charset="0"/>
                              </a:rPr>
                              <m:t>/</m:t>
                            </m:r>
                            <m:r>
                              <a:rPr lang="de-DE" sz="2800" b="0" i="1" smtClean="0">
                                <a:latin typeface="Cambria Math" panose="02040503050406030204" pitchFamily="18" charset="0"/>
                              </a:rPr>
                              <m:t>h</m:t>
                            </m:r>
                          </m:den>
                        </m:f>
                      </m:e>
                    </m:d>
                  </m:oMath>
                </a14:m>
                <a:r>
                  <a:rPr lang="de-DE" sz="2400" dirty="0"/>
                  <a:t>= </a:t>
                </a:r>
                <a:r>
                  <a:rPr lang="de-DE" sz="2400" b="1" dirty="0">
                    <a:solidFill>
                      <a:srgbClr val="0070C0"/>
                    </a:solidFill>
                  </a:rPr>
                  <a:t>0,1dB</a:t>
                </a:r>
              </a:p>
            </p:txBody>
          </p:sp>
        </mc:Choice>
        <mc:Fallback xmlns="">
          <p:sp>
            <p:nvSpPr>
              <p:cNvPr id="11" name="Textfeld 10"/>
              <p:cNvSpPr txBox="1">
                <a:spLocks noRot="1" noChangeAspect="1" noMove="1" noResize="1" noEditPoints="1" noAdjustHandles="1" noChangeArrowheads="1" noChangeShapeType="1" noTextEdit="1"/>
              </p:cNvSpPr>
              <p:nvPr/>
            </p:nvSpPr>
            <p:spPr>
              <a:xfrm>
                <a:off x="5381198" y="3656480"/>
                <a:ext cx="5697110" cy="686919"/>
              </a:xfrm>
              <a:prstGeom prst="rect">
                <a:avLst/>
              </a:prstGeom>
              <a:blipFill>
                <a:blip r:embed="rId3"/>
                <a:stretch>
                  <a:fillRect r="-1285" b="-2679"/>
                </a:stretch>
              </a:blipFill>
            </p:spPr>
            <p:txBody>
              <a:bodyPr/>
              <a:lstStyle/>
              <a:p>
                <a:r>
                  <a:rPr lang="fr-FR">
                    <a:noFill/>
                  </a:rPr>
                  <a:t> </a:t>
                </a:r>
              </a:p>
            </p:txBody>
          </p:sp>
        </mc:Fallback>
      </mc:AlternateContent>
      <p:sp>
        <p:nvSpPr>
          <p:cNvPr id="9" name="Gleichschenkliges Dreieck 8"/>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1012215" y="6031376"/>
            <a:ext cx="10762142" cy="369332"/>
          </a:xfrm>
          <a:prstGeom prst="rect">
            <a:avLst/>
          </a:prstGeom>
          <a:noFill/>
        </p:spPr>
        <p:txBody>
          <a:bodyPr wrap="square" rtlCol="0">
            <a:spAutoFit/>
          </a:bodyPr>
          <a:lstStyle/>
          <a:p>
            <a:r>
              <a:rPr lang="en-US" dirty="0"/>
              <a:t>See </a:t>
            </a:r>
            <a:r>
              <a:rPr lang="de-DE" u="sng" dirty="0">
                <a:latin typeface="Arial" panose="020B0604020202020204" pitchFamily="34" charset="0"/>
                <a:cs typeface="Arial" panose="020B0604020202020204" pitchFamily="34" charset="0"/>
              </a:rPr>
              <a:t>„DRIVER#3: </a:t>
            </a:r>
            <a:r>
              <a:rPr lang="de-DE" u="sng" dirty="0" err="1">
                <a:latin typeface="Arial" panose="020B0604020202020204" pitchFamily="34" charset="0"/>
                <a:cs typeface="Arial" panose="020B0604020202020204" pitchFamily="34" charset="0"/>
              </a:rPr>
              <a:t>speed</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variations</a:t>
            </a:r>
            <a:r>
              <a:rPr lang="de-DE" u="sng" dirty="0">
                <a:latin typeface="Arial" panose="020B0604020202020204" pitchFamily="34" charset="0"/>
                <a:cs typeface="Arial" panose="020B0604020202020204" pitchFamily="34" charset="0"/>
              </a:rPr>
              <a:t> </a:t>
            </a:r>
            <a:r>
              <a:rPr lang="de-DE" u="sng" dirty="0" err="1">
                <a:latin typeface="Arial" panose="020B0604020202020204" pitchFamily="34" charset="0"/>
                <a:cs typeface="Arial" panose="020B0604020202020204" pitchFamily="34" charset="0"/>
              </a:rPr>
              <a:t>of</a:t>
            </a:r>
            <a:r>
              <a:rPr lang="de-DE" u="sng" dirty="0">
                <a:latin typeface="Arial" panose="020B0604020202020204" pitchFamily="34" charset="0"/>
                <a:cs typeface="Arial" panose="020B0604020202020204" pitchFamily="34" charset="0"/>
              </a:rPr>
              <a:t> +/- 1km/h“</a:t>
            </a:r>
            <a:endParaRPr lang="de-DE" dirty="0"/>
          </a:p>
        </p:txBody>
      </p:sp>
      <p:sp>
        <p:nvSpPr>
          <p:cNvPr id="13" name="Abgerundetes Rechteck 12"/>
          <p:cNvSpPr/>
          <p:nvPr/>
        </p:nvSpPr>
        <p:spPr>
          <a:xfrm>
            <a:off x="5255892" y="4482132"/>
            <a:ext cx="1591572" cy="909593"/>
          </a:xfrm>
          <a:prstGeom prst="round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0,1 dB</a:t>
            </a:r>
            <a:endParaRPr lang="de-DE" b="1" dirty="0"/>
          </a:p>
        </p:txBody>
      </p:sp>
    </p:spTree>
    <p:extLst>
      <p:ext uri="{BB962C8B-B14F-4D97-AF65-F5344CB8AC3E}">
        <p14:creationId xmlns:p14="http://schemas.microsoft.com/office/powerpoint/2010/main" val="1727924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rotWithShape="1">
          <a:blip r:embed="rId2"/>
          <a:srcRect r="10196"/>
          <a:stretch/>
        </p:blipFill>
        <p:spPr>
          <a:xfrm>
            <a:off x="184730" y="1495269"/>
            <a:ext cx="7484153" cy="2775938"/>
          </a:xfrm>
          <a:prstGeom prst="rect">
            <a:avLst/>
          </a:prstGeom>
        </p:spPr>
      </p:pic>
      <p:pic>
        <p:nvPicPr>
          <p:cNvPr id="6" name="Grafik 5">
            <a:extLst>
              <a:ext uri="{FF2B5EF4-FFF2-40B4-BE49-F238E27FC236}">
                <a16:creationId xmlns:a16="http://schemas.microsoft.com/office/drawing/2014/main" id="{8DC07F2B-688C-498B-939B-887A9599A2A0}"/>
              </a:ext>
            </a:extLst>
          </p:cNvPr>
          <p:cNvPicPr>
            <a:picLocks noChangeAspect="1"/>
          </p:cNvPicPr>
          <p:nvPr/>
        </p:nvPicPr>
        <p:blipFill>
          <a:blip r:embed="rId3"/>
          <a:stretch>
            <a:fillRect/>
          </a:stretch>
        </p:blipFill>
        <p:spPr>
          <a:xfrm>
            <a:off x="7589074" y="2568882"/>
            <a:ext cx="4562327" cy="2943823"/>
          </a:xfrm>
          <a:prstGeom prst="rect">
            <a:avLst/>
          </a:prstGeom>
        </p:spPr>
      </p:pic>
      <p:sp>
        <p:nvSpPr>
          <p:cNvPr id="4" name="Textfeld 3"/>
          <p:cNvSpPr txBox="1"/>
          <p:nvPr/>
        </p:nvSpPr>
        <p:spPr>
          <a:xfrm>
            <a:off x="2885826" y="153987"/>
            <a:ext cx="6420347" cy="461665"/>
          </a:xfrm>
          <a:prstGeom prst="rect">
            <a:avLst/>
          </a:prstGeom>
          <a:noFill/>
        </p:spPr>
        <p:txBody>
          <a:bodyPr wrap="none" rtlCol="0">
            <a:spAutoFit/>
          </a:bodyPr>
          <a:lstStyle/>
          <a:p>
            <a:pPr algn="ctr">
              <a:spcBef>
                <a:spcPct val="0"/>
              </a:spcBef>
            </a:pPr>
            <a:r>
              <a:rPr lang="en-US" sz="2400" b="1" dirty="0">
                <a:latin typeface="Arial" panose="020B0604020202020204" pitchFamily="34" charset="0"/>
              </a:rPr>
              <a:t>Justification of the main impact quantities.</a:t>
            </a:r>
          </a:p>
        </p:txBody>
      </p:sp>
      <p:sp>
        <p:nvSpPr>
          <p:cNvPr id="5" name="Textfeld 4"/>
          <p:cNvSpPr txBox="1"/>
          <p:nvPr/>
        </p:nvSpPr>
        <p:spPr>
          <a:xfrm>
            <a:off x="1156643" y="573564"/>
            <a:ext cx="11305639" cy="830997"/>
          </a:xfrm>
          <a:prstGeom prst="rect">
            <a:avLst/>
          </a:prstGeom>
          <a:noFill/>
        </p:spPr>
        <p:txBody>
          <a:bodyPr wrap="square" rtlCol="0">
            <a:spAutoFit/>
          </a:bodyPr>
          <a:lstStyle/>
          <a:p>
            <a:r>
              <a:rPr lang="en-US" sz="2400" u="sng" dirty="0">
                <a:latin typeface="Arial" panose="020B0604020202020204" pitchFamily="34" charset="0"/>
                <a:cs typeface="Arial" panose="020B0604020202020204" pitchFamily="34" charset="0"/>
              </a:rPr>
              <a:t>„Acceleration calculation from vehicle speed measurement“ – justification by theoretical derivation</a:t>
            </a:r>
            <a:endParaRPr lang="en-US" sz="2400" dirty="0">
              <a:latin typeface="Arial" panose="020B0604020202020204" pitchFamily="34" charset="0"/>
              <a:cs typeface="Arial" panose="020B0604020202020204" pitchFamily="34" charset="0"/>
            </a:endParaRPr>
          </a:p>
        </p:txBody>
      </p:sp>
      <p:sp>
        <p:nvSpPr>
          <p:cNvPr id="20" name="Rechteck 19"/>
          <p:cNvSpPr/>
          <p:nvPr/>
        </p:nvSpPr>
        <p:spPr>
          <a:xfrm>
            <a:off x="417643" y="5612489"/>
            <a:ext cx="11438997" cy="110709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feld 21"/>
          <p:cNvSpPr txBox="1"/>
          <p:nvPr/>
        </p:nvSpPr>
        <p:spPr>
          <a:xfrm>
            <a:off x="1023457" y="5586805"/>
            <a:ext cx="10762142" cy="1200329"/>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The acceleration is derived by calculation from the speed measurement. The speed measurement shall be determined with devices according to is subject to uncertainty and given by the regulation according to paragraph 1.4 of Annex 3 of UN R51.03. The tables and the figure show the impact of the allowed speed uncertainty on the final test result. </a:t>
            </a:r>
          </a:p>
        </p:txBody>
      </p:sp>
      <p:sp>
        <p:nvSpPr>
          <p:cNvPr id="26" name="Gleichschenkliges Dreieck 25"/>
          <p:cNvSpPr/>
          <p:nvPr/>
        </p:nvSpPr>
        <p:spPr>
          <a:xfrm rot="5400000">
            <a:off x="375730" y="6038273"/>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fik 9">
            <a:extLst>
              <a:ext uri="{FF2B5EF4-FFF2-40B4-BE49-F238E27FC236}">
                <a16:creationId xmlns:a16="http://schemas.microsoft.com/office/drawing/2014/main" id="{70071E3E-8F3C-469E-9C34-C9353D2802AD}"/>
              </a:ext>
            </a:extLst>
          </p:cNvPr>
          <p:cNvPicPr>
            <a:picLocks noChangeAspect="1"/>
          </p:cNvPicPr>
          <p:nvPr/>
        </p:nvPicPr>
        <p:blipFill rotWithShape="1">
          <a:blip r:embed="rId2"/>
          <a:srcRect l="93198" t="75238"/>
          <a:stretch/>
        </p:blipFill>
        <p:spPr>
          <a:xfrm>
            <a:off x="1147312" y="3583837"/>
            <a:ext cx="566853" cy="687370"/>
          </a:xfrm>
          <a:prstGeom prst="rect">
            <a:avLst/>
          </a:prstGeom>
        </p:spPr>
      </p:pic>
      <p:sp>
        <p:nvSpPr>
          <p:cNvPr id="11" name="Abgerundetes Rechteck 12">
            <a:extLst>
              <a:ext uri="{FF2B5EF4-FFF2-40B4-BE49-F238E27FC236}">
                <a16:creationId xmlns:a16="http://schemas.microsoft.com/office/drawing/2014/main" id="{419345C3-74DE-4FB7-B2D9-D695B20182EB}"/>
              </a:ext>
            </a:extLst>
          </p:cNvPr>
          <p:cNvSpPr/>
          <p:nvPr/>
        </p:nvSpPr>
        <p:spPr>
          <a:xfrm>
            <a:off x="5300214" y="4573416"/>
            <a:ext cx="1591572" cy="909593"/>
          </a:xfrm>
          <a:prstGeom prst="roundRect">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0,5 dB</a:t>
            </a:r>
            <a:endParaRPr lang="de-DE" b="1" dirty="0"/>
          </a:p>
        </p:txBody>
      </p:sp>
      <p:sp>
        <p:nvSpPr>
          <p:cNvPr id="8" name="Rechteck: abgerundete Ecken 7">
            <a:extLst>
              <a:ext uri="{FF2B5EF4-FFF2-40B4-BE49-F238E27FC236}">
                <a16:creationId xmlns:a16="http://schemas.microsoft.com/office/drawing/2014/main" id="{98686EB1-CF74-4854-B165-CDB5C1AC6BC0}"/>
              </a:ext>
            </a:extLst>
          </p:cNvPr>
          <p:cNvSpPr/>
          <p:nvPr/>
        </p:nvSpPr>
        <p:spPr>
          <a:xfrm>
            <a:off x="2096217" y="1950100"/>
            <a:ext cx="5510109" cy="167952"/>
          </a:xfrm>
          <a:prstGeom prst="round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abgerundete Ecken 14">
            <a:extLst>
              <a:ext uri="{FF2B5EF4-FFF2-40B4-BE49-F238E27FC236}">
                <a16:creationId xmlns:a16="http://schemas.microsoft.com/office/drawing/2014/main" id="{9BD70E0F-4F6B-4B80-9C2C-5B718E6F680C}"/>
              </a:ext>
            </a:extLst>
          </p:cNvPr>
          <p:cNvSpPr/>
          <p:nvPr/>
        </p:nvSpPr>
        <p:spPr>
          <a:xfrm>
            <a:off x="1156643" y="3632063"/>
            <a:ext cx="5946879" cy="167952"/>
          </a:xfrm>
          <a:prstGeom prst="roundRect">
            <a:avLst/>
          </a:pr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abgerundete Ecken 15">
            <a:extLst>
              <a:ext uri="{FF2B5EF4-FFF2-40B4-BE49-F238E27FC236}">
                <a16:creationId xmlns:a16="http://schemas.microsoft.com/office/drawing/2014/main" id="{DCBB612C-FF62-4A57-BCA8-8255B794879C}"/>
              </a:ext>
            </a:extLst>
          </p:cNvPr>
          <p:cNvSpPr/>
          <p:nvPr/>
        </p:nvSpPr>
        <p:spPr>
          <a:xfrm>
            <a:off x="1141090" y="3924428"/>
            <a:ext cx="5946879" cy="167952"/>
          </a:xfrm>
          <a:prstGeom prst="roundRect">
            <a:avLst/>
          </a:pr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3" name="Gerade Verbindung mit Pfeil 12">
            <a:extLst>
              <a:ext uri="{FF2B5EF4-FFF2-40B4-BE49-F238E27FC236}">
                <a16:creationId xmlns:a16="http://schemas.microsoft.com/office/drawing/2014/main" id="{2A3ECE1F-E8D0-4E10-BFE9-DB9722D4CBB3}"/>
              </a:ext>
            </a:extLst>
          </p:cNvPr>
          <p:cNvCxnSpPr>
            <a:cxnSpLocks/>
          </p:cNvCxnSpPr>
          <p:nvPr/>
        </p:nvCxnSpPr>
        <p:spPr>
          <a:xfrm>
            <a:off x="10487607" y="3910164"/>
            <a:ext cx="2520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7F6564DD-C716-416F-B96D-A5FFE3E9EDCA}"/>
              </a:ext>
            </a:extLst>
          </p:cNvPr>
          <p:cNvCxnSpPr>
            <a:cxnSpLocks/>
          </p:cNvCxnSpPr>
          <p:nvPr/>
        </p:nvCxnSpPr>
        <p:spPr>
          <a:xfrm>
            <a:off x="9944682" y="3950457"/>
            <a:ext cx="0" cy="19511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FA666AC4-E73F-423A-B9EB-F075A4C36DE6}"/>
              </a:ext>
            </a:extLst>
          </p:cNvPr>
          <p:cNvSpPr txBox="1"/>
          <p:nvPr/>
        </p:nvSpPr>
        <p:spPr>
          <a:xfrm>
            <a:off x="9556594" y="3563963"/>
            <a:ext cx="776175" cy="369332"/>
          </a:xfrm>
          <a:prstGeom prst="rect">
            <a:avLst/>
          </a:prstGeom>
          <a:noFill/>
        </p:spPr>
        <p:txBody>
          <a:bodyPr wrap="none" rtlCol="0">
            <a:spAutoFit/>
          </a:bodyPr>
          <a:lstStyle/>
          <a:p>
            <a:r>
              <a:rPr lang="de-DE" dirty="0"/>
              <a:t>0,5 dB</a:t>
            </a:r>
          </a:p>
        </p:txBody>
      </p:sp>
    </p:spTree>
    <p:extLst>
      <p:ext uri="{BB962C8B-B14F-4D97-AF65-F5344CB8AC3E}">
        <p14:creationId xmlns:p14="http://schemas.microsoft.com/office/powerpoint/2010/main" val="921658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025237" y="1473259"/>
            <a:ext cx="6232132" cy="4022706"/>
          </a:xfrm>
          <a:prstGeom prst="rect">
            <a:avLst/>
          </a:prstGeom>
        </p:spPr>
      </p:pic>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983049" y="585626"/>
            <a:ext cx="10873591" cy="830997"/>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de-DE" sz="2400" u="sng" dirty="0" err="1">
                <a:latin typeface="Arial" panose="020B0604020202020204" pitchFamily="34" charset="0"/>
                <a:cs typeface="Arial" panose="020B0604020202020204" pitchFamily="34" charset="0"/>
              </a:rPr>
              <a:t>Production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variation</a:t>
            </a:r>
            <a:r>
              <a:rPr lang="de-DE" sz="2400" u="sng" dirty="0">
                <a:latin typeface="Arial" panose="020B0604020202020204" pitchFamily="34" charset="0"/>
                <a:cs typeface="Arial" panose="020B0604020202020204" pitchFamily="34" charset="0"/>
              </a:rPr>
              <a:t> on </a:t>
            </a:r>
            <a:r>
              <a:rPr lang="de-DE" sz="2400" u="sng" dirty="0" err="1">
                <a:latin typeface="Arial" panose="020B0604020202020204" pitchFamily="34" charset="0"/>
                <a:cs typeface="Arial" panose="020B0604020202020204" pitchFamily="34" charset="0"/>
              </a:rPr>
              <a:t>tyres</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Aging</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of</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tyres</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until</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delivery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to</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customer</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4" y="5712903"/>
            <a:ext cx="11438996"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8065477" y="1805354"/>
            <a:ext cx="3390865" cy="1569660"/>
          </a:xfrm>
          <a:prstGeom prst="rect">
            <a:avLst/>
          </a:prstGeom>
          <a:noFill/>
        </p:spPr>
        <p:txBody>
          <a:bodyPr wrap="none" rtlCol="0">
            <a:spAutoFit/>
          </a:bodyPr>
          <a:lstStyle/>
          <a:p>
            <a:r>
              <a:rPr lang="de-DE" dirty="0" err="1"/>
              <a:t>aging</a:t>
            </a:r>
            <a:r>
              <a:rPr lang="de-DE" dirty="0"/>
              <a:t>:		≈ </a:t>
            </a:r>
            <a:r>
              <a:rPr lang="de-DE" b="1" dirty="0"/>
              <a:t>1 dB/ </a:t>
            </a:r>
            <a:r>
              <a:rPr lang="de-DE" b="1" dirty="0" err="1"/>
              <a:t>year</a:t>
            </a:r>
            <a:endParaRPr lang="de-DE" b="1" dirty="0"/>
          </a:p>
          <a:p>
            <a:r>
              <a:rPr lang="de-DE" b="1" dirty="0"/>
              <a:t>+</a:t>
            </a:r>
          </a:p>
          <a:p>
            <a:r>
              <a:rPr lang="de-DE" dirty="0" err="1"/>
              <a:t>prod</a:t>
            </a:r>
            <a:r>
              <a:rPr lang="de-DE" dirty="0"/>
              <a:t>. </a:t>
            </a:r>
            <a:r>
              <a:rPr lang="de-DE" dirty="0" err="1"/>
              <a:t>variation</a:t>
            </a:r>
            <a:r>
              <a:rPr lang="de-DE" dirty="0"/>
              <a:t>:	≈ </a:t>
            </a:r>
            <a:r>
              <a:rPr lang="de-DE" b="1" dirty="0"/>
              <a:t>0,5 dB</a:t>
            </a:r>
          </a:p>
          <a:p>
            <a:endParaRPr lang="de-DE" dirty="0"/>
          </a:p>
          <a:p>
            <a:r>
              <a:rPr lang="de-DE" b="1" dirty="0"/>
              <a:t>=</a:t>
            </a:r>
            <a:r>
              <a:rPr lang="de-DE" dirty="0"/>
              <a:t>		</a:t>
            </a:r>
            <a:r>
              <a:rPr lang="de-DE" sz="2400" b="1" dirty="0">
                <a:solidFill>
                  <a:srgbClr val="0070C0"/>
                </a:solidFill>
                <a:latin typeface="Calibri" panose="020F0502020204030204" pitchFamily="34" charset="0"/>
                <a:cs typeface="Calibri" panose="020F0502020204030204" pitchFamily="34" charset="0"/>
              </a:rPr>
              <a:t>1,5 dB </a:t>
            </a:r>
            <a:r>
              <a:rPr lang="de-DE" dirty="0">
                <a:solidFill>
                  <a:srgbClr val="0070C0"/>
                </a:solidFill>
                <a:latin typeface="Calibri" panose="020F0502020204030204" pitchFamily="34" charset="0"/>
                <a:cs typeface="Calibri" panose="020F0502020204030204" pitchFamily="34" charset="0"/>
              </a:rPr>
              <a:t>(CRS)</a:t>
            </a:r>
          </a:p>
        </p:txBody>
      </p:sp>
      <p:cxnSp>
        <p:nvCxnSpPr>
          <p:cNvPr id="8" name="Gerader Verbinder 7"/>
          <p:cNvCxnSpPr/>
          <p:nvPr/>
        </p:nvCxnSpPr>
        <p:spPr>
          <a:xfrm>
            <a:off x="8253046" y="2825262"/>
            <a:ext cx="276664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hteck 17"/>
          <p:cNvSpPr/>
          <p:nvPr/>
        </p:nvSpPr>
        <p:spPr>
          <a:xfrm>
            <a:off x="4096603" y="2548637"/>
            <a:ext cx="322385" cy="15787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p:cNvSpPr txBox="1"/>
          <p:nvPr/>
        </p:nvSpPr>
        <p:spPr>
          <a:xfrm>
            <a:off x="3047085" y="2033814"/>
            <a:ext cx="2099036" cy="369332"/>
          </a:xfrm>
          <a:prstGeom prst="rect">
            <a:avLst/>
          </a:prstGeom>
          <a:solidFill>
            <a:schemeClr val="bg1"/>
          </a:solidFill>
        </p:spPr>
        <p:txBody>
          <a:bodyPr wrap="none" rtlCol="0">
            <a:spAutoFit/>
          </a:bodyPr>
          <a:lstStyle/>
          <a:p>
            <a:r>
              <a:rPr lang="de-DE" dirty="0" err="1"/>
              <a:t>production</a:t>
            </a:r>
            <a:r>
              <a:rPr lang="de-DE" dirty="0"/>
              <a:t> </a:t>
            </a:r>
            <a:r>
              <a:rPr lang="de-DE" dirty="0" err="1"/>
              <a:t>variation</a:t>
            </a:r>
            <a:endParaRPr lang="de-DE" dirty="0"/>
          </a:p>
        </p:txBody>
      </p:sp>
      <p:sp>
        <p:nvSpPr>
          <p:cNvPr id="23" name="Textfeld 22"/>
          <p:cNvSpPr txBox="1"/>
          <p:nvPr/>
        </p:nvSpPr>
        <p:spPr>
          <a:xfrm>
            <a:off x="5366114" y="4322741"/>
            <a:ext cx="688009" cy="369332"/>
          </a:xfrm>
          <a:prstGeom prst="rect">
            <a:avLst/>
          </a:prstGeom>
          <a:solidFill>
            <a:schemeClr val="bg1"/>
          </a:solidFill>
        </p:spPr>
        <p:txBody>
          <a:bodyPr wrap="none" rtlCol="0">
            <a:spAutoFit/>
          </a:bodyPr>
          <a:lstStyle/>
          <a:p>
            <a:r>
              <a:rPr lang="de-DE" dirty="0" err="1"/>
              <a:t>aging</a:t>
            </a:r>
            <a:endParaRPr lang="de-DE" dirty="0"/>
          </a:p>
        </p:txBody>
      </p:sp>
      <p:sp>
        <p:nvSpPr>
          <p:cNvPr id="15" name="Gleichschenkliges Dreieck 14"/>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p:cNvSpPr txBox="1"/>
          <p:nvPr/>
        </p:nvSpPr>
        <p:spPr>
          <a:xfrm>
            <a:off x="1012215" y="5836299"/>
            <a:ext cx="10762142" cy="646331"/>
          </a:xfrm>
          <a:prstGeom prst="rect">
            <a:avLst/>
          </a:prstGeom>
          <a:noFill/>
        </p:spPr>
        <p:txBody>
          <a:bodyPr wrap="square" rtlCol="0">
            <a:spAutoFit/>
          </a:bodyPr>
          <a:lstStyle/>
          <a:p>
            <a:r>
              <a:rPr lang="de-DE" dirty="0"/>
              <a:t>The </a:t>
            </a:r>
            <a:r>
              <a:rPr lang="de-DE" dirty="0" err="1"/>
              <a:t>variation</a:t>
            </a:r>
            <a:r>
              <a:rPr lang="de-DE" dirty="0"/>
              <a:t> </a:t>
            </a:r>
            <a:r>
              <a:rPr lang="de-DE" dirty="0" err="1"/>
              <a:t>of</a:t>
            </a:r>
            <a:r>
              <a:rPr lang="de-DE" dirty="0"/>
              <a:t> 0,75 dB in WOT </a:t>
            </a:r>
            <a:r>
              <a:rPr lang="de-DE" dirty="0" err="1"/>
              <a:t>measurement</a:t>
            </a:r>
            <a:r>
              <a:rPr lang="de-DE" dirty="0"/>
              <a:t> </a:t>
            </a:r>
            <a:r>
              <a:rPr lang="de-DE" dirty="0" err="1"/>
              <a:t>assumes</a:t>
            </a:r>
            <a:r>
              <a:rPr lang="de-DE" dirty="0"/>
              <a:t> a </a:t>
            </a:r>
            <a:r>
              <a:rPr lang="de-DE" dirty="0" err="1"/>
              <a:t>source</a:t>
            </a:r>
            <a:r>
              <a:rPr lang="de-DE" dirty="0"/>
              <a:t> </a:t>
            </a:r>
            <a:r>
              <a:rPr lang="de-DE" dirty="0" err="1"/>
              <a:t>distribution</a:t>
            </a:r>
            <a:r>
              <a:rPr lang="de-DE" dirty="0"/>
              <a:t> </a:t>
            </a:r>
            <a:r>
              <a:rPr lang="de-DE" dirty="0" err="1"/>
              <a:t>of</a:t>
            </a:r>
            <a:r>
              <a:rPr lang="de-DE" dirty="0"/>
              <a:t> 50% </a:t>
            </a:r>
            <a:r>
              <a:rPr lang="de-DE" dirty="0" err="1"/>
              <a:t>between</a:t>
            </a:r>
            <a:r>
              <a:rPr lang="de-DE" dirty="0"/>
              <a:t> </a:t>
            </a:r>
            <a:r>
              <a:rPr lang="de-DE" dirty="0" err="1"/>
              <a:t>tyre</a:t>
            </a:r>
            <a:r>
              <a:rPr lang="de-DE" dirty="0"/>
              <a:t> </a:t>
            </a:r>
            <a:r>
              <a:rPr lang="de-DE" dirty="0" err="1"/>
              <a:t>road</a:t>
            </a:r>
            <a:r>
              <a:rPr lang="de-DE" dirty="0"/>
              <a:t> </a:t>
            </a:r>
            <a:r>
              <a:rPr lang="de-DE" dirty="0" err="1"/>
              <a:t>and</a:t>
            </a:r>
            <a:r>
              <a:rPr lang="de-DE" dirty="0"/>
              <a:t> power </a:t>
            </a:r>
            <a:r>
              <a:rPr lang="de-DE" dirty="0" err="1"/>
              <a:t>train</a:t>
            </a:r>
            <a:r>
              <a:rPr lang="de-DE" dirty="0"/>
              <a:t> </a:t>
            </a:r>
            <a:r>
              <a:rPr lang="de-DE" dirty="0" err="1"/>
              <a:t>noise</a:t>
            </a:r>
            <a:r>
              <a:rPr lang="de-DE" dirty="0"/>
              <a:t>.</a:t>
            </a:r>
          </a:p>
        </p:txBody>
      </p:sp>
      <p:sp>
        <p:nvSpPr>
          <p:cNvPr id="7" name="Pfeil nach rechts 6"/>
          <p:cNvSpPr/>
          <p:nvPr/>
        </p:nvSpPr>
        <p:spPr>
          <a:xfrm>
            <a:off x="1949369" y="4692073"/>
            <a:ext cx="4793179" cy="68824"/>
          </a:xfrm>
          <a:prstGeom prst="rightArrow">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35">
            <a:extLst>
              <a:ext uri="{FF2B5EF4-FFF2-40B4-BE49-F238E27FC236}">
                <a16:creationId xmlns:a16="http://schemas.microsoft.com/office/drawing/2014/main" id="{2E54C6BD-6163-400A-B5D1-A42ACC91CF18}"/>
              </a:ext>
            </a:extLst>
          </p:cNvPr>
          <p:cNvSpPr/>
          <p:nvPr/>
        </p:nvSpPr>
        <p:spPr>
          <a:xfrm>
            <a:off x="8597889" y="3715348"/>
            <a:ext cx="1730846"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err="1">
                <a:latin typeface="Arial" panose="020B0604020202020204" pitchFamily="34" charset="0"/>
                <a:cs typeface="Arial" panose="020B0604020202020204" pitchFamily="34" charset="0"/>
              </a:rPr>
              <a:t>up</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to</a:t>
            </a:r>
            <a:r>
              <a:rPr lang="de-DE" b="1" dirty="0">
                <a:latin typeface="Arial" panose="020B0604020202020204" pitchFamily="34" charset="0"/>
                <a:cs typeface="Arial" panose="020B0604020202020204" pitchFamily="34" charset="0"/>
              </a:rPr>
              <a:t> 1dB</a:t>
            </a:r>
            <a:endParaRPr lang="de-DE" b="1" dirty="0"/>
          </a:p>
        </p:txBody>
      </p:sp>
    </p:spTree>
    <p:extLst>
      <p:ext uri="{BB962C8B-B14F-4D97-AF65-F5344CB8AC3E}">
        <p14:creationId xmlns:p14="http://schemas.microsoft.com/office/powerpoint/2010/main" val="3011599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834474" y="170961"/>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003991" y="576059"/>
            <a:ext cx="11305639"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de-DE" sz="2400" u="sng" dirty="0" err="1">
                <a:latin typeface="Arial" panose="020B0604020202020204" pitchFamily="34" charset="0"/>
                <a:cs typeface="Arial" panose="020B0604020202020204" pitchFamily="34" charset="0"/>
              </a:rPr>
              <a:t>Production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variation</a:t>
            </a:r>
            <a:r>
              <a:rPr lang="de-DE" sz="2400" u="sng" dirty="0">
                <a:latin typeface="Arial" panose="020B0604020202020204" pitchFamily="34" charset="0"/>
                <a:cs typeface="Arial" panose="020B0604020202020204" pitchFamily="34" charset="0"/>
              </a:rPr>
              <a:t> in power“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theoretical</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derivation</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340497" y="5712903"/>
            <a:ext cx="11511005"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953190" y="5881194"/>
            <a:ext cx="10762142" cy="646331"/>
          </a:xfrm>
          <a:prstGeom prst="rect">
            <a:avLst/>
          </a:prstGeom>
          <a:noFill/>
        </p:spPr>
        <p:txBody>
          <a:bodyPr wrap="square" rtlCol="0">
            <a:spAutoFit/>
          </a:bodyPr>
          <a:lstStyle/>
          <a:p>
            <a:r>
              <a:rPr lang="de-DE" dirty="0" err="1">
                <a:latin typeface="Calibri" panose="020F0502020204030204" pitchFamily="34" charset="0"/>
                <a:cs typeface="Calibri" panose="020F0502020204030204" pitchFamily="34" charset="0"/>
              </a:rPr>
              <a:t>Based</a:t>
            </a:r>
            <a:r>
              <a:rPr lang="de-DE" dirty="0">
                <a:latin typeface="Calibri" panose="020F0502020204030204" pitchFamily="34" charset="0"/>
                <a:cs typeface="Calibri" panose="020F0502020204030204" pitchFamily="34" charset="0"/>
              </a:rPr>
              <a:t> on a </a:t>
            </a:r>
            <a:r>
              <a:rPr lang="de-DE" dirty="0" err="1">
                <a:latin typeface="Calibri" panose="020F0502020204030204" pitchFamily="34" charset="0"/>
                <a:cs typeface="Calibri" panose="020F0502020204030204" pitchFamily="34" charset="0"/>
              </a:rPr>
              <a:t>allowed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production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variation</a:t>
            </a:r>
            <a:r>
              <a:rPr lang="de-DE" dirty="0">
                <a:latin typeface="Calibri" panose="020F0502020204030204" pitchFamily="34" charset="0"/>
                <a:cs typeface="Calibri" panose="020F0502020204030204" pitchFamily="34" charset="0"/>
              </a:rPr>
              <a:t> in power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+/- 5% </a:t>
            </a:r>
            <a:r>
              <a:rPr lang="de-DE" dirty="0" err="1">
                <a:latin typeface="Calibri" panose="020F0502020204030204" pitchFamily="34" charset="0"/>
                <a:cs typeface="Calibri" panose="020F0502020204030204" pitchFamily="34" charset="0"/>
              </a:rPr>
              <a:t>and</a:t>
            </a:r>
            <a:r>
              <a:rPr lang="de-DE" dirty="0">
                <a:latin typeface="Calibri" panose="020F0502020204030204" pitchFamily="34" charset="0"/>
                <a:cs typeface="Calibri" panose="020F0502020204030204" pitchFamily="34" charset="0"/>
              </a:rPr>
              <a:t> a total </a:t>
            </a:r>
            <a:r>
              <a:rPr lang="de-DE" dirty="0" err="1">
                <a:latin typeface="Calibri" panose="020F0502020204030204" pitchFamily="34" charset="0"/>
                <a:cs typeface="Calibri" panose="020F0502020204030204" pitchFamily="34" charset="0"/>
              </a:rPr>
              <a:t>variation</a:t>
            </a:r>
            <a:r>
              <a:rPr lang="de-DE" dirty="0">
                <a:latin typeface="Calibri" panose="020F0502020204030204" pitchFamily="34" charset="0"/>
                <a:cs typeface="Calibri" panose="020F0502020204030204" pitchFamily="34" charset="0"/>
              </a:rPr>
              <a:t> in </a:t>
            </a:r>
            <a:r>
              <a:rPr lang="de-DE" dirty="0" err="1">
                <a:latin typeface="Calibri" panose="020F0502020204030204" pitchFamily="34" charset="0"/>
                <a:cs typeface="Calibri" panose="020F0502020204030204" pitchFamily="34" charset="0"/>
              </a:rPr>
              <a:t>acceleration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10%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impact</a:t>
            </a:r>
            <a:r>
              <a:rPr lang="de-DE" dirty="0">
                <a:latin typeface="Calibri" panose="020F0502020204030204" pitchFamily="34" charset="0"/>
                <a:cs typeface="Calibri" panose="020F0502020204030204" pitchFamily="34" charset="0"/>
              </a:rPr>
              <a:t> on </a:t>
            </a:r>
            <a:r>
              <a:rPr lang="de-DE" dirty="0" err="1">
                <a:latin typeface="Calibri" panose="020F0502020204030204" pitchFamily="34" charset="0"/>
                <a:cs typeface="Calibri" panose="020F0502020204030204" pitchFamily="34" charset="0"/>
              </a:rPr>
              <a:t>Lurban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up</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0,4 dB.</a:t>
            </a:r>
          </a:p>
        </p:txBody>
      </p:sp>
      <p:sp>
        <p:nvSpPr>
          <p:cNvPr id="26" name="Gleichschenkliges Dreieck 25"/>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9" name="表 18"/>
          <p:cNvGraphicFramePr>
            <a:graphicFrameLocks noGrp="1"/>
          </p:cNvGraphicFramePr>
          <p:nvPr>
            <p:extLst>
              <p:ext uri="{D42A27DB-BD31-4B8C-83A1-F6EECF244321}">
                <p14:modId xmlns:p14="http://schemas.microsoft.com/office/powerpoint/2010/main" val="3698515832"/>
              </p:ext>
            </p:extLst>
          </p:nvPr>
        </p:nvGraphicFramePr>
        <p:xfrm>
          <a:off x="2669803" y="1280420"/>
          <a:ext cx="6101287" cy="1010920"/>
        </p:xfrm>
        <a:graphic>
          <a:graphicData uri="http://schemas.openxmlformats.org/drawingml/2006/table">
            <a:tbl>
              <a:tblPr firstRow="1" bandRow="1">
                <a:tableStyleId>{5C22544A-7EE6-4342-B048-85BDC9FD1C3A}</a:tableStyleId>
              </a:tblPr>
              <a:tblGrid>
                <a:gridCol w="1242147">
                  <a:extLst>
                    <a:ext uri="{9D8B030D-6E8A-4147-A177-3AD203B41FA5}">
                      <a16:colId xmlns:a16="http://schemas.microsoft.com/office/drawing/2014/main" val="20000"/>
                    </a:ext>
                  </a:extLst>
                </a:gridCol>
                <a:gridCol w="1934965">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gridCol w="1323975">
                  <a:extLst>
                    <a:ext uri="{9D8B030D-6E8A-4147-A177-3AD203B41FA5}">
                      <a16:colId xmlns:a16="http://schemas.microsoft.com/office/drawing/2014/main" val="20003"/>
                    </a:ext>
                  </a:extLst>
                </a:gridCol>
              </a:tblGrid>
              <a:tr h="370840">
                <a:tc>
                  <a:txBody>
                    <a:bodyPr/>
                    <a:lstStyle/>
                    <a:p>
                      <a:pPr algn="ctr"/>
                      <a:r>
                        <a:rPr kumimoji="1" lang="en-US" altLang="ja-JP" sz="1800" dirty="0">
                          <a:latin typeface="Calibri" panose="020F0502020204030204" pitchFamily="34" charset="0"/>
                          <a:cs typeface="Calibri" panose="020F0502020204030204" pitchFamily="34" charset="0"/>
                        </a:rPr>
                        <a:t>Power variation</a:t>
                      </a:r>
                    </a:p>
                  </a:txBody>
                  <a:tcPr>
                    <a:solidFill>
                      <a:srgbClr val="007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dirty="0">
                          <a:latin typeface="Calibri" panose="020F0502020204030204" pitchFamily="34" charset="0"/>
                          <a:cs typeface="Calibri" panose="020F0502020204030204" pitchFamily="34" charset="0"/>
                        </a:rPr>
                        <a:t>Power variation</a:t>
                      </a:r>
                    </a:p>
                    <a:p>
                      <a:pPr algn="ctr"/>
                      <a:r>
                        <a:rPr kumimoji="1" lang="en-US" altLang="ja-JP" sz="1800" dirty="0" err="1">
                          <a:latin typeface="Calibri" panose="020F0502020204030204" pitchFamily="34" charset="0"/>
                          <a:cs typeface="Calibri" panose="020F0502020204030204" pitchFamily="34" charset="0"/>
                        </a:rPr>
                        <a:t>absolut</a:t>
                      </a:r>
                      <a:endParaRPr kumimoji="1" lang="en-US" altLang="ja-JP" sz="1800" dirty="0">
                        <a:latin typeface="Calibri" panose="020F0502020204030204" pitchFamily="34" charset="0"/>
                        <a:cs typeface="Calibri" panose="020F0502020204030204" pitchFamily="34" charset="0"/>
                      </a:endParaRPr>
                    </a:p>
                  </a:txBody>
                  <a:tcPr>
                    <a:solidFill>
                      <a:srgbClr val="0070C0"/>
                    </a:solidFill>
                  </a:tcPr>
                </a:tc>
                <a:tc>
                  <a:txBody>
                    <a:bodyPr/>
                    <a:lstStyle/>
                    <a:p>
                      <a:pPr algn="ctr"/>
                      <a:r>
                        <a:rPr kumimoji="1" lang="en-US" altLang="ja-JP" sz="1800" dirty="0">
                          <a:latin typeface="Calibri" panose="020F0502020204030204" pitchFamily="34" charset="0"/>
                          <a:cs typeface="Calibri" panose="020F0502020204030204" pitchFamily="34" charset="0"/>
                        </a:rPr>
                        <a:t>Acceleration</a:t>
                      </a:r>
                    </a:p>
                    <a:p>
                      <a:pPr algn="ctr"/>
                      <a:r>
                        <a:rPr kumimoji="1" lang="en-US" altLang="ja-JP" sz="1800" dirty="0">
                          <a:latin typeface="Calibri" panose="020F0502020204030204" pitchFamily="34" charset="0"/>
                          <a:cs typeface="Calibri" panose="020F0502020204030204" pitchFamily="34" charset="0"/>
                        </a:rPr>
                        <a:t>variation</a:t>
                      </a:r>
                      <a:endParaRPr kumimoji="1" lang="ja-JP" altLang="en-US" sz="1800" dirty="0">
                        <a:latin typeface="Calibri" panose="020F0502020204030204" pitchFamily="34" charset="0"/>
                        <a:cs typeface="Calibri" panose="020F0502020204030204" pitchFamily="34" charset="0"/>
                      </a:endParaRPr>
                    </a:p>
                  </a:txBody>
                  <a:tcPr>
                    <a:lnR w="12700" cap="flat" cmpd="sng" algn="ctr">
                      <a:solidFill>
                        <a:schemeClr val="bg1"/>
                      </a:solidFill>
                      <a:prstDash val="solid"/>
                      <a:round/>
                      <a:headEnd type="none" w="med" len="med"/>
                      <a:tailEnd type="none" w="med" len="med"/>
                    </a:lnR>
                    <a:solidFill>
                      <a:srgbClr val="0070C0"/>
                    </a:solidFill>
                  </a:tcPr>
                </a:tc>
                <a:tc>
                  <a:txBody>
                    <a:bodyPr/>
                    <a:lstStyle/>
                    <a:p>
                      <a:pPr algn="ctr"/>
                      <a:r>
                        <a:rPr kumimoji="1" lang="en-US" altLang="ja-JP" sz="1800" dirty="0" err="1">
                          <a:latin typeface="Calibri" panose="020F0502020204030204" pitchFamily="34" charset="0"/>
                          <a:cs typeface="Calibri" panose="020F0502020204030204" pitchFamily="34" charset="0"/>
                        </a:rPr>
                        <a:t>L</a:t>
                      </a:r>
                      <a:r>
                        <a:rPr kumimoji="1" lang="en-US" altLang="ja-JP" sz="1600" dirty="0" err="1">
                          <a:latin typeface="Calibri" panose="020F0502020204030204" pitchFamily="34" charset="0"/>
                          <a:cs typeface="Calibri" panose="020F0502020204030204" pitchFamily="34" charset="0"/>
                        </a:rPr>
                        <a:t>urban</a:t>
                      </a:r>
                      <a:r>
                        <a:rPr kumimoji="1" lang="en-US" altLang="ja-JP" sz="1800" dirty="0">
                          <a:latin typeface="Calibri" panose="020F0502020204030204" pitchFamily="34" charset="0"/>
                          <a:cs typeface="Calibri" panose="020F0502020204030204" pitchFamily="34" charset="0"/>
                        </a:rPr>
                        <a:t> </a:t>
                      </a:r>
                    </a:p>
                    <a:p>
                      <a:pPr algn="ctr"/>
                      <a:r>
                        <a:rPr kumimoji="1" lang="en-US" altLang="ja-JP" sz="1800" dirty="0">
                          <a:latin typeface="Calibri" panose="020F0502020204030204" pitchFamily="34" charset="0"/>
                          <a:cs typeface="Calibri" panose="020F0502020204030204" pitchFamily="34" charset="0"/>
                        </a:rPr>
                        <a:t>[dB(A)]</a:t>
                      </a:r>
                      <a:endParaRPr kumimoji="1" lang="ja-JP" altLang="en-US" sz="1800" dirty="0">
                        <a:latin typeface="Calibri" panose="020F0502020204030204" pitchFamily="34" charset="0"/>
                        <a:cs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70C0"/>
                    </a:solidFill>
                  </a:tcPr>
                </a:tc>
                <a:extLst>
                  <a:ext uri="{0D108BD9-81ED-4DB2-BD59-A6C34878D82A}">
                    <a16:rowId xmlns:a16="http://schemas.microsoft.com/office/drawing/2014/main" val="10000"/>
                  </a:ext>
                </a:extLst>
              </a:tr>
              <a:tr h="370840">
                <a:tc>
                  <a:txBody>
                    <a:bodyPr/>
                    <a:lstStyle/>
                    <a:p>
                      <a:pPr algn="ctr"/>
                      <a:r>
                        <a:rPr kumimoji="1" lang="en-US" altLang="ja-JP" sz="1800" dirty="0">
                          <a:latin typeface="Calibri" panose="020F0502020204030204" pitchFamily="34" charset="0"/>
                          <a:cs typeface="Calibri" panose="020F0502020204030204" pitchFamily="34" charset="0"/>
                        </a:rPr>
                        <a:t>+/- 5%</a:t>
                      </a:r>
                      <a:endParaRPr kumimoji="1" lang="ja-JP" altLang="en-US" sz="1800" dirty="0">
                        <a:latin typeface="Calibri" panose="020F0502020204030204" pitchFamily="34" charset="0"/>
                        <a:cs typeface="Calibri" panose="020F0502020204030204" pitchFamily="34" charset="0"/>
                      </a:endParaRPr>
                    </a:p>
                  </a:txBody>
                  <a:tcPr>
                    <a:solidFill>
                      <a:schemeClr val="accent2">
                        <a:lumMod val="20000"/>
                        <a:lumOff val="80000"/>
                      </a:schemeClr>
                    </a:solidFill>
                  </a:tcPr>
                </a:tc>
                <a:tc>
                  <a:txBody>
                    <a:bodyPr/>
                    <a:lstStyle/>
                    <a:p>
                      <a:pPr algn="ctr"/>
                      <a:r>
                        <a:rPr kumimoji="1" lang="de-DE" altLang="ja-JP" sz="1800" dirty="0">
                          <a:latin typeface="Calibri" panose="020F0502020204030204" pitchFamily="34" charset="0"/>
                          <a:cs typeface="Calibri" panose="020F0502020204030204" pitchFamily="34" charset="0"/>
                        </a:rPr>
                        <a:t>10%</a:t>
                      </a:r>
                      <a:endParaRPr kumimoji="1" lang="ja-JP" altLang="en-US" sz="1800" dirty="0">
                        <a:latin typeface="Calibri" panose="020F0502020204030204" pitchFamily="34" charset="0"/>
                        <a:cs typeface="Calibri" panose="020F0502020204030204" pitchFamily="34" charset="0"/>
                      </a:endParaRPr>
                    </a:p>
                  </a:txBody>
                  <a:tcPr>
                    <a:solidFill>
                      <a:schemeClr val="accent2">
                        <a:lumMod val="20000"/>
                        <a:lumOff val="80000"/>
                      </a:schemeClr>
                    </a:solidFill>
                  </a:tcPr>
                </a:tc>
                <a:tc>
                  <a:txBody>
                    <a:bodyPr/>
                    <a:lstStyle/>
                    <a:p>
                      <a:pPr algn="ctr"/>
                      <a:r>
                        <a:rPr kumimoji="1" lang="en-US" altLang="ja-JP" sz="1800" dirty="0">
                          <a:latin typeface="Calibri" panose="020F0502020204030204" pitchFamily="34" charset="0"/>
                          <a:cs typeface="Calibri" panose="020F0502020204030204" pitchFamily="34" charset="0"/>
                        </a:rPr>
                        <a:t>10%</a:t>
                      </a:r>
                      <a:endParaRPr kumimoji="1" lang="ja-JP" altLang="en-US" sz="1800" dirty="0">
                        <a:latin typeface="Calibri" panose="020F0502020204030204" pitchFamily="34" charset="0"/>
                        <a:cs typeface="Calibri" panose="020F0502020204030204" pitchFamily="34" charset="0"/>
                      </a:endParaRPr>
                    </a:p>
                  </a:txBody>
                  <a:tcPr>
                    <a:lnR w="12700" cap="flat" cmpd="sng" algn="ctr">
                      <a:solidFill>
                        <a:schemeClr val="bg1"/>
                      </a:solidFill>
                      <a:prstDash val="solid"/>
                      <a:round/>
                      <a:headEnd type="none" w="med" len="med"/>
                      <a:tailEnd type="none" w="med" len="med"/>
                    </a:lnR>
                    <a:solidFill>
                      <a:schemeClr val="accent2">
                        <a:lumMod val="20000"/>
                        <a:lumOff val="80000"/>
                      </a:schemeClr>
                    </a:solidFill>
                  </a:tcPr>
                </a:tc>
                <a:tc>
                  <a:txBody>
                    <a:bodyPr/>
                    <a:lstStyle/>
                    <a:p>
                      <a:pPr algn="ctr"/>
                      <a:r>
                        <a:rPr kumimoji="1" lang="en-US" altLang="ja-JP" sz="1800" dirty="0">
                          <a:latin typeface="Calibri" panose="020F0502020204030204" pitchFamily="34" charset="0"/>
                          <a:cs typeface="Calibri" panose="020F0502020204030204" pitchFamily="34" charset="0"/>
                        </a:rPr>
                        <a:t>0.4dB</a:t>
                      </a:r>
                      <a:endParaRPr kumimoji="1" lang="ja-JP" altLang="en-US" sz="1800" dirty="0">
                        <a:latin typeface="Calibri" panose="020F0502020204030204" pitchFamily="34" charset="0"/>
                        <a:cs typeface="Calibri" panose="020F0502020204030204" pitchFamily="34" charset="0"/>
                      </a:endParaRPr>
                    </a:p>
                  </a:txBody>
                  <a:tcPr>
                    <a:lnL w="12700" cap="flat" cmpd="sng" algn="ctr">
                      <a:solidFill>
                        <a:schemeClr val="bg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
        <p:nvSpPr>
          <p:cNvPr id="36" name="Abgerundetes Rechteck 35"/>
          <p:cNvSpPr/>
          <p:nvPr/>
        </p:nvSpPr>
        <p:spPr>
          <a:xfrm>
            <a:off x="8597889" y="3715348"/>
            <a:ext cx="1591572" cy="909593"/>
          </a:xfrm>
          <a:prstGeom prst="round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err="1">
                <a:latin typeface="Arial" panose="020B0604020202020204" pitchFamily="34" charset="0"/>
                <a:cs typeface="Arial" panose="020B0604020202020204" pitchFamily="34" charset="0"/>
              </a:rPr>
              <a:t>up</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to</a:t>
            </a:r>
            <a:r>
              <a:rPr lang="de-DE" b="1" dirty="0">
                <a:latin typeface="Arial" panose="020B0604020202020204" pitchFamily="34" charset="0"/>
                <a:cs typeface="Arial" panose="020B0604020202020204" pitchFamily="34" charset="0"/>
              </a:rPr>
              <a:t> 0,4 dB</a:t>
            </a:r>
            <a:endParaRPr lang="de-DE" b="1" dirty="0"/>
          </a:p>
        </p:txBody>
      </p:sp>
      <p:pic>
        <p:nvPicPr>
          <p:cNvPr id="2" name="Grafik 1"/>
          <p:cNvPicPr>
            <a:picLocks noChangeAspect="1"/>
          </p:cNvPicPr>
          <p:nvPr/>
        </p:nvPicPr>
        <p:blipFill>
          <a:blip r:embed="rId2"/>
          <a:stretch>
            <a:fillRect/>
          </a:stretch>
        </p:blipFill>
        <p:spPr>
          <a:xfrm>
            <a:off x="3048370" y="2396842"/>
            <a:ext cx="4997265" cy="3210559"/>
          </a:xfrm>
          <a:prstGeom prst="rect">
            <a:avLst/>
          </a:prstGeom>
        </p:spPr>
      </p:pic>
      <p:cxnSp>
        <p:nvCxnSpPr>
          <p:cNvPr id="6" name="Gerade Verbindung mit Pfeil 5"/>
          <p:cNvCxnSpPr/>
          <p:nvPr/>
        </p:nvCxnSpPr>
        <p:spPr>
          <a:xfrm flipH="1">
            <a:off x="6656811" y="2708931"/>
            <a:ext cx="324000"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6506441" y="2471516"/>
            <a:ext cx="589905" cy="184666"/>
          </a:xfrm>
          <a:prstGeom prst="rect">
            <a:avLst/>
          </a:prstGeom>
          <a:solidFill>
            <a:schemeClr val="bg1"/>
          </a:solidFill>
        </p:spPr>
        <p:txBody>
          <a:bodyPr wrap="none" lIns="0" tIns="0" rIns="0" bIns="0" rtlCol="0">
            <a:spAutoFit/>
          </a:bodyPr>
          <a:lstStyle/>
          <a:p>
            <a:r>
              <a:rPr lang="de-DE" sz="1200" dirty="0">
                <a:latin typeface="Arial" panose="020B0604020202020204" pitchFamily="34" charset="0"/>
                <a:cs typeface="Arial" panose="020B0604020202020204" pitchFamily="34" charset="0"/>
              </a:rPr>
              <a:t>0,2 m/s2</a:t>
            </a:r>
          </a:p>
        </p:txBody>
      </p:sp>
      <p:cxnSp>
        <p:nvCxnSpPr>
          <p:cNvPr id="37" name="Gerade Verbindung mit Pfeil 36"/>
          <p:cNvCxnSpPr/>
          <p:nvPr/>
        </p:nvCxnSpPr>
        <p:spPr>
          <a:xfrm>
            <a:off x="5807532" y="3202801"/>
            <a:ext cx="1" cy="17729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a:off x="5600616" y="3459548"/>
            <a:ext cx="444032" cy="184666"/>
          </a:xfrm>
          <a:prstGeom prst="rect">
            <a:avLst/>
          </a:prstGeom>
          <a:solidFill>
            <a:schemeClr val="bg1"/>
          </a:solidFill>
        </p:spPr>
        <p:txBody>
          <a:bodyPr wrap="none" lIns="0" tIns="0" rIns="0" bIns="0" rtlCol="0">
            <a:spAutoFit/>
          </a:bodyPr>
          <a:lstStyle/>
          <a:p>
            <a:r>
              <a:rPr lang="de-DE" sz="1200" dirty="0">
                <a:latin typeface="Arial" panose="020B0604020202020204" pitchFamily="34" charset="0"/>
                <a:cs typeface="Arial" panose="020B0604020202020204" pitchFamily="34" charset="0"/>
              </a:rPr>
              <a:t>0,4 dB</a:t>
            </a:r>
          </a:p>
        </p:txBody>
      </p:sp>
      <p:sp>
        <p:nvSpPr>
          <p:cNvPr id="40" name="Textfeld 39"/>
          <p:cNvSpPr txBox="1"/>
          <p:nvPr/>
        </p:nvSpPr>
        <p:spPr>
          <a:xfrm>
            <a:off x="8771090" y="1493629"/>
            <a:ext cx="1651414" cy="461665"/>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approach</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similar</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to</a:t>
            </a:r>
            <a:endParaRPr lang="de-DE" sz="1200" dirty="0">
              <a:latin typeface="Arial" panose="020B0604020202020204" pitchFamily="34" charset="0"/>
              <a:cs typeface="Arial" panose="020B0604020202020204" pitchFamily="34" charset="0"/>
            </a:endParaRPr>
          </a:p>
          <a:p>
            <a:r>
              <a:rPr lang="de-DE" sz="1200" dirty="0">
                <a:latin typeface="Arial" panose="020B0604020202020204" pitchFamily="34" charset="0"/>
                <a:cs typeface="Arial" panose="020B0604020202020204" pitchFamily="34" charset="0"/>
              </a:rPr>
              <a:t>„</a:t>
            </a:r>
            <a:r>
              <a:rPr lang="de-DE" sz="1200" dirty="0" err="1">
                <a:latin typeface="Arial" panose="020B0604020202020204" pitchFamily="34" charset="0"/>
                <a:cs typeface="Arial" panose="020B0604020202020204" pitchFamily="34" charset="0"/>
              </a:rPr>
              <a:t>barometric</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pressure</a:t>
            </a:r>
            <a:r>
              <a:rPr lang="de-DE"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958749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885826" y="146197"/>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013646" y="558132"/>
            <a:ext cx="11305639" cy="830997"/>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a:t>
            </a:r>
            <a:r>
              <a:rPr lang="en-US" sz="2400" u="sng" dirty="0">
                <a:latin typeface="Arial" panose="020B0604020202020204" pitchFamily="34" charset="0"/>
                <a:cs typeface="Arial" panose="020B0604020202020204" pitchFamily="34" charset="0"/>
              </a:rPr>
              <a:t>Production Variability of Sound Reduction Components</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323120" y="5712902"/>
            <a:ext cx="1154575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897877" y="5921076"/>
            <a:ext cx="10762142" cy="646331"/>
          </a:xfrm>
          <a:prstGeom prst="rect">
            <a:avLst/>
          </a:prstGeom>
          <a:noFill/>
        </p:spPr>
        <p:txBody>
          <a:bodyPr wrap="square" rtlCol="0">
            <a:spAutoFit/>
          </a:bodyPr>
          <a:lstStyle/>
          <a:p>
            <a:r>
              <a:rPr lang="de-DE" dirty="0">
                <a:latin typeface="Calibri" panose="020F0502020204030204" pitchFamily="34" charset="0"/>
                <a:cs typeface="Calibri" panose="020F0502020204030204" pitchFamily="34" charset="0"/>
              </a:rPr>
              <a:t>The </a:t>
            </a:r>
            <a:r>
              <a:rPr lang="de-DE" dirty="0" err="1">
                <a:latin typeface="Calibri" panose="020F0502020204030204" pitchFamily="34" charset="0"/>
                <a:cs typeface="Calibri" panose="020F0502020204030204" pitchFamily="34" charset="0"/>
              </a:rPr>
              <a:t>impact</a:t>
            </a:r>
            <a:r>
              <a:rPr lang="de-DE" dirty="0">
                <a:latin typeface="Calibri" panose="020F0502020204030204" pitchFamily="34" charset="0"/>
                <a:cs typeface="Calibri" panose="020F0502020204030204" pitchFamily="34" charset="0"/>
              </a:rPr>
              <a:t> on </a:t>
            </a:r>
            <a:r>
              <a:rPr lang="de-DE" dirty="0" err="1">
                <a:latin typeface="Calibri" panose="020F0502020204030204" pitchFamily="34" charset="0"/>
                <a:cs typeface="Calibri" panose="020F0502020204030204" pitchFamily="34" charset="0"/>
              </a:rPr>
              <a:t>Lurban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0.7 dB </a:t>
            </a:r>
            <a:r>
              <a:rPr lang="de-DE" dirty="0" err="1">
                <a:latin typeface="Calibri" panose="020F0502020204030204" pitchFamily="34" charset="0"/>
                <a:cs typeface="Calibri" panose="020F0502020204030204" pitchFamily="34" charset="0"/>
              </a:rPr>
              <a:t>assumes</a:t>
            </a:r>
            <a:r>
              <a:rPr lang="de-DE" dirty="0">
                <a:latin typeface="Calibri" panose="020F0502020204030204" pitchFamily="34" charset="0"/>
                <a:cs typeface="Calibri" panose="020F0502020204030204" pitchFamily="34" charset="0"/>
              </a:rPr>
              <a:t> a </a:t>
            </a:r>
            <a:r>
              <a:rPr lang="de-DE" dirty="0" err="1">
                <a:latin typeface="Calibri" panose="020F0502020204030204" pitchFamily="34" charset="0"/>
                <a:cs typeface="Calibri" panose="020F0502020204030204" pitchFamily="34" charset="0"/>
              </a:rPr>
              <a:t>contribution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effect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50% on </a:t>
            </a:r>
            <a:r>
              <a:rPr lang="de-DE" dirty="0" err="1">
                <a:latin typeface="Calibri" panose="020F0502020204030204" pitchFamily="34" charset="0"/>
                <a:cs typeface="Calibri" panose="020F0502020204030204" pitchFamily="34" charset="0"/>
              </a:rPr>
              <a:t>Lwot</a:t>
            </a:r>
            <a:r>
              <a:rPr lang="de-DE" dirty="0">
                <a:latin typeface="Calibri" panose="020F0502020204030204" pitchFamily="34" charset="0"/>
                <a:cs typeface="Calibri" panose="020F0502020204030204" pitchFamily="34" charset="0"/>
              </a:rPr>
              <a:t> (1.1dB). The </a:t>
            </a:r>
            <a:r>
              <a:rPr lang="de-DE" dirty="0" err="1">
                <a:latin typeface="Calibri" panose="020F0502020204030204" pitchFamily="34" charset="0"/>
                <a:cs typeface="Calibri" panose="020F0502020204030204" pitchFamily="34" charset="0"/>
              </a:rPr>
              <a:t>effect</a:t>
            </a:r>
            <a:r>
              <a:rPr lang="de-DE" dirty="0">
                <a:latin typeface="Calibri" panose="020F0502020204030204" pitchFamily="34" charset="0"/>
                <a:cs typeface="Calibri" panose="020F0502020204030204" pitchFamily="34" charset="0"/>
              </a:rPr>
              <a:t> in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Lcrs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neglectible</a:t>
            </a:r>
            <a:r>
              <a:rPr lang="de-DE" dirty="0">
                <a:latin typeface="Calibri" panose="020F0502020204030204" pitchFamily="34" charset="0"/>
                <a:cs typeface="Calibri" panose="020F0502020204030204" pitchFamily="34" charset="0"/>
              </a:rPr>
              <a:t>.</a:t>
            </a:r>
          </a:p>
        </p:txBody>
      </p:sp>
      <p:sp>
        <p:nvSpPr>
          <p:cNvPr id="26" name="Gleichschenkliges Dreieck 25"/>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Grafik 2">
            <a:extLst>
              <a:ext uri="{FF2B5EF4-FFF2-40B4-BE49-F238E27FC236}">
                <a16:creationId xmlns:a16="http://schemas.microsoft.com/office/drawing/2014/main" id="{C34862CC-161A-4F24-8D00-E92106FA971A}"/>
              </a:ext>
            </a:extLst>
          </p:cNvPr>
          <p:cNvPicPr>
            <a:picLocks noChangeAspect="1"/>
          </p:cNvPicPr>
          <p:nvPr/>
        </p:nvPicPr>
        <p:blipFill>
          <a:blip r:embed="rId2"/>
          <a:stretch>
            <a:fillRect/>
          </a:stretch>
        </p:blipFill>
        <p:spPr>
          <a:xfrm>
            <a:off x="417643" y="1813016"/>
            <a:ext cx="5277587" cy="3134162"/>
          </a:xfrm>
          <a:prstGeom prst="rect">
            <a:avLst/>
          </a:prstGeom>
        </p:spPr>
      </p:pic>
      <p:sp>
        <p:nvSpPr>
          <p:cNvPr id="6" name="Textfeld 5">
            <a:extLst>
              <a:ext uri="{FF2B5EF4-FFF2-40B4-BE49-F238E27FC236}">
                <a16:creationId xmlns:a16="http://schemas.microsoft.com/office/drawing/2014/main" id="{0C3E5FBC-69E3-4667-86A4-09E795EC0D75}"/>
              </a:ext>
            </a:extLst>
          </p:cNvPr>
          <p:cNvSpPr txBox="1"/>
          <p:nvPr/>
        </p:nvSpPr>
        <p:spPr>
          <a:xfrm rot="16200000">
            <a:off x="-216696" y="3241598"/>
            <a:ext cx="99168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SPL [dB(A)]</a:t>
            </a:r>
          </a:p>
        </p:txBody>
      </p:sp>
      <p:sp>
        <p:nvSpPr>
          <p:cNvPr id="10" name="Textfeld 9">
            <a:extLst>
              <a:ext uri="{FF2B5EF4-FFF2-40B4-BE49-F238E27FC236}">
                <a16:creationId xmlns:a16="http://schemas.microsoft.com/office/drawing/2014/main" id="{A4DF9579-4A21-4822-97E7-87A4E751CEAE}"/>
              </a:ext>
            </a:extLst>
          </p:cNvPr>
          <p:cNvSpPr txBox="1"/>
          <p:nvPr/>
        </p:nvSpPr>
        <p:spPr>
          <a:xfrm>
            <a:off x="2579382" y="4910628"/>
            <a:ext cx="954107" cy="276999"/>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rpm</a:t>
            </a:r>
            <a:r>
              <a:rPr lang="de-DE" sz="1200" dirty="0">
                <a:latin typeface="Arial" panose="020B0604020202020204" pitchFamily="34" charset="0"/>
                <a:cs typeface="Arial" panose="020B0604020202020204" pitchFamily="34" charset="0"/>
              </a:rPr>
              <a:t> [1/min]</a:t>
            </a:r>
          </a:p>
        </p:txBody>
      </p:sp>
      <p:sp>
        <p:nvSpPr>
          <p:cNvPr id="11" name="Textfeld 10">
            <a:extLst>
              <a:ext uri="{FF2B5EF4-FFF2-40B4-BE49-F238E27FC236}">
                <a16:creationId xmlns:a16="http://schemas.microsoft.com/office/drawing/2014/main" id="{C9FD94B8-9EEA-496C-BA25-9415418FE678}"/>
              </a:ext>
            </a:extLst>
          </p:cNvPr>
          <p:cNvSpPr txBox="1"/>
          <p:nvPr/>
        </p:nvSpPr>
        <p:spPr>
          <a:xfrm>
            <a:off x="2226720" y="1485707"/>
            <a:ext cx="1659429" cy="369332"/>
          </a:xfrm>
          <a:prstGeom prst="rect">
            <a:avLst/>
          </a:prstGeom>
          <a:noFill/>
        </p:spPr>
        <p:txBody>
          <a:bodyPr wrap="none" rtlCol="0">
            <a:spAutoFit/>
          </a:bodyPr>
          <a:lstStyle/>
          <a:p>
            <a:r>
              <a:rPr lang="de-DE" b="1" dirty="0" err="1">
                <a:latin typeface="Arial" panose="020B0604020202020204" pitchFamily="34" charset="0"/>
                <a:cs typeface="Arial" panose="020B0604020202020204" pitchFamily="34" charset="0"/>
              </a:rPr>
              <a:t>tailpipe</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noise</a:t>
            </a:r>
            <a:endParaRPr lang="de-DE" b="1" dirty="0">
              <a:latin typeface="Arial" panose="020B0604020202020204" pitchFamily="34" charset="0"/>
              <a:cs typeface="Arial" panose="020B0604020202020204" pitchFamily="34" charset="0"/>
            </a:endParaRPr>
          </a:p>
        </p:txBody>
      </p:sp>
      <p:sp>
        <p:nvSpPr>
          <p:cNvPr id="12" name="Textfeld 11">
            <a:extLst>
              <a:ext uri="{FF2B5EF4-FFF2-40B4-BE49-F238E27FC236}">
                <a16:creationId xmlns:a16="http://schemas.microsoft.com/office/drawing/2014/main" id="{C736DEA9-4239-4D72-9463-50D796E77D9E}"/>
              </a:ext>
            </a:extLst>
          </p:cNvPr>
          <p:cNvSpPr txBox="1"/>
          <p:nvPr/>
        </p:nvSpPr>
        <p:spPr>
          <a:xfrm>
            <a:off x="2226720" y="3400833"/>
            <a:ext cx="3070072" cy="646331"/>
          </a:xfrm>
          <a:prstGeom prst="rect">
            <a:avLst/>
          </a:prstGeom>
          <a:solidFill>
            <a:schemeClr val="bg1"/>
          </a:solidFill>
        </p:spPr>
        <p:txBody>
          <a:bodyPr wrap="none" rtlCol="0">
            <a:spAutoFit/>
          </a:bodyPr>
          <a:lstStyle/>
          <a:p>
            <a:r>
              <a:rPr lang="de-DE" dirty="0">
                <a:latin typeface="Arial" panose="020B0604020202020204" pitchFamily="34" charset="0"/>
                <a:cs typeface="Arial" panose="020B0604020202020204" pitchFamily="34" charset="0"/>
              </a:rPr>
              <a:t>Measurement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7 </a:t>
            </a:r>
            <a:r>
              <a:rPr lang="de-DE" dirty="0" err="1">
                <a:latin typeface="Arial" panose="020B0604020202020204" pitchFamily="34" charset="0"/>
                <a:cs typeface="Arial" panose="020B0604020202020204" pitchFamily="34" charset="0"/>
              </a:rPr>
              <a:t>exhaust</a:t>
            </a:r>
            <a:endParaRPr lang="de-DE" dirty="0">
              <a:latin typeface="Arial" panose="020B0604020202020204" pitchFamily="34" charset="0"/>
              <a:cs typeface="Arial" panose="020B0604020202020204" pitchFamily="34" charset="0"/>
            </a:endParaRPr>
          </a:p>
          <a:p>
            <a:pPr algn="ctr"/>
            <a:r>
              <a:rPr lang="de-DE" dirty="0" err="1">
                <a:latin typeface="Arial" panose="020B0604020202020204" pitchFamily="34" charset="0"/>
                <a:cs typeface="Arial" panose="020B0604020202020204" pitchFamily="34" charset="0"/>
              </a:rPr>
              <a:t>systems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from</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the</a:t>
            </a:r>
            <a:r>
              <a:rPr lang="de-DE" dirty="0">
                <a:latin typeface="Arial" panose="020B0604020202020204" pitchFamily="34" charset="0"/>
                <a:cs typeface="Arial" panose="020B0604020202020204" pitchFamily="34" charset="0"/>
              </a:rPr>
              <a:t> same type</a:t>
            </a:r>
          </a:p>
        </p:txBody>
      </p:sp>
      <p:sp>
        <p:nvSpPr>
          <p:cNvPr id="7" name="Pfeil: nach rechts 6">
            <a:extLst>
              <a:ext uri="{FF2B5EF4-FFF2-40B4-BE49-F238E27FC236}">
                <a16:creationId xmlns:a16="http://schemas.microsoft.com/office/drawing/2014/main" id="{69E16848-7EC7-4204-8D78-DE388203D057}"/>
              </a:ext>
            </a:extLst>
          </p:cNvPr>
          <p:cNvSpPr/>
          <p:nvPr/>
        </p:nvSpPr>
        <p:spPr>
          <a:xfrm>
            <a:off x="5782646" y="3014618"/>
            <a:ext cx="978408" cy="828763"/>
          </a:xfrm>
          <a:prstGeom prst="rightArrow">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8" name="Grafik 7">
            <a:extLst>
              <a:ext uri="{FF2B5EF4-FFF2-40B4-BE49-F238E27FC236}">
                <a16:creationId xmlns:a16="http://schemas.microsoft.com/office/drawing/2014/main" id="{D3937818-9CD9-479A-A391-28DCD18A60B2}"/>
              </a:ext>
            </a:extLst>
          </p:cNvPr>
          <p:cNvPicPr>
            <a:picLocks noChangeAspect="1"/>
          </p:cNvPicPr>
          <p:nvPr/>
        </p:nvPicPr>
        <p:blipFill>
          <a:blip r:embed="rId3"/>
          <a:stretch>
            <a:fillRect/>
          </a:stretch>
        </p:blipFill>
        <p:spPr>
          <a:xfrm>
            <a:off x="7053234" y="1897476"/>
            <a:ext cx="4721123" cy="3006713"/>
          </a:xfrm>
          <a:prstGeom prst="rect">
            <a:avLst/>
          </a:prstGeom>
        </p:spPr>
      </p:pic>
      <p:sp>
        <p:nvSpPr>
          <p:cNvPr id="15" name="Textfeld 14">
            <a:extLst>
              <a:ext uri="{FF2B5EF4-FFF2-40B4-BE49-F238E27FC236}">
                <a16:creationId xmlns:a16="http://schemas.microsoft.com/office/drawing/2014/main" id="{8D0FC916-A97B-4955-B233-BA819C6C93F4}"/>
              </a:ext>
            </a:extLst>
          </p:cNvPr>
          <p:cNvSpPr txBox="1"/>
          <p:nvPr/>
        </p:nvSpPr>
        <p:spPr>
          <a:xfrm>
            <a:off x="8936741" y="4910628"/>
            <a:ext cx="954107" cy="276999"/>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rpm</a:t>
            </a:r>
            <a:r>
              <a:rPr lang="de-DE" sz="1200" dirty="0">
                <a:latin typeface="Arial" panose="020B0604020202020204" pitchFamily="34" charset="0"/>
                <a:cs typeface="Arial" panose="020B0604020202020204" pitchFamily="34" charset="0"/>
              </a:rPr>
              <a:t> [1/min]</a:t>
            </a:r>
          </a:p>
        </p:txBody>
      </p:sp>
      <p:sp>
        <p:nvSpPr>
          <p:cNvPr id="16" name="Textfeld 15">
            <a:extLst>
              <a:ext uri="{FF2B5EF4-FFF2-40B4-BE49-F238E27FC236}">
                <a16:creationId xmlns:a16="http://schemas.microsoft.com/office/drawing/2014/main" id="{892FEE63-D394-4A36-A988-69F0738DC863}"/>
              </a:ext>
            </a:extLst>
          </p:cNvPr>
          <p:cNvSpPr txBox="1"/>
          <p:nvPr/>
        </p:nvSpPr>
        <p:spPr>
          <a:xfrm rot="16200000">
            <a:off x="6354865" y="3290501"/>
            <a:ext cx="1114408" cy="276999"/>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deviation</a:t>
            </a:r>
            <a:r>
              <a:rPr lang="de-DE" sz="1200" dirty="0">
                <a:latin typeface="Arial" panose="020B0604020202020204" pitchFamily="34" charset="0"/>
                <a:cs typeface="Arial" panose="020B0604020202020204" pitchFamily="34" charset="0"/>
              </a:rPr>
              <a:t> [dB]</a:t>
            </a:r>
          </a:p>
        </p:txBody>
      </p:sp>
      <p:sp>
        <p:nvSpPr>
          <p:cNvPr id="17" name="Textfeld 16">
            <a:extLst>
              <a:ext uri="{FF2B5EF4-FFF2-40B4-BE49-F238E27FC236}">
                <a16:creationId xmlns:a16="http://schemas.microsoft.com/office/drawing/2014/main" id="{107C1C20-5EFE-4250-AEDA-C76AA23EEF60}"/>
              </a:ext>
            </a:extLst>
          </p:cNvPr>
          <p:cNvSpPr txBox="1"/>
          <p:nvPr/>
        </p:nvSpPr>
        <p:spPr>
          <a:xfrm>
            <a:off x="8004066" y="2180652"/>
            <a:ext cx="2287870" cy="369332"/>
          </a:xfrm>
          <a:prstGeom prst="rect">
            <a:avLst/>
          </a:prstGeom>
          <a:solidFill>
            <a:schemeClr val="bg1"/>
          </a:solidFill>
        </p:spPr>
        <p:txBody>
          <a:bodyPr wrap="none" rtlCol="0">
            <a:spAutoFit/>
          </a:bodyPr>
          <a:lstStyle/>
          <a:p>
            <a:r>
              <a:rPr lang="de-DE" b="1" dirty="0">
                <a:latin typeface="Arial" panose="020B0604020202020204" pitchFamily="34" charset="0"/>
                <a:cs typeface="Arial" panose="020B0604020202020204" pitchFamily="34" charset="0"/>
              </a:rPr>
              <a:t>Variation </a:t>
            </a:r>
            <a:r>
              <a:rPr lang="de-DE" b="1" dirty="0" err="1">
                <a:latin typeface="Arial" panose="020B0604020202020204" pitchFamily="34" charset="0"/>
                <a:cs typeface="Arial" panose="020B0604020202020204" pitchFamily="34" charset="0"/>
              </a:rPr>
              <a:t>up</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to</a:t>
            </a:r>
            <a:r>
              <a:rPr lang="de-DE" b="1" dirty="0">
                <a:latin typeface="Arial" panose="020B0604020202020204" pitchFamily="34" charset="0"/>
                <a:cs typeface="Arial" panose="020B0604020202020204" pitchFamily="34" charset="0"/>
              </a:rPr>
              <a:t> 2dB</a:t>
            </a:r>
          </a:p>
        </p:txBody>
      </p:sp>
      <p:sp>
        <p:nvSpPr>
          <p:cNvPr id="18" name="Abgerundetes Rechteck 35">
            <a:extLst>
              <a:ext uri="{FF2B5EF4-FFF2-40B4-BE49-F238E27FC236}">
                <a16:creationId xmlns:a16="http://schemas.microsoft.com/office/drawing/2014/main" id="{33ABFBCD-92ED-4EC2-8B5D-10F93D94FEDD}"/>
              </a:ext>
            </a:extLst>
          </p:cNvPr>
          <p:cNvSpPr/>
          <p:nvPr/>
        </p:nvSpPr>
        <p:spPr>
          <a:xfrm>
            <a:off x="5394735" y="4420447"/>
            <a:ext cx="1591572" cy="909593"/>
          </a:xfrm>
          <a:prstGeom prst="roundRect">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err="1">
                <a:latin typeface="Arial" panose="020B0604020202020204" pitchFamily="34" charset="0"/>
                <a:cs typeface="Arial" panose="020B0604020202020204" pitchFamily="34" charset="0"/>
              </a:rPr>
              <a:t>up</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to</a:t>
            </a:r>
            <a:r>
              <a:rPr lang="de-DE" b="1" dirty="0">
                <a:latin typeface="Arial" panose="020B0604020202020204" pitchFamily="34" charset="0"/>
                <a:cs typeface="Arial" panose="020B0604020202020204" pitchFamily="34" charset="0"/>
              </a:rPr>
              <a:t> 0,7 dB</a:t>
            </a:r>
            <a:endParaRPr lang="de-DE" b="1" dirty="0"/>
          </a:p>
        </p:txBody>
      </p:sp>
    </p:spTree>
    <p:extLst>
      <p:ext uri="{BB962C8B-B14F-4D97-AF65-F5344CB8AC3E}">
        <p14:creationId xmlns:p14="http://schemas.microsoft.com/office/powerpoint/2010/main" val="9252641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73192" y="180145"/>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687847" y="537679"/>
            <a:ext cx="11305639" cy="1569660"/>
          </a:xfrm>
          <a:prstGeom prst="rect">
            <a:avLst/>
          </a:prstGeom>
          <a:noFill/>
        </p:spPr>
        <p:txBody>
          <a:bodyPr wrap="square" rtlCol="0">
            <a:spAutoFit/>
          </a:bodyPr>
          <a:lstStyle/>
          <a:p>
            <a:r>
              <a:rPr lang="de-DE" sz="2400" dirty="0">
                <a:latin typeface="Arial" panose="020B0604020202020204" pitchFamily="34" charset="0"/>
                <a:cs typeface="Arial" panose="020B0604020202020204" pitchFamily="34" charset="0"/>
              </a:rPr>
              <a:t>      </a:t>
            </a:r>
            <a:r>
              <a:rPr lang="de-DE" sz="2400" u="sng" dirty="0">
                <a:latin typeface="Arial" panose="020B0604020202020204" pitchFamily="34" charset="0"/>
                <a:cs typeface="Arial" panose="020B0604020202020204" pitchFamily="34" charset="0"/>
              </a:rPr>
              <a:t>„</a:t>
            </a:r>
            <a:r>
              <a:rPr lang="de-DE" sz="2400" u="sng" dirty="0" err="1">
                <a:latin typeface="Arial" panose="020B0604020202020204" pitchFamily="34" charset="0"/>
                <a:cs typeface="Arial" panose="020B0604020202020204" pitchFamily="34" charset="0"/>
              </a:rPr>
              <a:t>variation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vehicle</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mass</a:t>
            </a:r>
            <a:r>
              <a:rPr lang="de-DE" sz="2400" u="sng" dirty="0">
                <a:latin typeface="Arial" panose="020B0604020202020204" pitchFamily="34" charset="0"/>
                <a:cs typeface="Arial" panose="020B0604020202020204" pitchFamily="34" charset="0"/>
              </a:rPr>
              <a:t> “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simulation</a:t>
            </a:r>
            <a:r>
              <a:rPr lang="de-DE" sz="2400" u="sng" dirty="0">
                <a:latin typeface="Arial" panose="020B0604020202020204" pitchFamily="34" charset="0"/>
                <a:cs typeface="Arial" panose="020B0604020202020204" pitchFamily="34" charset="0"/>
              </a:rPr>
              <a:t>)</a:t>
            </a:r>
          </a:p>
          <a:p>
            <a:endParaRPr lang="de-DE" sz="2400" dirty="0">
              <a:latin typeface="Arial" panose="020B0604020202020204" pitchFamily="34" charset="0"/>
              <a:cs typeface="Arial" panose="020B0604020202020204" pitchFamily="34" charset="0"/>
            </a:endParaRPr>
          </a:p>
          <a:p>
            <a:r>
              <a:rPr lang="de-DE" sz="2400" dirty="0" err="1">
                <a:latin typeface="Arial" panose="020B0604020202020204" pitchFamily="34" charset="0"/>
                <a:cs typeface="Arial" panose="020B0604020202020204" pitchFamily="34" charset="0"/>
              </a:rPr>
              <a:t>argumentation</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chain</a:t>
            </a:r>
            <a:r>
              <a:rPr lang="de-DE" sz="2400" dirty="0">
                <a:latin typeface="Arial" panose="020B0604020202020204" pitchFamily="34" charset="0"/>
                <a:cs typeface="Arial" panose="020B0604020202020204" pitchFamily="34" charset="0"/>
              </a:rPr>
              <a:t>:</a:t>
            </a:r>
          </a:p>
          <a:p>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test</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gear</a:t>
            </a:r>
            <a:r>
              <a:rPr lang="de-DE" sz="2400" dirty="0">
                <a:latin typeface="Arial" panose="020B0604020202020204" pitchFamily="34" charset="0"/>
                <a:cs typeface="Arial" panose="020B0604020202020204" pitchFamily="34" charset="0"/>
              </a:rPr>
              <a:t> </a:t>
            </a:r>
            <a:r>
              <a:rPr lang="de-DE" sz="2400" dirty="0" err="1">
                <a:latin typeface="Arial" panose="020B0604020202020204" pitchFamily="34" charset="0"/>
                <a:cs typeface="Arial" panose="020B0604020202020204" pitchFamily="34" charset="0"/>
              </a:rPr>
              <a:t>change</a:t>
            </a:r>
            <a:r>
              <a:rPr lang="de-DE" sz="2400" dirty="0">
                <a:latin typeface="Arial" panose="020B0604020202020204" pitchFamily="34" charset="0"/>
                <a:cs typeface="Arial" panose="020B0604020202020204" pitchFamily="34" charset="0"/>
              </a:rPr>
              <a:t>“</a:t>
            </a:r>
          </a:p>
        </p:txBody>
      </p:sp>
      <p:sp>
        <p:nvSpPr>
          <p:cNvPr id="6" name="Abgerundetes Rechteck 5"/>
          <p:cNvSpPr/>
          <p:nvPr/>
        </p:nvSpPr>
        <p:spPr>
          <a:xfrm>
            <a:off x="3764477" y="1217816"/>
            <a:ext cx="1104405" cy="914400"/>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m</a:t>
            </a:r>
            <a:r>
              <a:rPr lang="de-DE" b="1" baseline="-25000" dirty="0" err="1">
                <a:latin typeface="Arial" panose="020B0604020202020204" pitchFamily="34" charset="0"/>
                <a:cs typeface="Arial" panose="020B0604020202020204" pitchFamily="34" charset="0"/>
              </a:rPr>
              <a:t>FZG</a:t>
            </a:r>
            <a:endParaRPr lang="de-DE" b="1" baseline="-25000" dirty="0"/>
          </a:p>
        </p:txBody>
      </p:sp>
      <p:sp>
        <p:nvSpPr>
          <p:cNvPr id="7" name="Abgerundetes Rechteck 6"/>
          <p:cNvSpPr/>
          <p:nvPr/>
        </p:nvSpPr>
        <p:spPr>
          <a:xfrm>
            <a:off x="5327774" y="1217816"/>
            <a:ext cx="1104405" cy="914400"/>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a:latin typeface="Arial" panose="020B0604020202020204" pitchFamily="34" charset="0"/>
                <a:cs typeface="Arial" panose="020B0604020202020204" pitchFamily="34" charset="0"/>
              </a:rPr>
              <a:t>a</a:t>
            </a:r>
            <a:endParaRPr lang="de-DE" b="1" baseline="-25000" dirty="0"/>
          </a:p>
        </p:txBody>
      </p:sp>
      <p:sp>
        <p:nvSpPr>
          <p:cNvPr id="8" name="Abgerundetes Rechteck 7"/>
          <p:cNvSpPr/>
          <p:nvPr/>
        </p:nvSpPr>
        <p:spPr>
          <a:xfrm>
            <a:off x="6891071" y="1217816"/>
            <a:ext cx="1104405" cy="914400"/>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test</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gear</a:t>
            </a:r>
            <a:endParaRPr lang="de-DE" b="1" baseline="-25000" dirty="0"/>
          </a:p>
        </p:txBody>
      </p:sp>
      <p:sp>
        <p:nvSpPr>
          <p:cNvPr id="9" name="Abgerundetes Rechteck 8"/>
          <p:cNvSpPr/>
          <p:nvPr/>
        </p:nvSpPr>
        <p:spPr>
          <a:xfrm>
            <a:off x="8454368" y="1217816"/>
            <a:ext cx="1240986" cy="914400"/>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engine</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speed</a:t>
            </a:r>
            <a:endParaRPr lang="de-DE" b="1" baseline="-25000" dirty="0"/>
          </a:p>
        </p:txBody>
      </p:sp>
      <p:sp>
        <p:nvSpPr>
          <p:cNvPr id="10" name="Abgerundetes Rechteck 9"/>
          <p:cNvSpPr/>
          <p:nvPr/>
        </p:nvSpPr>
        <p:spPr>
          <a:xfrm>
            <a:off x="10154246" y="1217816"/>
            <a:ext cx="1104405" cy="914400"/>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a:latin typeface="Arial" panose="020B0604020202020204" pitchFamily="34" charset="0"/>
                <a:cs typeface="Arial" panose="020B0604020202020204" pitchFamily="34" charset="0"/>
              </a:rPr>
              <a:t>SPL</a:t>
            </a:r>
            <a:endParaRPr lang="de-DE" b="1" baseline="-25000" dirty="0"/>
          </a:p>
        </p:txBody>
      </p:sp>
      <p:cxnSp>
        <p:nvCxnSpPr>
          <p:cNvPr id="12" name="Gerade Verbindung mit Pfeil 11"/>
          <p:cNvCxnSpPr>
            <a:stCxn id="6" idx="3"/>
            <a:endCxn id="7" idx="1"/>
          </p:cNvCxnSpPr>
          <p:nvPr/>
        </p:nvCxnSpPr>
        <p:spPr>
          <a:xfrm>
            <a:off x="4868882" y="1675016"/>
            <a:ext cx="45889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stCxn id="7" idx="3"/>
            <a:endCxn id="8" idx="1"/>
          </p:cNvCxnSpPr>
          <p:nvPr/>
        </p:nvCxnSpPr>
        <p:spPr>
          <a:xfrm>
            <a:off x="6432179" y="1675016"/>
            <a:ext cx="45889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8" idx="3"/>
            <a:endCxn id="9" idx="1"/>
          </p:cNvCxnSpPr>
          <p:nvPr/>
        </p:nvCxnSpPr>
        <p:spPr>
          <a:xfrm>
            <a:off x="7995476" y="1675016"/>
            <a:ext cx="45889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9" idx="3"/>
            <a:endCxn id="10" idx="1"/>
          </p:cNvCxnSpPr>
          <p:nvPr/>
        </p:nvCxnSpPr>
        <p:spPr>
          <a:xfrm>
            <a:off x="9695354" y="1675016"/>
            <a:ext cx="45889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24" name="Grafik 23"/>
          <p:cNvPicPr>
            <a:picLocks noChangeAspect="1"/>
          </p:cNvPicPr>
          <p:nvPr/>
        </p:nvPicPr>
        <p:blipFill>
          <a:blip r:embed="rId2"/>
          <a:stretch>
            <a:fillRect/>
          </a:stretch>
        </p:blipFill>
        <p:spPr>
          <a:xfrm>
            <a:off x="2161310" y="2360007"/>
            <a:ext cx="7096349" cy="3589273"/>
          </a:xfrm>
          <a:prstGeom prst="rect">
            <a:avLst/>
          </a:prstGeom>
        </p:spPr>
      </p:pic>
      <p:sp>
        <p:nvSpPr>
          <p:cNvPr id="26" name="Ellipse 25"/>
          <p:cNvSpPr/>
          <p:nvPr/>
        </p:nvSpPr>
        <p:spPr>
          <a:xfrm>
            <a:off x="3554537" y="2563400"/>
            <a:ext cx="554327" cy="309214"/>
          </a:xfrm>
          <a:prstGeom prst="ellipse">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p:cNvSpPr/>
          <p:nvPr/>
        </p:nvSpPr>
        <p:spPr>
          <a:xfrm>
            <a:off x="3522938" y="3356833"/>
            <a:ext cx="554327" cy="3092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Abgerundetes Rechteck 28"/>
          <p:cNvSpPr/>
          <p:nvPr/>
        </p:nvSpPr>
        <p:spPr>
          <a:xfrm>
            <a:off x="4445812" y="2751647"/>
            <a:ext cx="1104405" cy="914400"/>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a:latin typeface="Arial" panose="020B0604020202020204" pitchFamily="34" charset="0"/>
                <a:cs typeface="Arial" panose="020B0604020202020204" pitchFamily="34" charset="0"/>
              </a:rPr>
              <a:t>SPL</a:t>
            </a:r>
          </a:p>
          <a:p>
            <a:pPr algn="ctr"/>
            <a:r>
              <a:rPr lang="de-DE" sz="2400" b="1" baseline="-25000" dirty="0">
                <a:latin typeface="Arial" panose="020B0604020202020204" pitchFamily="34" charset="0"/>
                <a:cs typeface="Arial" panose="020B0604020202020204" pitchFamily="34" charset="0"/>
              </a:rPr>
              <a:t>=1,6dB</a:t>
            </a:r>
            <a:endParaRPr lang="de-DE" sz="2400" b="1" baseline="-25000" dirty="0"/>
          </a:p>
        </p:txBody>
      </p:sp>
      <p:sp>
        <p:nvSpPr>
          <p:cNvPr id="30" name="Pfeil nach links 29"/>
          <p:cNvSpPr/>
          <p:nvPr/>
        </p:nvSpPr>
        <p:spPr>
          <a:xfrm>
            <a:off x="8595759" y="3974462"/>
            <a:ext cx="661900" cy="359154"/>
          </a:xfrm>
          <a:prstGeom prst="lef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Textfeld 30"/>
          <p:cNvSpPr txBox="1"/>
          <p:nvPr/>
        </p:nvSpPr>
        <p:spPr>
          <a:xfrm>
            <a:off x="9369631" y="3974462"/>
            <a:ext cx="2131802" cy="369332"/>
          </a:xfrm>
          <a:prstGeom prst="rect">
            <a:avLst/>
          </a:prstGeom>
          <a:noFill/>
        </p:spPr>
        <p:txBody>
          <a:bodyPr wrap="none" rtlCol="0">
            <a:spAutoFit/>
          </a:bodyPr>
          <a:lstStyle/>
          <a:p>
            <a:r>
              <a:rPr lang="de-DE" dirty="0" err="1">
                <a:latin typeface="Calibri" panose="020F0502020204030204" pitchFamily="34" charset="0"/>
                <a:cs typeface="Calibri" panose="020F0502020204030204" pitchFamily="34" charset="0"/>
              </a:rPr>
              <a:t>gear</a:t>
            </a:r>
            <a:r>
              <a:rPr lang="de-DE" dirty="0">
                <a:latin typeface="Calibri" panose="020F0502020204030204" pitchFamily="34" charset="0"/>
                <a:cs typeface="Calibri" panose="020F0502020204030204" pitchFamily="34" charset="0"/>
              </a:rPr>
              <a:t> i </a:t>
            </a:r>
            <a:r>
              <a:rPr lang="de-DE" dirty="0" err="1">
                <a:latin typeface="Calibri" panose="020F0502020204030204" pitchFamily="34" charset="0"/>
                <a:cs typeface="Calibri" panose="020F0502020204030204" pitchFamily="34" charset="0"/>
              </a:rPr>
              <a:t>becomes</a:t>
            </a:r>
            <a:r>
              <a:rPr lang="de-DE" dirty="0">
                <a:latin typeface="Calibri" panose="020F0502020204030204" pitchFamily="34" charset="0"/>
                <a:cs typeface="Calibri" panose="020F0502020204030204" pitchFamily="34" charset="0"/>
              </a:rPr>
              <a:t> valid</a:t>
            </a:r>
          </a:p>
        </p:txBody>
      </p:sp>
      <p:sp>
        <p:nvSpPr>
          <p:cNvPr id="20" name="Rechteck 19"/>
          <p:cNvSpPr/>
          <p:nvPr/>
        </p:nvSpPr>
        <p:spPr>
          <a:xfrm>
            <a:off x="446865" y="5697399"/>
            <a:ext cx="11481784"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Gleichschenkliges Dreieck 22"/>
          <p:cNvSpPr/>
          <p:nvPr/>
        </p:nvSpPr>
        <p:spPr>
          <a:xfrm rot="5400000">
            <a:off x="336531" y="6067546"/>
            <a:ext cx="642458" cy="297393"/>
          </a:xfrm>
          <a:prstGeom prst="triangle">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feld 24"/>
          <p:cNvSpPr txBox="1"/>
          <p:nvPr/>
        </p:nvSpPr>
        <p:spPr>
          <a:xfrm>
            <a:off x="982994" y="5852696"/>
            <a:ext cx="10762142" cy="646331"/>
          </a:xfrm>
          <a:prstGeom prst="rect">
            <a:avLst/>
          </a:prstGeom>
          <a:noFill/>
        </p:spPr>
        <p:txBody>
          <a:bodyPr wrap="square" rtlCol="0">
            <a:spAutoFit/>
          </a:bodyPr>
          <a:lstStyle/>
          <a:p>
            <a:r>
              <a:rPr lang="de-DE" dirty="0"/>
              <a:t>The </a:t>
            </a:r>
            <a:r>
              <a:rPr lang="de-DE" dirty="0" err="1"/>
              <a:t>main</a:t>
            </a:r>
            <a:r>
              <a:rPr lang="de-DE" dirty="0"/>
              <a:t> </a:t>
            </a:r>
            <a:r>
              <a:rPr lang="de-DE" dirty="0" err="1"/>
              <a:t>impact</a:t>
            </a:r>
            <a:r>
              <a:rPr lang="de-DE" dirty="0"/>
              <a:t> </a:t>
            </a:r>
            <a:r>
              <a:rPr lang="de-DE" dirty="0" err="1"/>
              <a:t>of</a:t>
            </a:r>
            <a:r>
              <a:rPr lang="de-DE" dirty="0"/>
              <a:t> </a:t>
            </a:r>
            <a:r>
              <a:rPr lang="de-DE" dirty="0" err="1"/>
              <a:t>the</a:t>
            </a:r>
            <a:r>
              <a:rPr lang="de-DE" dirty="0"/>
              <a:t> </a:t>
            </a:r>
            <a:r>
              <a:rPr lang="de-DE" dirty="0" err="1"/>
              <a:t>variation</a:t>
            </a:r>
            <a:r>
              <a:rPr lang="de-DE" dirty="0"/>
              <a:t> </a:t>
            </a:r>
            <a:r>
              <a:rPr lang="de-DE" dirty="0" err="1"/>
              <a:t>of</a:t>
            </a:r>
            <a:r>
              <a:rPr lang="de-DE" dirty="0"/>
              <a:t> </a:t>
            </a:r>
            <a:r>
              <a:rPr lang="de-DE" dirty="0" err="1"/>
              <a:t>the</a:t>
            </a:r>
            <a:r>
              <a:rPr lang="de-DE" dirty="0"/>
              <a:t> </a:t>
            </a:r>
            <a:r>
              <a:rPr lang="de-DE" dirty="0" err="1"/>
              <a:t>vehicle</a:t>
            </a:r>
            <a:r>
              <a:rPr lang="de-DE" dirty="0"/>
              <a:t> </a:t>
            </a:r>
            <a:r>
              <a:rPr lang="de-DE" dirty="0" err="1"/>
              <a:t>mass</a:t>
            </a:r>
            <a:r>
              <a:rPr lang="de-DE" dirty="0"/>
              <a:t> </a:t>
            </a:r>
            <a:r>
              <a:rPr lang="de-DE" dirty="0" err="1"/>
              <a:t>is</a:t>
            </a:r>
            <a:r>
              <a:rPr lang="de-DE" dirty="0"/>
              <a:t> on </a:t>
            </a:r>
            <a:r>
              <a:rPr lang="de-DE" dirty="0" err="1"/>
              <a:t>acceleration</a:t>
            </a:r>
            <a:r>
              <a:rPr lang="de-DE" dirty="0"/>
              <a:t> </a:t>
            </a:r>
            <a:r>
              <a:rPr lang="de-DE" dirty="0" err="1"/>
              <a:t>behavior</a:t>
            </a:r>
            <a:r>
              <a:rPr lang="de-DE" dirty="0"/>
              <a:t> </a:t>
            </a:r>
            <a:r>
              <a:rPr lang="de-DE" dirty="0" err="1"/>
              <a:t>and</a:t>
            </a:r>
            <a:r>
              <a:rPr lang="de-DE" dirty="0"/>
              <a:t> </a:t>
            </a:r>
            <a:r>
              <a:rPr lang="de-DE" dirty="0" err="1"/>
              <a:t>can</a:t>
            </a:r>
            <a:r>
              <a:rPr lang="de-DE" dirty="0"/>
              <a:t> </a:t>
            </a:r>
            <a:r>
              <a:rPr lang="de-DE" dirty="0" err="1"/>
              <a:t>causes</a:t>
            </a:r>
            <a:r>
              <a:rPr lang="de-DE" dirty="0"/>
              <a:t> a </a:t>
            </a:r>
            <a:r>
              <a:rPr lang="de-DE" dirty="0" err="1"/>
              <a:t>test</a:t>
            </a:r>
            <a:r>
              <a:rPr lang="de-DE" dirty="0"/>
              <a:t> </a:t>
            </a:r>
            <a:r>
              <a:rPr lang="de-DE" dirty="0" err="1"/>
              <a:t>gear</a:t>
            </a:r>
            <a:r>
              <a:rPr lang="de-DE" dirty="0"/>
              <a:t> </a:t>
            </a:r>
            <a:r>
              <a:rPr lang="de-DE" dirty="0" err="1"/>
              <a:t>change</a:t>
            </a:r>
            <a:r>
              <a:rPr lang="de-DE" dirty="0"/>
              <a:t>. The </a:t>
            </a:r>
            <a:r>
              <a:rPr lang="de-DE" dirty="0" err="1"/>
              <a:t>test</a:t>
            </a:r>
            <a:r>
              <a:rPr lang="de-DE" dirty="0"/>
              <a:t> </a:t>
            </a:r>
            <a:r>
              <a:rPr lang="de-DE" dirty="0" err="1"/>
              <a:t>gear</a:t>
            </a:r>
            <a:r>
              <a:rPr lang="de-DE" dirty="0"/>
              <a:t> </a:t>
            </a:r>
            <a:r>
              <a:rPr lang="de-DE" dirty="0" err="1"/>
              <a:t>change</a:t>
            </a:r>
            <a:r>
              <a:rPr lang="de-DE" dirty="0"/>
              <a:t> </a:t>
            </a:r>
            <a:r>
              <a:rPr lang="de-DE" dirty="0" err="1"/>
              <a:t>leads</a:t>
            </a:r>
            <a:r>
              <a:rPr lang="de-DE" dirty="0"/>
              <a:t> </a:t>
            </a:r>
            <a:r>
              <a:rPr lang="de-DE" dirty="0" err="1"/>
              <a:t>to</a:t>
            </a:r>
            <a:r>
              <a:rPr lang="de-DE" dirty="0"/>
              <a:t> an </a:t>
            </a:r>
            <a:r>
              <a:rPr lang="de-DE" dirty="0" err="1"/>
              <a:t>other</a:t>
            </a:r>
            <a:r>
              <a:rPr lang="de-DE" dirty="0"/>
              <a:t> </a:t>
            </a:r>
            <a:r>
              <a:rPr lang="de-DE" dirty="0" err="1"/>
              <a:t>test</a:t>
            </a:r>
            <a:r>
              <a:rPr lang="de-DE" dirty="0"/>
              <a:t> </a:t>
            </a:r>
            <a:r>
              <a:rPr lang="de-DE" dirty="0" err="1"/>
              <a:t>engine</a:t>
            </a:r>
            <a:r>
              <a:rPr lang="de-DE" dirty="0"/>
              <a:t> </a:t>
            </a:r>
            <a:r>
              <a:rPr lang="de-DE" dirty="0" err="1"/>
              <a:t>speeds</a:t>
            </a:r>
            <a:r>
              <a:rPr lang="de-DE" dirty="0"/>
              <a:t> </a:t>
            </a:r>
            <a:r>
              <a:rPr lang="de-DE" dirty="0" err="1"/>
              <a:t>and</a:t>
            </a:r>
            <a:r>
              <a:rPr lang="de-DE" dirty="0"/>
              <a:t> an </a:t>
            </a:r>
            <a:r>
              <a:rPr lang="de-DE" dirty="0" err="1"/>
              <a:t>other</a:t>
            </a:r>
            <a:r>
              <a:rPr lang="de-DE" dirty="0"/>
              <a:t> </a:t>
            </a:r>
            <a:r>
              <a:rPr lang="de-DE" dirty="0" err="1"/>
              <a:t>sound</a:t>
            </a:r>
            <a:r>
              <a:rPr lang="de-DE" dirty="0"/>
              <a:t> </a:t>
            </a:r>
            <a:r>
              <a:rPr lang="de-DE" dirty="0" err="1"/>
              <a:t>emission</a:t>
            </a:r>
            <a:r>
              <a:rPr lang="de-DE" dirty="0"/>
              <a:t>.</a:t>
            </a:r>
          </a:p>
        </p:txBody>
      </p:sp>
      <p:sp>
        <p:nvSpPr>
          <p:cNvPr id="3" name="Textfeld 2">
            <a:extLst>
              <a:ext uri="{FF2B5EF4-FFF2-40B4-BE49-F238E27FC236}">
                <a16:creationId xmlns:a16="http://schemas.microsoft.com/office/drawing/2014/main" id="{AE8BC8A2-6A90-478A-AF0C-A91A02D3C289}"/>
              </a:ext>
            </a:extLst>
          </p:cNvPr>
          <p:cNvSpPr txBox="1"/>
          <p:nvPr/>
        </p:nvSpPr>
        <p:spPr>
          <a:xfrm>
            <a:off x="5249552" y="4703718"/>
            <a:ext cx="2122056" cy="369332"/>
          </a:xfrm>
          <a:prstGeom prst="rect">
            <a:avLst/>
          </a:prstGeom>
          <a:solidFill>
            <a:schemeClr val="bg1"/>
          </a:solidFill>
        </p:spPr>
        <p:txBody>
          <a:bodyPr wrap="none" rtlCol="0">
            <a:spAutoFit/>
          </a:bodyPr>
          <a:lstStyle/>
          <a:p>
            <a:r>
              <a:rPr lang="de-DE" b="1" dirty="0">
                <a:solidFill>
                  <a:srgbClr val="FF0000"/>
                </a:solidFill>
              </a:rPr>
              <a:t>normal </a:t>
            </a:r>
            <a:r>
              <a:rPr lang="de-DE" b="1" dirty="0" err="1">
                <a:solidFill>
                  <a:srgbClr val="FF0000"/>
                </a:solidFill>
              </a:rPr>
              <a:t>vehicle</a:t>
            </a:r>
            <a:r>
              <a:rPr lang="de-DE" b="1" dirty="0">
                <a:solidFill>
                  <a:srgbClr val="FF0000"/>
                </a:solidFill>
              </a:rPr>
              <a:t> </a:t>
            </a:r>
            <a:r>
              <a:rPr lang="de-DE" b="1" dirty="0" err="1">
                <a:solidFill>
                  <a:srgbClr val="FF0000"/>
                </a:solidFill>
              </a:rPr>
              <a:t>mass</a:t>
            </a:r>
            <a:endParaRPr lang="de-DE" b="1" dirty="0">
              <a:solidFill>
                <a:srgbClr val="FF0000"/>
              </a:solidFill>
            </a:endParaRPr>
          </a:p>
        </p:txBody>
      </p:sp>
      <p:sp>
        <p:nvSpPr>
          <p:cNvPr id="28" name="Textfeld 27">
            <a:extLst>
              <a:ext uri="{FF2B5EF4-FFF2-40B4-BE49-F238E27FC236}">
                <a16:creationId xmlns:a16="http://schemas.microsoft.com/office/drawing/2014/main" id="{9705D2E5-6906-4B85-882F-5F0EA3D5D9E0}"/>
              </a:ext>
            </a:extLst>
          </p:cNvPr>
          <p:cNvSpPr txBox="1"/>
          <p:nvPr/>
        </p:nvSpPr>
        <p:spPr>
          <a:xfrm>
            <a:off x="6340667" y="3511440"/>
            <a:ext cx="3486917" cy="369332"/>
          </a:xfrm>
          <a:prstGeom prst="rect">
            <a:avLst/>
          </a:prstGeom>
          <a:solidFill>
            <a:schemeClr val="bg1"/>
          </a:solidFill>
        </p:spPr>
        <p:txBody>
          <a:bodyPr wrap="none" rtlCol="0">
            <a:spAutoFit/>
          </a:bodyPr>
          <a:lstStyle/>
          <a:p>
            <a:r>
              <a:rPr lang="de-DE" b="1" dirty="0" err="1">
                <a:solidFill>
                  <a:srgbClr val="009900"/>
                </a:solidFill>
              </a:rPr>
              <a:t>vehicle</a:t>
            </a:r>
            <a:r>
              <a:rPr lang="de-DE" b="1" dirty="0">
                <a:solidFill>
                  <a:srgbClr val="009900"/>
                </a:solidFill>
              </a:rPr>
              <a:t> </a:t>
            </a:r>
            <a:r>
              <a:rPr lang="de-DE" b="1" dirty="0" err="1">
                <a:solidFill>
                  <a:srgbClr val="009900"/>
                </a:solidFill>
              </a:rPr>
              <a:t>mass</a:t>
            </a:r>
            <a:r>
              <a:rPr lang="de-DE" b="1" dirty="0">
                <a:solidFill>
                  <a:srgbClr val="009900"/>
                </a:solidFill>
              </a:rPr>
              <a:t> + 200kg (</a:t>
            </a:r>
            <a:r>
              <a:rPr lang="de-DE" b="1" dirty="0" err="1">
                <a:solidFill>
                  <a:srgbClr val="009900"/>
                </a:solidFill>
              </a:rPr>
              <a:t>appr</a:t>
            </a:r>
            <a:r>
              <a:rPr lang="de-DE" b="1" dirty="0">
                <a:solidFill>
                  <a:srgbClr val="009900"/>
                </a:solidFill>
              </a:rPr>
              <a:t>. + 11%)</a:t>
            </a:r>
          </a:p>
        </p:txBody>
      </p:sp>
      <p:sp>
        <p:nvSpPr>
          <p:cNvPr id="32" name="Textfeld 31">
            <a:extLst>
              <a:ext uri="{FF2B5EF4-FFF2-40B4-BE49-F238E27FC236}">
                <a16:creationId xmlns:a16="http://schemas.microsoft.com/office/drawing/2014/main" id="{F142C466-A233-485E-8101-8A773B995EC4}"/>
              </a:ext>
            </a:extLst>
          </p:cNvPr>
          <p:cNvSpPr txBox="1"/>
          <p:nvPr/>
        </p:nvSpPr>
        <p:spPr>
          <a:xfrm>
            <a:off x="6767197" y="4385749"/>
            <a:ext cx="936154" cy="369332"/>
          </a:xfrm>
          <a:prstGeom prst="rect">
            <a:avLst/>
          </a:prstGeom>
          <a:noFill/>
        </p:spPr>
        <p:txBody>
          <a:bodyPr wrap="none" rtlCol="0">
            <a:spAutoFit/>
          </a:bodyPr>
          <a:lstStyle/>
          <a:p>
            <a:r>
              <a:rPr lang="de-DE" dirty="0" err="1"/>
              <a:t>gear</a:t>
            </a:r>
            <a:r>
              <a:rPr lang="de-DE" dirty="0"/>
              <a:t> i+1</a:t>
            </a:r>
          </a:p>
        </p:txBody>
      </p:sp>
      <p:sp>
        <p:nvSpPr>
          <p:cNvPr id="2" name="フローチャート: 組合せ 4">
            <a:extLst>
              <a:ext uri="{FF2B5EF4-FFF2-40B4-BE49-F238E27FC236}">
                <a16:creationId xmlns:a16="http://schemas.microsoft.com/office/drawing/2014/main" id="{E47559A2-4554-477D-8986-F27925633515}"/>
              </a:ext>
            </a:extLst>
          </p:cNvPr>
          <p:cNvSpPr/>
          <p:nvPr/>
        </p:nvSpPr>
        <p:spPr>
          <a:xfrm rot="16200000">
            <a:off x="314735" y="6128482"/>
            <a:ext cx="618589" cy="239468"/>
          </a:xfrm>
          <a:prstGeom prst="flowChartMerge">
            <a:avLst/>
          </a:prstGeom>
          <a:solidFill>
            <a:srgbClr val="0070C0"/>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1377198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701040" y="180913"/>
            <a:ext cx="10134600" cy="461665"/>
          </a:xfrm>
          <a:prstGeom prst="rect">
            <a:avLst/>
          </a:prstGeom>
          <a:noFill/>
        </p:spPr>
        <p:txBody>
          <a:bodyPr wrap="square" rtlCol="0">
            <a:spAutoFit/>
          </a:bodyPr>
          <a:lstStyle/>
          <a:p>
            <a:pPr algn="ctr">
              <a:spcBef>
                <a:spcPct val="0"/>
              </a:spcBef>
            </a:pPr>
            <a:r>
              <a:rPr lang="de-DE" sz="2400" b="1" dirty="0" err="1">
                <a:latin typeface="Arial" panose="020B0604020202020204" pitchFamily="34" charset="0"/>
                <a:ea typeface="+mj-ea"/>
                <a:cs typeface="+mj-cs"/>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graphicFrame>
        <p:nvGraphicFramePr>
          <p:cNvPr id="7" name="Tabelle 6"/>
          <p:cNvGraphicFramePr>
            <a:graphicFrameLocks noGrp="1"/>
          </p:cNvGraphicFramePr>
          <p:nvPr>
            <p:extLst>
              <p:ext uri="{D42A27DB-BD31-4B8C-83A1-F6EECF244321}">
                <p14:modId xmlns:p14="http://schemas.microsoft.com/office/powerpoint/2010/main" val="3943356144"/>
              </p:ext>
            </p:extLst>
          </p:nvPr>
        </p:nvGraphicFramePr>
        <p:xfrm>
          <a:off x="1082405" y="678180"/>
          <a:ext cx="6381747" cy="5976461"/>
        </p:xfrm>
        <a:graphic>
          <a:graphicData uri="http://schemas.openxmlformats.org/drawingml/2006/table">
            <a:tbl>
              <a:tblPr/>
              <a:tblGrid>
                <a:gridCol w="1285875">
                  <a:extLst>
                    <a:ext uri="{9D8B030D-6E8A-4147-A177-3AD203B41FA5}">
                      <a16:colId xmlns:a16="http://schemas.microsoft.com/office/drawing/2014/main" val="20000"/>
                    </a:ext>
                  </a:extLst>
                </a:gridCol>
                <a:gridCol w="1768245">
                  <a:extLst>
                    <a:ext uri="{9D8B030D-6E8A-4147-A177-3AD203B41FA5}">
                      <a16:colId xmlns:a16="http://schemas.microsoft.com/office/drawing/2014/main" val="20001"/>
                    </a:ext>
                  </a:extLst>
                </a:gridCol>
                <a:gridCol w="214244">
                  <a:extLst>
                    <a:ext uri="{9D8B030D-6E8A-4147-A177-3AD203B41FA5}">
                      <a16:colId xmlns:a16="http://schemas.microsoft.com/office/drawing/2014/main" val="20002"/>
                    </a:ext>
                  </a:extLst>
                </a:gridCol>
                <a:gridCol w="214244">
                  <a:extLst>
                    <a:ext uri="{9D8B030D-6E8A-4147-A177-3AD203B41FA5}">
                      <a16:colId xmlns:a16="http://schemas.microsoft.com/office/drawing/2014/main" val="20003"/>
                    </a:ext>
                  </a:extLst>
                </a:gridCol>
                <a:gridCol w="364671">
                  <a:extLst>
                    <a:ext uri="{9D8B030D-6E8A-4147-A177-3AD203B41FA5}">
                      <a16:colId xmlns:a16="http://schemas.microsoft.com/office/drawing/2014/main" val="20004"/>
                    </a:ext>
                  </a:extLst>
                </a:gridCol>
                <a:gridCol w="633617">
                  <a:extLst>
                    <a:ext uri="{9D8B030D-6E8A-4147-A177-3AD203B41FA5}">
                      <a16:colId xmlns:a16="http://schemas.microsoft.com/office/drawing/2014/main" val="20005"/>
                    </a:ext>
                  </a:extLst>
                </a:gridCol>
                <a:gridCol w="633617">
                  <a:extLst>
                    <a:ext uri="{9D8B030D-6E8A-4147-A177-3AD203B41FA5}">
                      <a16:colId xmlns:a16="http://schemas.microsoft.com/office/drawing/2014/main" val="20006"/>
                    </a:ext>
                  </a:extLst>
                </a:gridCol>
                <a:gridCol w="633617">
                  <a:extLst>
                    <a:ext uri="{9D8B030D-6E8A-4147-A177-3AD203B41FA5}">
                      <a16:colId xmlns:a16="http://schemas.microsoft.com/office/drawing/2014/main" val="20007"/>
                    </a:ext>
                  </a:extLst>
                </a:gridCol>
                <a:gridCol w="633617">
                  <a:extLst>
                    <a:ext uri="{9D8B030D-6E8A-4147-A177-3AD203B41FA5}">
                      <a16:colId xmlns:a16="http://schemas.microsoft.com/office/drawing/2014/main" val="20008"/>
                    </a:ext>
                  </a:extLst>
                </a:gridCol>
              </a:tblGrid>
              <a:tr h="401505">
                <a:tc rowSpan="3">
                  <a:txBody>
                    <a:bodyPr/>
                    <a:lstStyle/>
                    <a:p>
                      <a:pPr algn="ctr" rtl="0" fontAlgn="ctr"/>
                      <a:r>
                        <a:rPr lang="de-DE" sz="700" b="1" i="0" u="none" strike="noStrike" dirty="0">
                          <a:solidFill>
                            <a:srgbClr val="000000"/>
                          </a:solidFill>
                          <a:effectLst/>
                          <a:latin typeface="Calibri" panose="020F0502020204030204" pitchFamily="34" charset="0"/>
                        </a:rPr>
                        <a:t>Situation</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fontAlgn="ctr"/>
                      <a:r>
                        <a:rPr lang="de-DE" sz="700" b="1" i="0" u="none" strike="noStrike" dirty="0">
                          <a:solidFill>
                            <a:srgbClr val="000000"/>
                          </a:solidFill>
                          <a:effectLst/>
                          <a:latin typeface="Calibri" panose="020F0502020204030204" pitchFamily="34" charset="0"/>
                        </a:rPr>
                        <a:t>Input </a:t>
                      </a:r>
                      <a:r>
                        <a:rPr lang="de-DE" sz="700" b="1" i="0" u="none" strike="noStrike" dirty="0" err="1">
                          <a:solidFill>
                            <a:srgbClr val="000000"/>
                          </a:solidFill>
                          <a:effectLst/>
                          <a:latin typeface="Calibri" panose="020F0502020204030204" pitchFamily="34" charset="0"/>
                        </a:rPr>
                        <a:t>Quantity</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rowSpan="2" gridSpan="2">
                  <a:txBody>
                    <a:bodyPr/>
                    <a:lstStyle/>
                    <a:p>
                      <a:pPr algn="ctr" rtl="0" fontAlgn="ctr"/>
                      <a:r>
                        <a:rPr lang="en-US" sz="500" b="1" i="0" u="none" strike="noStrike">
                          <a:solidFill>
                            <a:srgbClr val="000000"/>
                          </a:solidFill>
                          <a:effectLst/>
                          <a:latin typeface="Calibri" panose="020F0502020204030204" pitchFamily="34" charset="0"/>
                        </a:rPr>
                        <a:t>estimated deviations of the meas. result (peak-peak)</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rowSpan="2" hMerge="1">
                  <a:txBody>
                    <a:bodyPr/>
                    <a:lstStyle/>
                    <a:p>
                      <a:endParaRPr lang="de-DE"/>
                    </a:p>
                  </a:txBody>
                  <a:tcPr/>
                </a:tc>
                <a:tc rowSpan="3">
                  <a:txBody>
                    <a:bodyPr/>
                    <a:lstStyle/>
                    <a:p>
                      <a:pPr algn="ctr" rtl="0" fontAlgn="ctr"/>
                      <a:r>
                        <a:rPr lang="de-DE" sz="700" b="1" i="0" u="none" strike="noStrike">
                          <a:solidFill>
                            <a:srgbClr val="000000"/>
                          </a:solidFill>
                          <a:effectLst/>
                          <a:latin typeface="Calibri" panose="020F0502020204030204" pitchFamily="34" charset="0"/>
                        </a:rPr>
                        <a:t>Impact on </a:t>
                      </a:r>
                      <a:br>
                        <a:rPr lang="de-DE" sz="700" b="1" i="0" u="none" strike="noStrike">
                          <a:solidFill>
                            <a:srgbClr val="000000"/>
                          </a:solidFill>
                          <a:effectLst/>
                          <a:latin typeface="Calibri" panose="020F0502020204030204" pitchFamily="34" charset="0"/>
                        </a:rPr>
                      </a:br>
                      <a:r>
                        <a:rPr lang="de-DE" sz="700" b="1" i="0" u="none" strike="noStrike">
                          <a:solidFill>
                            <a:srgbClr val="000000"/>
                          </a:solidFill>
                          <a:effectLst/>
                          <a:latin typeface="Calibri" panose="020F0502020204030204" pitchFamily="34" charset="0"/>
                        </a:rPr>
                        <a:t>Lurb</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fontAlgn="ctr"/>
                      <a:r>
                        <a:rPr lang="de-DE" sz="700" b="1" i="0" u="none" strike="noStrike" dirty="0">
                          <a:solidFill>
                            <a:srgbClr val="000000"/>
                          </a:solidFill>
                          <a:effectLst/>
                          <a:latin typeface="Calibri" panose="020F0502020204030204" pitchFamily="34" charset="0"/>
                        </a:rPr>
                        <a:t>Status</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gridSpan="3">
                  <a:txBody>
                    <a:bodyPr/>
                    <a:lstStyle/>
                    <a:p>
                      <a:pPr algn="ctr" rtl="0" fontAlgn="ctr"/>
                      <a:r>
                        <a:rPr lang="de-DE" sz="700" b="1" i="0" u="none" strike="noStrike" dirty="0" err="1">
                          <a:solidFill>
                            <a:srgbClr val="000000"/>
                          </a:solidFill>
                          <a:effectLst/>
                          <a:latin typeface="Calibri" panose="020F0502020204030204" pitchFamily="34" charset="0"/>
                        </a:rPr>
                        <a:t>Justification</a:t>
                      </a:r>
                      <a:r>
                        <a:rPr lang="de-DE" sz="700" b="1" i="0" u="none" strike="noStrike" baseline="0" dirty="0">
                          <a:solidFill>
                            <a:srgbClr val="000000"/>
                          </a:solidFill>
                          <a:effectLst/>
                          <a:latin typeface="Calibri" panose="020F0502020204030204" pitchFamily="34" charset="0"/>
                        </a:rPr>
                        <a:t> </a:t>
                      </a:r>
                      <a:r>
                        <a:rPr lang="de-DE" sz="700" b="1" i="0" u="none" strike="noStrike" baseline="0" dirty="0" err="1">
                          <a:solidFill>
                            <a:srgbClr val="000000"/>
                          </a:solidFill>
                          <a:effectLst/>
                          <a:latin typeface="Calibri" panose="020F0502020204030204" pitchFamily="34" charset="0"/>
                        </a:rPr>
                        <a:t>by</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hMerge="1">
                  <a:txBody>
                    <a:bodyPr/>
                    <a:lstStyle/>
                    <a:p>
                      <a:pPr algn="ctr" rtl="0"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hMerge="1">
                  <a:txBody>
                    <a:bodyPr/>
                    <a:lstStyle/>
                    <a:p>
                      <a:pPr algn="ctr" rtl="0"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0000"/>
                  </a:ext>
                </a:extLst>
              </a:tr>
              <a:tr h="139642">
                <a:tc vMerge="1">
                  <a:txBody>
                    <a:bodyPr/>
                    <a:lstStyle/>
                    <a:p>
                      <a:endParaRPr lang="de-DE"/>
                    </a:p>
                  </a:txBody>
                  <a:tcPr/>
                </a:tc>
                <a:tc vMerge="1">
                  <a:txBody>
                    <a:bodyPr/>
                    <a:lstStyle/>
                    <a:p>
                      <a:endParaRPr lang="de-DE"/>
                    </a:p>
                  </a:txBody>
                  <a:tcPr/>
                </a:tc>
                <a:tc gridSpan="2" vMerge="1">
                  <a:txBody>
                    <a:bodyPr/>
                    <a:lstStyle/>
                    <a:p>
                      <a:endParaRPr lang="de-DE"/>
                    </a:p>
                  </a:txBody>
                  <a:tcPr/>
                </a:tc>
                <a:tc hMerge="1" vMerge="1">
                  <a:txBody>
                    <a:bodyPr/>
                    <a:lstStyle/>
                    <a:p>
                      <a:endParaRPr lang="de-DE"/>
                    </a:p>
                  </a:txBody>
                  <a:tcPr/>
                </a:tc>
                <a:tc vMerge="1">
                  <a:txBody>
                    <a:bodyPr/>
                    <a:lstStyle/>
                    <a:p>
                      <a:endParaRPr lang="de-DE"/>
                    </a:p>
                  </a:txBody>
                  <a:tcPr/>
                </a:tc>
                <a:tc vMerge="1">
                  <a:txBody>
                    <a:bodyPr/>
                    <a:lstStyle/>
                    <a:p>
                      <a:endParaRPr lang="de-DE"/>
                    </a:p>
                  </a:txBody>
                  <a:tcPr/>
                </a:tc>
                <a:tc rowSpan="2">
                  <a:txBody>
                    <a:bodyPr/>
                    <a:lstStyle/>
                    <a:p>
                      <a:pPr algn="ctr" rtl="0" fontAlgn="ctr"/>
                      <a:r>
                        <a:rPr lang="de-DE" sz="700" b="1" i="0" u="none" strike="noStrike" dirty="0" err="1">
                          <a:solidFill>
                            <a:srgbClr val="000000"/>
                          </a:solidFill>
                          <a:effectLst/>
                          <a:latin typeface="Calibri" panose="020F0502020204030204" pitchFamily="34" charset="0"/>
                        </a:rPr>
                        <a:t>measurement</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rowSpan="2">
                  <a:txBody>
                    <a:bodyPr/>
                    <a:lstStyle/>
                    <a:p>
                      <a:pPr algn="ctr" rtl="0" fontAlgn="ctr"/>
                      <a:r>
                        <a:rPr lang="de-DE" sz="700" b="1" i="0" u="none" strike="noStrike" dirty="0" err="1">
                          <a:solidFill>
                            <a:srgbClr val="000000"/>
                          </a:solidFill>
                          <a:effectLst/>
                          <a:latin typeface="Calibri" panose="020F0502020204030204" pitchFamily="34" charset="0"/>
                        </a:rPr>
                        <a:t>statistical</a:t>
                      </a:r>
                      <a:r>
                        <a:rPr lang="de-DE" sz="700" b="1" i="0" u="none" strike="noStrike" dirty="0">
                          <a:solidFill>
                            <a:srgbClr val="000000"/>
                          </a:solidFill>
                          <a:effectLst/>
                          <a:latin typeface="Calibri" panose="020F0502020204030204" pitchFamily="34" charset="0"/>
                        </a:rPr>
                        <a:t> </a:t>
                      </a:r>
                      <a:r>
                        <a:rPr lang="de-DE" sz="700" b="1" i="0" u="none" strike="noStrike" dirty="0" err="1">
                          <a:solidFill>
                            <a:srgbClr val="000000"/>
                          </a:solidFill>
                          <a:effectLst/>
                          <a:latin typeface="Calibri" panose="020F0502020204030204" pitchFamily="34" charset="0"/>
                        </a:rPr>
                        <a:t>methods</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rowSpan="2">
                  <a:txBody>
                    <a:bodyPr/>
                    <a:lstStyle/>
                    <a:p>
                      <a:pPr algn="ctr" rtl="0" fontAlgn="ctr"/>
                      <a:r>
                        <a:rPr lang="de-DE" sz="700" b="1" i="0" u="none" strike="noStrike" dirty="0" err="1">
                          <a:solidFill>
                            <a:srgbClr val="000000"/>
                          </a:solidFill>
                          <a:effectLst/>
                          <a:latin typeface="Calibri" panose="020F0502020204030204" pitchFamily="34" charset="0"/>
                        </a:rPr>
                        <a:t>theoretical</a:t>
                      </a:r>
                      <a:r>
                        <a:rPr lang="de-DE" sz="700" b="1" i="0" u="none" strike="noStrike" dirty="0">
                          <a:solidFill>
                            <a:srgbClr val="000000"/>
                          </a:solidFill>
                          <a:effectLst/>
                          <a:latin typeface="Calibri" panose="020F0502020204030204" pitchFamily="34" charset="0"/>
                        </a:rPr>
                        <a:t> </a:t>
                      </a:r>
                      <a:r>
                        <a:rPr lang="de-DE" sz="700" b="1" i="0" u="none" strike="noStrike" dirty="0" err="1">
                          <a:solidFill>
                            <a:srgbClr val="000000"/>
                          </a:solidFill>
                          <a:effectLst/>
                          <a:latin typeface="Calibri" panose="020F0502020204030204" pitchFamily="34" charset="0"/>
                        </a:rPr>
                        <a:t>derivations</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0001"/>
                  </a:ext>
                </a:extLst>
              </a:tr>
              <a:tr h="261863">
                <a:tc vMerge="1">
                  <a:txBody>
                    <a:bodyPr/>
                    <a:lstStyle/>
                    <a:p>
                      <a:endParaRPr lang="de-DE"/>
                    </a:p>
                  </a:txBody>
                  <a:tcPr/>
                </a:tc>
                <a:tc vMerge="1">
                  <a:txBody>
                    <a:bodyPr/>
                    <a:lstStyle/>
                    <a:p>
                      <a:endParaRPr lang="de-DE"/>
                    </a:p>
                  </a:txBody>
                  <a:tcPr/>
                </a:tc>
                <a:tc>
                  <a:txBody>
                    <a:bodyPr/>
                    <a:lstStyle/>
                    <a:p>
                      <a:pPr algn="ctr" rtl="0" fontAlgn="ctr"/>
                      <a:r>
                        <a:rPr lang="de-DE" sz="500" b="1" i="0" u="none" strike="noStrike">
                          <a:solidFill>
                            <a:srgbClr val="000000"/>
                          </a:solidFill>
                          <a:effectLst/>
                          <a:latin typeface="Calibri" panose="020F0502020204030204" pitchFamily="34" charset="0"/>
                        </a:rPr>
                        <a:t>Lwot</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500" b="1" i="0" u="none" strike="noStrike">
                          <a:solidFill>
                            <a:srgbClr val="000000"/>
                          </a:solidFill>
                          <a:effectLst/>
                          <a:latin typeface="Calibri" panose="020F0502020204030204" pitchFamily="34" charset="0"/>
                        </a:rPr>
                        <a:t>Lcrs</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10002"/>
                  </a:ext>
                </a:extLst>
              </a:tr>
              <a:tr h="187688">
                <a:tc rowSpan="7">
                  <a:txBody>
                    <a:bodyPr/>
                    <a:lstStyle/>
                    <a:p>
                      <a:pPr algn="ctr" fontAlgn="ctr"/>
                      <a:r>
                        <a:rPr lang="de-DE" sz="1050" b="1" i="0" u="none" strike="noStrike" dirty="0">
                          <a:solidFill>
                            <a:srgbClr val="000000"/>
                          </a:solidFill>
                          <a:effectLst/>
                          <a:latin typeface="Calibri" panose="020F0502020204030204" pitchFamily="34" charset="0"/>
                        </a:rPr>
                        <a:t>Run </a:t>
                      </a:r>
                      <a:br>
                        <a:rPr lang="de-DE" sz="1050" b="1" i="0" u="none" strike="noStrike" dirty="0">
                          <a:solidFill>
                            <a:srgbClr val="000000"/>
                          </a:solidFill>
                          <a:effectLst/>
                          <a:latin typeface="Calibri" panose="020F0502020204030204" pitchFamily="34" charset="0"/>
                        </a:rPr>
                      </a:br>
                      <a:r>
                        <a:rPr lang="de-DE" sz="1050" b="1" i="0" u="none" strike="noStrike" dirty="0" err="1">
                          <a:solidFill>
                            <a:srgbClr val="000000"/>
                          </a:solidFill>
                          <a:effectLst/>
                          <a:latin typeface="Calibri" panose="020F0502020204030204" pitchFamily="34" charset="0"/>
                        </a:rPr>
                        <a:t>to</a:t>
                      </a:r>
                      <a:r>
                        <a:rPr lang="de-DE" sz="1050" b="1" i="0" u="none" strike="noStrike" dirty="0">
                          <a:solidFill>
                            <a:srgbClr val="000000"/>
                          </a:solidFill>
                          <a:effectLst/>
                          <a:latin typeface="Calibri" panose="020F0502020204030204" pitchFamily="34" charset="0"/>
                        </a:rPr>
                        <a:t> </a:t>
                      </a:r>
                      <a:br>
                        <a:rPr lang="de-DE" sz="1050" b="1" i="0" u="none" strike="noStrike" dirty="0">
                          <a:solidFill>
                            <a:srgbClr val="000000"/>
                          </a:solidFill>
                          <a:effectLst/>
                          <a:latin typeface="Calibri" panose="020F0502020204030204" pitchFamily="34" charset="0"/>
                        </a:rPr>
                      </a:br>
                      <a:r>
                        <a:rPr lang="de-DE" sz="1050" b="1" i="0" u="none" strike="noStrike" dirty="0">
                          <a:solidFill>
                            <a:srgbClr val="000000"/>
                          </a:solidFill>
                          <a:effectLst/>
                          <a:latin typeface="Calibri" panose="020F0502020204030204" pitchFamily="34" charset="0"/>
                        </a:rPr>
                        <a:t>Run</a:t>
                      </a:r>
                    </a:p>
                  </a:txBody>
                  <a:tcPr marL="3562" marR="3562" marT="35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de-DE" sz="700" b="0" i="0" u="none" strike="noStrike" dirty="0">
                          <a:solidFill>
                            <a:schemeClr val="tx1"/>
                          </a:solidFill>
                          <a:effectLst/>
                          <a:latin typeface="Calibri" panose="020F0502020204030204" pitchFamily="34" charset="0"/>
                        </a:rPr>
                        <a:t>Micro </a:t>
                      </a:r>
                      <a:r>
                        <a:rPr lang="de-DE" sz="700" b="0" i="0" u="none" strike="noStrike" dirty="0" err="1">
                          <a:solidFill>
                            <a:schemeClr val="tx1"/>
                          </a:solidFill>
                          <a:effectLst/>
                          <a:latin typeface="Calibri" panose="020F0502020204030204" pitchFamily="34" charset="0"/>
                        </a:rPr>
                        <a:t>climate</a:t>
                      </a:r>
                      <a:r>
                        <a:rPr lang="de-DE" sz="700" b="0" i="0" u="none" strike="noStrike" dirty="0">
                          <a:solidFill>
                            <a:schemeClr val="tx1"/>
                          </a:solidFill>
                          <a:effectLst/>
                          <a:latin typeface="Calibri" panose="020F0502020204030204" pitchFamily="34" charset="0"/>
                        </a:rPr>
                        <a:t> wind </a:t>
                      </a:r>
                      <a:r>
                        <a:rPr lang="de-DE" sz="700" b="0" i="0" u="none" strike="noStrike" dirty="0" err="1">
                          <a:solidFill>
                            <a:schemeClr val="tx1"/>
                          </a:solidFill>
                          <a:effectLst/>
                          <a:latin typeface="Calibri" panose="020F0502020204030204" pitchFamily="34" charset="0"/>
                        </a:rPr>
                        <a:t>effect</a:t>
                      </a:r>
                      <a:endParaRPr lang="de-DE" sz="700" b="0" i="0" u="none" strike="noStrike" dirty="0">
                        <a:solidFill>
                          <a:schemeClr val="tx1"/>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0,40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0,77</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0,53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3"/>
                  </a:ext>
                </a:extLst>
              </a:tr>
              <a:tr h="187688">
                <a:tc vMerge="1">
                  <a:txBody>
                    <a:bodyPr/>
                    <a:lstStyle/>
                    <a:p>
                      <a:endParaRPr lang="de-DE"/>
                    </a:p>
                  </a:txBody>
                  <a:tcPr/>
                </a:tc>
                <a:tc>
                  <a:txBody>
                    <a:bodyPr/>
                    <a:lstStyle/>
                    <a:p>
                      <a:pPr algn="l" rtl="0" fontAlgn="ctr"/>
                      <a:r>
                        <a:rPr lang="de-DE" sz="700" b="0" i="0" u="none" strike="noStrike" dirty="0">
                          <a:solidFill>
                            <a:schemeClr val="tx1"/>
                          </a:solidFill>
                          <a:effectLst/>
                          <a:latin typeface="Calibri" panose="020F0502020204030204" pitchFamily="34" charset="0"/>
                        </a:rPr>
                        <a:t>DRIVER #1: Deviation </a:t>
                      </a:r>
                      <a:r>
                        <a:rPr lang="de-DE" sz="700" b="0" i="0" u="none" strike="noStrike" dirty="0" err="1">
                          <a:solidFill>
                            <a:schemeClr val="tx1"/>
                          </a:solidFill>
                          <a:effectLst/>
                          <a:latin typeface="Calibri" panose="020F0502020204030204" pitchFamily="34" charset="0"/>
                        </a:rPr>
                        <a:t>from</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centered</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driving</a:t>
                      </a:r>
                      <a:endParaRPr lang="de-DE" sz="700" b="0" i="0" u="none" strike="noStrike" dirty="0">
                        <a:solidFill>
                          <a:schemeClr val="tx1"/>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0,50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4"/>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DRIVER #2: Start of acceleration</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0,33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5"/>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DRIVER #3: Speed variations of +/- 1km/h</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0,30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0,30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0,30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6"/>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DRIVER #4: Load variations during cruising</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0,17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7"/>
                  </a:ext>
                </a:extLst>
              </a:tr>
              <a:tr h="187688">
                <a:tc vMerge="1">
                  <a:txBody>
                    <a:bodyPr/>
                    <a:lstStyle/>
                    <a:p>
                      <a:endParaRPr lang="de-DE"/>
                    </a:p>
                  </a:txBody>
                  <a:tcPr/>
                </a:tc>
                <a:tc>
                  <a:txBody>
                    <a:bodyPr/>
                    <a:lstStyle/>
                    <a:p>
                      <a:pPr algn="l" rtl="0" fontAlgn="ctr"/>
                      <a:r>
                        <a:rPr lang="de-DE" sz="700" b="0" i="0" u="none" strike="noStrike" dirty="0" err="1">
                          <a:solidFill>
                            <a:schemeClr val="tx1"/>
                          </a:solidFill>
                          <a:effectLst/>
                          <a:latin typeface="Calibri" panose="020F0502020204030204" pitchFamily="34" charset="0"/>
                        </a:rPr>
                        <a:t>Varying</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background</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noise</a:t>
                      </a:r>
                      <a:endParaRPr lang="de-DE" sz="700" b="0" i="0" u="none" strike="noStrike" dirty="0">
                        <a:solidFill>
                          <a:schemeClr val="tx1"/>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0,10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0,10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0,10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8"/>
                  </a:ext>
                </a:extLst>
              </a:tr>
              <a:tr h="292983">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Variation on operating temperature of engine (WOT) and </a:t>
                      </a:r>
                      <a:r>
                        <a:rPr lang="en-US" sz="700" b="0" i="0" u="none" strike="noStrike" dirty="0" err="1">
                          <a:solidFill>
                            <a:schemeClr val="tx1"/>
                          </a:solidFill>
                          <a:effectLst/>
                          <a:latin typeface="Calibri" panose="020F0502020204030204" pitchFamily="34" charset="0"/>
                        </a:rPr>
                        <a:t>tyres</a:t>
                      </a:r>
                      <a:r>
                        <a:rPr lang="en-US" sz="700" b="0" i="0" u="none" strike="noStrike" dirty="0">
                          <a:solidFill>
                            <a:schemeClr val="tx1"/>
                          </a:solidFill>
                          <a:effectLst/>
                          <a:latin typeface="Calibri" panose="020F0502020204030204" pitchFamily="34" charset="0"/>
                        </a:rPr>
                        <a:t> (WOT&amp;CRS) ==&gt; See ISO 362-1 NOTE</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1,20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0,96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9"/>
                  </a:ext>
                </a:extLst>
              </a:tr>
              <a:tr h="187688">
                <a:tc rowSpan="6">
                  <a:txBody>
                    <a:bodyPr/>
                    <a:lstStyle/>
                    <a:p>
                      <a:pPr algn="ctr" fontAlgn="ctr"/>
                      <a:r>
                        <a:rPr lang="de-DE" sz="1050" b="1" i="0" u="none" strike="noStrike" dirty="0">
                          <a:solidFill>
                            <a:srgbClr val="000000"/>
                          </a:solidFill>
                          <a:effectLst/>
                          <a:latin typeface="Calibri" panose="020F0502020204030204" pitchFamily="34" charset="0"/>
                        </a:rPr>
                        <a:t>Day </a:t>
                      </a:r>
                      <a:br>
                        <a:rPr lang="de-DE" sz="1050" b="1" i="0" u="none" strike="noStrike" dirty="0">
                          <a:solidFill>
                            <a:srgbClr val="000000"/>
                          </a:solidFill>
                          <a:effectLst/>
                          <a:latin typeface="Calibri" panose="020F0502020204030204" pitchFamily="34" charset="0"/>
                        </a:rPr>
                      </a:br>
                      <a:r>
                        <a:rPr lang="de-DE" sz="1050" b="1" i="0" u="none" strike="noStrike" dirty="0" err="1">
                          <a:solidFill>
                            <a:srgbClr val="000000"/>
                          </a:solidFill>
                          <a:effectLst/>
                          <a:latin typeface="Calibri" panose="020F0502020204030204" pitchFamily="34" charset="0"/>
                        </a:rPr>
                        <a:t>to</a:t>
                      </a:r>
                      <a:r>
                        <a:rPr lang="de-DE" sz="1050" b="1" i="0" u="none" strike="noStrike" dirty="0">
                          <a:solidFill>
                            <a:srgbClr val="000000"/>
                          </a:solidFill>
                          <a:effectLst/>
                          <a:latin typeface="Calibri" panose="020F0502020204030204" pitchFamily="34" charset="0"/>
                        </a:rPr>
                        <a:t> </a:t>
                      </a:r>
                      <a:br>
                        <a:rPr lang="de-DE" sz="1050" b="1" i="0" u="none" strike="noStrike" dirty="0">
                          <a:solidFill>
                            <a:srgbClr val="000000"/>
                          </a:solidFill>
                          <a:effectLst/>
                          <a:latin typeface="Calibri" panose="020F0502020204030204" pitchFamily="34" charset="0"/>
                        </a:rPr>
                      </a:br>
                      <a:r>
                        <a:rPr lang="de-DE" sz="1050" b="1" i="0" u="none" strike="noStrike" dirty="0">
                          <a:solidFill>
                            <a:srgbClr val="000000"/>
                          </a:solidFill>
                          <a:effectLst/>
                          <a:latin typeface="Calibri" panose="020F0502020204030204" pitchFamily="34" charset="0"/>
                        </a:rPr>
                        <a:t>Day</a:t>
                      </a:r>
                    </a:p>
                  </a:txBody>
                  <a:tcPr marL="3562" marR="3562" marT="35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700" b="0" i="0" u="none" strike="noStrike" dirty="0">
                          <a:solidFill>
                            <a:schemeClr val="tx1"/>
                          </a:solidFill>
                          <a:effectLst/>
                          <a:latin typeface="Calibri" panose="020F0502020204030204" pitchFamily="34" charset="0"/>
                        </a:rPr>
                        <a:t>Barometric pressure (Weather +/- 30 </a:t>
                      </a:r>
                      <a:r>
                        <a:rPr lang="en-US" sz="700" b="0" i="0" u="none" strike="noStrike" dirty="0" err="1">
                          <a:solidFill>
                            <a:schemeClr val="tx1"/>
                          </a:solidFill>
                          <a:effectLst/>
                          <a:latin typeface="Calibri" panose="020F0502020204030204" pitchFamily="34" charset="0"/>
                        </a:rPr>
                        <a:t>hPa</a:t>
                      </a:r>
                      <a:r>
                        <a:rPr lang="en-US" sz="700" b="0" i="0" u="none" strike="noStrike" dirty="0">
                          <a:solidFill>
                            <a:schemeClr val="tx1"/>
                          </a:solidFill>
                          <a:effectLst/>
                          <a:latin typeface="Calibri" panose="020F0502020204030204" pitchFamily="34" charset="0"/>
                        </a:rPr>
                        <a:t>)</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0,60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0,40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0"/>
                  </a:ext>
                </a:extLst>
              </a:tr>
              <a:tr h="196820">
                <a:tc vMerge="1">
                  <a:txBody>
                    <a:bodyPr/>
                    <a:lstStyle/>
                    <a:p>
                      <a:endParaRPr lang="de-DE"/>
                    </a:p>
                  </a:txBody>
                  <a:tcPr/>
                </a:tc>
                <a:tc>
                  <a:txBody>
                    <a:bodyPr/>
                    <a:lstStyle/>
                    <a:p>
                      <a:pPr algn="l" rtl="0" fontAlgn="ctr"/>
                      <a:r>
                        <a:rPr lang="de-DE" sz="700" b="0" i="0" u="none" strike="noStrike" dirty="0">
                          <a:solidFill>
                            <a:schemeClr val="tx1"/>
                          </a:solidFill>
                          <a:effectLst/>
                          <a:latin typeface="Calibri" panose="020F0502020204030204" pitchFamily="34" charset="0"/>
                        </a:rPr>
                        <a:t>Air </a:t>
                      </a:r>
                      <a:r>
                        <a:rPr lang="de-DE" sz="700" b="0" i="0" u="none" strike="noStrike" dirty="0" err="1">
                          <a:solidFill>
                            <a:schemeClr val="tx1"/>
                          </a:solidFill>
                          <a:effectLst/>
                          <a:latin typeface="Calibri" panose="020F0502020204030204" pitchFamily="34" charset="0"/>
                        </a:rPr>
                        <a:t>temperature</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effect</a:t>
                      </a:r>
                      <a:r>
                        <a:rPr lang="de-DE" sz="700" b="0" i="0" u="none" strike="noStrike" dirty="0">
                          <a:solidFill>
                            <a:schemeClr val="tx1"/>
                          </a:solidFill>
                          <a:effectLst/>
                          <a:latin typeface="Calibri" panose="020F0502020204030204" pitchFamily="34" charset="0"/>
                        </a:rPr>
                        <a:t> on </a:t>
                      </a:r>
                      <a:r>
                        <a:rPr lang="de-DE" sz="700" b="0" i="0" u="none" strike="noStrike" dirty="0" err="1">
                          <a:solidFill>
                            <a:schemeClr val="tx1"/>
                          </a:solidFill>
                          <a:effectLst/>
                          <a:latin typeface="Calibri" panose="020F0502020204030204" pitchFamily="34" charset="0"/>
                        </a:rPr>
                        <a:t>tyre</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noise</a:t>
                      </a:r>
                      <a:r>
                        <a:rPr lang="de-DE" sz="700" b="0" i="0" u="none" strike="noStrike" dirty="0">
                          <a:solidFill>
                            <a:schemeClr val="tx1"/>
                          </a:solidFill>
                          <a:effectLst/>
                          <a:latin typeface="Calibri" panose="020F0502020204030204" pitchFamily="34" charset="0"/>
                        </a:rPr>
                        <a:t> (5-10°C)</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2,00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1,34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1"/>
                  </a:ext>
                </a:extLst>
              </a:tr>
              <a:tr h="196820">
                <a:tc vMerge="1">
                  <a:txBody>
                    <a:bodyPr/>
                    <a:lstStyle/>
                    <a:p>
                      <a:endParaRPr lang="de-DE"/>
                    </a:p>
                  </a:txBody>
                  <a:tcPr/>
                </a:tc>
                <a:tc>
                  <a:txBody>
                    <a:bodyPr/>
                    <a:lstStyle/>
                    <a:p>
                      <a:pPr algn="l" rtl="0" fontAlgn="ctr"/>
                      <a:r>
                        <a:rPr lang="de-DE" sz="700" b="0" i="0" u="none" strike="noStrike" dirty="0">
                          <a:solidFill>
                            <a:schemeClr val="tx1"/>
                          </a:solidFill>
                          <a:effectLst/>
                          <a:latin typeface="Calibri" panose="020F0502020204030204" pitchFamily="34" charset="0"/>
                        </a:rPr>
                        <a:t>Air </a:t>
                      </a:r>
                      <a:r>
                        <a:rPr lang="de-DE" sz="700" b="0" i="0" u="none" strike="noStrike" dirty="0" err="1">
                          <a:solidFill>
                            <a:schemeClr val="tx1"/>
                          </a:solidFill>
                          <a:effectLst/>
                          <a:latin typeface="Calibri" panose="020F0502020204030204" pitchFamily="34" charset="0"/>
                        </a:rPr>
                        <a:t>temperature</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effect</a:t>
                      </a:r>
                      <a:r>
                        <a:rPr lang="de-DE" sz="700" b="0" i="0" u="none" strike="noStrike" dirty="0">
                          <a:solidFill>
                            <a:schemeClr val="tx1"/>
                          </a:solidFill>
                          <a:effectLst/>
                          <a:latin typeface="Calibri" panose="020F0502020204030204" pitchFamily="34" charset="0"/>
                        </a:rPr>
                        <a:t> on </a:t>
                      </a:r>
                      <a:r>
                        <a:rPr lang="de-DE" sz="700" b="0" i="0" u="none" strike="noStrike" dirty="0" err="1">
                          <a:solidFill>
                            <a:schemeClr val="tx1"/>
                          </a:solidFill>
                          <a:effectLst/>
                          <a:latin typeface="Calibri" panose="020F0502020204030204" pitchFamily="34" charset="0"/>
                        </a:rPr>
                        <a:t>tyre</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noise</a:t>
                      </a:r>
                      <a:r>
                        <a:rPr lang="de-DE" sz="700" b="0" i="0" u="none" strike="noStrike" dirty="0">
                          <a:solidFill>
                            <a:schemeClr val="tx1"/>
                          </a:solidFill>
                          <a:effectLst/>
                          <a:latin typeface="Calibri" panose="020F0502020204030204" pitchFamily="34" charset="0"/>
                        </a:rPr>
                        <a:t> (10-40°C)</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2,00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1,34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2"/>
                  </a:ext>
                </a:extLst>
              </a:tr>
              <a:tr h="196820">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Varying background noise during measurement</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0,60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0,74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3"/>
                  </a:ext>
                </a:extLst>
              </a:tr>
              <a:tr h="187688">
                <a:tc vMerge="1">
                  <a:txBody>
                    <a:bodyPr/>
                    <a:lstStyle/>
                    <a:p>
                      <a:endParaRPr lang="de-DE"/>
                    </a:p>
                  </a:txBody>
                  <a:tcPr/>
                </a:tc>
                <a:tc>
                  <a:txBody>
                    <a:bodyPr/>
                    <a:lstStyle/>
                    <a:p>
                      <a:pPr algn="l" rtl="0" fontAlgn="ctr"/>
                      <a:r>
                        <a:rPr lang="de-DE" sz="700" b="0" i="0" u="none" strike="noStrike" dirty="0">
                          <a:solidFill>
                            <a:schemeClr val="tx1"/>
                          </a:solidFill>
                          <a:effectLst/>
                          <a:latin typeface="Calibri" panose="020F0502020204030204" pitchFamily="34" charset="0"/>
                        </a:rPr>
                        <a:t>Air </a:t>
                      </a:r>
                      <a:r>
                        <a:rPr lang="de-DE" sz="700" b="0" i="0" u="none" strike="noStrike" dirty="0" err="1">
                          <a:solidFill>
                            <a:schemeClr val="tx1"/>
                          </a:solidFill>
                          <a:effectLst/>
                          <a:latin typeface="Calibri" panose="020F0502020204030204" pitchFamily="34" charset="0"/>
                        </a:rPr>
                        <a:t>intake</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temperature</a:t>
                      </a:r>
                      <a:r>
                        <a:rPr lang="de-DE" sz="700" b="0" i="0" u="none" strike="noStrike" dirty="0">
                          <a:solidFill>
                            <a:schemeClr val="tx1"/>
                          </a:solidFill>
                          <a:effectLst/>
                          <a:latin typeface="Calibri" panose="020F0502020204030204" pitchFamily="34" charset="0"/>
                        </a:rPr>
                        <a:t> </a:t>
                      </a:r>
                      <a:r>
                        <a:rPr lang="de-DE" sz="700" b="0" i="0" u="none" strike="noStrike" dirty="0" err="1">
                          <a:solidFill>
                            <a:schemeClr val="tx1"/>
                          </a:solidFill>
                          <a:effectLst/>
                          <a:latin typeface="Calibri" panose="020F0502020204030204" pitchFamily="34" charset="0"/>
                        </a:rPr>
                        <a:t>variation</a:t>
                      </a:r>
                      <a:endParaRPr lang="de-DE" sz="700" b="0" i="0" u="none" strike="noStrike" dirty="0">
                        <a:solidFill>
                          <a:schemeClr val="tx1"/>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0,99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4"/>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Residual humidity on test track surface</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0,70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0,80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5"/>
                  </a:ext>
                </a:extLst>
              </a:tr>
              <a:tr h="292983">
                <a:tc rowSpan="6">
                  <a:txBody>
                    <a:bodyPr/>
                    <a:lstStyle/>
                    <a:p>
                      <a:pPr algn="ctr" fontAlgn="ctr"/>
                      <a:r>
                        <a:rPr lang="de-DE" sz="1050" b="1" i="0" u="none" strike="noStrike" dirty="0">
                          <a:solidFill>
                            <a:srgbClr val="000000"/>
                          </a:solidFill>
                          <a:effectLst/>
                          <a:latin typeface="Calibri" panose="020F0502020204030204" pitchFamily="34" charset="0"/>
                        </a:rPr>
                        <a:t>Site </a:t>
                      </a:r>
                      <a:br>
                        <a:rPr lang="de-DE" sz="1050" b="1" i="0" u="none" strike="noStrike" dirty="0">
                          <a:solidFill>
                            <a:srgbClr val="000000"/>
                          </a:solidFill>
                          <a:effectLst/>
                          <a:latin typeface="Calibri" panose="020F0502020204030204" pitchFamily="34" charset="0"/>
                        </a:rPr>
                      </a:br>
                      <a:r>
                        <a:rPr lang="de-DE" sz="1050" b="1" i="0" u="none" strike="noStrike" dirty="0" err="1">
                          <a:solidFill>
                            <a:srgbClr val="000000"/>
                          </a:solidFill>
                          <a:effectLst/>
                          <a:latin typeface="Calibri" panose="020F0502020204030204" pitchFamily="34" charset="0"/>
                        </a:rPr>
                        <a:t>to</a:t>
                      </a:r>
                      <a:r>
                        <a:rPr lang="de-DE" sz="1050" b="1" i="0" u="none" strike="noStrike" dirty="0">
                          <a:solidFill>
                            <a:srgbClr val="000000"/>
                          </a:solidFill>
                          <a:effectLst/>
                          <a:latin typeface="Calibri" panose="020F0502020204030204" pitchFamily="34" charset="0"/>
                        </a:rPr>
                        <a:t> </a:t>
                      </a:r>
                      <a:br>
                        <a:rPr lang="de-DE" sz="1050" b="1" i="0" u="none" strike="noStrike" dirty="0">
                          <a:solidFill>
                            <a:srgbClr val="000000"/>
                          </a:solidFill>
                          <a:effectLst/>
                          <a:latin typeface="Calibri" panose="020F0502020204030204" pitchFamily="34" charset="0"/>
                        </a:rPr>
                      </a:br>
                      <a:r>
                        <a:rPr lang="de-DE" sz="1050" b="1" i="0" u="none" strike="noStrike" dirty="0">
                          <a:solidFill>
                            <a:srgbClr val="000000"/>
                          </a:solidFill>
                          <a:effectLst/>
                          <a:latin typeface="Calibri" panose="020F0502020204030204" pitchFamily="34" charset="0"/>
                        </a:rPr>
                        <a:t>Site</a:t>
                      </a:r>
                    </a:p>
                  </a:txBody>
                  <a:tcPr marL="3562" marR="3562" marT="35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700" b="0" i="0" u="none" strike="noStrike" dirty="0">
                          <a:solidFill>
                            <a:schemeClr val="tx1"/>
                          </a:solidFill>
                          <a:effectLst/>
                          <a:latin typeface="Calibri" panose="020F0502020204030204" pitchFamily="34" charset="0"/>
                        </a:rPr>
                        <a:t>Altitude (Location of Test Track) -100 </a:t>
                      </a:r>
                      <a:r>
                        <a:rPr lang="en-US" sz="700" b="0" i="0" u="none" strike="noStrike" dirty="0" err="1">
                          <a:solidFill>
                            <a:schemeClr val="tx1"/>
                          </a:solidFill>
                          <a:effectLst/>
                          <a:latin typeface="Calibri" panose="020F0502020204030204" pitchFamily="34" charset="0"/>
                        </a:rPr>
                        <a:t>hPa</a:t>
                      </a:r>
                      <a:r>
                        <a:rPr lang="en-US" sz="700" b="0" i="0" u="none" strike="noStrike" dirty="0">
                          <a:solidFill>
                            <a:schemeClr val="tx1"/>
                          </a:solidFill>
                          <a:effectLst/>
                          <a:latin typeface="Calibri" panose="020F0502020204030204" pitchFamily="34" charset="0"/>
                        </a:rPr>
                        <a:t>/1000m</a:t>
                      </a:r>
                      <a:br>
                        <a:rPr lang="en-US" sz="700" b="0" i="0" u="none" strike="noStrike" dirty="0">
                          <a:solidFill>
                            <a:schemeClr val="tx1"/>
                          </a:solidFill>
                          <a:effectLst/>
                          <a:latin typeface="Calibri" panose="020F0502020204030204" pitchFamily="34" charset="0"/>
                        </a:rPr>
                      </a:br>
                      <a:r>
                        <a:rPr lang="en-US" sz="700" b="0" i="0" u="none" strike="noStrike" dirty="0">
                          <a:solidFill>
                            <a:schemeClr val="tx1"/>
                          </a:solidFill>
                          <a:effectLst/>
                          <a:latin typeface="Calibri" panose="020F0502020204030204" pitchFamily="34" charset="0"/>
                        </a:rPr>
                        <a:t>(from 1015 to 915 </a:t>
                      </a:r>
                      <a:r>
                        <a:rPr lang="en-US" sz="700" b="0" i="0" u="none" strike="noStrike" dirty="0" err="1">
                          <a:solidFill>
                            <a:schemeClr val="tx1"/>
                          </a:solidFill>
                          <a:effectLst/>
                          <a:latin typeface="Calibri" panose="020F0502020204030204" pitchFamily="34" charset="0"/>
                        </a:rPr>
                        <a:t>hPa</a:t>
                      </a:r>
                      <a:r>
                        <a:rPr lang="en-US" sz="700" b="0" i="0" u="none" strike="noStrike" dirty="0">
                          <a:solidFill>
                            <a:schemeClr val="tx1"/>
                          </a:solidFill>
                          <a:effectLst/>
                          <a:latin typeface="Calibri" panose="020F0502020204030204" pitchFamily="34" charset="0"/>
                        </a:rPr>
                        <a:t>)</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0,66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6"/>
                  </a:ext>
                </a:extLst>
              </a:tr>
              <a:tr h="187688">
                <a:tc vMerge="1">
                  <a:txBody>
                    <a:bodyPr/>
                    <a:lstStyle/>
                    <a:p>
                      <a:endParaRPr lang="de-DE"/>
                    </a:p>
                  </a:txBody>
                  <a:tcPr/>
                </a:tc>
                <a:tc>
                  <a:txBody>
                    <a:bodyPr/>
                    <a:lstStyle/>
                    <a:p>
                      <a:pPr algn="l" rtl="0" fontAlgn="ctr"/>
                      <a:r>
                        <a:rPr lang="de-DE" sz="700" b="0" i="0" u="none" strike="noStrike" dirty="0">
                          <a:solidFill>
                            <a:schemeClr val="tx1"/>
                          </a:solidFill>
                          <a:effectLst/>
                          <a:latin typeface="Calibri" panose="020F0502020204030204" pitchFamily="34" charset="0"/>
                        </a:rPr>
                        <a:t>Test Track Surface</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3,50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5,00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4,01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7"/>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Microphone Class 1 IEC 61672</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1,00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8"/>
                  </a:ext>
                </a:extLst>
              </a:tr>
              <a:tr h="187688">
                <a:tc vMerge="1">
                  <a:txBody>
                    <a:bodyPr/>
                    <a:lstStyle/>
                    <a:p>
                      <a:endParaRPr lang="de-DE"/>
                    </a:p>
                  </a:txBody>
                  <a:tcPr/>
                </a:tc>
                <a:tc>
                  <a:txBody>
                    <a:bodyPr/>
                    <a:lstStyle/>
                    <a:p>
                      <a:pPr algn="l" rtl="0" fontAlgn="ctr"/>
                      <a:r>
                        <a:rPr lang="de-DE" sz="700" b="0" i="0" u="none" strike="noStrike" dirty="0">
                          <a:solidFill>
                            <a:schemeClr val="tx1"/>
                          </a:solidFill>
                          <a:effectLst/>
                          <a:latin typeface="Calibri" panose="020F0502020204030204" pitchFamily="34" charset="0"/>
                        </a:rPr>
                        <a:t>Sound </a:t>
                      </a:r>
                      <a:r>
                        <a:rPr lang="de-DE" sz="700" b="0" i="0" u="none" strike="noStrike" dirty="0" err="1">
                          <a:solidFill>
                            <a:schemeClr val="tx1"/>
                          </a:solidFill>
                          <a:effectLst/>
                          <a:latin typeface="Calibri" panose="020F0502020204030204" pitchFamily="34" charset="0"/>
                        </a:rPr>
                        <a:t>calibrator</a:t>
                      </a:r>
                      <a:r>
                        <a:rPr lang="de-DE" sz="700" b="0" i="0" u="none" strike="noStrike" dirty="0">
                          <a:solidFill>
                            <a:schemeClr val="tx1"/>
                          </a:solidFill>
                          <a:effectLst/>
                          <a:latin typeface="Calibri" panose="020F0502020204030204" pitchFamily="34" charset="0"/>
                        </a:rPr>
                        <a:t> IEC 60942</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0,80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0,80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0,80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19"/>
                  </a:ext>
                </a:extLst>
              </a:tr>
              <a:tr h="196820">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Speed measuring equipment continuous at PP</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0,07</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0,13</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0,09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0"/>
                  </a:ext>
                </a:extLst>
              </a:tr>
              <a:tr h="196820">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Acceleration calculation from vehicle speed measurement</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0,33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1"/>
                  </a:ext>
                </a:extLst>
              </a:tr>
              <a:tr h="292983">
                <a:tc rowSpan="6">
                  <a:txBody>
                    <a:bodyPr/>
                    <a:lstStyle/>
                    <a:p>
                      <a:pPr algn="ctr" fontAlgn="ctr"/>
                      <a:r>
                        <a:rPr lang="de-DE" sz="1050" b="1" i="0" u="none" strike="noStrike" dirty="0" err="1">
                          <a:solidFill>
                            <a:srgbClr val="000000"/>
                          </a:solidFill>
                          <a:effectLst/>
                          <a:latin typeface="Calibri" panose="020F0502020204030204" pitchFamily="34" charset="0"/>
                        </a:rPr>
                        <a:t>Vehicle</a:t>
                      </a:r>
                      <a:r>
                        <a:rPr lang="de-DE" sz="1050" b="1" i="0" u="none" strike="noStrike" dirty="0">
                          <a:solidFill>
                            <a:srgbClr val="000000"/>
                          </a:solidFill>
                          <a:effectLst/>
                          <a:latin typeface="Calibri" panose="020F0502020204030204" pitchFamily="34" charset="0"/>
                        </a:rPr>
                        <a:t> </a:t>
                      </a:r>
                      <a:br>
                        <a:rPr lang="de-DE" sz="1050" b="1" i="0" u="none" strike="noStrike" dirty="0">
                          <a:solidFill>
                            <a:srgbClr val="000000"/>
                          </a:solidFill>
                          <a:effectLst/>
                          <a:latin typeface="Calibri" panose="020F0502020204030204" pitchFamily="34" charset="0"/>
                        </a:rPr>
                      </a:br>
                      <a:r>
                        <a:rPr lang="de-DE" sz="1050" b="1" i="0" u="none" strike="noStrike" dirty="0" err="1">
                          <a:solidFill>
                            <a:srgbClr val="000000"/>
                          </a:solidFill>
                          <a:effectLst/>
                          <a:latin typeface="Calibri" panose="020F0502020204030204" pitchFamily="34" charset="0"/>
                        </a:rPr>
                        <a:t>to</a:t>
                      </a:r>
                      <a:r>
                        <a:rPr lang="de-DE" sz="1050" b="1" i="0" u="none" strike="noStrike" dirty="0">
                          <a:solidFill>
                            <a:srgbClr val="000000"/>
                          </a:solidFill>
                          <a:effectLst/>
                          <a:latin typeface="Calibri" panose="020F0502020204030204" pitchFamily="34" charset="0"/>
                        </a:rPr>
                        <a:t> </a:t>
                      </a:r>
                      <a:br>
                        <a:rPr lang="de-DE" sz="1050" b="1" i="0" u="none" strike="noStrike" dirty="0">
                          <a:solidFill>
                            <a:srgbClr val="000000"/>
                          </a:solidFill>
                          <a:effectLst/>
                          <a:latin typeface="Calibri" panose="020F0502020204030204" pitchFamily="34" charset="0"/>
                        </a:rPr>
                      </a:br>
                      <a:r>
                        <a:rPr lang="de-DE" sz="1050" b="1" i="0" u="none" strike="noStrike" dirty="0" err="1">
                          <a:solidFill>
                            <a:srgbClr val="000000"/>
                          </a:solidFill>
                          <a:effectLst/>
                          <a:latin typeface="Calibri" panose="020F0502020204030204" pitchFamily="34" charset="0"/>
                        </a:rPr>
                        <a:t>Vehicle</a:t>
                      </a:r>
                      <a:endParaRPr lang="de-DE" sz="1050" b="1" i="0" u="none" strike="noStrike" dirty="0">
                        <a:solidFill>
                          <a:srgbClr val="000000"/>
                        </a:solidFill>
                        <a:effectLst/>
                        <a:latin typeface="Calibri" panose="020F0502020204030204" pitchFamily="34" charset="0"/>
                      </a:endParaRPr>
                    </a:p>
                  </a:txBody>
                  <a:tcPr marL="3562" marR="3562" marT="35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700" b="0" i="0" u="none" strike="noStrike" dirty="0">
                          <a:solidFill>
                            <a:schemeClr val="tx1"/>
                          </a:solidFill>
                          <a:effectLst/>
                          <a:latin typeface="Calibri" panose="020F0502020204030204" pitchFamily="34" charset="0"/>
                        </a:rPr>
                        <a:t>Production Variation on </a:t>
                      </a:r>
                      <a:r>
                        <a:rPr lang="en-US" sz="700" b="0" i="0" u="none" strike="noStrike" dirty="0" err="1">
                          <a:solidFill>
                            <a:schemeClr val="tx1"/>
                          </a:solidFill>
                          <a:effectLst/>
                          <a:latin typeface="Calibri" panose="020F0502020204030204" pitchFamily="34" charset="0"/>
                        </a:rPr>
                        <a:t>Tyres</a:t>
                      </a:r>
                      <a:r>
                        <a:rPr lang="en-US" sz="700" b="0" i="0" u="none" strike="noStrike" dirty="0">
                          <a:solidFill>
                            <a:schemeClr val="tx1"/>
                          </a:solidFill>
                          <a:effectLst/>
                          <a:latin typeface="Calibri" panose="020F0502020204030204" pitchFamily="34" charset="0"/>
                        </a:rPr>
                        <a:t>; Aging of </a:t>
                      </a:r>
                      <a:r>
                        <a:rPr lang="en-US" sz="700" b="0" i="0" u="none" strike="noStrike" dirty="0" err="1">
                          <a:solidFill>
                            <a:schemeClr val="tx1"/>
                          </a:solidFill>
                          <a:effectLst/>
                          <a:latin typeface="Calibri" panose="020F0502020204030204" pitchFamily="34" charset="0"/>
                        </a:rPr>
                        <a:t>Tyres</a:t>
                      </a:r>
                      <a:r>
                        <a:rPr lang="en-US" sz="700" b="0" i="0" u="none" strike="noStrike" dirty="0">
                          <a:solidFill>
                            <a:schemeClr val="tx1"/>
                          </a:solidFill>
                          <a:effectLst/>
                          <a:latin typeface="Calibri" panose="020F0502020204030204" pitchFamily="34" charset="0"/>
                        </a:rPr>
                        <a:t> until delivery to customer (1dB after one year)</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0,75</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1,50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1,00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2"/>
                  </a:ext>
                </a:extLst>
              </a:tr>
              <a:tr h="196820">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Variation on </a:t>
                      </a:r>
                      <a:r>
                        <a:rPr lang="en-US" sz="700" b="0" i="0" u="none" strike="noStrike" dirty="0" err="1">
                          <a:solidFill>
                            <a:schemeClr val="tx1"/>
                          </a:solidFill>
                          <a:effectLst/>
                          <a:latin typeface="Calibri" panose="020F0502020204030204" pitchFamily="34" charset="0"/>
                        </a:rPr>
                        <a:t>Tyre</a:t>
                      </a:r>
                      <a:r>
                        <a:rPr lang="en-US" sz="700" b="0" i="0" u="none" strike="noStrike" dirty="0">
                          <a:solidFill>
                            <a:schemeClr val="tx1"/>
                          </a:solidFill>
                          <a:effectLst/>
                          <a:latin typeface="Calibri" panose="020F0502020204030204" pitchFamily="34" charset="0"/>
                        </a:rPr>
                        <a:t> Size and Brand (non-OEM)</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dirty="0">
                          <a:solidFill>
                            <a:srgbClr val="000000"/>
                          </a:solidFill>
                          <a:effectLst/>
                          <a:latin typeface="Calibri" panose="020F0502020204030204" pitchFamily="34" charset="0"/>
                        </a:rPr>
                        <a:t>0,00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3"/>
                  </a:ext>
                </a:extLst>
              </a:tr>
              <a:tr h="187688">
                <a:tc vMerge="1">
                  <a:txBody>
                    <a:bodyPr/>
                    <a:lstStyle/>
                    <a:p>
                      <a:endParaRPr lang="de-DE"/>
                    </a:p>
                  </a:txBody>
                  <a:tcPr/>
                </a:tc>
                <a:tc>
                  <a:txBody>
                    <a:bodyPr/>
                    <a:lstStyle/>
                    <a:p>
                      <a:pPr algn="l" rtl="0" fontAlgn="ctr"/>
                      <a:r>
                        <a:rPr lang="de-DE" sz="700" b="0" i="0" u="none" strike="noStrike" dirty="0" err="1">
                          <a:solidFill>
                            <a:schemeClr val="tx1"/>
                          </a:solidFill>
                          <a:effectLst/>
                          <a:latin typeface="Calibri" panose="020F0502020204030204" pitchFamily="34" charset="0"/>
                        </a:rPr>
                        <a:t>Production</a:t>
                      </a:r>
                      <a:r>
                        <a:rPr lang="de-DE" sz="700" b="0" i="0" u="none" strike="noStrike" dirty="0">
                          <a:solidFill>
                            <a:schemeClr val="tx1"/>
                          </a:solidFill>
                          <a:effectLst/>
                          <a:latin typeface="Calibri" panose="020F0502020204030204" pitchFamily="34" charset="0"/>
                        </a:rPr>
                        <a:t> Variation in Power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dirty="0">
                          <a:solidFill>
                            <a:srgbClr val="000000"/>
                          </a:solidFill>
                          <a:effectLst/>
                          <a:latin typeface="Calibri" panose="020F0502020204030204" pitchFamily="34" charset="0"/>
                        </a:rPr>
                        <a:t>0,40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dirty="0">
                          <a:solidFill>
                            <a:srgbClr val="000000"/>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dirty="0">
                          <a:solidFill>
                            <a:srgbClr val="000000"/>
                          </a:solidFill>
                          <a:effectLst/>
                          <a:latin typeface="Calibri" panose="020F0502020204030204" pitchFamily="34" charset="0"/>
                        </a:rPr>
                        <a:t>0,26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4"/>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Battery state of charge for HEVs (3 dB(A))</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A6A6A6"/>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A6A6A6"/>
                          </a:solidFill>
                          <a:effectLst/>
                          <a:latin typeface="Calibri" panose="020F0502020204030204" pitchFamily="34" charset="0"/>
                        </a:rPr>
                        <a:t>0,00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A6A6A6"/>
                          </a:solidFill>
                          <a:effectLst/>
                          <a:latin typeface="Calibri" panose="020F0502020204030204" pitchFamily="34" charset="0"/>
                        </a:rPr>
                        <a:t>0,00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a:solidFill>
                            <a:srgbClr val="A6A6A6"/>
                          </a:solidFill>
                          <a:effectLst/>
                          <a:latin typeface="Calibri" panose="020F0502020204030204" pitchFamily="34" charset="0"/>
                        </a:rPr>
                        <a:t>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A6A6A6"/>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A6A6A6"/>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A6A6A6"/>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5"/>
                  </a:ext>
                </a:extLst>
              </a:tr>
              <a:tr h="196820">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Production Variability of Sound Reduction Components</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1,00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0,50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0,83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6"/>
                  </a:ext>
                </a:extLst>
              </a:tr>
              <a:tr h="187688">
                <a:tc vMerge="1">
                  <a:txBody>
                    <a:bodyPr/>
                    <a:lstStyle/>
                    <a:p>
                      <a:endParaRPr lang="de-DE"/>
                    </a:p>
                  </a:txBody>
                  <a:tcPr/>
                </a:tc>
                <a:tc>
                  <a:txBody>
                    <a:bodyPr/>
                    <a:lstStyle/>
                    <a:p>
                      <a:pPr algn="l" rtl="0" fontAlgn="ctr"/>
                      <a:r>
                        <a:rPr lang="en-US" sz="700" b="0" i="0" u="none" strike="noStrike" dirty="0">
                          <a:solidFill>
                            <a:schemeClr val="tx1"/>
                          </a:solidFill>
                          <a:effectLst/>
                          <a:latin typeface="Calibri" panose="020F0502020204030204" pitchFamily="34" charset="0"/>
                        </a:rPr>
                        <a:t>Impact of variation of vehicle mass</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rtl="0" fontAlgn="ctr"/>
                      <a:r>
                        <a:rPr lang="de-DE" sz="700" b="1" i="0" u="none" strike="noStrike">
                          <a:solidFill>
                            <a:srgbClr val="000000"/>
                          </a:solidFill>
                          <a:effectLst/>
                          <a:latin typeface="Calibri" panose="020F0502020204030204" pitchFamily="34" charset="0"/>
                        </a:rPr>
                        <a:t>1,40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de-DE" sz="700" b="1" i="0" u="none" strike="noStrike">
                          <a:solidFill>
                            <a:srgbClr val="000000"/>
                          </a:solidFill>
                          <a:effectLst/>
                          <a:latin typeface="Calibri" panose="020F0502020204030204" pitchFamily="34" charset="0"/>
                        </a:rPr>
                        <a:t>0,60</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de-DE" sz="700" b="1" i="0" u="none" strike="noStrike">
                          <a:solidFill>
                            <a:srgbClr val="000000"/>
                          </a:solidFill>
                          <a:effectLst/>
                          <a:latin typeface="Calibri" panose="020F0502020204030204" pitchFamily="34" charset="0"/>
                        </a:rPr>
                        <a:t>1,13 </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700" b="1" i="0" u="none" strike="noStrike" dirty="0" err="1">
                          <a:solidFill>
                            <a:srgbClr val="000000"/>
                          </a:solidFill>
                          <a:effectLst/>
                          <a:latin typeface="Calibri" panose="020F0502020204030204" pitchFamily="34" charset="0"/>
                        </a:rPr>
                        <a:t>done</a:t>
                      </a: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de-DE" sz="700" b="1" i="0" u="none" strike="noStrike" dirty="0">
                          <a:solidFill>
                            <a:srgbClr val="000000"/>
                          </a:solidFill>
                          <a:effectLst/>
                          <a:latin typeface="Calibri" panose="020F0502020204030204" pitchFamily="34" charset="0"/>
                        </a:rPr>
                        <a:t>X</a:t>
                      </a: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endParaRPr lang="de-DE" sz="700" b="1" i="0" u="none" strike="noStrike" dirty="0">
                        <a:solidFill>
                          <a:srgbClr val="000000"/>
                        </a:solidFill>
                        <a:effectLst/>
                        <a:latin typeface="Calibri" panose="020F0502020204030204" pitchFamily="34" charset="0"/>
                      </a:endParaRPr>
                    </a:p>
                  </a:txBody>
                  <a:tcPr marL="3562" marR="3562" marT="3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27"/>
                  </a:ext>
                </a:extLst>
              </a:tr>
            </a:tbl>
          </a:graphicData>
        </a:graphic>
      </p:graphicFrame>
      <p:pic>
        <p:nvPicPr>
          <p:cNvPr id="9" name="Grafik 8"/>
          <p:cNvPicPr>
            <a:picLocks noChangeAspect="1"/>
          </p:cNvPicPr>
          <p:nvPr/>
        </p:nvPicPr>
        <p:blipFill>
          <a:blip r:embed="rId2"/>
          <a:stretch>
            <a:fillRect/>
          </a:stretch>
        </p:blipFill>
        <p:spPr>
          <a:xfrm>
            <a:off x="8191075" y="2819400"/>
            <a:ext cx="3034878" cy="1707119"/>
          </a:xfrm>
          <a:prstGeom prst="rect">
            <a:avLst/>
          </a:prstGeom>
          <a:ln>
            <a:solidFill>
              <a:schemeClr val="tx1"/>
            </a:solidFill>
          </a:ln>
          <a:effectLst>
            <a:outerShdw blurRad="50800" dist="50800" dir="5400000" algn="ctr" rotWithShape="0">
              <a:schemeClr val="bg2"/>
            </a:outerShdw>
          </a:effectLst>
        </p:spPr>
      </p:pic>
      <p:pic>
        <p:nvPicPr>
          <p:cNvPr id="10" name="Grafik 9"/>
          <p:cNvPicPr>
            <a:picLocks noChangeAspect="1"/>
          </p:cNvPicPr>
          <p:nvPr/>
        </p:nvPicPr>
        <p:blipFill>
          <a:blip r:embed="rId2"/>
          <a:stretch>
            <a:fillRect/>
          </a:stretch>
        </p:blipFill>
        <p:spPr>
          <a:xfrm>
            <a:off x="8343475" y="2971800"/>
            <a:ext cx="3034878" cy="1707119"/>
          </a:xfrm>
          <a:prstGeom prst="rect">
            <a:avLst/>
          </a:prstGeom>
          <a:ln>
            <a:solidFill>
              <a:schemeClr val="tx1"/>
            </a:solidFill>
          </a:ln>
          <a:effectLst>
            <a:outerShdw blurRad="50800" dist="50800" dir="5400000" algn="ctr" rotWithShape="0">
              <a:schemeClr val="bg2"/>
            </a:outerShdw>
          </a:effectLst>
        </p:spPr>
      </p:pic>
      <p:pic>
        <p:nvPicPr>
          <p:cNvPr id="11" name="Grafik 10"/>
          <p:cNvPicPr>
            <a:picLocks noChangeAspect="1"/>
          </p:cNvPicPr>
          <p:nvPr/>
        </p:nvPicPr>
        <p:blipFill>
          <a:blip r:embed="rId2"/>
          <a:stretch>
            <a:fillRect/>
          </a:stretch>
        </p:blipFill>
        <p:spPr>
          <a:xfrm>
            <a:off x="8495875" y="3124200"/>
            <a:ext cx="3034878" cy="1707119"/>
          </a:xfrm>
          <a:prstGeom prst="rect">
            <a:avLst/>
          </a:prstGeom>
          <a:ln>
            <a:solidFill>
              <a:schemeClr val="tx1"/>
            </a:solidFill>
          </a:ln>
          <a:effectLst>
            <a:outerShdw blurRad="50800" dist="50800" dir="5400000" algn="ctr" rotWithShape="0">
              <a:schemeClr val="bg2"/>
            </a:outerShdw>
          </a:effectLst>
        </p:spPr>
      </p:pic>
      <p:pic>
        <p:nvPicPr>
          <p:cNvPr id="12" name="Grafik 11"/>
          <p:cNvPicPr>
            <a:picLocks noChangeAspect="1"/>
          </p:cNvPicPr>
          <p:nvPr/>
        </p:nvPicPr>
        <p:blipFill>
          <a:blip r:embed="rId2"/>
          <a:stretch>
            <a:fillRect/>
          </a:stretch>
        </p:blipFill>
        <p:spPr>
          <a:xfrm>
            <a:off x="8648275" y="3276600"/>
            <a:ext cx="3034878" cy="1707119"/>
          </a:xfrm>
          <a:prstGeom prst="rect">
            <a:avLst/>
          </a:prstGeom>
          <a:ln>
            <a:solidFill>
              <a:schemeClr val="tx1"/>
            </a:solidFill>
          </a:ln>
          <a:effectLst>
            <a:outerShdw blurRad="50800" dist="50800" dir="5400000" algn="ctr" rotWithShape="0">
              <a:schemeClr val="bg2"/>
            </a:outerShdw>
          </a:effectLst>
        </p:spPr>
      </p:pic>
      <p:pic>
        <p:nvPicPr>
          <p:cNvPr id="13" name="Grafik 12"/>
          <p:cNvPicPr>
            <a:picLocks noChangeAspect="1"/>
          </p:cNvPicPr>
          <p:nvPr/>
        </p:nvPicPr>
        <p:blipFill>
          <a:blip r:embed="rId2"/>
          <a:stretch>
            <a:fillRect/>
          </a:stretch>
        </p:blipFill>
        <p:spPr>
          <a:xfrm>
            <a:off x="8800675" y="3429000"/>
            <a:ext cx="3034878" cy="1707119"/>
          </a:xfrm>
          <a:prstGeom prst="rect">
            <a:avLst/>
          </a:prstGeom>
          <a:ln>
            <a:solidFill>
              <a:schemeClr val="tx1"/>
            </a:solidFill>
          </a:ln>
          <a:effectLst>
            <a:outerShdw blurRad="50800" dist="50800" dir="5400000" algn="ctr" rotWithShape="0">
              <a:schemeClr val="bg2"/>
            </a:outerShdw>
          </a:effectLst>
        </p:spPr>
      </p:pic>
      <p:pic>
        <p:nvPicPr>
          <p:cNvPr id="14" name="Grafik 13"/>
          <p:cNvPicPr>
            <a:picLocks noChangeAspect="1"/>
          </p:cNvPicPr>
          <p:nvPr/>
        </p:nvPicPr>
        <p:blipFill>
          <a:blip r:embed="rId2"/>
          <a:stretch>
            <a:fillRect/>
          </a:stretch>
        </p:blipFill>
        <p:spPr>
          <a:xfrm>
            <a:off x="8953075" y="3581400"/>
            <a:ext cx="3034878" cy="1707119"/>
          </a:xfrm>
          <a:prstGeom prst="rect">
            <a:avLst/>
          </a:prstGeom>
          <a:ln>
            <a:solidFill>
              <a:schemeClr val="tx1"/>
            </a:solidFill>
          </a:ln>
          <a:effectLst>
            <a:outerShdw blurRad="50800" dist="50800" dir="5400000" algn="ctr" rotWithShape="0">
              <a:schemeClr val="bg2"/>
            </a:outerShdw>
          </a:effectLst>
        </p:spPr>
      </p:pic>
      <p:sp>
        <p:nvSpPr>
          <p:cNvPr id="15" name="Gleichschenkliges Dreieck 14"/>
          <p:cNvSpPr/>
          <p:nvPr/>
        </p:nvSpPr>
        <p:spPr>
          <a:xfrm rot="5400000">
            <a:off x="5203436" y="3799193"/>
            <a:ext cx="5313520" cy="504056"/>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 name="Gerader Verbinder 2"/>
          <p:cNvCxnSpPr/>
          <p:nvPr/>
        </p:nvCxnSpPr>
        <p:spPr>
          <a:xfrm>
            <a:off x="3092150" y="6157692"/>
            <a:ext cx="380510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r Verbinder 19"/>
          <p:cNvCxnSpPr/>
          <p:nvPr/>
        </p:nvCxnSpPr>
        <p:spPr>
          <a:xfrm>
            <a:off x="3082525" y="5781156"/>
            <a:ext cx="380510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45751" y="1670779"/>
            <a:ext cx="199691" cy="163972"/>
          </a:xfrm>
          <a:prstGeom prst="rect">
            <a:avLst/>
          </a:prstGeom>
          <a:noFill/>
          <a:ln>
            <a:noFill/>
          </a:ln>
        </p:spPr>
      </p:pic>
      <p:pic>
        <p:nvPicPr>
          <p:cNvPr id="22"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1480" y="2045834"/>
            <a:ext cx="199691" cy="163972"/>
          </a:xfrm>
          <a:prstGeom prst="rect">
            <a:avLst/>
          </a:prstGeom>
          <a:noFill/>
          <a:ln>
            <a:noFill/>
          </a:ln>
        </p:spPr>
      </p:pic>
      <p:pic>
        <p:nvPicPr>
          <p:cNvPr id="23"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7180" y="2675542"/>
            <a:ext cx="199691" cy="163972"/>
          </a:xfrm>
          <a:prstGeom prst="rect">
            <a:avLst/>
          </a:prstGeom>
          <a:noFill/>
          <a:ln>
            <a:noFill/>
          </a:ln>
        </p:spPr>
      </p:pic>
      <p:pic>
        <p:nvPicPr>
          <p:cNvPr id="24"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76229" y="2944561"/>
            <a:ext cx="199691" cy="163972"/>
          </a:xfrm>
          <a:prstGeom prst="rect">
            <a:avLst/>
          </a:prstGeom>
          <a:noFill/>
          <a:ln>
            <a:noFill/>
          </a:ln>
        </p:spPr>
      </p:pic>
      <p:pic>
        <p:nvPicPr>
          <p:cNvPr id="25"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7179" y="4160784"/>
            <a:ext cx="199691" cy="163972"/>
          </a:xfrm>
          <a:prstGeom prst="rect">
            <a:avLst/>
          </a:prstGeom>
          <a:noFill/>
          <a:ln>
            <a:noFill/>
          </a:ln>
        </p:spPr>
      </p:pic>
      <p:pic>
        <p:nvPicPr>
          <p:cNvPr id="26"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7179" y="4409258"/>
            <a:ext cx="199691" cy="163972"/>
          </a:xfrm>
          <a:prstGeom prst="rect">
            <a:avLst/>
          </a:prstGeom>
          <a:noFill/>
          <a:ln>
            <a:noFill/>
          </a:ln>
        </p:spPr>
      </p:pic>
      <p:pic>
        <p:nvPicPr>
          <p:cNvPr id="27"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7179" y="4971590"/>
            <a:ext cx="199691" cy="163972"/>
          </a:xfrm>
          <a:prstGeom prst="rect">
            <a:avLst/>
          </a:prstGeom>
          <a:noFill/>
          <a:ln>
            <a:noFill/>
          </a:ln>
        </p:spPr>
      </p:pic>
      <p:pic>
        <p:nvPicPr>
          <p:cNvPr id="28"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45751" y="5453165"/>
            <a:ext cx="199691" cy="163972"/>
          </a:xfrm>
          <a:prstGeom prst="rect">
            <a:avLst/>
          </a:prstGeom>
          <a:noFill/>
          <a:ln>
            <a:noFill/>
          </a:ln>
        </p:spPr>
      </p:pic>
      <p:pic>
        <p:nvPicPr>
          <p:cNvPr id="29"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2582" y="6461207"/>
            <a:ext cx="199691" cy="163972"/>
          </a:xfrm>
          <a:prstGeom prst="rect">
            <a:avLst/>
          </a:prstGeom>
          <a:noFill/>
          <a:ln>
            <a:noFill/>
          </a:ln>
        </p:spPr>
      </p:pic>
      <p:pic>
        <p:nvPicPr>
          <p:cNvPr id="30"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60990" y="2435061"/>
            <a:ext cx="199691" cy="163972"/>
          </a:xfrm>
          <a:prstGeom prst="rect">
            <a:avLst/>
          </a:prstGeom>
          <a:noFill/>
          <a:ln>
            <a:noFill/>
          </a:ln>
        </p:spPr>
      </p:pic>
      <p:pic>
        <p:nvPicPr>
          <p:cNvPr id="31"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45751" y="3526776"/>
            <a:ext cx="199691" cy="163972"/>
          </a:xfrm>
          <a:prstGeom prst="rect">
            <a:avLst/>
          </a:prstGeom>
          <a:noFill/>
          <a:ln>
            <a:noFill/>
          </a:ln>
        </p:spPr>
      </p:pic>
      <p:pic>
        <p:nvPicPr>
          <p:cNvPr id="32"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60990" y="3906482"/>
            <a:ext cx="199691" cy="163972"/>
          </a:xfrm>
          <a:prstGeom prst="rect">
            <a:avLst/>
          </a:prstGeom>
          <a:noFill/>
          <a:ln>
            <a:noFill/>
          </a:ln>
        </p:spPr>
      </p:pic>
      <p:pic>
        <p:nvPicPr>
          <p:cNvPr id="33"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2581" y="2252758"/>
            <a:ext cx="199691" cy="163972"/>
          </a:xfrm>
          <a:prstGeom prst="rect">
            <a:avLst/>
          </a:prstGeom>
          <a:noFill/>
          <a:ln>
            <a:noFill/>
          </a:ln>
        </p:spPr>
      </p:pic>
      <p:sp>
        <p:nvSpPr>
          <p:cNvPr id="4" name="Textfeld 3"/>
          <p:cNvSpPr txBox="1"/>
          <p:nvPr/>
        </p:nvSpPr>
        <p:spPr>
          <a:xfrm>
            <a:off x="7772400" y="1068404"/>
            <a:ext cx="2988960" cy="369332"/>
          </a:xfrm>
          <a:prstGeom prst="rect">
            <a:avLst/>
          </a:prstGeom>
          <a:noFill/>
        </p:spPr>
        <p:txBody>
          <a:bodyPr wrap="none" rtlCol="0">
            <a:spAutoFit/>
          </a:bodyPr>
          <a:lstStyle/>
          <a:p>
            <a:r>
              <a:rPr lang="de-DE" dirty="0"/>
              <a:t>Status </a:t>
            </a:r>
            <a:r>
              <a:rPr lang="de-DE" dirty="0" err="1"/>
              <a:t>of</a:t>
            </a:r>
            <a:r>
              <a:rPr lang="de-DE" dirty="0"/>
              <a:t> </a:t>
            </a:r>
            <a:r>
              <a:rPr lang="de-DE" dirty="0" err="1"/>
              <a:t>completeness</a:t>
            </a:r>
            <a:r>
              <a:rPr lang="de-DE" dirty="0"/>
              <a:t>: 100%</a:t>
            </a:r>
          </a:p>
        </p:txBody>
      </p:sp>
      <p:pic>
        <p:nvPicPr>
          <p:cNvPr id="34"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45751" y="3712091"/>
            <a:ext cx="199691" cy="163972"/>
          </a:xfrm>
          <a:prstGeom prst="rect">
            <a:avLst/>
          </a:prstGeom>
          <a:noFill/>
          <a:ln>
            <a:noFill/>
          </a:ln>
        </p:spPr>
      </p:pic>
      <p:pic>
        <p:nvPicPr>
          <p:cNvPr id="35"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60989" y="4608832"/>
            <a:ext cx="199691" cy="163972"/>
          </a:xfrm>
          <a:prstGeom prst="rect">
            <a:avLst/>
          </a:prstGeom>
          <a:noFill/>
          <a:ln>
            <a:noFill/>
          </a:ln>
        </p:spPr>
      </p:pic>
      <p:pic>
        <p:nvPicPr>
          <p:cNvPr id="36"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2581" y="4793623"/>
            <a:ext cx="199691" cy="163972"/>
          </a:xfrm>
          <a:prstGeom prst="rect">
            <a:avLst/>
          </a:prstGeom>
          <a:noFill/>
          <a:ln>
            <a:noFill/>
          </a:ln>
        </p:spPr>
      </p:pic>
      <p:pic>
        <p:nvPicPr>
          <p:cNvPr id="37"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2580" y="1867867"/>
            <a:ext cx="199691" cy="163972"/>
          </a:xfrm>
          <a:prstGeom prst="rect">
            <a:avLst/>
          </a:prstGeom>
          <a:noFill/>
          <a:ln>
            <a:noFill/>
          </a:ln>
        </p:spPr>
      </p:pic>
      <p:pic>
        <p:nvPicPr>
          <p:cNvPr id="38"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49561" y="1491709"/>
            <a:ext cx="199691" cy="163972"/>
          </a:xfrm>
          <a:prstGeom prst="rect">
            <a:avLst/>
          </a:prstGeom>
          <a:noFill/>
          <a:ln>
            <a:noFill/>
          </a:ln>
        </p:spPr>
      </p:pic>
      <p:pic>
        <p:nvPicPr>
          <p:cNvPr id="39"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2580" y="3127892"/>
            <a:ext cx="199691" cy="163972"/>
          </a:xfrm>
          <a:prstGeom prst="rect">
            <a:avLst/>
          </a:prstGeom>
          <a:noFill/>
          <a:ln>
            <a:noFill/>
          </a:ln>
        </p:spPr>
      </p:pic>
      <p:pic>
        <p:nvPicPr>
          <p:cNvPr id="40"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52580" y="3333856"/>
            <a:ext cx="199691" cy="163972"/>
          </a:xfrm>
          <a:prstGeom prst="rect">
            <a:avLst/>
          </a:prstGeom>
          <a:noFill/>
          <a:ln>
            <a:noFill/>
          </a:ln>
        </p:spPr>
      </p:pic>
      <p:pic>
        <p:nvPicPr>
          <p:cNvPr id="41" name="Picture 5" descr="http://www.treppenlift-informationen.de/wp-content/themes/vistalicious/images/checkliste.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76228" y="5893561"/>
            <a:ext cx="199691" cy="163972"/>
          </a:xfrm>
          <a:prstGeom prst="rect">
            <a:avLst/>
          </a:prstGeom>
          <a:noFill/>
          <a:ln>
            <a:noFill/>
          </a:ln>
        </p:spPr>
      </p:pic>
      <p:pic>
        <p:nvPicPr>
          <p:cNvPr id="42" name="Picture 5" descr="http://www.treppenlift-informationen.de/wp-content/themes/vistalicious/images/checkliste.jpg">
            <a:extLst>
              <a:ext uri="{FF2B5EF4-FFF2-40B4-BE49-F238E27FC236}">
                <a16:creationId xmlns:a16="http://schemas.microsoft.com/office/drawing/2014/main" id="{16869202-E0E8-4ECC-B673-D0BBFC7B57A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60989" y="5176788"/>
            <a:ext cx="199691" cy="163972"/>
          </a:xfrm>
          <a:prstGeom prst="rect">
            <a:avLst/>
          </a:prstGeom>
          <a:noFill/>
          <a:ln>
            <a:noFill/>
          </a:ln>
        </p:spPr>
      </p:pic>
      <p:pic>
        <p:nvPicPr>
          <p:cNvPr id="43" name="Picture 5" descr="http://www.treppenlift-informationen.de/wp-content/themes/vistalicious/images/checkliste.jpg">
            <a:extLst>
              <a:ext uri="{FF2B5EF4-FFF2-40B4-BE49-F238E27FC236}">
                <a16:creationId xmlns:a16="http://schemas.microsoft.com/office/drawing/2014/main" id="{77AF8C35-103C-420B-B9FC-CA366FC1CD3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60989" y="6250268"/>
            <a:ext cx="199691" cy="163972"/>
          </a:xfrm>
          <a:prstGeom prst="rect">
            <a:avLst/>
          </a:prstGeom>
          <a:noFill/>
          <a:ln>
            <a:noFill/>
          </a:ln>
        </p:spPr>
      </p:pic>
    </p:spTree>
    <p:extLst>
      <p:ext uri="{BB962C8B-B14F-4D97-AF65-F5344CB8AC3E}">
        <p14:creationId xmlns:p14="http://schemas.microsoft.com/office/powerpoint/2010/main" val="1000597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27" name="正方形/長方形 5"/>
          <p:cNvSpPr/>
          <p:nvPr/>
        </p:nvSpPr>
        <p:spPr>
          <a:xfrm>
            <a:off x="421056" y="5758764"/>
            <a:ext cx="11349889" cy="10026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542925"/>
            <a:r>
              <a:rPr kumimoji="1" lang="en-US" altLang="ja-JP" sz="1600" dirty="0">
                <a:solidFill>
                  <a:schemeClr val="tx1"/>
                </a:solidFill>
              </a:rPr>
              <a:t>A car with low PMR and large</a:t>
            </a:r>
            <a:r>
              <a:rPr kumimoji="1" lang="ja-JP" altLang="en-US" sz="1600" dirty="0">
                <a:solidFill>
                  <a:schemeClr val="tx1"/>
                </a:solidFill>
              </a:rPr>
              <a:t> </a:t>
            </a:r>
            <a:r>
              <a:rPr kumimoji="1" lang="en-US" altLang="ja-JP" sz="1600" dirty="0">
                <a:solidFill>
                  <a:schemeClr val="tx1"/>
                </a:solidFill>
              </a:rPr>
              <a:t>frontal projected area such as tall</a:t>
            </a:r>
            <a:r>
              <a:rPr kumimoji="1" lang="ja-JP" altLang="en-US" sz="1600" dirty="0">
                <a:solidFill>
                  <a:schemeClr val="tx1"/>
                </a:solidFill>
              </a:rPr>
              <a:t> </a:t>
            </a:r>
            <a:r>
              <a:rPr kumimoji="1" lang="en-US" altLang="ja-JP" sz="1600" dirty="0">
                <a:solidFill>
                  <a:schemeClr val="tx1"/>
                </a:solidFill>
              </a:rPr>
              <a:t>body</a:t>
            </a:r>
            <a:r>
              <a:rPr kumimoji="1" lang="ja-JP" altLang="en-US" sz="1600" dirty="0">
                <a:solidFill>
                  <a:schemeClr val="tx1"/>
                </a:solidFill>
              </a:rPr>
              <a:t> </a:t>
            </a:r>
            <a:r>
              <a:rPr kumimoji="1" lang="en-US" altLang="ja-JP" sz="1600" dirty="0">
                <a:solidFill>
                  <a:schemeClr val="tx1"/>
                </a:solidFill>
              </a:rPr>
              <a:t>shape</a:t>
            </a:r>
            <a:r>
              <a:rPr kumimoji="1" lang="ja-JP" altLang="en-US" sz="1600" dirty="0">
                <a:solidFill>
                  <a:schemeClr val="tx1"/>
                </a:solidFill>
              </a:rPr>
              <a:t> </a:t>
            </a:r>
            <a:r>
              <a:rPr kumimoji="1" lang="en-US" altLang="ja-JP" sz="1600" dirty="0">
                <a:solidFill>
                  <a:schemeClr val="tx1"/>
                </a:solidFill>
              </a:rPr>
              <a:t>is affected in acceleration during pass-by noise test by wind speed but sound pressure levels in cruise and acceleration are less changed by wind speed.</a:t>
            </a:r>
          </a:p>
          <a:p>
            <a:pPr marL="542925"/>
            <a:r>
              <a:rPr kumimoji="1" lang="en-US" altLang="ja-JP" sz="1600" dirty="0">
                <a:solidFill>
                  <a:schemeClr val="tx1"/>
                </a:solidFill>
              </a:rPr>
              <a:t>The impact for the final result of </a:t>
            </a:r>
            <a:r>
              <a:rPr kumimoji="1" lang="en-US" altLang="ja-JP" sz="1600" dirty="0" err="1">
                <a:solidFill>
                  <a:schemeClr val="tx1"/>
                </a:solidFill>
              </a:rPr>
              <a:t>L</a:t>
            </a:r>
            <a:r>
              <a:rPr kumimoji="1" lang="en-US" altLang="ja-JP" sz="1600" baseline="-25000" dirty="0" err="1">
                <a:solidFill>
                  <a:schemeClr val="tx1"/>
                </a:solidFill>
              </a:rPr>
              <a:t>urban</a:t>
            </a:r>
            <a:r>
              <a:rPr kumimoji="1" lang="en-US" altLang="ja-JP" sz="1600" dirty="0">
                <a:solidFill>
                  <a:schemeClr val="tx1"/>
                </a:solidFill>
              </a:rPr>
              <a:t>  is 1.6dB.</a:t>
            </a:r>
          </a:p>
        </p:txBody>
      </p:sp>
      <p:sp>
        <p:nvSpPr>
          <p:cNvPr id="29" name="Textfeld 4"/>
          <p:cNvSpPr txBox="1"/>
          <p:nvPr/>
        </p:nvSpPr>
        <p:spPr>
          <a:xfrm>
            <a:off x="2708232" y="521068"/>
            <a:ext cx="8483647"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u="sng" dirty="0">
                <a:latin typeface="Arial" panose="020B0604020202020204" pitchFamily="34" charset="0"/>
                <a:cs typeface="Arial" panose="020B0604020202020204" pitchFamily="34" charset="0"/>
              </a:rPr>
              <a:t>„wind effect“ – justification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u="sng" dirty="0">
              <a:latin typeface="Arial" panose="020B0604020202020204" pitchFamily="34" charset="0"/>
              <a:cs typeface="Arial" panose="020B0604020202020204" pitchFamily="34" charset="0"/>
            </a:endParaRPr>
          </a:p>
        </p:txBody>
      </p:sp>
      <p:sp>
        <p:nvSpPr>
          <p:cNvPr id="30" name="フローチャート: 組合せ 4"/>
          <p:cNvSpPr/>
          <p:nvPr/>
        </p:nvSpPr>
        <p:spPr>
          <a:xfrm rot="16200000">
            <a:off x="294815" y="6148402"/>
            <a:ext cx="658430" cy="239468"/>
          </a:xfrm>
          <a:prstGeom prst="flowChartMerge">
            <a:avLst/>
          </a:prstGeom>
          <a:solidFill>
            <a:srgbClr val="0070C0"/>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31" name="テキスト ボックス 9"/>
          <p:cNvSpPr txBox="1"/>
          <p:nvPr/>
        </p:nvSpPr>
        <p:spPr>
          <a:xfrm>
            <a:off x="624029" y="1138643"/>
            <a:ext cx="10005619" cy="923330"/>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dirty="0"/>
              <a:t>Wind speed within 5m/sec tolerance may affect acceleration performance.</a:t>
            </a:r>
          </a:p>
          <a:p>
            <a:r>
              <a:rPr kumimoji="1" lang="en-US" altLang="ja-JP" dirty="0"/>
              <a:t>Normally its influence is not so significant, but we should know some vehicles have large impact. </a:t>
            </a:r>
          </a:p>
          <a:p>
            <a:r>
              <a:rPr kumimoji="1" lang="en-US" altLang="ja-JP" dirty="0"/>
              <a:t>The example shows 1.6 dB(A) difference for </a:t>
            </a:r>
            <a:r>
              <a:rPr kumimoji="1" lang="en-US" altLang="ja-JP" dirty="0" err="1"/>
              <a:t>L</a:t>
            </a:r>
            <a:r>
              <a:rPr kumimoji="1" lang="en-US" altLang="ja-JP" baseline="-25000" dirty="0" err="1"/>
              <a:t>urban</a:t>
            </a:r>
            <a:r>
              <a:rPr kumimoji="1" lang="en-US" altLang="ja-JP" dirty="0"/>
              <a:t> in the conditions of following and against wind.  </a:t>
            </a:r>
          </a:p>
        </p:txBody>
      </p:sp>
      <p:grpSp>
        <p:nvGrpSpPr>
          <p:cNvPr id="47" name="グループ化 24"/>
          <p:cNvGrpSpPr/>
          <p:nvPr/>
        </p:nvGrpSpPr>
        <p:grpSpPr>
          <a:xfrm>
            <a:off x="896033" y="2242292"/>
            <a:ext cx="8648887" cy="3442188"/>
            <a:chOff x="306855" y="2145893"/>
            <a:chExt cx="8648887" cy="3442188"/>
          </a:xfrm>
        </p:grpSpPr>
        <p:grpSp>
          <p:nvGrpSpPr>
            <p:cNvPr id="48" name="グループ化 16"/>
            <p:cNvGrpSpPr/>
            <p:nvPr/>
          </p:nvGrpSpPr>
          <p:grpSpPr>
            <a:xfrm>
              <a:off x="1547581" y="2145893"/>
              <a:ext cx="7408161" cy="3442188"/>
              <a:chOff x="1359322" y="2132371"/>
              <a:chExt cx="7408161" cy="3442188"/>
            </a:xfrm>
          </p:grpSpPr>
          <p:pic>
            <p:nvPicPr>
              <p:cNvPr id="52" name="図 10"/>
              <p:cNvPicPr>
                <a:picLocks noChangeAspect="1"/>
              </p:cNvPicPr>
              <p:nvPr/>
            </p:nvPicPr>
            <p:blipFill>
              <a:blip r:embed="rId2"/>
              <a:stretch>
                <a:fillRect/>
              </a:stretch>
            </p:blipFill>
            <p:spPr>
              <a:xfrm>
                <a:off x="1450455" y="2440148"/>
                <a:ext cx="6017145" cy="3082086"/>
              </a:xfrm>
              <a:prstGeom prst="rect">
                <a:avLst/>
              </a:prstGeom>
            </p:spPr>
          </p:pic>
          <p:sp>
            <p:nvSpPr>
              <p:cNvPr id="53" name="テキスト ボックス 7"/>
              <p:cNvSpPr txBox="1"/>
              <p:nvPr/>
            </p:nvSpPr>
            <p:spPr>
              <a:xfrm>
                <a:off x="3039036" y="5266782"/>
                <a:ext cx="2286000" cy="307777"/>
              </a:xfrm>
              <a:prstGeom prst="rect">
                <a:avLst/>
              </a:prstGeom>
              <a:solidFill>
                <a:schemeClr val="bg1"/>
              </a:solid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t>Acceleration    [m/s</a:t>
                </a:r>
                <a:r>
                  <a:rPr kumimoji="1" lang="en-US" altLang="ja-JP" sz="1400" baseline="30000" dirty="0"/>
                  <a:t>2</a:t>
                </a:r>
                <a:r>
                  <a:rPr kumimoji="1" lang="en-US" altLang="ja-JP" sz="1400" dirty="0"/>
                  <a:t>]</a:t>
                </a:r>
                <a:endParaRPr kumimoji="1" lang="ja-JP" altLang="en-US" sz="1400" dirty="0"/>
              </a:p>
            </p:txBody>
          </p:sp>
          <p:sp>
            <p:nvSpPr>
              <p:cNvPr id="54" name="テキスト ボックス 12"/>
              <p:cNvSpPr txBox="1"/>
              <p:nvPr/>
            </p:nvSpPr>
            <p:spPr>
              <a:xfrm rot="16200000">
                <a:off x="206233" y="3483915"/>
                <a:ext cx="2613955" cy="307777"/>
              </a:xfrm>
              <a:prstGeom prst="rect">
                <a:avLst/>
              </a:prstGeom>
              <a:solidFill>
                <a:schemeClr val="bg1"/>
              </a:solid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t>Sound Pressure level [dB(A)]</a:t>
                </a:r>
                <a:endParaRPr kumimoji="1" lang="ja-JP" altLang="en-US" sz="1400" dirty="0"/>
              </a:p>
            </p:txBody>
          </p:sp>
          <p:sp>
            <p:nvSpPr>
              <p:cNvPr id="55" name="テキスト ボックス 8"/>
              <p:cNvSpPr txBox="1"/>
              <p:nvPr/>
            </p:nvSpPr>
            <p:spPr>
              <a:xfrm>
                <a:off x="5325036" y="2132371"/>
                <a:ext cx="1930096" cy="307777"/>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t>Against wind 5m/s</a:t>
                </a:r>
                <a:endParaRPr kumimoji="1" lang="ja-JP" altLang="en-US" sz="1400" dirty="0"/>
              </a:p>
            </p:txBody>
          </p:sp>
          <p:sp>
            <p:nvSpPr>
              <p:cNvPr id="56" name="テキスト ボックス 14"/>
              <p:cNvSpPr txBox="1"/>
              <p:nvPr/>
            </p:nvSpPr>
            <p:spPr>
              <a:xfrm>
                <a:off x="6837387" y="2456848"/>
                <a:ext cx="1930096" cy="307777"/>
              </a:xfrm>
              <a:prstGeom prst="rect">
                <a:avLst/>
              </a:prstGeom>
              <a:solidFill>
                <a:schemeClr val="bg1"/>
              </a:solid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t>Following wind 5m/s</a:t>
                </a:r>
                <a:endParaRPr kumimoji="1" lang="ja-JP" altLang="en-US" sz="1400" dirty="0"/>
              </a:p>
            </p:txBody>
          </p:sp>
          <p:sp>
            <p:nvSpPr>
              <p:cNvPr id="57" name="円/楕円 11"/>
              <p:cNvSpPr/>
              <p:nvPr/>
            </p:nvSpPr>
            <p:spPr>
              <a:xfrm>
                <a:off x="4580964" y="3299014"/>
                <a:ext cx="331695" cy="49306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58" name="テキスト ボックス 13"/>
              <p:cNvSpPr txBox="1"/>
              <p:nvPr/>
            </p:nvSpPr>
            <p:spPr>
              <a:xfrm>
                <a:off x="6837387" y="2857605"/>
                <a:ext cx="875857" cy="307777"/>
              </a:xfrm>
              <a:prstGeom prst="rect">
                <a:avLst/>
              </a:prstGeom>
              <a:solidFill>
                <a:schemeClr val="bg1"/>
              </a:solid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t>2</a:t>
                </a:r>
                <a:r>
                  <a:rPr kumimoji="1" lang="en-US" altLang="ja-JP" sz="1400" baseline="30000" dirty="0"/>
                  <a:t>nd</a:t>
                </a:r>
                <a:r>
                  <a:rPr kumimoji="1" lang="en-US" altLang="ja-JP" sz="1400" dirty="0"/>
                  <a:t> gear</a:t>
                </a:r>
                <a:endParaRPr kumimoji="1" lang="ja-JP" altLang="en-US" sz="1400" dirty="0"/>
              </a:p>
            </p:txBody>
          </p:sp>
          <p:sp>
            <p:nvSpPr>
              <p:cNvPr id="59" name="テキスト ボックス 17"/>
              <p:cNvSpPr txBox="1"/>
              <p:nvPr/>
            </p:nvSpPr>
            <p:spPr>
              <a:xfrm>
                <a:off x="3878579" y="4336769"/>
                <a:ext cx="800998" cy="307777"/>
              </a:xfrm>
              <a:prstGeom prst="rect">
                <a:avLst/>
              </a:prstGeom>
              <a:solidFill>
                <a:schemeClr val="bg1"/>
              </a:solid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kumimoji="1" lang="en-US" altLang="ja-JP" sz="1400" dirty="0"/>
                  <a:t>3</a:t>
                </a:r>
                <a:r>
                  <a:rPr kumimoji="1" lang="en-US" altLang="ja-JP" sz="1400" baseline="30000" dirty="0"/>
                  <a:t>rd</a:t>
                </a:r>
                <a:r>
                  <a:rPr kumimoji="1" lang="en-US" altLang="ja-JP" sz="1400" dirty="0"/>
                  <a:t> gear</a:t>
                </a:r>
                <a:endParaRPr kumimoji="1" lang="ja-JP" altLang="en-US" sz="1400" dirty="0"/>
              </a:p>
            </p:txBody>
          </p:sp>
          <p:sp>
            <p:nvSpPr>
              <p:cNvPr id="60" name="テキスト ボックス 15"/>
              <p:cNvSpPr txBox="1"/>
              <p:nvPr/>
            </p:nvSpPr>
            <p:spPr>
              <a:xfrm>
                <a:off x="4243446" y="4167492"/>
                <a:ext cx="367553" cy="169277"/>
              </a:xfrm>
              <a:prstGeom prst="rect">
                <a:avLst/>
              </a:prstGeom>
              <a:solidFill>
                <a:schemeClr val="bg1"/>
              </a:solid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kumimoji="1" lang="ja-JP" altLang="en-US" sz="500" dirty="0"/>
              </a:p>
            </p:txBody>
          </p:sp>
        </p:grpSp>
        <p:sp>
          <p:nvSpPr>
            <p:cNvPr id="49" name="円/楕円 20"/>
            <p:cNvSpPr/>
            <p:nvPr/>
          </p:nvSpPr>
          <p:spPr>
            <a:xfrm>
              <a:off x="2007758" y="3745248"/>
              <a:ext cx="331695" cy="493060"/>
            </a:xfrm>
            <a:prstGeom prst="ellips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p>
          </p:txBody>
        </p:sp>
        <p:cxnSp>
          <p:nvCxnSpPr>
            <p:cNvPr id="50" name="直線矢印コネクタ 19"/>
            <p:cNvCxnSpPr/>
            <p:nvPr/>
          </p:nvCxnSpPr>
          <p:spPr>
            <a:xfrm>
              <a:off x="1102659" y="3541335"/>
              <a:ext cx="905099" cy="45044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1" name="テキスト ボックス 22"/>
            <p:cNvSpPr txBox="1"/>
            <p:nvPr/>
          </p:nvSpPr>
          <p:spPr>
            <a:xfrm>
              <a:off x="306855" y="3220346"/>
              <a:ext cx="995082" cy="523220"/>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JP" sz="1400" dirty="0">
                  <a:cs typeface="Vijaya" panose="020B0604020202020204" pitchFamily="34" charset="0"/>
                </a:rPr>
                <a:t>Influence</a:t>
              </a:r>
              <a:r>
                <a:rPr kumimoji="1" lang="en-US" altLang="ja-JP" sz="1400" dirty="0">
                  <a:latin typeface="Vijaya" panose="020B0604020202020204" pitchFamily="34" charset="0"/>
                  <a:cs typeface="Vijaya" panose="020B0604020202020204" pitchFamily="34" charset="0"/>
                </a:rPr>
                <a:t> of k- factor</a:t>
              </a:r>
              <a:endParaRPr kumimoji="1" lang="ja-JP" altLang="en-US" sz="1400" dirty="0">
                <a:latin typeface="Vijaya" panose="020B0604020202020204" pitchFamily="34" charset="0"/>
                <a:cs typeface="Vijaya" panose="020B0604020202020204" pitchFamily="34" charset="0"/>
              </a:endParaRPr>
            </a:p>
          </p:txBody>
        </p:sp>
      </p:grpSp>
      <p:sp>
        <p:nvSpPr>
          <p:cNvPr id="21" name="Abgerundetes Rechteck 20"/>
          <p:cNvSpPr/>
          <p:nvPr/>
        </p:nvSpPr>
        <p:spPr>
          <a:xfrm>
            <a:off x="8550540" y="3693438"/>
            <a:ext cx="1591572" cy="909593"/>
          </a:xfrm>
          <a:prstGeom prst="roundRect">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1,6 dB</a:t>
            </a:r>
            <a:endParaRPr lang="de-DE" b="1" dirty="0"/>
          </a:p>
        </p:txBody>
      </p:sp>
    </p:spTree>
    <p:extLst>
      <p:ext uri="{BB962C8B-B14F-4D97-AF65-F5344CB8AC3E}">
        <p14:creationId xmlns:p14="http://schemas.microsoft.com/office/powerpoint/2010/main" val="4117689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en-US" sz="2400" b="1" dirty="0">
                <a:latin typeface="Arial" panose="020B0604020202020204" pitchFamily="34" charset="0"/>
              </a:rPr>
              <a:t>Justification of the main impact quantities.</a:t>
            </a:r>
          </a:p>
        </p:txBody>
      </p:sp>
      <p:sp>
        <p:nvSpPr>
          <p:cNvPr id="5" name="Textfeld 4"/>
          <p:cNvSpPr txBox="1"/>
          <p:nvPr/>
        </p:nvSpPr>
        <p:spPr>
          <a:xfrm>
            <a:off x="1055057" y="585626"/>
            <a:ext cx="11305639" cy="830997"/>
          </a:xfrm>
          <a:prstGeom prst="rect">
            <a:avLst/>
          </a:prstGeom>
          <a:noFill/>
        </p:spPr>
        <p:txBody>
          <a:bodyPr wrap="square" rtlCol="0">
            <a:spAutoFit/>
          </a:bodyPr>
          <a:lstStyle/>
          <a:p>
            <a:r>
              <a:rPr lang="en-US" sz="2400" u="sng" dirty="0">
                <a:latin typeface="Arial" panose="020B0604020202020204" pitchFamily="34" charset="0"/>
                <a:cs typeface="Arial" panose="020B0604020202020204" pitchFamily="34" charset="0"/>
              </a:rPr>
              <a:t>„ DRIVER#1: deviation from centered driving“ – justification by theoretical derivation</a:t>
            </a:r>
            <a:endParaRPr lang="en-US"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feld 21"/>
          <p:cNvSpPr txBox="1"/>
          <p:nvPr/>
        </p:nvSpPr>
        <p:spPr>
          <a:xfrm>
            <a:off x="1023457" y="5729680"/>
            <a:ext cx="10762142" cy="646331"/>
          </a:xfrm>
          <a:prstGeom prst="rect">
            <a:avLst/>
          </a:prstGeom>
          <a:noFill/>
        </p:spPr>
        <p:txBody>
          <a:bodyPr wrap="square" rtlCol="0">
            <a:spAutoFit/>
          </a:bodyPr>
          <a:lstStyle/>
          <a:p>
            <a:r>
              <a:rPr lang="en-US" dirty="0"/>
              <a:t>Assumption for the calculation: 5dB/distance doubling (monopole source under semi-free field conditions) and 0,5m for the deviation from center.</a:t>
            </a:r>
          </a:p>
        </p:txBody>
      </p:sp>
      <p:grpSp>
        <p:nvGrpSpPr>
          <p:cNvPr id="23" name="Gruppieren 22"/>
          <p:cNvGrpSpPr/>
          <p:nvPr/>
        </p:nvGrpSpPr>
        <p:grpSpPr>
          <a:xfrm>
            <a:off x="1110371" y="1959783"/>
            <a:ext cx="4068000" cy="1636126"/>
            <a:chOff x="1073425" y="3490178"/>
            <a:chExt cx="4068000" cy="1636126"/>
          </a:xfrm>
        </p:grpSpPr>
        <p:cxnSp>
          <p:nvCxnSpPr>
            <p:cNvPr id="25" name="Gerader Verbinder 24"/>
            <p:cNvCxnSpPr/>
            <p:nvPr/>
          </p:nvCxnSpPr>
          <p:spPr>
            <a:xfrm>
              <a:off x="1073425" y="4671391"/>
              <a:ext cx="4068000" cy="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Abgerundetes Rechteck 27"/>
            <p:cNvSpPr/>
            <p:nvPr/>
          </p:nvSpPr>
          <p:spPr>
            <a:xfrm>
              <a:off x="3296993" y="4430333"/>
              <a:ext cx="115910" cy="1931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bgerundetes Rechteck 31"/>
            <p:cNvSpPr/>
            <p:nvPr/>
          </p:nvSpPr>
          <p:spPr>
            <a:xfrm>
              <a:off x="4001621" y="4430333"/>
              <a:ext cx="115910" cy="1931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Ecken des Rechtecks auf der gleichen Seite schneiden 32"/>
            <p:cNvSpPr/>
            <p:nvPr/>
          </p:nvSpPr>
          <p:spPr>
            <a:xfrm>
              <a:off x="3285968" y="4082604"/>
              <a:ext cx="833418" cy="154546"/>
            </a:xfrm>
            <a:prstGeom prst="snip2SameRect">
              <a:avLst>
                <a:gd name="adj1" fmla="val 3945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bgerundetes Rechteck 33"/>
            <p:cNvSpPr/>
            <p:nvPr/>
          </p:nvSpPr>
          <p:spPr>
            <a:xfrm>
              <a:off x="3245477" y="4237150"/>
              <a:ext cx="914400" cy="2704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Ellipse 34"/>
            <p:cNvSpPr/>
            <p:nvPr/>
          </p:nvSpPr>
          <p:spPr>
            <a:xfrm>
              <a:off x="3859565" y="4299725"/>
              <a:ext cx="193572" cy="1545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Ellipse 35"/>
            <p:cNvSpPr/>
            <p:nvPr/>
          </p:nvSpPr>
          <p:spPr>
            <a:xfrm>
              <a:off x="3344024" y="4299725"/>
              <a:ext cx="193572" cy="1545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7" name="Gerader Verbinder 36"/>
            <p:cNvCxnSpPr/>
            <p:nvPr/>
          </p:nvCxnSpPr>
          <p:spPr>
            <a:xfrm>
              <a:off x="3937226" y="3902304"/>
              <a:ext cx="0" cy="1224000"/>
            </a:xfrm>
            <a:prstGeom prst="line">
              <a:avLst/>
            </a:prstGeom>
            <a:ln w="2222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8" name="Textfeld 37"/>
            <p:cNvSpPr txBox="1"/>
            <p:nvPr/>
          </p:nvSpPr>
          <p:spPr>
            <a:xfrm>
              <a:off x="3537596" y="3490178"/>
              <a:ext cx="82586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center</a:t>
              </a:r>
            </a:p>
          </p:txBody>
        </p:sp>
        <p:cxnSp>
          <p:nvCxnSpPr>
            <p:cNvPr id="39" name="Gerader Verbinder 38"/>
            <p:cNvCxnSpPr/>
            <p:nvPr/>
          </p:nvCxnSpPr>
          <p:spPr>
            <a:xfrm>
              <a:off x="1472284" y="4378821"/>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Ellipse 39"/>
            <p:cNvSpPr>
              <a:spLocks noChangeAspect="1"/>
            </p:cNvSpPr>
            <p:nvPr/>
          </p:nvSpPr>
          <p:spPr>
            <a:xfrm>
              <a:off x="1403793" y="4275791"/>
              <a:ext cx="115910" cy="115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1" name="Gerader Verbinder 40"/>
            <p:cNvCxnSpPr/>
            <p:nvPr/>
          </p:nvCxnSpPr>
          <p:spPr>
            <a:xfrm>
              <a:off x="3705407" y="4381355"/>
              <a:ext cx="0" cy="68400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42" name="Textfeld 41"/>
            <p:cNvSpPr txBox="1"/>
            <p:nvPr/>
          </p:nvSpPr>
          <p:spPr>
            <a:xfrm>
              <a:off x="1127925" y="4733246"/>
              <a:ext cx="265976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deviation from center </a:t>
              </a:r>
              <a:r>
                <a:rPr lang="en-US" dirty="0" err="1">
                  <a:latin typeface="Arial" panose="020B0604020202020204" pitchFamily="34" charset="0"/>
                  <a:cs typeface="Arial" panose="020B0604020202020204" pitchFamily="34" charset="0"/>
                </a:rPr>
                <a:t>Δx</a:t>
              </a:r>
              <a:endParaRPr lang="en-US" dirty="0">
                <a:latin typeface="Arial" panose="020B0604020202020204" pitchFamily="34" charset="0"/>
                <a:cs typeface="Arial" panose="020B0604020202020204" pitchFamily="34" charset="0"/>
              </a:endParaRPr>
            </a:p>
          </p:txBody>
        </p:sp>
        <p:cxnSp>
          <p:nvCxnSpPr>
            <p:cNvPr id="43" name="Gerade Verbindung mit Pfeil 42"/>
            <p:cNvCxnSpPr/>
            <p:nvPr/>
          </p:nvCxnSpPr>
          <p:spPr>
            <a:xfrm>
              <a:off x="3703520" y="4927018"/>
              <a:ext cx="216000" cy="0"/>
            </a:xfrm>
            <a:prstGeom prst="straightConnector1">
              <a:avLst/>
            </a:prstGeom>
            <a:ln w="3175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sp>
        <p:nvSpPr>
          <p:cNvPr id="3" name="Textfeld 2"/>
          <p:cNvSpPr txBox="1"/>
          <p:nvPr/>
        </p:nvSpPr>
        <p:spPr>
          <a:xfrm>
            <a:off x="7033177" y="1452004"/>
            <a:ext cx="205697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Invers square law:</a:t>
            </a:r>
          </a:p>
        </p:txBody>
      </p:sp>
      <p:sp>
        <p:nvSpPr>
          <p:cNvPr id="44" name="Textfeld 43"/>
          <p:cNvSpPr txBox="1"/>
          <p:nvPr/>
        </p:nvSpPr>
        <p:spPr>
          <a:xfrm>
            <a:off x="6187277" y="2718764"/>
            <a:ext cx="4681731" cy="1200329"/>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with:</a:t>
            </a:r>
          </a:p>
          <a:p>
            <a:r>
              <a:rPr lang="en-US" i="1" dirty="0">
                <a:latin typeface="Cambria Math" panose="02040503050406030204" pitchFamily="18" charset="0"/>
                <a:ea typeface="Cambria Math" panose="02040503050406030204" pitchFamily="18" charset="0"/>
                <a:cs typeface="Arial" panose="020B0604020202020204" pitchFamily="34" charset="0"/>
              </a:rPr>
              <a:t>ɑ</a:t>
            </a:r>
            <a:r>
              <a:rPr lang="en-US" dirty="0">
                <a:latin typeface="Arial" panose="020B0604020202020204" pitchFamily="34" charset="0"/>
                <a:cs typeface="Arial" panose="020B0604020202020204" pitchFamily="34" charset="0"/>
              </a:rPr>
              <a:t>	coefficient for dB/distance doubling</a:t>
            </a:r>
          </a:p>
          <a:p>
            <a:r>
              <a:rPr lang="en-US" dirty="0" err="1">
                <a:latin typeface="Arial" panose="020B0604020202020204" pitchFamily="34" charset="0"/>
                <a:cs typeface="Arial" panose="020B0604020202020204" pitchFamily="34" charset="0"/>
              </a:rPr>
              <a:t>Δx</a:t>
            </a:r>
            <a:r>
              <a:rPr lang="en-US" dirty="0">
                <a:latin typeface="Arial" panose="020B0604020202020204" pitchFamily="34" charset="0"/>
                <a:cs typeface="Arial" panose="020B0604020202020204" pitchFamily="34" charset="0"/>
              </a:rPr>
              <a:t>	deviation from center</a:t>
            </a:r>
          </a:p>
          <a:p>
            <a:endParaRPr lang="en-US"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5" name="Textfeld 44"/>
              <p:cNvSpPr txBox="1"/>
              <p:nvPr/>
            </p:nvSpPr>
            <p:spPr>
              <a:xfrm>
                <a:off x="3259062" y="3793575"/>
                <a:ext cx="5269080" cy="571823"/>
              </a:xfrm>
              <a:prstGeom prst="rect">
                <a:avLst/>
              </a:prstGeom>
              <a:noFill/>
            </p:spPr>
            <p:txBody>
              <a:bodyPr wrap="square" lIns="0" tIns="0" rIns="0" bIns="0" rtlCol="0">
                <a:spAutoFit/>
              </a:bodyPr>
              <a:lstStyle/>
              <a:p>
                <a14:m>
                  <m:oMath xmlns:m="http://schemas.openxmlformats.org/officeDocument/2006/math">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𝑆𝑃𝐿</m:t>
                    </m:r>
                    <m:r>
                      <a:rPr lang="en-US" sz="2400" i="1" smtClean="0">
                        <a:latin typeface="Cambria Math" panose="02040503050406030204" pitchFamily="18" charset="0"/>
                      </a:rPr>
                      <m:t>=</m:t>
                    </m:r>
                    <m:r>
                      <a:rPr lang="en-US" sz="2400" b="1" i="1" smtClean="0">
                        <a:solidFill>
                          <a:srgbClr val="0070C0"/>
                        </a:solidFill>
                        <a:latin typeface="Cambria Math" panose="02040503050406030204" pitchFamily="18" charset="0"/>
                      </a:rPr>
                      <m:t>𝟓</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10</m:t>
                        </m:r>
                      </m:num>
                      <m:den>
                        <m:r>
                          <a:rPr lang="en-US" sz="2400" b="0" i="1" smtClean="0">
                            <a:latin typeface="Cambria Math" panose="02040503050406030204" pitchFamily="18" charset="0"/>
                          </a:rPr>
                          <m:t>3</m:t>
                        </m:r>
                      </m:den>
                    </m:f>
                    <m:r>
                      <a:rPr lang="en-US" sz="2400" b="0" i="0" smtClean="0">
                        <a:latin typeface="Cambria Math" panose="02040503050406030204" pitchFamily="18" charset="0"/>
                      </a:rPr>
                      <m:t> ∗</m:t>
                    </m:r>
                    <m:r>
                      <m:rPr>
                        <m:sty m:val="p"/>
                      </m:rPr>
                      <a:rPr lang="en-US" sz="2400" b="0" i="0" smtClean="0">
                        <a:latin typeface="Cambria Math" panose="02040503050406030204" pitchFamily="18" charset="0"/>
                      </a:rPr>
                      <m:t>log</m:t>
                    </m:r>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i="1">
                                <a:latin typeface="Cambria Math" panose="02040503050406030204" pitchFamily="18" charset="0"/>
                              </a:rPr>
                              <m:t>7,5</m:t>
                            </m:r>
                            <m:r>
                              <a:rPr lang="en-US" sz="2400" i="1">
                                <a:latin typeface="Cambria Math" panose="02040503050406030204" pitchFamily="18" charset="0"/>
                              </a:rPr>
                              <m:t>𝑚</m:t>
                            </m:r>
                            <m:r>
                              <a:rPr lang="en-US" sz="2400" i="1">
                                <a:latin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𝟎</m:t>
                            </m:r>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𝟓</m:t>
                            </m:r>
                            <m:r>
                              <a:rPr lang="en-US" sz="2400" b="0" i="1" smtClean="0">
                                <a:solidFill>
                                  <a:schemeClr val="tx1"/>
                                </a:solidFill>
                                <a:latin typeface="Cambria Math" panose="02040503050406030204" pitchFamily="18" charset="0"/>
                                <a:ea typeface="Cambria Math" panose="02040503050406030204" pitchFamily="18" charset="0"/>
                              </a:rPr>
                              <m:t>𝑚</m:t>
                            </m:r>
                          </m:num>
                          <m:den>
                            <m:r>
                              <a:rPr lang="en-US" sz="2400" i="1">
                                <a:latin typeface="Cambria Math" panose="02040503050406030204" pitchFamily="18" charset="0"/>
                              </a:rPr>
                              <m:t>7,5</m:t>
                            </m:r>
                            <m:r>
                              <a:rPr lang="en-US" sz="2400" i="1">
                                <a:latin typeface="Cambria Math" panose="02040503050406030204" pitchFamily="18" charset="0"/>
                              </a:rPr>
                              <m:t>𝑚</m:t>
                            </m:r>
                          </m:den>
                        </m:f>
                      </m:e>
                    </m:d>
                  </m:oMath>
                </a14:m>
                <a:r>
                  <a:rPr lang="en-US" sz="2400" dirty="0"/>
                  <a:t>= </a:t>
                </a:r>
                <a:r>
                  <a:rPr lang="en-US" sz="2400" b="1" dirty="0"/>
                  <a:t>0,5dB</a:t>
                </a:r>
              </a:p>
            </p:txBody>
          </p:sp>
        </mc:Choice>
        <mc:Fallback xmlns="">
          <p:sp>
            <p:nvSpPr>
              <p:cNvPr id="45" name="Textfeld 44"/>
              <p:cNvSpPr txBox="1">
                <a:spLocks noRot="1" noChangeAspect="1" noMove="1" noResize="1" noEditPoints="1" noAdjustHandles="1" noChangeArrowheads="1" noChangeShapeType="1" noTextEdit="1"/>
              </p:cNvSpPr>
              <p:nvPr/>
            </p:nvSpPr>
            <p:spPr>
              <a:xfrm>
                <a:off x="3259062" y="3793575"/>
                <a:ext cx="5269080" cy="571823"/>
              </a:xfrm>
              <a:prstGeom prst="rect">
                <a:avLst/>
              </a:prstGeom>
              <a:blipFill>
                <a:blip r:embed="rId2"/>
                <a:stretch>
                  <a:fillRect r="-2431" b="-1276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6" name="Textfeld 45"/>
              <p:cNvSpPr txBox="1"/>
              <p:nvPr/>
            </p:nvSpPr>
            <p:spPr>
              <a:xfrm>
                <a:off x="6144929" y="1984637"/>
                <a:ext cx="4264451" cy="6915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𝑆𝑃𝐿</m:t>
                      </m:r>
                      <m:r>
                        <a:rPr lang="en-US" sz="2000" i="1" smtClean="0">
                          <a:latin typeface="Cambria Math" panose="02040503050406030204" pitchFamily="18" charset="0"/>
                        </a:rPr>
                        <m:t>=</m:t>
                      </m:r>
                      <m:r>
                        <a:rPr lang="en-US" sz="2000" b="1" i="1" smtClean="0">
                          <a:solidFill>
                            <a:srgbClr val="0070C0"/>
                          </a:solidFill>
                          <a:latin typeface="Cambria Math" panose="02040503050406030204" pitchFamily="18" charset="0"/>
                        </a:rPr>
                        <m:t>𝒂</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10</m:t>
                          </m:r>
                        </m:num>
                        <m:den>
                          <m:r>
                            <a:rPr lang="en-US" sz="2000" b="0" i="1" smtClean="0">
                              <a:latin typeface="Cambria Math" panose="02040503050406030204" pitchFamily="18" charset="0"/>
                            </a:rPr>
                            <m:t>3</m:t>
                          </m:r>
                        </m:den>
                      </m:f>
                      <m:r>
                        <a:rPr lang="en-US" sz="2000" b="0" i="0" smtClean="0">
                          <a:latin typeface="Cambria Math" panose="02040503050406030204" pitchFamily="18" charset="0"/>
                        </a:rPr>
                        <m:t> ∗</m:t>
                      </m:r>
                      <m:r>
                        <m:rPr>
                          <m:sty m:val="p"/>
                        </m:rPr>
                        <a:rPr lang="en-US" sz="2000" b="0" i="0" smtClean="0">
                          <a:latin typeface="Cambria Math" panose="02040503050406030204" pitchFamily="18" charset="0"/>
                        </a:rPr>
                        <m:t>log</m:t>
                      </m:r>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i="1">
                                  <a:latin typeface="Cambria Math" panose="02040503050406030204" pitchFamily="18" charset="0"/>
                                </a:rPr>
                                <m:t>7,5</m:t>
                              </m:r>
                              <m:r>
                                <a:rPr lang="en-US" sz="2000" i="1">
                                  <a:latin typeface="Cambria Math" panose="02040503050406030204" pitchFamily="18" charset="0"/>
                                </a:rPr>
                                <m:t>𝑚</m:t>
                              </m:r>
                              <m:r>
                                <a:rPr lang="en-US" sz="2000" i="1">
                                  <a:latin typeface="Cambria Math" panose="02040503050406030204" pitchFamily="18" charset="0"/>
                                </a:rPr>
                                <m:t>+</m:t>
                              </m:r>
                              <m:r>
                                <a:rPr lang="en-US" sz="2000" b="1" i="1" smtClean="0">
                                  <a:solidFill>
                                    <a:srgbClr val="0070C0"/>
                                  </a:solidFill>
                                  <a:latin typeface="Cambria Math" panose="02040503050406030204" pitchFamily="18" charset="0"/>
                                  <a:ea typeface="Cambria Math" panose="02040503050406030204" pitchFamily="18" charset="0"/>
                                </a:rPr>
                                <m:t>∆</m:t>
                              </m:r>
                              <m:r>
                                <a:rPr lang="en-US" sz="2000" b="1" i="1" smtClean="0">
                                  <a:solidFill>
                                    <a:srgbClr val="0070C0"/>
                                  </a:solidFill>
                                  <a:latin typeface="Cambria Math" panose="02040503050406030204" pitchFamily="18" charset="0"/>
                                  <a:ea typeface="Cambria Math" panose="02040503050406030204" pitchFamily="18" charset="0"/>
                                </a:rPr>
                                <m:t>𝒙</m:t>
                              </m:r>
                            </m:num>
                            <m:den>
                              <m:r>
                                <a:rPr lang="en-US" sz="2000" i="1">
                                  <a:latin typeface="Cambria Math" panose="02040503050406030204" pitchFamily="18" charset="0"/>
                                </a:rPr>
                                <m:t>7,5</m:t>
                              </m:r>
                              <m:r>
                                <a:rPr lang="en-US" sz="2000" i="1">
                                  <a:latin typeface="Cambria Math" panose="02040503050406030204" pitchFamily="18" charset="0"/>
                                </a:rPr>
                                <m:t>𝑚</m:t>
                              </m:r>
                            </m:den>
                          </m:f>
                        </m:e>
                      </m:d>
                    </m:oMath>
                  </m:oMathPara>
                </a14:m>
                <a:endParaRPr lang="en-US" sz="2000" b="1" dirty="0">
                  <a:solidFill>
                    <a:schemeClr val="accent1">
                      <a:lumMod val="75000"/>
                    </a:schemeClr>
                  </a:solidFill>
                </a:endParaRPr>
              </a:p>
            </p:txBody>
          </p:sp>
        </mc:Choice>
        <mc:Fallback xmlns="">
          <p:sp>
            <p:nvSpPr>
              <p:cNvPr id="46" name="Textfeld 45"/>
              <p:cNvSpPr txBox="1">
                <a:spLocks noRot="1" noChangeAspect="1" noMove="1" noResize="1" noEditPoints="1" noAdjustHandles="1" noChangeArrowheads="1" noChangeShapeType="1" noTextEdit="1"/>
              </p:cNvSpPr>
              <p:nvPr/>
            </p:nvSpPr>
            <p:spPr>
              <a:xfrm>
                <a:off x="6144929" y="1984637"/>
                <a:ext cx="4264451" cy="691536"/>
              </a:xfrm>
              <a:prstGeom prst="rect">
                <a:avLst/>
              </a:prstGeom>
              <a:blipFill>
                <a:blip r:embed="rId3"/>
                <a:stretch>
                  <a:fillRect/>
                </a:stretch>
              </a:blipFill>
            </p:spPr>
            <p:txBody>
              <a:bodyPr/>
              <a:lstStyle/>
              <a:p>
                <a:r>
                  <a:rPr lang="fr-FR">
                    <a:noFill/>
                  </a:rPr>
                  <a:t> </a:t>
                </a:r>
              </a:p>
            </p:txBody>
          </p:sp>
        </mc:Fallback>
      </mc:AlternateContent>
      <p:sp>
        <p:nvSpPr>
          <p:cNvPr id="27" name="Abgerundetes Rechteck 26"/>
          <p:cNvSpPr/>
          <p:nvPr/>
        </p:nvSpPr>
        <p:spPr>
          <a:xfrm>
            <a:off x="5349143" y="4584354"/>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b="1" dirty="0" err="1">
                <a:latin typeface="Arial" panose="020B0604020202020204" pitchFamily="34" charset="0"/>
                <a:cs typeface="Arial" panose="020B0604020202020204" pitchFamily="34" charset="0"/>
              </a:rPr>
              <a:t>ΔSPL</a:t>
            </a:r>
            <a:r>
              <a:rPr lang="en-US" b="1" baseline="-25000" dirty="0" err="1">
                <a:latin typeface="Arial" panose="020B0604020202020204" pitchFamily="34" charset="0"/>
                <a:cs typeface="Arial" panose="020B0604020202020204" pitchFamily="34" charset="0"/>
              </a:rPr>
              <a:t>urban</a:t>
            </a:r>
            <a:r>
              <a:rPr lang="en-US" b="1" dirty="0">
                <a:latin typeface="Arial" panose="020B0604020202020204" pitchFamily="34" charset="0"/>
                <a:cs typeface="Arial" panose="020B0604020202020204" pitchFamily="34" charset="0"/>
              </a:rPr>
              <a:t>:</a:t>
            </a:r>
          </a:p>
          <a:p>
            <a:pPr algn="ctr">
              <a:lnSpc>
                <a:spcPct val="150000"/>
              </a:lnSpc>
            </a:pPr>
            <a:r>
              <a:rPr lang="en-US" b="1" dirty="0">
                <a:latin typeface="Arial" panose="020B0604020202020204" pitchFamily="34" charset="0"/>
                <a:cs typeface="Arial" panose="020B0604020202020204" pitchFamily="34" charset="0"/>
              </a:rPr>
              <a:t>0,5 dB</a:t>
            </a:r>
            <a:endParaRPr lang="en-US" b="1" dirty="0"/>
          </a:p>
        </p:txBody>
      </p:sp>
      <p:sp>
        <p:nvSpPr>
          <p:cNvPr id="2" name="フローチャート: 組合せ 4">
            <a:extLst>
              <a:ext uri="{FF2B5EF4-FFF2-40B4-BE49-F238E27FC236}">
                <a16:creationId xmlns:a16="http://schemas.microsoft.com/office/drawing/2014/main" id="{0B7EC488-262A-442F-AA8D-43BBB2FB857D}"/>
              </a:ext>
            </a:extLst>
          </p:cNvPr>
          <p:cNvSpPr/>
          <p:nvPr/>
        </p:nvSpPr>
        <p:spPr>
          <a:xfrm rot="16200000">
            <a:off x="283910" y="6097657"/>
            <a:ext cx="680239" cy="239468"/>
          </a:xfrm>
          <a:prstGeom prst="flowChartMerge">
            <a:avLst/>
          </a:prstGeom>
          <a:solidFill>
            <a:srgbClr val="0070C0"/>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JP" altLang="en-US">
              <a:solidFill>
                <a:srgbClr val="0070C0"/>
              </a:solidFill>
            </a:endParaRPr>
          </a:p>
        </p:txBody>
      </p:sp>
    </p:spTree>
    <p:extLst>
      <p:ext uri="{BB962C8B-B14F-4D97-AF65-F5344CB8AC3E}">
        <p14:creationId xmlns:p14="http://schemas.microsoft.com/office/powerpoint/2010/main" val="559906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703129" y="556325"/>
            <a:ext cx="10009495" cy="461665"/>
          </a:xfrm>
          <a:prstGeom prst="rect">
            <a:avLst/>
          </a:prstGeom>
          <a:noFill/>
        </p:spPr>
        <p:txBody>
          <a:bodyPr wrap="square" rtlCol="0">
            <a:spAutoFit/>
          </a:bodyPr>
          <a:lstStyle/>
          <a:p>
            <a:r>
              <a:rPr lang="de-DE" sz="2400" u="sng" dirty="0">
                <a:latin typeface="Arial" panose="020B0604020202020204" pitchFamily="34" charset="0"/>
                <a:cs typeface="Arial" panose="020B0604020202020204" pitchFamily="34" charset="0"/>
              </a:rPr>
              <a:t>„ DRIVER#2: </a:t>
            </a:r>
            <a:r>
              <a:rPr lang="de-DE" sz="2400" u="sng" dirty="0" err="1">
                <a:latin typeface="Arial" panose="020B0604020202020204" pitchFamily="34" charset="0"/>
                <a:cs typeface="Arial" panose="020B0604020202020204" pitchFamily="34" charset="0"/>
              </a:rPr>
              <a:t>start</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of</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acceleration</a:t>
            </a:r>
            <a:r>
              <a:rPr lang="de-DE" sz="2400" u="sng" dirty="0">
                <a:latin typeface="Arial" panose="020B0604020202020204" pitchFamily="34" charset="0"/>
                <a:cs typeface="Arial" panose="020B0604020202020204" pitchFamily="34" charset="0"/>
              </a:rPr>
              <a:t>“ – </a:t>
            </a:r>
            <a:r>
              <a:rPr lang="de-DE" sz="2400" u="sng" dirty="0" err="1">
                <a:latin typeface="Arial" panose="020B0604020202020204" pitchFamily="34" charset="0"/>
                <a:cs typeface="Arial" panose="020B0604020202020204" pitchFamily="34" charset="0"/>
              </a:rPr>
              <a:t>justification</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by</a:t>
            </a:r>
            <a:r>
              <a:rPr lang="de-DE" sz="2400" u="sng" dirty="0">
                <a:latin typeface="Arial" panose="020B0604020202020204" pitchFamily="34" charset="0"/>
                <a:cs typeface="Arial" panose="020B0604020202020204" pitchFamily="34" charset="0"/>
              </a:rPr>
              <a:t> </a:t>
            </a:r>
            <a:r>
              <a:rPr lang="de-DE" sz="2400" u="sng" dirty="0" err="1">
                <a:latin typeface="Arial" panose="020B0604020202020204" pitchFamily="34" charset="0"/>
                <a:cs typeface="Arial" panose="020B0604020202020204" pitchFamily="34" charset="0"/>
              </a:rPr>
              <a:t>measurement</a:t>
            </a:r>
            <a:endParaRPr lang="de-DE" sz="24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1023457" y="5729680"/>
            <a:ext cx="10762142" cy="646331"/>
          </a:xfrm>
          <a:prstGeom prst="rect">
            <a:avLst/>
          </a:prstGeom>
          <a:noFill/>
        </p:spPr>
        <p:txBody>
          <a:bodyPr wrap="square" rtlCol="0">
            <a:spAutoFit/>
          </a:bodyPr>
          <a:lstStyle/>
          <a:p>
            <a:r>
              <a:rPr lang="de-DE" dirty="0"/>
              <a:t>The </a:t>
            </a:r>
            <a:r>
              <a:rPr lang="de-DE" dirty="0" err="1"/>
              <a:t>variation</a:t>
            </a:r>
            <a:r>
              <a:rPr lang="de-DE" dirty="0"/>
              <a:t> </a:t>
            </a:r>
            <a:r>
              <a:rPr lang="de-DE" dirty="0" err="1"/>
              <a:t>of</a:t>
            </a:r>
            <a:r>
              <a:rPr lang="de-DE" dirty="0"/>
              <a:t> </a:t>
            </a:r>
            <a:r>
              <a:rPr lang="de-DE" dirty="0" err="1"/>
              <a:t>the</a:t>
            </a:r>
            <a:r>
              <a:rPr lang="de-DE" dirty="0"/>
              <a:t> </a:t>
            </a:r>
            <a:r>
              <a:rPr lang="de-DE" dirty="0" err="1"/>
              <a:t>point</a:t>
            </a:r>
            <a:r>
              <a:rPr lang="de-DE" dirty="0"/>
              <a:t> </a:t>
            </a:r>
            <a:r>
              <a:rPr lang="de-DE" dirty="0" err="1"/>
              <a:t>of</a:t>
            </a:r>
            <a:r>
              <a:rPr lang="de-DE" dirty="0"/>
              <a:t> push down gas pedal </a:t>
            </a:r>
            <a:r>
              <a:rPr lang="de-DE" dirty="0" err="1"/>
              <a:t>causes</a:t>
            </a:r>
            <a:r>
              <a:rPr lang="de-DE" dirty="0"/>
              <a:t> different </a:t>
            </a:r>
            <a:r>
              <a:rPr lang="de-DE" dirty="0" err="1"/>
              <a:t>accelerations</a:t>
            </a:r>
            <a:r>
              <a:rPr lang="de-DE" dirty="0"/>
              <a:t> </a:t>
            </a:r>
            <a:r>
              <a:rPr lang="de-DE" dirty="0" err="1"/>
              <a:t>and</a:t>
            </a:r>
            <a:r>
              <a:rPr lang="de-DE" dirty="0"/>
              <a:t> a different </a:t>
            </a:r>
            <a:r>
              <a:rPr lang="de-DE" dirty="0" err="1"/>
              <a:t>sound</a:t>
            </a:r>
            <a:r>
              <a:rPr lang="de-DE" dirty="0"/>
              <a:t> </a:t>
            </a:r>
            <a:r>
              <a:rPr lang="de-DE" dirty="0" err="1"/>
              <a:t>emission</a:t>
            </a:r>
            <a:r>
              <a:rPr lang="de-DE" dirty="0"/>
              <a:t> in </a:t>
            </a:r>
            <a:r>
              <a:rPr lang="de-DE" dirty="0" err="1"/>
              <a:t>the</a:t>
            </a:r>
            <a:r>
              <a:rPr lang="de-DE" dirty="0"/>
              <a:t> </a:t>
            </a:r>
            <a:r>
              <a:rPr lang="de-DE" dirty="0" err="1"/>
              <a:t>wot</a:t>
            </a:r>
            <a:r>
              <a:rPr lang="de-DE" dirty="0"/>
              <a:t> </a:t>
            </a:r>
            <a:r>
              <a:rPr lang="de-DE" dirty="0" err="1"/>
              <a:t>measurement</a:t>
            </a:r>
            <a:r>
              <a:rPr lang="de-DE" dirty="0"/>
              <a:t>.</a:t>
            </a:r>
          </a:p>
        </p:txBody>
      </p:sp>
      <p:sp>
        <p:nvSpPr>
          <p:cNvPr id="26" name="Gleichschenkliges Dreieck 25"/>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p:cNvPicPr>
            <a:picLocks noChangeAspect="1"/>
          </p:cNvPicPr>
          <p:nvPr/>
        </p:nvPicPr>
        <p:blipFill>
          <a:blip r:embed="rId2"/>
          <a:stretch>
            <a:fillRect/>
          </a:stretch>
        </p:blipFill>
        <p:spPr>
          <a:xfrm>
            <a:off x="2138493" y="1026379"/>
            <a:ext cx="7627110" cy="4625426"/>
          </a:xfrm>
          <a:prstGeom prst="rect">
            <a:avLst/>
          </a:prstGeom>
        </p:spPr>
      </p:pic>
      <p:sp>
        <p:nvSpPr>
          <p:cNvPr id="29" name="Abgerundetes Rechteck 28"/>
          <p:cNvSpPr/>
          <p:nvPr/>
        </p:nvSpPr>
        <p:spPr>
          <a:xfrm>
            <a:off x="5693333" y="2788154"/>
            <a:ext cx="1591572" cy="909593"/>
          </a:xfrm>
          <a:prstGeom prst="round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0,3 dB</a:t>
            </a:r>
            <a:endParaRPr lang="de-DE" b="1" dirty="0"/>
          </a:p>
        </p:txBody>
      </p:sp>
      <p:sp>
        <p:nvSpPr>
          <p:cNvPr id="9" name="Abgerundetes Rechteck 8"/>
          <p:cNvSpPr/>
          <p:nvPr/>
        </p:nvSpPr>
        <p:spPr>
          <a:xfrm>
            <a:off x="7813079" y="2646719"/>
            <a:ext cx="1591572" cy="596232"/>
          </a:xfrm>
          <a:prstGeom prst="roundRect">
            <a:avLst/>
          </a:prstGeom>
          <a:solidFill>
            <a:schemeClr val="bg1">
              <a:lumMod val="65000"/>
            </a:schemeClr>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wot</a:t>
            </a:r>
            <a:endParaRPr lang="de-DE" b="1" baseline="-25000" dirty="0">
              <a:latin typeface="Arial" panose="020B0604020202020204" pitchFamily="34" charset="0"/>
              <a:cs typeface="Arial" panose="020B0604020202020204" pitchFamily="34" charset="0"/>
            </a:endParaRPr>
          </a:p>
          <a:p>
            <a:pPr algn="ctr"/>
            <a:r>
              <a:rPr lang="de-DE" b="1" dirty="0">
                <a:latin typeface="Arial" panose="020B0604020202020204" pitchFamily="34" charset="0"/>
                <a:cs typeface="Arial" panose="020B0604020202020204" pitchFamily="34" charset="0"/>
              </a:rPr>
              <a:t>=0,6 dB</a:t>
            </a:r>
            <a:endParaRPr lang="de-DE" b="1" dirty="0"/>
          </a:p>
        </p:txBody>
      </p:sp>
      <p:sp>
        <p:nvSpPr>
          <p:cNvPr id="2" name="Textfeld 1">
            <a:extLst>
              <a:ext uri="{FF2B5EF4-FFF2-40B4-BE49-F238E27FC236}">
                <a16:creationId xmlns:a16="http://schemas.microsoft.com/office/drawing/2014/main" id="{B779AA2A-0228-4E09-A97F-C35DADFBEA82}"/>
              </a:ext>
            </a:extLst>
          </p:cNvPr>
          <p:cNvSpPr txBox="1"/>
          <p:nvPr/>
        </p:nvSpPr>
        <p:spPr>
          <a:xfrm>
            <a:off x="3500120" y="4486176"/>
            <a:ext cx="4665829" cy="369332"/>
          </a:xfrm>
          <a:prstGeom prst="rect">
            <a:avLst/>
          </a:prstGeom>
          <a:solidFill>
            <a:schemeClr val="bg1"/>
          </a:solidFill>
        </p:spPr>
        <p:txBody>
          <a:bodyPr wrap="none" rtlCol="0">
            <a:spAutoFit/>
          </a:bodyPr>
          <a:lstStyle/>
          <a:p>
            <a:r>
              <a:rPr lang="de-DE" dirty="0" err="1"/>
              <a:t>preacceleration</a:t>
            </a:r>
            <a:r>
              <a:rPr lang="de-DE" dirty="0"/>
              <a:t> [</a:t>
            </a:r>
            <a:r>
              <a:rPr lang="de-DE" dirty="0" err="1"/>
              <a:t>meter</a:t>
            </a:r>
            <a:r>
              <a:rPr lang="de-DE" dirty="0"/>
              <a:t> bevor </a:t>
            </a:r>
            <a:r>
              <a:rPr lang="de-DE" dirty="0" err="1"/>
              <a:t>line</a:t>
            </a:r>
            <a:r>
              <a:rPr lang="de-DE" dirty="0"/>
              <a:t> AA]: </a:t>
            </a:r>
            <a:r>
              <a:rPr lang="de-DE" b="1" dirty="0">
                <a:solidFill>
                  <a:srgbClr val="009900"/>
                </a:solidFill>
              </a:rPr>
              <a:t>-5m</a:t>
            </a:r>
            <a:r>
              <a:rPr lang="de-DE" dirty="0"/>
              <a:t>/</a:t>
            </a:r>
            <a:r>
              <a:rPr lang="de-DE" b="1" dirty="0">
                <a:solidFill>
                  <a:srgbClr val="FF0000"/>
                </a:solidFill>
              </a:rPr>
              <a:t>-3m</a:t>
            </a:r>
          </a:p>
        </p:txBody>
      </p:sp>
    </p:spTree>
    <p:extLst>
      <p:ext uri="{BB962C8B-B14F-4D97-AF65-F5344CB8AC3E}">
        <p14:creationId xmlns:p14="http://schemas.microsoft.com/office/powerpoint/2010/main" val="1168544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de-DE" sz="2400" b="1" dirty="0" err="1">
                <a:latin typeface="Arial" panose="020B0604020202020204" pitchFamily="34" charset="0"/>
              </a:rPr>
              <a:t>Justification</a:t>
            </a:r>
            <a:r>
              <a:rPr lang="de-DE" sz="2400" b="1" dirty="0">
                <a:latin typeface="Arial" panose="020B0604020202020204" pitchFamily="34" charset="0"/>
              </a:rPr>
              <a:t> </a:t>
            </a:r>
            <a:r>
              <a:rPr lang="de-DE" sz="2400" b="1" dirty="0" err="1">
                <a:latin typeface="Arial" panose="020B0604020202020204" pitchFamily="34" charset="0"/>
              </a:rPr>
              <a:t>of</a:t>
            </a:r>
            <a:r>
              <a:rPr lang="de-DE" sz="2400" b="1" dirty="0">
                <a:latin typeface="Arial" panose="020B0604020202020204" pitchFamily="34" charset="0"/>
              </a:rPr>
              <a:t> </a:t>
            </a:r>
            <a:r>
              <a:rPr lang="de-DE" sz="2400" b="1" dirty="0" err="1">
                <a:latin typeface="Arial" panose="020B0604020202020204" pitchFamily="34" charset="0"/>
              </a:rPr>
              <a:t>the</a:t>
            </a:r>
            <a:r>
              <a:rPr lang="de-DE" sz="2400" b="1" dirty="0">
                <a:latin typeface="Arial" panose="020B0604020202020204" pitchFamily="34" charset="0"/>
              </a:rPr>
              <a:t> </a:t>
            </a:r>
            <a:r>
              <a:rPr lang="de-DE" sz="2400" b="1" dirty="0" err="1">
                <a:latin typeface="Arial" panose="020B0604020202020204" pitchFamily="34" charset="0"/>
              </a:rPr>
              <a:t>main</a:t>
            </a:r>
            <a:r>
              <a:rPr lang="de-DE" sz="2400" b="1" dirty="0">
                <a:latin typeface="Arial" panose="020B0604020202020204" pitchFamily="34" charset="0"/>
              </a:rPr>
              <a:t> </a:t>
            </a:r>
            <a:r>
              <a:rPr lang="de-DE" sz="2400" b="1" dirty="0" err="1">
                <a:latin typeface="Arial" panose="020B0604020202020204" pitchFamily="34" charset="0"/>
              </a:rPr>
              <a:t>impact</a:t>
            </a:r>
            <a:r>
              <a:rPr lang="de-DE" sz="2400" b="1" dirty="0">
                <a:latin typeface="Arial" panose="020B0604020202020204" pitchFamily="34" charset="0"/>
              </a:rPr>
              <a:t> </a:t>
            </a:r>
            <a:r>
              <a:rPr lang="de-DE" sz="2400" b="1" dirty="0" err="1">
                <a:latin typeface="Arial" panose="020B0604020202020204" pitchFamily="34" charset="0"/>
              </a:rPr>
              <a:t>quantities</a:t>
            </a:r>
            <a:r>
              <a:rPr lang="de-DE" sz="2400" b="1" dirty="0">
                <a:latin typeface="Arial" panose="020B0604020202020204" pitchFamily="34" charset="0"/>
              </a:rPr>
              <a:t>.</a:t>
            </a:r>
          </a:p>
        </p:txBody>
      </p:sp>
      <p:sp>
        <p:nvSpPr>
          <p:cNvPr id="5" name="Textfeld 4"/>
          <p:cNvSpPr txBox="1"/>
          <p:nvPr/>
        </p:nvSpPr>
        <p:spPr>
          <a:xfrm>
            <a:off x="1351256" y="576019"/>
            <a:ext cx="11305639" cy="400110"/>
          </a:xfrm>
          <a:prstGeom prst="rect">
            <a:avLst/>
          </a:prstGeom>
          <a:noFill/>
        </p:spPr>
        <p:txBody>
          <a:bodyPr wrap="square" rtlCol="0">
            <a:spAutoFit/>
          </a:bodyPr>
          <a:lstStyle/>
          <a:p>
            <a:r>
              <a:rPr lang="de-DE" sz="2000" u="sng" dirty="0">
                <a:latin typeface="Arial" panose="020B0604020202020204" pitchFamily="34" charset="0"/>
                <a:cs typeface="Arial" panose="020B0604020202020204" pitchFamily="34" charset="0"/>
              </a:rPr>
              <a:t>„DRIVER#3: </a:t>
            </a:r>
            <a:r>
              <a:rPr lang="de-DE" sz="2000" u="sng" dirty="0" err="1">
                <a:latin typeface="Arial" panose="020B0604020202020204" pitchFamily="34" charset="0"/>
                <a:cs typeface="Arial" panose="020B0604020202020204" pitchFamily="34" charset="0"/>
              </a:rPr>
              <a:t>speed</a:t>
            </a:r>
            <a:r>
              <a:rPr lang="de-DE" sz="2000" u="sng" dirty="0">
                <a:latin typeface="Arial" panose="020B0604020202020204" pitchFamily="34" charset="0"/>
                <a:cs typeface="Arial" panose="020B0604020202020204" pitchFamily="34" charset="0"/>
              </a:rPr>
              <a:t> </a:t>
            </a:r>
            <a:r>
              <a:rPr lang="de-DE" sz="2000" u="sng" dirty="0" err="1">
                <a:latin typeface="Arial" panose="020B0604020202020204" pitchFamily="34" charset="0"/>
                <a:cs typeface="Arial" panose="020B0604020202020204" pitchFamily="34" charset="0"/>
              </a:rPr>
              <a:t>variations</a:t>
            </a:r>
            <a:r>
              <a:rPr lang="de-DE" sz="2000" u="sng" dirty="0">
                <a:latin typeface="Arial" panose="020B0604020202020204" pitchFamily="34" charset="0"/>
                <a:cs typeface="Arial" panose="020B0604020202020204" pitchFamily="34" charset="0"/>
              </a:rPr>
              <a:t> </a:t>
            </a:r>
            <a:r>
              <a:rPr lang="de-DE" sz="2000" u="sng" dirty="0" err="1">
                <a:latin typeface="Arial" panose="020B0604020202020204" pitchFamily="34" charset="0"/>
                <a:cs typeface="Arial" panose="020B0604020202020204" pitchFamily="34" charset="0"/>
              </a:rPr>
              <a:t>of</a:t>
            </a:r>
            <a:r>
              <a:rPr lang="de-DE" sz="2000" u="sng" dirty="0">
                <a:latin typeface="Arial" panose="020B0604020202020204" pitchFamily="34" charset="0"/>
                <a:cs typeface="Arial" panose="020B0604020202020204" pitchFamily="34" charset="0"/>
              </a:rPr>
              <a:t> +/- 1km/h“ – </a:t>
            </a:r>
            <a:r>
              <a:rPr lang="de-DE" sz="2000" u="sng" dirty="0" err="1">
                <a:latin typeface="Arial" panose="020B0604020202020204" pitchFamily="34" charset="0"/>
                <a:cs typeface="Arial" panose="020B0604020202020204" pitchFamily="34" charset="0"/>
              </a:rPr>
              <a:t>justification</a:t>
            </a:r>
            <a:r>
              <a:rPr lang="de-DE" sz="2000" u="sng" dirty="0">
                <a:latin typeface="Arial" panose="020B0604020202020204" pitchFamily="34" charset="0"/>
                <a:cs typeface="Arial" panose="020B0604020202020204" pitchFamily="34" charset="0"/>
              </a:rPr>
              <a:t> </a:t>
            </a:r>
            <a:r>
              <a:rPr lang="de-DE" sz="2000" u="sng" dirty="0" err="1">
                <a:latin typeface="Arial" panose="020B0604020202020204" pitchFamily="34" charset="0"/>
                <a:cs typeface="Arial" panose="020B0604020202020204" pitchFamily="34" charset="0"/>
              </a:rPr>
              <a:t>by</a:t>
            </a:r>
            <a:r>
              <a:rPr lang="de-DE" sz="2000" u="sng" dirty="0">
                <a:latin typeface="Arial" panose="020B0604020202020204" pitchFamily="34" charset="0"/>
                <a:cs typeface="Arial" panose="020B0604020202020204" pitchFamily="34" charset="0"/>
              </a:rPr>
              <a:t> </a:t>
            </a:r>
            <a:r>
              <a:rPr lang="de-DE" sz="2000" u="sng" dirty="0" err="1">
                <a:latin typeface="Arial" panose="020B0604020202020204" pitchFamily="34" charset="0"/>
                <a:cs typeface="Arial" panose="020B0604020202020204" pitchFamily="34" charset="0"/>
              </a:rPr>
              <a:t>theoretical</a:t>
            </a:r>
            <a:r>
              <a:rPr lang="de-DE" sz="2000" u="sng" dirty="0">
                <a:latin typeface="Arial" panose="020B0604020202020204" pitchFamily="34" charset="0"/>
                <a:cs typeface="Arial" panose="020B0604020202020204" pitchFamily="34" charset="0"/>
              </a:rPr>
              <a:t> </a:t>
            </a:r>
            <a:r>
              <a:rPr lang="de-DE" sz="2000" u="sng" dirty="0" err="1">
                <a:latin typeface="Arial" panose="020B0604020202020204" pitchFamily="34" charset="0"/>
                <a:cs typeface="Arial" panose="020B0604020202020204" pitchFamily="34" charset="0"/>
              </a:rPr>
              <a:t>derivation</a:t>
            </a:r>
            <a:endParaRPr lang="de-DE" sz="20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3824595" y="1234293"/>
            <a:ext cx="5555239" cy="369332"/>
          </a:xfrm>
          <a:prstGeom prst="rect">
            <a:avLst/>
          </a:prstGeom>
          <a:noFill/>
        </p:spPr>
        <p:txBody>
          <a:bodyPr wrap="none" rtlCol="0">
            <a:spAutoFit/>
          </a:bodyPr>
          <a:lstStyle/>
          <a:p>
            <a:r>
              <a:rPr lang="de-DE" dirty="0" err="1">
                <a:latin typeface="Arial" panose="020B0604020202020204" pitchFamily="34" charset="0"/>
                <a:cs typeface="Arial" panose="020B0604020202020204" pitchFamily="34" charset="0"/>
              </a:rPr>
              <a:t>SPL</a:t>
            </a:r>
            <a:r>
              <a:rPr lang="de-DE" baseline="-25000" dirty="0" err="1">
                <a:latin typeface="Arial" panose="020B0604020202020204" pitchFamily="34" charset="0"/>
                <a:cs typeface="Arial" panose="020B0604020202020204" pitchFamily="34" charset="0"/>
              </a:rPr>
              <a:t>tyre</a:t>
            </a:r>
            <a:r>
              <a:rPr lang="de-DE" baseline="-25000" dirty="0">
                <a:latin typeface="Arial" panose="020B0604020202020204" pitchFamily="34" charset="0"/>
                <a:cs typeface="Arial" panose="020B0604020202020204" pitchFamily="34" charset="0"/>
              </a:rPr>
              <a:t> </a:t>
            </a:r>
            <a:r>
              <a:rPr lang="de-DE" baseline="-25000" dirty="0" err="1">
                <a:latin typeface="Arial" panose="020B0604020202020204" pitchFamily="34" charset="0"/>
                <a:cs typeface="Arial" panose="020B0604020202020204" pitchFamily="34" charset="0"/>
              </a:rPr>
              <a:t>road</a:t>
            </a:r>
            <a:r>
              <a:rPr lang="de-DE" baseline="-25000" dirty="0">
                <a:latin typeface="Arial" panose="020B0604020202020204" pitchFamily="34" charset="0"/>
                <a:cs typeface="Arial" panose="020B0604020202020204" pitchFamily="34" charset="0"/>
              </a:rPr>
              <a:t> </a:t>
            </a:r>
            <a:r>
              <a:rPr lang="de-DE" baseline="-25000" dirty="0" err="1">
                <a:latin typeface="Arial" panose="020B0604020202020204" pitchFamily="34" charset="0"/>
                <a:cs typeface="Arial" panose="020B0604020202020204" pitchFamily="34" charset="0"/>
              </a:rPr>
              <a:t>noise</a:t>
            </a:r>
            <a:r>
              <a:rPr lang="de-DE" dirty="0">
                <a:latin typeface="Arial" panose="020B0604020202020204" pitchFamily="34" charset="0"/>
                <a:cs typeface="Arial" panose="020B0604020202020204" pitchFamily="34" charset="0"/>
              </a:rPr>
              <a:t> vs. </a:t>
            </a:r>
            <a:r>
              <a:rPr lang="de-DE" dirty="0" err="1">
                <a:latin typeface="Arial" panose="020B0604020202020204" pitchFamily="34" charset="0"/>
                <a:cs typeface="Arial" panose="020B0604020202020204" pitchFamily="34" charset="0"/>
              </a:rPr>
              <a:t>vehicle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speed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derived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from</a:t>
            </a:r>
            <a:r>
              <a:rPr lang="de-DE" dirty="0">
                <a:latin typeface="Arial" panose="020B0604020202020204" pitchFamily="34" charset="0"/>
                <a:cs typeface="Arial" panose="020B0604020202020204" pitchFamily="34" charset="0"/>
              </a:rPr>
              <a:t> R117)</a:t>
            </a:r>
          </a:p>
        </p:txBody>
      </p:sp>
      <p:sp>
        <p:nvSpPr>
          <p:cNvPr id="44" name="Textfeld 43"/>
          <p:cNvSpPr txBox="1"/>
          <p:nvPr/>
        </p:nvSpPr>
        <p:spPr>
          <a:xfrm>
            <a:off x="5635420" y="2678297"/>
            <a:ext cx="4489371" cy="1200329"/>
          </a:xfrm>
          <a:prstGeom prst="rect">
            <a:avLst/>
          </a:prstGeom>
          <a:noFill/>
        </p:spPr>
        <p:txBody>
          <a:bodyPr wrap="none" rtlCol="0">
            <a:spAutoFit/>
          </a:bodyPr>
          <a:lstStyle/>
          <a:p>
            <a:r>
              <a:rPr lang="de-DE" dirty="0" err="1">
                <a:latin typeface="Arial" panose="020B0604020202020204" pitchFamily="34" charset="0"/>
                <a:cs typeface="Arial" panose="020B0604020202020204" pitchFamily="34" charset="0"/>
              </a:rPr>
              <a:t>with</a:t>
            </a:r>
            <a:r>
              <a:rPr lang="de-DE" dirty="0">
                <a:latin typeface="Arial" panose="020B0604020202020204" pitchFamily="34" charset="0"/>
                <a:cs typeface="Arial" panose="020B0604020202020204" pitchFamily="34" charset="0"/>
              </a:rPr>
              <a:t>:</a:t>
            </a:r>
          </a:p>
          <a:p>
            <a:r>
              <a:rPr lang="de-DE" i="1" dirty="0">
                <a:latin typeface="Cambria Math" panose="02040503050406030204" pitchFamily="18" charset="0"/>
                <a:ea typeface="Cambria Math" panose="02040503050406030204" pitchFamily="18" charset="0"/>
                <a:cs typeface="Arial" panose="020B0604020202020204" pitchFamily="34" charset="0"/>
              </a:rPr>
              <a:t>ɑ</a:t>
            </a:r>
            <a:r>
              <a:rPr lang="de-DE" dirty="0">
                <a:latin typeface="Arial" panose="020B0604020202020204" pitchFamily="34" charset="0"/>
                <a:cs typeface="Arial" panose="020B0604020202020204" pitchFamily="34" charset="0"/>
              </a:rPr>
              <a:t>	SPL</a:t>
            </a:r>
            <a:r>
              <a:rPr lang="de-DE" baseline="-25000" dirty="0">
                <a:latin typeface="Arial" panose="020B0604020202020204" pitchFamily="34" charset="0"/>
                <a:cs typeface="Arial" panose="020B0604020202020204" pitchFamily="34" charset="0"/>
              </a:rPr>
              <a:t>TRN</a:t>
            </a:r>
            <a:r>
              <a:rPr lang="de-DE" dirty="0">
                <a:latin typeface="Arial" panose="020B0604020202020204" pitchFamily="34" charset="0"/>
                <a:cs typeface="Arial" panose="020B0604020202020204" pitchFamily="34" charset="0"/>
              </a:rPr>
              <a:t>@50km/h</a:t>
            </a:r>
          </a:p>
          <a:p>
            <a:r>
              <a:rPr lang="de-DE" i="1" dirty="0">
                <a:latin typeface="Arial" panose="020B0604020202020204" pitchFamily="34" charset="0"/>
                <a:cs typeface="Arial" panose="020B0604020202020204" pitchFamily="34" charset="0"/>
              </a:rPr>
              <a:t>b</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coefficient</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for</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speed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dependency</a:t>
            </a:r>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5" name="Textfeld 44"/>
              <p:cNvSpPr txBox="1"/>
              <p:nvPr/>
            </p:nvSpPr>
            <p:spPr>
              <a:xfrm>
                <a:off x="5557043" y="3826880"/>
                <a:ext cx="4838482" cy="644857"/>
              </a:xfrm>
              <a:prstGeom prst="rect">
                <a:avLst/>
              </a:prstGeom>
              <a:noFill/>
            </p:spPr>
            <p:txBody>
              <a:bodyPr wrap="square" lIns="0" tIns="0" rIns="0" bIns="0" rtlCol="0">
                <a:spAutoFit/>
              </a:bodyPr>
              <a:lstStyle/>
              <a:p>
                <a14:m>
                  <m:oMath xmlns:m="http://schemas.openxmlformats.org/officeDocument/2006/math">
                    <m:r>
                      <a:rPr lang="de-DE" sz="2800" i="1" smtClean="0">
                        <a:latin typeface="Cambria Math" panose="02040503050406030204" pitchFamily="18" charset="0"/>
                        <a:ea typeface="Cambria Math" panose="02040503050406030204" pitchFamily="18" charset="0"/>
                      </a:rPr>
                      <m:t>∆</m:t>
                    </m:r>
                    <m:sSub>
                      <m:sSubPr>
                        <m:ctrlPr>
                          <a:rPr lang="de-DE" sz="2400" i="1">
                            <a:latin typeface="Cambria Math" panose="02040503050406030204" pitchFamily="18" charset="0"/>
                            <a:ea typeface="Cambria Math" panose="02040503050406030204" pitchFamily="18" charset="0"/>
                          </a:rPr>
                        </m:ctrlPr>
                      </m:sSubPr>
                      <m:e>
                        <m:r>
                          <a:rPr lang="de-DE" sz="2400" i="1">
                            <a:latin typeface="Cambria Math" panose="02040503050406030204" pitchFamily="18" charset="0"/>
                            <a:ea typeface="Cambria Math" panose="02040503050406030204" pitchFamily="18" charset="0"/>
                          </a:rPr>
                          <m:t>𝑆𝑃𝐿</m:t>
                        </m:r>
                      </m:e>
                      <m:sub>
                        <m:r>
                          <a:rPr lang="de-DE" sz="2400" i="1">
                            <a:latin typeface="Cambria Math" panose="02040503050406030204" pitchFamily="18" charset="0"/>
                            <a:ea typeface="Cambria Math" panose="02040503050406030204" pitchFamily="18" charset="0"/>
                          </a:rPr>
                          <m:t>𝑇𝑅𝑁</m:t>
                        </m:r>
                      </m:sub>
                    </m:sSub>
                    <m:r>
                      <a:rPr lang="de-DE" sz="2800" i="1" smtClean="0">
                        <a:latin typeface="Cambria Math" panose="02040503050406030204" pitchFamily="18" charset="0"/>
                      </a:rPr>
                      <m:t>=</m:t>
                    </m:r>
                    <m:r>
                      <a:rPr lang="de-DE" sz="2800" b="1" i="1" smtClean="0">
                        <a:solidFill>
                          <a:srgbClr val="0070C0"/>
                        </a:solidFill>
                        <a:latin typeface="Cambria Math" panose="02040503050406030204" pitchFamily="18" charset="0"/>
                      </a:rPr>
                      <m:t>𝟑𝟎</m:t>
                    </m:r>
                    <m:r>
                      <a:rPr lang="de-DE" sz="2800" b="0" i="0" smtClean="0">
                        <a:solidFill>
                          <a:srgbClr val="0070C0"/>
                        </a:solidFill>
                        <a:latin typeface="Cambria Math" panose="02040503050406030204" pitchFamily="18" charset="0"/>
                      </a:rPr>
                      <m:t>∗</m:t>
                    </m:r>
                    <m:r>
                      <m:rPr>
                        <m:sty m:val="p"/>
                      </m:rPr>
                      <a:rPr lang="de-DE" sz="2800" b="0" i="0" smtClean="0">
                        <a:latin typeface="Cambria Math" panose="02040503050406030204" pitchFamily="18" charset="0"/>
                      </a:rPr>
                      <m:t>log</m:t>
                    </m:r>
                    <m:d>
                      <m:dPr>
                        <m:ctrlPr>
                          <a:rPr lang="de-DE" sz="2800" b="0" i="1" smtClean="0">
                            <a:latin typeface="Cambria Math" panose="02040503050406030204" pitchFamily="18" charset="0"/>
                          </a:rPr>
                        </m:ctrlPr>
                      </m:dPr>
                      <m:e>
                        <m:f>
                          <m:fPr>
                            <m:ctrlPr>
                              <a:rPr lang="de-DE" sz="2800" b="0" i="1" smtClean="0">
                                <a:latin typeface="Cambria Math" panose="02040503050406030204" pitchFamily="18" charset="0"/>
                              </a:rPr>
                            </m:ctrlPr>
                          </m:fPr>
                          <m:num>
                            <m:r>
                              <a:rPr lang="de-DE" sz="2800" b="0" i="1" smtClean="0">
                                <a:solidFill>
                                  <a:schemeClr val="tx1"/>
                                </a:solidFill>
                                <a:latin typeface="Cambria Math" panose="02040503050406030204" pitchFamily="18" charset="0"/>
                                <a:ea typeface="Cambria Math" panose="02040503050406030204" pitchFamily="18" charset="0"/>
                              </a:rPr>
                              <m:t>51</m:t>
                            </m:r>
                          </m:num>
                          <m:den>
                            <m:r>
                              <a:rPr lang="de-DE" sz="2800" b="0" i="1" smtClean="0">
                                <a:latin typeface="Cambria Math" panose="02040503050406030204" pitchFamily="18" charset="0"/>
                              </a:rPr>
                              <m:t>49</m:t>
                            </m:r>
                          </m:den>
                        </m:f>
                      </m:e>
                    </m:d>
                  </m:oMath>
                </a14:m>
                <a:r>
                  <a:rPr lang="de-DE" sz="2400" dirty="0"/>
                  <a:t>= </a:t>
                </a:r>
                <a:r>
                  <a:rPr lang="de-DE" sz="2400" b="1" dirty="0"/>
                  <a:t>0,5dB</a:t>
                </a:r>
              </a:p>
            </p:txBody>
          </p:sp>
        </mc:Choice>
        <mc:Fallback xmlns="">
          <p:sp>
            <p:nvSpPr>
              <p:cNvPr id="45" name="Textfeld 44"/>
              <p:cNvSpPr txBox="1">
                <a:spLocks noRot="1" noChangeAspect="1" noMove="1" noResize="1" noEditPoints="1" noAdjustHandles="1" noChangeArrowheads="1" noChangeShapeType="1" noTextEdit="1"/>
              </p:cNvSpPr>
              <p:nvPr/>
            </p:nvSpPr>
            <p:spPr>
              <a:xfrm>
                <a:off x="5557043" y="3826880"/>
                <a:ext cx="4838482" cy="644857"/>
              </a:xfrm>
              <a:prstGeom prst="rect">
                <a:avLst/>
              </a:prstGeom>
              <a:blipFill>
                <a:blip r:embed="rId2"/>
                <a:stretch>
                  <a:fillRect r="-631" b="-8491"/>
                </a:stretch>
              </a:blipFill>
            </p:spPr>
            <p:txBody>
              <a:bodyPr/>
              <a:lstStyle/>
              <a:p>
                <a:r>
                  <a:rPr lang="fr-FR">
                    <a:noFill/>
                  </a:rPr>
                  <a:t> </a:t>
                </a:r>
              </a:p>
            </p:txBody>
          </p:sp>
        </mc:Fallback>
      </mc:AlternateContent>
      <p:pic>
        <p:nvPicPr>
          <p:cNvPr id="2" name="Grafik 1"/>
          <p:cNvPicPr>
            <a:picLocks noChangeAspect="1"/>
          </p:cNvPicPr>
          <p:nvPr/>
        </p:nvPicPr>
        <p:blipFill>
          <a:blip r:embed="rId3"/>
          <a:stretch>
            <a:fillRect/>
          </a:stretch>
        </p:blipFill>
        <p:spPr>
          <a:xfrm>
            <a:off x="486560" y="1567307"/>
            <a:ext cx="4670988" cy="3503241"/>
          </a:xfrm>
          <a:prstGeom prst="rect">
            <a:avLst/>
          </a:prstGeom>
        </p:spPr>
      </p:pic>
      <mc:AlternateContent xmlns:mc="http://schemas.openxmlformats.org/markup-compatibility/2006" xmlns:a14="http://schemas.microsoft.com/office/drawing/2010/main">
        <mc:Choice Requires="a14">
          <p:sp>
            <p:nvSpPr>
              <p:cNvPr id="46" name="Textfeld 45"/>
              <p:cNvSpPr txBox="1"/>
              <p:nvPr/>
            </p:nvSpPr>
            <p:spPr>
              <a:xfrm>
                <a:off x="1351256" y="2186160"/>
                <a:ext cx="2334053"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sz="2000" b="0" i="1" smtClean="0">
                              <a:latin typeface="Cambria Math" panose="02040503050406030204" pitchFamily="18" charset="0"/>
                              <a:ea typeface="Cambria Math" panose="02040503050406030204" pitchFamily="18" charset="0"/>
                            </a:rPr>
                          </m:ctrlPr>
                        </m:sSubPr>
                        <m:e>
                          <m:r>
                            <a:rPr lang="de-DE" sz="2000" i="1">
                              <a:latin typeface="Cambria Math" panose="02040503050406030204" pitchFamily="18" charset="0"/>
                              <a:ea typeface="Cambria Math" panose="02040503050406030204" pitchFamily="18" charset="0"/>
                            </a:rPr>
                            <m:t>𝑆𝑃𝐿</m:t>
                          </m:r>
                        </m:e>
                        <m:sub>
                          <m:r>
                            <a:rPr lang="de-DE" sz="2000" b="0" i="1" smtClean="0">
                              <a:latin typeface="Cambria Math" panose="02040503050406030204" pitchFamily="18" charset="0"/>
                              <a:ea typeface="Cambria Math" panose="02040503050406030204" pitchFamily="18" charset="0"/>
                            </a:rPr>
                            <m:t>𝑇𝑅𝑁</m:t>
                          </m:r>
                        </m:sub>
                      </m:sSub>
                      <m:r>
                        <a:rPr lang="de-DE" sz="2000" b="0" i="1" smtClean="0">
                          <a:latin typeface="Cambria Math" panose="02040503050406030204" pitchFamily="18" charset="0"/>
                          <a:ea typeface="Cambria Math" panose="02040503050406030204" pitchFamily="18" charset="0"/>
                        </a:rPr>
                        <m:t> </m:t>
                      </m:r>
                      <m:r>
                        <a:rPr lang="de-DE" sz="2000" i="1" smtClean="0">
                          <a:latin typeface="Cambria Math" panose="02040503050406030204" pitchFamily="18" charset="0"/>
                          <a:ea typeface="Cambria Math" panose="02040503050406030204" pitchFamily="18" charset="0"/>
                        </a:rPr>
                        <m:t>~</m:t>
                      </m:r>
                      <m:r>
                        <a:rPr lang="de-DE" sz="2000" b="0" i="1" smtClean="0">
                          <a:latin typeface="Cambria Math" panose="02040503050406030204" pitchFamily="18" charset="0"/>
                          <a:ea typeface="Cambria Math" panose="02040503050406030204" pitchFamily="18" charset="0"/>
                        </a:rPr>
                        <m:t> </m:t>
                      </m:r>
                      <m:r>
                        <m:rPr>
                          <m:sty m:val="p"/>
                        </m:rPr>
                        <a:rPr lang="de-DE" sz="2000" b="0" i="0" smtClean="0">
                          <a:latin typeface="Cambria Math" panose="02040503050406030204" pitchFamily="18" charset="0"/>
                        </a:rPr>
                        <m:t>log</m:t>
                      </m:r>
                      <m:d>
                        <m:dPr>
                          <m:ctrlPr>
                            <a:rPr lang="de-DE" sz="2000" b="0" i="1" smtClean="0">
                              <a:latin typeface="Cambria Math" panose="02040503050406030204" pitchFamily="18" charset="0"/>
                            </a:rPr>
                          </m:ctrlPr>
                        </m:dPr>
                        <m:e>
                          <m:r>
                            <a:rPr lang="de-DE" sz="2000" b="0" i="1" smtClean="0">
                              <a:latin typeface="Cambria Math" panose="02040503050406030204" pitchFamily="18" charset="0"/>
                            </a:rPr>
                            <m:t>𝑣</m:t>
                          </m:r>
                        </m:e>
                      </m:d>
                    </m:oMath>
                  </m:oMathPara>
                </a14:m>
                <a:endParaRPr lang="de-DE" sz="2000" b="1" dirty="0">
                  <a:solidFill>
                    <a:schemeClr val="accent1">
                      <a:lumMod val="75000"/>
                    </a:schemeClr>
                  </a:solidFill>
                </a:endParaRPr>
              </a:p>
            </p:txBody>
          </p:sp>
        </mc:Choice>
        <mc:Fallback xmlns="">
          <p:sp>
            <p:nvSpPr>
              <p:cNvPr id="46" name="Textfeld 45"/>
              <p:cNvSpPr txBox="1">
                <a:spLocks noRot="1" noChangeAspect="1" noMove="1" noResize="1" noEditPoints="1" noAdjustHandles="1" noChangeArrowheads="1" noChangeShapeType="1" noTextEdit="1"/>
              </p:cNvSpPr>
              <p:nvPr/>
            </p:nvSpPr>
            <p:spPr>
              <a:xfrm>
                <a:off x="1351256" y="2186160"/>
                <a:ext cx="2334053" cy="307777"/>
              </a:xfrm>
              <a:prstGeom prst="rect">
                <a:avLst/>
              </a:prstGeom>
              <a:blipFill rotWithShape="0">
                <a:blip r:embed="rId4"/>
                <a:stretch>
                  <a:fillRect b="-34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Textfeld 25"/>
              <p:cNvSpPr txBox="1"/>
              <p:nvPr/>
            </p:nvSpPr>
            <p:spPr>
              <a:xfrm>
                <a:off x="5866463" y="1798980"/>
                <a:ext cx="4219643" cy="6915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sz="2000" b="0" i="1" smtClean="0">
                              <a:latin typeface="Cambria Math" panose="02040503050406030204" pitchFamily="18" charset="0"/>
                              <a:ea typeface="Cambria Math" panose="02040503050406030204" pitchFamily="18" charset="0"/>
                            </a:rPr>
                          </m:ctrlPr>
                        </m:sSubPr>
                        <m:e>
                          <m:r>
                            <a:rPr lang="de-DE" sz="2000" i="1">
                              <a:latin typeface="Cambria Math" panose="02040503050406030204" pitchFamily="18" charset="0"/>
                              <a:ea typeface="Cambria Math" panose="02040503050406030204" pitchFamily="18" charset="0"/>
                            </a:rPr>
                            <m:t>𝑆𝑃𝐿</m:t>
                          </m:r>
                        </m:e>
                        <m:sub>
                          <m:r>
                            <a:rPr lang="de-DE" sz="2000" b="0" i="1" smtClean="0">
                              <a:latin typeface="Cambria Math" panose="02040503050406030204" pitchFamily="18" charset="0"/>
                              <a:ea typeface="Cambria Math" panose="02040503050406030204" pitchFamily="18" charset="0"/>
                            </a:rPr>
                            <m:t>𝑇𝑅𝑁</m:t>
                          </m:r>
                        </m:sub>
                      </m:sSub>
                      <m:r>
                        <a:rPr lang="de-DE" sz="2000" b="0" i="1" smtClean="0">
                          <a:latin typeface="Cambria Math" panose="02040503050406030204" pitchFamily="18" charset="0"/>
                          <a:ea typeface="Cambria Math" panose="02040503050406030204" pitchFamily="18" charset="0"/>
                        </a:rPr>
                        <m:t>=</m:t>
                      </m:r>
                      <m:r>
                        <a:rPr lang="de-DE" sz="2000" b="0" i="1" smtClean="0">
                          <a:latin typeface="Cambria Math" panose="02040503050406030204" pitchFamily="18" charset="0"/>
                          <a:ea typeface="Cambria Math" panose="02040503050406030204" pitchFamily="18" charset="0"/>
                        </a:rPr>
                        <m:t>𝑎</m:t>
                      </m:r>
                      <m:r>
                        <a:rPr lang="de-DE" sz="2000" b="0" i="1" smtClean="0">
                          <a:latin typeface="Cambria Math" panose="02040503050406030204" pitchFamily="18" charset="0"/>
                          <a:ea typeface="Cambria Math" panose="02040503050406030204" pitchFamily="18" charset="0"/>
                        </a:rPr>
                        <m:t>+</m:t>
                      </m:r>
                      <m:r>
                        <a:rPr lang="de-DE" sz="2000" b="0" i="1" smtClean="0">
                          <a:latin typeface="Cambria Math" panose="02040503050406030204" pitchFamily="18" charset="0"/>
                          <a:ea typeface="Cambria Math" panose="02040503050406030204" pitchFamily="18" charset="0"/>
                        </a:rPr>
                        <m:t>𝑏</m:t>
                      </m:r>
                      <m:r>
                        <a:rPr lang="de-DE" sz="2000" b="0" i="1" smtClean="0">
                          <a:latin typeface="Cambria Math" panose="02040503050406030204" pitchFamily="18" charset="0"/>
                          <a:ea typeface="Cambria Math" panose="02040503050406030204" pitchFamily="18" charset="0"/>
                        </a:rPr>
                        <m:t>∗ </m:t>
                      </m:r>
                      <m:r>
                        <m:rPr>
                          <m:sty m:val="p"/>
                        </m:rPr>
                        <a:rPr lang="de-DE" sz="2000" b="0" i="0" smtClean="0">
                          <a:latin typeface="Cambria Math" panose="02040503050406030204" pitchFamily="18" charset="0"/>
                        </a:rPr>
                        <m:t>log</m:t>
                      </m:r>
                      <m:d>
                        <m:dPr>
                          <m:ctrlPr>
                            <a:rPr lang="de-DE" sz="2000" b="0" i="1" smtClean="0">
                              <a:latin typeface="Cambria Math" panose="02040503050406030204" pitchFamily="18" charset="0"/>
                            </a:rPr>
                          </m:ctrlPr>
                        </m:dPr>
                        <m:e>
                          <m:f>
                            <m:fPr>
                              <m:ctrlPr>
                                <a:rPr lang="de-DE" sz="2000" b="0" i="1" smtClean="0">
                                  <a:latin typeface="Cambria Math" panose="02040503050406030204" pitchFamily="18" charset="0"/>
                                </a:rPr>
                              </m:ctrlPr>
                            </m:fPr>
                            <m:num>
                              <m:r>
                                <a:rPr lang="de-DE" sz="2000" b="0" i="1" smtClean="0">
                                  <a:latin typeface="Cambria Math" panose="02040503050406030204" pitchFamily="18" charset="0"/>
                                </a:rPr>
                                <m:t>𝑣</m:t>
                              </m:r>
                            </m:num>
                            <m:den>
                              <m:r>
                                <a:rPr lang="de-DE" sz="2000" b="0" i="1" smtClean="0">
                                  <a:latin typeface="Cambria Math" panose="02040503050406030204" pitchFamily="18" charset="0"/>
                                </a:rPr>
                                <m:t>50</m:t>
                              </m:r>
                              <m:r>
                                <a:rPr lang="de-DE" sz="2000" b="0" i="1" smtClean="0">
                                  <a:latin typeface="Cambria Math" panose="02040503050406030204" pitchFamily="18" charset="0"/>
                                </a:rPr>
                                <m:t>𝑘𝑚</m:t>
                              </m:r>
                              <m:r>
                                <a:rPr lang="de-DE" sz="2000" i="1">
                                  <a:latin typeface="Cambria Math" panose="02040503050406030204" pitchFamily="18" charset="0"/>
                                </a:rPr>
                                <m:t>/</m:t>
                              </m:r>
                              <m:r>
                                <a:rPr lang="de-DE" sz="2000" i="1">
                                  <a:latin typeface="Cambria Math" panose="02040503050406030204" pitchFamily="18" charset="0"/>
                                </a:rPr>
                                <m:t>h</m:t>
                              </m:r>
                            </m:den>
                          </m:f>
                        </m:e>
                      </m:d>
                    </m:oMath>
                  </m:oMathPara>
                </a14:m>
                <a:endParaRPr lang="de-DE" sz="2000" b="1" dirty="0">
                  <a:solidFill>
                    <a:schemeClr val="accent1">
                      <a:lumMod val="75000"/>
                    </a:schemeClr>
                  </a:solidFill>
                </a:endParaRPr>
              </a:p>
            </p:txBody>
          </p:sp>
        </mc:Choice>
        <mc:Fallback xmlns="">
          <p:sp>
            <p:nvSpPr>
              <p:cNvPr id="26" name="Textfeld 25"/>
              <p:cNvSpPr txBox="1">
                <a:spLocks noRot="1" noChangeAspect="1" noMove="1" noResize="1" noEditPoints="1" noAdjustHandles="1" noChangeArrowheads="1" noChangeShapeType="1" noTextEdit="1"/>
              </p:cNvSpPr>
              <p:nvPr/>
            </p:nvSpPr>
            <p:spPr>
              <a:xfrm>
                <a:off x="5866463" y="1798980"/>
                <a:ext cx="4219643" cy="691536"/>
              </a:xfrm>
              <a:prstGeom prst="rect">
                <a:avLst/>
              </a:prstGeom>
              <a:blipFill rotWithShape="0">
                <a:blip r:embed="rId5"/>
                <a:stretch>
                  <a:fillRect/>
                </a:stretch>
              </a:blipFill>
            </p:spPr>
            <p:txBody>
              <a:bodyPr/>
              <a:lstStyle/>
              <a:p>
                <a:r>
                  <a:rPr lang="de-DE">
                    <a:noFill/>
                  </a:rPr>
                  <a:t> </a:t>
                </a:r>
              </a:p>
            </p:txBody>
          </p:sp>
        </mc:Fallback>
      </mc:AlternateContent>
      <p:sp>
        <p:nvSpPr>
          <p:cNvPr id="12" name="Textfeld 11"/>
          <p:cNvSpPr txBox="1"/>
          <p:nvPr/>
        </p:nvSpPr>
        <p:spPr>
          <a:xfrm>
            <a:off x="1023457" y="5729680"/>
            <a:ext cx="10762142" cy="646331"/>
          </a:xfrm>
          <a:prstGeom prst="rect">
            <a:avLst/>
          </a:prstGeom>
          <a:noFill/>
        </p:spPr>
        <p:txBody>
          <a:bodyPr wrap="square" rtlCol="0">
            <a:spAutoFit/>
          </a:bodyPr>
          <a:lstStyle/>
          <a:p>
            <a:r>
              <a:rPr lang="de-DE" dirty="0" err="1"/>
              <a:t>Assumption</a:t>
            </a:r>
            <a:r>
              <a:rPr lang="de-DE" dirty="0"/>
              <a:t> </a:t>
            </a:r>
            <a:r>
              <a:rPr lang="de-DE" dirty="0" err="1"/>
              <a:t>for</a:t>
            </a:r>
            <a:r>
              <a:rPr lang="de-DE" dirty="0"/>
              <a:t> </a:t>
            </a:r>
            <a:r>
              <a:rPr lang="de-DE" dirty="0" err="1"/>
              <a:t>calculation</a:t>
            </a:r>
            <a:r>
              <a:rPr lang="de-DE" dirty="0"/>
              <a:t>: </a:t>
            </a:r>
            <a:r>
              <a:rPr lang="de-DE" dirty="0" err="1"/>
              <a:t>mean</a:t>
            </a:r>
            <a:r>
              <a:rPr lang="de-DE" dirty="0"/>
              <a:t> </a:t>
            </a:r>
            <a:r>
              <a:rPr lang="de-DE" dirty="0" err="1"/>
              <a:t>coefficient</a:t>
            </a:r>
            <a:r>
              <a:rPr lang="de-DE" dirty="0"/>
              <a:t> </a:t>
            </a:r>
            <a:r>
              <a:rPr lang="de-DE" dirty="0" err="1"/>
              <a:t>of</a:t>
            </a:r>
            <a:r>
              <a:rPr lang="de-DE" dirty="0"/>
              <a:t> </a:t>
            </a:r>
            <a:r>
              <a:rPr lang="de-DE" dirty="0" err="1"/>
              <a:t>the</a:t>
            </a:r>
            <a:r>
              <a:rPr lang="de-DE" dirty="0"/>
              <a:t> </a:t>
            </a:r>
            <a:r>
              <a:rPr lang="de-DE" dirty="0" err="1"/>
              <a:t>speed</a:t>
            </a:r>
            <a:r>
              <a:rPr lang="de-DE" dirty="0"/>
              <a:t> </a:t>
            </a:r>
            <a:r>
              <a:rPr lang="de-DE" dirty="0" err="1"/>
              <a:t>dependency</a:t>
            </a:r>
            <a:r>
              <a:rPr lang="de-DE" dirty="0"/>
              <a:t> </a:t>
            </a:r>
            <a:r>
              <a:rPr lang="de-DE" dirty="0" err="1"/>
              <a:t>is</a:t>
            </a:r>
            <a:r>
              <a:rPr lang="de-DE" dirty="0"/>
              <a:t> 30 (</a:t>
            </a:r>
            <a:r>
              <a:rPr lang="de-DE" dirty="0" err="1"/>
              <a:t>usually</a:t>
            </a:r>
            <a:r>
              <a:rPr lang="de-DE" dirty="0"/>
              <a:t> </a:t>
            </a:r>
            <a:r>
              <a:rPr lang="de-DE" dirty="0" err="1"/>
              <a:t>varies</a:t>
            </a:r>
            <a:r>
              <a:rPr lang="de-DE" dirty="0"/>
              <a:t> </a:t>
            </a:r>
            <a:r>
              <a:rPr lang="de-DE" dirty="0" err="1"/>
              <a:t>between</a:t>
            </a:r>
            <a:r>
              <a:rPr lang="de-DE" dirty="0"/>
              <a:t> 27 -33 </a:t>
            </a:r>
            <a:r>
              <a:rPr lang="de-DE" dirty="0" err="1"/>
              <a:t>for</a:t>
            </a:r>
            <a:r>
              <a:rPr lang="de-DE" dirty="0"/>
              <a:t> C1 </a:t>
            </a:r>
            <a:r>
              <a:rPr lang="de-DE" dirty="0" err="1"/>
              <a:t>tyres</a:t>
            </a:r>
            <a:r>
              <a:rPr lang="de-DE" dirty="0"/>
              <a:t>). </a:t>
            </a:r>
            <a:r>
              <a:rPr lang="de-DE" dirty="0" err="1"/>
              <a:t>Depending</a:t>
            </a:r>
            <a:r>
              <a:rPr lang="de-DE" dirty="0"/>
              <a:t> on </a:t>
            </a:r>
            <a:r>
              <a:rPr lang="de-DE" dirty="0" err="1"/>
              <a:t>the</a:t>
            </a:r>
            <a:r>
              <a:rPr lang="de-DE" dirty="0"/>
              <a:t> </a:t>
            </a:r>
            <a:r>
              <a:rPr lang="de-DE" dirty="0" err="1"/>
              <a:t>source</a:t>
            </a:r>
            <a:r>
              <a:rPr lang="de-DE" dirty="0"/>
              <a:t> </a:t>
            </a:r>
            <a:r>
              <a:rPr lang="de-DE" dirty="0" err="1"/>
              <a:t>distribution</a:t>
            </a:r>
            <a:r>
              <a:rPr lang="de-DE" dirty="0"/>
              <a:t> </a:t>
            </a:r>
            <a:r>
              <a:rPr lang="de-DE" dirty="0" err="1"/>
              <a:t>this</a:t>
            </a:r>
            <a:r>
              <a:rPr lang="de-DE" dirty="0"/>
              <a:t> </a:t>
            </a:r>
            <a:r>
              <a:rPr lang="de-DE" dirty="0" err="1"/>
              <a:t>effect</a:t>
            </a:r>
            <a:r>
              <a:rPr lang="de-DE" dirty="0"/>
              <a:t> </a:t>
            </a:r>
            <a:r>
              <a:rPr lang="de-DE" dirty="0" err="1"/>
              <a:t>influences</a:t>
            </a:r>
            <a:r>
              <a:rPr lang="de-DE" dirty="0"/>
              <a:t> </a:t>
            </a:r>
            <a:r>
              <a:rPr lang="de-DE" dirty="0" err="1"/>
              <a:t>the</a:t>
            </a:r>
            <a:r>
              <a:rPr lang="de-DE" dirty="0"/>
              <a:t> </a:t>
            </a:r>
            <a:r>
              <a:rPr lang="de-DE" dirty="0" err="1"/>
              <a:t>test</a:t>
            </a:r>
            <a:r>
              <a:rPr lang="de-DE" dirty="0"/>
              <a:t> </a:t>
            </a:r>
            <a:r>
              <a:rPr lang="de-DE" dirty="0" err="1"/>
              <a:t>result</a:t>
            </a:r>
            <a:r>
              <a:rPr lang="de-DE" dirty="0"/>
              <a:t> </a:t>
            </a:r>
            <a:r>
              <a:rPr lang="de-DE" dirty="0" err="1"/>
              <a:t>of</a:t>
            </a:r>
            <a:r>
              <a:rPr lang="de-DE" dirty="0"/>
              <a:t> </a:t>
            </a:r>
            <a:r>
              <a:rPr lang="de-DE" dirty="0" err="1"/>
              <a:t>crs</a:t>
            </a:r>
            <a:r>
              <a:rPr lang="de-DE" dirty="0"/>
              <a:t> </a:t>
            </a:r>
            <a:r>
              <a:rPr lang="de-DE" dirty="0" err="1"/>
              <a:t>and</a:t>
            </a:r>
            <a:r>
              <a:rPr lang="de-DE" dirty="0"/>
              <a:t> </a:t>
            </a:r>
            <a:r>
              <a:rPr lang="de-DE" dirty="0" err="1"/>
              <a:t>wot</a:t>
            </a:r>
            <a:r>
              <a:rPr lang="de-DE" dirty="0"/>
              <a:t> </a:t>
            </a:r>
            <a:r>
              <a:rPr lang="de-DE" dirty="0" err="1"/>
              <a:t>measurement</a:t>
            </a:r>
            <a:r>
              <a:rPr lang="de-DE" dirty="0"/>
              <a:t>.</a:t>
            </a:r>
          </a:p>
        </p:txBody>
      </p:sp>
      <p:sp>
        <p:nvSpPr>
          <p:cNvPr id="13" name="Gleichschenkliges Dreieck 12"/>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5313443" y="4701772"/>
            <a:ext cx="1591572" cy="909593"/>
          </a:xfrm>
          <a:prstGeom prst="round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l-GR" b="1" dirty="0">
                <a:latin typeface="Arial" panose="020B0604020202020204" pitchFamily="34" charset="0"/>
                <a:cs typeface="Arial" panose="020B0604020202020204" pitchFamily="34" charset="0"/>
              </a:rPr>
              <a:t>Δ</a:t>
            </a:r>
            <a:r>
              <a:rPr lang="de-DE" b="1" dirty="0" err="1">
                <a:latin typeface="Arial" panose="020B0604020202020204" pitchFamily="34" charset="0"/>
                <a:cs typeface="Arial" panose="020B0604020202020204" pitchFamily="34" charset="0"/>
              </a:rPr>
              <a:t>SPL</a:t>
            </a:r>
            <a:r>
              <a:rPr lang="de-DE" b="1" baseline="-25000" dirty="0" err="1">
                <a:latin typeface="Arial" panose="020B0604020202020204" pitchFamily="34" charset="0"/>
                <a:cs typeface="Arial" panose="020B0604020202020204" pitchFamily="34" charset="0"/>
              </a:rPr>
              <a:t>urban</a:t>
            </a:r>
            <a:r>
              <a:rPr lang="de-DE" b="1" dirty="0">
                <a:latin typeface="Arial" panose="020B0604020202020204" pitchFamily="34" charset="0"/>
                <a:cs typeface="Arial" panose="020B0604020202020204" pitchFamily="34" charset="0"/>
              </a:rPr>
              <a:t>:</a:t>
            </a:r>
          </a:p>
          <a:p>
            <a:pPr algn="ctr">
              <a:lnSpc>
                <a:spcPct val="150000"/>
              </a:lnSpc>
            </a:pPr>
            <a:r>
              <a:rPr lang="de-DE" b="1" dirty="0">
                <a:latin typeface="Arial" panose="020B0604020202020204" pitchFamily="34" charset="0"/>
                <a:cs typeface="Arial" panose="020B0604020202020204" pitchFamily="34" charset="0"/>
              </a:rPr>
              <a:t>0,5 dB</a:t>
            </a:r>
            <a:endParaRPr lang="de-DE" b="1" dirty="0"/>
          </a:p>
        </p:txBody>
      </p:sp>
    </p:spTree>
    <p:extLst>
      <p:ext uri="{BB962C8B-B14F-4D97-AF65-F5344CB8AC3E}">
        <p14:creationId xmlns:p14="http://schemas.microsoft.com/office/powerpoint/2010/main" val="2614049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en-US" sz="2400" b="1" dirty="0">
                <a:latin typeface="Arial" panose="020B0604020202020204" pitchFamily="34" charset="0"/>
              </a:rPr>
              <a:t>Justification of the main impact quantities.</a:t>
            </a:r>
          </a:p>
        </p:txBody>
      </p:sp>
      <p:sp>
        <p:nvSpPr>
          <p:cNvPr id="5" name="Textfeld 4"/>
          <p:cNvSpPr txBox="1"/>
          <p:nvPr/>
        </p:nvSpPr>
        <p:spPr>
          <a:xfrm>
            <a:off x="1023457" y="568761"/>
            <a:ext cx="11305639" cy="430887"/>
          </a:xfrm>
          <a:prstGeom prst="rect">
            <a:avLst/>
          </a:prstGeom>
          <a:noFill/>
        </p:spPr>
        <p:txBody>
          <a:bodyPr wrap="square" rtlCol="0">
            <a:spAutoFit/>
          </a:bodyPr>
          <a:lstStyle/>
          <a:p>
            <a:r>
              <a:rPr lang="en-US" sz="2200" u="sng" dirty="0">
                <a:latin typeface="Arial" panose="020B0604020202020204" pitchFamily="34" charset="0"/>
                <a:cs typeface="Arial" panose="020B0604020202020204" pitchFamily="34" charset="0"/>
              </a:rPr>
              <a:t>„ DRIVER#4: Load variations during cruising“ – justification by statistical methods</a:t>
            </a:r>
            <a:endParaRPr lang="en-US" sz="2200" dirty="0">
              <a:latin typeface="Arial" panose="020B0604020202020204" pitchFamily="34" charset="0"/>
              <a:cs typeface="Arial" panose="020B0604020202020204" pitchFamily="34" charset="0"/>
            </a:endParaRPr>
          </a:p>
        </p:txBody>
      </p:sp>
      <p:sp>
        <p:nvSpPr>
          <p:cNvPr id="20" name="Rechteck 19"/>
          <p:cNvSpPr/>
          <p:nvPr/>
        </p:nvSpPr>
        <p:spPr>
          <a:xfrm>
            <a:off x="417643" y="5712903"/>
            <a:ext cx="11438997" cy="100667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Gleichschenkliges Dreieck 8"/>
          <p:cNvSpPr/>
          <p:nvPr/>
        </p:nvSpPr>
        <p:spPr>
          <a:xfrm rot="5400000">
            <a:off x="336531" y="6067546"/>
            <a:ext cx="642458"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feld 11"/>
          <p:cNvSpPr txBox="1"/>
          <p:nvPr/>
        </p:nvSpPr>
        <p:spPr>
          <a:xfrm>
            <a:off x="1023457" y="5729680"/>
            <a:ext cx="10762142" cy="938719"/>
          </a:xfrm>
          <a:prstGeom prst="rect">
            <a:avLst/>
          </a:prstGeom>
          <a:noFill/>
        </p:spPr>
        <p:txBody>
          <a:bodyPr wrap="square" rtlCol="0">
            <a:spAutoFit/>
          </a:bodyPr>
          <a:lstStyle/>
          <a:p>
            <a:r>
              <a:rPr lang="en-US" sz="1100" dirty="0"/>
              <a:t>A constant speed test is considered valid, if the vehicle speed does not change by more than 1 km/h around the vehicle target speed of 50 km/h. The tables above provide a calculation scheme for the 3</a:t>
            </a:r>
            <a:r>
              <a:rPr lang="en-US" sz="1100" baseline="30000" dirty="0"/>
              <a:t>rd</a:t>
            </a:r>
            <a:r>
              <a:rPr lang="en-US" sz="1100" dirty="0"/>
              <a:t> (left table) and the 4</a:t>
            </a:r>
            <a:r>
              <a:rPr lang="en-US" sz="1100" baseline="30000" dirty="0"/>
              <a:t>th</a:t>
            </a:r>
            <a:r>
              <a:rPr lang="en-US" sz="1100" dirty="0"/>
              <a:t> gear (right table). Per gear three columns are shown. Column 1 is a run, with 50 km/h throughout the test area. Column 2 is an acceleration from the lower border vehicle speed to the upper border vehicle speed. Column 3 is almost a free rolling from the upper border speed to the lower border speed. The calculations of the sound source </a:t>
            </a:r>
            <a:r>
              <a:rPr lang="en-US" sz="1100" dirty="0" err="1"/>
              <a:t>tyre</a:t>
            </a:r>
            <a:r>
              <a:rPr lang="en-US" sz="1100" dirty="0"/>
              <a:t>/rolling sound (Ltr,50) and the mechanics/dynamic sources (</a:t>
            </a:r>
            <a:r>
              <a:rPr lang="en-US" sz="1100" dirty="0" err="1"/>
              <a:t>Ldyn</a:t>
            </a:r>
            <a:r>
              <a:rPr lang="en-US" sz="1100" dirty="0"/>
              <a:t>) are done according to the RD-ASEP model with a split of 90% </a:t>
            </a:r>
            <a:r>
              <a:rPr lang="en-US" sz="1100" dirty="0" err="1"/>
              <a:t>tyre</a:t>
            </a:r>
            <a:r>
              <a:rPr lang="en-US" sz="1100" dirty="0"/>
              <a:t> rolling sound and 10% for the remaining sources. The impact on </a:t>
            </a:r>
            <a:r>
              <a:rPr lang="en-US" sz="1100" dirty="0" err="1"/>
              <a:t>Lurban</a:t>
            </a:r>
            <a:r>
              <a:rPr lang="en-US" sz="1100" dirty="0"/>
              <a:t> is estimated by a 1/3</a:t>
            </a:r>
            <a:r>
              <a:rPr lang="en-US" sz="1100" baseline="30000" dirty="0"/>
              <a:t>rd</a:t>
            </a:r>
            <a:r>
              <a:rPr lang="en-US" sz="1100" dirty="0"/>
              <a:t> share of the cruise test to the overall result.</a:t>
            </a:r>
          </a:p>
        </p:txBody>
      </p:sp>
      <p:pic>
        <p:nvPicPr>
          <p:cNvPr id="2" name="Grafik 1"/>
          <p:cNvPicPr>
            <a:picLocks noChangeAspect="1"/>
          </p:cNvPicPr>
          <p:nvPr/>
        </p:nvPicPr>
        <p:blipFill rotWithShape="1">
          <a:blip r:embed="rId2"/>
          <a:srcRect t="4000" r="56191"/>
          <a:stretch/>
        </p:blipFill>
        <p:spPr>
          <a:xfrm>
            <a:off x="1619888" y="1403927"/>
            <a:ext cx="2915810" cy="4124175"/>
          </a:xfrm>
          <a:prstGeom prst="rect">
            <a:avLst/>
          </a:prstGeom>
        </p:spPr>
      </p:pic>
      <p:pic>
        <p:nvPicPr>
          <p:cNvPr id="10" name="Grafik 9"/>
          <p:cNvPicPr>
            <a:picLocks noChangeAspect="1"/>
          </p:cNvPicPr>
          <p:nvPr/>
        </p:nvPicPr>
        <p:blipFill rotWithShape="1">
          <a:blip r:embed="rId2"/>
          <a:srcRect l="54287" t="4645"/>
          <a:stretch/>
        </p:blipFill>
        <p:spPr>
          <a:xfrm>
            <a:off x="7091634" y="1431636"/>
            <a:ext cx="3042563" cy="4096466"/>
          </a:xfrm>
          <a:prstGeom prst="rect">
            <a:avLst/>
          </a:prstGeom>
        </p:spPr>
      </p:pic>
      <p:pic>
        <p:nvPicPr>
          <p:cNvPr id="11" name="Grafik 10"/>
          <p:cNvPicPr>
            <a:picLocks noChangeAspect="1"/>
          </p:cNvPicPr>
          <p:nvPr/>
        </p:nvPicPr>
        <p:blipFill rotWithShape="1">
          <a:blip r:embed="rId2"/>
          <a:srcRect b="95570"/>
          <a:stretch/>
        </p:blipFill>
        <p:spPr>
          <a:xfrm>
            <a:off x="2552117" y="1232089"/>
            <a:ext cx="6655718" cy="190311"/>
          </a:xfrm>
          <a:prstGeom prst="rect">
            <a:avLst/>
          </a:prstGeom>
          <a:gradFill>
            <a:gsLst>
              <a:gs pos="0">
                <a:schemeClr val="bg1"/>
              </a:gs>
              <a:gs pos="100000">
                <a:schemeClr val="accent1"/>
              </a:gs>
            </a:gsLst>
            <a:lin ang="2700000" scaled="1"/>
          </a:gradFill>
        </p:spPr>
      </p:pic>
      <p:sp>
        <p:nvSpPr>
          <p:cNvPr id="13" name="Abgerundetes Rechteck 7">
            <a:extLst>
              <a:ext uri="{FF2B5EF4-FFF2-40B4-BE49-F238E27FC236}">
                <a16:creationId xmlns:a16="http://schemas.microsoft.com/office/drawing/2014/main" id="{4588B307-3556-4E4D-A32F-B14EDCF656C5}"/>
              </a:ext>
            </a:extLst>
          </p:cNvPr>
          <p:cNvSpPr/>
          <p:nvPr/>
        </p:nvSpPr>
        <p:spPr>
          <a:xfrm>
            <a:off x="4762692" y="2929456"/>
            <a:ext cx="2234567" cy="909593"/>
          </a:xfrm>
          <a:prstGeom prst="roundRect">
            <a:avLst/>
          </a:prstGeom>
          <a:solidFill>
            <a:srgbClr val="0070C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lnSpc>
                <a:spcPct val="150000"/>
              </a:lnSpc>
            </a:pPr>
            <a:r>
              <a:rPr lang="en-US" b="1" dirty="0" err="1">
                <a:latin typeface="Arial" panose="020B0604020202020204" pitchFamily="34" charset="0"/>
                <a:cs typeface="Arial" panose="020B0604020202020204" pitchFamily="34" charset="0"/>
              </a:rPr>
              <a:t>ΔSPL</a:t>
            </a:r>
            <a:r>
              <a:rPr lang="en-US" b="1" baseline="-25000" dirty="0" err="1">
                <a:latin typeface="Arial" panose="020B0604020202020204" pitchFamily="34" charset="0"/>
                <a:cs typeface="Arial" panose="020B0604020202020204" pitchFamily="34" charset="0"/>
              </a:rPr>
              <a:t>urban</a:t>
            </a:r>
            <a:r>
              <a:rPr lang="en-US" b="1" dirty="0">
                <a:latin typeface="Arial" panose="020B0604020202020204" pitchFamily="34" charset="0"/>
                <a:cs typeface="Arial" panose="020B0604020202020204" pitchFamily="34" charset="0"/>
              </a:rPr>
              <a:t>: 0,3dB</a:t>
            </a:r>
          </a:p>
          <a:p>
            <a:pPr algn="ctr">
              <a:lnSpc>
                <a:spcPct val="150000"/>
              </a:lnSpc>
            </a:pPr>
            <a:r>
              <a:rPr lang="en-US" altLang="ja-JP" b="1" dirty="0">
                <a:latin typeface="Arial" panose="020B0604020202020204" pitchFamily="34" charset="0"/>
                <a:cs typeface="Arial" panose="020B0604020202020204" pitchFamily="34" charset="0"/>
              </a:rPr>
              <a:t>(ΔSP</a:t>
            </a:r>
            <a:r>
              <a:rPr lang="en-US" b="1" dirty="0">
                <a:latin typeface="Arial" panose="020B0604020202020204" pitchFamily="34" charset="0"/>
                <a:cs typeface="Arial" panose="020B0604020202020204" pitchFamily="34" charset="0"/>
              </a:rPr>
              <a:t>L</a:t>
            </a:r>
            <a:r>
              <a:rPr lang="en-US" b="1" baseline="-25000" dirty="0">
                <a:latin typeface="Arial" panose="020B0604020202020204" pitchFamily="34" charset="0"/>
                <a:cs typeface="Arial" panose="020B0604020202020204" pitchFamily="34" charset="0"/>
              </a:rPr>
              <a:t>crs</a:t>
            </a:r>
            <a:r>
              <a:rPr lang="en-US" b="1" dirty="0">
                <a:latin typeface="Arial" panose="020B0604020202020204" pitchFamily="34" charset="0"/>
                <a:cs typeface="Arial" panose="020B0604020202020204" pitchFamily="34" charset="0"/>
              </a:rPr>
              <a:t>:1.0dB)</a:t>
            </a:r>
            <a:endParaRPr lang="en-US" b="1" dirty="0"/>
          </a:p>
        </p:txBody>
      </p:sp>
    </p:spTree>
    <p:extLst>
      <p:ext uri="{BB962C8B-B14F-4D97-AF65-F5344CB8AC3E}">
        <p14:creationId xmlns:p14="http://schemas.microsoft.com/office/powerpoint/2010/main" val="3136090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669803" y="180913"/>
            <a:ext cx="6420347" cy="461665"/>
          </a:xfrm>
          <a:prstGeom prst="rect">
            <a:avLst/>
          </a:prstGeom>
          <a:noFill/>
        </p:spPr>
        <p:txBody>
          <a:bodyPr wrap="none" rtlCol="0">
            <a:spAutoFit/>
          </a:bodyPr>
          <a:lstStyle/>
          <a:p>
            <a:pPr algn="ctr">
              <a:spcBef>
                <a:spcPct val="0"/>
              </a:spcBef>
            </a:pPr>
            <a:r>
              <a:rPr lang="en-US" sz="2400" b="1" dirty="0">
                <a:latin typeface="Arial" panose="020B0604020202020204" pitchFamily="34" charset="0"/>
              </a:rPr>
              <a:t>Justification of the main impact quantities.</a:t>
            </a:r>
          </a:p>
        </p:txBody>
      </p:sp>
      <p:sp>
        <p:nvSpPr>
          <p:cNvPr id="5" name="Textfeld 4"/>
          <p:cNvSpPr txBox="1"/>
          <p:nvPr/>
        </p:nvSpPr>
        <p:spPr>
          <a:xfrm>
            <a:off x="1847528" y="576650"/>
            <a:ext cx="11305639" cy="461665"/>
          </a:xfrm>
          <a:prstGeom prst="rect">
            <a:avLst/>
          </a:prstGeom>
          <a:noFill/>
        </p:spPr>
        <p:txBody>
          <a:bodyPr wrap="square" rtlCol="0">
            <a:spAutoFit/>
          </a:bodyPr>
          <a:lstStyle/>
          <a:p>
            <a:r>
              <a:rPr lang="en-US" sz="2400" u="sng" dirty="0">
                <a:latin typeface="Arial" panose="020B0604020202020204" pitchFamily="34" charset="0"/>
                <a:cs typeface="Arial" panose="020B0604020202020204" pitchFamily="34" charset="0"/>
              </a:rPr>
              <a:t>„Varying background noise“ – justification by measurement</a:t>
            </a:r>
          </a:p>
        </p:txBody>
      </p:sp>
      <p:sp>
        <p:nvSpPr>
          <p:cNvPr id="62" name="Rechteck 61"/>
          <p:cNvSpPr/>
          <p:nvPr/>
        </p:nvSpPr>
        <p:spPr>
          <a:xfrm>
            <a:off x="417643" y="5190837"/>
            <a:ext cx="11438997" cy="152874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Gleichschenkliges Dreieck 62"/>
          <p:cNvSpPr/>
          <p:nvPr/>
        </p:nvSpPr>
        <p:spPr>
          <a:xfrm rot="5400000">
            <a:off x="288970" y="5791835"/>
            <a:ext cx="737579" cy="297393"/>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feld 63"/>
          <p:cNvSpPr txBox="1"/>
          <p:nvPr/>
        </p:nvSpPr>
        <p:spPr>
          <a:xfrm>
            <a:off x="1023457" y="5267865"/>
            <a:ext cx="10762142" cy="1384995"/>
          </a:xfrm>
          <a:prstGeom prst="rect">
            <a:avLst/>
          </a:prstGeom>
          <a:noFill/>
        </p:spPr>
        <p:txBody>
          <a:bodyPr wrap="square" rtlCol="0">
            <a:spAutoFit/>
          </a:bodyPr>
          <a:lstStyle/>
          <a:p>
            <a:pPr marL="285750" indent="-285750">
              <a:buFont typeface="Symbol" panose="05050102010706020507" pitchFamily="18" charset="2"/>
              <a:buChar char="-"/>
            </a:pPr>
            <a:r>
              <a:rPr lang="en-US" sz="1400" dirty="0">
                <a:latin typeface="Arial" panose="020B0604020202020204" pitchFamily="34" charset="0"/>
                <a:cs typeface="Arial" panose="020B0604020202020204" pitchFamily="34" charset="0"/>
              </a:rPr>
              <a:t>Background shall be measured before and after a serious of measurements. During a measurement it is not possible to determine the background noise.</a:t>
            </a:r>
          </a:p>
          <a:p>
            <a:pPr marL="285750" indent="-285750">
              <a:buFont typeface="Symbol" panose="05050102010706020507" pitchFamily="18" charset="2"/>
              <a:buChar char="-"/>
            </a:pPr>
            <a:r>
              <a:rPr lang="en-US" sz="1400" dirty="0">
                <a:latin typeface="Arial" panose="020B0604020202020204" pitchFamily="34" charset="0"/>
                <a:cs typeface="Arial" panose="020B0604020202020204" pitchFamily="34" charset="0"/>
              </a:rPr>
              <a:t>While the background noise might be low during its measurement, transient broadband events with up to 60 dB(A) </a:t>
            </a:r>
            <a:r>
              <a:rPr lang="en-US" sz="1400" dirty="0">
                <a:latin typeface="Arial" panose="020B0604020202020204" pitchFamily="34" charset="0"/>
                <a:cs typeface="Arial" panose="020B0604020202020204" pitchFamily="34" charset="0"/>
                <a:sym typeface="Wingdings" panose="05000000000000000000" pitchFamily="2" charset="2"/>
              </a:rPr>
              <a:t>may occur.</a:t>
            </a:r>
          </a:p>
          <a:p>
            <a:pPr marL="285750" indent="-285750">
              <a:buFont typeface="Symbol" panose="05050102010706020507" pitchFamily="18" charset="2"/>
              <a:buChar char="-"/>
            </a:pPr>
            <a:r>
              <a:rPr lang="en-US" sz="1400" dirty="0">
                <a:latin typeface="Arial" panose="020B0604020202020204" pitchFamily="34" charset="0"/>
                <a:cs typeface="Arial" panose="020B0604020202020204" pitchFamily="34" charset="0"/>
                <a:sym typeface="Wingdings" panose="05000000000000000000" pitchFamily="2" charset="2"/>
              </a:rPr>
              <a:t>Such events are typical for test centers with multiple tracks and events, but hardly noticeable during pass-by measurements.</a:t>
            </a:r>
          </a:p>
          <a:p>
            <a:pPr marL="285750" indent="-285750">
              <a:buFont typeface="Symbol" panose="05050102010706020507" pitchFamily="18" charset="2"/>
              <a:buChar char="-"/>
            </a:pPr>
            <a:r>
              <a:rPr lang="en-US" sz="1400" dirty="0">
                <a:latin typeface="Arial" panose="020B0604020202020204" pitchFamily="34" charset="0"/>
                <a:cs typeface="Arial" panose="020B0604020202020204" pitchFamily="34" charset="0"/>
                <a:sym typeface="Wingdings" panose="05000000000000000000" pitchFamily="2" charset="2"/>
              </a:rPr>
              <a:t>These transient noises will be counted as vehicle signal and can especially affect cruise measurement up to 1.0 dB to 1.2 dB higher values. In a 1/3</a:t>
            </a:r>
            <a:r>
              <a:rPr lang="en-US" sz="1400" baseline="30000" dirty="0">
                <a:latin typeface="Arial" panose="020B0604020202020204" pitchFamily="34" charset="0"/>
                <a:cs typeface="Arial" panose="020B0604020202020204" pitchFamily="34" charset="0"/>
                <a:sym typeface="Wingdings" panose="05000000000000000000" pitchFamily="2" charset="2"/>
              </a:rPr>
              <a:t>rd</a:t>
            </a:r>
            <a:r>
              <a:rPr lang="en-US" sz="1400" dirty="0">
                <a:latin typeface="Arial" panose="020B0604020202020204" pitchFamily="34" charset="0"/>
                <a:cs typeface="Arial" panose="020B0604020202020204" pitchFamily="34" charset="0"/>
                <a:sym typeface="Wingdings" panose="05000000000000000000" pitchFamily="2" charset="2"/>
              </a:rPr>
              <a:t> share of the cruise test to </a:t>
            </a:r>
            <a:r>
              <a:rPr lang="en-US" sz="1400" dirty="0" err="1">
                <a:latin typeface="Arial" panose="020B0604020202020204" pitchFamily="34" charset="0"/>
                <a:cs typeface="Arial" panose="020B0604020202020204" pitchFamily="34" charset="0"/>
                <a:sym typeface="Wingdings" panose="05000000000000000000" pitchFamily="2" charset="2"/>
              </a:rPr>
              <a:t>Lurban</a:t>
            </a:r>
            <a:r>
              <a:rPr lang="en-US" sz="1400" dirty="0">
                <a:latin typeface="Arial" panose="020B0604020202020204" pitchFamily="34" charset="0"/>
                <a:cs typeface="Arial" panose="020B0604020202020204" pitchFamily="34" charset="0"/>
                <a:sym typeface="Wingdings" panose="05000000000000000000" pitchFamily="2" charset="2"/>
              </a:rPr>
              <a:t>, the impact on </a:t>
            </a:r>
            <a:r>
              <a:rPr lang="en-US" sz="1400" dirty="0" err="1">
                <a:latin typeface="Arial" panose="020B0604020202020204" pitchFamily="34" charset="0"/>
                <a:cs typeface="Arial" panose="020B0604020202020204" pitchFamily="34" charset="0"/>
                <a:sym typeface="Wingdings" panose="05000000000000000000" pitchFamily="2" charset="2"/>
              </a:rPr>
              <a:t>Lurban</a:t>
            </a:r>
            <a:r>
              <a:rPr lang="en-US" sz="1400" dirty="0">
                <a:latin typeface="Arial" panose="020B0604020202020204" pitchFamily="34" charset="0"/>
                <a:cs typeface="Arial" panose="020B0604020202020204" pitchFamily="34" charset="0"/>
                <a:sym typeface="Wingdings" panose="05000000000000000000" pitchFamily="2" charset="2"/>
              </a:rPr>
              <a:t> is estimated up to 0.4 </a:t>
            </a:r>
            <a:r>
              <a:rPr lang="en-US" sz="1400" dirty="0" err="1">
                <a:latin typeface="Arial" panose="020B0604020202020204" pitchFamily="34" charset="0"/>
                <a:cs typeface="Arial" panose="020B0604020202020204" pitchFamily="34" charset="0"/>
                <a:sym typeface="Wingdings" panose="05000000000000000000" pitchFamily="2" charset="2"/>
              </a:rPr>
              <a:t>dB.</a:t>
            </a:r>
            <a:endParaRPr lang="en-US" sz="1400" dirty="0">
              <a:latin typeface="Arial" panose="020B0604020202020204" pitchFamily="34" charset="0"/>
              <a:cs typeface="Arial" panose="020B0604020202020204" pitchFamily="34" charset="0"/>
              <a:sym typeface="Wingdings" panose="05000000000000000000" pitchFamily="2" charset="2"/>
            </a:endParaRPr>
          </a:p>
        </p:txBody>
      </p:sp>
      <p:grpSp>
        <p:nvGrpSpPr>
          <p:cNvPr id="2" name="Gruppieren 1"/>
          <p:cNvGrpSpPr/>
          <p:nvPr/>
        </p:nvGrpSpPr>
        <p:grpSpPr>
          <a:xfrm>
            <a:off x="693420" y="1505555"/>
            <a:ext cx="10758628" cy="2078754"/>
            <a:chOff x="693420" y="1921188"/>
            <a:chExt cx="10758628" cy="2078754"/>
          </a:xfrm>
        </p:grpSpPr>
        <p:pic>
          <p:nvPicPr>
            <p:cNvPr id="17" name="Grafik 16"/>
            <p:cNvPicPr>
              <a:picLocks noChangeAspect="1"/>
            </p:cNvPicPr>
            <p:nvPr/>
          </p:nvPicPr>
          <p:blipFill rotWithShape="1">
            <a:blip r:embed="rId2">
              <a:extLst>
                <a:ext uri="{28A0092B-C50C-407E-A947-70E740481C1C}">
                  <a14:useLocalDpi xmlns:a14="http://schemas.microsoft.com/office/drawing/2010/main" val="0"/>
                </a:ext>
              </a:extLst>
            </a:blip>
            <a:srcRect t="580" b="3451"/>
            <a:stretch/>
          </p:blipFill>
          <p:spPr>
            <a:xfrm>
              <a:off x="6029790" y="1921188"/>
              <a:ext cx="5422258" cy="2078754"/>
            </a:xfrm>
            <a:prstGeom prst="rect">
              <a:avLst/>
            </a:prstGeom>
          </p:spPr>
        </p:pic>
        <p:pic>
          <p:nvPicPr>
            <p:cNvPr id="18" name="Grafik 17"/>
            <p:cNvPicPr>
              <a:picLocks noChangeAspect="1"/>
            </p:cNvPicPr>
            <p:nvPr/>
          </p:nvPicPr>
          <p:blipFill rotWithShape="1">
            <a:blip r:embed="rId3">
              <a:extLst>
                <a:ext uri="{28A0092B-C50C-407E-A947-70E740481C1C}">
                  <a14:useLocalDpi xmlns:a14="http://schemas.microsoft.com/office/drawing/2010/main" val="0"/>
                </a:ext>
              </a:extLst>
            </a:blip>
            <a:srcRect l="671" b="1151"/>
            <a:stretch/>
          </p:blipFill>
          <p:spPr>
            <a:xfrm>
              <a:off x="693420" y="1921188"/>
              <a:ext cx="5336370" cy="2078754"/>
            </a:xfrm>
            <a:prstGeom prst="rect">
              <a:avLst/>
            </a:prstGeom>
          </p:spPr>
        </p:pic>
        <p:cxnSp>
          <p:nvCxnSpPr>
            <p:cNvPr id="19" name="Gerade Verbindung mit Pfeil 18"/>
            <p:cNvCxnSpPr/>
            <p:nvPr/>
          </p:nvCxnSpPr>
          <p:spPr>
            <a:xfrm>
              <a:off x="5144127" y="2565233"/>
              <a:ext cx="1754" cy="288000"/>
            </a:xfrm>
            <a:prstGeom prst="straightConnector1">
              <a:avLst/>
            </a:prstGeom>
            <a:ln w="19050">
              <a:headEnd type="triangle"/>
              <a:tailEnd type="triangle"/>
            </a:ln>
          </p:spPr>
          <p:style>
            <a:lnRef idx="1">
              <a:schemeClr val="dk1"/>
            </a:lnRef>
            <a:fillRef idx="0">
              <a:schemeClr val="dk1"/>
            </a:fillRef>
            <a:effectRef idx="0">
              <a:schemeClr val="dk1"/>
            </a:effectRef>
            <a:fontRef idx="minor">
              <a:schemeClr val="tx1"/>
            </a:fontRef>
          </p:style>
        </p:cxnSp>
        <p:cxnSp>
          <p:nvCxnSpPr>
            <p:cNvPr id="20" name="Gerader Verbinder 19"/>
            <p:cNvCxnSpPr/>
            <p:nvPr/>
          </p:nvCxnSpPr>
          <p:spPr>
            <a:xfrm flipH="1" flipV="1">
              <a:off x="947017" y="2857500"/>
              <a:ext cx="4829175" cy="0"/>
            </a:xfrm>
            <a:prstGeom prst="line">
              <a:avLst/>
            </a:prstGeom>
          </p:spPr>
          <p:style>
            <a:lnRef idx="1">
              <a:schemeClr val="dk1"/>
            </a:lnRef>
            <a:fillRef idx="0">
              <a:schemeClr val="dk1"/>
            </a:fillRef>
            <a:effectRef idx="0">
              <a:schemeClr val="dk1"/>
            </a:effectRef>
            <a:fontRef idx="minor">
              <a:schemeClr val="tx1"/>
            </a:fontRef>
          </p:style>
        </p:cxnSp>
        <p:cxnSp>
          <p:nvCxnSpPr>
            <p:cNvPr id="21" name="Gerade Verbindung mit Pfeil 20"/>
            <p:cNvCxnSpPr/>
            <p:nvPr/>
          </p:nvCxnSpPr>
          <p:spPr>
            <a:xfrm>
              <a:off x="7376296" y="2460291"/>
              <a:ext cx="1754" cy="378000"/>
            </a:xfrm>
            <a:prstGeom prst="straightConnector1">
              <a:avLst/>
            </a:prstGeom>
            <a:ln w="19050">
              <a:headEnd type="triangle"/>
              <a:tailEnd type="triangle"/>
            </a:ln>
          </p:spPr>
          <p:style>
            <a:lnRef idx="1">
              <a:schemeClr val="dk1"/>
            </a:lnRef>
            <a:fillRef idx="0">
              <a:schemeClr val="dk1"/>
            </a:fillRef>
            <a:effectRef idx="0">
              <a:schemeClr val="dk1"/>
            </a:effectRef>
            <a:fontRef idx="minor">
              <a:schemeClr val="tx1"/>
            </a:fontRef>
          </p:style>
        </p:cxnSp>
        <p:cxnSp>
          <p:nvCxnSpPr>
            <p:cNvPr id="22" name="Gerader Verbinder 21"/>
            <p:cNvCxnSpPr/>
            <p:nvPr/>
          </p:nvCxnSpPr>
          <p:spPr>
            <a:xfrm flipH="1" flipV="1">
              <a:off x="6510697" y="2834181"/>
              <a:ext cx="4829175" cy="0"/>
            </a:xfrm>
            <a:prstGeom prst="line">
              <a:avLst/>
            </a:prstGeom>
          </p:spPr>
          <p:style>
            <a:lnRef idx="1">
              <a:schemeClr val="dk1"/>
            </a:lnRef>
            <a:fillRef idx="0">
              <a:schemeClr val="dk1"/>
            </a:fillRef>
            <a:effectRef idx="0">
              <a:schemeClr val="dk1"/>
            </a:effectRef>
            <a:fontRef idx="minor">
              <a:schemeClr val="tx1"/>
            </a:fontRef>
          </p:style>
        </p:cxnSp>
        <p:cxnSp>
          <p:nvCxnSpPr>
            <p:cNvPr id="23" name="Gerader Verbinder 22"/>
            <p:cNvCxnSpPr/>
            <p:nvPr/>
          </p:nvCxnSpPr>
          <p:spPr>
            <a:xfrm flipH="1" flipV="1">
              <a:off x="6509211" y="2460291"/>
              <a:ext cx="4829175" cy="0"/>
            </a:xfrm>
            <a:prstGeom prst="line">
              <a:avLst/>
            </a:prstGeom>
          </p:spPr>
          <p:style>
            <a:lnRef idx="1">
              <a:schemeClr val="dk1"/>
            </a:lnRef>
            <a:fillRef idx="0">
              <a:schemeClr val="dk1"/>
            </a:fillRef>
            <a:effectRef idx="0">
              <a:schemeClr val="dk1"/>
            </a:effectRef>
            <a:fontRef idx="minor">
              <a:schemeClr val="tx1"/>
            </a:fontRef>
          </p:style>
        </p:cxnSp>
        <p:cxnSp>
          <p:nvCxnSpPr>
            <p:cNvPr id="24" name="Gerader Verbinder 23"/>
            <p:cNvCxnSpPr/>
            <p:nvPr/>
          </p:nvCxnSpPr>
          <p:spPr>
            <a:xfrm flipH="1" flipV="1">
              <a:off x="947017" y="2555708"/>
              <a:ext cx="4829175" cy="0"/>
            </a:xfrm>
            <a:prstGeom prst="line">
              <a:avLst/>
            </a:prstGeom>
          </p:spPr>
          <p:style>
            <a:lnRef idx="1">
              <a:schemeClr val="dk1"/>
            </a:lnRef>
            <a:fillRef idx="0">
              <a:schemeClr val="dk1"/>
            </a:fillRef>
            <a:effectRef idx="0">
              <a:schemeClr val="dk1"/>
            </a:effectRef>
            <a:fontRef idx="minor">
              <a:schemeClr val="tx1"/>
            </a:fontRef>
          </p:style>
        </p:cxnSp>
        <p:sp>
          <p:nvSpPr>
            <p:cNvPr id="25" name="Textfeld 24"/>
            <p:cNvSpPr txBox="1"/>
            <p:nvPr/>
          </p:nvSpPr>
          <p:spPr>
            <a:xfrm>
              <a:off x="5000243" y="2842494"/>
              <a:ext cx="109728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14 dB(A)</a:t>
              </a:r>
            </a:p>
          </p:txBody>
        </p:sp>
        <p:sp>
          <p:nvSpPr>
            <p:cNvPr id="26" name="Textfeld 25"/>
            <p:cNvSpPr txBox="1"/>
            <p:nvPr/>
          </p:nvSpPr>
          <p:spPr>
            <a:xfrm>
              <a:off x="7356174" y="2772242"/>
              <a:ext cx="109728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16 dB(A)</a:t>
              </a:r>
            </a:p>
          </p:txBody>
        </p:sp>
      </p:grpSp>
      <p:sp>
        <p:nvSpPr>
          <p:cNvPr id="27" name="Abgerundetes Rechteck 26"/>
          <p:cNvSpPr/>
          <p:nvPr/>
        </p:nvSpPr>
        <p:spPr>
          <a:xfrm>
            <a:off x="5234004" y="3932776"/>
            <a:ext cx="1591572" cy="909593"/>
          </a:xfrm>
          <a:prstGeom prst="roundRect">
            <a:avLst/>
          </a:prstGeom>
          <a:solidFill>
            <a:srgbClr val="0070C0"/>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b="1" dirty="0" err="1">
                <a:latin typeface="Arial" panose="020B0604020202020204" pitchFamily="34" charset="0"/>
                <a:cs typeface="Arial" panose="020B0604020202020204" pitchFamily="34" charset="0"/>
              </a:rPr>
              <a:t>ΔSPL</a:t>
            </a:r>
            <a:r>
              <a:rPr lang="en-US" b="1" baseline="-25000" dirty="0" err="1">
                <a:latin typeface="Arial" panose="020B0604020202020204" pitchFamily="34" charset="0"/>
                <a:cs typeface="Arial" panose="020B0604020202020204" pitchFamily="34" charset="0"/>
              </a:rPr>
              <a:t>urban</a:t>
            </a:r>
            <a:r>
              <a:rPr lang="en-US" b="1" dirty="0">
                <a:latin typeface="Arial" panose="020B0604020202020204" pitchFamily="34" charset="0"/>
                <a:cs typeface="Arial" panose="020B0604020202020204" pitchFamily="34" charset="0"/>
              </a:rPr>
              <a:t>:</a:t>
            </a:r>
          </a:p>
          <a:p>
            <a:pPr algn="ctr">
              <a:lnSpc>
                <a:spcPct val="150000"/>
              </a:lnSpc>
            </a:pPr>
            <a:r>
              <a:rPr lang="en-US" b="1" dirty="0">
                <a:latin typeface="Arial" panose="020B0604020202020204" pitchFamily="34" charset="0"/>
                <a:cs typeface="Arial" panose="020B0604020202020204" pitchFamily="34" charset="0"/>
              </a:rPr>
              <a:t>0.0 – 0.4 dB</a:t>
            </a:r>
            <a:endParaRPr lang="en-US" b="1" dirty="0"/>
          </a:p>
        </p:txBody>
      </p:sp>
    </p:spTree>
    <p:extLst>
      <p:ext uri="{BB962C8B-B14F-4D97-AF65-F5344CB8AC3E}">
        <p14:creationId xmlns:p14="http://schemas.microsoft.com/office/powerpoint/2010/main" val="262128456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0</TotalTime>
  <Words>2808</Words>
  <Application>Microsoft Office PowerPoint</Application>
  <PresentationFormat>Breitbild</PresentationFormat>
  <Paragraphs>448</Paragraphs>
  <Slides>25</Slides>
  <Notes>1</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25</vt:i4>
      </vt:variant>
    </vt:vector>
  </HeadingPairs>
  <TitlesOfParts>
    <vt:vector size="35" baseType="lpstr">
      <vt:lpstr>ＭＳ Ｐゴシック</vt:lpstr>
      <vt:lpstr>Arial</vt:lpstr>
      <vt:lpstr>ArialMT</vt:lpstr>
      <vt:lpstr>Calibri</vt:lpstr>
      <vt:lpstr>Cambria Math</vt:lpstr>
      <vt:lpstr>Courier New</vt:lpstr>
      <vt:lpstr>Symbol</vt:lpstr>
      <vt:lpstr>Vijaya</vt:lpstr>
      <vt:lpstr>Wingdings</vt:lpstr>
      <vt:lpstr>Masque présentation OICA</vt:lpstr>
      <vt:lpstr>IWG Measurement Uncertainties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IWG Measurement Uncertainties</dc:title>
  <dc:creator>Jean-Marc Prigent</dc:creator>
  <cp:lastModifiedBy>Messer Ulrich, EG-430</cp:lastModifiedBy>
  <cp:revision>18</cp:revision>
  <dcterms:created xsi:type="dcterms:W3CDTF">2020-09-28T13:11:30Z</dcterms:created>
  <dcterms:modified xsi:type="dcterms:W3CDTF">2020-09-29T14:44:21Z</dcterms:modified>
</cp:coreProperties>
</file>