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565A"/>
    <a:srgbClr val="C8C9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5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0DC4E-6B08-46ED-8D08-6A521AB6AF46}" type="datetimeFigureOut">
              <a:rPr lang="sv-SE" smtClean="0"/>
              <a:t>2020-10-06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0CCAAE-9961-4CE3-9C52-D0A1DBFF1B9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11138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CAAE-9961-4CE3-9C52-D0A1DBFF1B9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427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CCAAE-9961-4CE3-9C52-D0A1DBFF1B9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28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5049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</a:t>
            </a:r>
          </a:p>
        </p:txBody>
      </p:sp>
      <p:pic>
        <p:nvPicPr>
          <p:cNvPr id="7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3571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1889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Blue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951954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Divider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-135898"/>
            <a:ext cx="113332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Grey</a:t>
            </a:r>
          </a:p>
        </p:txBody>
      </p:sp>
      <p:pic>
        <p:nvPicPr>
          <p:cNvPr id="5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288401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-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3485722"/>
            <a:ext cx="10152062" cy="1075642"/>
          </a:xfrm>
        </p:spPr>
        <p:txBody>
          <a:bodyPr anchor="t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1120654"/>
            <a:ext cx="10152062" cy="231006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-135898"/>
            <a:ext cx="120545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Chapter Divider - Image</a:t>
            </a:r>
          </a:p>
        </p:txBody>
      </p:sp>
    </p:spTree>
    <p:extLst>
      <p:ext uri="{BB962C8B-B14F-4D97-AF65-F5344CB8AC3E}">
        <p14:creationId xmlns:p14="http://schemas.microsoft.com/office/powerpoint/2010/main" val="698628571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 baseline="0">
                <a:solidFill>
                  <a:schemeClr val="bg1"/>
                </a:solidFill>
                <a:latin typeface="+mn-lt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3158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Blue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67573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64601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Grey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78735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- Ima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008438" y="1412875"/>
            <a:ext cx="4175124" cy="2547233"/>
          </a:xfrm>
        </p:spPr>
        <p:txBody>
          <a:bodyPr anchor="b">
            <a:noAutofit/>
          </a:bodyPr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“Click to add quote,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Morbi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id </a:t>
            </a:r>
            <a:r>
              <a:rPr lang="en-US" dirty="0" err="1"/>
              <a:t>purus</a:t>
            </a:r>
            <a:r>
              <a:rPr lang="en-US" dirty="0"/>
              <a:t> </a:t>
            </a:r>
            <a:r>
              <a:rPr lang="en-US" dirty="0" err="1"/>
              <a:t>elementum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.”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008438" y="4118235"/>
            <a:ext cx="4175124" cy="584393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source of quotation</a:t>
            </a:r>
          </a:p>
        </p:txBody>
      </p:sp>
      <p:pic>
        <p:nvPicPr>
          <p:cNvPr id="11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-135898"/>
            <a:ext cx="71814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Quote - Image</a:t>
            </a:r>
          </a:p>
        </p:txBody>
      </p:sp>
    </p:spTree>
    <p:extLst>
      <p:ext uri="{BB962C8B-B14F-4D97-AF65-F5344CB8AC3E}">
        <p14:creationId xmlns:p14="http://schemas.microsoft.com/office/powerpoint/2010/main" val="3684764858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255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 - Blue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1" name="ScaniaWordmark">
            <a:extLst>
              <a:ext uri="{FF2B5EF4-FFF2-40B4-BE49-F238E27FC236}">
                <a16:creationId xmlns:a16="http://schemas.microsoft.com/office/drawing/2014/main" id="{D6F0D271-E28C-4A65-9A75-6355CCFA12FD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98844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Pag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15938" y="4743880"/>
            <a:ext cx="4175124" cy="586096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1200" b="0" baseline="0">
                <a:solidFill>
                  <a:schemeClr val="bg1"/>
                </a:solidFill>
                <a:latin typeface="Scania Office Bold" panose="00000800000000000000" pitchFamily="2" charset="0"/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your name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15938" y="5344932"/>
            <a:ext cx="4175124" cy="1049676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chemeClr val="bg1"/>
                </a:solidFill>
              </a:defRPr>
            </a:lvl1pPr>
            <a:lvl2pPr marL="268287" indent="0">
              <a:buNone/>
              <a:defRPr sz="1400"/>
            </a:lvl2pPr>
            <a:lvl3pPr marL="536575" indent="0">
              <a:buNone/>
              <a:defRPr sz="1400"/>
            </a:lvl3pPr>
            <a:lvl4pPr marL="893763" indent="0">
              <a:buNone/>
              <a:defRPr sz="1400"/>
            </a:lvl4pPr>
            <a:lvl5pPr marL="1258887" indent="0">
              <a:buNone/>
              <a:defRPr sz="1400"/>
            </a:lvl5pPr>
          </a:lstStyle>
          <a:p>
            <a:pPr lvl="0"/>
            <a:r>
              <a:rPr lang="en-US" dirty="0"/>
              <a:t>Click to add Company name, Title, Department, Phone number,</a:t>
            </a:r>
            <a:br>
              <a:rPr lang="en-US" dirty="0"/>
            </a:br>
            <a:r>
              <a:rPr lang="en-US" dirty="0"/>
              <a:t>E-mail address, Web address</a:t>
            </a:r>
          </a:p>
        </p:txBody>
      </p:sp>
      <p:sp>
        <p:nvSpPr>
          <p:cNvPr id="6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83997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 - Grey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1" name="ScaniaWordmark">
            <a:extLst>
              <a:ext uri="{FF2B5EF4-FFF2-40B4-BE49-F238E27FC236}">
                <a16:creationId xmlns:a16="http://schemas.microsoft.com/office/drawing/2014/main" id="{1A544288-AB4C-4FF9-95E3-94AF0CCB142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53753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Page/Chapter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135898"/>
            <a:ext cx="133530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Last Page/Chapter Divider</a:t>
            </a:r>
          </a:p>
        </p:txBody>
      </p:sp>
      <p:pic>
        <p:nvPicPr>
          <p:cNvPr id="5" name="ScaniaSymbolLarg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933" y="1447796"/>
            <a:ext cx="6294133" cy="354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165146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Grey">
    <p:bg>
      <p:bgPr>
        <a:solidFill>
          <a:srgbClr val="5356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7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-135898"/>
            <a:ext cx="84157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 - Grey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6888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-  Image">
    <p:bg>
      <p:bgPr>
        <a:solidFill>
          <a:srgbClr val="C8C9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noFill/>
        </p:spPr>
        <p:txBody>
          <a:bodyPr tIns="180000">
            <a:normAutofit/>
          </a:bodyPr>
          <a:lstStyle>
            <a:lvl1pPr marL="0" indent="0" algn="ctr">
              <a:buNone/>
              <a:defRPr sz="1000" baseline="0"/>
            </a:lvl1pPr>
          </a:lstStyle>
          <a:p>
            <a:r>
              <a:rPr lang="en-US" dirty="0"/>
              <a:t>Select the image Placeholder and use an image from Scania Image Bank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5938" y="2646947"/>
            <a:ext cx="10152062" cy="2310064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15939" y="1412875"/>
            <a:ext cx="10152062" cy="1075642"/>
          </a:xfrm>
        </p:spPr>
        <p:txBody>
          <a:bodyPr anchor="b">
            <a:noAutofit/>
          </a:bodyPr>
          <a:lstStyle>
            <a:lvl1pPr marL="0" indent="0" algn="l">
              <a:buNone/>
              <a:defRPr sz="1500">
                <a:solidFill>
                  <a:schemeClr val="bg1"/>
                </a:solidFill>
                <a:latin typeface="Scania Office Headline" panose="00000505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Your name</a:t>
            </a:r>
          </a:p>
        </p:txBody>
      </p:sp>
      <p:sp>
        <p:nvSpPr>
          <p:cNvPr id="9" name="ScaniaWordmark"/>
          <p:cNvSpPr>
            <a:spLocks noEditPoints="1"/>
          </p:cNvSpPr>
          <p:nvPr/>
        </p:nvSpPr>
        <p:spPr bwMode="auto">
          <a:xfrm>
            <a:off x="9852144" y="6215608"/>
            <a:ext cx="2026167" cy="343475"/>
          </a:xfrm>
          <a:custGeom>
            <a:avLst/>
            <a:gdLst>
              <a:gd name="T0" fmla="*/ 287 w 676"/>
              <a:gd name="T1" fmla="*/ 65 h 112"/>
              <a:gd name="T2" fmla="*/ 316 w 676"/>
              <a:gd name="T3" fmla="*/ 65 h 112"/>
              <a:gd name="T4" fmla="*/ 493 w 676"/>
              <a:gd name="T5" fmla="*/ 107 h 112"/>
              <a:gd name="T6" fmla="*/ 455 w 676"/>
              <a:gd name="T7" fmla="*/ 4 h 112"/>
              <a:gd name="T8" fmla="*/ 414 w 676"/>
              <a:gd name="T9" fmla="*/ 4 h 112"/>
              <a:gd name="T10" fmla="*/ 365 w 676"/>
              <a:gd name="T11" fmla="*/ 88 h 112"/>
              <a:gd name="T12" fmla="*/ 271 w 676"/>
              <a:gd name="T13" fmla="*/ 4 h 112"/>
              <a:gd name="T14" fmla="*/ 209 w 676"/>
              <a:gd name="T15" fmla="*/ 65 h 112"/>
              <a:gd name="T16" fmla="*/ 166 w 676"/>
              <a:gd name="T17" fmla="*/ 56 h 112"/>
              <a:gd name="T18" fmla="*/ 209 w 676"/>
              <a:gd name="T19" fmla="*/ 44 h 112"/>
              <a:gd name="T20" fmla="*/ 251 w 676"/>
              <a:gd name="T21" fmla="*/ 41 h 112"/>
              <a:gd name="T22" fmla="*/ 125 w 676"/>
              <a:gd name="T23" fmla="*/ 56 h 112"/>
              <a:gd name="T24" fmla="*/ 90 w 676"/>
              <a:gd name="T25" fmla="*/ 44 h 112"/>
              <a:gd name="T26" fmla="*/ 46 w 676"/>
              <a:gd name="T27" fmla="*/ 33 h 112"/>
              <a:gd name="T28" fmla="*/ 80 w 676"/>
              <a:gd name="T29" fmla="*/ 36 h 112"/>
              <a:gd name="T30" fmla="*/ 123 w 676"/>
              <a:gd name="T31" fmla="*/ 34 h 112"/>
              <a:gd name="T32" fmla="*/ 3 w 676"/>
              <a:gd name="T33" fmla="*/ 36 h 112"/>
              <a:gd name="T34" fmla="*/ 70 w 676"/>
              <a:gd name="T35" fmla="*/ 70 h 112"/>
              <a:gd name="T36" fmla="*/ 66 w 676"/>
              <a:gd name="T37" fmla="*/ 87 h 112"/>
              <a:gd name="T38" fmla="*/ 0 w 676"/>
              <a:gd name="T39" fmla="*/ 73 h 112"/>
              <a:gd name="T40" fmla="*/ 64 w 676"/>
              <a:gd name="T41" fmla="*/ 111 h 112"/>
              <a:gd name="T42" fmla="*/ 188 w 676"/>
              <a:gd name="T43" fmla="*/ 112 h 112"/>
              <a:gd name="T44" fmla="*/ 231 w 676"/>
              <a:gd name="T45" fmla="*/ 107 h 112"/>
              <a:gd name="T46" fmla="*/ 277 w 676"/>
              <a:gd name="T47" fmla="*/ 92 h 112"/>
              <a:gd name="T48" fmla="*/ 332 w 676"/>
              <a:gd name="T49" fmla="*/ 107 h 112"/>
              <a:gd name="T50" fmla="*/ 373 w 676"/>
              <a:gd name="T51" fmla="*/ 107 h 112"/>
              <a:gd name="T52" fmla="*/ 404 w 676"/>
              <a:gd name="T53" fmla="*/ 48 h 112"/>
              <a:gd name="T54" fmla="*/ 619 w 676"/>
              <a:gd name="T55" fmla="*/ 65 h 112"/>
              <a:gd name="T56" fmla="*/ 605 w 676"/>
              <a:gd name="T57" fmla="*/ 28 h 112"/>
              <a:gd name="T58" fmla="*/ 676 w 676"/>
              <a:gd name="T59" fmla="*/ 107 h 112"/>
              <a:gd name="T60" fmla="*/ 574 w 676"/>
              <a:gd name="T61" fmla="*/ 4 h 112"/>
              <a:gd name="T62" fmla="*/ 542 w 676"/>
              <a:gd name="T63" fmla="*/ 4 h 112"/>
              <a:gd name="T64" fmla="*/ 503 w 676"/>
              <a:gd name="T65" fmla="*/ 107 h 112"/>
              <a:gd name="T66" fmla="*/ 542 w 676"/>
              <a:gd name="T67" fmla="*/ 107 h 112"/>
              <a:gd name="T68" fmla="*/ 580 w 676"/>
              <a:gd name="T69" fmla="*/ 92 h 112"/>
              <a:gd name="T70" fmla="*/ 635 w 676"/>
              <a:gd name="T71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6" h="112">
                <a:moveTo>
                  <a:pt x="316" y="65"/>
                </a:moveTo>
                <a:cubicBezTo>
                  <a:pt x="287" y="65"/>
                  <a:pt x="287" y="65"/>
                  <a:pt x="287" y="65"/>
                </a:cubicBezTo>
                <a:cubicBezTo>
                  <a:pt x="302" y="28"/>
                  <a:pt x="302" y="28"/>
                  <a:pt x="302" y="28"/>
                </a:cubicBezTo>
                <a:lnTo>
                  <a:pt x="316" y="65"/>
                </a:lnTo>
                <a:close/>
                <a:moveTo>
                  <a:pt x="448" y="107"/>
                </a:moveTo>
                <a:cubicBezTo>
                  <a:pt x="493" y="107"/>
                  <a:pt x="493" y="107"/>
                  <a:pt x="493" y="107"/>
                </a:cubicBezTo>
                <a:cubicBezTo>
                  <a:pt x="493" y="4"/>
                  <a:pt x="493" y="4"/>
                  <a:pt x="493" y="4"/>
                </a:cubicBezTo>
                <a:cubicBezTo>
                  <a:pt x="455" y="4"/>
                  <a:pt x="455" y="4"/>
                  <a:pt x="455" y="4"/>
                </a:cubicBezTo>
                <a:cubicBezTo>
                  <a:pt x="455" y="58"/>
                  <a:pt x="455" y="58"/>
                  <a:pt x="455" y="58"/>
                </a:cubicBezTo>
                <a:cubicBezTo>
                  <a:pt x="414" y="4"/>
                  <a:pt x="414" y="4"/>
                  <a:pt x="414" y="4"/>
                </a:cubicBezTo>
                <a:cubicBezTo>
                  <a:pt x="365" y="4"/>
                  <a:pt x="365" y="4"/>
                  <a:pt x="365" y="4"/>
                </a:cubicBezTo>
                <a:cubicBezTo>
                  <a:pt x="365" y="88"/>
                  <a:pt x="365" y="88"/>
                  <a:pt x="365" y="88"/>
                </a:cubicBezTo>
                <a:cubicBezTo>
                  <a:pt x="333" y="4"/>
                  <a:pt x="333" y="4"/>
                  <a:pt x="333" y="4"/>
                </a:cubicBezTo>
                <a:cubicBezTo>
                  <a:pt x="271" y="4"/>
                  <a:pt x="271" y="4"/>
                  <a:pt x="271" y="4"/>
                </a:cubicBezTo>
                <a:cubicBezTo>
                  <a:pt x="247" y="65"/>
                  <a:pt x="247" y="65"/>
                  <a:pt x="247" y="65"/>
                </a:cubicBezTo>
                <a:cubicBezTo>
                  <a:pt x="209" y="65"/>
                  <a:pt x="209" y="65"/>
                  <a:pt x="209" y="65"/>
                </a:cubicBezTo>
                <a:cubicBezTo>
                  <a:pt x="207" y="77"/>
                  <a:pt x="200" y="83"/>
                  <a:pt x="188" y="83"/>
                </a:cubicBezTo>
                <a:cubicBezTo>
                  <a:pt x="174" y="83"/>
                  <a:pt x="166" y="73"/>
                  <a:pt x="166" y="56"/>
                </a:cubicBezTo>
                <a:cubicBezTo>
                  <a:pt x="166" y="39"/>
                  <a:pt x="174" y="28"/>
                  <a:pt x="188" y="28"/>
                </a:cubicBezTo>
                <a:cubicBezTo>
                  <a:pt x="200" y="28"/>
                  <a:pt x="207" y="34"/>
                  <a:pt x="209" y="44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51" y="41"/>
                  <a:pt x="251" y="41"/>
                  <a:pt x="251" y="41"/>
                </a:cubicBezTo>
                <a:cubicBezTo>
                  <a:pt x="251" y="18"/>
                  <a:pt x="231" y="0"/>
                  <a:pt x="188" y="0"/>
                </a:cubicBezTo>
                <a:cubicBezTo>
                  <a:pt x="142" y="0"/>
                  <a:pt x="125" y="23"/>
                  <a:pt x="125" y="56"/>
                </a:cubicBezTo>
                <a:cubicBezTo>
                  <a:pt x="125" y="56"/>
                  <a:pt x="125" y="57"/>
                  <a:pt x="125" y="58"/>
                </a:cubicBezTo>
                <a:cubicBezTo>
                  <a:pt x="119" y="51"/>
                  <a:pt x="108" y="47"/>
                  <a:pt x="90" y="44"/>
                </a:cubicBezTo>
                <a:cubicBezTo>
                  <a:pt x="63" y="40"/>
                  <a:pt x="63" y="40"/>
                  <a:pt x="63" y="40"/>
                </a:cubicBezTo>
                <a:cubicBezTo>
                  <a:pt x="53" y="39"/>
                  <a:pt x="46" y="38"/>
                  <a:pt x="46" y="33"/>
                </a:cubicBezTo>
                <a:cubicBezTo>
                  <a:pt x="46" y="28"/>
                  <a:pt x="50" y="24"/>
                  <a:pt x="61" y="24"/>
                </a:cubicBezTo>
                <a:cubicBezTo>
                  <a:pt x="73" y="24"/>
                  <a:pt x="80" y="29"/>
                  <a:pt x="80" y="36"/>
                </a:cubicBezTo>
                <a:cubicBezTo>
                  <a:pt x="123" y="36"/>
                  <a:pt x="123" y="36"/>
                  <a:pt x="123" y="3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3" y="13"/>
                  <a:pt x="103" y="0"/>
                  <a:pt x="63" y="0"/>
                </a:cubicBezTo>
                <a:cubicBezTo>
                  <a:pt x="21" y="0"/>
                  <a:pt x="3" y="15"/>
                  <a:pt x="3" y="36"/>
                </a:cubicBezTo>
                <a:cubicBezTo>
                  <a:pt x="3" y="53"/>
                  <a:pt x="14" y="62"/>
                  <a:pt x="39" y="66"/>
                </a:cubicBezTo>
                <a:cubicBezTo>
                  <a:pt x="70" y="70"/>
                  <a:pt x="70" y="70"/>
                  <a:pt x="70" y="70"/>
                </a:cubicBezTo>
                <a:cubicBezTo>
                  <a:pt x="80" y="72"/>
                  <a:pt x="84" y="74"/>
                  <a:pt x="84" y="78"/>
                </a:cubicBezTo>
                <a:cubicBezTo>
                  <a:pt x="84" y="84"/>
                  <a:pt x="78" y="87"/>
                  <a:pt x="66" y="87"/>
                </a:cubicBezTo>
                <a:cubicBezTo>
                  <a:pt x="52" y="87"/>
                  <a:pt x="45" y="81"/>
                  <a:pt x="45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98"/>
                  <a:pt x="22" y="111"/>
                  <a:pt x="64" y="111"/>
                </a:cubicBezTo>
                <a:cubicBezTo>
                  <a:pt x="103" y="111"/>
                  <a:pt x="126" y="103"/>
                  <a:pt x="129" y="81"/>
                </a:cubicBezTo>
                <a:cubicBezTo>
                  <a:pt x="137" y="100"/>
                  <a:pt x="156" y="112"/>
                  <a:pt x="188" y="112"/>
                </a:cubicBezTo>
                <a:cubicBezTo>
                  <a:pt x="213" y="112"/>
                  <a:pt x="228" y="105"/>
                  <a:pt x="236" y="94"/>
                </a:cubicBezTo>
                <a:cubicBezTo>
                  <a:pt x="231" y="107"/>
                  <a:pt x="231" y="107"/>
                  <a:pt x="231" y="107"/>
                </a:cubicBezTo>
                <a:cubicBezTo>
                  <a:pt x="271" y="107"/>
                  <a:pt x="271" y="107"/>
                  <a:pt x="271" y="107"/>
                </a:cubicBezTo>
                <a:cubicBezTo>
                  <a:pt x="277" y="92"/>
                  <a:pt x="277" y="92"/>
                  <a:pt x="277" y="92"/>
                </a:cubicBezTo>
                <a:cubicBezTo>
                  <a:pt x="326" y="92"/>
                  <a:pt x="326" y="92"/>
                  <a:pt x="326" y="92"/>
                </a:cubicBezTo>
                <a:cubicBezTo>
                  <a:pt x="332" y="107"/>
                  <a:pt x="332" y="107"/>
                  <a:pt x="332" y="107"/>
                </a:cubicBezTo>
                <a:cubicBezTo>
                  <a:pt x="365" y="107"/>
                  <a:pt x="365" y="107"/>
                  <a:pt x="365" y="107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404" y="107"/>
                  <a:pt x="404" y="107"/>
                  <a:pt x="404" y="107"/>
                </a:cubicBezTo>
                <a:cubicBezTo>
                  <a:pt x="404" y="48"/>
                  <a:pt x="404" y="48"/>
                  <a:pt x="404" y="48"/>
                </a:cubicBezTo>
                <a:lnTo>
                  <a:pt x="448" y="107"/>
                </a:lnTo>
                <a:close/>
                <a:moveTo>
                  <a:pt x="619" y="65"/>
                </a:moveTo>
                <a:cubicBezTo>
                  <a:pt x="591" y="65"/>
                  <a:pt x="591" y="65"/>
                  <a:pt x="591" y="65"/>
                </a:cubicBezTo>
                <a:cubicBezTo>
                  <a:pt x="605" y="28"/>
                  <a:pt x="605" y="28"/>
                  <a:pt x="605" y="28"/>
                </a:cubicBezTo>
                <a:lnTo>
                  <a:pt x="619" y="65"/>
                </a:lnTo>
                <a:close/>
                <a:moveTo>
                  <a:pt x="676" y="107"/>
                </a:moveTo>
                <a:cubicBezTo>
                  <a:pt x="637" y="4"/>
                  <a:pt x="637" y="4"/>
                  <a:pt x="637" y="4"/>
                </a:cubicBezTo>
                <a:cubicBezTo>
                  <a:pt x="574" y="4"/>
                  <a:pt x="574" y="4"/>
                  <a:pt x="574" y="4"/>
                </a:cubicBezTo>
                <a:cubicBezTo>
                  <a:pt x="542" y="88"/>
                  <a:pt x="542" y="88"/>
                  <a:pt x="542" y="88"/>
                </a:cubicBezTo>
                <a:cubicBezTo>
                  <a:pt x="542" y="4"/>
                  <a:pt x="542" y="4"/>
                  <a:pt x="542" y="4"/>
                </a:cubicBezTo>
                <a:cubicBezTo>
                  <a:pt x="503" y="4"/>
                  <a:pt x="503" y="4"/>
                  <a:pt x="503" y="4"/>
                </a:cubicBezTo>
                <a:cubicBezTo>
                  <a:pt x="503" y="107"/>
                  <a:pt x="503" y="107"/>
                  <a:pt x="503" y="107"/>
                </a:cubicBezTo>
                <a:cubicBezTo>
                  <a:pt x="535" y="107"/>
                  <a:pt x="535" y="107"/>
                  <a:pt x="535" y="107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75" y="107"/>
                  <a:pt x="575" y="107"/>
                  <a:pt x="575" y="107"/>
                </a:cubicBezTo>
                <a:cubicBezTo>
                  <a:pt x="580" y="92"/>
                  <a:pt x="580" y="92"/>
                  <a:pt x="580" y="92"/>
                </a:cubicBezTo>
                <a:cubicBezTo>
                  <a:pt x="630" y="92"/>
                  <a:pt x="630" y="92"/>
                  <a:pt x="630" y="92"/>
                </a:cubicBezTo>
                <a:cubicBezTo>
                  <a:pt x="635" y="107"/>
                  <a:pt x="635" y="107"/>
                  <a:pt x="635" y="107"/>
                </a:cubicBezTo>
                <a:lnTo>
                  <a:pt x="676" y="107"/>
                </a:lnTo>
                <a:close/>
              </a:path>
            </a:pathLst>
          </a:cu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-135898"/>
            <a:ext cx="9137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Slide - Image</a:t>
            </a:r>
          </a:p>
        </p:txBody>
      </p:sp>
    </p:spTree>
    <p:extLst>
      <p:ext uri="{BB962C8B-B14F-4D97-AF65-F5344CB8AC3E}">
        <p14:creationId xmlns:p14="http://schemas.microsoft.com/office/powerpoint/2010/main" val="238052965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-135898"/>
            <a:ext cx="8768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Title and Content</a:t>
            </a:r>
          </a:p>
        </p:txBody>
      </p:sp>
      <p:pic>
        <p:nvPicPr>
          <p:cNvPr id="8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988365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348163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 hasCustomPrompt="1"/>
          </p:nvPr>
        </p:nvSpPr>
        <p:spPr>
          <a:xfrm>
            <a:off x="8180389" y="1787096"/>
            <a:ext cx="3487103" cy="416285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spcBef>
                <a:spcPts val="500"/>
              </a:spcBef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7325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Three Content</a:t>
            </a:r>
          </a:p>
        </p:txBody>
      </p:sp>
      <p:pic>
        <p:nvPicPr>
          <p:cNvPr id="10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95977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35898"/>
            <a:ext cx="28212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Blank</a:t>
            </a:r>
          </a:p>
        </p:txBody>
      </p:sp>
      <p:pic>
        <p:nvPicPr>
          <p:cNvPr id="6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2165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7327900" cy="4176712"/>
          </a:xfrm>
          <a:solidFill>
            <a:schemeClr val="accent3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-135898"/>
            <a:ext cx="54502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One Image</a:t>
            </a:r>
          </a:p>
        </p:txBody>
      </p:sp>
      <p:pic>
        <p:nvPicPr>
          <p:cNvPr id="9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28134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1787096"/>
            <a:ext cx="3492501" cy="4160344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4348163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8180386" y="1773239"/>
            <a:ext cx="3495675" cy="4176712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-135898"/>
            <a:ext cx="61234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Two Images</a:t>
            </a:r>
          </a:p>
        </p:txBody>
      </p:sp>
      <p:pic>
        <p:nvPicPr>
          <p:cNvPr id="12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28267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5937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512763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349748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346574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4" name="Content Placeholder 2"/>
          <p:cNvSpPr>
            <a:spLocks noGrp="1"/>
          </p:cNvSpPr>
          <p:nvPr>
            <p:ph idx="17" hasCustomPrompt="1"/>
          </p:nvPr>
        </p:nvSpPr>
        <p:spPr>
          <a:xfrm>
            <a:off x="8183559" y="4042611"/>
            <a:ext cx="3492501" cy="1907339"/>
          </a:xfrm>
        </p:spPr>
        <p:txBody>
          <a:bodyPr/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8" hasCustomPrompt="1"/>
          </p:nvPr>
        </p:nvSpPr>
        <p:spPr>
          <a:xfrm>
            <a:off x="8180385" y="1773239"/>
            <a:ext cx="3495675" cy="1987490"/>
          </a:xfrm>
          <a:solidFill>
            <a:schemeClr val="accent3"/>
          </a:solidFill>
        </p:spPr>
        <p:txBody>
          <a:bodyPr lIns="360000" rIns="36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000"/>
            </a:lvl1pPr>
          </a:lstStyle>
          <a:p>
            <a:r>
              <a:rPr lang="sv-SE" dirty="0"/>
              <a:t>Click to add picture or use an </a:t>
            </a:r>
            <a:r>
              <a:rPr lang="en-US" dirty="0"/>
              <a:t>image from Scania Image Bank</a:t>
            </a:r>
            <a:endParaRPr lang="sv-SE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-135898"/>
            <a:ext cx="6908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>
                <a:solidFill>
                  <a:schemeClr val="accent1"/>
                </a:solidFill>
              </a:rPr>
              <a:t>Three Images</a:t>
            </a:r>
          </a:p>
        </p:txBody>
      </p:sp>
      <p:pic>
        <p:nvPicPr>
          <p:cNvPr id="16" name="ScaniaSymbol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2977" r="20094" b="23512"/>
          <a:stretch/>
        </p:blipFill>
        <p:spPr>
          <a:xfrm>
            <a:off x="11391926" y="261969"/>
            <a:ext cx="595533" cy="53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953966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5938" y="365125"/>
            <a:ext cx="10585556" cy="1047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37" y="1787096"/>
            <a:ext cx="11160124" cy="41628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5936" y="6396945"/>
            <a:ext cx="104400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2096" y="6396945"/>
            <a:ext cx="6593660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9226" y="6396945"/>
            <a:ext cx="506835" cy="2137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0183C6E6-4335-4428-AB21-BBACF8148F3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xxLanguageTextBox"/>
          <p:cNvSpPr/>
          <p:nvPr>
            <p:custDataLst>
              <p:tags r:id="rId20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xxLanguageTextBox">
            <a:extLst>
              <a:ext uri="{FF2B5EF4-FFF2-40B4-BE49-F238E27FC236}">
                <a16:creationId xmlns:a16="http://schemas.microsoft.com/office/drawing/2014/main" id="{D596C7AD-7109-4D37-B309-97DF28B7D04A}"/>
              </a:ext>
            </a:extLst>
          </p:cNvPr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xxVersionTextBox">
            <a:extLst>
              <a:ext uri="{FF2B5EF4-FFF2-40B4-BE49-F238E27FC236}">
                <a16:creationId xmlns:a16="http://schemas.microsoft.com/office/drawing/2014/main" id="{AFAE163C-3654-4838-8813-1489ED055449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2700" cy="127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endParaRPr lang="sv-SE" sz="2400" dirty="0" err="1"/>
          </a:p>
        </p:txBody>
      </p:sp>
    </p:spTree>
    <p:extLst>
      <p:ext uri="{BB962C8B-B14F-4D97-AF65-F5344CB8AC3E}">
        <p14:creationId xmlns:p14="http://schemas.microsoft.com/office/powerpoint/2010/main" val="235298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baseline="0">
          <a:solidFill>
            <a:schemeClr val="accent1"/>
          </a:solidFill>
          <a:latin typeface="Scania Office Bold" panose="000008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536575" indent="-268288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893763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258888" indent="-365125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616075" indent="-357188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Tx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974850" indent="-35877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2335213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 baseline="0">
          <a:solidFill>
            <a:schemeClr val="accent1"/>
          </a:solidFill>
          <a:latin typeface="+mn-lt"/>
          <a:ea typeface="+mn-ea"/>
          <a:cs typeface="+mn-cs"/>
        </a:defRPr>
      </a:lvl7pPr>
      <a:lvl8pPr marL="2687638" indent="-352425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048000" indent="-360363" algn="l" defTabSz="914400" rtl="0" eaLnBrk="1" latinLnBrk="0" hangingPunct="1">
        <a:lnSpc>
          <a:spcPct val="90000"/>
        </a:lnSpc>
        <a:spcBef>
          <a:spcPts val="500"/>
        </a:spcBef>
        <a:buFont typeface="Scania Office" panose="00000500000000000000" pitchFamily="2" charset="0"/>
        <a:buChar char="–"/>
        <a:defRPr sz="18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2" orient="horz" pos="2160" userDrawn="1">
          <p15:clr>
            <a:srgbClr val="F26B43"/>
          </p15:clr>
        </p15:guide>
        <p15:guide id="13" pos="325" userDrawn="1">
          <p15:clr>
            <a:srgbClr val="F26B43"/>
          </p15:clr>
        </p15:guide>
        <p15:guide id="14" pos="7355" userDrawn="1">
          <p15:clr>
            <a:srgbClr val="F26B43"/>
          </p15:clr>
        </p15:guide>
        <p15:guide id="15" pos="2739" userDrawn="1">
          <p15:clr>
            <a:srgbClr val="F26B43"/>
          </p15:clr>
        </p15:guide>
        <p15:guide id="16" pos="5155" userDrawn="1">
          <p15:clr>
            <a:srgbClr val="F26B43"/>
          </p15:clr>
        </p15:guide>
        <p15:guide id="17" orient="horz" pos="1117" userDrawn="1">
          <p15:clr>
            <a:srgbClr val="F26B43"/>
          </p15:clr>
        </p15:guide>
        <p15:guide id="18" orient="horz" pos="3748" userDrawn="1">
          <p15:clr>
            <a:srgbClr val="F26B43"/>
          </p15:clr>
        </p15:guide>
        <p15:guide id="19" pos="2525" userDrawn="1">
          <p15:clr>
            <a:srgbClr val="F26B43"/>
          </p15:clr>
        </p15:guide>
        <p15:guide id="20" pos="4941" userDrawn="1">
          <p15:clr>
            <a:srgbClr val="F26B43"/>
          </p15:clr>
        </p15:guide>
        <p15:guide id="21" orient="horz" pos="890" userDrawn="1">
          <p15:clr>
            <a:srgbClr val="F26B43"/>
          </p15:clr>
        </p15:guide>
        <p15:guide id="22" orient="horz" pos="2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image" Target="../media/image10.wmf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7.wmf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515938" y="2646947"/>
            <a:ext cx="10152062" cy="3112830"/>
          </a:xfrm>
        </p:spPr>
        <p:txBody>
          <a:bodyPr/>
          <a:lstStyle/>
          <a:p>
            <a:r>
              <a:rPr lang="en-US" sz="4000" dirty="0"/>
              <a:t>influence of temperature  and atmospheric pressure on sound pressure level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Shervin solhkonan</a:t>
            </a:r>
          </a:p>
        </p:txBody>
      </p:sp>
    </p:spTree>
    <p:extLst>
      <p:ext uri="{BB962C8B-B14F-4D97-AF65-F5344CB8AC3E}">
        <p14:creationId xmlns:p14="http://schemas.microsoft.com/office/powerpoint/2010/main" val="121468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tshållare för innehåll 10">
            <a:extLst>
              <a:ext uri="{FF2B5EF4-FFF2-40B4-BE49-F238E27FC236}">
                <a16:creationId xmlns:a16="http://schemas.microsoft.com/office/drawing/2014/main" id="{A60CC231-C658-482E-9FBE-1E70B86FA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607369"/>
            <a:ext cx="11160124" cy="3376702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Sound </a:t>
            </a:r>
            <a:r>
              <a:rPr lang="sv-SE" sz="1800" dirty="0" err="1"/>
              <a:t>pressure</a:t>
            </a:r>
            <a:r>
              <a:rPr lang="sv-SE" sz="1800" dirty="0"/>
              <a:t> </a:t>
            </a:r>
            <a:r>
              <a:rPr lang="sv-SE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v-SE" sz="18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sv-SE" sz="1800" dirty="0"/>
              <a:t> from a </a:t>
            </a:r>
            <a:r>
              <a:rPr lang="sv-SE" sz="1800" dirty="0" err="1"/>
              <a:t>monopole</a:t>
            </a:r>
            <a:r>
              <a:rPr lang="sv-SE" sz="1800" dirty="0"/>
              <a:t> sound source </a:t>
            </a:r>
            <a:r>
              <a:rPr lang="sv-SE" sz="1800" dirty="0" err="1"/>
              <a:t>can</a:t>
            </a:r>
            <a:r>
              <a:rPr lang="sv-SE" sz="1800" dirty="0"/>
              <a:t> be </a:t>
            </a:r>
            <a:r>
              <a:rPr lang="sv-SE" sz="1800" dirty="0" err="1"/>
              <a:t>described</a:t>
            </a:r>
            <a:r>
              <a:rPr lang="sv-SE" sz="1800" dirty="0"/>
              <a:t> by </a:t>
            </a:r>
          </a:p>
          <a:p>
            <a:pPr marL="0" indent="0">
              <a:buNone/>
            </a:pPr>
            <a:r>
              <a:rPr lang="sv-SE" sz="1800" dirty="0"/>
              <a:t>										</a:t>
            </a:r>
          </a:p>
          <a:p>
            <a:pPr marL="0" indent="0">
              <a:buNone/>
            </a:pPr>
            <a:r>
              <a:rPr lang="sv-SE" sz="1800" dirty="0"/>
              <a:t>									[1]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r>
              <a:rPr lang="sv-SE" sz="1800" dirty="0" err="1"/>
              <a:t>where</a:t>
            </a:r>
            <a:r>
              <a:rPr lang="sv-SE" sz="1800" dirty="0"/>
              <a:t>       is the </a:t>
            </a:r>
            <a:r>
              <a:rPr lang="sv-SE" sz="1800" dirty="0" err="1"/>
              <a:t>density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the </a:t>
            </a:r>
            <a:r>
              <a:rPr lang="sv-SE" sz="1800" dirty="0" err="1"/>
              <a:t>surrounding</a:t>
            </a:r>
            <a:r>
              <a:rPr lang="sv-SE" sz="1800" dirty="0"/>
              <a:t> fluid, </a:t>
            </a:r>
            <a:r>
              <a:rPr lang="sv-SE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sv-SE" sz="1800" dirty="0"/>
              <a:t> is the </a:t>
            </a:r>
            <a:r>
              <a:rPr lang="sv-SE" sz="1800" dirty="0" err="1"/>
              <a:t>distance</a:t>
            </a:r>
            <a:r>
              <a:rPr lang="sv-SE" sz="1800" dirty="0"/>
              <a:t> to the source and f is the </a:t>
            </a:r>
            <a:r>
              <a:rPr lang="sv-SE" sz="1800" dirty="0" err="1"/>
              <a:t>frequency</a:t>
            </a:r>
            <a:r>
              <a:rPr lang="sv-SE" sz="1800" dirty="0"/>
              <a:t>. </a:t>
            </a:r>
            <a:r>
              <a:rPr lang="sv-S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sv-SE" sz="1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sv-SE" sz="1800" dirty="0"/>
              <a:t> is the </a:t>
            </a:r>
            <a:r>
              <a:rPr lang="sv-SE" sz="1800" dirty="0" err="1"/>
              <a:t>volumeflow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the source and is </a:t>
            </a:r>
            <a:r>
              <a:rPr lang="sv-SE" sz="1800" dirty="0" err="1"/>
              <a:t>described</a:t>
            </a:r>
            <a:r>
              <a:rPr lang="sv-SE" sz="1800" dirty="0"/>
              <a:t> by			</a:t>
            </a:r>
          </a:p>
          <a:p>
            <a:pPr marL="0" indent="0">
              <a:buNone/>
            </a:pPr>
            <a:r>
              <a:rPr lang="sv-SE" sz="1800" dirty="0"/>
              <a:t>						</a:t>
            </a:r>
          </a:p>
          <a:p>
            <a:pPr marL="0" indent="0">
              <a:buNone/>
            </a:pPr>
            <a:r>
              <a:rPr lang="sv-SE" sz="1800" dirty="0"/>
              <a:t>									[2]</a:t>
            </a:r>
          </a:p>
          <a:p>
            <a:pPr marL="0" indent="0">
              <a:buNone/>
            </a:pPr>
            <a:r>
              <a:rPr lang="sv-SE" sz="1800" dirty="0" err="1"/>
              <a:t>where</a:t>
            </a:r>
            <a:r>
              <a:rPr lang="sv-SE" sz="1800" dirty="0"/>
              <a:t> </a:t>
            </a:r>
            <a:r>
              <a:rPr lang="sv-SE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v-SE" sz="1800" dirty="0"/>
              <a:t> is the </a:t>
            </a:r>
            <a:r>
              <a:rPr lang="sv-SE" sz="1800" dirty="0" err="1"/>
              <a:t>velocity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the </a:t>
            </a:r>
            <a:r>
              <a:rPr lang="sv-SE" sz="1800" dirty="0" err="1"/>
              <a:t>occilations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the source			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r>
              <a:rPr lang="sv-SE" sz="1800" dirty="0"/>
              <a:t>		</a:t>
            </a:r>
          </a:p>
        </p:txBody>
      </p:sp>
      <p:sp>
        <p:nvSpPr>
          <p:cNvPr id="6" name="Platshållare för datum 5">
            <a:extLst>
              <a:ext uri="{FF2B5EF4-FFF2-40B4-BE49-F238E27FC236}">
                <a16:creationId xmlns:a16="http://schemas.microsoft.com/office/drawing/2014/main" id="{C31C3F5E-5576-496C-B936-58437C031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2" name="Platshållare för sidfot 1">
            <a:extLst>
              <a:ext uri="{FF2B5EF4-FFF2-40B4-BE49-F238E27FC236}">
                <a16:creationId xmlns:a16="http://schemas.microsoft.com/office/drawing/2014/main" id="{8BABC66D-2539-40E9-9934-2B888E78C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Info class internal Department / Name / Subject</a:t>
            </a:r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F91BF418-C0F1-4589-9DBA-16273E88D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t>2</a:t>
            </a:fld>
            <a:endParaRPr lang="en-US" dirty="0"/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46C068C2-3E4A-43F6-AF85-41CFF8B0A906}"/>
              </a:ext>
            </a:extLst>
          </p:cNvPr>
          <p:cNvSpPr txBox="1"/>
          <p:nvPr/>
        </p:nvSpPr>
        <p:spPr>
          <a:xfrm>
            <a:off x="1780674" y="3818021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endParaRPr lang="sv-SE" sz="2400" dirty="0" err="1">
              <a:solidFill>
                <a:schemeClr val="accent1"/>
              </a:solidFill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CE584602-9E15-4CE1-AAD1-99C11F3BC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16" name="Objekt 15">
            <a:extLst>
              <a:ext uri="{FF2B5EF4-FFF2-40B4-BE49-F238E27FC236}">
                <a16:creationId xmlns:a16="http://schemas.microsoft.com/office/drawing/2014/main" id="{62C5075F-597B-4412-9BA5-4C2A778133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9048114"/>
              </p:ext>
            </p:extLst>
          </p:nvPr>
        </p:nvGraphicFramePr>
        <p:xfrm>
          <a:off x="4472237" y="2268895"/>
          <a:ext cx="1280863" cy="556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r:id="rId4" imgW="939392" imgH="406224" progId="Equation.3">
                  <p:embed/>
                </p:oleObj>
              </mc:Choice>
              <mc:Fallback>
                <p:oleObj r:id="rId4" imgW="939392" imgH="4062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2237" y="2268895"/>
                        <a:ext cx="1280863" cy="5563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4">
            <a:extLst>
              <a:ext uri="{FF2B5EF4-FFF2-40B4-BE49-F238E27FC236}">
                <a16:creationId xmlns:a16="http://schemas.microsoft.com/office/drawing/2014/main" id="{616A90F2-41D2-4C8A-97C4-2704D0141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31" y="4248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E488D2F3-FA31-4AC1-A99D-45F725F3B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9" y="-698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24" name="Objekt 23">
            <a:extLst>
              <a:ext uri="{FF2B5EF4-FFF2-40B4-BE49-F238E27FC236}">
                <a16:creationId xmlns:a16="http://schemas.microsoft.com/office/drawing/2014/main" id="{EF11B2FA-966E-4127-BEFB-4EAC06DC67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886746"/>
              </p:ext>
            </p:extLst>
          </p:nvPr>
        </p:nvGraphicFramePr>
        <p:xfrm>
          <a:off x="1275745" y="3109042"/>
          <a:ext cx="329652" cy="373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r:id="rId6" imgW="190500" imgH="228600" progId="Equation.3">
                  <p:embed/>
                </p:oleObj>
              </mc:Choice>
              <mc:Fallback>
                <p:oleObj r:id="rId6" imgW="190500" imgH="228600" progId="Equation.3">
                  <p:embed/>
                  <p:pic>
                    <p:nvPicPr>
                      <p:cNvPr id="22" name="Objekt 21">
                        <a:extLst>
                          <a:ext uri="{FF2B5EF4-FFF2-40B4-BE49-F238E27FC236}">
                            <a16:creationId xmlns:a16="http://schemas.microsoft.com/office/drawing/2014/main" id="{A5BBB025-0BAF-4CB9-B077-228B5F88AE4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5745" y="3109042"/>
                        <a:ext cx="329652" cy="3733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8">
            <a:extLst>
              <a:ext uri="{FF2B5EF4-FFF2-40B4-BE49-F238E27FC236}">
                <a16:creationId xmlns:a16="http://schemas.microsoft.com/office/drawing/2014/main" id="{C53CE909-D5AD-4A04-95C4-135233C576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8409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26" name="Objekt 25">
            <a:extLst>
              <a:ext uri="{FF2B5EF4-FFF2-40B4-BE49-F238E27FC236}">
                <a16:creationId xmlns:a16="http://schemas.microsoft.com/office/drawing/2014/main" id="{47444994-3141-4548-B959-7428A015C7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982323"/>
              </p:ext>
            </p:extLst>
          </p:nvPr>
        </p:nvGraphicFramePr>
        <p:xfrm>
          <a:off x="4699303" y="4214729"/>
          <a:ext cx="1109413" cy="344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r:id="rId8" imgW="825500" imgH="254000" progId="Equation.3">
                  <p:embed/>
                </p:oleObj>
              </mc:Choice>
              <mc:Fallback>
                <p:oleObj r:id="rId8" imgW="825500" imgH="254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303" y="4214729"/>
                        <a:ext cx="1109413" cy="3443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ubrik 5">
            <a:extLst>
              <a:ext uri="{FF2B5EF4-FFF2-40B4-BE49-F238E27FC236}">
                <a16:creationId xmlns:a16="http://schemas.microsoft.com/office/drawing/2014/main" id="{C675E754-8B0F-4CD5-A7E1-4AD205863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365125"/>
            <a:ext cx="10585556" cy="1047750"/>
          </a:xfrm>
        </p:spPr>
        <p:txBody>
          <a:bodyPr/>
          <a:lstStyle/>
          <a:p>
            <a:r>
              <a:rPr lang="sv-SE" dirty="0"/>
              <a:t>Sound </a:t>
            </a:r>
            <a:r>
              <a:rPr lang="sv-SE" dirty="0" err="1"/>
              <a:t>pressure</a:t>
            </a:r>
            <a:r>
              <a:rPr lang="sv-SE" dirty="0"/>
              <a:t> from a </a:t>
            </a:r>
            <a:r>
              <a:rPr lang="sv-SE" dirty="0" err="1"/>
              <a:t>monopole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8967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0D2E6191-7B06-449D-99E6-051C628B7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643843"/>
            <a:ext cx="11160124" cy="4162854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The Ideal gas </a:t>
            </a:r>
            <a:r>
              <a:rPr lang="sv-SE" sz="1800" dirty="0" err="1"/>
              <a:t>law</a:t>
            </a:r>
            <a:r>
              <a:rPr lang="sv-SE" sz="1800" dirty="0"/>
              <a:t> is </a:t>
            </a:r>
            <a:r>
              <a:rPr lang="sv-SE" sz="1800" dirty="0" err="1"/>
              <a:t>descirbed</a:t>
            </a:r>
            <a:r>
              <a:rPr lang="sv-SE" sz="1800" dirty="0"/>
              <a:t> as 			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r>
              <a:rPr lang="sv-SE" sz="1800" dirty="0"/>
              <a:t>								[3]</a:t>
            </a:r>
          </a:p>
          <a:p>
            <a:endParaRPr lang="sv-SE" sz="1800" dirty="0"/>
          </a:p>
          <a:p>
            <a:endParaRPr lang="sv-SE" sz="1800" dirty="0"/>
          </a:p>
          <a:p>
            <a:pPr marL="0" indent="0">
              <a:buNone/>
            </a:pPr>
            <a:r>
              <a:rPr lang="sv-SE" sz="1800" dirty="0" err="1"/>
              <a:t>where</a:t>
            </a:r>
            <a:r>
              <a:rPr lang="sv-SE" sz="1800" dirty="0"/>
              <a:t> P is the </a:t>
            </a:r>
            <a:r>
              <a:rPr lang="sv-SE" sz="1800" dirty="0" err="1"/>
              <a:t>atmospheric</a:t>
            </a:r>
            <a:r>
              <a:rPr lang="sv-SE" sz="1800" dirty="0"/>
              <a:t> </a:t>
            </a:r>
            <a:r>
              <a:rPr lang="sv-SE" sz="1800" dirty="0" err="1"/>
              <a:t>pressure</a:t>
            </a:r>
            <a:r>
              <a:rPr lang="sv-SE" sz="1800" dirty="0"/>
              <a:t>, R is the gas </a:t>
            </a:r>
            <a:r>
              <a:rPr lang="sv-SE" sz="1800" dirty="0" err="1"/>
              <a:t>constant</a:t>
            </a:r>
            <a:r>
              <a:rPr lang="sv-SE" sz="1800" dirty="0"/>
              <a:t> </a:t>
            </a:r>
            <a:r>
              <a:rPr lang="sv-SE" sz="1800" dirty="0" err="1"/>
              <a:t>with</a:t>
            </a:r>
            <a:r>
              <a:rPr lang="sv-SE" sz="1800" dirty="0"/>
              <a:t> </a:t>
            </a:r>
            <a:r>
              <a:rPr lang="sv-SE" sz="1800" dirty="0" err="1"/>
              <a:t>value</a:t>
            </a:r>
            <a:r>
              <a:rPr lang="sv-SE" sz="1800" dirty="0"/>
              <a:t> 257,058 and </a:t>
            </a:r>
            <a:r>
              <a:rPr lang="sv-SE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sv-SE" sz="1800" dirty="0"/>
              <a:t> is the </a:t>
            </a:r>
            <a:r>
              <a:rPr lang="sv-SE" sz="1800" dirty="0" err="1"/>
              <a:t>temperature</a:t>
            </a:r>
            <a:r>
              <a:rPr lang="sv-SE" sz="1800" dirty="0"/>
              <a:t> in Kelvin</a:t>
            </a:r>
          </a:p>
          <a:p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E60D73C8-C8F9-4FD2-B1F9-A7F8656B9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F84BC370-9F42-48CC-8737-B8BDA9A2A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24E83938-750F-45BF-989F-33047F17E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ubrik 5">
            <a:extLst>
              <a:ext uri="{FF2B5EF4-FFF2-40B4-BE49-F238E27FC236}">
                <a16:creationId xmlns:a16="http://schemas.microsoft.com/office/drawing/2014/main" id="{1840E89C-A093-4A6C-9382-DBF5AC92A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Ideal gas </a:t>
            </a:r>
            <a:r>
              <a:rPr lang="sv-SE" dirty="0" err="1"/>
              <a:t>law</a:t>
            </a:r>
            <a:endParaRPr lang="sv-SE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A8365C33-7C54-4255-A4D5-71CF1C52E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4325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55C99D86-0B69-4439-A660-37A1580DE0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808997"/>
              </p:ext>
            </p:extLst>
          </p:nvPr>
        </p:nvGraphicFramePr>
        <p:xfrm>
          <a:off x="4446439" y="2270601"/>
          <a:ext cx="904974" cy="570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r:id="rId3" imgW="622030" imgH="393529" progId="Equation.3">
                  <p:embed/>
                </p:oleObj>
              </mc:Choice>
              <mc:Fallback>
                <p:oleObj r:id="rId3" imgW="622030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439" y="2270601"/>
                        <a:ext cx="904974" cy="5708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050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3D5338AF-3412-4A7D-803F-16222A6F7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782428"/>
            <a:ext cx="11160124" cy="3355940"/>
          </a:xfrm>
        </p:spPr>
        <p:txBody>
          <a:bodyPr/>
          <a:lstStyle/>
          <a:p>
            <a:pPr marL="0" indent="0">
              <a:buNone/>
            </a:pPr>
            <a:r>
              <a:rPr lang="sv-SE" sz="1800" dirty="0"/>
              <a:t>Since the sound </a:t>
            </a:r>
            <a:r>
              <a:rPr lang="sv-SE" sz="1800" dirty="0" err="1"/>
              <a:t>pressure</a:t>
            </a:r>
            <a:r>
              <a:rPr lang="sv-SE" sz="1800" dirty="0"/>
              <a:t> is proportional to the </a:t>
            </a:r>
            <a:r>
              <a:rPr lang="sv-SE" sz="1800" dirty="0" err="1"/>
              <a:t>density</a:t>
            </a:r>
            <a:r>
              <a:rPr lang="sv-SE" sz="1800" dirty="0"/>
              <a:t> </a:t>
            </a:r>
            <a:r>
              <a:rPr lang="sv-SE" sz="1800" dirty="0" err="1"/>
              <a:t>of</a:t>
            </a:r>
            <a:r>
              <a:rPr lang="sv-SE" sz="1800" dirty="0"/>
              <a:t> the </a:t>
            </a:r>
            <a:r>
              <a:rPr lang="sv-SE" sz="1800" dirty="0" err="1"/>
              <a:t>surrounding</a:t>
            </a:r>
            <a:r>
              <a:rPr lang="sv-SE" sz="1800" dirty="0"/>
              <a:t> fluid, the relation </a:t>
            </a:r>
            <a:r>
              <a:rPr lang="sv-SE" sz="1800" dirty="0" err="1"/>
              <a:t>between</a:t>
            </a:r>
            <a:r>
              <a:rPr lang="sv-SE" sz="1800" dirty="0"/>
              <a:t> </a:t>
            </a:r>
            <a:r>
              <a:rPr lang="sv-SE" sz="1800" dirty="0" err="1"/>
              <a:t>two</a:t>
            </a:r>
            <a:r>
              <a:rPr lang="sv-SE" sz="1800" dirty="0"/>
              <a:t> </a:t>
            </a:r>
            <a:r>
              <a:rPr lang="sv-SE" sz="1800" dirty="0" err="1"/>
              <a:t>arbitrary</a:t>
            </a:r>
            <a:r>
              <a:rPr lang="sv-SE" sz="1800" dirty="0"/>
              <a:t> </a:t>
            </a:r>
            <a:r>
              <a:rPr lang="sv-SE" sz="1800" dirty="0" err="1"/>
              <a:t>densities</a:t>
            </a:r>
            <a:r>
              <a:rPr lang="sv-SE" sz="1800" dirty="0"/>
              <a:t> </a:t>
            </a:r>
            <a:r>
              <a:rPr lang="sv-SE" sz="1800" dirty="0" err="1"/>
              <a:t>corresponds</a:t>
            </a:r>
            <a:r>
              <a:rPr lang="sv-SE" sz="1800" dirty="0"/>
              <a:t>  to the relation </a:t>
            </a:r>
            <a:r>
              <a:rPr lang="sv-SE" sz="1800" dirty="0" err="1"/>
              <a:t>between</a:t>
            </a:r>
            <a:r>
              <a:rPr lang="sv-SE" sz="1800" dirty="0"/>
              <a:t> the sound </a:t>
            </a:r>
            <a:r>
              <a:rPr lang="sv-SE" sz="1800" dirty="0" err="1"/>
              <a:t>pressures</a:t>
            </a:r>
            <a:r>
              <a:rPr lang="sv-SE" sz="1800" dirty="0"/>
              <a:t>.</a:t>
            </a:r>
          </a:p>
          <a:p>
            <a:pPr marL="0" indent="0">
              <a:buNone/>
            </a:pPr>
            <a:r>
              <a:rPr lang="sv-SE" sz="1800" dirty="0"/>
              <a:t>					</a:t>
            </a:r>
          </a:p>
          <a:p>
            <a:pPr marL="0" indent="0">
              <a:buNone/>
            </a:pPr>
            <a:r>
              <a:rPr lang="sv-SE" sz="1800" dirty="0"/>
              <a:t>									[4]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sz="1800" dirty="0"/>
              <a:t>By </a:t>
            </a:r>
            <a:r>
              <a:rPr lang="sv-SE" sz="1800" dirty="0" err="1"/>
              <a:t>inserting</a:t>
            </a:r>
            <a:r>
              <a:rPr lang="sv-SE" sz="1800" dirty="0"/>
              <a:t> the ideal gas </a:t>
            </a:r>
            <a:r>
              <a:rPr lang="sv-SE" sz="1800" dirty="0" err="1"/>
              <a:t>law</a:t>
            </a:r>
            <a:r>
              <a:rPr lang="sv-SE" sz="1800" dirty="0"/>
              <a:t> [4] in the </a:t>
            </a:r>
            <a:r>
              <a:rPr lang="sv-SE" sz="1800" dirty="0" err="1"/>
              <a:t>above</a:t>
            </a:r>
            <a:r>
              <a:rPr lang="sv-SE" sz="1800" dirty="0"/>
              <a:t> </a:t>
            </a:r>
            <a:r>
              <a:rPr lang="sv-SE" sz="1800" dirty="0" err="1"/>
              <a:t>equation</a:t>
            </a:r>
            <a:r>
              <a:rPr lang="sv-SE" sz="1800" dirty="0"/>
              <a:t> </a:t>
            </a:r>
            <a:r>
              <a:rPr lang="sv-SE" sz="1800" dirty="0" err="1"/>
              <a:t>we</a:t>
            </a:r>
            <a:r>
              <a:rPr lang="sv-SE" sz="1800" dirty="0"/>
              <a:t> get </a:t>
            </a:r>
          </a:p>
          <a:p>
            <a:pPr marL="0" indent="0">
              <a:buNone/>
            </a:pPr>
            <a:r>
              <a:rPr lang="sv-SE" sz="1800" dirty="0"/>
              <a:t>									</a:t>
            </a:r>
          </a:p>
          <a:p>
            <a:pPr marL="0" indent="0">
              <a:buNone/>
            </a:pPr>
            <a:r>
              <a:rPr lang="sv-SE" sz="1800" dirty="0"/>
              <a:t>									[5]</a:t>
            </a:r>
            <a:endParaRPr lang="sv-SE" dirty="0"/>
          </a:p>
          <a:p>
            <a:endParaRPr lang="sv-SE" dirty="0"/>
          </a:p>
          <a:p>
            <a:pPr marL="0" indent="0">
              <a:buNone/>
            </a:pPr>
            <a:r>
              <a:rPr lang="sv-SE" sz="1800" dirty="0" err="1"/>
              <a:t>Inserted</a:t>
            </a:r>
            <a:r>
              <a:rPr lang="sv-SE" sz="1800" dirty="0"/>
              <a:t> in the definition </a:t>
            </a:r>
            <a:r>
              <a:rPr lang="sv-SE" sz="1800" dirty="0" err="1"/>
              <a:t>of</a:t>
            </a:r>
            <a:r>
              <a:rPr lang="sv-SE" sz="1800" dirty="0"/>
              <a:t> sound </a:t>
            </a:r>
            <a:r>
              <a:rPr lang="sv-SE" sz="1800" dirty="0" err="1"/>
              <a:t>pressure</a:t>
            </a:r>
            <a:r>
              <a:rPr lang="sv-SE" sz="1800" dirty="0"/>
              <a:t> </a:t>
            </a:r>
            <a:r>
              <a:rPr lang="sv-SE" sz="1800" dirty="0" err="1"/>
              <a:t>level</a:t>
            </a:r>
            <a:r>
              <a:rPr lang="sv-SE" sz="1800" dirty="0"/>
              <a:t>			 the expression </a:t>
            </a:r>
            <a:r>
              <a:rPr lang="sv-SE" sz="1800" dirty="0" err="1"/>
              <a:t>becomes</a:t>
            </a:r>
            <a:r>
              <a:rPr lang="sv-SE" sz="1800" dirty="0"/>
              <a:t> </a:t>
            </a:r>
          </a:p>
          <a:p>
            <a:pPr marL="0" indent="0">
              <a:buNone/>
            </a:pPr>
            <a:endParaRPr lang="sv-SE" sz="1800" dirty="0"/>
          </a:p>
          <a:p>
            <a:pPr marL="0" indent="0" defTabSz="915988">
              <a:buNone/>
            </a:pPr>
            <a:r>
              <a:rPr lang="sv-SE" sz="1800" dirty="0"/>
              <a:t>									[6]</a:t>
            </a:r>
          </a:p>
          <a:p>
            <a:pPr marL="0" indent="0">
              <a:buNone/>
            </a:pPr>
            <a:endParaRPr lang="sv-SE" sz="1800" i="1" dirty="0">
              <a:latin typeface="Cambria Math" panose="02040503050406030204" pitchFamily="18" charset="0"/>
            </a:endParaRPr>
          </a:p>
          <a:p>
            <a:pPr marL="0" indent="0" defTabSz="825500">
              <a:buNone/>
              <a:tabLst>
                <a:tab pos="8248650" algn="l"/>
              </a:tabLst>
            </a:pPr>
            <a:r>
              <a:rPr lang="sv-SE" sz="1800" dirty="0"/>
              <a:t>		[7]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D1B0A84-933C-49C8-87D6-0AA04A6C1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6BC8B742-0BED-4FBF-A24F-359313D8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Info class internal Department / Name / Subject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36FC049B-A1E6-4D80-BAC9-33040F18A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F97588F-CA32-4351-A8B9-7EF2AD141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2238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80B1A8AC-4FFB-4AB2-9CFB-5F07C3B78F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356266"/>
              </p:ext>
            </p:extLst>
          </p:nvPr>
        </p:nvGraphicFramePr>
        <p:xfrm>
          <a:off x="3915123" y="1582843"/>
          <a:ext cx="1233011" cy="698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8" r:id="rId3" imgW="787058" imgH="444307" progId="Equation.3">
                  <p:embed/>
                </p:oleObj>
              </mc:Choice>
              <mc:Fallback>
                <p:oleObj r:id="rId3" imgW="787058" imgH="44430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5123" y="1582843"/>
                        <a:ext cx="1233011" cy="6982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id="{8401ECF7-C4D1-41CC-870B-B3A357F6B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10" name="Objekt 9">
            <a:extLst>
              <a:ext uri="{FF2B5EF4-FFF2-40B4-BE49-F238E27FC236}">
                <a16:creationId xmlns:a16="http://schemas.microsoft.com/office/drawing/2014/main" id="{591D2DCF-DD44-41AB-A0B9-5D1ECDADA0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803218"/>
              </p:ext>
            </p:extLst>
          </p:nvPr>
        </p:nvGraphicFramePr>
        <p:xfrm>
          <a:off x="5406092" y="1582996"/>
          <a:ext cx="1119736" cy="626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9" r:id="rId5" imgW="799753" imgH="444307" progId="Equation.3">
                  <p:embed/>
                </p:oleObj>
              </mc:Choice>
              <mc:Fallback>
                <p:oleObj r:id="rId5" imgW="799753" imgH="44430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6092" y="1582996"/>
                        <a:ext cx="1119736" cy="6265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>
            <a:extLst>
              <a:ext uri="{FF2B5EF4-FFF2-40B4-BE49-F238E27FC236}">
                <a16:creationId xmlns:a16="http://schemas.microsoft.com/office/drawing/2014/main" id="{09E5B300-E6E1-4D28-904D-E9DF16651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graphicFrame>
        <p:nvGraphicFramePr>
          <p:cNvPr id="12" name="Objekt 11">
            <a:extLst>
              <a:ext uri="{FF2B5EF4-FFF2-40B4-BE49-F238E27FC236}">
                <a16:creationId xmlns:a16="http://schemas.microsoft.com/office/drawing/2014/main" id="{A59E03B0-7EF2-4D63-B9BB-D7F1450513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819189"/>
              </p:ext>
            </p:extLst>
          </p:nvPr>
        </p:nvGraphicFramePr>
        <p:xfrm>
          <a:off x="4556095" y="3309968"/>
          <a:ext cx="1340018" cy="583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" r:id="rId7" imgW="1028254" imgH="444307" progId="Equation.3">
                  <p:embed/>
                </p:oleObj>
              </mc:Choice>
              <mc:Fallback>
                <p:oleObj r:id="rId7" imgW="1028254" imgH="44430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095" y="3309968"/>
                        <a:ext cx="1340018" cy="5831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ktangel 12">
                <a:extLst>
                  <a:ext uri="{FF2B5EF4-FFF2-40B4-BE49-F238E27FC236}">
                    <a16:creationId xmlns:a16="http://schemas.microsoft.com/office/drawing/2014/main" id="{7EA479F9-85C8-4863-AA7C-4DED46E2F7C8}"/>
                  </a:ext>
                </a:extLst>
              </p:cNvPr>
              <p:cNvSpPr/>
              <p:nvPr/>
            </p:nvSpPr>
            <p:spPr>
              <a:xfrm>
                <a:off x="3666769" y="4946901"/>
                <a:ext cx="3478645" cy="6562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sv-SE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sv-S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sv-S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sv-S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sv-SE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+20</m:t>
                      </m:r>
                      <m:func>
                        <m:funcPr>
                          <m:ctrlPr>
                            <a:rPr lang="sv-S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sv-SE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f>
                            <m:fPr>
                              <m:ctrlPr>
                                <a:rPr lang="sv-S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sv-S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sv-S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sv-S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sv-S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sv-S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sv-S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20</m:t>
                          </m:r>
                          <m:func>
                            <m:funcPr>
                              <m:ctrlPr>
                                <a:rPr lang="sv-S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sv-SE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sv-S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sv-S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func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13" name="Rektangel 12">
                <a:extLst>
                  <a:ext uri="{FF2B5EF4-FFF2-40B4-BE49-F238E27FC236}">
                    <a16:creationId xmlns:a16="http://schemas.microsoft.com/office/drawing/2014/main" id="{7EA479F9-85C8-4863-AA7C-4DED46E2F7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6769" y="4946901"/>
                <a:ext cx="3478645" cy="65620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Objekt 13">
            <a:extLst>
              <a:ext uri="{FF2B5EF4-FFF2-40B4-BE49-F238E27FC236}">
                <a16:creationId xmlns:a16="http://schemas.microsoft.com/office/drawing/2014/main" id="{1B7E050B-4AC6-4D48-9C0C-D50F8D26C2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977477"/>
              </p:ext>
            </p:extLst>
          </p:nvPr>
        </p:nvGraphicFramePr>
        <p:xfrm>
          <a:off x="3915123" y="5846611"/>
          <a:ext cx="263842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1" r:id="rId10" imgW="1955800" imgH="482600" progId="Equation.3">
                  <p:embed/>
                </p:oleObj>
              </mc:Choice>
              <mc:Fallback>
                <p:oleObj r:id="rId10" imgW="1955800" imgH="482600" progId="Equation.3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EAC322CA-38A2-4DD0-97E2-96F7CD4826C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5123" y="5846611"/>
                        <a:ext cx="2638425" cy="6572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ktangel 5">
                <a:extLst>
                  <a:ext uri="{FF2B5EF4-FFF2-40B4-BE49-F238E27FC236}">
                    <a16:creationId xmlns:a16="http://schemas.microsoft.com/office/drawing/2014/main" id="{60D160D6-E143-42C2-BD16-93BBAD68DBE7}"/>
                  </a:ext>
                </a:extLst>
              </p:cNvPr>
              <p:cNvSpPr/>
              <p:nvPr/>
            </p:nvSpPr>
            <p:spPr>
              <a:xfrm>
                <a:off x="5965960" y="4138368"/>
                <a:ext cx="1843903" cy="7262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sv-SE" i="1">
                          <a:latin typeface="Cambria Math" panose="02040503050406030204" pitchFamily="18" charset="0"/>
                        </a:rPr>
                        <m:t>=10</m:t>
                      </m:r>
                      <m:r>
                        <a:rPr lang="sv-SE" i="1">
                          <a:latin typeface="Cambria Math" panose="02040503050406030204" pitchFamily="18" charset="0"/>
                        </a:rPr>
                        <m:t>𝑙𝑜𝑔</m:t>
                      </m:r>
                      <m:f>
                        <m:fPr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sv-SE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p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sv-SE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sv-SE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  <m:sub>
                              <m:r>
                                <a:rPr lang="sv-SE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6" name="Rektangel 5">
                <a:extLst>
                  <a:ext uri="{FF2B5EF4-FFF2-40B4-BE49-F238E27FC236}">
                    <a16:creationId xmlns:a16="http://schemas.microsoft.com/office/drawing/2014/main" id="{60D160D6-E143-42C2-BD16-93BBAD68DB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5960" y="4138368"/>
                <a:ext cx="1843903" cy="72622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175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ktangel 28">
            <a:extLst>
              <a:ext uri="{FF2B5EF4-FFF2-40B4-BE49-F238E27FC236}">
                <a16:creationId xmlns:a16="http://schemas.microsoft.com/office/drawing/2014/main" id="{8F06B560-1123-4C52-9655-C6887D78BA87}"/>
              </a:ext>
            </a:extLst>
          </p:cNvPr>
          <p:cNvSpPr/>
          <p:nvPr/>
        </p:nvSpPr>
        <p:spPr>
          <a:xfrm>
            <a:off x="832700" y="766765"/>
            <a:ext cx="1033652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It </a:t>
            </a:r>
            <a:r>
              <a:rPr lang="sv-SE" dirty="0" err="1"/>
              <a:t>would</a:t>
            </a:r>
            <a:r>
              <a:rPr lang="sv-SE" dirty="0"/>
              <a:t> be </a:t>
            </a:r>
            <a:r>
              <a:rPr lang="sv-SE" dirty="0" err="1"/>
              <a:t>convenient</a:t>
            </a:r>
            <a:r>
              <a:rPr lang="sv-SE" dirty="0"/>
              <a:t> to </a:t>
            </a:r>
            <a:r>
              <a:rPr lang="sv-SE" dirty="0" err="1"/>
              <a:t>find</a:t>
            </a:r>
            <a:r>
              <a:rPr lang="sv-SE" dirty="0"/>
              <a:t> the </a:t>
            </a:r>
            <a:r>
              <a:rPr lang="sv-SE" dirty="0" err="1"/>
              <a:t>linearized</a:t>
            </a:r>
            <a:r>
              <a:rPr lang="sv-SE" dirty="0"/>
              <a:t> </a:t>
            </a:r>
            <a:r>
              <a:rPr lang="sv-SE" dirty="0" err="1"/>
              <a:t>change</a:t>
            </a:r>
            <a:r>
              <a:rPr lang="sv-SE" dirty="0"/>
              <a:t> rate (</a:t>
            </a:r>
            <a:r>
              <a:rPr lang="sv-SE" dirty="0" err="1"/>
              <a:t>slope</a:t>
            </a:r>
            <a:r>
              <a:rPr lang="sv-SE" dirty="0"/>
              <a:t>) </a:t>
            </a:r>
            <a:r>
              <a:rPr lang="sv-SE" dirty="0" err="1"/>
              <a:t>of</a:t>
            </a:r>
            <a:r>
              <a:rPr lang="sv-SE" dirty="0"/>
              <a:t> the sound </a:t>
            </a:r>
            <a:r>
              <a:rPr lang="sv-SE" dirty="0" err="1"/>
              <a:t>pressure</a:t>
            </a:r>
            <a:r>
              <a:rPr lang="sv-SE" dirty="0"/>
              <a:t> </a:t>
            </a:r>
            <a:r>
              <a:rPr lang="sv-SE" dirty="0" err="1"/>
              <a:t>difference</a:t>
            </a:r>
            <a:r>
              <a:rPr lang="sv-SE" dirty="0"/>
              <a:t>,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v-SE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 </a:t>
            </a:r>
            <a:r>
              <a:rPr lang="sv-SE" dirty="0">
                <a:cs typeface="Times New Roman" panose="02020603050405020304" pitchFamily="18" charset="0"/>
              </a:rPr>
              <a:t>and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sv-SE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  <a:p>
            <a:endParaRPr lang="sv-SE" dirty="0"/>
          </a:p>
          <a:p>
            <a:r>
              <a:rPr lang="sv-SE" dirty="0"/>
              <a:t>A relevant approach </a:t>
            </a:r>
            <a:r>
              <a:rPr lang="sv-SE" dirty="0" err="1"/>
              <a:t>would</a:t>
            </a:r>
            <a:r>
              <a:rPr lang="sv-SE" dirty="0"/>
              <a:t> be to </a:t>
            </a:r>
            <a:r>
              <a:rPr lang="sv-SE" dirty="0" err="1"/>
              <a:t>find</a:t>
            </a:r>
            <a:r>
              <a:rPr lang="sv-SE" dirty="0"/>
              <a:t> the </a:t>
            </a:r>
            <a:r>
              <a:rPr lang="sv-SE" dirty="0" err="1"/>
              <a:t>slope</a:t>
            </a:r>
            <a:r>
              <a:rPr lang="sv-SE" dirty="0"/>
              <a:t> </a:t>
            </a:r>
            <a:r>
              <a:rPr lang="sv-SE" dirty="0" err="1"/>
              <a:t>between</a:t>
            </a:r>
            <a:r>
              <a:rPr lang="sv-SE" dirty="0"/>
              <a:t> the </a:t>
            </a:r>
            <a:r>
              <a:rPr lang="sv-SE" dirty="0" err="1"/>
              <a:t>highest</a:t>
            </a:r>
            <a:r>
              <a:rPr lang="sv-SE" dirty="0"/>
              <a:t> and </a:t>
            </a:r>
            <a:r>
              <a:rPr lang="sv-SE" dirty="0" err="1"/>
              <a:t>lowest</a:t>
            </a:r>
            <a:r>
              <a:rPr lang="sv-SE" dirty="0"/>
              <a:t> </a:t>
            </a:r>
            <a:r>
              <a:rPr lang="sv-SE" dirty="0" err="1"/>
              <a:t>allowed</a:t>
            </a:r>
            <a:r>
              <a:rPr lang="sv-SE" dirty="0"/>
              <a:t> </a:t>
            </a:r>
            <a:r>
              <a:rPr lang="sv-SE" dirty="0" err="1"/>
              <a:t>temperature</a:t>
            </a:r>
            <a:r>
              <a:rPr lang="sv-SE" dirty="0"/>
              <a:t> </a:t>
            </a:r>
            <a:r>
              <a:rPr lang="sv-SE" dirty="0" err="1"/>
              <a:t>during</a:t>
            </a:r>
            <a:r>
              <a:rPr lang="sv-SE" dirty="0"/>
              <a:t> a pass-by </a:t>
            </a:r>
            <a:r>
              <a:rPr lang="sv-SE" dirty="0" err="1"/>
              <a:t>noise</a:t>
            </a:r>
            <a:r>
              <a:rPr lang="sv-SE" dirty="0"/>
              <a:t> test, and </a:t>
            </a:r>
            <a:r>
              <a:rPr lang="sv-SE" dirty="0" err="1"/>
              <a:t>between</a:t>
            </a:r>
            <a:r>
              <a:rPr lang="sv-SE" dirty="0"/>
              <a:t> the </a:t>
            </a:r>
            <a:r>
              <a:rPr lang="sv-SE" dirty="0" err="1"/>
              <a:t>highest</a:t>
            </a:r>
            <a:r>
              <a:rPr lang="sv-SE" dirty="0"/>
              <a:t> and </a:t>
            </a:r>
            <a:r>
              <a:rPr lang="sv-SE" dirty="0" err="1"/>
              <a:t>lowest</a:t>
            </a:r>
            <a:r>
              <a:rPr lang="sv-SE" dirty="0"/>
              <a:t> </a:t>
            </a:r>
            <a:r>
              <a:rPr lang="sv-SE" dirty="0" err="1"/>
              <a:t>atmosperic</a:t>
            </a:r>
            <a:r>
              <a:rPr lang="sv-SE" dirty="0"/>
              <a:t> </a:t>
            </a:r>
            <a:r>
              <a:rPr lang="sv-SE" dirty="0" err="1"/>
              <a:t>pressure</a:t>
            </a:r>
            <a:r>
              <a:rPr lang="sv-SE" dirty="0"/>
              <a:t> </a:t>
            </a:r>
            <a:r>
              <a:rPr lang="sv-SE" dirty="0" err="1"/>
              <a:t>that</a:t>
            </a:r>
            <a:r>
              <a:rPr lang="sv-SE" dirty="0"/>
              <a:t> </a:t>
            </a:r>
            <a:r>
              <a:rPr lang="sv-SE" dirty="0" err="1"/>
              <a:t>can</a:t>
            </a:r>
            <a:r>
              <a:rPr lang="sv-SE" dirty="0"/>
              <a:t> </a:t>
            </a:r>
            <a:r>
              <a:rPr lang="sv-SE" dirty="0" err="1"/>
              <a:t>practically</a:t>
            </a:r>
            <a:r>
              <a:rPr lang="sv-SE" dirty="0"/>
              <a:t> </a:t>
            </a:r>
            <a:r>
              <a:rPr lang="sv-SE" dirty="0" err="1"/>
              <a:t>occure</a:t>
            </a:r>
            <a:r>
              <a:rPr lang="sv-SE" dirty="0"/>
              <a:t>. </a:t>
            </a:r>
            <a:r>
              <a:rPr lang="sv-SE" dirty="0" err="1"/>
              <a:t>Hence</a:t>
            </a:r>
            <a:r>
              <a:rPr lang="sv-SE" dirty="0"/>
              <a:t>, </a:t>
            </a:r>
            <a:r>
              <a:rPr lang="sv-SE" dirty="0" err="1"/>
              <a:t>we</a:t>
            </a:r>
            <a:r>
              <a:rPr lang="sv-SE" dirty="0"/>
              <a:t> set 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sv-SE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v-SE" dirty="0"/>
              <a:t> = 5 °C  and 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sv-SE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v-SE" dirty="0"/>
              <a:t> = 40 °C (278 och 313 K) and 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v-SE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v-SE" dirty="0"/>
              <a:t>=950Pa och </a:t>
            </a:r>
            <a:r>
              <a:rPr lang="sv-S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sv-SE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v-SE" dirty="0"/>
              <a:t>=1050 Pa.</a:t>
            </a:r>
          </a:p>
          <a:p>
            <a:endParaRPr lang="sv-SE" dirty="0"/>
          </a:p>
          <a:p>
            <a:endParaRPr lang="sv-SE" dirty="0"/>
          </a:p>
          <a:p>
            <a:r>
              <a:rPr lang="sv-SE" dirty="0"/>
              <a:t>								</a:t>
            </a:r>
          </a:p>
          <a:p>
            <a:r>
              <a:rPr lang="sv-SE" dirty="0"/>
              <a:t>								[8]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r>
              <a:rPr lang="sv-SE" dirty="0"/>
              <a:t>								[9]</a:t>
            </a:r>
          </a:p>
        </p:txBody>
      </p:sp>
      <p:sp>
        <p:nvSpPr>
          <p:cNvPr id="2" name="Platshållare för innehåll 1">
            <a:extLst>
              <a:ext uri="{FF2B5EF4-FFF2-40B4-BE49-F238E27FC236}">
                <a16:creationId xmlns:a16="http://schemas.microsoft.com/office/drawing/2014/main" id="{650CE062-B6F0-448B-B76E-43794EF8F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37" y="1787096"/>
            <a:ext cx="11160124" cy="2024362"/>
          </a:xfrm>
        </p:spPr>
        <p:txBody>
          <a:bodyPr/>
          <a:lstStyle/>
          <a:p>
            <a:pPr marL="0" indent="0">
              <a:buNone/>
            </a:pPr>
            <a:endParaRPr lang="sv-SE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sv-SE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>
              <a:buNone/>
            </a:pPr>
            <a:endParaRPr lang="sv-SE" sz="2000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9624D6FE-6784-4A62-99EE-961BFF8B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DFB9FC19-D0BD-4148-AB89-1985A648C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0B2B995-4233-4813-A6B5-609536010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098307C-335A-46E7-830E-2E556A774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9599CEA-F23A-4489-BCAB-71347C748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808D00D1-91DF-4A38-B187-AAF43FDAE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bjekt 11">
                <a:extLst>
                  <a:ext uri="{FF2B5EF4-FFF2-40B4-BE49-F238E27FC236}">
                    <a16:creationId xmlns:a16="http://schemas.microsoft.com/office/drawing/2014/main" id="{A56CB404-E359-418B-A6A7-C719F5C54572}"/>
                  </a:ext>
                </a:extLst>
              </p:cNvPr>
              <p:cNvSpPr txBox="1"/>
              <p:nvPr/>
            </p:nvSpPr>
            <p:spPr bwMode="auto">
              <a:xfrm>
                <a:off x="3384550" y="3429000"/>
                <a:ext cx="4935538" cy="547688"/>
              </a:xfrm>
              <a:prstGeom prst="rect">
                <a:avLst/>
              </a:prstGeom>
              <a:noFill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sv-S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  <m:func>
                            <m:func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sv-SE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func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−20</m:t>
                          </m:r>
                          <m:func>
                            <m:func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sv-SE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 </m:t>
                      </m:r>
                      <m:d>
                        <m:dPr>
                          <m:begChr m:val="{"/>
                          <m:endChr m:val=""/>
                          <m:ctrl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𝑖𝑛𝑠𝑒𝑟𝑡𝑖𝑛𝑔</m:t>
                          </m:r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 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=278, 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=31</m:t>
                          </m:r>
                          <m:d>
                            <m:dPr>
                              <m:begChr m:val=""/>
                              <m:endChr m:val="}"/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</m:d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 </m:t>
                      </m:r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12" name="Objekt 11">
                <a:extLst>
                  <a:ext uri="{FF2B5EF4-FFF2-40B4-BE49-F238E27FC236}">
                    <a16:creationId xmlns:a16="http://schemas.microsoft.com/office/drawing/2014/main" id="{A56CB404-E359-418B-A6A7-C719F5C54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4550" y="3429000"/>
                <a:ext cx="4935538" cy="547688"/>
              </a:xfrm>
              <a:prstGeom prst="rect">
                <a:avLst/>
              </a:prstGeom>
              <a:blipFill>
                <a:blip r:embed="rId3"/>
                <a:stretch>
                  <a:fillRect t="-34831" r="-617" b="-6179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0">
            <a:extLst>
              <a:ext uri="{FF2B5EF4-FFF2-40B4-BE49-F238E27FC236}">
                <a16:creationId xmlns:a16="http://schemas.microsoft.com/office/drawing/2014/main" id="{6B4997AE-1D67-47F8-B68C-15D68DAD9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kt 13">
                <a:extLst>
                  <a:ext uri="{FF2B5EF4-FFF2-40B4-BE49-F238E27FC236}">
                    <a16:creationId xmlns:a16="http://schemas.microsoft.com/office/drawing/2014/main" id="{AEC1F4C4-7933-42C7-BA40-5A1B28BBD6F0}"/>
                  </a:ext>
                </a:extLst>
              </p:cNvPr>
              <p:cNvSpPr txBox="1"/>
              <p:nvPr/>
            </p:nvSpPr>
            <p:spPr bwMode="auto">
              <a:xfrm>
                <a:off x="3384550" y="4405313"/>
                <a:ext cx="4583113" cy="531812"/>
              </a:xfrm>
              <a:prstGeom prst="rect">
                <a:avLst/>
              </a:prstGeom>
              <a:noFill/>
            </p:spPr>
            <p:txBody>
              <a:bodyPr>
                <a:normAutofit fontScale="62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sv-SE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  <m:func>
                            <m:func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sv-SE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func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−20</m:t>
                          </m:r>
                          <m:func>
                            <m:func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sv-SE" i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 </m:t>
                      </m:r>
                      <m:d>
                        <m:dPr>
                          <m:begChr m:val="{"/>
                          <m:endChr m:val=""/>
                          <m:ctrl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𝑖𝑛𝑠𝑒𝑟𝑡𝑖𝑛𝑔</m:t>
                              </m:r>
                              <m:r>
                                <a:rPr lang="sv-SE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=950,</m:t>
                          </m:r>
                          <m:sSub>
                            <m:sSub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begChr m:val=""/>
                              <m:endChr m:val="}"/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1050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14" name="Objekt 13">
                <a:extLst>
                  <a:ext uri="{FF2B5EF4-FFF2-40B4-BE49-F238E27FC236}">
                    <a16:creationId xmlns:a16="http://schemas.microsoft.com/office/drawing/2014/main" id="{AEC1F4C4-7933-42C7-BA40-5A1B28BBD6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84550" y="4405313"/>
                <a:ext cx="4583113" cy="531812"/>
              </a:xfrm>
              <a:prstGeom prst="rect">
                <a:avLst/>
              </a:prstGeom>
              <a:blipFill>
                <a:blip r:embed="rId4"/>
                <a:stretch>
                  <a:fillRect t="-28736" b="-41379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2">
            <a:extLst>
              <a:ext uri="{FF2B5EF4-FFF2-40B4-BE49-F238E27FC236}">
                <a16:creationId xmlns:a16="http://schemas.microsoft.com/office/drawing/2014/main" id="{631131FD-E46F-4B73-B6E2-1FE0A0055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1434" y="596285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v-S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Objekt 15">
                <a:extLst>
                  <a:ext uri="{FF2B5EF4-FFF2-40B4-BE49-F238E27FC236}">
                    <a16:creationId xmlns:a16="http://schemas.microsoft.com/office/drawing/2014/main" id="{AC8E7ED3-F2B4-411D-8B87-C7D508ED3770}"/>
                  </a:ext>
                </a:extLst>
              </p:cNvPr>
              <p:cNvSpPr txBox="1"/>
              <p:nvPr/>
            </p:nvSpPr>
            <p:spPr bwMode="auto">
              <a:xfrm>
                <a:off x="4176713" y="5819775"/>
                <a:ext cx="2865437" cy="384175"/>
              </a:xfrm>
              <a:prstGeom prst="rect">
                <a:avLst/>
              </a:prstGeom>
              <a:noFill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=−0,03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+0,009</m:t>
                      </m:r>
                      <m:r>
                        <m:rPr>
                          <m:sty m:val="p"/>
                        </m:rPr>
                        <a:rPr lang="el-G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sv-SE" dirty="0"/>
              </a:p>
            </p:txBody>
          </p:sp>
        </mc:Choice>
        <mc:Fallback>
          <p:sp>
            <p:nvSpPr>
              <p:cNvPr id="16" name="Objekt 15">
                <a:extLst>
                  <a:ext uri="{FF2B5EF4-FFF2-40B4-BE49-F238E27FC236}">
                    <a16:creationId xmlns:a16="http://schemas.microsoft.com/office/drawing/2014/main" id="{AC8E7ED3-F2B4-411D-8B87-C7D508ED3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76713" y="5819775"/>
                <a:ext cx="2865437" cy="38417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ktangel 30">
            <a:extLst>
              <a:ext uri="{FF2B5EF4-FFF2-40B4-BE49-F238E27FC236}">
                <a16:creationId xmlns:a16="http://schemas.microsoft.com/office/drawing/2014/main" id="{E5333830-3419-413B-8E38-90954F37DC07}"/>
              </a:ext>
            </a:extLst>
          </p:cNvPr>
          <p:cNvSpPr/>
          <p:nvPr/>
        </p:nvSpPr>
        <p:spPr>
          <a:xfrm>
            <a:off x="832700" y="5138240"/>
            <a:ext cx="103365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 err="1"/>
              <a:t>Finally</a:t>
            </a:r>
            <a:r>
              <a:rPr lang="sv-SE" dirty="0"/>
              <a:t>, the </a:t>
            </a:r>
            <a:r>
              <a:rPr lang="sv-SE" dirty="0" err="1"/>
              <a:t>linearized</a:t>
            </a:r>
            <a:r>
              <a:rPr lang="sv-SE" dirty="0"/>
              <a:t> expression </a:t>
            </a:r>
            <a:r>
              <a:rPr lang="sv-SE" dirty="0" err="1"/>
              <a:t>becomes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99716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FCE2BBF2-7F68-4535-9322-2DC46E08C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23 September 2020</a:t>
            </a:r>
            <a:endParaRPr lang="en-US" dirty="0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481F145E-3056-4022-A5B9-3C31E5E01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Info class internal Department / Name / Subject</a:t>
            </a:r>
            <a:endParaRPr lang="en-US" dirty="0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9217F19-4CDB-484D-B874-3A5379AA1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abell 6">
            <a:extLst>
              <a:ext uri="{FF2B5EF4-FFF2-40B4-BE49-F238E27FC236}">
                <a16:creationId xmlns:a16="http://schemas.microsoft.com/office/drawing/2014/main" id="{67E370AA-272B-4647-B997-ADE32CBDE6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20011"/>
              </p:ext>
            </p:extLst>
          </p:nvPr>
        </p:nvGraphicFramePr>
        <p:xfrm>
          <a:off x="1559936" y="392915"/>
          <a:ext cx="7407221" cy="1223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5726">
                  <a:extLst>
                    <a:ext uri="{9D8B030D-6E8A-4147-A177-3AD203B41FA5}">
                      <a16:colId xmlns:a16="http://schemas.microsoft.com/office/drawing/2014/main" val="2747682282"/>
                    </a:ext>
                  </a:extLst>
                </a:gridCol>
                <a:gridCol w="2094895">
                  <a:extLst>
                    <a:ext uri="{9D8B030D-6E8A-4147-A177-3AD203B41FA5}">
                      <a16:colId xmlns:a16="http://schemas.microsoft.com/office/drawing/2014/main" val="2291056742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1610223388"/>
                    </a:ext>
                  </a:extLst>
                </a:gridCol>
              </a:tblGrid>
              <a:tr h="65405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 err="1">
                          <a:effectLst/>
                        </a:rPr>
                        <a:t>Temperature</a:t>
                      </a:r>
                      <a:endParaRPr lang="sv-SE" sz="1600" dirty="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dB/10ºC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 err="1">
                          <a:effectLst/>
                        </a:rPr>
                        <a:t>Atmospheric</a:t>
                      </a:r>
                      <a:r>
                        <a:rPr lang="sv-SE" sz="1600" dirty="0">
                          <a:effectLst/>
                        </a:rPr>
                        <a:t> </a:t>
                      </a:r>
                      <a:r>
                        <a:rPr lang="sv-SE" sz="1600" dirty="0" err="1">
                          <a:effectLst/>
                        </a:rPr>
                        <a:t>pressure</a:t>
                      </a:r>
                      <a:endParaRPr lang="sv-SE" sz="1600" dirty="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dB/10 hPa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548021"/>
                  </a:ext>
                </a:extLst>
              </a:tr>
              <a:tr h="56952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Sound </a:t>
                      </a:r>
                      <a:r>
                        <a:rPr lang="sv-SE" sz="1600" dirty="0" err="1">
                          <a:effectLst/>
                        </a:rPr>
                        <a:t>pressure</a:t>
                      </a:r>
                      <a:r>
                        <a:rPr lang="sv-SE" sz="1600" dirty="0">
                          <a:effectLst/>
                        </a:rPr>
                        <a:t> </a:t>
                      </a:r>
                      <a:r>
                        <a:rPr lang="sv-SE" sz="1600" dirty="0" err="1">
                          <a:effectLst/>
                        </a:rPr>
                        <a:t>difference</a:t>
                      </a:r>
                      <a:r>
                        <a:rPr lang="sv-SE" sz="1600" dirty="0">
                          <a:effectLst/>
                        </a:rPr>
                        <a:t> dB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-0,3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0,09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5503605"/>
                  </a:ext>
                </a:extLst>
              </a:tr>
            </a:tbl>
          </a:graphicData>
        </a:graphic>
      </p:graphicFrame>
      <p:pic>
        <p:nvPicPr>
          <p:cNvPr id="6146" name="Picture 2">
            <a:extLst>
              <a:ext uri="{FF2B5EF4-FFF2-40B4-BE49-F238E27FC236}">
                <a16:creationId xmlns:a16="http://schemas.microsoft.com/office/drawing/2014/main" id="{9935D891-E799-4BBE-8949-6036B9135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019" y="3783380"/>
            <a:ext cx="3790951" cy="285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9EDA5D5B-CB4B-4832-83B9-F9EDC3DB4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310" y="3783380"/>
            <a:ext cx="3806891" cy="285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ell 7">
            <a:extLst>
              <a:ext uri="{FF2B5EF4-FFF2-40B4-BE49-F238E27FC236}">
                <a16:creationId xmlns:a16="http://schemas.microsoft.com/office/drawing/2014/main" id="{679B9F19-F0ED-4FB0-B2B3-56D2C40E3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20918"/>
              </p:ext>
            </p:extLst>
          </p:nvPr>
        </p:nvGraphicFramePr>
        <p:xfrm>
          <a:off x="1559935" y="1851050"/>
          <a:ext cx="7407221" cy="12235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5726">
                  <a:extLst>
                    <a:ext uri="{9D8B030D-6E8A-4147-A177-3AD203B41FA5}">
                      <a16:colId xmlns:a16="http://schemas.microsoft.com/office/drawing/2014/main" val="2747682282"/>
                    </a:ext>
                  </a:extLst>
                </a:gridCol>
                <a:gridCol w="2094895">
                  <a:extLst>
                    <a:ext uri="{9D8B030D-6E8A-4147-A177-3AD203B41FA5}">
                      <a16:colId xmlns:a16="http://schemas.microsoft.com/office/drawing/2014/main" val="2291056742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1610223388"/>
                    </a:ext>
                  </a:extLst>
                </a:gridCol>
              </a:tblGrid>
              <a:tr h="65405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 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 err="1">
                          <a:effectLst/>
                        </a:rPr>
                        <a:t>Temperature</a:t>
                      </a:r>
                      <a:endParaRPr lang="sv-SE" sz="1600" dirty="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P-P (5-40ºC)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 err="1">
                          <a:effectLst/>
                        </a:rPr>
                        <a:t>Atmospheric</a:t>
                      </a:r>
                      <a:r>
                        <a:rPr lang="sv-SE" sz="1600" dirty="0">
                          <a:effectLst/>
                        </a:rPr>
                        <a:t> </a:t>
                      </a:r>
                      <a:r>
                        <a:rPr lang="sv-SE" sz="1600" dirty="0" err="1">
                          <a:effectLst/>
                        </a:rPr>
                        <a:t>pressure</a:t>
                      </a:r>
                      <a:endParaRPr lang="sv-SE" sz="1600" dirty="0">
                        <a:effectLst/>
                      </a:endParaRPr>
                    </a:p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P-P (950-1050 hPa)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548021"/>
                  </a:ext>
                </a:extLst>
              </a:tr>
              <a:tr h="569521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</a:rPr>
                        <a:t>Sound </a:t>
                      </a:r>
                      <a:r>
                        <a:rPr lang="sv-SE" sz="1600" dirty="0" err="1">
                          <a:effectLst/>
                        </a:rPr>
                        <a:t>pressure</a:t>
                      </a:r>
                      <a:r>
                        <a:rPr lang="sv-SE" sz="1600" dirty="0">
                          <a:effectLst/>
                        </a:rPr>
                        <a:t> </a:t>
                      </a:r>
                      <a:r>
                        <a:rPr lang="sv-SE" sz="1600" dirty="0" err="1">
                          <a:effectLst/>
                        </a:rPr>
                        <a:t>difference</a:t>
                      </a:r>
                      <a:r>
                        <a:rPr lang="sv-SE" sz="1600" dirty="0">
                          <a:effectLst/>
                        </a:rPr>
                        <a:t> dB</a:t>
                      </a:r>
                      <a:endParaRPr lang="sv-SE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2535" algn="l"/>
                          <a:tab pos="3330575" algn="l"/>
                          <a:tab pos="4158615" algn="l"/>
                          <a:tab pos="4968875" algn="l"/>
                          <a:tab pos="5796915" algn="l"/>
                        </a:tabLst>
                      </a:pPr>
                      <a:r>
                        <a:rPr lang="sv-SE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5503605"/>
                  </a:ext>
                </a:extLst>
              </a:tr>
            </a:tbl>
          </a:graphicData>
        </a:graphic>
      </p:graphicFrame>
      <p:sp>
        <p:nvSpPr>
          <p:cNvPr id="2" name="textruta 1">
            <a:extLst>
              <a:ext uri="{FF2B5EF4-FFF2-40B4-BE49-F238E27FC236}">
                <a16:creationId xmlns:a16="http://schemas.microsoft.com/office/drawing/2014/main" id="{A60604DE-9AD3-4482-8BEB-194FD3E3C7CA}"/>
              </a:ext>
            </a:extLst>
          </p:cNvPr>
          <p:cNvSpPr txBox="1"/>
          <p:nvPr/>
        </p:nvSpPr>
        <p:spPr>
          <a:xfrm>
            <a:off x="1476983" y="3605052"/>
            <a:ext cx="423702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sv-SE" sz="1400" dirty="0">
                <a:solidFill>
                  <a:schemeClr val="accent1"/>
                </a:solidFill>
              </a:rPr>
              <a:t>Sound </a:t>
            </a:r>
            <a:r>
              <a:rPr lang="sv-SE" sz="1400" dirty="0" err="1">
                <a:solidFill>
                  <a:schemeClr val="accent1"/>
                </a:solidFill>
              </a:rPr>
              <a:t>pressure</a:t>
            </a:r>
            <a:r>
              <a:rPr lang="sv-SE" sz="1400" dirty="0">
                <a:solidFill>
                  <a:schemeClr val="accent1"/>
                </a:solidFill>
              </a:rPr>
              <a:t> </a:t>
            </a:r>
            <a:r>
              <a:rPr lang="sv-SE" sz="1400" dirty="0" err="1">
                <a:solidFill>
                  <a:schemeClr val="accent1"/>
                </a:solidFill>
              </a:rPr>
              <a:t>level</a:t>
            </a:r>
            <a:r>
              <a:rPr lang="sv-SE" sz="1400" dirty="0">
                <a:solidFill>
                  <a:schemeClr val="accent1"/>
                </a:solidFill>
              </a:rPr>
              <a:t> </a:t>
            </a:r>
            <a:r>
              <a:rPr lang="sv-SE" sz="1400" dirty="0" err="1">
                <a:solidFill>
                  <a:schemeClr val="accent1"/>
                </a:solidFill>
              </a:rPr>
              <a:t>difference</a:t>
            </a:r>
            <a:r>
              <a:rPr lang="sv-SE" sz="1400" dirty="0">
                <a:solidFill>
                  <a:schemeClr val="accent1"/>
                </a:solidFill>
              </a:rPr>
              <a:t> </a:t>
            </a:r>
            <a:r>
              <a:rPr lang="sv-SE" sz="1400" dirty="0" err="1">
                <a:solidFill>
                  <a:schemeClr val="accent1"/>
                </a:solidFill>
              </a:rPr>
              <a:t>normalized</a:t>
            </a:r>
            <a:r>
              <a:rPr lang="sv-SE" sz="1400" dirty="0">
                <a:solidFill>
                  <a:schemeClr val="accent1"/>
                </a:solidFill>
              </a:rPr>
              <a:t> to 15°C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41C4D28B-F5BF-4033-A11B-82D391CE827A}"/>
              </a:ext>
            </a:extLst>
          </p:cNvPr>
          <p:cNvSpPr txBox="1"/>
          <p:nvPr/>
        </p:nvSpPr>
        <p:spPr>
          <a:xfrm>
            <a:off x="5946679" y="3605051"/>
            <a:ext cx="492286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sv-SE" sz="1400" dirty="0">
                <a:solidFill>
                  <a:schemeClr val="accent1"/>
                </a:solidFill>
              </a:rPr>
              <a:t>Sound </a:t>
            </a:r>
            <a:r>
              <a:rPr lang="sv-SE" sz="1400" dirty="0" err="1">
                <a:solidFill>
                  <a:schemeClr val="accent1"/>
                </a:solidFill>
              </a:rPr>
              <a:t>pressure</a:t>
            </a:r>
            <a:r>
              <a:rPr lang="sv-SE" sz="1400" dirty="0">
                <a:solidFill>
                  <a:schemeClr val="accent1"/>
                </a:solidFill>
              </a:rPr>
              <a:t> </a:t>
            </a:r>
            <a:r>
              <a:rPr lang="sv-SE" sz="1400" dirty="0" err="1">
                <a:solidFill>
                  <a:schemeClr val="accent1"/>
                </a:solidFill>
              </a:rPr>
              <a:t>level</a:t>
            </a:r>
            <a:r>
              <a:rPr lang="sv-SE" sz="1400" dirty="0">
                <a:solidFill>
                  <a:schemeClr val="accent1"/>
                </a:solidFill>
              </a:rPr>
              <a:t> </a:t>
            </a:r>
            <a:r>
              <a:rPr lang="sv-SE" sz="1400" dirty="0" err="1">
                <a:solidFill>
                  <a:schemeClr val="accent1"/>
                </a:solidFill>
              </a:rPr>
              <a:t>difference</a:t>
            </a:r>
            <a:r>
              <a:rPr lang="sv-SE" sz="1400" dirty="0">
                <a:solidFill>
                  <a:schemeClr val="accent1"/>
                </a:solidFill>
              </a:rPr>
              <a:t> </a:t>
            </a:r>
            <a:r>
              <a:rPr lang="sv-SE" sz="1400" dirty="0" err="1">
                <a:solidFill>
                  <a:schemeClr val="accent1"/>
                </a:solidFill>
              </a:rPr>
              <a:t>normalized</a:t>
            </a:r>
            <a:r>
              <a:rPr lang="sv-SE" sz="1400" dirty="0">
                <a:solidFill>
                  <a:schemeClr val="accent1"/>
                </a:solidFill>
              </a:rPr>
              <a:t> to 1013 hPa.</a:t>
            </a:r>
          </a:p>
        </p:txBody>
      </p:sp>
    </p:spTree>
    <p:extLst>
      <p:ext uri="{BB962C8B-B14F-4D97-AF65-F5344CB8AC3E}">
        <p14:creationId xmlns:p14="http://schemas.microsoft.com/office/powerpoint/2010/main" val="2907814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LANGUAGETEXTBOX" val="Eng U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G_VERSIONTEXTBOX" val="1.0"/>
</p:tagLst>
</file>

<file path=ppt/theme/theme1.xml><?xml version="1.0" encoding="utf-8"?>
<a:theme xmlns:a="http://schemas.openxmlformats.org/drawingml/2006/main" name="Scania">
  <a:themeElements>
    <a:clrScheme name="Scania">
      <a:dk1>
        <a:sysClr val="windowText" lastClr="000000"/>
      </a:dk1>
      <a:lt1>
        <a:sysClr val="window" lastClr="FFFFFF"/>
      </a:lt1>
      <a:dk2>
        <a:srgbClr val="D6001C"/>
      </a:dk2>
      <a:lt2>
        <a:srgbClr val="CEB888"/>
      </a:lt2>
      <a:accent1>
        <a:srgbClr val="041E42"/>
      </a:accent1>
      <a:accent2>
        <a:srgbClr val="97999B"/>
      </a:accent2>
      <a:accent3>
        <a:srgbClr val="C8C9C7"/>
      </a:accent3>
      <a:accent4>
        <a:srgbClr val="E3520C"/>
      </a:accent4>
      <a:accent5>
        <a:srgbClr val="94A596"/>
      </a:accent5>
      <a:accent6>
        <a:srgbClr val="2C5234"/>
      </a:accent6>
      <a:hlink>
        <a:srgbClr val="281E42"/>
      </a:hlink>
      <a:folHlink>
        <a:srgbClr val="281E42"/>
      </a:folHlink>
    </a:clrScheme>
    <a:fontScheme name="Nordea">
      <a:majorFont>
        <a:latin typeface="Scania Office Headline Bold"/>
        <a:ea typeface=""/>
        <a:cs typeface=""/>
      </a:majorFont>
      <a:minorFont>
        <a:latin typeface="Scania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lnSpc>
            <a:spcPct val="90000"/>
          </a:lnSpc>
          <a:spcBef>
            <a:spcPts val="1200"/>
          </a:spcBef>
          <a:defRPr sz="24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90000"/>
          </a:lnSpc>
          <a:spcBef>
            <a:spcPts val="1200"/>
          </a:spcBef>
          <a:defRPr sz="2400" dirty="0" err="1" smtClean="0">
            <a:solidFill>
              <a:schemeClr val="accent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cania16_9 - Scania Sans" id="{B6C047AE-0590-4D09-84F4-3230DFAF2DDA}" vid="{1D15E9BF-811A-4245-811C-DCA9240947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2819</TotalTime>
  <Words>309</Words>
  <Application>Microsoft Office PowerPoint</Application>
  <PresentationFormat>Bredbild</PresentationFormat>
  <Paragraphs>88</Paragraphs>
  <Slides>6</Slides>
  <Notes>2</Notes>
  <HiddenSlides>0</HiddenSlides>
  <MMClips>0</MMClips>
  <ScaleCrop>false</ScaleCrop>
  <HeadingPairs>
    <vt:vector size="8" baseType="variant">
      <vt:variant>
        <vt:lpstr>Använt teckensnitt</vt:lpstr>
      </vt:variant>
      <vt:variant>
        <vt:i4>8</vt:i4>
      </vt:variant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6" baseType="lpstr">
      <vt:lpstr>Arial</vt:lpstr>
      <vt:lpstr>Calibri</vt:lpstr>
      <vt:lpstr>Cambria Math</vt:lpstr>
      <vt:lpstr>Scania Office</vt:lpstr>
      <vt:lpstr>Scania Office Bold</vt:lpstr>
      <vt:lpstr>Scania Office Headline</vt:lpstr>
      <vt:lpstr>Scania Office Headline Bold</vt:lpstr>
      <vt:lpstr>Times New Roman</vt:lpstr>
      <vt:lpstr>Scania</vt:lpstr>
      <vt:lpstr>Equation.3</vt:lpstr>
      <vt:lpstr>influence of temperature  and atmospheric pressure on sound pressure level</vt:lpstr>
      <vt:lpstr>Sound pressure from a monopole</vt:lpstr>
      <vt:lpstr>Ideal gas law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</dc:creator>
  <cp:lastModifiedBy>Solhkonan Shervin</cp:lastModifiedBy>
  <cp:revision>124</cp:revision>
  <dcterms:created xsi:type="dcterms:W3CDTF">2016-06-16T12:38:47Z</dcterms:created>
  <dcterms:modified xsi:type="dcterms:W3CDTF">2020-10-06T11:37:43Z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shervin.solhkonan@scania.com</vt:lpwstr>
  </property>
  <property fmtid="{D5CDD505-2E9C-101B-9397-08002B2CF9AE}" pid="6" name="MSIP_Label_a7f2ec83-e677-438d-afb7-4c7c0dbc872b_SetDate">
    <vt:lpwstr>2020-09-23T17:11:42.0767560+02:00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