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5" r:id="rId2"/>
    <p:sldId id="276" r:id="rId3"/>
    <p:sldId id="292" r:id="rId4"/>
    <p:sldId id="294" r:id="rId5"/>
    <p:sldId id="286" r:id="rId6"/>
    <p:sldId id="285" r:id="rId7"/>
    <p:sldId id="283" r:id="rId8"/>
    <p:sldId id="284" r:id="rId9"/>
    <p:sldId id="281" r:id="rId10"/>
    <p:sldId id="282" r:id="rId11"/>
    <p:sldId id="287"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89" autoAdjust="0"/>
    <p:restoredTop sz="94660"/>
  </p:normalViewPr>
  <p:slideViewPr>
    <p:cSldViewPr snapToGrid="0">
      <p:cViewPr varScale="1">
        <p:scale>
          <a:sx n="111" d="100"/>
          <a:sy n="111" d="100"/>
        </p:scale>
        <p:origin x="58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5F9C84-BD66-4154-9DBF-F9DDC79CAF73}" type="datetimeFigureOut">
              <a:rPr lang="de-DE" smtClean="0"/>
              <a:t>13.05.2020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44D7E5-81CA-4A5B-B4DE-32F478FFAF91}" type="slidenum">
              <a:rPr lang="de-DE" smtClean="0"/>
              <a:t>‹Nr.›</a:t>
            </a:fld>
            <a:endParaRPr lang="de-DE"/>
          </a:p>
        </p:txBody>
      </p:sp>
    </p:spTree>
    <p:extLst>
      <p:ext uri="{BB962C8B-B14F-4D97-AF65-F5344CB8AC3E}">
        <p14:creationId xmlns:p14="http://schemas.microsoft.com/office/powerpoint/2010/main" val="2544888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AFF032B5-C351-40CF-A956-DE6F9F3CF0CB}" type="datetime1">
              <a:rPr lang="de-DE" smtClean="0"/>
              <a:t>13.05.2020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3EE21EF-54D9-4A9D-8F91-C2D66088A948}" type="slidenum">
              <a:rPr lang="de-DE" smtClean="0"/>
              <a:t>‹Nr.›</a:t>
            </a:fld>
            <a:endParaRPr lang="de-DE"/>
          </a:p>
        </p:txBody>
      </p:sp>
    </p:spTree>
    <p:extLst>
      <p:ext uri="{BB962C8B-B14F-4D97-AF65-F5344CB8AC3E}">
        <p14:creationId xmlns:p14="http://schemas.microsoft.com/office/powerpoint/2010/main" val="597400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64801C5-70A6-47CD-B1DC-BB9CEC8D1D3A}" type="datetime1">
              <a:rPr lang="de-DE" smtClean="0"/>
              <a:t>13.05.2020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3EE21EF-54D9-4A9D-8F91-C2D66088A948}" type="slidenum">
              <a:rPr lang="de-DE" smtClean="0"/>
              <a:t>‹Nr.›</a:t>
            </a:fld>
            <a:endParaRPr lang="de-DE"/>
          </a:p>
        </p:txBody>
      </p:sp>
    </p:spTree>
    <p:extLst>
      <p:ext uri="{BB962C8B-B14F-4D97-AF65-F5344CB8AC3E}">
        <p14:creationId xmlns:p14="http://schemas.microsoft.com/office/powerpoint/2010/main" val="4259178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ACA2696-569A-41D6-BD70-29630B3B479F}" type="datetime1">
              <a:rPr lang="de-DE" smtClean="0"/>
              <a:t>13.05.2020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3EE21EF-54D9-4A9D-8F91-C2D66088A948}" type="slidenum">
              <a:rPr lang="de-DE" smtClean="0"/>
              <a:t>‹Nr.›</a:t>
            </a:fld>
            <a:endParaRPr lang="de-DE"/>
          </a:p>
        </p:txBody>
      </p:sp>
    </p:spTree>
    <p:extLst>
      <p:ext uri="{BB962C8B-B14F-4D97-AF65-F5344CB8AC3E}">
        <p14:creationId xmlns:p14="http://schemas.microsoft.com/office/powerpoint/2010/main" val="1039977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5E7599B5-245D-4CD7-9CA4-2548E871A9DD}" type="datetime1">
              <a:rPr lang="de-DE" smtClean="0"/>
              <a:t>13.05.2020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3EE21EF-54D9-4A9D-8F91-C2D66088A948}" type="slidenum">
              <a:rPr lang="de-DE" smtClean="0"/>
              <a:t>‹Nr.›</a:t>
            </a:fld>
            <a:endParaRPr lang="de-DE"/>
          </a:p>
        </p:txBody>
      </p:sp>
    </p:spTree>
    <p:extLst>
      <p:ext uri="{BB962C8B-B14F-4D97-AF65-F5344CB8AC3E}">
        <p14:creationId xmlns:p14="http://schemas.microsoft.com/office/powerpoint/2010/main" val="1246701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3AA3BD82-5253-4AC4-B1B2-A1448D035CF9}" type="datetime1">
              <a:rPr lang="de-DE" smtClean="0"/>
              <a:t>13.05.2020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3EE21EF-54D9-4A9D-8F91-C2D66088A948}" type="slidenum">
              <a:rPr lang="de-DE" smtClean="0"/>
              <a:t>‹Nr.›</a:t>
            </a:fld>
            <a:endParaRPr lang="de-DE"/>
          </a:p>
        </p:txBody>
      </p:sp>
    </p:spTree>
    <p:extLst>
      <p:ext uri="{BB962C8B-B14F-4D97-AF65-F5344CB8AC3E}">
        <p14:creationId xmlns:p14="http://schemas.microsoft.com/office/powerpoint/2010/main" val="4072150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C281508C-54B1-4B90-B255-89CB98AFAD68}" type="datetime1">
              <a:rPr lang="de-DE" smtClean="0"/>
              <a:t>13.05.2020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3EE21EF-54D9-4A9D-8F91-C2D66088A948}" type="slidenum">
              <a:rPr lang="de-DE" smtClean="0"/>
              <a:t>‹Nr.›</a:t>
            </a:fld>
            <a:endParaRPr lang="de-DE"/>
          </a:p>
        </p:txBody>
      </p:sp>
    </p:spTree>
    <p:extLst>
      <p:ext uri="{BB962C8B-B14F-4D97-AF65-F5344CB8AC3E}">
        <p14:creationId xmlns:p14="http://schemas.microsoft.com/office/powerpoint/2010/main" val="3479135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71DA8E11-CA27-424A-B452-B0675D012293}" type="datetime1">
              <a:rPr lang="de-DE" smtClean="0"/>
              <a:t>13.05.2020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3EE21EF-54D9-4A9D-8F91-C2D66088A948}" type="slidenum">
              <a:rPr lang="de-DE" smtClean="0"/>
              <a:t>‹Nr.›</a:t>
            </a:fld>
            <a:endParaRPr lang="de-DE"/>
          </a:p>
        </p:txBody>
      </p:sp>
    </p:spTree>
    <p:extLst>
      <p:ext uri="{BB962C8B-B14F-4D97-AF65-F5344CB8AC3E}">
        <p14:creationId xmlns:p14="http://schemas.microsoft.com/office/powerpoint/2010/main" val="2962438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DC095609-A0D9-4F6F-A868-1BC2BAB1E273}" type="datetime1">
              <a:rPr lang="de-DE" smtClean="0"/>
              <a:t>13.05.2020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3EE21EF-54D9-4A9D-8F91-C2D66088A948}" type="slidenum">
              <a:rPr lang="de-DE" smtClean="0"/>
              <a:t>‹Nr.›</a:t>
            </a:fld>
            <a:endParaRPr lang="de-DE"/>
          </a:p>
        </p:txBody>
      </p:sp>
    </p:spTree>
    <p:extLst>
      <p:ext uri="{BB962C8B-B14F-4D97-AF65-F5344CB8AC3E}">
        <p14:creationId xmlns:p14="http://schemas.microsoft.com/office/powerpoint/2010/main" val="226017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A8BF17A-AC06-48F6-938D-38425FD947D5}" type="datetime1">
              <a:rPr lang="de-DE" smtClean="0"/>
              <a:t>13.05.2020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3EE21EF-54D9-4A9D-8F91-C2D66088A948}" type="slidenum">
              <a:rPr lang="de-DE" smtClean="0"/>
              <a:t>‹Nr.›</a:t>
            </a:fld>
            <a:endParaRPr lang="de-DE"/>
          </a:p>
        </p:txBody>
      </p:sp>
    </p:spTree>
    <p:extLst>
      <p:ext uri="{BB962C8B-B14F-4D97-AF65-F5344CB8AC3E}">
        <p14:creationId xmlns:p14="http://schemas.microsoft.com/office/powerpoint/2010/main" val="1672762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4BC7D922-4536-4868-9CC5-A8BEE97A0813}" type="datetime1">
              <a:rPr lang="de-DE" smtClean="0"/>
              <a:t>13.05.2020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3EE21EF-54D9-4A9D-8F91-C2D66088A948}" type="slidenum">
              <a:rPr lang="de-DE" smtClean="0"/>
              <a:t>‹Nr.›</a:t>
            </a:fld>
            <a:endParaRPr lang="de-DE"/>
          </a:p>
        </p:txBody>
      </p:sp>
    </p:spTree>
    <p:extLst>
      <p:ext uri="{BB962C8B-B14F-4D97-AF65-F5344CB8AC3E}">
        <p14:creationId xmlns:p14="http://schemas.microsoft.com/office/powerpoint/2010/main" val="3252809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1CFB969A-0620-426C-8E63-0CCC477831BF}" type="datetime1">
              <a:rPr lang="de-DE" smtClean="0"/>
              <a:t>13.05.2020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3EE21EF-54D9-4A9D-8F91-C2D66088A948}" type="slidenum">
              <a:rPr lang="de-DE" smtClean="0"/>
              <a:t>‹Nr.›</a:t>
            </a:fld>
            <a:endParaRPr lang="de-DE"/>
          </a:p>
        </p:txBody>
      </p:sp>
    </p:spTree>
    <p:extLst>
      <p:ext uri="{BB962C8B-B14F-4D97-AF65-F5344CB8AC3E}">
        <p14:creationId xmlns:p14="http://schemas.microsoft.com/office/powerpoint/2010/main" val="733404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6AE7DD-CE54-4717-BDE8-357C9FE59D58}" type="datetime1">
              <a:rPr lang="de-DE" smtClean="0"/>
              <a:t>13.05.2020</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EE21EF-54D9-4A9D-8F91-C2D66088A948}" type="slidenum">
              <a:rPr lang="de-DE" smtClean="0"/>
              <a:t>‹Nr.›</a:t>
            </a:fld>
            <a:endParaRPr lang="de-DE"/>
          </a:p>
        </p:txBody>
      </p:sp>
    </p:spTree>
    <p:extLst>
      <p:ext uri="{BB962C8B-B14F-4D97-AF65-F5344CB8AC3E}">
        <p14:creationId xmlns:p14="http://schemas.microsoft.com/office/powerpoint/2010/main" val="3146255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marketing-insider.eu/marketing-explained/part-iii-designing-a-customer-driven-marketing-strategy-and-mix/product-life-cycle-strategies/" TargetMode="Externa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s://www.cargroup.org/automotive-product-development-cycles-and-the-need-for-balance-with-the-regulatory-environment/" TargetMode="External"/><Relationship Id="rId5" Type="http://schemas.openxmlformats.org/officeDocument/2006/relationships/image" Target="../media/image5.pn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63849" y="3130760"/>
            <a:ext cx="6057543" cy="523220"/>
          </a:xfrm>
          <a:prstGeom prst="rect">
            <a:avLst/>
          </a:prstGeom>
          <a:noFill/>
        </p:spPr>
        <p:txBody>
          <a:bodyPr wrap="square" rtlCol="0">
            <a:spAutoFit/>
          </a:bodyPr>
          <a:lstStyle/>
          <a:p>
            <a:r>
              <a:rPr lang="en-GB" sz="2800" b="1" dirty="0" smtClean="0">
                <a:solidFill>
                  <a:schemeClr val="accent1">
                    <a:lumMod val="50000"/>
                  </a:schemeClr>
                </a:solidFill>
              </a:rPr>
              <a:t>AEBS-12 – Industry Input</a:t>
            </a:r>
            <a:endParaRPr lang="en-GB" sz="2000"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2"/>
          </p:nvPr>
        </p:nvSpPr>
        <p:spPr/>
        <p:txBody>
          <a:bodyPr/>
          <a:lstStyle/>
          <a:p>
            <a:fld id="{63EE21EF-54D9-4A9D-8F91-C2D66088A948}" type="slidenum">
              <a:rPr lang="de-DE" smtClean="0"/>
              <a:t>1</a:t>
            </a:fld>
            <a:endParaRPr lang="de-DE"/>
          </a:p>
        </p:txBody>
      </p:sp>
    </p:spTree>
    <p:extLst>
      <p:ext uri="{BB962C8B-B14F-4D97-AF65-F5344CB8AC3E}">
        <p14:creationId xmlns:p14="http://schemas.microsoft.com/office/powerpoint/2010/main" val="18660757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4"/>
          <p:cNvSpPr>
            <a:spLocks noGrp="1"/>
          </p:cNvSpPr>
          <p:nvPr/>
        </p:nvSpPr>
        <p:spPr>
          <a:xfrm>
            <a:off x="870380" y="2233934"/>
            <a:ext cx="10961401" cy="4168800"/>
          </a:xfrm>
          <a:prstGeom prst="rect">
            <a:avLst/>
          </a:prstGeom>
        </p:spPr>
        <p:txBody>
          <a:bodyPr vert="horz" lIns="0" tIns="0" rIns="0" bIns="0" rtlCol="0">
            <a:noAutofit/>
          </a:bodyPr>
          <a:lstStyle>
            <a:lvl1pPr marL="251982" indent="-251982" algn="l" defTabSz="914333" rtl="0" eaLnBrk="1" latinLnBrk="0" hangingPunct="1">
              <a:lnSpc>
                <a:spcPct val="107000"/>
              </a:lnSpc>
              <a:spcBef>
                <a:spcPts val="500"/>
              </a:spcBef>
              <a:buFont typeface="Wingdings 3" panose="05040102010807070707" pitchFamily="18" charset="2"/>
              <a:buChar char=""/>
              <a:defRPr sz="1800" kern="1200">
                <a:solidFill>
                  <a:schemeClr val="tx1"/>
                </a:solidFill>
                <a:latin typeface="+mn-lt"/>
                <a:ea typeface="+mn-ea"/>
                <a:cs typeface="+mn-cs"/>
              </a:defRPr>
            </a:lvl1pPr>
            <a:lvl2pPr marL="507563" indent="-273580" algn="l" defTabSz="914333" rtl="0" eaLnBrk="1" latinLnBrk="0" hangingPunct="1">
              <a:lnSpc>
                <a:spcPct val="103000"/>
              </a:lnSpc>
              <a:spcBef>
                <a:spcPts val="500"/>
              </a:spcBef>
              <a:buFont typeface="Wingdings 3" panose="05040102010807070707" pitchFamily="18" charset="2"/>
              <a:buChar char=""/>
              <a:defRPr sz="1600" kern="1200">
                <a:solidFill>
                  <a:schemeClr val="tx1"/>
                </a:solidFill>
                <a:latin typeface="+mn-lt"/>
                <a:ea typeface="+mn-ea"/>
                <a:cs typeface="+mn-cs"/>
              </a:defRPr>
            </a:lvl2pPr>
            <a:lvl3pPr marL="730746" indent="-205185" algn="l" defTabSz="914333" rtl="0" eaLnBrk="1" latinLnBrk="0" hangingPunct="1">
              <a:lnSpc>
                <a:spcPct val="102000"/>
              </a:lnSpc>
              <a:spcBef>
                <a:spcPts val="500"/>
              </a:spcBef>
              <a:buFont typeface="Bosch Office Sans" pitchFamily="2" charset="0"/>
              <a:buChar char="‒"/>
              <a:defRPr sz="1400" kern="1200">
                <a:solidFill>
                  <a:schemeClr val="tx1"/>
                </a:solidFill>
                <a:latin typeface="+mn-lt"/>
                <a:ea typeface="+mn-ea"/>
                <a:cs typeface="+mn-cs"/>
              </a:defRPr>
            </a:lvl3pPr>
            <a:lvl4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4pPr>
            <a:lvl5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5pPr>
            <a:lvl6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6pPr>
            <a:lvl7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7pPr>
            <a:lvl8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8pPr>
            <a:lvl9pPr marL="932331" indent="-183586" algn="l" defTabSz="914333" rtl="0" eaLnBrk="1" latinLnBrk="0" hangingPunct="1">
              <a:lnSpc>
                <a:spcPct val="103000"/>
              </a:lnSpc>
              <a:spcBef>
                <a:spcPts val="500"/>
              </a:spcBef>
              <a:buFont typeface="Bosch Office Sans" pitchFamily="2" charset="0"/>
              <a:buChar char="‒"/>
              <a:defRPr sz="1300" kern="1200" baseline="0">
                <a:solidFill>
                  <a:schemeClr val="tx1"/>
                </a:solidFill>
                <a:latin typeface="+mn-lt"/>
                <a:ea typeface="+mn-ea"/>
                <a:cs typeface="+mn-cs"/>
              </a:defRPr>
            </a:lvl9p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 </a:t>
            </a:r>
          </a:p>
          <a:p>
            <a:r>
              <a:rPr lang="en-GB" b="1" dirty="0" smtClean="0"/>
              <a:t>Regulation changes in late stages of the product life cycle will necessitate unplanned investments and affect the profitability of the vehicle model. </a:t>
            </a:r>
          </a:p>
          <a:p>
            <a:r>
              <a:rPr lang="en-GB" b="1" dirty="0" smtClean="0"/>
              <a:t>This can force an early end of production.</a:t>
            </a:r>
            <a:r>
              <a:rPr lang="en-GB" dirty="0" smtClean="0"/>
              <a:t/>
            </a:r>
            <a:br>
              <a:rPr lang="en-GB" dirty="0" smtClean="0"/>
            </a:br>
            <a:endParaRPr lang="en-GB" dirty="0" smtClean="0"/>
          </a:p>
        </p:txBody>
      </p:sp>
      <p:sp>
        <p:nvSpPr>
          <p:cNvPr id="4" name="TextBox 3"/>
          <p:cNvSpPr txBox="1"/>
          <p:nvPr/>
        </p:nvSpPr>
        <p:spPr>
          <a:xfrm>
            <a:off x="370150" y="430692"/>
            <a:ext cx="6057543" cy="461665"/>
          </a:xfrm>
          <a:prstGeom prst="rect">
            <a:avLst/>
          </a:prstGeom>
          <a:noFill/>
        </p:spPr>
        <p:txBody>
          <a:bodyPr wrap="square" rtlCol="0">
            <a:spAutoFit/>
          </a:bodyPr>
          <a:lstStyle/>
          <a:p>
            <a:r>
              <a:rPr lang="en-GB" sz="2400" b="1" dirty="0" smtClean="0">
                <a:solidFill>
                  <a:schemeClr val="accent1">
                    <a:lumMod val="50000"/>
                  </a:schemeClr>
                </a:solidFill>
              </a:rPr>
              <a:t>AEB IWG 12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5"/>
          <p:cNvSpPr txBox="1"/>
          <p:nvPr/>
        </p:nvSpPr>
        <p:spPr>
          <a:xfrm>
            <a:off x="370150" y="755745"/>
            <a:ext cx="7940132" cy="400110"/>
          </a:xfrm>
          <a:prstGeom prst="rect">
            <a:avLst/>
          </a:prstGeom>
          <a:noFill/>
        </p:spPr>
        <p:txBody>
          <a:bodyPr wrap="square" rtlCol="0">
            <a:spAutoFit/>
          </a:bodyPr>
          <a:lstStyle/>
          <a:p>
            <a:r>
              <a:rPr lang="en-US" sz="2000" dirty="0" smtClean="0"/>
              <a:t>Justification for increasing the lower avoidance velocity</a:t>
            </a:r>
            <a:endParaRPr kumimoji="1" lang="en-US" altLang="ja-JP"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itel 1"/>
          <p:cNvSpPr>
            <a:spLocks noGrp="1"/>
          </p:cNvSpPr>
          <p:nvPr/>
        </p:nvSpPr>
        <p:spPr>
          <a:xfrm>
            <a:off x="870381" y="1685920"/>
            <a:ext cx="10450800" cy="388800"/>
          </a:xfrm>
          <a:prstGeom prst="rect">
            <a:avLst/>
          </a:prstGeom>
        </p:spPr>
        <p:txBody>
          <a:bodyPr vert="horz" lIns="0" tIns="0" rIns="0" bIns="0" rtlCol="0" anchor="t" anchorCtr="0">
            <a:noAutofit/>
          </a:bodyPr>
          <a:lstStyle>
            <a:lvl1pPr algn="l" defTabSz="914333" rtl="0" eaLnBrk="1" latinLnBrk="0" hangingPunct="1">
              <a:lnSpc>
                <a:spcPct val="89000"/>
              </a:lnSpc>
              <a:spcBef>
                <a:spcPct val="0"/>
              </a:spcBef>
              <a:buNone/>
              <a:defRPr sz="2800" kern="1200" baseline="0">
                <a:solidFill>
                  <a:schemeClr val="accent1"/>
                </a:solidFill>
                <a:latin typeface="+mj-lt"/>
                <a:ea typeface="+mj-ea"/>
                <a:cs typeface="+mj-cs"/>
              </a:defRPr>
            </a:lvl1pPr>
          </a:lstStyle>
          <a:p>
            <a:r>
              <a:rPr lang="en-GB" dirty="0" smtClean="0"/>
              <a:t>Automotive Product Life Cycle.</a:t>
            </a:r>
            <a:endParaRPr lang="en-GB" dirty="0"/>
          </a:p>
        </p:txBody>
      </p:sp>
      <p:pic>
        <p:nvPicPr>
          <p:cNvPr id="13" name="Picture 10" descr="Product Life Cycle Strategies and Characteristi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0380" y="2160192"/>
            <a:ext cx="4801764" cy="2687806"/>
          </a:xfrm>
          <a:prstGeom prst="rect">
            <a:avLst/>
          </a:prstGeom>
          <a:noFill/>
          <a:extLst>
            <a:ext uri="{909E8E84-426E-40DD-AFC4-6F175D3DCCD1}">
              <a14:hiddenFill xmlns:a14="http://schemas.microsoft.com/office/drawing/2010/main">
                <a:solidFill>
                  <a:srgbClr val="FFFFFF"/>
                </a:solidFill>
              </a14:hiddenFill>
            </a:ext>
          </a:extLst>
        </p:spPr>
      </p:pic>
      <p:sp>
        <p:nvSpPr>
          <p:cNvPr id="14" name="Rechteck 13"/>
          <p:cNvSpPr/>
          <p:nvPr/>
        </p:nvSpPr>
        <p:spPr>
          <a:xfrm>
            <a:off x="8667302" y="6222162"/>
            <a:ext cx="3620753" cy="769441"/>
          </a:xfrm>
          <a:prstGeom prst="rect">
            <a:avLst/>
          </a:prstGeom>
        </p:spPr>
        <p:txBody>
          <a:bodyPr wrap="square">
            <a:spAutoFit/>
          </a:bodyPr>
          <a:lstStyle/>
          <a:p>
            <a:r>
              <a:rPr lang="de-DE" sz="1100" dirty="0" smtClean="0"/>
              <a:t>Source: </a:t>
            </a:r>
            <a:r>
              <a:rPr lang="de-DE" sz="1100" dirty="0">
                <a:hlinkClick r:id="rId5"/>
              </a:rPr>
              <a:t>https://marketing-insider.eu/marketing-explained/part-iii-designing-a-customer-driven-marketing-strategy-and-mix/product-life-cycle-strategies/</a:t>
            </a:r>
            <a:endParaRPr lang="de-DE" sz="1100" dirty="0"/>
          </a:p>
          <a:p>
            <a:r>
              <a:rPr lang="de-DE" sz="1100" dirty="0" smtClean="0"/>
              <a:t> </a:t>
            </a:r>
            <a:endParaRPr lang="de-DE" sz="1100" dirty="0"/>
          </a:p>
        </p:txBody>
      </p:sp>
      <p:sp>
        <p:nvSpPr>
          <p:cNvPr id="2" name="Pfeil nach unten 1"/>
          <p:cNvSpPr/>
          <p:nvPr/>
        </p:nvSpPr>
        <p:spPr>
          <a:xfrm>
            <a:off x="3841955" y="3555713"/>
            <a:ext cx="383458" cy="654950"/>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oliennummernplatzhalter 2"/>
          <p:cNvSpPr>
            <a:spLocks noGrp="1"/>
          </p:cNvSpPr>
          <p:nvPr>
            <p:ph type="sldNum" sz="quarter" idx="12"/>
          </p:nvPr>
        </p:nvSpPr>
        <p:spPr/>
        <p:txBody>
          <a:bodyPr/>
          <a:lstStyle/>
          <a:p>
            <a:fld id="{63EE21EF-54D9-4A9D-8F91-C2D66088A948}" type="slidenum">
              <a:rPr lang="de-DE" smtClean="0"/>
              <a:t>10</a:t>
            </a:fld>
            <a:endParaRPr lang="de-DE"/>
          </a:p>
        </p:txBody>
      </p:sp>
    </p:spTree>
    <p:extLst>
      <p:ext uri="{BB962C8B-B14F-4D97-AF65-F5344CB8AC3E}">
        <p14:creationId xmlns:p14="http://schemas.microsoft.com/office/powerpoint/2010/main" val="8769620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0" y="430692"/>
            <a:ext cx="6057543" cy="461665"/>
          </a:xfrm>
          <a:prstGeom prst="rect">
            <a:avLst/>
          </a:prstGeom>
          <a:noFill/>
        </p:spPr>
        <p:txBody>
          <a:bodyPr wrap="square" rtlCol="0">
            <a:spAutoFit/>
          </a:bodyPr>
          <a:lstStyle/>
          <a:p>
            <a:r>
              <a:rPr lang="en-GB" sz="2400" b="1" dirty="0" smtClean="0">
                <a:solidFill>
                  <a:schemeClr val="accent1">
                    <a:lumMod val="50000"/>
                  </a:schemeClr>
                </a:solidFill>
              </a:rPr>
              <a:t>AEB IWG 12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5"/>
          <p:cNvSpPr txBox="1"/>
          <p:nvPr/>
        </p:nvSpPr>
        <p:spPr>
          <a:xfrm>
            <a:off x="370150" y="755745"/>
            <a:ext cx="7940132" cy="400110"/>
          </a:xfrm>
          <a:prstGeom prst="rect">
            <a:avLst/>
          </a:prstGeom>
          <a:noFill/>
        </p:spPr>
        <p:txBody>
          <a:bodyPr wrap="square" rtlCol="0">
            <a:spAutoFit/>
          </a:bodyPr>
          <a:lstStyle/>
          <a:p>
            <a:r>
              <a:rPr lang="en-US" sz="2000" dirty="0" smtClean="0"/>
              <a:t>Justification for increasing the lower avoidance velocity</a:t>
            </a:r>
            <a:endParaRPr kumimoji="1" lang="en-US" altLang="ja-JP"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Textfeld 2"/>
          <p:cNvSpPr txBox="1"/>
          <p:nvPr/>
        </p:nvSpPr>
        <p:spPr>
          <a:xfrm>
            <a:off x="805417" y="1433140"/>
            <a:ext cx="10950755" cy="461665"/>
          </a:xfrm>
          <a:prstGeom prst="rect">
            <a:avLst/>
          </a:prstGeom>
          <a:noFill/>
        </p:spPr>
        <p:txBody>
          <a:bodyPr wrap="none" rtlCol="0">
            <a:spAutoFit/>
          </a:bodyPr>
          <a:lstStyle/>
          <a:p>
            <a:r>
              <a:rPr lang="de-DE" sz="2400" dirty="0" err="1">
                <a:solidFill>
                  <a:schemeClr val="accent1"/>
                </a:solidFill>
                <a:latin typeface="+mj-lt"/>
                <a:ea typeface="+mj-ea"/>
                <a:cs typeface="+mj-cs"/>
              </a:rPr>
              <a:t>Why</a:t>
            </a:r>
            <a:r>
              <a:rPr lang="de-DE" sz="2400" dirty="0">
                <a:solidFill>
                  <a:schemeClr val="accent1"/>
                </a:solidFill>
                <a:latin typeface="+mj-lt"/>
                <a:ea typeface="+mj-ea"/>
                <a:cs typeface="+mj-cs"/>
              </a:rPr>
              <a:t> </a:t>
            </a:r>
            <a:r>
              <a:rPr lang="de-DE" sz="2400" dirty="0" err="1">
                <a:solidFill>
                  <a:schemeClr val="accent1"/>
                </a:solidFill>
                <a:latin typeface="+mj-lt"/>
                <a:ea typeface="+mj-ea"/>
                <a:cs typeface="+mj-cs"/>
              </a:rPr>
              <a:t>is</a:t>
            </a:r>
            <a:r>
              <a:rPr lang="de-DE" sz="2400" dirty="0">
                <a:solidFill>
                  <a:schemeClr val="accent1"/>
                </a:solidFill>
                <a:latin typeface="+mj-lt"/>
                <a:ea typeface="+mj-ea"/>
                <a:cs typeface="+mj-cs"/>
              </a:rPr>
              <a:t> </a:t>
            </a:r>
            <a:r>
              <a:rPr lang="de-DE" sz="2400" dirty="0" err="1">
                <a:solidFill>
                  <a:schemeClr val="accent1"/>
                </a:solidFill>
                <a:latin typeface="+mj-lt"/>
                <a:ea typeface="+mj-ea"/>
                <a:cs typeface="+mj-cs"/>
              </a:rPr>
              <a:t>it</a:t>
            </a:r>
            <a:r>
              <a:rPr lang="de-DE" sz="2400" dirty="0">
                <a:solidFill>
                  <a:schemeClr val="accent1"/>
                </a:solidFill>
                <a:latin typeface="+mj-lt"/>
                <a:ea typeface="+mj-ea"/>
                <a:cs typeface="+mj-cs"/>
              </a:rPr>
              <a:t> not </a:t>
            </a:r>
            <a:r>
              <a:rPr lang="de-DE" sz="2400" dirty="0" err="1">
                <a:solidFill>
                  <a:schemeClr val="accent1"/>
                </a:solidFill>
                <a:latin typeface="+mj-lt"/>
                <a:ea typeface="+mj-ea"/>
                <a:cs typeface="+mj-cs"/>
              </a:rPr>
              <a:t>possible</a:t>
            </a:r>
            <a:r>
              <a:rPr lang="de-DE" sz="2400" dirty="0">
                <a:solidFill>
                  <a:schemeClr val="accent1"/>
                </a:solidFill>
                <a:latin typeface="+mj-lt"/>
                <a:ea typeface="+mj-ea"/>
                <a:cs typeface="+mj-cs"/>
              </a:rPr>
              <a:t> </a:t>
            </a:r>
            <a:r>
              <a:rPr lang="de-DE" sz="2400" dirty="0" err="1">
                <a:solidFill>
                  <a:schemeClr val="accent1"/>
                </a:solidFill>
                <a:latin typeface="+mj-lt"/>
                <a:ea typeface="+mj-ea"/>
                <a:cs typeface="+mj-cs"/>
              </a:rPr>
              <a:t>to</a:t>
            </a:r>
            <a:r>
              <a:rPr lang="de-DE" sz="2400" dirty="0">
                <a:solidFill>
                  <a:schemeClr val="accent1"/>
                </a:solidFill>
                <a:latin typeface="+mj-lt"/>
                <a:ea typeface="+mj-ea"/>
                <a:cs typeface="+mj-cs"/>
              </a:rPr>
              <a:t> </a:t>
            </a:r>
            <a:r>
              <a:rPr lang="de-DE" sz="2400" dirty="0" err="1">
                <a:solidFill>
                  <a:schemeClr val="accent1"/>
                </a:solidFill>
                <a:latin typeface="+mj-lt"/>
                <a:ea typeface="+mj-ea"/>
                <a:cs typeface="+mj-cs"/>
              </a:rPr>
              <a:t>rework</a:t>
            </a:r>
            <a:r>
              <a:rPr lang="de-DE" sz="2400" dirty="0">
                <a:solidFill>
                  <a:schemeClr val="accent1"/>
                </a:solidFill>
                <a:latin typeface="+mj-lt"/>
                <a:ea typeface="+mj-ea"/>
                <a:cs typeface="+mj-cs"/>
              </a:rPr>
              <a:t> an </a:t>
            </a:r>
            <a:r>
              <a:rPr lang="de-DE" sz="2400" dirty="0" err="1">
                <a:solidFill>
                  <a:schemeClr val="accent1"/>
                </a:solidFill>
                <a:latin typeface="+mj-lt"/>
                <a:ea typeface="+mj-ea"/>
                <a:cs typeface="+mj-cs"/>
              </a:rPr>
              <a:t>entire</a:t>
            </a:r>
            <a:r>
              <a:rPr lang="de-DE" sz="2400" dirty="0">
                <a:solidFill>
                  <a:schemeClr val="accent1"/>
                </a:solidFill>
                <a:latin typeface="+mj-lt"/>
                <a:ea typeface="+mj-ea"/>
                <a:cs typeface="+mj-cs"/>
              </a:rPr>
              <a:t> AEB </a:t>
            </a:r>
            <a:r>
              <a:rPr lang="de-DE" sz="2400" dirty="0" err="1">
                <a:solidFill>
                  <a:schemeClr val="accent1"/>
                </a:solidFill>
                <a:latin typeface="+mj-lt"/>
                <a:ea typeface="+mj-ea"/>
                <a:cs typeface="+mj-cs"/>
              </a:rPr>
              <a:t>function</a:t>
            </a:r>
            <a:r>
              <a:rPr lang="de-DE" sz="2400" dirty="0">
                <a:solidFill>
                  <a:schemeClr val="accent1"/>
                </a:solidFill>
                <a:latin typeface="+mj-lt"/>
                <a:ea typeface="+mj-ea"/>
                <a:cs typeface="+mj-cs"/>
              </a:rPr>
              <a:t> </a:t>
            </a:r>
            <a:r>
              <a:rPr lang="de-DE" sz="2400" dirty="0" err="1">
                <a:solidFill>
                  <a:schemeClr val="accent1"/>
                </a:solidFill>
                <a:latin typeface="+mj-lt"/>
                <a:ea typeface="+mj-ea"/>
                <a:cs typeface="+mj-cs"/>
              </a:rPr>
              <a:t>within</a:t>
            </a:r>
            <a:r>
              <a:rPr lang="de-DE" sz="2400" dirty="0">
                <a:solidFill>
                  <a:schemeClr val="accent1"/>
                </a:solidFill>
                <a:latin typeface="+mj-lt"/>
                <a:ea typeface="+mj-ea"/>
                <a:cs typeface="+mj-cs"/>
              </a:rPr>
              <a:t> </a:t>
            </a:r>
            <a:r>
              <a:rPr lang="de-DE" sz="2400" dirty="0" err="1">
                <a:solidFill>
                  <a:schemeClr val="accent1"/>
                </a:solidFill>
                <a:latin typeface="+mj-lt"/>
                <a:ea typeface="+mj-ea"/>
                <a:cs typeface="+mj-cs"/>
              </a:rPr>
              <a:t>the</a:t>
            </a:r>
            <a:r>
              <a:rPr lang="de-DE" sz="2400" dirty="0">
                <a:solidFill>
                  <a:schemeClr val="accent1"/>
                </a:solidFill>
                <a:latin typeface="+mj-lt"/>
                <a:ea typeface="+mj-ea"/>
                <a:cs typeface="+mj-cs"/>
              </a:rPr>
              <a:t> </a:t>
            </a:r>
            <a:r>
              <a:rPr lang="de-DE" sz="2400" dirty="0" err="1">
                <a:solidFill>
                  <a:schemeClr val="accent1"/>
                </a:solidFill>
                <a:latin typeface="+mj-lt"/>
                <a:ea typeface="+mj-ea"/>
                <a:cs typeface="+mj-cs"/>
              </a:rPr>
              <a:t>lifecycle</a:t>
            </a:r>
            <a:r>
              <a:rPr lang="de-DE" sz="2400" dirty="0">
                <a:solidFill>
                  <a:schemeClr val="accent1"/>
                </a:solidFill>
                <a:latin typeface="+mj-lt"/>
                <a:ea typeface="+mj-ea"/>
                <a:cs typeface="+mj-cs"/>
              </a:rPr>
              <a:t> </a:t>
            </a:r>
            <a:r>
              <a:rPr lang="de-DE" sz="2400" dirty="0" err="1">
                <a:solidFill>
                  <a:schemeClr val="accent1"/>
                </a:solidFill>
                <a:latin typeface="+mj-lt"/>
                <a:ea typeface="+mj-ea"/>
                <a:cs typeface="+mj-cs"/>
              </a:rPr>
              <a:t>of</a:t>
            </a:r>
            <a:r>
              <a:rPr lang="de-DE" sz="2400" dirty="0">
                <a:solidFill>
                  <a:schemeClr val="accent1"/>
                </a:solidFill>
                <a:latin typeface="+mj-lt"/>
                <a:ea typeface="+mj-ea"/>
                <a:cs typeface="+mj-cs"/>
              </a:rPr>
              <a:t> a </a:t>
            </a:r>
            <a:r>
              <a:rPr lang="de-DE" sz="2400" dirty="0" err="1">
                <a:solidFill>
                  <a:schemeClr val="accent1"/>
                </a:solidFill>
                <a:latin typeface="+mj-lt"/>
                <a:ea typeface="+mj-ea"/>
                <a:cs typeface="+mj-cs"/>
              </a:rPr>
              <a:t>vehicle</a:t>
            </a:r>
            <a:r>
              <a:rPr lang="de-DE" sz="2400" dirty="0">
                <a:solidFill>
                  <a:schemeClr val="accent1"/>
                </a:solidFill>
                <a:latin typeface="+mj-lt"/>
                <a:ea typeface="+mj-ea"/>
                <a:cs typeface="+mj-cs"/>
              </a:rPr>
              <a:t>? </a:t>
            </a:r>
          </a:p>
        </p:txBody>
      </p:sp>
      <p:sp>
        <p:nvSpPr>
          <p:cNvPr id="8" name="Abgerundetes Rechteck 7"/>
          <p:cNvSpPr/>
          <p:nvPr/>
        </p:nvSpPr>
        <p:spPr>
          <a:xfrm>
            <a:off x="855656" y="2171868"/>
            <a:ext cx="2066925" cy="417451"/>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mtClean="0"/>
              <a:t>AEB Gen1</a:t>
            </a:r>
            <a:endParaRPr lang="de-DE"/>
          </a:p>
        </p:txBody>
      </p:sp>
      <p:sp>
        <p:nvSpPr>
          <p:cNvPr id="15" name="Abgerundetes Rechteck 14"/>
          <p:cNvSpPr/>
          <p:nvPr/>
        </p:nvSpPr>
        <p:spPr>
          <a:xfrm>
            <a:off x="5265642" y="2171868"/>
            <a:ext cx="2066925" cy="417452"/>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t>AEB Gen2</a:t>
            </a:r>
            <a:endParaRPr lang="de-DE" dirty="0"/>
          </a:p>
        </p:txBody>
      </p:sp>
      <p:sp>
        <p:nvSpPr>
          <p:cNvPr id="17" name="Textfeld 16"/>
          <p:cNvSpPr txBox="1"/>
          <p:nvPr/>
        </p:nvSpPr>
        <p:spPr>
          <a:xfrm>
            <a:off x="7838313" y="1995197"/>
            <a:ext cx="4121110" cy="1354217"/>
          </a:xfrm>
          <a:prstGeom prst="rect">
            <a:avLst/>
          </a:prstGeom>
          <a:noFill/>
          <a:ln w="19050">
            <a:solidFill>
              <a:srgbClr val="C00000"/>
            </a:solidFill>
          </a:ln>
        </p:spPr>
        <p:txBody>
          <a:bodyPr wrap="square" rtlCol="0">
            <a:spAutoFit/>
          </a:bodyPr>
          <a:lstStyle/>
          <a:p>
            <a:r>
              <a:rPr lang="de-DE" dirty="0" err="1" smtClean="0"/>
              <a:t>Typical</a:t>
            </a:r>
            <a:r>
              <a:rPr lang="de-DE" dirty="0" smtClean="0"/>
              <a:t> </a:t>
            </a:r>
            <a:r>
              <a:rPr lang="de-DE" dirty="0" err="1" smtClean="0"/>
              <a:t>of</a:t>
            </a:r>
            <a:r>
              <a:rPr lang="de-DE" dirty="0" smtClean="0"/>
              <a:t> </a:t>
            </a:r>
            <a:r>
              <a:rPr lang="de-DE" dirty="0" err="1" smtClean="0"/>
              <a:t>one</a:t>
            </a:r>
            <a:r>
              <a:rPr lang="de-DE" dirty="0" smtClean="0"/>
              <a:t> </a:t>
            </a:r>
            <a:r>
              <a:rPr lang="de-DE" dirty="0" err="1" smtClean="0"/>
              <a:t>system</a:t>
            </a:r>
            <a:r>
              <a:rPr lang="de-DE" dirty="0" smtClean="0"/>
              <a:t> </a:t>
            </a:r>
            <a:r>
              <a:rPr lang="de-DE" dirty="0" err="1" smtClean="0"/>
              <a:t>generation</a:t>
            </a:r>
            <a:r>
              <a:rPr lang="de-DE" dirty="0" smtClean="0"/>
              <a:t>: </a:t>
            </a:r>
          </a:p>
          <a:p>
            <a:pPr marL="285750" indent="-285750">
              <a:buFont typeface="Arial" panose="020B0604020202020204" pitchFamily="34" charset="0"/>
              <a:buChar char="•"/>
            </a:pPr>
            <a:r>
              <a:rPr lang="de-DE" sz="1600" dirty="0" smtClean="0"/>
              <a:t>Sensors </a:t>
            </a:r>
          </a:p>
          <a:p>
            <a:pPr marL="285750" indent="-285750">
              <a:buFont typeface="Arial" panose="020B0604020202020204" pitchFamily="34" charset="0"/>
              <a:buChar char="•"/>
            </a:pPr>
            <a:r>
              <a:rPr lang="de-DE" sz="1600" dirty="0" err="1" smtClean="0"/>
              <a:t>Pricinple</a:t>
            </a:r>
            <a:r>
              <a:rPr lang="de-DE" sz="1600" dirty="0" smtClean="0"/>
              <a:t> </a:t>
            </a:r>
            <a:r>
              <a:rPr lang="de-DE" sz="1600" dirty="0" err="1" smtClean="0"/>
              <a:t>Logic</a:t>
            </a:r>
            <a:r>
              <a:rPr lang="de-DE" sz="1600" dirty="0" smtClean="0"/>
              <a:t>/Software </a:t>
            </a:r>
            <a:r>
              <a:rPr lang="de-DE" sz="1600" dirty="0" err="1" smtClean="0"/>
              <a:t>of</a:t>
            </a:r>
            <a:r>
              <a:rPr lang="de-DE" sz="1600" dirty="0" smtClean="0"/>
              <a:t> </a:t>
            </a:r>
            <a:r>
              <a:rPr lang="de-DE" sz="1600" dirty="0" err="1" smtClean="0"/>
              <a:t>the</a:t>
            </a:r>
            <a:r>
              <a:rPr lang="de-DE" sz="1600" dirty="0" smtClean="0"/>
              <a:t> </a:t>
            </a:r>
            <a:r>
              <a:rPr lang="de-DE" sz="1600" dirty="0" err="1" smtClean="0"/>
              <a:t>function</a:t>
            </a:r>
            <a:endParaRPr lang="de-DE" sz="1600" dirty="0" smtClean="0"/>
          </a:p>
          <a:p>
            <a:pPr marL="285750" indent="-285750">
              <a:buFont typeface="Arial" panose="020B0604020202020204" pitchFamily="34" charset="0"/>
              <a:buChar char="•"/>
            </a:pPr>
            <a:r>
              <a:rPr lang="de-DE" sz="1600" dirty="0" err="1" smtClean="0"/>
              <a:t>Architecture</a:t>
            </a:r>
            <a:r>
              <a:rPr lang="de-DE" sz="1600" dirty="0" smtClean="0"/>
              <a:t>/</a:t>
            </a:r>
            <a:r>
              <a:rPr lang="de-DE" sz="1600" dirty="0" err="1" smtClean="0"/>
              <a:t>platform</a:t>
            </a:r>
            <a:r>
              <a:rPr lang="de-DE" sz="1600" dirty="0" smtClean="0"/>
              <a:t> </a:t>
            </a:r>
            <a:r>
              <a:rPr lang="de-DE" sz="1600" dirty="0" err="1" smtClean="0"/>
              <a:t>characteristics</a:t>
            </a:r>
            <a:r>
              <a:rPr lang="de-DE" sz="1600" dirty="0" smtClean="0"/>
              <a:t> </a:t>
            </a:r>
            <a:r>
              <a:rPr lang="de-DE" sz="1600" dirty="0" err="1" smtClean="0"/>
              <a:t>of</a:t>
            </a:r>
            <a:r>
              <a:rPr lang="de-DE" sz="1600" dirty="0" smtClean="0"/>
              <a:t> </a:t>
            </a:r>
            <a:r>
              <a:rPr lang="de-DE" sz="1600" dirty="0" err="1" smtClean="0"/>
              <a:t>the</a:t>
            </a:r>
            <a:r>
              <a:rPr lang="de-DE" sz="1600" dirty="0" smtClean="0"/>
              <a:t> </a:t>
            </a:r>
            <a:r>
              <a:rPr lang="de-DE" sz="1600" dirty="0" err="1" smtClean="0"/>
              <a:t>vehicle</a:t>
            </a:r>
            <a:r>
              <a:rPr lang="de-DE" sz="1600" dirty="0" smtClean="0"/>
              <a:t> </a:t>
            </a:r>
          </a:p>
        </p:txBody>
      </p:sp>
      <p:sp>
        <p:nvSpPr>
          <p:cNvPr id="18" name="Rechteck 17"/>
          <p:cNvSpPr/>
          <p:nvPr/>
        </p:nvSpPr>
        <p:spPr>
          <a:xfrm>
            <a:off x="1524516" y="3628966"/>
            <a:ext cx="4552433" cy="229726"/>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smtClean="0"/>
              <a:t>Vehicle</a:t>
            </a:r>
            <a:r>
              <a:rPr lang="de-DE" sz="1400" dirty="0" smtClean="0"/>
              <a:t> </a:t>
            </a:r>
            <a:r>
              <a:rPr lang="de-DE" sz="1400" dirty="0" err="1" smtClean="0"/>
              <a:t>line</a:t>
            </a:r>
            <a:r>
              <a:rPr lang="de-DE" sz="1400" dirty="0" smtClean="0"/>
              <a:t> A</a:t>
            </a:r>
            <a:endParaRPr lang="de-DE" sz="1400" dirty="0"/>
          </a:p>
        </p:txBody>
      </p:sp>
      <p:sp>
        <p:nvSpPr>
          <p:cNvPr id="19" name="Rechteck 18"/>
          <p:cNvSpPr/>
          <p:nvPr/>
        </p:nvSpPr>
        <p:spPr>
          <a:xfrm>
            <a:off x="2057399" y="3948150"/>
            <a:ext cx="4241706" cy="229726"/>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smtClean="0"/>
              <a:t>Vehicle</a:t>
            </a:r>
            <a:r>
              <a:rPr lang="de-DE" sz="1400" dirty="0" smtClean="0"/>
              <a:t> </a:t>
            </a:r>
            <a:r>
              <a:rPr lang="de-DE" sz="1400" dirty="0" err="1" smtClean="0"/>
              <a:t>line</a:t>
            </a:r>
            <a:r>
              <a:rPr lang="de-DE" sz="1400" dirty="0" smtClean="0"/>
              <a:t> B</a:t>
            </a:r>
            <a:endParaRPr lang="de-DE" sz="1400" dirty="0"/>
          </a:p>
        </p:txBody>
      </p:sp>
      <p:sp>
        <p:nvSpPr>
          <p:cNvPr id="20" name="Rechteck 19"/>
          <p:cNvSpPr/>
          <p:nvPr/>
        </p:nvSpPr>
        <p:spPr>
          <a:xfrm>
            <a:off x="3132221" y="4267320"/>
            <a:ext cx="3963904" cy="229726"/>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smtClean="0"/>
              <a:t>Vehicle</a:t>
            </a:r>
            <a:r>
              <a:rPr lang="de-DE" sz="1400" dirty="0" smtClean="0"/>
              <a:t> </a:t>
            </a:r>
            <a:r>
              <a:rPr lang="de-DE" sz="1400" dirty="0" err="1" smtClean="0"/>
              <a:t>line</a:t>
            </a:r>
            <a:r>
              <a:rPr lang="de-DE" sz="1400" dirty="0" smtClean="0"/>
              <a:t> C</a:t>
            </a:r>
            <a:endParaRPr lang="de-DE" sz="1400" dirty="0"/>
          </a:p>
        </p:txBody>
      </p:sp>
      <p:sp>
        <p:nvSpPr>
          <p:cNvPr id="22" name="Rechteck 21"/>
          <p:cNvSpPr/>
          <p:nvPr/>
        </p:nvSpPr>
        <p:spPr>
          <a:xfrm>
            <a:off x="5261398" y="4600164"/>
            <a:ext cx="5139902" cy="22972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smtClean="0"/>
              <a:t>Vehicle</a:t>
            </a:r>
            <a:r>
              <a:rPr lang="de-DE" sz="1400" dirty="0" smtClean="0"/>
              <a:t> </a:t>
            </a:r>
            <a:r>
              <a:rPr lang="de-DE" sz="1400" dirty="0" err="1" smtClean="0"/>
              <a:t>line</a:t>
            </a:r>
            <a:r>
              <a:rPr lang="de-DE" sz="1400" dirty="0" smtClean="0"/>
              <a:t> D</a:t>
            </a:r>
            <a:endParaRPr lang="de-DE" sz="1400" dirty="0"/>
          </a:p>
        </p:txBody>
      </p:sp>
      <p:sp>
        <p:nvSpPr>
          <p:cNvPr id="23" name="Rechteck 22"/>
          <p:cNvSpPr/>
          <p:nvPr/>
        </p:nvSpPr>
        <p:spPr>
          <a:xfrm>
            <a:off x="5857876" y="4924375"/>
            <a:ext cx="5286374" cy="22972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smtClean="0"/>
              <a:t>Vehicle</a:t>
            </a:r>
            <a:r>
              <a:rPr lang="de-DE" sz="1400" dirty="0" smtClean="0"/>
              <a:t> </a:t>
            </a:r>
            <a:r>
              <a:rPr lang="de-DE" sz="1400" dirty="0" err="1" smtClean="0"/>
              <a:t>line</a:t>
            </a:r>
            <a:r>
              <a:rPr lang="de-DE" sz="1400" dirty="0" smtClean="0"/>
              <a:t> E</a:t>
            </a:r>
            <a:endParaRPr lang="de-DE" sz="1400" dirty="0"/>
          </a:p>
        </p:txBody>
      </p:sp>
      <p:cxnSp>
        <p:nvCxnSpPr>
          <p:cNvPr id="25" name="Gerade Verbindung mit Pfeil 24"/>
          <p:cNvCxnSpPr/>
          <p:nvPr/>
        </p:nvCxnSpPr>
        <p:spPr>
          <a:xfrm>
            <a:off x="1524517" y="6350241"/>
            <a:ext cx="7581383"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feld 25"/>
          <p:cNvSpPr txBox="1"/>
          <p:nvPr/>
        </p:nvSpPr>
        <p:spPr>
          <a:xfrm>
            <a:off x="8501062" y="6325820"/>
            <a:ext cx="614271" cy="369332"/>
          </a:xfrm>
          <a:prstGeom prst="rect">
            <a:avLst/>
          </a:prstGeom>
          <a:noFill/>
        </p:spPr>
        <p:txBody>
          <a:bodyPr wrap="none" rtlCol="0">
            <a:spAutoFit/>
          </a:bodyPr>
          <a:lstStyle/>
          <a:p>
            <a:r>
              <a:rPr lang="de-DE" dirty="0" smtClean="0"/>
              <a:t>time</a:t>
            </a:r>
            <a:endParaRPr lang="de-DE" dirty="0"/>
          </a:p>
        </p:txBody>
      </p:sp>
      <p:sp>
        <p:nvSpPr>
          <p:cNvPr id="28" name="Rechteck 27"/>
          <p:cNvSpPr/>
          <p:nvPr/>
        </p:nvSpPr>
        <p:spPr>
          <a:xfrm>
            <a:off x="7198658" y="4270260"/>
            <a:ext cx="4635595" cy="22972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smtClean="0"/>
              <a:t>Vehicle</a:t>
            </a:r>
            <a:r>
              <a:rPr lang="de-DE" sz="1400" dirty="0" smtClean="0"/>
              <a:t> </a:t>
            </a:r>
            <a:r>
              <a:rPr lang="de-DE" sz="1400" dirty="0" err="1" smtClean="0"/>
              <a:t>line</a:t>
            </a:r>
            <a:r>
              <a:rPr lang="de-DE" sz="1400" dirty="0" smtClean="0"/>
              <a:t> C (</a:t>
            </a:r>
            <a:r>
              <a:rPr lang="de-DE" sz="1400" dirty="0" err="1" smtClean="0"/>
              <a:t>new</a:t>
            </a:r>
            <a:r>
              <a:rPr lang="de-DE" sz="1400" dirty="0" smtClean="0"/>
              <a:t> </a:t>
            </a:r>
            <a:r>
              <a:rPr lang="de-DE" sz="1400" dirty="0" err="1" smtClean="0"/>
              <a:t>model</a:t>
            </a:r>
            <a:r>
              <a:rPr lang="de-DE" sz="1400" dirty="0" smtClean="0"/>
              <a:t>)</a:t>
            </a:r>
            <a:endParaRPr lang="de-DE" sz="1400" dirty="0"/>
          </a:p>
        </p:txBody>
      </p:sp>
      <p:sp>
        <p:nvSpPr>
          <p:cNvPr id="29" name="Rechteck 28"/>
          <p:cNvSpPr/>
          <p:nvPr/>
        </p:nvSpPr>
        <p:spPr>
          <a:xfrm>
            <a:off x="6427693" y="3948150"/>
            <a:ext cx="4635595" cy="22972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smtClean="0"/>
              <a:t>Vehicle</a:t>
            </a:r>
            <a:r>
              <a:rPr lang="de-DE" sz="1400" dirty="0" smtClean="0"/>
              <a:t> </a:t>
            </a:r>
            <a:r>
              <a:rPr lang="de-DE" sz="1400" dirty="0" err="1" smtClean="0"/>
              <a:t>line</a:t>
            </a:r>
            <a:r>
              <a:rPr lang="de-DE" sz="1400" dirty="0" smtClean="0"/>
              <a:t> B (</a:t>
            </a:r>
            <a:r>
              <a:rPr lang="de-DE" sz="1400" dirty="0" err="1" smtClean="0"/>
              <a:t>new</a:t>
            </a:r>
            <a:r>
              <a:rPr lang="de-DE" sz="1400" dirty="0" smtClean="0"/>
              <a:t> </a:t>
            </a:r>
            <a:r>
              <a:rPr lang="de-DE" sz="1400" dirty="0" err="1" smtClean="0"/>
              <a:t>model</a:t>
            </a:r>
            <a:r>
              <a:rPr lang="de-DE" sz="1400" dirty="0" smtClean="0"/>
              <a:t>)</a:t>
            </a:r>
            <a:endParaRPr lang="de-DE" sz="1400" dirty="0"/>
          </a:p>
        </p:txBody>
      </p:sp>
      <p:sp>
        <p:nvSpPr>
          <p:cNvPr id="30" name="Rechteck 29"/>
          <p:cNvSpPr/>
          <p:nvPr/>
        </p:nvSpPr>
        <p:spPr>
          <a:xfrm>
            <a:off x="6183265" y="3628966"/>
            <a:ext cx="4635595" cy="229726"/>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smtClean="0"/>
              <a:t>Vehicle</a:t>
            </a:r>
            <a:r>
              <a:rPr lang="de-DE" sz="1400" dirty="0" smtClean="0"/>
              <a:t> </a:t>
            </a:r>
            <a:r>
              <a:rPr lang="de-DE" sz="1400" dirty="0" err="1" smtClean="0"/>
              <a:t>line</a:t>
            </a:r>
            <a:r>
              <a:rPr lang="de-DE" sz="1400" dirty="0" smtClean="0"/>
              <a:t> A (</a:t>
            </a:r>
            <a:r>
              <a:rPr lang="de-DE" sz="1400" dirty="0" err="1" smtClean="0"/>
              <a:t>new</a:t>
            </a:r>
            <a:r>
              <a:rPr lang="de-DE" sz="1400" dirty="0" smtClean="0"/>
              <a:t> </a:t>
            </a:r>
            <a:r>
              <a:rPr lang="de-DE" sz="1400" dirty="0" err="1" smtClean="0"/>
              <a:t>model</a:t>
            </a:r>
            <a:r>
              <a:rPr lang="de-DE" sz="1400" dirty="0" smtClean="0"/>
              <a:t>)</a:t>
            </a:r>
            <a:endParaRPr lang="de-DE" sz="1400" dirty="0"/>
          </a:p>
        </p:txBody>
      </p:sp>
      <p:sp>
        <p:nvSpPr>
          <p:cNvPr id="32" name="Geschweifte Klammer rechts 31"/>
          <p:cNvSpPr/>
          <p:nvPr/>
        </p:nvSpPr>
        <p:spPr>
          <a:xfrm rot="16200000">
            <a:off x="1823560" y="1884304"/>
            <a:ext cx="122628" cy="3217651"/>
          </a:xfrm>
          <a:prstGeom prst="rightBrace">
            <a:avLst/>
          </a:prstGeom>
          <a:ln w="28575">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3" name="Textfeld 32"/>
          <p:cNvSpPr txBox="1"/>
          <p:nvPr/>
        </p:nvSpPr>
        <p:spPr>
          <a:xfrm>
            <a:off x="805417" y="3029736"/>
            <a:ext cx="2947474" cy="307777"/>
          </a:xfrm>
          <a:prstGeom prst="rect">
            <a:avLst/>
          </a:prstGeom>
          <a:noFill/>
        </p:spPr>
        <p:txBody>
          <a:bodyPr wrap="none" rtlCol="0">
            <a:spAutoFit/>
          </a:bodyPr>
          <a:lstStyle/>
          <a:p>
            <a:r>
              <a:rPr lang="de-DE" sz="1400" dirty="0" smtClean="0"/>
              <a:t>AEB Gen1 </a:t>
            </a:r>
            <a:r>
              <a:rPr lang="de-DE" sz="1400" dirty="0" err="1" smtClean="0"/>
              <a:t>development</a:t>
            </a:r>
            <a:r>
              <a:rPr lang="de-DE" sz="1400" dirty="0" smtClean="0"/>
              <a:t>/</a:t>
            </a:r>
            <a:r>
              <a:rPr lang="de-DE" sz="1400" dirty="0" err="1" smtClean="0"/>
              <a:t>rollout</a:t>
            </a:r>
            <a:r>
              <a:rPr lang="de-DE" sz="1400" dirty="0" smtClean="0"/>
              <a:t> </a:t>
            </a:r>
            <a:r>
              <a:rPr lang="de-DE" sz="1400" dirty="0" err="1" smtClean="0"/>
              <a:t>phase</a:t>
            </a:r>
            <a:endParaRPr lang="de-DE" sz="1400" dirty="0"/>
          </a:p>
        </p:txBody>
      </p:sp>
      <p:sp>
        <p:nvSpPr>
          <p:cNvPr id="24" name="Geschweifte Klammer rechts 23"/>
          <p:cNvSpPr/>
          <p:nvPr/>
        </p:nvSpPr>
        <p:spPr>
          <a:xfrm rot="16200000">
            <a:off x="5309162" y="1255105"/>
            <a:ext cx="122400" cy="4476278"/>
          </a:xfrm>
          <a:prstGeom prst="rightBrac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27" name="Textfeld 26"/>
          <p:cNvSpPr txBox="1"/>
          <p:nvPr/>
        </p:nvSpPr>
        <p:spPr>
          <a:xfrm>
            <a:off x="4549618" y="3026344"/>
            <a:ext cx="2947474" cy="307777"/>
          </a:xfrm>
          <a:prstGeom prst="rect">
            <a:avLst/>
          </a:prstGeom>
          <a:noFill/>
        </p:spPr>
        <p:txBody>
          <a:bodyPr wrap="none" rtlCol="0">
            <a:spAutoFit/>
          </a:bodyPr>
          <a:lstStyle/>
          <a:p>
            <a:r>
              <a:rPr lang="de-DE" sz="1400" dirty="0" smtClean="0"/>
              <a:t>AEB Gen2 </a:t>
            </a:r>
            <a:r>
              <a:rPr lang="de-DE" sz="1400" dirty="0" err="1" smtClean="0"/>
              <a:t>development</a:t>
            </a:r>
            <a:r>
              <a:rPr lang="de-DE" sz="1400" dirty="0" smtClean="0"/>
              <a:t>/</a:t>
            </a:r>
            <a:r>
              <a:rPr lang="de-DE" sz="1400" dirty="0" err="1" smtClean="0"/>
              <a:t>rollout</a:t>
            </a:r>
            <a:r>
              <a:rPr lang="de-DE" sz="1400" dirty="0" smtClean="0"/>
              <a:t> </a:t>
            </a:r>
            <a:r>
              <a:rPr lang="de-DE" sz="1400" dirty="0" err="1" smtClean="0"/>
              <a:t>phase</a:t>
            </a:r>
            <a:endParaRPr lang="de-DE" sz="1400" dirty="0"/>
          </a:p>
        </p:txBody>
      </p:sp>
      <p:sp>
        <p:nvSpPr>
          <p:cNvPr id="2" name="Pfeil nach unten 1"/>
          <p:cNvSpPr/>
          <p:nvPr/>
        </p:nvSpPr>
        <p:spPr>
          <a:xfrm>
            <a:off x="3371782" y="2094340"/>
            <a:ext cx="1552639" cy="110768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t>AEB Gen1 *</a:t>
            </a:r>
            <a:r>
              <a:rPr lang="de-DE" sz="1600" dirty="0" err="1" smtClean="0"/>
              <a:t>new</a:t>
            </a:r>
            <a:r>
              <a:rPr lang="de-DE" sz="1600" dirty="0" smtClean="0"/>
              <a:t>*</a:t>
            </a:r>
            <a:endParaRPr lang="de-DE" sz="1600" dirty="0"/>
          </a:p>
        </p:txBody>
      </p:sp>
      <p:sp>
        <p:nvSpPr>
          <p:cNvPr id="9" name="Geschweifte Klammer links 8"/>
          <p:cNvSpPr/>
          <p:nvPr/>
        </p:nvSpPr>
        <p:spPr>
          <a:xfrm>
            <a:off x="805417" y="3554444"/>
            <a:ext cx="264258" cy="1664537"/>
          </a:xfrm>
          <a:prstGeom prst="leftBrace">
            <a:avLst/>
          </a:prstGeom>
          <a:ln w="1905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1" name="Geschweifte Klammer links 30"/>
          <p:cNvSpPr/>
          <p:nvPr/>
        </p:nvSpPr>
        <p:spPr>
          <a:xfrm>
            <a:off x="796790" y="5261634"/>
            <a:ext cx="264258" cy="1088608"/>
          </a:xfrm>
          <a:prstGeom prst="leftBrace">
            <a:avLst/>
          </a:prstGeom>
          <a:ln w="1905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34" name="Rechteck 33"/>
          <p:cNvSpPr/>
          <p:nvPr/>
        </p:nvSpPr>
        <p:spPr>
          <a:xfrm>
            <a:off x="4549515" y="5304759"/>
            <a:ext cx="4552433" cy="229726"/>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smtClean="0"/>
              <a:t>Vehicle</a:t>
            </a:r>
            <a:r>
              <a:rPr lang="de-DE" sz="1400" dirty="0" smtClean="0"/>
              <a:t> </a:t>
            </a:r>
            <a:r>
              <a:rPr lang="de-DE" sz="1400" dirty="0" err="1" smtClean="0"/>
              <a:t>line</a:t>
            </a:r>
            <a:r>
              <a:rPr lang="de-DE" sz="1400" dirty="0" smtClean="0"/>
              <a:t> F</a:t>
            </a:r>
            <a:endParaRPr lang="de-DE" sz="1400" dirty="0"/>
          </a:p>
        </p:txBody>
      </p:sp>
      <p:sp>
        <p:nvSpPr>
          <p:cNvPr id="35" name="Rechteck 34"/>
          <p:cNvSpPr/>
          <p:nvPr/>
        </p:nvSpPr>
        <p:spPr>
          <a:xfrm>
            <a:off x="5565474" y="5623943"/>
            <a:ext cx="4241706" cy="229726"/>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smtClean="0"/>
              <a:t>Vehicle</a:t>
            </a:r>
            <a:r>
              <a:rPr lang="de-DE" sz="1400" dirty="0" smtClean="0"/>
              <a:t> </a:t>
            </a:r>
            <a:r>
              <a:rPr lang="de-DE" sz="1400" dirty="0" err="1" smtClean="0"/>
              <a:t>line</a:t>
            </a:r>
            <a:r>
              <a:rPr lang="de-DE" sz="1400" dirty="0" smtClean="0"/>
              <a:t> G</a:t>
            </a:r>
            <a:endParaRPr lang="de-DE" sz="1400" dirty="0"/>
          </a:p>
        </p:txBody>
      </p:sp>
      <p:sp>
        <p:nvSpPr>
          <p:cNvPr id="36" name="Rechteck 35"/>
          <p:cNvSpPr/>
          <p:nvPr/>
        </p:nvSpPr>
        <p:spPr>
          <a:xfrm>
            <a:off x="6907713" y="5943113"/>
            <a:ext cx="3963904" cy="229726"/>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err="1" smtClean="0"/>
              <a:t>Vehicle</a:t>
            </a:r>
            <a:r>
              <a:rPr lang="de-DE" sz="1400" dirty="0" smtClean="0"/>
              <a:t> </a:t>
            </a:r>
            <a:r>
              <a:rPr lang="de-DE" sz="1400" dirty="0" err="1" smtClean="0"/>
              <a:t>line</a:t>
            </a:r>
            <a:r>
              <a:rPr lang="de-DE" sz="1400" dirty="0" smtClean="0"/>
              <a:t> H</a:t>
            </a:r>
            <a:endParaRPr lang="de-DE" sz="1400" dirty="0"/>
          </a:p>
        </p:txBody>
      </p:sp>
      <p:sp>
        <p:nvSpPr>
          <p:cNvPr id="11" name="Textfeld 10"/>
          <p:cNvSpPr txBox="1"/>
          <p:nvPr/>
        </p:nvSpPr>
        <p:spPr>
          <a:xfrm rot="16200000">
            <a:off x="-38600" y="4079970"/>
            <a:ext cx="965777" cy="523220"/>
          </a:xfrm>
          <a:prstGeom prst="rect">
            <a:avLst/>
          </a:prstGeom>
          <a:noFill/>
        </p:spPr>
        <p:txBody>
          <a:bodyPr wrap="none" rtlCol="0">
            <a:spAutoFit/>
          </a:bodyPr>
          <a:lstStyle/>
          <a:p>
            <a:r>
              <a:rPr lang="de-DE" sz="1400" b="1" dirty="0" err="1" smtClean="0"/>
              <a:t>Vehicle</a:t>
            </a:r>
            <a:r>
              <a:rPr lang="de-DE" sz="1400" b="1" dirty="0" smtClean="0"/>
              <a:t> </a:t>
            </a:r>
          </a:p>
          <a:p>
            <a:r>
              <a:rPr lang="de-DE" sz="1400" b="1" dirty="0" err="1" smtClean="0"/>
              <a:t>Platform</a:t>
            </a:r>
            <a:r>
              <a:rPr lang="de-DE" sz="1400" b="1" dirty="0" smtClean="0"/>
              <a:t> 1</a:t>
            </a:r>
            <a:endParaRPr lang="de-DE" sz="1400" b="1" dirty="0"/>
          </a:p>
        </p:txBody>
      </p:sp>
      <p:sp>
        <p:nvSpPr>
          <p:cNvPr id="37" name="Textfeld 36"/>
          <p:cNvSpPr txBox="1"/>
          <p:nvPr/>
        </p:nvSpPr>
        <p:spPr>
          <a:xfrm rot="16200000">
            <a:off x="-38601" y="5526037"/>
            <a:ext cx="965777" cy="523220"/>
          </a:xfrm>
          <a:prstGeom prst="rect">
            <a:avLst/>
          </a:prstGeom>
          <a:noFill/>
        </p:spPr>
        <p:txBody>
          <a:bodyPr wrap="none" rtlCol="0">
            <a:spAutoFit/>
          </a:bodyPr>
          <a:lstStyle/>
          <a:p>
            <a:r>
              <a:rPr lang="de-DE" sz="1400" b="1" dirty="0" err="1" smtClean="0"/>
              <a:t>Vehicle</a:t>
            </a:r>
            <a:r>
              <a:rPr lang="de-DE" sz="1400" b="1" dirty="0" smtClean="0"/>
              <a:t> </a:t>
            </a:r>
          </a:p>
          <a:p>
            <a:r>
              <a:rPr lang="de-DE" sz="1400" b="1" dirty="0" err="1" smtClean="0"/>
              <a:t>Platform</a:t>
            </a:r>
            <a:r>
              <a:rPr lang="de-DE" sz="1400" b="1" dirty="0" smtClean="0"/>
              <a:t> 2</a:t>
            </a:r>
            <a:endParaRPr lang="de-DE" sz="1400" b="1" dirty="0"/>
          </a:p>
        </p:txBody>
      </p:sp>
      <p:sp>
        <p:nvSpPr>
          <p:cNvPr id="12" name="Gewitterblitz 11"/>
          <p:cNvSpPr/>
          <p:nvPr/>
        </p:nvSpPr>
        <p:spPr>
          <a:xfrm>
            <a:off x="3237925" y="2049852"/>
            <a:ext cx="517985" cy="594122"/>
          </a:xfrm>
          <a:prstGeom prst="lightningBol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Foliennummernplatzhalter 6"/>
          <p:cNvSpPr>
            <a:spLocks noGrp="1"/>
          </p:cNvSpPr>
          <p:nvPr>
            <p:ph type="sldNum" sz="quarter" idx="12"/>
          </p:nvPr>
        </p:nvSpPr>
        <p:spPr/>
        <p:txBody>
          <a:bodyPr/>
          <a:lstStyle/>
          <a:p>
            <a:fld id="{63EE21EF-54D9-4A9D-8F91-C2D66088A948}" type="slidenum">
              <a:rPr lang="de-DE" smtClean="0"/>
              <a:t>11</a:t>
            </a:fld>
            <a:endParaRPr lang="de-DE"/>
          </a:p>
        </p:txBody>
      </p:sp>
    </p:spTree>
    <p:extLst>
      <p:ext uri="{BB962C8B-B14F-4D97-AF65-F5344CB8AC3E}">
        <p14:creationId xmlns:p14="http://schemas.microsoft.com/office/powerpoint/2010/main" val="2684572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27873" y="3130760"/>
            <a:ext cx="6893520" cy="954107"/>
          </a:xfrm>
          <a:prstGeom prst="rect">
            <a:avLst/>
          </a:prstGeom>
          <a:noFill/>
        </p:spPr>
        <p:txBody>
          <a:bodyPr wrap="square" rtlCol="0">
            <a:spAutoFit/>
          </a:bodyPr>
          <a:lstStyle/>
          <a:p>
            <a:r>
              <a:rPr lang="en-GB" sz="2800" b="1" dirty="0" smtClean="0">
                <a:solidFill>
                  <a:schemeClr val="accent1">
                    <a:lumMod val="50000"/>
                  </a:schemeClr>
                </a:solidFill>
              </a:rPr>
              <a:t>Car to Bicycle – Why Car2Bicycle AEBS is such a challenge</a:t>
            </a:r>
            <a:endParaRPr lang="en-GB" sz="2000"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2"/>
          </p:nvPr>
        </p:nvSpPr>
        <p:spPr/>
        <p:txBody>
          <a:bodyPr/>
          <a:lstStyle/>
          <a:p>
            <a:fld id="{63EE21EF-54D9-4A9D-8F91-C2D66088A948}" type="slidenum">
              <a:rPr lang="de-DE" smtClean="0"/>
              <a:t>2</a:t>
            </a:fld>
            <a:endParaRPr lang="de-DE"/>
          </a:p>
        </p:txBody>
      </p:sp>
    </p:spTree>
    <p:extLst>
      <p:ext uri="{BB962C8B-B14F-4D97-AF65-F5344CB8AC3E}">
        <p14:creationId xmlns:p14="http://schemas.microsoft.com/office/powerpoint/2010/main" val="11300256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0" y="430692"/>
            <a:ext cx="6057543" cy="461665"/>
          </a:xfrm>
          <a:prstGeom prst="rect">
            <a:avLst/>
          </a:prstGeom>
          <a:noFill/>
        </p:spPr>
        <p:txBody>
          <a:bodyPr wrap="square" rtlCol="0">
            <a:spAutoFit/>
          </a:bodyPr>
          <a:lstStyle/>
          <a:p>
            <a:r>
              <a:rPr lang="en-GB" sz="2400" b="1" dirty="0" smtClean="0">
                <a:solidFill>
                  <a:schemeClr val="accent1">
                    <a:lumMod val="50000"/>
                  </a:schemeClr>
                </a:solidFill>
              </a:rPr>
              <a:t>AEB IWG 12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5"/>
          <p:cNvSpPr txBox="1"/>
          <p:nvPr/>
        </p:nvSpPr>
        <p:spPr>
          <a:xfrm>
            <a:off x="370150" y="755745"/>
            <a:ext cx="7940132" cy="400110"/>
          </a:xfrm>
          <a:prstGeom prst="rect">
            <a:avLst/>
          </a:prstGeom>
          <a:noFill/>
        </p:spPr>
        <p:txBody>
          <a:bodyPr wrap="square" rtlCol="0">
            <a:spAutoFit/>
          </a:bodyPr>
          <a:lstStyle/>
          <a:p>
            <a:r>
              <a:rPr lang="en-US" sz="2000" dirty="0" smtClean="0"/>
              <a:t>Robustness of Car2Bicycle AEBS</a:t>
            </a:r>
            <a:endParaRPr kumimoji="1" lang="en-US" altLang="ja-JP"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itel 1"/>
          <p:cNvSpPr>
            <a:spLocks noGrp="1"/>
          </p:cNvSpPr>
          <p:nvPr/>
        </p:nvSpPr>
        <p:spPr>
          <a:xfrm>
            <a:off x="870819" y="1533982"/>
            <a:ext cx="10450800" cy="388800"/>
          </a:xfrm>
          <a:prstGeom prst="rect">
            <a:avLst/>
          </a:prstGeom>
        </p:spPr>
        <p:txBody>
          <a:bodyPr vert="horz" lIns="0" tIns="0" rIns="0" bIns="0" rtlCol="0" anchor="t" anchorCtr="0">
            <a:noAutofit/>
          </a:bodyPr>
          <a:lstStyle>
            <a:lvl1pPr algn="l" defTabSz="914333" rtl="0" eaLnBrk="1" latinLnBrk="0" hangingPunct="1">
              <a:lnSpc>
                <a:spcPct val="89000"/>
              </a:lnSpc>
              <a:spcBef>
                <a:spcPct val="0"/>
              </a:spcBef>
              <a:buNone/>
              <a:defRPr sz="2800" kern="1200" baseline="0">
                <a:solidFill>
                  <a:schemeClr val="accent1"/>
                </a:solidFill>
                <a:latin typeface="+mj-lt"/>
                <a:ea typeface="+mj-ea"/>
                <a:cs typeface="+mj-cs"/>
              </a:defRPr>
            </a:lvl1pPr>
          </a:lstStyle>
          <a:p>
            <a:r>
              <a:rPr lang="en-GB" dirty="0" smtClean="0"/>
              <a:t>Why Car2Bicycle AEBS is a much greater challenge than Car2Car or Car2Pedestrian? </a:t>
            </a:r>
            <a:endParaRPr lang="en-GB" dirty="0"/>
          </a:p>
        </p:txBody>
      </p:sp>
      <p:sp>
        <p:nvSpPr>
          <p:cNvPr id="3" name="Textfeld 2"/>
          <p:cNvSpPr txBox="1"/>
          <p:nvPr/>
        </p:nvSpPr>
        <p:spPr>
          <a:xfrm>
            <a:off x="1224951" y="2454253"/>
            <a:ext cx="10260538" cy="4087273"/>
          </a:xfrm>
          <a:prstGeom prst="rect">
            <a:avLst/>
          </a:prstGeom>
          <a:noFill/>
        </p:spPr>
        <p:txBody>
          <a:bodyPr wrap="square" rtlCol="0">
            <a:spAutoFit/>
          </a:bodyPr>
          <a:lstStyle/>
          <a:p>
            <a:pPr marL="285750" indent="-285750">
              <a:lnSpc>
                <a:spcPct val="120000"/>
              </a:lnSpc>
              <a:buFont typeface="Wingdings" panose="05000000000000000000" pitchFamily="2" charset="2"/>
              <a:buChar char="Ø"/>
            </a:pPr>
            <a:r>
              <a:rPr lang="de-DE" sz="1600" b="1" dirty="0" smtClean="0"/>
              <a:t>At </a:t>
            </a:r>
            <a:r>
              <a:rPr lang="de-DE" sz="1600" b="1" dirty="0" err="1" smtClean="0"/>
              <a:t>the</a:t>
            </a:r>
            <a:r>
              <a:rPr lang="de-DE" sz="1600" b="1" dirty="0" smtClean="0"/>
              <a:t> lower </a:t>
            </a:r>
            <a:r>
              <a:rPr lang="de-DE" sz="1600" b="1" dirty="0" err="1" smtClean="0"/>
              <a:t>speed</a:t>
            </a:r>
            <a:r>
              <a:rPr lang="de-DE" sz="1600" b="1" dirty="0" smtClean="0"/>
              <a:t> </a:t>
            </a:r>
            <a:r>
              <a:rPr lang="de-DE" sz="1600" b="1" dirty="0" err="1" smtClean="0"/>
              <a:t>limit</a:t>
            </a:r>
            <a:r>
              <a:rPr lang="de-DE" sz="1600" b="1" dirty="0" smtClean="0"/>
              <a:t>: </a:t>
            </a:r>
            <a:r>
              <a:rPr lang="de-DE" sz="1600" dirty="0" err="1" smtClean="0"/>
              <a:t>Stable</a:t>
            </a:r>
            <a:r>
              <a:rPr lang="de-DE" sz="1600" dirty="0" smtClean="0"/>
              <a:t> </a:t>
            </a:r>
            <a:r>
              <a:rPr lang="de-DE" sz="1600" dirty="0" err="1" smtClean="0"/>
              <a:t>detection</a:t>
            </a:r>
            <a:r>
              <a:rPr lang="de-DE" sz="1600" dirty="0" smtClean="0"/>
              <a:t> </a:t>
            </a:r>
            <a:r>
              <a:rPr lang="de-DE" sz="1600" dirty="0" err="1" smtClean="0"/>
              <a:t>of</a:t>
            </a:r>
            <a:r>
              <a:rPr lang="de-DE" sz="1600" dirty="0" smtClean="0"/>
              <a:t> a </a:t>
            </a:r>
            <a:r>
              <a:rPr lang="de-DE" sz="1600" dirty="0" err="1" smtClean="0"/>
              <a:t>bicycle</a:t>
            </a:r>
            <a:r>
              <a:rPr lang="de-DE" sz="1600" dirty="0" smtClean="0"/>
              <a:t> </a:t>
            </a:r>
            <a:r>
              <a:rPr lang="de-DE" sz="1600" dirty="0" err="1" smtClean="0"/>
              <a:t>is</a:t>
            </a:r>
            <a:r>
              <a:rPr lang="de-DE" sz="1600" dirty="0" smtClean="0"/>
              <a:t> </a:t>
            </a:r>
            <a:r>
              <a:rPr lang="de-DE" sz="1600" dirty="0" err="1" smtClean="0"/>
              <a:t>far</a:t>
            </a:r>
            <a:r>
              <a:rPr lang="de-DE" sz="1600" dirty="0" smtClean="0"/>
              <a:t> </a:t>
            </a:r>
            <a:r>
              <a:rPr lang="de-DE" sz="1600" dirty="0" err="1" smtClean="0"/>
              <a:t>more</a:t>
            </a:r>
            <a:r>
              <a:rPr lang="de-DE" sz="1600" dirty="0" smtClean="0"/>
              <a:t> </a:t>
            </a:r>
            <a:r>
              <a:rPr lang="de-DE" sz="1600" dirty="0" err="1" smtClean="0"/>
              <a:t>difficult</a:t>
            </a:r>
            <a:r>
              <a:rPr lang="de-DE" sz="1600" dirty="0" smtClean="0"/>
              <a:t> </a:t>
            </a:r>
            <a:r>
              <a:rPr lang="de-DE" sz="1600" dirty="0" err="1" smtClean="0"/>
              <a:t>than</a:t>
            </a:r>
            <a:r>
              <a:rPr lang="de-DE" sz="1600" dirty="0" smtClean="0"/>
              <a:t> </a:t>
            </a:r>
            <a:r>
              <a:rPr lang="de-DE" sz="1600" dirty="0" err="1" smtClean="0"/>
              <a:t>that</a:t>
            </a:r>
            <a:r>
              <a:rPr lang="de-DE" sz="1600" dirty="0" smtClean="0"/>
              <a:t> </a:t>
            </a:r>
            <a:r>
              <a:rPr lang="de-DE" sz="1600" dirty="0" err="1" smtClean="0"/>
              <a:t>of</a:t>
            </a:r>
            <a:r>
              <a:rPr lang="de-DE" sz="1600" dirty="0" smtClean="0"/>
              <a:t> a </a:t>
            </a:r>
            <a:r>
              <a:rPr lang="de-DE" sz="1600" dirty="0" err="1" smtClean="0"/>
              <a:t>pedestrian</a:t>
            </a:r>
            <a:r>
              <a:rPr lang="de-DE" sz="1600" dirty="0" smtClean="0"/>
              <a:t>. </a:t>
            </a:r>
          </a:p>
          <a:p>
            <a:pPr marL="742950" lvl="1" indent="-285750">
              <a:lnSpc>
                <a:spcPct val="120000"/>
              </a:lnSpc>
              <a:buFont typeface="Arial" panose="020B0604020202020204" pitchFamily="34" charset="0"/>
              <a:buChar char="•"/>
            </a:pPr>
            <a:r>
              <a:rPr lang="de-DE" sz="1600" dirty="0" smtClean="0"/>
              <a:t>The </a:t>
            </a:r>
            <a:r>
              <a:rPr lang="de-DE" sz="1600" dirty="0" err="1" smtClean="0"/>
              <a:t>limiting</a:t>
            </a:r>
            <a:r>
              <a:rPr lang="de-DE" sz="1600" dirty="0" smtClean="0"/>
              <a:t> </a:t>
            </a:r>
            <a:r>
              <a:rPr lang="de-DE" sz="1600" dirty="0" err="1" smtClean="0"/>
              <a:t>factor</a:t>
            </a:r>
            <a:r>
              <a:rPr lang="de-DE" sz="1600" dirty="0" smtClean="0"/>
              <a:t> </a:t>
            </a:r>
            <a:r>
              <a:rPr lang="de-DE" sz="1600" dirty="0" err="1" smtClean="0"/>
              <a:t>of</a:t>
            </a:r>
            <a:r>
              <a:rPr lang="de-DE" sz="1600" dirty="0" smtClean="0"/>
              <a:t> </a:t>
            </a:r>
            <a:r>
              <a:rPr lang="de-DE" sz="1600" dirty="0" err="1" smtClean="0"/>
              <a:t>performance</a:t>
            </a:r>
            <a:r>
              <a:rPr lang="de-DE" sz="1600" dirty="0" smtClean="0"/>
              <a:t> </a:t>
            </a:r>
            <a:r>
              <a:rPr lang="de-DE" sz="1600" dirty="0" err="1" smtClean="0"/>
              <a:t>is</a:t>
            </a:r>
            <a:r>
              <a:rPr lang="de-DE" sz="1600" dirty="0" smtClean="0"/>
              <a:t> </a:t>
            </a:r>
            <a:r>
              <a:rPr lang="de-DE" sz="1600" dirty="0" err="1" smtClean="0"/>
              <a:t>the</a:t>
            </a:r>
            <a:r>
              <a:rPr lang="de-DE" sz="1600" dirty="0" smtClean="0"/>
              <a:t> </a:t>
            </a:r>
            <a:r>
              <a:rPr lang="de-DE" sz="1600" dirty="0" err="1" smtClean="0"/>
              <a:t>field</a:t>
            </a:r>
            <a:r>
              <a:rPr lang="de-DE" sz="1600" dirty="0" smtClean="0"/>
              <a:t> </a:t>
            </a:r>
            <a:r>
              <a:rPr lang="de-DE" sz="1600" dirty="0" err="1" smtClean="0"/>
              <a:t>of</a:t>
            </a:r>
            <a:r>
              <a:rPr lang="de-DE" sz="1600" dirty="0" smtClean="0"/>
              <a:t> </a:t>
            </a:r>
            <a:r>
              <a:rPr lang="de-DE" sz="1600" dirty="0" err="1" smtClean="0"/>
              <a:t>view</a:t>
            </a:r>
            <a:r>
              <a:rPr lang="de-DE" sz="1600" dirty="0" smtClean="0"/>
              <a:t> </a:t>
            </a:r>
            <a:r>
              <a:rPr lang="de-DE" sz="1600" dirty="0" err="1" smtClean="0"/>
              <a:t>of</a:t>
            </a:r>
            <a:r>
              <a:rPr lang="de-DE" sz="1600" dirty="0" smtClean="0"/>
              <a:t> </a:t>
            </a:r>
            <a:r>
              <a:rPr lang="de-DE" sz="1600" dirty="0" err="1" smtClean="0"/>
              <a:t>the</a:t>
            </a:r>
            <a:r>
              <a:rPr lang="de-DE" sz="1600" dirty="0" smtClean="0"/>
              <a:t> </a:t>
            </a:r>
            <a:r>
              <a:rPr lang="de-DE" sz="1600" dirty="0" err="1" smtClean="0"/>
              <a:t>sensing</a:t>
            </a:r>
            <a:r>
              <a:rPr lang="de-DE" sz="1600" dirty="0" smtClean="0"/>
              <a:t> </a:t>
            </a:r>
            <a:r>
              <a:rPr lang="de-DE" sz="1600" dirty="0" err="1" smtClean="0"/>
              <a:t>system</a:t>
            </a:r>
            <a:r>
              <a:rPr lang="de-DE" sz="1600" dirty="0" smtClean="0"/>
              <a:t>. </a:t>
            </a:r>
          </a:p>
          <a:p>
            <a:pPr marL="742950" lvl="1" indent="-285750">
              <a:lnSpc>
                <a:spcPct val="120000"/>
              </a:lnSpc>
              <a:buFont typeface="Arial" panose="020B0604020202020204" pitchFamily="34" charset="0"/>
              <a:buChar char="•"/>
            </a:pPr>
            <a:r>
              <a:rPr lang="de-DE" sz="1600" dirty="0" smtClean="0"/>
              <a:t>Due </a:t>
            </a:r>
            <a:r>
              <a:rPr lang="de-DE" sz="1600" dirty="0" err="1" smtClean="0"/>
              <a:t>to</a:t>
            </a:r>
            <a:r>
              <a:rPr lang="de-DE" sz="1600" dirty="0" smtClean="0"/>
              <a:t> </a:t>
            </a:r>
            <a:r>
              <a:rPr lang="de-DE" sz="1600" dirty="0" err="1" smtClean="0"/>
              <a:t>the</a:t>
            </a:r>
            <a:r>
              <a:rPr lang="de-DE" sz="1600" dirty="0" smtClean="0"/>
              <a:t> </a:t>
            </a:r>
            <a:r>
              <a:rPr lang="de-DE" sz="1600" dirty="0" err="1" smtClean="0"/>
              <a:t>speed</a:t>
            </a:r>
            <a:r>
              <a:rPr lang="de-DE" sz="1600" dirty="0" smtClean="0"/>
              <a:t> </a:t>
            </a:r>
            <a:r>
              <a:rPr lang="de-DE" sz="1600" dirty="0" err="1" smtClean="0"/>
              <a:t>relation</a:t>
            </a:r>
            <a:r>
              <a:rPr lang="de-DE" sz="1600" dirty="0" smtClean="0"/>
              <a:t>, </a:t>
            </a:r>
            <a:r>
              <a:rPr lang="de-DE" sz="1600" dirty="0" err="1" smtClean="0"/>
              <a:t>decisions</a:t>
            </a:r>
            <a:r>
              <a:rPr lang="de-DE" sz="1600" dirty="0" smtClean="0"/>
              <a:t> </a:t>
            </a:r>
            <a:r>
              <a:rPr lang="de-DE" sz="1600" dirty="0" err="1" smtClean="0"/>
              <a:t>often</a:t>
            </a:r>
            <a:r>
              <a:rPr lang="de-DE" sz="1600" dirty="0" smtClean="0"/>
              <a:t> </a:t>
            </a:r>
            <a:r>
              <a:rPr lang="de-DE" sz="1600" dirty="0" err="1" smtClean="0"/>
              <a:t>need</a:t>
            </a:r>
            <a:r>
              <a:rPr lang="de-DE" sz="1600" dirty="0" smtClean="0"/>
              <a:t> </a:t>
            </a:r>
            <a:r>
              <a:rPr lang="de-DE" sz="1600" dirty="0" err="1" smtClean="0"/>
              <a:t>to</a:t>
            </a:r>
            <a:r>
              <a:rPr lang="de-DE" sz="1600" dirty="0" smtClean="0"/>
              <a:t> </a:t>
            </a:r>
            <a:r>
              <a:rPr lang="de-DE" sz="1600" dirty="0" err="1" smtClean="0"/>
              <a:t>be</a:t>
            </a:r>
            <a:r>
              <a:rPr lang="de-DE" sz="1600" dirty="0" smtClean="0"/>
              <a:t> </a:t>
            </a:r>
            <a:r>
              <a:rPr lang="de-DE" sz="1600" dirty="0" err="1" smtClean="0"/>
              <a:t>made</a:t>
            </a:r>
            <a:r>
              <a:rPr lang="de-DE" sz="1600" dirty="0" smtClean="0"/>
              <a:t> </a:t>
            </a:r>
            <a:r>
              <a:rPr lang="de-DE" sz="1600" dirty="0" err="1" smtClean="0"/>
              <a:t>while</a:t>
            </a:r>
            <a:r>
              <a:rPr lang="de-DE" sz="1600" dirty="0" smtClean="0"/>
              <a:t> </a:t>
            </a:r>
            <a:r>
              <a:rPr lang="de-DE" sz="1600" dirty="0" err="1" smtClean="0"/>
              <a:t>the</a:t>
            </a:r>
            <a:r>
              <a:rPr lang="de-DE" sz="1600" dirty="0" smtClean="0"/>
              <a:t> </a:t>
            </a:r>
            <a:r>
              <a:rPr lang="de-DE" sz="1600" dirty="0" err="1" smtClean="0"/>
              <a:t>bicycle</a:t>
            </a:r>
            <a:r>
              <a:rPr lang="de-DE" sz="1600" dirty="0" smtClean="0"/>
              <a:t> </a:t>
            </a:r>
            <a:r>
              <a:rPr lang="de-DE" sz="1600" dirty="0" err="1" smtClean="0"/>
              <a:t>is</a:t>
            </a:r>
            <a:r>
              <a:rPr lang="de-DE" sz="1600" dirty="0" smtClean="0"/>
              <a:t> at </a:t>
            </a:r>
            <a:r>
              <a:rPr lang="de-DE" sz="1600" dirty="0" err="1" smtClean="0"/>
              <a:t>the</a:t>
            </a:r>
            <a:r>
              <a:rPr lang="de-DE" sz="1600" dirty="0" smtClean="0"/>
              <a:t> </a:t>
            </a:r>
            <a:r>
              <a:rPr lang="de-DE" sz="1600" dirty="0" err="1" smtClean="0"/>
              <a:t>edge</a:t>
            </a:r>
            <a:r>
              <a:rPr lang="de-DE" sz="1600" dirty="0" smtClean="0"/>
              <a:t> </a:t>
            </a:r>
            <a:r>
              <a:rPr lang="de-DE" sz="1600" dirty="0" err="1" smtClean="0"/>
              <a:t>of</a:t>
            </a:r>
            <a:r>
              <a:rPr lang="de-DE" sz="1600" dirty="0" smtClean="0"/>
              <a:t> </a:t>
            </a:r>
            <a:r>
              <a:rPr lang="de-DE" sz="1600" dirty="0" err="1" smtClean="0"/>
              <a:t>the</a:t>
            </a:r>
            <a:r>
              <a:rPr lang="de-DE" sz="1600" dirty="0" smtClean="0"/>
              <a:t> </a:t>
            </a:r>
            <a:r>
              <a:rPr lang="de-DE" sz="1600" dirty="0" err="1" smtClean="0"/>
              <a:t>detection</a:t>
            </a:r>
            <a:r>
              <a:rPr lang="de-DE" sz="1600" dirty="0" smtClean="0"/>
              <a:t> </a:t>
            </a:r>
            <a:r>
              <a:rPr lang="de-DE" sz="1600" dirty="0" err="1" smtClean="0"/>
              <a:t>area</a:t>
            </a:r>
            <a:r>
              <a:rPr lang="de-DE" sz="1600" dirty="0" smtClean="0"/>
              <a:t>.</a:t>
            </a:r>
          </a:p>
          <a:p>
            <a:pPr marL="742950" lvl="1" indent="-285750">
              <a:lnSpc>
                <a:spcPct val="120000"/>
              </a:lnSpc>
              <a:spcAft>
                <a:spcPts val="600"/>
              </a:spcAft>
              <a:buFont typeface="Arial" panose="020B0604020202020204" pitchFamily="34" charset="0"/>
              <a:buChar char="•"/>
            </a:pPr>
            <a:r>
              <a:rPr lang="de-DE" sz="1600" dirty="0" smtClean="0"/>
              <a:t>In </a:t>
            </a:r>
            <a:r>
              <a:rPr lang="de-DE" sz="1600" dirty="0" err="1" smtClean="0"/>
              <a:t>order</a:t>
            </a:r>
            <a:r>
              <a:rPr lang="de-DE" sz="1600" dirty="0" smtClean="0"/>
              <a:t> </a:t>
            </a:r>
            <a:r>
              <a:rPr lang="de-DE" sz="1600" dirty="0" err="1" smtClean="0"/>
              <a:t>to</a:t>
            </a:r>
            <a:r>
              <a:rPr lang="de-DE" sz="1600" dirty="0" smtClean="0"/>
              <a:t> </a:t>
            </a:r>
            <a:r>
              <a:rPr lang="de-DE" sz="1600" dirty="0" err="1" smtClean="0"/>
              <a:t>make</a:t>
            </a:r>
            <a:r>
              <a:rPr lang="de-DE" sz="1600" dirty="0" smtClean="0"/>
              <a:t> a robust </a:t>
            </a:r>
            <a:r>
              <a:rPr lang="de-DE" sz="1600" dirty="0" err="1" smtClean="0"/>
              <a:t>decision</a:t>
            </a:r>
            <a:r>
              <a:rPr lang="de-DE" sz="1600" dirty="0" smtClean="0"/>
              <a:t> </a:t>
            </a:r>
            <a:r>
              <a:rPr lang="de-DE" sz="1600" dirty="0" err="1" smtClean="0"/>
              <a:t>for</a:t>
            </a:r>
            <a:r>
              <a:rPr lang="de-DE" sz="1600" dirty="0" smtClean="0"/>
              <a:t> </a:t>
            </a:r>
            <a:r>
              <a:rPr lang="de-DE" sz="1600" dirty="0" err="1" smtClean="0"/>
              <a:t>intervention</a:t>
            </a:r>
            <a:r>
              <a:rPr lang="de-DE" sz="1600" dirty="0" smtClean="0"/>
              <a:t>, </a:t>
            </a:r>
            <a:r>
              <a:rPr lang="de-DE" sz="1600" dirty="0" err="1" smtClean="0"/>
              <a:t>the</a:t>
            </a:r>
            <a:r>
              <a:rPr lang="de-DE" sz="1600" dirty="0" smtClean="0"/>
              <a:t> </a:t>
            </a:r>
            <a:r>
              <a:rPr lang="de-DE" sz="1600" dirty="0" err="1" smtClean="0"/>
              <a:t>objects</a:t>
            </a:r>
            <a:r>
              <a:rPr lang="de-DE" sz="1600" dirty="0" smtClean="0"/>
              <a:t> </a:t>
            </a:r>
            <a:r>
              <a:rPr lang="de-DE" sz="1600" dirty="0" err="1" smtClean="0"/>
              <a:t>need</a:t>
            </a:r>
            <a:r>
              <a:rPr lang="de-DE" sz="1600" dirty="0" smtClean="0"/>
              <a:t> </a:t>
            </a:r>
            <a:r>
              <a:rPr lang="de-DE" sz="1600" dirty="0" err="1" smtClean="0"/>
              <a:t>to</a:t>
            </a:r>
            <a:r>
              <a:rPr lang="de-DE" sz="1600" dirty="0" smtClean="0"/>
              <a:t> </a:t>
            </a:r>
            <a:r>
              <a:rPr lang="de-DE" sz="1600" dirty="0" err="1" smtClean="0"/>
              <a:t>be</a:t>
            </a:r>
            <a:r>
              <a:rPr lang="de-DE" sz="1600" dirty="0" smtClean="0"/>
              <a:t> </a:t>
            </a:r>
            <a:r>
              <a:rPr lang="de-DE" sz="1600" dirty="0" err="1" smtClean="0"/>
              <a:t>detected</a:t>
            </a:r>
            <a:r>
              <a:rPr lang="de-DE" sz="1600" dirty="0" smtClean="0"/>
              <a:t> </a:t>
            </a:r>
            <a:r>
              <a:rPr lang="de-DE" sz="1600" dirty="0" err="1" smtClean="0"/>
              <a:t>and</a:t>
            </a:r>
            <a:r>
              <a:rPr lang="de-DE" sz="1600" dirty="0" smtClean="0"/>
              <a:t> </a:t>
            </a:r>
            <a:r>
              <a:rPr lang="de-DE" sz="1600" dirty="0" err="1" smtClean="0"/>
              <a:t>classified</a:t>
            </a:r>
            <a:r>
              <a:rPr lang="de-DE" sz="1600" dirty="0" smtClean="0"/>
              <a:t> </a:t>
            </a:r>
            <a:r>
              <a:rPr lang="de-DE" sz="1600" dirty="0" err="1" smtClean="0"/>
              <a:t>consistently</a:t>
            </a:r>
            <a:r>
              <a:rPr lang="de-DE" sz="1600" dirty="0" smtClean="0"/>
              <a:t> </a:t>
            </a:r>
            <a:r>
              <a:rPr lang="de-DE" sz="1600" dirty="0" err="1" smtClean="0"/>
              <a:t>over</a:t>
            </a:r>
            <a:r>
              <a:rPr lang="de-DE" sz="1600" dirty="0" smtClean="0"/>
              <a:t> a </a:t>
            </a:r>
            <a:r>
              <a:rPr lang="de-DE" sz="1600" dirty="0" err="1" smtClean="0"/>
              <a:t>period</a:t>
            </a:r>
            <a:r>
              <a:rPr lang="de-DE" sz="1600" dirty="0" smtClean="0"/>
              <a:t> </a:t>
            </a:r>
            <a:r>
              <a:rPr lang="de-DE" sz="1600" dirty="0" err="1" smtClean="0"/>
              <a:t>of</a:t>
            </a:r>
            <a:r>
              <a:rPr lang="de-DE" sz="1600" dirty="0" smtClean="0"/>
              <a:t> time. </a:t>
            </a:r>
            <a:endParaRPr lang="de-DE" sz="400" dirty="0" smtClean="0"/>
          </a:p>
          <a:p>
            <a:pPr marL="285750" indent="-285750">
              <a:lnSpc>
                <a:spcPct val="120000"/>
              </a:lnSpc>
              <a:buFont typeface="Wingdings" panose="05000000000000000000" pitchFamily="2" charset="2"/>
              <a:buChar char="Ø"/>
            </a:pPr>
            <a:r>
              <a:rPr lang="de-DE" sz="1600" b="1" dirty="0" smtClean="0"/>
              <a:t>At </a:t>
            </a:r>
            <a:r>
              <a:rPr lang="de-DE" sz="1600" b="1" dirty="0" err="1" smtClean="0"/>
              <a:t>the</a:t>
            </a:r>
            <a:r>
              <a:rPr lang="de-DE" sz="1600" b="1" dirty="0" smtClean="0"/>
              <a:t> </a:t>
            </a:r>
            <a:r>
              <a:rPr lang="de-DE" sz="1600" b="1" dirty="0" err="1" smtClean="0"/>
              <a:t>upper</a:t>
            </a:r>
            <a:r>
              <a:rPr lang="de-DE" sz="1600" b="1" dirty="0" smtClean="0"/>
              <a:t> </a:t>
            </a:r>
            <a:r>
              <a:rPr lang="de-DE" sz="1600" b="1" dirty="0" err="1" smtClean="0"/>
              <a:t>speed</a:t>
            </a:r>
            <a:r>
              <a:rPr lang="de-DE" sz="1600" b="1" dirty="0" smtClean="0"/>
              <a:t> </a:t>
            </a:r>
            <a:r>
              <a:rPr lang="de-DE" sz="1600" b="1" dirty="0" err="1" smtClean="0"/>
              <a:t>limit</a:t>
            </a:r>
            <a:r>
              <a:rPr lang="de-DE" sz="1600" b="1" dirty="0" smtClean="0"/>
              <a:t>: </a:t>
            </a:r>
            <a:r>
              <a:rPr lang="de-DE" sz="1600" dirty="0" smtClean="0"/>
              <a:t>The PONR </a:t>
            </a:r>
            <a:r>
              <a:rPr lang="de-DE" sz="1600" dirty="0" err="1" smtClean="0"/>
              <a:t>calculation</a:t>
            </a:r>
            <a:r>
              <a:rPr lang="de-DE" sz="1600" dirty="0" smtClean="0"/>
              <a:t> </a:t>
            </a:r>
            <a:r>
              <a:rPr lang="de-DE" sz="1600" dirty="0" err="1" smtClean="0"/>
              <a:t>used</a:t>
            </a:r>
            <a:r>
              <a:rPr lang="de-DE" sz="1600" dirty="0" smtClean="0"/>
              <a:t> in </a:t>
            </a:r>
            <a:r>
              <a:rPr lang="de-DE" sz="1600" dirty="0" err="1" smtClean="0"/>
              <a:t>system</a:t>
            </a:r>
            <a:r>
              <a:rPr lang="de-DE" sz="1600" dirty="0" smtClean="0"/>
              <a:t> design </a:t>
            </a:r>
            <a:r>
              <a:rPr lang="de-DE" sz="1600" dirty="0" err="1" smtClean="0"/>
              <a:t>is</a:t>
            </a:r>
            <a:r>
              <a:rPr lang="de-DE" sz="1600" dirty="0" smtClean="0"/>
              <a:t> </a:t>
            </a:r>
            <a:r>
              <a:rPr lang="de-DE" sz="1600" dirty="0" err="1" smtClean="0"/>
              <a:t>more</a:t>
            </a:r>
            <a:r>
              <a:rPr lang="de-DE" sz="1600" dirty="0" smtClean="0"/>
              <a:t> </a:t>
            </a:r>
            <a:r>
              <a:rPr lang="de-DE" sz="1600" dirty="0" err="1" smtClean="0"/>
              <a:t>complex</a:t>
            </a:r>
            <a:r>
              <a:rPr lang="de-DE" sz="1600" dirty="0" smtClean="0"/>
              <a:t> </a:t>
            </a:r>
            <a:r>
              <a:rPr lang="de-DE" sz="1600" dirty="0" err="1" smtClean="0"/>
              <a:t>than</a:t>
            </a:r>
            <a:r>
              <a:rPr lang="de-DE" sz="1600" dirty="0" smtClean="0"/>
              <a:t> </a:t>
            </a:r>
            <a:r>
              <a:rPr lang="de-DE" sz="1600" dirty="0" err="1" smtClean="0"/>
              <a:t>the</a:t>
            </a:r>
            <a:r>
              <a:rPr lang="de-DE" sz="1600" dirty="0" smtClean="0"/>
              <a:t> </a:t>
            </a:r>
            <a:r>
              <a:rPr lang="de-DE" sz="1600" dirty="0" err="1" smtClean="0"/>
              <a:t>basic</a:t>
            </a:r>
            <a:r>
              <a:rPr lang="de-DE" sz="1600" dirty="0" smtClean="0"/>
              <a:t> </a:t>
            </a:r>
            <a:r>
              <a:rPr lang="de-DE" sz="1600" dirty="0" err="1" smtClean="0"/>
              <a:t>assumptions</a:t>
            </a:r>
            <a:r>
              <a:rPr lang="de-DE" sz="1600" dirty="0" smtClean="0"/>
              <a:t> </a:t>
            </a:r>
            <a:r>
              <a:rPr lang="de-DE" sz="1600" dirty="0" err="1" smtClean="0"/>
              <a:t>used</a:t>
            </a:r>
            <a:r>
              <a:rPr lang="de-DE" sz="1600" dirty="0" smtClean="0"/>
              <a:t> </a:t>
            </a:r>
            <a:r>
              <a:rPr lang="de-DE" sz="1600" dirty="0" err="1" smtClean="0"/>
              <a:t>to</a:t>
            </a:r>
            <a:r>
              <a:rPr lang="de-DE" sz="1600" dirty="0" smtClean="0"/>
              <a:t> </a:t>
            </a:r>
            <a:r>
              <a:rPr lang="de-DE" sz="1600" dirty="0" err="1" smtClean="0"/>
              <a:t>calculate</a:t>
            </a:r>
            <a:r>
              <a:rPr lang="de-DE" sz="1600" dirty="0" smtClean="0"/>
              <a:t> </a:t>
            </a:r>
            <a:r>
              <a:rPr lang="de-DE" sz="1600" dirty="0" err="1" smtClean="0"/>
              <a:t>the</a:t>
            </a:r>
            <a:r>
              <a:rPr lang="de-DE" sz="1600" dirty="0" smtClean="0"/>
              <a:t> </a:t>
            </a:r>
            <a:r>
              <a:rPr lang="de-DE" sz="1600" dirty="0" err="1" smtClean="0"/>
              <a:t>maximum</a:t>
            </a:r>
            <a:r>
              <a:rPr lang="de-DE" sz="1600" dirty="0" smtClean="0"/>
              <a:t> </a:t>
            </a:r>
            <a:r>
              <a:rPr lang="de-DE" sz="1600" dirty="0" err="1" smtClean="0"/>
              <a:t>speed</a:t>
            </a:r>
            <a:r>
              <a:rPr lang="de-DE" sz="1600" dirty="0" smtClean="0"/>
              <a:t> </a:t>
            </a:r>
            <a:r>
              <a:rPr lang="de-DE" sz="1600" dirty="0" err="1" smtClean="0"/>
              <a:t>reduction</a:t>
            </a:r>
            <a:r>
              <a:rPr lang="de-DE" sz="1600" dirty="0" smtClean="0"/>
              <a:t>. </a:t>
            </a:r>
          </a:p>
          <a:p>
            <a:pPr marL="742950" lvl="1" indent="-285750">
              <a:lnSpc>
                <a:spcPct val="120000"/>
              </a:lnSpc>
              <a:buFont typeface="Arial" panose="020B0604020202020204" pitchFamily="34" charset="0"/>
              <a:buChar char="•"/>
            </a:pPr>
            <a:r>
              <a:rPr lang="de-DE" sz="1600" dirty="0" smtClean="0"/>
              <a:t>Car2Pedestrian = </a:t>
            </a:r>
            <a:r>
              <a:rPr lang="de-DE" sz="1600" dirty="0" err="1" smtClean="0"/>
              <a:t>intervention</a:t>
            </a:r>
            <a:r>
              <a:rPr lang="de-DE" sz="1600" dirty="0" smtClean="0"/>
              <a:t> </a:t>
            </a:r>
            <a:r>
              <a:rPr lang="de-DE" sz="1600" dirty="0" err="1" smtClean="0"/>
              <a:t>starts</a:t>
            </a:r>
            <a:r>
              <a:rPr lang="de-DE" sz="1600" dirty="0" smtClean="0"/>
              <a:t>, </a:t>
            </a:r>
            <a:r>
              <a:rPr lang="de-DE" sz="1600" dirty="0" err="1" smtClean="0"/>
              <a:t>when</a:t>
            </a:r>
            <a:r>
              <a:rPr lang="de-DE" sz="1600" dirty="0" smtClean="0"/>
              <a:t> </a:t>
            </a:r>
            <a:r>
              <a:rPr lang="de-DE" sz="1600" dirty="0" err="1" smtClean="0"/>
              <a:t>the</a:t>
            </a:r>
            <a:r>
              <a:rPr lang="de-DE" sz="1600" dirty="0" smtClean="0"/>
              <a:t> </a:t>
            </a:r>
            <a:r>
              <a:rPr lang="de-DE" sz="1600" dirty="0" err="1" smtClean="0"/>
              <a:t>pedestrian</a:t>
            </a:r>
            <a:r>
              <a:rPr lang="de-DE" sz="1600" dirty="0" smtClean="0"/>
              <a:t> </a:t>
            </a:r>
            <a:r>
              <a:rPr lang="de-DE" sz="1600" dirty="0" err="1" smtClean="0"/>
              <a:t>is</a:t>
            </a:r>
            <a:r>
              <a:rPr lang="de-DE" sz="1600" dirty="0" smtClean="0"/>
              <a:t> </a:t>
            </a:r>
            <a:r>
              <a:rPr lang="de-DE" sz="1600" dirty="0" err="1" smtClean="0"/>
              <a:t>only</a:t>
            </a:r>
            <a:r>
              <a:rPr lang="de-DE" sz="1600" dirty="0" smtClean="0"/>
              <a:t> 30cm </a:t>
            </a:r>
            <a:r>
              <a:rPr lang="de-DE" sz="1600" dirty="0" err="1" smtClean="0"/>
              <a:t>away</a:t>
            </a:r>
            <a:r>
              <a:rPr lang="de-DE" sz="1600" dirty="0" smtClean="0"/>
              <a:t> </a:t>
            </a:r>
            <a:r>
              <a:rPr lang="de-DE" sz="1600" dirty="0" err="1" smtClean="0"/>
              <a:t>from</a:t>
            </a:r>
            <a:r>
              <a:rPr lang="de-DE" sz="1600" dirty="0" smtClean="0"/>
              <a:t> </a:t>
            </a:r>
            <a:r>
              <a:rPr lang="de-DE" sz="1600" dirty="0" err="1" smtClean="0"/>
              <a:t>the</a:t>
            </a:r>
            <a:r>
              <a:rPr lang="de-DE" sz="1600" dirty="0" smtClean="0"/>
              <a:t> </a:t>
            </a:r>
            <a:r>
              <a:rPr lang="de-DE" sz="1600" dirty="0" err="1" smtClean="0"/>
              <a:t>path</a:t>
            </a:r>
            <a:r>
              <a:rPr lang="de-DE" sz="1600" dirty="0" smtClean="0"/>
              <a:t> </a:t>
            </a:r>
            <a:r>
              <a:rPr lang="de-DE" sz="1600" dirty="0" err="1" smtClean="0"/>
              <a:t>of</a:t>
            </a:r>
            <a:r>
              <a:rPr lang="de-DE" sz="1600" dirty="0" smtClean="0"/>
              <a:t> </a:t>
            </a:r>
            <a:r>
              <a:rPr lang="de-DE" sz="1600" dirty="0" err="1" smtClean="0"/>
              <a:t>the</a:t>
            </a:r>
            <a:r>
              <a:rPr lang="de-DE" sz="1600" dirty="0" smtClean="0"/>
              <a:t> </a:t>
            </a:r>
            <a:r>
              <a:rPr lang="de-DE" sz="1600" dirty="0" err="1" smtClean="0"/>
              <a:t>vehicle</a:t>
            </a:r>
            <a:r>
              <a:rPr lang="de-DE" sz="1600" dirty="0" smtClean="0"/>
              <a:t>. </a:t>
            </a:r>
          </a:p>
          <a:p>
            <a:pPr marL="742950" lvl="1" indent="-285750">
              <a:lnSpc>
                <a:spcPct val="120000"/>
              </a:lnSpc>
              <a:buFont typeface="Arial" panose="020B0604020202020204" pitchFamily="34" charset="0"/>
              <a:buChar char="•"/>
            </a:pPr>
            <a:r>
              <a:rPr lang="de-DE" sz="1600" dirty="0" smtClean="0"/>
              <a:t>Car2Bicycle = </a:t>
            </a:r>
            <a:r>
              <a:rPr lang="de-DE" sz="1600" dirty="0" err="1" smtClean="0"/>
              <a:t>intervention</a:t>
            </a:r>
            <a:r>
              <a:rPr lang="de-DE" sz="1600" dirty="0" smtClean="0"/>
              <a:t> </a:t>
            </a:r>
            <a:r>
              <a:rPr lang="de-DE" sz="1600" dirty="0" err="1" smtClean="0"/>
              <a:t>starts</a:t>
            </a:r>
            <a:r>
              <a:rPr lang="de-DE" sz="1600" dirty="0" smtClean="0"/>
              <a:t>, </a:t>
            </a:r>
            <a:r>
              <a:rPr lang="de-DE" sz="1600" dirty="0" err="1" smtClean="0"/>
              <a:t>when</a:t>
            </a:r>
            <a:r>
              <a:rPr lang="de-DE" sz="1600" dirty="0" smtClean="0"/>
              <a:t> </a:t>
            </a:r>
            <a:r>
              <a:rPr lang="de-DE" sz="1600" dirty="0" err="1" smtClean="0"/>
              <a:t>the</a:t>
            </a:r>
            <a:r>
              <a:rPr lang="de-DE" sz="1600" dirty="0" smtClean="0"/>
              <a:t> </a:t>
            </a:r>
            <a:r>
              <a:rPr lang="de-DE" sz="1600" dirty="0" err="1" smtClean="0"/>
              <a:t>bicycle</a:t>
            </a:r>
            <a:r>
              <a:rPr lang="de-DE" sz="1600" dirty="0" smtClean="0"/>
              <a:t> </a:t>
            </a:r>
            <a:r>
              <a:rPr lang="de-DE" sz="1600" dirty="0" err="1" smtClean="0"/>
              <a:t>is</a:t>
            </a:r>
            <a:r>
              <a:rPr lang="de-DE" sz="1600" dirty="0" smtClean="0"/>
              <a:t> </a:t>
            </a:r>
            <a:r>
              <a:rPr lang="de-DE" sz="1600" dirty="0" err="1" smtClean="0"/>
              <a:t>several</a:t>
            </a:r>
            <a:r>
              <a:rPr lang="de-DE" sz="1600" dirty="0" smtClean="0"/>
              <a:t> </a:t>
            </a:r>
            <a:r>
              <a:rPr lang="de-DE" sz="1600" dirty="0" err="1" smtClean="0"/>
              <a:t>meters</a:t>
            </a:r>
            <a:r>
              <a:rPr lang="de-DE" sz="1600" dirty="0" smtClean="0"/>
              <a:t> </a:t>
            </a:r>
            <a:r>
              <a:rPr lang="de-DE" sz="1600" dirty="0" err="1" smtClean="0"/>
              <a:t>away</a:t>
            </a:r>
            <a:r>
              <a:rPr lang="de-DE" sz="1600" dirty="0" smtClean="0"/>
              <a:t>. </a:t>
            </a:r>
          </a:p>
          <a:p>
            <a:pPr marL="742950" lvl="1" indent="-285750">
              <a:lnSpc>
                <a:spcPct val="120000"/>
              </a:lnSpc>
              <a:spcAft>
                <a:spcPts val="600"/>
              </a:spcAft>
              <a:buFont typeface="Arial" panose="020B0604020202020204" pitchFamily="34" charset="0"/>
              <a:buChar char="•"/>
            </a:pPr>
            <a:r>
              <a:rPr lang="de-DE" sz="1600" dirty="0" err="1" smtClean="0"/>
              <a:t>Therefor</a:t>
            </a:r>
            <a:r>
              <a:rPr lang="de-DE" sz="1600" dirty="0" smtClean="0"/>
              <a:t> </a:t>
            </a:r>
            <a:r>
              <a:rPr lang="de-DE" sz="1600" dirty="0" err="1" smtClean="0"/>
              <a:t>the</a:t>
            </a:r>
            <a:r>
              <a:rPr lang="de-DE" sz="1600" dirty="0" smtClean="0"/>
              <a:t> </a:t>
            </a:r>
            <a:r>
              <a:rPr lang="de-DE" sz="1600" dirty="0" err="1" smtClean="0"/>
              <a:t>risk</a:t>
            </a:r>
            <a:r>
              <a:rPr lang="de-DE" sz="1600" dirty="0" smtClean="0"/>
              <a:t> </a:t>
            </a:r>
            <a:r>
              <a:rPr lang="de-DE" sz="1600" dirty="0" err="1" smtClean="0"/>
              <a:t>of</a:t>
            </a:r>
            <a:r>
              <a:rPr lang="de-DE" sz="1600" dirty="0" smtClean="0"/>
              <a:t> </a:t>
            </a:r>
            <a:r>
              <a:rPr lang="de-DE" sz="1600" dirty="0" err="1" smtClean="0"/>
              <a:t>false</a:t>
            </a:r>
            <a:r>
              <a:rPr lang="de-DE" sz="1600" dirty="0" smtClean="0"/>
              <a:t> </a:t>
            </a:r>
            <a:r>
              <a:rPr lang="de-DE" sz="1600" dirty="0" err="1" smtClean="0"/>
              <a:t>activations</a:t>
            </a:r>
            <a:r>
              <a:rPr lang="de-DE" sz="1600" dirty="0" smtClean="0"/>
              <a:t> </a:t>
            </a:r>
            <a:r>
              <a:rPr lang="de-DE" sz="1600" dirty="0" err="1" smtClean="0"/>
              <a:t>is</a:t>
            </a:r>
            <a:r>
              <a:rPr lang="de-DE" sz="1600" dirty="0" smtClean="0"/>
              <a:t> </a:t>
            </a:r>
            <a:r>
              <a:rPr lang="de-DE" sz="1600" dirty="0" err="1" smtClean="0"/>
              <a:t>increased</a:t>
            </a:r>
            <a:r>
              <a:rPr lang="de-DE" sz="1600" dirty="0" smtClean="0"/>
              <a:t>. </a:t>
            </a:r>
          </a:p>
          <a:p>
            <a:pPr marL="285750" indent="-285750">
              <a:lnSpc>
                <a:spcPct val="120000"/>
              </a:lnSpc>
              <a:buFont typeface="Wingdings" panose="05000000000000000000" pitchFamily="2" charset="2"/>
              <a:buChar char="Ø"/>
            </a:pPr>
            <a:r>
              <a:rPr lang="de-DE" sz="1600" b="1" dirty="0" smtClean="0"/>
              <a:t>Car2Bicycle AEB </a:t>
            </a:r>
            <a:r>
              <a:rPr lang="de-DE" sz="1600" b="1" dirty="0" err="1" smtClean="0"/>
              <a:t>is</a:t>
            </a:r>
            <a:r>
              <a:rPr lang="de-DE" sz="1600" b="1" dirty="0" smtClean="0"/>
              <a:t> not </a:t>
            </a:r>
            <a:r>
              <a:rPr lang="de-DE" sz="1600" b="1" dirty="0" err="1" smtClean="0"/>
              <a:t>yet</a:t>
            </a:r>
            <a:r>
              <a:rPr lang="de-DE" sz="1600" b="1" dirty="0" smtClean="0"/>
              <a:t> </a:t>
            </a:r>
            <a:r>
              <a:rPr lang="de-DE" sz="1600" b="1" dirty="0" err="1" smtClean="0"/>
              <a:t>as</a:t>
            </a:r>
            <a:r>
              <a:rPr lang="de-DE" sz="1600" b="1" dirty="0" smtClean="0"/>
              <a:t> </a:t>
            </a:r>
            <a:r>
              <a:rPr lang="de-DE" sz="1600" b="1" dirty="0" err="1" smtClean="0"/>
              <a:t>mature</a:t>
            </a:r>
            <a:r>
              <a:rPr lang="de-DE" sz="1600" b="1" dirty="0" smtClean="0"/>
              <a:t> </a:t>
            </a:r>
            <a:r>
              <a:rPr lang="de-DE" sz="1600" dirty="0" err="1" smtClean="0"/>
              <a:t>and</a:t>
            </a:r>
            <a:r>
              <a:rPr lang="de-DE" sz="1600" dirty="0" smtClean="0"/>
              <a:t> </a:t>
            </a:r>
            <a:r>
              <a:rPr lang="de-DE" sz="1600" dirty="0" err="1" smtClean="0"/>
              <a:t>well</a:t>
            </a:r>
            <a:r>
              <a:rPr lang="de-DE" sz="1600" dirty="0" smtClean="0"/>
              <a:t> </a:t>
            </a:r>
            <a:r>
              <a:rPr lang="de-DE" sz="1600" dirty="0" err="1" smtClean="0"/>
              <a:t>established</a:t>
            </a:r>
            <a:r>
              <a:rPr lang="de-DE" sz="1600" dirty="0" smtClean="0"/>
              <a:t> </a:t>
            </a:r>
            <a:r>
              <a:rPr lang="de-DE" sz="1600" dirty="0" err="1" smtClean="0"/>
              <a:t>as</a:t>
            </a:r>
            <a:r>
              <a:rPr lang="de-DE" sz="1600" dirty="0" smtClean="0"/>
              <a:t> </a:t>
            </a:r>
            <a:r>
              <a:rPr lang="de-DE" sz="1600" dirty="0" err="1" smtClean="0"/>
              <a:t>vehicle</a:t>
            </a:r>
            <a:r>
              <a:rPr lang="de-DE" sz="1600" dirty="0" smtClean="0"/>
              <a:t> </a:t>
            </a:r>
            <a:r>
              <a:rPr lang="de-DE" sz="1600" dirty="0" err="1" smtClean="0"/>
              <a:t>or</a:t>
            </a:r>
            <a:r>
              <a:rPr lang="de-DE" sz="1600" dirty="0" smtClean="0"/>
              <a:t> </a:t>
            </a:r>
            <a:r>
              <a:rPr lang="de-DE" sz="1600" dirty="0" err="1" smtClean="0"/>
              <a:t>pedestrian</a:t>
            </a:r>
            <a:r>
              <a:rPr lang="de-DE" sz="1600" dirty="0" smtClean="0"/>
              <a:t> </a:t>
            </a:r>
            <a:r>
              <a:rPr lang="de-DE" sz="1600" dirty="0" err="1" smtClean="0"/>
              <a:t>detection</a:t>
            </a:r>
            <a:r>
              <a:rPr lang="de-DE" sz="1600" dirty="0" smtClean="0"/>
              <a:t> (</a:t>
            </a:r>
            <a:r>
              <a:rPr lang="de-DE" sz="1600" dirty="0" err="1" smtClean="0"/>
              <a:t>see</a:t>
            </a:r>
            <a:r>
              <a:rPr lang="de-DE" sz="1600" dirty="0" smtClean="0"/>
              <a:t> </a:t>
            </a:r>
            <a:r>
              <a:rPr lang="de-DE" sz="1600" dirty="0" err="1" smtClean="0"/>
              <a:t>next</a:t>
            </a:r>
            <a:r>
              <a:rPr lang="de-DE" sz="1600" dirty="0" smtClean="0"/>
              <a:t> </a:t>
            </a:r>
            <a:r>
              <a:rPr lang="de-DE" sz="1600" dirty="0" err="1" smtClean="0"/>
              <a:t>slide</a:t>
            </a:r>
            <a:r>
              <a:rPr lang="de-DE" sz="1600" dirty="0" smtClean="0"/>
              <a:t>) </a:t>
            </a:r>
          </a:p>
          <a:p>
            <a:pPr marL="742950" lvl="1" indent="-285750">
              <a:lnSpc>
                <a:spcPct val="120000"/>
              </a:lnSpc>
              <a:buFont typeface="Arial" panose="020B0604020202020204" pitchFamily="34" charset="0"/>
              <a:buChar char="•"/>
            </a:pPr>
            <a:r>
              <a:rPr lang="de-DE" sz="1600" dirty="0"/>
              <a:t>EURO NCAP </a:t>
            </a:r>
            <a:r>
              <a:rPr lang="de-DE" sz="1600" dirty="0" err="1"/>
              <a:t>implemented</a:t>
            </a:r>
            <a:r>
              <a:rPr lang="de-DE" sz="1600" dirty="0"/>
              <a:t> Car2Pedestrian in 2016</a:t>
            </a:r>
          </a:p>
          <a:p>
            <a:pPr marL="742950" lvl="1" indent="-285750">
              <a:lnSpc>
                <a:spcPct val="120000"/>
              </a:lnSpc>
              <a:buFont typeface="Arial" panose="020B0604020202020204" pitchFamily="34" charset="0"/>
              <a:buChar char="•"/>
            </a:pPr>
            <a:r>
              <a:rPr lang="de-DE" sz="1600" dirty="0"/>
              <a:t>EURO NCAP </a:t>
            </a:r>
            <a:r>
              <a:rPr lang="de-DE" sz="1600" dirty="0" err="1"/>
              <a:t>implemented</a:t>
            </a:r>
            <a:r>
              <a:rPr lang="de-DE" sz="1600" dirty="0"/>
              <a:t> Car2Bicycle in 2018</a:t>
            </a:r>
          </a:p>
        </p:txBody>
      </p:sp>
      <p:sp>
        <p:nvSpPr>
          <p:cNvPr id="2" name="Foliennummernplatzhalter 1"/>
          <p:cNvSpPr>
            <a:spLocks noGrp="1"/>
          </p:cNvSpPr>
          <p:nvPr>
            <p:ph type="sldNum" sz="quarter" idx="12"/>
          </p:nvPr>
        </p:nvSpPr>
        <p:spPr/>
        <p:txBody>
          <a:bodyPr/>
          <a:lstStyle/>
          <a:p>
            <a:fld id="{63EE21EF-54D9-4A9D-8F91-C2D66088A948}" type="slidenum">
              <a:rPr lang="de-DE" smtClean="0"/>
              <a:t>3</a:t>
            </a:fld>
            <a:endParaRPr lang="de-DE"/>
          </a:p>
        </p:txBody>
      </p:sp>
    </p:spTree>
    <p:extLst>
      <p:ext uri="{BB962C8B-B14F-4D97-AF65-F5344CB8AC3E}">
        <p14:creationId xmlns:p14="http://schemas.microsoft.com/office/powerpoint/2010/main" val="9273308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Straight Connector 41">
            <a:extLst>
              <a:ext uri="{FF2B5EF4-FFF2-40B4-BE49-F238E27FC236}">
                <a16:creationId xmlns:a16="http://schemas.microsoft.com/office/drawing/2014/main" id="{D7638D4A-9E6E-4490-A756-FC95C8801F82}"/>
              </a:ext>
            </a:extLst>
          </p:cNvPr>
          <p:cNvCxnSpPr>
            <a:cxnSpLocks/>
          </p:cNvCxnSpPr>
          <p:nvPr/>
        </p:nvCxnSpPr>
        <p:spPr bwMode="gray">
          <a:xfrm>
            <a:off x="7485349" y="2738648"/>
            <a:ext cx="0" cy="1219624"/>
          </a:xfrm>
          <a:prstGeom prst="line">
            <a:avLst/>
          </a:prstGeom>
          <a:ln w="38100">
            <a:solidFill>
              <a:schemeClr val="accent6">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3" name="Title 1">
            <a:extLst>
              <a:ext uri="{FF2B5EF4-FFF2-40B4-BE49-F238E27FC236}">
                <a16:creationId xmlns:a16="http://schemas.microsoft.com/office/drawing/2014/main" id="{66F48E5F-3670-4452-92BF-DE229AF7EF3C}"/>
              </a:ext>
            </a:extLst>
          </p:cNvPr>
          <p:cNvSpPr txBox="1">
            <a:spLocks/>
          </p:cNvSpPr>
          <p:nvPr/>
        </p:nvSpPr>
        <p:spPr>
          <a:xfrm>
            <a:off x="275431" y="1257304"/>
            <a:ext cx="11621053" cy="699089"/>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de-DE" sz="2400" b="1" dirty="0"/>
              <a:t>Examples: Selected ADAS features – Market Entry vs. 1</a:t>
            </a:r>
            <a:r>
              <a:rPr lang="en-US" altLang="de-DE" sz="2400" b="1" baseline="30000" dirty="0"/>
              <a:t>st</a:t>
            </a:r>
            <a:r>
              <a:rPr lang="en-US" altLang="de-DE" sz="2400" b="1" dirty="0"/>
              <a:t> Euro NCAP requirements vs. Minimal Legal Regulations</a:t>
            </a:r>
          </a:p>
        </p:txBody>
      </p:sp>
      <p:sp>
        <p:nvSpPr>
          <p:cNvPr id="44" name="TextBox 46">
            <a:extLst>
              <a:ext uri="{FF2B5EF4-FFF2-40B4-BE49-F238E27FC236}">
                <a16:creationId xmlns:a16="http://schemas.microsoft.com/office/drawing/2014/main" id="{CAFFB241-3800-4D68-A144-F1799D79C8E6}"/>
              </a:ext>
            </a:extLst>
          </p:cNvPr>
          <p:cNvSpPr txBox="1">
            <a:spLocks noChangeArrowheads="1"/>
          </p:cNvSpPr>
          <p:nvPr/>
        </p:nvSpPr>
        <p:spPr bwMode="auto">
          <a:xfrm>
            <a:off x="373569" y="2685775"/>
            <a:ext cx="200573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400" b="1" i="0" u="none" strike="noStrike" kern="1200" cap="none" spc="0" normalizeH="0" baseline="0" noProof="0">
                <a:ln>
                  <a:noFill/>
                </a:ln>
                <a:solidFill>
                  <a:srgbClr val="003366"/>
                </a:solidFill>
                <a:effectLst/>
                <a:uLnTx/>
                <a:uFillTx/>
                <a:latin typeface="Calibri" panose="020F0502020204030204" pitchFamily="34" charset="0"/>
                <a:ea typeface="+mn-ea"/>
                <a:cs typeface="+mn-cs"/>
              </a:rPr>
              <a:t>AEB-Car-to-Car Rear-End</a:t>
            </a:r>
          </a:p>
        </p:txBody>
      </p:sp>
      <p:sp>
        <p:nvSpPr>
          <p:cNvPr id="45" name="TextBox 49">
            <a:extLst>
              <a:ext uri="{FF2B5EF4-FFF2-40B4-BE49-F238E27FC236}">
                <a16:creationId xmlns:a16="http://schemas.microsoft.com/office/drawing/2014/main" id="{2F63E421-2040-4273-849D-83CAF2409634}"/>
              </a:ext>
            </a:extLst>
          </p:cNvPr>
          <p:cNvSpPr txBox="1">
            <a:spLocks noChangeArrowheads="1"/>
          </p:cNvSpPr>
          <p:nvPr/>
        </p:nvSpPr>
        <p:spPr bwMode="auto">
          <a:xfrm>
            <a:off x="373569" y="3074353"/>
            <a:ext cx="278950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400" b="1" i="0" u="none" strike="noStrike" kern="1200" cap="none" spc="0" normalizeH="0" baseline="0" noProof="0">
                <a:ln>
                  <a:noFill/>
                </a:ln>
                <a:solidFill>
                  <a:srgbClr val="003366"/>
                </a:solidFill>
                <a:effectLst/>
                <a:uLnTx/>
                <a:uFillTx/>
                <a:latin typeface="Calibri" panose="020F0502020204030204" pitchFamily="34" charset="0"/>
                <a:ea typeface="+mn-ea"/>
                <a:cs typeface="+mn-cs"/>
              </a:rPr>
              <a:t>AEB Car-to-Pedestrian Crossing</a:t>
            </a:r>
          </a:p>
        </p:txBody>
      </p:sp>
      <p:sp>
        <p:nvSpPr>
          <p:cNvPr id="47" name="TextBox 49">
            <a:extLst>
              <a:ext uri="{FF2B5EF4-FFF2-40B4-BE49-F238E27FC236}">
                <a16:creationId xmlns:a16="http://schemas.microsoft.com/office/drawing/2014/main" id="{8426BF14-F0EE-43DE-8434-C1598971561E}"/>
              </a:ext>
            </a:extLst>
          </p:cNvPr>
          <p:cNvSpPr txBox="1">
            <a:spLocks noChangeArrowheads="1"/>
          </p:cNvSpPr>
          <p:nvPr/>
        </p:nvSpPr>
        <p:spPr bwMode="auto">
          <a:xfrm>
            <a:off x="373569" y="3500255"/>
            <a:ext cx="23466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400" b="1" i="0" u="none" strike="noStrike" kern="1200" cap="none" spc="0" normalizeH="0" baseline="0" noProof="0">
                <a:ln>
                  <a:noFill/>
                </a:ln>
                <a:solidFill>
                  <a:srgbClr val="003366"/>
                </a:solidFill>
                <a:effectLst/>
                <a:uLnTx/>
                <a:uFillTx/>
                <a:latin typeface="Calibri" panose="020F0502020204030204" pitchFamily="34" charset="0"/>
                <a:ea typeface="+mn-ea"/>
                <a:cs typeface="+mn-cs"/>
              </a:rPr>
              <a:t>AEB Car-to-Bicyclist Crossing</a:t>
            </a:r>
          </a:p>
        </p:txBody>
      </p:sp>
      <p:grpSp>
        <p:nvGrpSpPr>
          <p:cNvPr id="48" name="Gruppieren 3">
            <a:extLst>
              <a:ext uri="{FF2B5EF4-FFF2-40B4-BE49-F238E27FC236}">
                <a16:creationId xmlns:a16="http://schemas.microsoft.com/office/drawing/2014/main" id="{42859079-4579-4DC2-886E-EDDFE49631EA}"/>
              </a:ext>
            </a:extLst>
          </p:cNvPr>
          <p:cNvGrpSpPr>
            <a:grpSpLocks/>
          </p:cNvGrpSpPr>
          <p:nvPr/>
        </p:nvGrpSpPr>
        <p:grpSpPr bwMode="auto">
          <a:xfrm>
            <a:off x="1608454" y="2241869"/>
            <a:ext cx="8593251" cy="328245"/>
            <a:chOff x="2283427" y="2996952"/>
            <a:chExt cx="11540479" cy="355762"/>
          </a:xfrm>
        </p:grpSpPr>
        <p:sp>
          <p:nvSpPr>
            <p:cNvPr id="49" name="Pfeil nach rechts 1">
              <a:extLst>
                <a:ext uri="{FF2B5EF4-FFF2-40B4-BE49-F238E27FC236}">
                  <a16:creationId xmlns:a16="http://schemas.microsoft.com/office/drawing/2014/main" id="{D3141594-6978-4704-9A0F-563FAC305EF4}"/>
                </a:ext>
              </a:extLst>
            </p:cNvPr>
            <p:cNvSpPr>
              <a:spLocks noChangeArrowheads="1"/>
            </p:cNvSpPr>
            <p:nvPr/>
          </p:nvSpPr>
          <p:spPr bwMode="auto">
            <a:xfrm>
              <a:off x="2283427" y="2996952"/>
              <a:ext cx="10809647" cy="355762"/>
            </a:xfrm>
            <a:prstGeom prst="rightArrow">
              <a:avLst>
                <a:gd name="adj1" fmla="val 50000"/>
                <a:gd name="adj2" fmla="val 50020"/>
              </a:avLst>
            </a:prstGeom>
            <a:solidFill>
              <a:srgbClr val="003366"/>
            </a:solidFill>
            <a:ln w="12700" cap="sq" algn="ctr">
              <a:solidFill>
                <a:srgbClr val="003366"/>
              </a:solidFill>
              <a:round/>
              <a:headEnd type="none" w="sm" len="sm"/>
              <a:tailEnd type="none" w="sm" len="sm"/>
            </a:ln>
          </p:spPr>
          <p:txBody>
            <a:bodyPr wrap="none"/>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altLang="de-DE" sz="20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0" name="TextBox 30">
              <a:extLst>
                <a:ext uri="{FF2B5EF4-FFF2-40B4-BE49-F238E27FC236}">
                  <a16:creationId xmlns:a16="http://schemas.microsoft.com/office/drawing/2014/main" id="{B3E5C6AF-7C0C-42D1-B283-6E9E1A2C1C17}"/>
                </a:ext>
              </a:extLst>
            </p:cNvPr>
            <p:cNvSpPr txBox="1">
              <a:spLocks noChangeArrowheads="1"/>
            </p:cNvSpPr>
            <p:nvPr/>
          </p:nvSpPr>
          <p:spPr bwMode="auto">
            <a:xfrm>
              <a:off x="2752461" y="3050127"/>
              <a:ext cx="11071445" cy="283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de-DE" sz="1100" b="1" i="0" u="none" strike="noStrike" kern="1200" cap="none" spc="0" normalizeH="0" baseline="0" noProof="0">
                  <a:ln>
                    <a:noFill/>
                  </a:ln>
                  <a:solidFill>
                    <a:srgbClr val="FFFFFF"/>
                  </a:solidFill>
                  <a:effectLst/>
                  <a:uLnTx/>
                  <a:uFillTx/>
                  <a:latin typeface="Calibri" panose="020F0502020204030204" pitchFamily="34" charset="0"/>
                  <a:ea typeface="+mn-ea"/>
                  <a:cs typeface="+mn-cs"/>
                </a:rPr>
                <a:t>	2005	                 2010</a:t>
              </a:r>
              <a:r>
                <a:rPr lang="en-US" altLang="de-DE" sz="1100" b="1">
                  <a:solidFill>
                    <a:srgbClr val="FFFFFF"/>
                  </a:solidFill>
                  <a:latin typeface="Calibri" panose="020F0502020204030204" pitchFamily="34" charset="0"/>
                </a:rPr>
                <a:t>                                   </a:t>
              </a:r>
              <a:r>
                <a:rPr kumimoji="0" lang="en-US" altLang="de-DE" sz="1100" b="1" i="0" u="none" strike="noStrike" kern="1200" cap="none" spc="0" normalizeH="0" baseline="0" noProof="0">
                  <a:ln>
                    <a:noFill/>
                  </a:ln>
                  <a:solidFill>
                    <a:srgbClr val="FFFFFF"/>
                  </a:solidFill>
                  <a:effectLst/>
                  <a:uLnTx/>
                  <a:uFillTx/>
                  <a:latin typeface="Calibri" panose="020F0502020204030204" pitchFamily="34" charset="0"/>
                  <a:ea typeface="+mn-ea"/>
                  <a:cs typeface="+mn-cs"/>
                </a:rPr>
                <a:t>2015                                    2020                                      2025</a:t>
              </a:r>
            </a:p>
          </p:txBody>
        </p:sp>
      </p:grpSp>
      <p:sp>
        <p:nvSpPr>
          <p:cNvPr id="51" name="Diamond 50">
            <a:extLst>
              <a:ext uri="{FF2B5EF4-FFF2-40B4-BE49-F238E27FC236}">
                <a16:creationId xmlns:a16="http://schemas.microsoft.com/office/drawing/2014/main" id="{2F38097F-4080-4FEE-81C1-A4F7BC626CBC}"/>
              </a:ext>
            </a:extLst>
          </p:cNvPr>
          <p:cNvSpPr/>
          <p:nvPr/>
        </p:nvSpPr>
        <p:spPr bwMode="gray">
          <a:xfrm>
            <a:off x="2733860" y="2788415"/>
            <a:ext cx="233266" cy="189191"/>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sp>
        <p:nvSpPr>
          <p:cNvPr id="52" name="Diamond 51">
            <a:extLst>
              <a:ext uri="{FF2B5EF4-FFF2-40B4-BE49-F238E27FC236}">
                <a16:creationId xmlns:a16="http://schemas.microsoft.com/office/drawing/2014/main" id="{F4B2CC8D-66B7-4A92-A476-913463C63A89}"/>
              </a:ext>
            </a:extLst>
          </p:cNvPr>
          <p:cNvSpPr/>
          <p:nvPr/>
        </p:nvSpPr>
        <p:spPr bwMode="gray">
          <a:xfrm>
            <a:off x="5516351" y="2788415"/>
            <a:ext cx="233266" cy="189191"/>
          </a:xfrm>
          <a:prstGeom prst="diamond">
            <a:avLst/>
          </a:prstGeom>
          <a:solidFill>
            <a:srgbClr val="FFFF00"/>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sp>
        <p:nvSpPr>
          <p:cNvPr id="53" name="Diamond 52">
            <a:extLst>
              <a:ext uri="{FF2B5EF4-FFF2-40B4-BE49-F238E27FC236}">
                <a16:creationId xmlns:a16="http://schemas.microsoft.com/office/drawing/2014/main" id="{E942B104-0D6E-4CEA-A3EC-86ED2BD407E3}"/>
              </a:ext>
            </a:extLst>
          </p:cNvPr>
          <p:cNvSpPr/>
          <p:nvPr/>
        </p:nvSpPr>
        <p:spPr bwMode="gray">
          <a:xfrm>
            <a:off x="4632626" y="3165966"/>
            <a:ext cx="233266" cy="189191"/>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sp>
        <p:nvSpPr>
          <p:cNvPr id="54" name="Diamond 53">
            <a:extLst>
              <a:ext uri="{FF2B5EF4-FFF2-40B4-BE49-F238E27FC236}">
                <a16:creationId xmlns:a16="http://schemas.microsoft.com/office/drawing/2014/main" id="{F9E6D8E1-0116-46D0-B71E-ED3751BDB50B}"/>
              </a:ext>
            </a:extLst>
          </p:cNvPr>
          <p:cNvSpPr/>
          <p:nvPr/>
        </p:nvSpPr>
        <p:spPr bwMode="gray">
          <a:xfrm>
            <a:off x="6219256" y="3165966"/>
            <a:ext cx="233266" cy="189191"/>
          </a:xfrm>
          <a:prstGeom prst="diamond">
            <a:avLst/>
          </a:prstGeom>
          <a:solidFill>
            <a:srgbClr val="FFFF00"/>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sp>
        <p:nvSpPr>
          <p:cNvPr id="55" name="Diamond 54">
            <a:extLst>
              <a:ext uri="{FF2B5EF4-FFF2-40B4-BE49-F238E27FC236}">
                <a16:creationId xmlns:a16="http://schemas.microsoft.com/office/drawing/2014/main" id="{6E545F71-6A67-4D5D-92F2-A7AB4A3AFA86}"/>
              </a:ext>
            </a:extLst>
          </p:cNvPr>
          <p:cNvSpPr/>
          <p:nvPr/>
        </p:nvSpPr>
        <p:spPr bwMode="gray">
          <a:xfrm>
            <a:off x="6481245" y="3559547"/>
            <a:ext cx="233266" cy="189191"/>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sp>
        <p:nvSpPr>
          <p:cNvPr id="56" name="Diamond 55">
            <a:extLst>
              <a:ext uri="{FF2B5EF4-FFF2-40B4-BE49-F238E27FC236}">
                <a16:creationId xmlns:a16="http://schemas.microsoft.com/office/drawing/2014/main" id="{673A4C54-74D6-443F-8670-BE5AE7055EC5}"/>
              </a:ext>
            </a:extLst>
          </p:cNvPr>
          <p:cNvSpPr/>
          <p:nvPr/>
        </p:nvSpPr>
        <p:spPr bwMode="gray">
          <a:xfrm>
            <a:off x="6725726" y="3551192"/>
            <a:ext cx="233266" cy="189191"/>
          </a:xfrm>
          <a:prstGeom prst="diamond">
            <a:avLst/>
          </a:prstGeom>
          <a:solidFill>
            <a:srgbClr val="FFFF00"/>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cxnSp>
        <p:nvCxnSpPr>
          <p:cNvPr id="57" name="Straight Arrow Connector 56">
            <a:extLst>
              <a:ext uri="{FF2B5EF4-FFF2-40B4-BE49-F238E27FC236}">
                <a16:creationId xmlns:a16="http://schemas.microsoft.com/office/drawing/2014/main" id="{85B94EFD-1456-4EF2-91C2-EA5F0DD8FA62}"/>
              </a:ext>
            </a:extLst>
          </p:cNvPr>
          <p:cNvCxnSpPr>
            <a:cxnSpLocks/>
            <a:stCxn id="51" idx="3"/>
            <a:endCxn id="52" idx="1"/>
          </p:cNvCxnSpPr>
          <p:nvPr/>
        </p:nvCxnSpPr>
        <p:spPr bwMode="gray">
          <a:xfrm>
            <a:off x="2967126" y="2883011"/>
            <a:ext cx="2549225" cy="0"/>
          </a:xfrm>
          <a:prstGeom prst="straightConnector1">
            <a:avLst/>
          </a:prstGeom>
          <a:ln w="19050">
            <a:solidFill>
              <a:schemeClr val="accent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6AC3DF8C-15F0-4BED-9198-FE57FF180E86}"/>
              </a:ext>
            </a:extLst>
          </p:cNvPr>
          <p:cNvCxnSpPr>
            <a:cxnSpLocks/>
          </p:cNvCxnSpPr>
          <p:nvPr/>
        </p:nvCxnSpPr>
        <p:spPr bwMode="gray">
          <a:xfrm>
            <a:off x="4865892" y="3260561"/>
            <a:ext cx="1353364" cy="0"/>
          </a:xfrm>
          <a:prstGeom prst="straightConnector1">
            <a:avLst/>
          </a:prstGeom>
          <a:ln w="19050">
            <a:solidFill>
              <a:schemeClr val="accent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9" name="TextBox 46">
            <a:extLst>
              <a:ext uri="{FF2B5EF4-FFF2-40B4-BE49-F238E27FC236}">
                <a16:creationId xmlns:a16="http://schemas.microsoft.com/office/drawing/2014/main" id="{7A816E43-6CC8-4FBD-99F5-A7D62E4FA067}"/>
              </a:ext>
            </a:extLst>
          </p:cNvPr>
          <p:cNvSpPr txBox="1">
            <a:spLocks noChangeArrowheads="1"/>
          </p:cNvSpPr>
          <p:nvPr/>
        </p:nvSpPr>
        <p:spPr bwMode="auto">
          <a:xfrm>
            <a:off x="3605868" y="2583755"/>
            <a:ext cx="15590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200" b="1" i="1" u="none" strike="noStrike" kern="1200" cap="none" spc="0" normalizeH="0" baseline="0" noProof="0">
                <a:ln>
                  <a:noFill/>
                </a:ln>
                <a:solidFill>
                  <a:srgbClr val="003366"/>
                </a:solidFill>
                <a:effectLst/>
                <a:uLnTx/>
                <a:uFillTx/>
                <a:latin typeface="Calibri" panose="020F0502020204030204" pitchFamily="34" charset="0"/>
                <a:ea typeface="+mn-ea"/>
                <a:cs typeface="+mn-cs"/>
              </a:rPr>
              <a:t>&gt; 10 years</a:t>
            </a:r>
          </a:p>
        </p:txBody>
      </p:sp>
      <p:sp>
        <p:nvSpPr>
          <p:cNvPr id="60" name="TextBox 46">
            <a:extLst>
              <a:ext uri="{FF2B5EF4-FFF2-40B4-BE49-F238E27FC236}">
                <a16:creationId xmlns:a16="http://schemas.microsoft.com/office/drawing/2014/main" id="{7DFA42D9-E40D-42CB-A1E2-B371AC10DCE9}"/>
              </a:ext>
            </a:extLst>
          </p:cNvPr>
          <p:cNvSpPr txBox="1">
            <a:spLocks noChangeArrowheads="1"/>
          </p:cNvSpPr>
          <p:nvPr/>
        </p:nvSpPr>
        <p:spPr bwMode="auto">
          <a:xfrm>
            <a:off x="5071063" y="3002856"/>
            <a:ext cx="7793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200" b="1" i="1" u="none" strike="noStrike" kern="1200" cap="none" spc="0" normalizeH="0" baseline="0" noProof="0">
                <a:ln>
                  <a:noFill/>
                </a:ln>
                <a:solidFill>
                  <a:srgbClr val="003366"/>
                </a:solidFill>
                <a:effectLst/>
                <a:uLnTx/>
                <a:uFillTx/>
                <a:latin typeface="Calibri" panose="020F0502020204030204" pitchFamily="34" charset="0"/>
                <a:ea typeface="+mn-ea"/>
                <a:cs typeface="+mn-cs"/>
              </a:rPr>
              <a:t>5 years</a:t>
            </a:r>
          </a:p>
        </p:txBody>
      </p:sp>
      <p:sp>
        <p:nvSpPr>
          <p:cNvPr id="61" name="TextBox 46">
            <a:extLst>
              <a:ext uri="{FF2B5EF4-FFF2-40B4-BE49-F238E27FC236}">
                <a16:creationId xmlns:a16="http://schemas.microsoft.com/office/drawing/2014/main" id="{A127BBA6-D73D-441B-9738-7BFA162E706B}"/>
              </a:ext>
            </a:extLst>
          </p:cNvPr>
          <p:cNvSpPr txBox="1">
            <a:spLocks noChangeArrowheads="1"/>
          </p:cNvSpPr>
          <p:nvPr/>
        </p:nvSpPr>
        <p:spPr bwMode="auto">
          <a:xfrm>
            <a:off x="6481245" y="3306879"/>
            <a:ext cx="7793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200" b="1" i="1" u="none" strike="noStrike" kern="1200" cap="none" spc="0" normalizeH="0" baseline="0" noProof="0">
                <a:ln>
                  <a:noFill/>
                </a:ln>
                <a:solidFill>
                  <a:srgbClr val="003366"/>
                </a:solidFill>
                <a:effectLst/>
                <a:uLnTx/>
                <a:uFillTx/>
                <a:latin typeface="Calibri" panose="020F0502020204030204" pitchFamily="34" charset="0"/>
                <a:ea typeface="+mn-ea"/>
                <a:cs typeface="+mn-cs"/>
              </a:rPr>
              <a:t>&lt;1 year</a:t>
            </a:r>
          </a:p>
        </p:txBody>
      </p:sp>
      <p:sp>
        <p:nvSpPr>
          <p:cNvPr id="63" name="Diamond 62">
            <a:extLst>
              <a:ext uri="{FF2B5EF4-FFF2-40B4-BE49-F238E27FC236}">
                <a16:creationId xmlns:a16="http://schemas.microsoft.com/office/drawing/2014/main" id="{47929883-F024-48E7-86AF-B1E3CC7C8B46}"/>
              </a:ext>
            </a:extLst>
          </p:cNvPr>
          <p:cNvSpPr/>
          <p:nvPr/>
        </p:nvSpPr>
        <p:spPr bwMode="gray">
          <a:xfrm>
            <a:off x="389119" y="6411436"/>
            <a:ext cx="233266" cy="189191"/>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sp>
        <p:nvSpPr>
          <p:cNvPr id="64" name="Diamond 63">
            <a:extLst>
              <a:ext uri="{FF2B5EF4-FFF2-40B4-BE49-F238E27FC236}">
                <a16:creationId xmlns:a16="http://schemas.microsoft.com/office/drawing/2014/main" id="{A8B7DAD6-90CF-402E-B43A-C1063FCD44DD}"/>
              </a:ext>
            </a:extLst>
          </p:cNvPr>
          <p:cNvSpPr/>
          <p:nvPr/>
        </p:nvSpPr>
        <p:spPr bwMode="gray">
          <a:xfrm>
            <a:off x="3545634" y="6411436"/>
            <a:ext cx="233266" cy="189191"/>
          </a:xfrm>
          <a:prstGeom prst="diamond">
            <a:avLst/>
          </a:prstGeom>
          <a:solidFill>
            <a:srgbClr val="FFFF00"/>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sp>
        <p:nvSpPr>
          <p:cNvPr id="65" name="Diamond 64">
            <a:extLst>
              <a:ext uri="{FF2B5EF4-FFF2-40B4-BE49-F238E27FC236}">
                <a16:creationId xmlns:a16="http://schemas.microsoft.com/office/drawing/2014/main" id="{885280C5-0875-4F92-AAE4-8A80040EE2FC}"/>
              </a:ext>
            </a:extLst>
          </p:cNvPr>
          <p:cNvSpPr/>
          <p:nvPr/>
        </p:nvSpPr>
        <p:spPr bwMode="gray">
          <a:xfrm>
            <a:off x="7039824" y="6411436"/>
            <a:ext cx="233266" cy="189191"/>
          </a:xfrm>
          <a:prstGeom prst="diamond">
            <a:avLst/>
          </a:prstGeom>
          <a:solidFill>
            <a:schemeClr val="accent1">
              <a:lumMod val="25000"/>
              <a:lumOff val="75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sp>
        <p:nvSpPr>
          <p:cNvPr id="66" name="TextBox 46">
            <a:extLst>
              <a:ext uri="{FF2B5EF4-FFF2-40B4-BE49-F238E27FC236}">
                <a16:creationId xmlns:a16="http://schemas.microsoft.com/office/drawing/2014/main" id="{2593C649-B3DD-406A-8F8E-580AC2B98E21}"/>
              </a:ext>
            </a:extLst>
          </p:cNvPr>
          <p:cNvSpPr txBox="1">
            <a:spLocks noChangeArrowheads="1"/>
          </p:cNvSpPr>
          <p:nvPr/>
        </p:nvSpPr>
        <p:spPr bwMode="auto">
          <a:xfrm>
            <a:off x="690230" y="6367532"/>
            <a:ext cx="256615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200" b="1" u="none" strike="noStrike" kern="1200" cap="none" spc="0" normalizeH="0" baseline="0" noProof="0" dirty="0">
                <a:ln>
                  <a:noFill/>
                </a:ln>
                <a:solidFill>
                  <a:srgbClr val="003366"/>
                </a:solidFill>
                <a:effectLst/>
                <a:uLnTx/>
                <a:uFillTx/>
                <a:latin typeface="Calibri" panose="020F0502020204030204" pitchFamily="34" charset="0"/>
                <a:ea typeface="+mn-ea"/>
                <a:cs typeface="+mn-cs"/>
              </a:rPr>
              <a:t>Market Entry (in premium segment)</a:t>
            </a:r>
          </a:p>
        </p:txBody>
      </p:sp>
      <p:sp>
        <p:nvSpPr>
          <p:cNvPr id="67" name="TextBox 46">
            <a:extLst>
              <a:ext uri="{FF2B5EF4-FFF2-40B4-BE49-F238E27FC236}">
                <a16:creationId xmlns:a16="http://schemas.microsoft.com/office/drawing/2014/main" id="{D43F62D1-56D6-48E5-BF59-205563ED8E67}"/>
              </a:ext>
            </a:extLst>
          </p:cNvPr>
          <p:cNvSpPr txBox="1">
            <a:spLocks noChangeArrowheads="1"/>
          </p:cNvSpPr>
          <p:nvPr/>
        </p:nvSpPr>
        <p:spPr bwMode="auto">
          <a:xfrm>
            <a:off x="3778900" y="6367532"/>
            <a:ext cx="30867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200" b="1" u="none" strike="noStrike" kern="1200" cap="none" spc="0" normalizeH="0" baseline="0" noProof="0" dirty="0">
                <a:ln>
                  <a:noFill/>
                </a:ln>
                <a:solidFill>
                  <a:srgbClr val="003366"/>
                </a:solidFill>
                <a:effectLst/>
                <a:uLnTx/>
                <a:uFillTx/>
                <a:latin typeface="Calibri" panose="020F0502020204030204" pitchFamily="34" charset="0"/>
                <a:ea typeface="+mn-ea"/>
                <a:cs typeface="+mn-cs"/>
              </a:rPr>
              <a:t>1</a:t>
            </a:r>
            <a:r>
              <a:rPr kumimoji="0" lang="en-US" altLang="de-DE" sz="1200" b="1" u="none" strike="noStrike" kern="1200" cap="none" spc="0" normalizeH="0" baseline="30000" noProof="0" dirty="0">
                <a:ln>
                  <a:noFill/>
                </a:ln>
                <a:solidFill>
                  <a:srgbClr val="003366"/>
                </a:solidFill>
                <a:effectLst/>
                <a:uLnTx/>
                <a:uFillTx/>
                <a:latin typeface="Calibri" panose="020F0502020204030204" pitchFamily="34" charset="0"/>
                <a:ea typeface="+mn-ea"/>
                <a:cs typeface="+mn-cs"/>
              </a:rPr>
              <a:t>st</a:t>
            </a:r>
            <a:r>
              <a:rPr kumimoji="0" lang="en-US" altLang="de-DE" sz="1200" b="1" u="none" strike="noStrike" kern="1200" cap="none" spc="0" normalizeH="0" baseline="0" noProof="0" dirty="0">
                <a:ln>
                  <a:noFill/>
                </a:ln>
                <a:solidFill>
                  <a:srgbClr val="003366"/>
                </a:solidFill>
                <a:effectLst/>
                <a:uLnTx/>
                <a:uFillTx/>
                <a:latin typeface="Calibri" panose="020F0502020204030204" pitchFamily="34" charset="0"/>
                <a:ea typeface="+mn-ea"/>
                <a:cs typeface="+mn-cs"/>
              </a:rPr>
              <a:t> Euro NCAP requirements introduced</a:t>
            </a:r>
          </a:p>
        </p:txBody>
      </p:sp>
      <p:sp>
        <p:nvSpPr>
          <p:cNvPr id="68" name="TextBox 46">
            <a:extLst>
              <a:ext uri="{FF2B5EF4-FFF2-40B4-BE49-F238E27FC236}">
                <a16:creationId xmlns:a16="http://schemas.microsoft.com/office/drawing/2014/main" id="{0381711D-4B9D-4C67-B513-82CB7E0B090E}"/>
              </a:ext>
            </a:extLst>
          </p:cNvPr>
          <p:cNvSpPr txBox="1">
            <a:spLocks noChangeArrowheads="1"/>
          </p:cNvSpPr>
          <p:nvPr/>
        </p:nvSpPr>
        <p:spPr bwMode="auto">
          <a:xfrm>
            <a:off x="7447294" y="6367532"/>
            <a:ext cx="4355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200" b="1" u="none" strike="noStrike" kern="1200" cap="none" spc="0" normalizeH="0" baseline="0" noProof="0" dirty="0" smtClean="0">
                <a:ln>
                  <a:noFill/>
                </a:ln>
                <a:solidFill>
                  <a:srgbClr val="003366"/>
                </a:solidFill>
                <a:effectLst/>
                <a:uLnTx/>
                <a:uFillTx/>
                <a:latin typeface="Calibri" panose="020F0502020204030204" pitchFamily="34" charset="0"/>
                <a:ea typeface="+mn-ea"/>
                <a:cs typeface="+mn-cs"/>
              </a:rPr>
              <a:t>Type Approval</a:t>
            </a:r>
            <a:r>
              <a:rPr kumimoji="0" lang="en-US" altLang="de-DE" sz="1200" b="1" u="none" strike="noStrike" kern="1200" cap="none" spc="0" normalizeH="0" noProof="0" dirty="0" smtClean="0">
                <a:ln>
                  <a:noFill/>
                </a:ln>
                <a:solidFill>
                  <a:srgbClr val="003366"/>
                </a:solidFill>
                <a:effectLst/>
                <a:uLnTx/>
                <a:uFillTx/>
                <a:latin typeface="Calibri" panose="020F0502020204030204" pitchFamily="34" charset="0"/>
                <a:ea typeface="+mn-ea"/>
                <a:cs typeface="+mn-cs"/>
              </a:rPr>
              <a:t> Regulation</a:t>
            </a:r>
            <a:endParaRPr kumimoji="0" lang="en-US" altLang="de-DE" sz="1200" b="1" u="none" strike="noStrike" kern="1200" cap="none" spc="0" normalizeH="0" baseline="0" noProof="0" dirty="0">
              <a:ln>
                <a:noFill/>
              </a:ln>
              <a:solidFill>
                <a:srgbClr val="003366"/>
              </a:solidFill>
              <a:effectLst/>
              <a:uLnTx/>
              <a:uFillTx/>
              <a:latin typeface="Calibri" panose="020F0502020204030204" pitchFamily="34" charset="0"/>
              <a:ea typeface="+mn-ea"/>
              <a:cs typeface="+mn-cs"/>
            </a:endParaRPr>
          </a:p>
        </p:txBody>
      </p:sp>
      <p:sp>
        <p:nvSpPr>
          <p:cNvPr id="69" name="TextBox 46">
            <a:extLst>
              <a:ext uri="{FF2B5EF4-FFF2-40B4-BE49-F238E27FC236}">
                <a16:creationId xmlns:a16="http://schemas.microsoft.com/office/drawing/2014/main" id="{94C32E65-5967-45D9-8A00-3855CD8EF0A6}"/>
              </a:ext>
            </a:extLst>
          </p:cNvPr>
          <p:cNvSpPr txBox="1">
            <a:spLocks noChangeArrowheads="1"/>
          </p:cNvSpPr>
          <p:nvPr/>
        </p:nvSpPr>
        <p:spPr bwMode="auto">
          <a:xfrm>
            <a:off x="7080253" y="2517807"/>
            <a:ext cx="684000" cy="307777"/>
          </a:xfrm>
          <a:prstGeom prst="rect">
            <a:avLst/>
          </a:prstGeom>
          <a:solidFill>
            <a:schemeClr val="accent4">
              <a:lumMod val="60000"/>
              <a:lumOff val="40000"/>
            </a:schemeClr>
          </a:solidFill>
          <a:ln>
            <a:noFill/>
          </a:ln>
        </p:spPr>
        <p:txBody>
          <a:bodyPr wrap="squar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de-DE" sz="1400" b="1" u="none" strike="noStrike" kern="1200" cap="none" spc="0" normalizeH="0" baseline="0" noProof="0">
                <a:ln>
                  <a:noFill/>
                </a:ln>
                <a:solidFill>
                  <a:schemeClr val="bg1"/>
                </a:solidFill>
                <a:effectLst/>
                <a:uLnTx/>
                <a:uFillTx/>
                <a:latin typeface="Calibri" panose="020F0502020204030204" pitchFamily="34" charset="0"/>
                <a:ea typeface="+mn-ea"/>
                <a:cs typeface="+mn-cs"/>
              </a:rPr>
              <a:t>Today</a:t>
            </a:r>
          </a:p>
        </p:txBody>
      </p:sp>
      <p:sp>
        <p:nvSpPr>
          <p:cNvPr id="70" name="Diamond 69">
            <a:extLst>
              <a:ext uri="{FF2B5EF4-FFF2-40B4-BE49-F238E27FC236}">
                <a16:creationId xmlns:a16="http://schemas.microsoft.com/office/drawing/2014/main" id="{6365BAC1-2A55-4BF6-84C2-CC235F2B6104}"/>
              </a:ext>
            </a:extLst>
          </p:cNvPr>
          <p:cNvSpPr/>
          <p:nvPr/>
        </p:nvSpPr>
        <p:spPr bwMode="gray">
          <a:xfrm>
            <a:off x="8000810" y="2791810"/>
            <a:ext cx="233266" cy="189191"/>
          </a:xfrm>
          <a:prstGeom prst="diamond">
            <a:avLst/>
          </a:prstGeom>
          <a:solidFill>
            <a:schemeClr val="accent1">
              <a:lumMod val="25000"/>
              <a:lumOff val="75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sp>
        <p:nvSpPr>
          <p:cNvPr id="71" name="Diamond 70">
            <a:extLst>
              <a:ext uri="{FF2B5EF4-FFF2-40B4-BE49-F238E27FC236}">
                <a16:creationId xmlns:a16="http://schemas.microsoft.com/office/drawing/2014/main" id="{068DF951-C972-4314-B590-5FE8700783D3}"/>
              </a:ext>
            </a:extLst>
          </p:cNvPr>
          <p:cNvSpPr/>
          <p:nvPr/>
        </p:nvSpPr>
        <p:spPr bwMode="gray">
          <a:xfrm>
            <a:off x="8498246" y="3168845"/>
            <a:ext cx="233266" cy="189191"/>
          </a:xfrm>
          <a:prstGeom prst="diamond">
            <a:avLst/>
          </a:prstGeom>
          <a:solidFill>
            <a:schemeClr val="accent1">
              <a:lumMod val="25000"/>
              <a:lumOff val="75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sp>
        <p:nvSpPr>
          <p:cNvPr id="72" name="Diamond 71">
            <a:extLst>
              <a:ext uri="{FF2B5EF4-FFF2-40B4-BE49-F238E27FC236}">
                <a16:creationId xmlns:a16="http://schemas.microsoft.com/office/drawing/2014/main" id="{F76EF001-7937-4229-842B-BAB6765D88FF}"/>
              </a:ext>
            </a:extLst>
          </p:cNvPr>
          <p:cNvSpPr/>
          <p:nvPr/>
        </p:nvSpPr>
        <p:spPr bwMode="gray">
          <a:xfrm>
            <a:off x="8498246" y="3548239"/>
            <a:ext cx="233266" cy="189191"/>
          </a:xfrm>
          <a:prstGeom prst="diamond">
            <a:avLst/>
          </a:prstGeom>
          <a:solidFill>
            <a:schemeClr val="accent1">
              <a:lumMod val="25000"/>
              <a:lumOff val="75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spcBef>
                <a:spcPts val="600"/>
              </a:spcBef>
            </a:pPr>
            <a:endParaRPr lang="de-DE"/>
          </a:p>
        </p:txBody>
      </p:sp>
      <p:cxnSp>
        <p:nvCxnSpPr>
          <p:cNvPr id="73" name="Straight Arrow Connector 72">
            <a:extLst>
              <a:ext uri="{FF2B5EF4-FFF2-40B4-BE49-F238E27FC236}">
                <a16:creationId xmlns:a16="http://schemas.microsoft.com/office/drawing/2014/main" id="{DB821090-41B5-436E-95DF-43ABEB25200A}"/>
              </a:ext>
            </a:extLst>
          </p:cNvPr>
          <p:cNvCxnSpPr>
            <a:cxnSpLocks/>
            <a:stCxn id="52" idx="3"/>
            <a:endCxn id="70" idx="1"/>
          </p:cNvCxnSpPr>
          <p:nvPr/>
        </p:nvCxnSpPr>
        <p:spPr bwMode="gray">
          <a:xfrm>
            <a:off x="5749617" y="2883011"/>
            <a:ext cx="2251193" cy="3395"/>
          </a:xfrm>
          <a:prstGeom prst="straightConnector1">
            <a:avLst/>
          </a:prstGeom>
          <a:ln w="19050">
            <a:solidFill>
              <a:schemeClr val="accent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7BA4FD66-2515-4ED9-A51F-C34344FA0B5E}"/>
              </a:ext>
            </a:extLst>
          </p:cNvPr>
          <p:cNvCxnSpPr>
            <a:cxnSpLocks/>
            <a:stCxn id="54" idx="3"/>
            <a:endCxn id="71" idx="1"/>
          </p:cNvCxnSpPr>
          <p:nvPr/>
        </p:nvCxnSpPr>
        <p:spPr bwMode="gray">
          <a:xfrm>
            <a:off x="6452522" y="3260562"/>
            <a:ext cx="2045724" cy="2879"/>
          </a:xfrm>
          <a:prstGeom prst="straightConnector1">
            <a:avLst/>
          </a:prstGeom>
          <a:ln w="19050">
            <a:solidFill>
              <a:schemeClr val="accent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6" name="TextBox 46">
            <a:extLst>
              <a:ext uri="{FF2B5EF4-FFF2-40B4-BE49-F238E27FC236}">
                <a16:creationId xmlns:a16="http://schemas.microsoft.com/office/drawing/2014/main" id="{51A49DDC-47FD-41E8-BDE0-C16B2471D578}"/>
              </a:ext>
            </a:extLst>
          </p:cNvPr>
          <p:cNvSpPr txBox="1">
            <a:spLocks noChangeArrowheads="1"/>
          </p:cNvSpPr>
          <p:nvPr/>
        </p:nvSpPr>
        <p:spPr bwMode="auto">
          <a:xfrm>
            <a:off x="6227800" y="2585220"/>
            <a:ext cx="7793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200" b="1" i="1" u="none" strike="noStrike" kern="1200" cap="none" spc="0" normalizeH="0" baseline="0" noProof="0">
                <a:ln>
                  <a:noFill/>
                </a:ln>
                <a:solidFill>
                  <a:srgbClr val="003366"/>
                </a:solidFill>
                <a:effectLst/>
                <a:uLnTx/>
                <a:uFillTx/>
                <a:latin typeface="Calibri" panose="020F0502020204030204" pitchFamily="34" charset="0"/>
                <a:ea typeface="+mn-ea"/>
                <a:cs typeface="+mn-cs"/>
              </a:rPr>
              <a:t>8 years</a:t>
            </a:r>
          </a:p>
        </p:txBody>
      </p:sp>
      <p:sp>
        <p:nvSpPr>
          <p:cNvPr id="77" name="TextBox 46">
            <a:extLst>
              <a:ext uri="{FF2B5EF4-FFF2-40B4-BE49-F238E27FC236}">
                <a16:creationId xmlns:a16="http://schemas.microsoft.com/office/drawing/2014/main" id="{32DFD9B4-0015-435B-9A74-56F08796CF79}"/>
              </a:ext>
            </a:extLst>
          </p:cNvPr>
          <p:cNvSpPr txBox="1">
            <a:spLocks noChangeArrowheads="1"/>
          </p:cNvSpPr>
          <p:nvPr/>
        </p:nvSpPr>
        <p:spPr bwMode="auto">
          <a:xfrm>
            <a:off x="6829797" y="3009282"/>
            <a:ext cx="7793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200" b="1" i="1" u="none" strike="noStrike" kern="1200" cap="none" spc="0" normalizeH="0" baseline="0" noProof="0">
                <a:ln>
                  <a:noFill/>
                </a:ln>
                <a:solidFill>
                  <a:srgbClr val="003366"/>
                </a:solidFill>
                <a:effectLst/>
                <a:uLnTx/>
                <a:uFillTx/>
                <a:latin typeface="Calibri" panose="020F0502020204030204" pitchFamily="34" charset="0"/>
                <a:ea typeface="+mn-ea"/>
                <a:cs typeface="+mn-cs"/>
              </a:rPr>
              <a:t>8 years</a:t>
            </a:r>
          </a:p>
        </p:txBody>
      </p:sp>
      <p:sp>
        <p:nvSpPr>
          <p:cNvPr id="78" name="TextBox 46">
            <a:extLst>
              <a:ext uri="{FF2B5EF4-FFF2-40B4-BE49-F238E27FC236}">
                <a16:creationId xmlns:a16="http://schemas.microsoft.com/office/drawing/2014/main" id="{7BCD3BF5-C40F-4485-AC29-60B8A7727F34}"/>
              </a:ext>
            </a:extLst>
          </p:cNvPr>
          <p:cNvSpPr txBox="1">
            <a:spLocks noChangeArrowheads="1"/>
          </p:cNvSpPr>
          <p:nvPr/>
        </p:nvSpPr>
        <p:spPr bwMode="auto">
          <a:xfrm>
            <a:off x="7570065" y="3380052"/>
            <a:ext cx="7793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de-DE" sz="1200" b="1" i="1" u="none" strike="noStrike" kern="1200" cap="none" spc="0" normalizeH="0" baseline="0" noProof="0">
                <a:ln>
                  <a:noFill/>
                </a:ln>
                <a:solidFill>
                  <a:srgbClr val="003366"/>
                </a:solidFill>
                <a:effectLst/>
                <a:uLnTx/>
                <a:uFillTx/>
                <a:latin typeface="Calibri" panose="020F0502020204030204" pitchFamily="34" charset="0"/>
                <a:ea typeface="+mn-ea"/>
                <a:cs typeface="+mn-cs"/>
              </a:rPr>
              <a:t>6 years</a:t>
            </a:r>
          </a:p>
        </p:txBody>
      </p:sp>
      <p:cxnSp>
        <p:nvCxnSpPr>
          <p:cNvPr id="89" name="Straight Arrow Connector 88">
            <a:extLst>
              <a:ext uri="{FF2B5EF4-FFF2-40B4-BE49-F238E27FC236}">
                <a16:creationId xmlns:a16="http://schemas.microsoft.com/office/drawing/2014/main" id="{64926456-2AA5-4F56-94E1-3A6FF9864BAE}"/>
              </a:ext>
            </a:extLst>
          </p:cNvPr>
          <p:cNvCxnSpPr>
            <a:cxnSpLocks/>
          </p:cNvCxnSpPr>
          <p:nvPr/>
        </p:nvCxnSpPr>
        <p:spPr bwMode="gray">
          <a:xfrm flipV="1">
            <a:off x="6958992" y="3642835"/>
            <a:ext cx="1539254" cy="2953"/>
          </a:xfrm>
          <a:prstGeom prst="straightConnector1">
            <a:avLst/>
          </a:prstGeom>
          <a:ln w="19050">
            <a:solidFill>
              <a:schemeClr val="accent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8"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
          <p:cNvSpPr txBox="1"/>
          <p:nvPr/>
        </p:nvSpPr>
        <p:spPr>
          <a:xfrm>
            <a:off x="370150" y="430692"/>
            <a:ext cx="6057543" cy="461665"/>
          </a:xfrm>
          <a:prstGeom prst="rect">
            <a:avLst/>
          </a:prstGeom>
          <a:noFill/>
        </p:spPr>
        <p:txBody>
          <a:bodyPr wrap="square" rtlCol="0">
            <a:spAutoFit/>
          </a:bodyPr>
          <a:lstStyle/>
          <a:p>
            <a:r>
              <a:rPr lang="en-GB" sz="2400" b="1" dirty="0" smtClean="0">
                <a:solidFill>
                  <a:schemeClr val="accent1">
                    <a:lumMod val="50000"/>
                  </a:schemeClr>
                </a:solidFill>
              </a:rPr>
              <a:t>AEB IWG 12 – Industry Input</a:t>
            </a:r>
            <a:endParaRPr lang="en-GB" b="1" dirty="0">
              <a:solidFill>
                <a:schemeClr val="accent1">
                  <a:lumMod val="50000"/>
                </a:schemeClr>
              </a:solidFill>
            </a:endParaRPr>
          </a:p>
        </p:txBody>
      </p:sp>
      <p:sp>
        <p:nvSpPr>
          <p:cNvPr id="41" name="テキスト ボックス 5"/>
          <p:cNvSpPr txBox="1"/>
          <p:nvPr/>
        </p:nvSpPr>
        <p:spPr>
          <a:xfrm>
            <a:off x="370150" y="755745"/>
            <a:ext cx="7940132" cy="400110"/>
          </a:xfrm>
          <a:prstGeom prst="rect">
            <a:avLst/>
          </a:prstGeom>
          <a:noFill/>
        </p:spPr>
        <p:txBody>
          <a:bodyPr wrap="square" rtlCol="0">
            <a:spAutoFit/>
          </a:bodyPr>
          <a:lstStyle/>
          <a:p>
            <a:r>
              <a:rPr lang="en-US" sz="2000" dirty="0" smtClean="0"/>
              <a:t>Robustness of Car2Bicycle AEB</a:t>
            </a:r>
            <a:endParaRPr kumimoji="1" lang="en-US" altLang="ja-JP"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Foliennummernplatzhalter 1"/>
          <p:cNvSpPr>
            <a:spLocks noGrp="1"/>
          </p:cNvSpPr>
          <p:nvPr>
            <p:ph type="sldNum" sz="quarter" idx="12"/>
          </p:nvPr>
        </p:nvSpPr>
        <p:spPr/>
        <p:txBody>
          <a:bodyPr/>
          <a:lstStyle/>
          <a:p>
            <a:fld id="{63EE21EF-54D9-4A9D-8F91-C2D66088A948}" type="slidenum">
              <a:rPr lang="de-DE" smtClean="0"/>
              <a:t>4</a:t>
            </a:fld>
            <a:endParaRPr lang="de-DE"/>
          </a:p>
        </p:txBody>
      </p:sp>
    </p:spTree>
    <p:extLst>
      <p:ext uri="{BB962C8B-B14F-4D97-AF65-F5344CB8AC3E}">
        <p14:creationId xmlns:p14="http://schemas.microsoft.com/office/powerpoint/2010/main" val="1905772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27873" y="3130760"/>
            <a:ext cx="6893520" cy="523220"/>
          </a:xfrm>
          <a:prstGeom prst="rect">
            <a:avLst/>
          </a:prstGeom>
          <a:noFill/>
        </p:spPr>
        <p:txBody>
          <a:bodyPr wrap="square" rtlCol="0">
            <a:spAutoFit/>
          </a:bodyPr>
          <a:lstStyle/>
          <a:p>
            <a:r>
              <a:rPr lang="en-GB" sz="2800" b="1" dirty="0" smtClean="0">
                <a:solidFill>
                  <a:schemeClr val="accent1">
                    <a:lumMod val="50000"/>
                  </a:schemeClr>
                </a:solidFill>
              </a:rPr>
              <a:t>Car to Bicycle – Speed of the bicycle</a:t>
            </a:r>
            <a:endParaRPr lang="en-GB" sz="2000"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2"/>
          </p:nvPr>
        </p:nvSpPr>
        <p:spPr/>
        <p:txBody>
          <a:bodyPr/>
          <a:lstStyle/>
          <a:p>
            <a:fld id="{63EE21EF-54D9-4A9D-8F91-C2D66088A948}" type="slidenum">
              <a:rPr lang="de-DE" smtClean="0"/>
              <a:t>5</a:t>
            </a:fld>
            <a:endParaRPr lang="de-DE"/>
          </a:p>
        </p:txBody>
      </p:sp>
    </p:spTree>
    <p:extLst>
      <p:ext uri="{BB962C8B-B14F-4D97-AF65-F5344CB8AC3E}">
        <p14:creationId xmlns:p14="http://schemas.microsoft.com/office/powerpoint/2010/main" val="1967415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0" y="430692"/>
            <a:ext cx="6057543" cy="461665"/>
          </a:xfrm>
          <a:prstGeom prst="rect">
            <a:avLst/>
          </a:prstGeom>
          <a:noFill/>
        </p:spPr>
        <p:txBody>
          <a:bodyPr wrap="square" rtlCol="0">
            <a:spAutoFit/>
          </a:bodyPr>
          <a:lstStyle/>
          <a:p>
            <a:r>
              <a:rPr lang="en-GB" sz="2400" b="1" dirty="0" smtClean="0">
                <a:solidFill>
                  <a:schemeClr val="accent1">
                    <a:lumMod val="50000"/>
                  </a:schemeClr>
                </a:solidFill>
              </a:rPr>
              <a:t>AEB IWG 12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5"/>
          <p:cNvSpPr txBox="1"/>
          <p:nvPr/>
        </p:nvSpPr>
        <p:spPr>
          <a:xfrm>
            <a:off x="370150" y="755745"/>
            <a:ext cx="7940132" cy="400110"/>
          </a:xfrm>
          <a:prstGeom prst="rect">
            <a:avLst/>
          </a:prstGeom>
          <a:noFill/>
        </p:spPr>
        <p:txBody>
          <a:bodyPr wrap="square" rtlCol="0">
            <a:spAutoFit/>
          </a:bodyPr>
          <a:lstStyle/>
          <a:p>
            <a:r>
              <a:rPr lang="en-US" sz="2000" dirty="0" smtClean="0"/>
              <a:t>Justification for increasing the lower bicycle velocity</a:t>
            </a:r>
            <a:endParaRPr kumimoji="1" lang="en-US" altLang="ja-JP"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itel 1"/>
          <p:cNvSpPr>
            <a:spLocks noGrp="1"/>
          </p:cNvSpPr>
          <p:nvPr/>
        </p:nvSpPr>
        <p:spPr>
          <a:xfrm>
            <a:off x="870819" y="1523822"/>
            <a:ext cx="10024344" cy="452712"/>
          </a:xfrm>
          <a:prstGeom prst="rect">
            <a:avLst/>
          </a:prstGeom>
        </p:spPr>
        <p:txBody>
          <a:bodyPr vert="horz" lIns="0" tIns="0" rIns="0" bIns="0" rtlCol="0" anchor="t" anchorCtr="0">
            <a:noAutofit/>
          </a:bodyPr>
          <a:lstStyle>
            <a:lvl1pPr algn="l" defTabSz="914333" rtl="0" eaLnBrk="1" latinLnBrk="0" hangingPunct="1">
              <a:lnSpc>
                <a:spcPct val="89000"/>
              </a:lnSpc>
              <a:spcBef>
                <a:spcPct val="0"/>
              </a:spcBef>
              <a:buNone/>
              <a:defRPr sz="2800" kern="1200" baseline="0">
                <a:solidFill>
                  <a:schemeClr val="accent1"/>
                </a:solidFill>
                <a:latin typeface="+mj-lt"/>
                <a:ea typeface="+mj-ea"/>
                <a:cs typeface="+mj-cs"/>
              </a:defRPr>
            </a:lvl1pPr>
          </a:lstStyle>
          <a:p>
            <a:pPr lvl="0"/>
            <a:r>
              <a:rPr lang="en-GB" dirty="0"/>
              <a:t>5.2.3.4</a:t>
            </a:r>
            <a:r>
              <a:rPr lang="en-GB" dirty="0" smtClean="0"/>
              <a:t>. a) </a:t>
            </a:r>
            <a:r>
              <a:rPr lang="en-GB" dirty="0"/>
              <a:t>with unobstructed </a:t>
            </a:r>
            <a:r>
              <a:rPr lang="en-GB" dirty="0" smtClean="0"/>
              <a:t>crossing bicycles </a:t>
            </a:r>
            <a:r>
              <a:rPr lang="en-GB" dirty="0"/>
              <a:t>with a </a:t>
            </a:r>
            <a:r>
              <a:rPr lang="de-DE" dirty="0" smtClean="0"/>
              <a:t>lateral </a:t>
            </a:r>
            <a:r>
              <a:rPr lang="de-DE" dirty="0" err="1" smtClean="0"/>
              <a:t>speed</a:t>
            </a:r>
            <a:r>
              <a:rPr lang="de-DE" dirty="0" smtClean="0"/>
              <a:t> </a:t>
            </a:r>
            <a:r>
              <a:rPr lang="de-DE" dirty="0" err="1" smtClean="0"/>
              <a:t>component</a:t>
            </a:r>
            <a:r>
              <a:rPr lang="de-DE" dirty="0" smtClean="0"/>
              <a:t> </a:t>
            </a:r>
            <a:r>
              <a:rPr lang="de-DE" dirty="0" err="1" smtClean="0"/>
              <a:t>of</a:t>
            </a:r>
            <a:r>
              <a:rPr lang="de-DE" dirty="0" smtClean="0"/>
              <a:t> not </a:t>
            </a:r>
            <a:r>
              <a:rPr lang="de-DE" dirty="0" err="1" smtClean="0"/>
              <a:t>more</a:t>
            </a:r>
            <a:r>
              <a:rPr lang="de-DE" dirty="0" smtClean="0"/>
              <a:t> </a:t>
            </a:r>
            <a:r>
              <a:rPr lang="de-DE" dirty="0" err="1" smtClean="0"/>
              <a:t>than</a:t>
            </a:r>
            <a:r>
              <a:rPr lang="en-GB" dirty="0" smtClean="0"/>
              <a:t> </a:t>
            </a:r>
            <a:r>
              <a:rPr lang="en-GB" dirty="0"/>
              <a:t>15 km/h</a:t>
            </a:r>
            <a:r>
              <a:rPr lang="en-GB" dirty="0" smtClean="0"/>
              <a:t>;</a:t>
            </a:r>
            <a:endParaRPr lang="en-GB" dirty="0"/>
          </a:p>
        </p:txBody>
      </p:sp>
      <p:sp>
        <p:nvSpPr>
          <p:cNvPr id="9" name="Inhaltsplatzhalter 4"/>
          <p:cNvSpPr>
            <a:spLocks noGrp="1"/>
          </p:cNvSpPr>
          <p:nvPr/>
        </p:nvSpPr>
        <p:spPr>
          <a:xfrm>
            <a:off x="870381" y="2570672"/>
            <a:ext cx="10577204" cy="3832062"/>
          </a:xfrm>
          <a:prstGeom prst="rect">
            <a:avLst/>
          </a:prstGeom>
        </p:spPr>
        <p:txBody>
          <a:bodyPr vert="horz" lIns="0" tIns="0" rIns="0" bIns="0" rtlCol="0">
            <a:noAutofit/>
          </a:bodyPr>
          <a:lstStyle>
            <a:lvl1pPr marL="251982" indent="-251982" algn="l" defTabSz="914333" rtl="0" eaLnBrk="1" latinLnBrk="0" hangingPunct="1">
              <a:lnSpc>
                <a:spcPct val="107000"/>
              </a:lnSpc>
              <a:spcBef>
                <a:spcPts val="500"/>
              </a:spcBef>
              <a:buFont typeface="Wingdings 3" panose="05040102010807070707" pitchFamily="18" charset="2"/>
              <a:buChar char=""/>
              <a:defRPr sz="1800" kern="1200">
                <a:solidFill>
                  <a:schemeClr val="tx1"/>
                </a:solidFill>
                <a:latin typeface="+mn-lt"/>
                <a:ea typeface="+mn-ea"/>
                <a:cs typeface="+mn-cs"/>
              </a:defRPr>
            </a:lvl1pPr>
            <a:lvl2pPr marL="507563" indent="-273580" algn="l" defTabSz="914333" rtl="0" eaLnBrk="1" latinLnBrk="0" hangingPunct="1">
              <a:lnSpc>
                <a:spcPct val="103000"/>
              </a:lnSpc>
              <a:spcBef>
                <a:spcPts val="500"/>
              </a:spcBef>
              <a:buFont typeface="Wingdings 3" panose="05040102010807070707" pitchFamily="18" charset="2"/>
              <a:buChar char=""/>
              <a:defRPr sz="1600" kern="1200">
                <a:solidFill>
                  <a:schemeClr val="tx1"/>
                </a:solidFill>
                <a:latin typeface="+mn-lt"/>
                <a:ea typeface="+mn-ea"/>
                <a:cs typeface="+mn-cs"/>
              </a:defRPr>
            </a:lvl2pPr>
            <a:lvl3pPr marL="730746" indent="-205185" algn="l" defTabSz="914333" rtl="0" eaLnBrk="1" latinLnBrk="0" hangingPunct="1">
              <a:lnSpc>
                <a:spcPct val="102000"/>
              </a:lnSpc>
              <a:spcBef>
                <a:spcPts val="500"/>
              </a:spcBef>
              <a:buFont typeface="Bosch Office Sans" pitchFamily="2" charset="0"/>
              <a:buChar char="‒"/>
              <a:defRPr sz="1400" kern="1200">
                <a:solidFill>
                  <a:schemeClr val="tx1"/>
                </a:solidFill>
                <a:latin typeface="+mn-lt"/>
                <a:ea typeface="+mn-ea"/>
                <a:cs typeface="+mn-cs"/>
              </a:defRPr>
            </a:lvl3pPr>
            <a:lvl4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4pPr>
            <a:lvl5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5pPr>
            <a:lvl6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6pPr>
            <a:lvl7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7pPr>
            <a:lvl8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8pPr>
            <a:lvl9pPr marL="932331" indent="-183586" algn="l" defTabSz="914333" rtl="0" eaLnBrk="1" latinLnBrk="0" hangingPunct="1">
              <a:lnSpc>
                <a:spcPct val="103000"/>
              </a:lnSpc>
              <a:spcBef>
                <a:spcPts val="500"/>
              </a:spcBef>
              <a:buFont typeface="Bosch Office Sans" pitchFamily="2" charset="0"/>
              <a:buChar char="‒"/>
              <a:defRPr sz="1300" kern="1200" baseline="0">
                <a:solidFill>
                  <a:schemeClr val="tx1"/>
                </a:solidFill>
                <a:latin typeface="+mn-lt"/>
                <a:ea typeface="+mn-ea"/>
                <a:cs typeface="+mn-cs"/>
              </a:defRPr>
            </a:lvl9pPr>
          </a:lstStyle>
          <a:p>
            <a:r>
              <a:rPr lang="en-GB" b="1" dirty="0" smtClean="0"/>
              <a:t>Problem:</a:t>
            </a:r>
          </a:p>
          <a:p>
            <a:pPr marL="0" indent="0">
              <a:buNone/>
            </a:pPr>
            <a:r>
              <a:rPr lang="en-GB" dirty="0" smtClean="0"/>
              <a:t>Different bicycle velocities will lead to different avoidance speeds. If we include a table in the regulation it will only apply to one specific bicycle velocity. If a speed range for the bicycle is defined, we either need to include various tables or we need to agree to use the values of the lowest achievable speed reduction for all bicycle speeds. </a:t>
            </a:r>
          </a:p>
          <a:p>
            <a:pPr marL="0" indent="0">
              <a:buNone/>
            </a:pPr>
            <a:r>
              <a:rPr lang="en-GB" dirty="0" smtClean="0"/>
              <a:t>However, it might not be necessary to define a bicycle speed range since we are bound by this sentence: </a:t>
            </a:r>
            <a:r>
              <a:rPr lang="en-GB" sz="1400" dirty="0" smtClean="0">
                <a:solidFill>
                  <a:srgbClr val="FF0000"/>
                </a:solidFill>
                <a:latin typeface="Times New Roman" panose="02020603050405020304" pitchFamily="18" charset="0"/>
                <a:cs typeface="Times New Roman" panose="02020603050405020304" pitchFamily="18" charset="0"/>
              </a:rPr>
              <a:t>“</a:t>
            </a:r>
            <a:r>
              <a:rPr lang="en-GB" sz="1400" dirty="0">
                <a:solidFill>
                  <a:srgbClr val="FF0000"/>
                </a:solidFill>
                <a:latin typeface="Times New Roman" panose="02020603050405020304" pitchFamily="18" charset="0"/>
                <a:cs typeface="Times New Roman" panose="02020603050405020304" pitchFamily="18" charset="0"/>
              </a:rPr>
              <a:t>It is recognised that the performances required in this table may not be fully achieved in other conditions than those listed above. However the system shall not deactivate or unreasonably switch the control strategy in these other conditions. This shall be demonstrated in accordance with Annex 3 of this Regulation</a:t>
            </a:r>
            <a:r>
              <a:rPr lang="en-GB" sz="1400" dirty="0" smtClean="0">
                <a:solidFill>
                  <a:srgbClr val="FF0000"/>
                </a:solidFill>
                <a:latin typeface="Times New Roman" panose="02020603050405020304" pitchFamily="18" charset="0"/>
                <a:cs typeface="Times New Roman" panose="02020603050405020304" pitchFamily="18" charset="0"/>
              </a:rPr>
              <a:t>.”</a:t>
            </a:r>
            <a:endParaRPr lang="en-GB" sz="1400" dirty="0">
              <a:solidFill>
                <a:srgbClr val="FF0000"/>
              </a:solidFill>
              <a:latin typeface="Times New Roman" panose="02020603050405020304" pitchFamily="18" charset="0"/>
              <a:cs typeface="Times New Roman" panose="02020603050405020304" pitchFamily="18" charset="0"/>
            </a:endParaRPr>
          </a:p>
          <a:p>
            <a:r>
              <a:rPr lang="en-GB" b="1" dirty="0" smtClean="0"/>
              <a:t>Proposal:</a:t>
            </a:r>
            <a:endParaRPr lang="en-GB" dirty="0"/>
          </a:p>
          <a:p>
            <a:pPr marL="0" indent="0">
              <a:buNone/>
            </a:pPr>
            <a:r>
              <a:rPr lang="en-GB" dirty="0" smtClean="0"/>
              <a:t>Change the sentence to </a:t>
            </a:r>
          </a:p>
          <a:p>
            <a:pPr marL="0" indent="0">
              <a:buNone/>
            </a:pPr>
            <a:r>
              <a:rPr lang="en-GB" dirty="0" smtClean="0"/>
              <a:t>(a</a:t>
            </a:r>
            <a:r>
              <a:rPr lang="en-GB" dirty="0"/>
              <a:t>) With unobstructed </a:t>
            </a:r>
            <a:r>
              <a:rPr lang="en-GB" b="1" dirty="0"/>
              <a:t>perpendicularly</a:t>
            </a:r>
            <a:r>
              <a:rPr lang="en-GB" dirty="0"/>
              <a:t> </a:t>
            </a:r>
            <a:r>
              <a:rPr lang="en-US" b="1" dirty="0"/>
              <a:t>(90°+/-3°)</a:t>
            </a:r>
            <a:r>
              <a:rPr lang="en-US" dirty="0"/>
              <a:t> </a:t>
            </a:r>
            <a:r>
              <a:rPr lang="en-GB" dirty="0"/>
              <a:t>crossing bicycles with a </a:t>
            </a:r>
            <a:r>
              <a:rPr lang="en-GB" dirty="0" smtClean="0"/>
              <a:t>speed of</a:t>
            </a:r>
            <a:r>
              <a:rPr lang="en-GB" dirty="0"/>
              <a:t> </a:t>
            </a:r>
            <a:r>
              <a:rPr lang="en-GB" dirty="0" smtClean="0"/>
              <a:t>15 </a:t>
            </a:r>
            <a:r>
              <a:rPr lang="en-GB" b="1" dirty="0"/>
              <a:t>+0/-2</a:t>
            </a:r>
            <a:r>
              <a:rPr lang="en-GB" dirty="0"/>
              <a:t> </a:t>
            </a:r>
            <a:r>
              <a:rPr lang="en-GB" dirty="0" smtClean="0"/>
              <a:t>km/h;</a:t>
            </a:r>
            <a:endParaRPr lang="de-DE" dirty="0"/>
          </a:p>
        </p:txBody>
      </p:sp>
      <p:sp>
        <p:nvSpPr>
          <p:cNvPr id="2" name="Foliennummernplatzhalter 1"/>
          <p:cNvSpPr>
            <a:spLocks noGrp="1"/>
          </p:cNvSpPr>
          <p:nvPr>
            <p:ph type="sldNum" sz="quarter" idx="12"/>
          </p:nvPr>
        </p:nvSpPr>
        <p:spPr/>
        <p:txBody>
          <a:bodyPr/>
          <a:lstStyle/>
          <a:p>
            <a:fld id="{63EE21EF-54D9-4A9D-8F91-C2D66088A948}" type="slidenum">
              <a:rPr lang="de-DE" smtClean="0"/>
              <a:t>6</a:t>
            </a:fld>
            <a:endParaRPr lang="de-DE"/>
          </a:p>
        </p:txBody>
      </p:sp>
    </p:spTree>
    <p:extLst>
      <p:ext uri="{BB962C8B-B14F-4D97-AF65-F5344CB8AC3E}">
        <p14:creationId xmlns:p14="http://schemas.microsoft.com/office/powerpoint/2010/main" val="23525728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01328" y="3130760"/>
            <a:ext cx="7920065" cy="954107"/>
          </a:xfrm>
          <a:prstGeom prst="rect">
            <a:avLst/>
          </a:prstGeom>
          <a:noFill/>
        </p:spPr>
        <p:txBody>
          <a:bodyPr wrap="square" rtlCol="0">
            <a:spAutoFit/>
          </a:bodyPr>
          <a:lstStyle/>
          <a:p>
            <a:r>
              <a:rPr lang="en-GB" sz="2800" b="1" dirty="0" smtClean="0">
                <a:solidFill>
                  <a:schemeClr val="accent1">
                    <a:lumMod val="50000"/>
                  </a:schemeClr>
                </a:solidFill>
              </a:rPr>
              <a:t>Car to Bicycle – Justification for a two step approach or generally increased lower avoidance speed</a:t>
            </a:r>
            <a:endParaRPr lang="en-GB" sz="2000"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2"/>
          </p:nvPr>
        </p:nvSpPr>
        <p:spPr/>
        <p:txBody>
          <a:bodyPr/>
          <a:lstStyle/>
          <a:p>
            <a:fld id="{63EE21EF-54D9-4A9D-8F91-C2D66088A948}" type="slidenum">
              <a:rPr lang="de-DE" smtClean="0"/>
              <a:t>7</a:t>
            </a:fld>
            <a:endParaRPr lang="de-DE"/>
          </a:p>
        </p:txBody>
      </p:sp>
    </p:spTree>
    <p:extLst>
      <p:ext uri="{BB962C8B-B14F-4D97-AF65-F5344CB8AC3E}">
        <p14:creationId xmlns:p14="http://schemas.microsoft.com/office/powerpoint/2010/main" val="23324782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hteck 23"/>
          <p:cNvSpPr/>
          <p:nvPr/>
        </p:nvSpPr>
        <p:spPr>
          <a:xfrm>
            <a:off x="7756393" y="2484407"/>
            <a:ext cx="4117141" cy="4201783"/>
          </a:xfrm>
          <a:prstGeom prst="rect">
            <a:avLst/>
          </a:prstGeom>
          <a:solidFill>
            <a:schemeClr val="bg2"/>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de-DE"/>
          </a:p>
        </p:txBody>
      </p:sp>
      <p:sp>
        <p:nvSpPr>
          <p:cNvPr id="21" name="Rechteck 20"/>
          <p:cNvSpPr/>
          <p:nvPr/>
        </p:nvSpPr>
        <p:spPr>
          <a:xfrm>
            <a:off x="900313" y="2484408"/>
            <a:ext cx="5664384" cy="4201783"/>
          </a:xfrm>
          <a:prstGeom prst="rect">
            <a:avLst/>
          </a:prstGeom>
          <a:solidFill>
            <a:schemeClr val="bg2"/>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de-DE"/>
          </a:p>
        </p:txBody>
      </p:sp>
      <p:sp>
        <p:nvSpPr>
          <p:cNvPr id="4" name="TextBox 3"/>
          <p:cNvSpPr txBox="1"/>
          <p:nvPr/>
        </p:nvSpPr>
        <p:spPr>
          <a:xfrm>
            <a:off x="370150" y="430692"/>
            <a:ext cx="6057543" cy="461665"/>
          </a:xfrm>
          <a:prstGeom prst="rect">
            <a:avLst/>
          </a:prstGeom>
          <a:noFill/>
        </p:spPr>
        <p:txBody>
          <a:bodyPr wrap="square" rtlCol="0">
            <a:spAutoFit/>
          </a:bodyPr>
          <a:lstStyle/>
          <a:p>
            <a:r>
              <a:rPr lang="en-GB" sz="2400" b="1" dirty="0" smtClean="0">
                <a:solidFill>
                  <a:schemeClr val="accent1">
                    <a:lumMod val="50000"/>
                  </a:schemeClr>
                </a:solidFill>
              </a:rPr>
              <a:t>AEB IWG 12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5"/>
          <p:cNvSpPr txBox="1"/>
          <p:nvPr/>
        </p:nvSpPr>
        <p:spPr>
          <a:xfrm>
            <a:off x="370150" y="755745"/>
            <a:ext cx="7940132" cy="400110"/>
          </a:xfrm>
          <a:prstGeom prst="rect">
            <a:avLst/>
          </a:prstGeom>
          <a:noFill/>
        </p:spPr>
        <p:txBody>
          <a:bodyPr wrap="square" rtlCol="0">
            <a:spAutoFit/>
          </a:bodyPr>
          <a:lstStyle/>
          <a:p>
            <a:r>
              <a:rPr lang="en-US" sz="2000" dirty="0" smtClean="0"/>
              <a:t>Two step approach</a:t>
            </a:r>
            <a:endParaRPr kumimoji="1" lang="en-US" altLang="ja-JP"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itel 1"/>
          <p:cNvSpPr>
            <a:spLocks noGrp="1"/>
          </p:cNvSpPr>
          <p:nvPr/>
        </p:nvSpPr>
        <p:spPr>
          <a:xfrm>
            <a:off x="870819" y="1706702"/>
            <a:ext cx="10450800" cy="388800"/>
          </a:xfrm>
          <a:prstGeom prst="rect">
            <a:avLst/>
          </a:prstGeom>
        </p:spPr>
        <p:txBody>
          <a:bodyPr vert="horz" lIns="0" tIns="0" rIns="0" bIns="0" rtlCol="0" anchor="t" anchorCtr="0">
            <a:noAutofit/>
          </a:bodyPr>
          <a:lstStyle>
            <a:lvl1pPr algn="l" defTabSz="914333" rtl="0" eaLnBrk="1" latinLnBrk="0" hangingPunct="1">
              <a:lnSpc>
                <a:spcPct val="89000"/>
              </a:lnSpc>
              <a:spcBef>
                <a:spcPct val="0"/>
              </a:spcBef>
              <a:buNone/>
              <a:defRPr sz="2800" kern="1200" baseline="0">
                <a:solidFill>
                  <a:schemeClr val="accent1"/>
                </a:solidFill>
                <a:latin typeface="+mj-lt"/>
                <a:ea typeface="+mj-ea"/>
                <a:cs typeface="+mj-cs"/>
              </a:defRPr>
            </a:lvl1pPr>
          </a:lstStyle>
          <a:p>
            <a:r>
              <a:rPr lang="en-GB" dirty="0" smtClean="0"/>
              <a:t>Collision avoidance in the speed range of 20-60km/h does not reflect the performance of today’s AEB systems. </a:t>
            </a:r>
            <a:endParaRPr lang="en-GB" dirty="0"/>
          </a:p>
        </p:txBody>
      </p:sp>
      <p:sp>
        <p:nvSpPr>
          <p:cNvPr id="8" name="Textfeld 7"/>
          <p:cNvSpPr txBox="1"/>
          <p:nvPr/>
        </p:nvSpPr>
        <p:spPr>
          <a:xfrm>
            <a:off x="1086474" y="2568406"/>
            <a:ext cx="4958024" cy="369332"/>
          </a:xfrm>
          <a:prstGeom prst="rect">
            <a:avLst/>
          </a:prstGeom>
          <a:noFill/>
        </p:spPr>
        <p:txBody>
          <a:bodyPr wrap="none" rtlCol="0">
            <a:spAutoFit/>
          </a:bodyPr>
          <a:lstStyle/>
          <a:p>
            <a:r>
              <a:rPr lang="de-DE" dirty="0" smtClean="0"/>
              <a:t>EURO NCAP Test </a:t>
            </a:r>
            <a:r>
              <a:rPr lang="de-DE" dirty="0" err="1" smtClean="0"/>
              <a:t>results</a:t>
            </a:r>
            <a:r>
              <a:rPr lang="de-DE" dirty="0" smtClean="0"/>
              <a:t> (</a:t>
            </a:r>
            <a:r>
              <a:rPr lang="de-DE" dirty="0" err="1" smtClean="0"/>
              <a:t>according</a:t>
            </a:r>
            <a:r>
              <a:rPr lang="de-DE" dirty="0" smtClean="0"/>
              <a:t> </a:t>
            </a:r>
            <a:r>
              <a:rPr lang="de-DE" dirty="0" err="1" smtClean="0"/>
              <a:t>to</a:t>
            </a:r>
            <a:r>
              <a:rPr lang="de-DE" dirty="0" smtClean="0"/>
              <a:t> AEBS-10-04))</a:t>
            </a:r>
            <a:endParaRPr lang="de-DE" dirty="0"/>
          </a:p>
        </p:txBody>
      </p:sp>
      <p:graphicFrame>
        <p:nvGraphicFramePr>
          <p:cNvPr id="16" name="Tabelle 15"/>
          <p:cNvGraphicFramePr>
            <a:graphicFrameLocks noGrp="1"/>
          </p:cNvGraphicFramePr>
          <p:nvPr>
            <p:extLst>
              <p:ext uri="{D42A27DB-BD31-4B8C-83A1-F6EECF244321}">
                <p14:modId xmlns:p14="http://schemas.microsoft.com/office/powerpoint/2010/main" val="1867169203"/>
              </p:ext>
            </p:extLst>
          </p:nvPr>
        </p:nvGraphicFramePr>
        <p:xfrm>
          <a:off x="8011912" y="3306023"/>
          <a:ext cx="3334269" cy="1219200"/>
        </p:xfrm>
        <a:graphic>
          <a:graphicData uri="http://schemas.openxmlformats.org/drawingml/2006/table">
            <a:tbl>
              <a:tblPr firstRow="1" firstCol="1" bandRow="1">
                <a:tableStyleId>{5940675A-B579-460E-94D1-54222C63F5DA}</a:tableStyleId>
              </a:tblPr>
              <a:tblGrid>
                <a:gridCol w="957302">
                  <a:extLst>
                    <a:ext uri="{9D8B030D-6E8A-4147-A177-3AD203B41FA5}">
                      <a16:colId xmlns:a16="http://schemas.microsoft.com/office/drawing/2014/main" val="3072159660"/>
                    </a:ext>
                  </a:extLst>
                </a:gridCol>
                <a:gridCol w="1180340">
                  <a:extLst>
                    <a:ext uri="{9D8B030D-6E8A-4147-A177-3AD203B41FA5}">
                      <a16:colId xmlns:a16="http://schemas.microsoft.com/office/drawing/2014/main" val="2888174613"/>
                    </a:ext>
                  </a:extLst>
                </a:gridCol>
                <a:gridCol w="1196627">
                  <a:extLst>
                    <a:ext uri="{9D8B030D-6E8A-4147-A177-3AD203B41FA5}">
                      <a16:colId xmlns:a16="http://schemas.microsoft.com/office/drawing/2014/main" val="4236605513"/>
                    </a:ext>
                  </a:extLst>
                </a:gridCol>
              </a:tblGrid>
              <a:tr h="0">
                <a:tc>
                  <a:txBody>
                    <a:bodyPr/>
                    <a:lstStyle/>
                    <a:p>
                      <a:pPr algn="ctr">
                        <a:lnSpc>
                          <a:spcPts val="1200"/>
                        </a:lnSpc>
                        <a:spcAft>
                          <a:spcPts val="0"/>
                        </a:spcAft>
                      </a:pPr>
                      <a:r>
                        <a:rPr lang="en-GB" sz="800" kern="100">
                          <a:effectLst/>
                        </a:rPr>
                        <a:t>Subject vehicle speed (km/h)</a:t>
                      </a:r>
                      <a:endParaRPr lang="de-DE" sz="1000">
                        <a:effectLst/>
                        <a:latin typeface="Times New Roman" panose="02020603050405020304" pitchFamily="18" charset="0"/>
                        <a:ea typeface="MS Mincho"/>
                      </a:endParaRPr>
                    </a:p>
                  </a:txBody>
                  <a:tcPr marL="68580" marR="68580" marT="0" marB="0" anchor="ctr"/>
                </a:tc>
                <a:tc>
                  <a:txBody>
                    <a:bodyPr/>
                    <a:lstStyle/>
                    <a:p>
                      <a:pPr algn="ctr">
                        <a:lnSpc>
                          <a:spcPts val="1200"/>
                        </a:lnSpc>
                        <a:spcAft>
                          <a:spcPts val="0"/>
                        </a:spcAft>
                      </a:pPr>
                      <a:r>
                        <a:rPr lang="en-GB" sz="800" kern="100">
                          <a:effectLst/>
                        </a:rPr>
                        <a:t>Maximum mass</a:t>
                      </a:r>
                      <a:endParaRPr lang="de-DE" sz="1000">
                        <a:effectLst/>
                        <a:latin typeface="Times New Roman" panose="02020603050405020304" pitchFamily="18" charset="0"/>
                        <a:ea typeface="MS Mincho"/>
                      </a:endParaRPr>
                    </a:p>
                  </a:txBody>
                  <a:tcPr marL="68580" marR="68580" marT="0" marB="0" anchor="ctr"/>
                </a:tc>
                <a:tc>
                  <a:txBody>
                    <a:bodyPr/>
                    <a:lstStyle/>
                    <a:p>
                      <a:pPr algn="ctr">
                        <a:lnSpc>
                          <a:spcPts val="1200"/>
                        </a:lnSpc>
                        <a:spcAft>
                          <a:spcPts val="0"/>
                        </a:spcAft>
                      </a:pPr>
                      <a:r>
                        <a:rPr lang="en-GB" sz="800" kern="100">
                          <a:effectLst/>
                        </a:rPr>
                        <a:t>Mass in running order</a:t>
                      </a:r>
                      <a:endParaRPr lang="de-DE" sz="1000">
                        <a:effectLst/>
                        <a:latin typeface="Times New Roman" panose="02020603050405020304" pitchFamily="18" charset="0"/>
                        <a:ea typeface="MS Mincho"/>
                      </a:endParaRPr>
                    </a:p>
                  </a:txBody>
                  <a:tcPr marL="68580" marR="68580" marT="0" marB="0" anchor="ctr"/>
                </a:tc>
                <a:extLst>
                  <a:ext uri="{0D108BD9-81ED-4DB2-BD59-A6C34878D82A}">
                    <a16:rowId xmlns:a16="http://schemas.microsoft.com/office/drawing/2014/main" val="3776276134"/>
                  </a:ext>
                </a:extLst>
              </a:tr>
              <a:tr h="0">
                <a:tc>
                  <a:txBody>
                    <a:bodyPr/>
                    <a:lstStyle/>
                    <a:p>
                      <a:pPr algn="ctr">
                        <a:lnSpc>
                          <a:spcPts val="1200"/>
                        </a:lnSpc>
                        <a:spcAft>
                          <a:spcPts val="0"/>
                        </a:spcAft>
                      </a:pPr>
                      <a:r>
                        <a:rPr lang="en-GB" sz="1000" kern="100">
                          <a:effectLst/>
                        </a:rPr>
                        <a:t>35</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0</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2542459418"/>
                  </a:ext>
                </a:extLst>
              </a:tr>
              <a:tr h="0">
                <a:tc>
                  <a:txBody>
                    <a:bodyPr/>
                    <a:lstStyle/>
                    <a:p>
                      <a:pPr algn="ctr">
                        <a:lnSpc>
                          <a:spcPts val="1200"/>
                        </a:lnSpc>
                        <a:spcAft>
                          <a:spcPts val="0"/>
                        </a:spcAft>
                      </a:pPr>
                      <a:r>
                        <a:rPr lang="en-GB" sz="1000" kern="100" dirty="0">
                          <a:effectLst/>
                        </a:rPr>
                        <a:t>40</a:t>
                      </a:r>
                      <a:endParaRPr lang="de-DE" sz="1000" dirty="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10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10</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796479923"/>
                  </a:ext>
                </a:extLst>
              </a:tr>
              <a:tr h="0">
                <a:tc>
                  <a:txBody>
                    <a:bodyPr/>
                    <a:lstStyle/>
                    <a:p>
                      <a:pPr algn="ctr">
                        <a:lnSpc>
                          <a:spcPts val="1200"/>
                        </a:lnSpc>
                        <a:spcAft>
                          <a:spcPts val="0"/>
                        </a:spcAft>
                      </a:pPr>
                      <a:r>
                        <a:rPr lang="en-GB" sz="1000" kern="100">
                          <a:effectLst/>
                        </a:rPr>
                        <a:t>45</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25</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25</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3431019595"/>
                  </a:ext>
                </a:extLst>
              </a:tr>
              <a:tr h="0">
                <a:tc>
                  <a:txBody>
                    <a:bodyPr/>
                    <a:lstStyle/>
                    <a:p>
                      <a:pPr algn="ctr">
                        <a:lnSpc>
                          <a:spcPts val="1200"/>
                        </a:lnSpc>
                        <a:spcAft>
                          <a:spcPts val="0"/>
                        </a:spcAft>
                      </a:pPr>
                      <a:r>
                        <a:rPr lang="en-GB" sz="1000" kern="100">
                          <a:effectLst/>
                        </a:rPr>
                        <a:t>50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30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30</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3577159507"/>
                  </a:ext>
                </a:extLst>
              </a:tr>
              <a:tr h="0">
                <a:tc>
                  <a:txBody>
                    <a:bodyPr/>
                    <a:lstStyle/>
                    <a:p>
                      <a:pPr algn="ctr">
                        <a:lnSpc>
                          <a:spcPts val="1200"/>
                        </a:lnSpc>
                        <a:spcAft>
                          <a:spcPts val="0"/>
                        </a:spcAft>
                      </a:pPr>
                      <a:r>
                        <a:rPr lang="en-GB" sz="1000" kern="100">
                          <a:effectLst/>
                        </a:rPr>
                        <a:t>55</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35</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35</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233829775"/>
                  </a:ext>
                </a:extLst>
              </a:tr>
              <a:tr h="0">
                <a:tc>
                  <a:txBody>
                    <a:bodyPr/>
                    <a:lstStyle/>
                    <a:p>
                      <a:pPr algn="ctr">
                        <a:lnSpc>
                          <a:spcPts val="1200"/>
                        </a:lnSpc>
                        <a:spcAft>
                          <a:spcPts val="0"/>
                        </a:spcAft>
                      </a:pPr>
                      <a:r>
                        <a:rPr lang="en-GB" sz="1000" kern="100" dirty="0">
                          <a:effectLst/>
                        </a:rPr>
                        <a:t>60</a:t>
                      </a:r>
                      <a:endParaRPr lang="de-DE" sz="1000" dirty="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40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dirty="0">
                          <a:effectLst/>
                        </a:rPr>
                        <a:t>40</a:t>
                      </a:r>
                      <a:endParaRPr lang="de-DE" sz="1000" dirty="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2467424871"/>
                  </a:ext>
                </a:extLst>
              </a:tr>
            </a:tbl>
          </a:graphicData>
        </a:graphic>
      </p:graphicFrame>
      <p:sp>
        <p:nvSpPr>
          <p:cNvPr id="19" name="Rectangle 1"/>
          <p:cNvSpPr>
            <a:spLocks noChangeArrowheads="1"/>
          </p:cNvSpPr>
          <p:nvPr/>
        </p:nvSpPr>
        <p:spPr bwMode="auto">
          <a:xfrm>
            <a:off x="7941270" y="2986377"/>
            <a:ext cx="357196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0850" algn="l"/>
                <a:tab pos="685800" algn="l"/>
              </a:tabLst>
            </a:pPr>
            <a:r>
              <a:rPr kumimoji="0" lang="en-GB" altLang="de-DE" sz="1000" b="1" i="0" u="none" strike="noStrike" cap="none" normalizeH="0" baseline="0" dirty="0" smtClean="0">
                <a:ln>
                  <a:noFill/>
                </a:ln>
                <a:effectLst/>
                <a:latin typeface="Times New Roman" panose="02020603050405020304" pitchFamily="18" charset="0"/>
                <a:ea typeface="MS Mincho"/>
                <a:cs typeface="Times New Roman" panose="02020603050405020304" pitchFamily="18" charset="0"/>
              </a:rPr>
              <a:t>Maximum Impact Speed (km/h) for M</a:t>
            </a:r>
            <a:r>
              <a:rPr kumimoji="0" lang="en-GB" altLang="de-DE" sz="1000" b="1" i="0" u="none" strike="noStrike" cap="none" normalizeH="0" baseline="-30000" dirty="0" smtClean="0">
                <a:ln>
                  <a:noFill/>
                </a:ln>
                <a:effectLst/>
                <a:latin typeface="Times New Roman" panose="02020603050405020304" pitchFamily="18" charset="0"/>
                <a:ea typeface="MS Mincho"/>
                <a:cs typeface="Times New Roman" panose="02020603050405020304" pitchFamily="18" charset="0"/>
              </a:rPr>
              <a:t>1</a:t>
            </a:r>
            <a:r>
              <a:rPr kumimoji="0" lang="en-GB" altLang="de-DE" sz="1000" b="1" i="0" u="none" strike="noStrike" cap="none" normalizeH="0" baseline="0" dirty="0" smtClean="0">
                <a:ln>
                  <a:noFill/>
                </a:ln>
                <a:effectLst/>
                <a:latin typeface="Times New Roman" panose="02020603050405020304" pitchFamily="18" charset="0"/>
                <a:ea typeface="MS Mincho"/>
                <a:cs typeface="Times New Roman" panose="02020603050405020304" pitchFamily="18" charset="0"/>
              </a:rPr>
              <a:t>* (Step 1)</a:t>
            </a:r>
            <a:endParaRPr kumimoji="0" lang="de-DE" altLang="de-DE" sz="800" b="0"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450850" algn="l"/>
                <a:tab pos="685800" algn="l"/>
              </a:tabLst>
            </a:pPr>
            <a:endParaRPr kumimoji="0" lang="de-DE" altLang="de-DE" sz="1800" b="0" i="0" u="none" strike="noStrike" cap="none" normalizeH="0" baseline="0" dirty="0" smtClean="0">
              <a:ln>
                <a:noFill/>
              </a:ln>
              <a:effectLst/>
              <a:latin typeface="Arial" panose="020B0604020202020204" pitchFamily="34" charset="0"/>
            </a:endParaRPr>
          </a:p>
        </p:txBody>
      </p:sp>
      <p:sp>
        <p:nvSpPr>
          <p:cNvPr id="23" name="Textfeld 22"/>
          <p:cNvSpPr txBox="1"/>
          <p:nvPr/>
        </p:nvSpPr>
        <p:spPr>
          <a:xfrm>
            <a:off x="7777462" y="2568406"/>
            <a:ext cx="3812903" cy="369332"/>
          </a:xfrm>
          <a:prstGeom prst="rect">
            <a:avLst/>
          </a:prstGeom>
          <a:noFill/>
        </p:spPr>
        <p:txBody>
          <a:bodyPr wrap="none" rtlCol="0">
            <a:spAutoFit/>
          </a:bodyPr>
          <a:lstStyle/>
          <a:p>
            <a:r>
              <a:rPr lang="de-DE" dirty="0" smtClean="0"/>
              <a:t>Impact </a:t>
            </a:r>
            <a:r>
              <a:rPr lang="de-DE" dirty="0" err="1" smtClean="0"/>
              <a:t>speed</a:t>
            </a:r>
            <a:r>
              <a:rPr lang="de-DE" dirty="0" smtClean="0"/>
              <a:t> </a:t>
            </a:r>
            <a:r>
              <a:rPr lang="de-DE" dirty="0" err="1" smtClean="0"/>
              <a:t>acc</a:t>
            </a:r>
            <a:r>
              <a:rPr lang="de-DE" dirty="0" smtClean="0"/>
              <a:t>. </a:t>
            </a:r>
            <a:r>
              <a:rPr lang="de-DE" dirty="0" err="1" smtClean="0"/>
              <a:t>to</a:t>
            </a:r>
            <a:r>
              <a:rPr lang="de-DE" dirty="0" smtClean="0"/>
              <a:t> </a:t>
            </a:r>
            <a:r>
              <a:rPr lang="de-DE" dirty="0" err="1" smtClean="0"/>
              <a:t>Industry</a:t>
            </a:r>
            <a:r>
              <a:rPr lang="de-DE" dirty="0" smtClean="0"/>
              <a:t> </a:t>
            </a:r>
            <a:r>
              <a:rPr lang="de-DE" dirty="0" err="1" smtClean="0"/>
              <a:t>proposal</a:t>
            </a:r>
            <a:endParaRPr lang="de-DE" dirty="0"/>
          </a:p>
        </p:txBody>
      </p:sp>
      <p:graphicFrame>
        <p:nvGraphicFramePr>
          <p:cNvPr id="25" name="Tabelle 24"/>
          <p:cNvGraphicFramePr>
            <a:graphicFrameLocks noGrp="1"/>
          </p:cNvGraphicFramePr>
          <p:nvPr>
            <p:extLst>
              <p:ext uri="{D42A27DB-BD31-4B8C-83A1-F6EECF244321}">
                <p14:modId xmlns:p14="http://schemas.microsoft.com/office/powerpoint/2010/main" val="1601795490"/>
              </p:ext>
            </p:extLst>
          </p:nvPr>
        </p:nvGraphicFramePr>
        <p:xfrm>
          <a:off x="8011912" y="4868988"/>
          <a:ext cx="3334269" cy="1676400"/>
        </p:xfrm>
        <a:graphic>
          <a:graphicData uri="http://schemas.openxmlformats.org/drawingml/2006/table">
            <a:tbl>
              <a:tblPr firstRow="1" firstCol="1" bandRow="1">
                <a:tableStyleId>{5940675A-B579-460E-94D1-54222C63F5DA}</a:tableStyleId>
              </a:tblPr>
              <a:tblGrid>
                <a:gridCol w="957302">
                  <a:extLst>
                    <a:ext uri="{9D8B030D-6E8A-4147-A177-3AD203B41FA5}">
                      <a16:colId xmlns:a16="http://schemas.microsoft.com/office/drawing/2014/main" val="523967726"/>
                    </a:ext>
                  </a:extLst>
                </a:gridCol>
                <a:gridCol w="1180340">
                  <a:extLst>
                    <a:ext uri="{9D8B030D-6E8A-4147-A177-3AD203B41FA5}">
                      <a16:colId xmlns:a16="http://schemas.microsoft.com/office/drawing/2014/main" val="259858844"/>
                    </a:ext>
                  </a:extLst>
                </a:gridCol>
                <a:gridCol w="1196627">
                  <a:extLst>
                    <a:ext uri="{9D8B030D-6E8A-4147-A177-3AD203B41FA5}">
                      <a16:colId xmlns:a16="http://schemas.microsoft.com/office/drawing/2014/main" val="3408325198"/>
                    </a:ext>
                  </a:extLst>
                </a:gridCol>
              </a:tblGrid>
              <a:tr h="0">
                <a:tc>
                  <a:txBody>
                    <a:bodyPr/>
                    <a:lstStyle/>
                    <a:p>
                      <a:pPr algn="ctr">
                        <a:lnSpc>
                          <a:spcPts val="1200"/>
                        </a:lnSpc>
                        <a:spcAft>
                          <a:spcPts val="0"/>
                        </a:spcAft>
                      </a:pPr>
                      <a:r>
                        <a:rPr lang="en-GB" sz="800" kern="100">
                          <a:effectLst/>
                        </a:rPr>
                        <a:t>Subject vehicle speed (km/h)</a:t>
                      </a:r>
                      <a:endParaRPr lang="de-DE" sz="1000">
                        <a:effectLst/>
                        <a:latin typeface="Times New Roman" panose="02020603050405020304" pitchFamily="18" charset="0"/>
                        <a:ea typeface="MS Mincho"/>
                      </a:endParaRPr>
                    </a:p>
                  </a:txBody>
                  <a:tcPr marL="68580" marR="68580" marT="0" marB="0" anchor="ctr"/>
                </a:tc>
                <a:tc>
                  <a:txBody>
                    <a:bodyPr/>
                    <a:lstStyle/>
                    <a:p>
                      <a:pPr algn="ctr">
                        <a:lnSpc>
                          <a:spcPts val="1200"/>
                        </a:lnSpc>
                        <a:spcAft>
                          <a:spcPts val="0"/>
                        </a:spcAft>
                      </a:pPr>
                      <a:r>
                        <a:rPr lang="en-GB" sz="800" kern="100">
                          <a:effectLst/>
                        </a:rPr>
                        <a:t>Maximum mass</a:t>
                      </a:r>
                      <a:endParaRPr lang="de-DE" sz="1000">
                        <a:effectLst/>
                        <a:latin typeface="Times New Roman" panose="02020603050405020304" pitchFamily="18" charset="0"/>
                        <a:ea typeface="MS Mincho"/>
                      </a:endParaRPr>
                    </a:p>
                  </a:txBody>
                  <a:tcPr marL="68580" marR="68580" marT="0" marB="0" anchor="ctr"/>
                </a:tc>
                <a:tc>
                  <a:txBody>
                    <a:bodyPr/>
                    <a:lstStyle/>
                    <a:p>
                      <a:pPr algn="ctr">
                        <a:lnSpc>
                          <a:spcPts val="1200"/>
                        </a:lnSpc>
                        <a:spcAft>
                          <a:spcPts val="0"/>
                        </a:spcAft>
                      </a:pPr>
                      <a:r>
                        <a:rPr lang="en-GB" sz="800" kern="100">
                          <a:effectLst/>
                        </a:rPr>
                        <a:t>Mass in running order</a:t>
                      </a:r>
                      <a:endParaRPr lang="de-DE" sz="1000">
                        <a:effectLst/>
                        <a:latin typeface="Times New Roman" panose="02020603050405020304" pitchFamily="18" charset="0"/>
                        <a:ea typeface="MS Mincho"/>
                      </a:endParaRPr>
                    </a:p>
                  </a:txBody>
                  <a:tcPr marL="68580" marR="68580" marT="0" marB="0" anchor="ctr"/>
                </a:tc>
                <a:extLst>
                  <a:ext uri="{0D108BD9-81ED-4DB2-BD59-A6C34878D82A}">
                    <a16:rowId xmlns:a16="http://schemas.microsoft.com/office/drawing/2014/main" val="3426232088"/>
                  </a:ext>
                </a:extLst>
              </a:tr>
              <a:tr h="0">
                <a:tc>
                  <a:txBody>
                    <a:bodyPr/>
                    <a:lstStyle/>
                    <a:p>
                      <a:pPr algn="ctr">
                        <a:lnSpc>
                          <a:spcPts val="1200"/>
                        </a:lnSpc>
                        <a:spcAft>
                          <a:spcPts val="0"/>
                        </a:spcAft>
                      </a:pPr>
                      <a:r>
                        <a:rPr lang="en-GB" sz="1000" kern="100">
                          <a:effectLst/>
                        </a:rPr>
                        <a:t>25</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0</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92346888"/>
                  </a:ext>
                </a:extLst>
              </a:tr>
              <a:tr h="0">
                <a:tc>
                  <a:txBody>
                    <a:bodyPr/>
                    <a:lstStyle/>
                    <a:p>
                      <a:pPr algn="ctr">
                        <a:lnSpc>
                          <a:spcPts val="1200"/>
                        </a:lnSpc>
                        <a:spcAft>
                          <a:spcPts val="0"/>
                        </a:spcAft>
                      </a:pPr>
                      <a:r>
                        <a:rPr lang="en-GB" sz="1000" kern="100">
                          <a:effectLst/>
                        </a:rPr>
                        <a:t>30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0</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2920112898"/>
                  </a:ext>
                </a:extLst>
              </a:tr>
              <a:tr h="0">
                <a:tc>
                  <a:txBody>
                    <a:bodyPr/>
                    <a:lstStyle/>
                    <a:p>
                      <a:pPr algn="ctr">
                        <a:lnSpc>
                          <a:spcPts val="1200"/>
                        </a:lnSpc>
                        <a:spcAft>
                          <a:spcPts val="0"/>
                        </a:spcAft>
                      </a:pPr>
                      <a:r>
                        <a:rPr lang="en-GB" sz="1000" kern="100">
                          <a:effectLst/>
                        </a:rPr>
                        <a:t>35</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0</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3823122237"/>
                  </a:ext>
                </a:extLst>
              </a:tr>
              <a:tr h="0">
                <a:tc>
                  <a:txBody>
                    <a:bodyPr/>
                    <a:lstStyle/>
                    <a:p>
                      <a:pPr algn="ctr">
                        <a:lnSpc>
                          <a:spcPts val="1200"/>
                        </a:lnSpc>
                        <a:spcAft>
                          <a:spcPts val="0"/>
                        </a:spcAft>
                      </a:pPr>
                      <a:r>
                        <a:rPr lang="en-GB" sz="1000" kern="100">
                          <a:effectLst/>
                        </a:rPr>
                        <a:t>38</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0</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2886682499"/>
                  </a:ext>
                </a:extLst>
              </a:tr>
              <a:tr h="0">
                <a:tc>
                  <a:txBody>
                    <a:bodyPr/>
                    <a:lstStyle/>
                    <a:p>
                      <a:pPr algn="ctr">
                        <a:lnSpc>
                          <a:spcPts val="1200"/>
                        </a:lnSpc>
                        <a:spcAft>
                          <a:spcPts val="0"/>
                        </a:spcAft>
                      </a:pPr>
                      <a:r>
                        <a:rPr lang="en-GB" sz="1000" kern="100">
                          <a:effectLst/>
                        </a:rPr>
                        <a:t>40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10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10</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3784177804"/>
                  </a:ext>
                </a:extLst>
              </a:tr>
              <a:tr h="0">
                <a:tc>
                  <a:txBody>
                    <a:bodyPr/>
                    <a:lstStyle/>
                    <a:p>
                      <a:pPr algn="ctr">
                        <a:lnSpc>
                          <a:spcPts val="1200"/>
                        </a:lnSpc>
                        <a:spcAft>
                          <a:spcPts val="0"/>
                        </a:spcAft>
                      </a:pPr>
                      <a:r>
                        <a:rPr lang="en-GB" sz="1000" kern="100" dirty="0">
                          <a:effectLst/>
                        </a:rPr>
                        <a:t>45</a:t>
                      </a:r>
                      <a:endParaRPr lang="de-DE" sz="1000" dirty="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25</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25</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2339027975"/>
                  </a:ext>
                </a:extLst>
              </a:tr>
              <a:tr h="0">
                <a:tc>
                  <a:txBody>
                    <a:bodyPr/>
                    <a:lstStyle/>
                    <a:p>
                      <a:pPr algn="ctr">
                        <a:lnSpc>
                          <a:spcPts val="1200"/>
                        </a:lnSpc>
                        <a:spcAft>
                          <a:spcPts val="0"/>
                        </a:spcAft>
                      </a:pPr>
                      <a:r>
                        <a:rPr lang="en-GB" sz="1000" kern="100">
                          <a:effectLst/>
                        </a:rPr>
                        <a:t>50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30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30</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18794386"/>
                  </a:ext>
                </a:extLst>
              </a:tr>
              <a:tr h="0">
                <a:tc>
                  <a:txBody>
                    <a:bodyPr/>
                    <a:lstStyle/>
                    <a:p>
                      <a:pPr algn="ctr">
                        <a:lnSpc>
                          <a:spcPts val="1200"/>
                        </a:lnSpc>
                        <a:spcAft>
                          <a:spcPts val="0"/>
                        </a:spcAft>
                      </a:pPr>
                      <a:r>
                        <a:rPr lang="en-GB" sz="1000" kern="100">
                          <a:effectLst/>
                        </a:rPr>
                        <a:t>55</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35</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35</a:t>
                      </a:r>
                      <a:endParaRPr lang="de-DE" sz="100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3535890881"/>
                  </a:ext>
                </a:extLst>
              </a:tr>
              <a:tr h="0">
                <a:tc>
                  <a:txBody>
                    <a:bodyPr/>
                    <a:lstStyle/>
                    <a:p>
                      <a:pPr algn="ctr">
                        <a:lnSpc>
                          <a:spcPts val="1200"/>
                        </a:lnSpc>
                        <a:spcAft>
                          <a:spcPts val="0"/>
                        </a:spcAft>
                      </a:pPr>
                      <a:r>
                        <a:rPr lang="en-GB" sz="1000" kern="100">
                          <a:effectLst/>
                        </a:rPr>
                        <a:t>60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a:effectLst/>
                        </a:rPr>
                        <a:t>40</a:t>
                      </a:r>
                      <a:endParaRPr lang="de-DE" sz="1000">
                        <a:effectLst/>
                        <a:latin typeface="Times New Roman" panose="02020603050405020304" pitchFamily="18" charset="0"/>
                        <a:ea typeface="MS Mincho"/>
                      </a:endParaRPr>
                    </a:p>
                  </a:txBody>
                  <a:tcPr marL="68580" marR="68580" marT="0" marB="0"/>
                </a:tc>
                <a:tc>
                  <a:txBody>
                    <a:bodyPr/>
                    <a:lstStyle/>
                    <a:p>
                      <a:pPr marL="450215" algn="ctr">
                        <a:lnSpc>
                          <a:spcPts val="1200"/>
                        </a:lnSpc>
                        <a:spcAft>
                          <a:spcPts val="0"/>
                        </a:spcAft>
                        <a:tabLst>
                          <a:tab pos="450215" algn="l"/>
                          <a:tab pos="685800" algn="l"/>
                        </a:tabLst>
                      </a:pPr>
                      <a:r>
                        <a:rPr lang="en-GB" sz="1000" kern="100" dirty="0">
                          <a:effectLst/>
                        </a:rPr>
                        <a:t>40</a:t>
                      </a:r>
                      <a:endParaRPr lang="de-DE" sz="1000" dirty="0">
                        <a:effectLst/>
                        <a:latin typeface="Times New Roman" panose="02020603050405020304" pitchFamily="18" charset="0"/>
                        <a:ea typeface="MS Mincho"/>
                      </a:endParaRPr>
                    </a:p>
                  </a:txBody>
                  <a:tcPr marL="68580" marR="68580" marT="0" marB="0"/>
                </a:tc>
                <a:extLst>
                  <a:ext uri="{0D108BD9-81ED-4DB2-BD59-A6C34878D82A}">
                    <a16:rowId xmlns:a16="http://schemas.microsoft.com/office/drawing/2014/main" val="1865997263"/>
                  </a:ext>
                </a:extLst>
              </a:tr>
            </a:tbl>
          </a:graphicData>
        </a:graphic>
      </p:graphicFrame>
      <p:sp>
        <p:nvSpPr>
          <p:cNvPr id="26" name="Rectangle 2"/>
          <p:cNvSpPr>
            <a:spLocks noChangeArrowheads="1"/>
          </p:cNvSpPr>
          <p:nvPr/>
        </p:nvSpPr>
        <p:spPr bwMode="auto">
          <a:xfrm>
            <a:off x="7941270" y="4606787"/>
            <a:ext cx="285687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1pPr>
            <a:lvl2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2pPr>
            <a:lvl3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3pPr>
            <a:lvl4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4pPr>
            <a:lvl5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5pPr>
            <a:lvl6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6pPr>
            <a:lvl7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7pPr>
            <a:lvl8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8pPr>
            <a:lvl9pPr eaLnBrk="0" fontAlgn="base" hangingPunct="0">
              <a:spcBef>
                <a:spcPct val="0"/>
              </a:spcBef>
              <a:spcAft>
                <a:spcPct val="0"/>
              </a:spcAft>
              <a:tabLst>
                <a:tab pos="450850" algn="l"/>
                <a:tab pos="6858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0850" algn="l"/>
                <a:tab pos="685800" algn="l"/>
              </a:tabLst>
            </a:pPr>
            <a:r>
              <a:rPr kumimoji="0" lang="en-GB" altLang="de-DE" sz="1000" b="1" i="0" u="none" strike="noStrike" cap="none" normalizeH="0" baseline="0" dirty="0" smtClean="0">
                <a:ln>
                  <a:noFill/>
                </a:ln>
                <a:effectLst/>
                <a:latin typeface="Times New Roman" panose="02020603050405020304" pitchFamily="18" charset="0"/>
                <a:ea typeface="MS Mincho"/>
                <a:cs typeface="Times New Roman" panose="02020603050405020304" pitchFamily="18" charset="0"/>
              </a:rPr>
              <a:t>Maximum Impact Speed (km/h) for M</a:t>
            </a:r>
            <a:r>
              <a:rPr kumimoji="0" lang="en-GB" altLang="de-DE" sz="1000" b="1" i="0" u="none" strike="noStrike" cap="none" normalizeH="0" baseline="-30000" dirty="0" smtClean="0">
                <a:ln>
                  <a:noFill/>
                </a:ln>
                <a:effectLst/>
                <a:latin typeface="Times New Roman" panose="02020603050405020304" pitchFamily="18" charset="0"/>
                <a:ea typeface="MS Mincho"/>
                <a:cs typeface="Times New Roman" panose="02020603050405020304" pitchFamily="18" charset="0"/>
              </a:rPr>
              <a:t>1</a:t>
            </a:r>
            <a:r>
              <a:rPr kumimoji="0" lang="en-GB" altLang="de-DE" sz="1000" b="1" i="0" u="none" strike="noStrike" cap="none" normalizeH="0" baseline="0" dirty="0" smtClean="0">
                <a:ln>
                  <a:noFill/>
                </a:ln>
                <a:effectLst/>
                <a:latin typeface="Times New Roman" panose="02020603050405020304" pitchFamily="18" charset="0"/>
                <a:ea typeface="MS Mincho"/>
                <a:cs typeface="Times New Roman" panose="02020603050405020304" pitchFamily="18" charset="0"/>
              </a:rPr>
              <a:t>* (Step 2)</a:t>
            </a:r>
            <a:endParaRPr kumimoji="0" lang="de-DE" altLang="de-DE" sz="800" b="0"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tab pos="450850" algn="l"/>
                <a:tab pos="685800" algn="l"/>
              </a:tabLst>
            </a:pPr>
            <a:endParaRPr kumimoji="0" lang="de-DE" altLang="de-DE" sz="1800" b="0" i="0" u="none" strike="noStrike" cap="none" normalizeH="0" baseline="0" dirty="0" smtClean="0">
              <a:ln>
                <a:noFill/>
              </a:ln>
              <a:effectLst/>
              <a:latin typeface="Arial" panose="020B0604020202020204" pitchFamily="34" charset="0"/>
            </a:endParaRPr>
          </a:p>
        </p:txBody>
      </p:sp>
      <p:pic>
        <p:nvPicPr>
          <p:cNvPr id="2" name="Grafik 1"/>
          <p:cNvPicPr>
            <a:picLocks noChangeAspect="1"/>
          </p:cNvPicPr>
          <p:nvPr/>
        </p:nvPicPr>
        <p:blipFill>
          <a:blip r:embed="rId4"/>
          <a:stretch>
            <a:fillRect/>
          </a:stretch>
        </p:blipFill>
        <p:spPr>
          <a:xfrm>
            <a:off x="1412867" y="3049721"/>
            <a:ext cx="4175096" cy="3439042"/>
          </a:xfrm>
          <a:prstGeom prst="rect">
            <a:avLst/>
          </a:prstGeom>
        </p:spPr>
      </p:pic>
      <p:sp>
        <p:nvSpPr>
          <p:cNvPr id="9" name="Pfeil nach rechts 8"/>
          <p:cNvSpPr/>
          <p:nvPr/>
        </p:nvSpPr>
        <p:spPr>
          <a:xfrm>
            <a:off x="6756348" y="3943253"/>
            <a:ext cx="819509" cy="642045"/>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oliennummernplatzhalter 2"/>
          <p:cNvSpPr>
            <a:spLocks noGrp="1"/>
          </p:cNvSpPr>
          <p:nvPr>
            <p:ph type="sldNum" sz="quarter" idx="12"/>
          </p:nvPr>
        </p:nvSpPr>
        <p:spPr/>
        <p:txBody>
          <a:bodyPr/>
          <a:lstStyle/>
          <a:p>
            <a:fld id="{63EE21EF-54D9-4A9D-8F91-C2D66088A948}" type="slidenum">
              <a:rPr lang="de-DE" smtClean="0"/>
              <a:t>8</a:t>
            </a:fld>
            <a:endParaRPr lang="de-DE"/>
          </a:p>
        </p:txBody>
      </p:sp>
    </p:spTree>
    <p:extLst>
      <p:ext uri="{BB962C8B-B14F-4D97-AF65-F5344CB8AC3E}">
        <p14:creationId xmlns:p14="http://schemas.microsoft.com/office/powerpoint/2010/main" val="33562981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0" y="430692"/>
            <a:ext cx="6057543" cy="461665"/>
          </a:xfrm>
          <a:prstGeom prst="rect">
            <a:avLst/>
          </a:prstGeom>
          <a:noFill/>
        </p:spPr>
        <p:txBody>
          <a:bodyPr wrap="square" rtlCol="0">
            <a:spAutoFit/>
          </a:bodyPr>
          <a:lstStyle/>
          <a:p>
            <a:r>
              <a:rPr lang="en-GB" sz="2400" b="1" dirty="0" smtClean="0">
                <a:solidFill>
                  <a:schemeClr val="accent1">
                    <a:lumMod val="50000"/>
                  </a:schemeClr>
                </a:solidFill>
              </a:rPr>
              <a:t>AEB IWG 12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5"/>
          <p:cNvSpPr txBox="1"/>
          <p:nvPr/>
        </p:nvSpPr>
        <p:spPr>
          <a:xfrm>
            <a:off x="370150" y="755745"/>
            <a:ext cx="7940132" cy="400110"/>
          </a:xfrm>
          <a:prstGeom prst="rect">
            <a:avLst/>
          </a:prstGeom>
          <a:noFill/>
        </p:spPr>
        <p:txBody>
          <a:bodyPr wrap="square" rtlCol="0">
            <a:spAutoFit/>
          </a:bodyPr>
          <a:lstStyle/>
          <a:p>
            <a:r>
              <a:rPr lang="en-US" sz="2000" dirty="0" smtClean="0"/>
              <a:t>Justification for increasing the lower avoidance velocity</a:t>
            </a:r>
            <a:endParaRPr kumimoji="1" lang="en-US" altLang="ja-JP" sz="2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itel 1"/>
          <p:cNvSpPr>
            <a:spLocks noGrp="1"/>
          </p:cNvSpPr>
          <p:nvPr/>
        </p:nvSpPr>
        <p:spPr>
          <a:xfrm>
            <a:off x="870381" y="1685920"/>
            <a:ext cx="10450800" cy="388800"/>
          </a:xfrm>
          <a:prstGeom prst="rect">
            <a:avLst/>
          </a:prstGeom>
        </p:spPr>
        <p:txBody>
          <a:bodyPr vert="horz" lIns="0" tIns="0" rIns="0" bIns="0" rtlCol="0" anchor="t" anchorCtr="0">
            <a:noAutofit/>
          </a:bodyPr>
          <a:lstStyle>
            <a:lvl1pPr algn="l" defTabSz="914333" rtl="0" eaLnBrk="1" latinLnBrk="0" hangingPunct="1">
              <a:lnSpc>
                <a:spcPct val="89000"/>
              </a:lnSpc>
              <a:spcBef>
                <a:spcPct val="0"/>
              </a:spcBef>
              <a:buNone/>
              <a:defRPr sz="2800" kern="1200" baseline="0">
                <a:solidFill>
                  <a:schemeClr val="accent1"/>
                </a:solidFill>
                <a:latin typeface="+mj-lt"/>
                <a:ea typeface="+mj-ea"/>
                <a:cs typeface="+mj-cs"/>
              </a:defRPr>
            </a:lvl1pPr>
          </a:lstStyle>
          <a:p>
            <a:r>
              <a:rPr lang="en-GB" dirty="0" smtClean="0"/>
              <a:t>Automotive Product Development Cycles.</a:t>
            </a:r>
            <a:endParaRPr lang="en-GB" dirty="0"/>
          </a:p>
        </p:txBody>
      </p:sp>
      <p:sp>
        <p:nvSpPr>
          <p:cNvPr id="9" name="Inhaltsplatzhalter 4"/>
          <p:cNvSpPr>
            <a:spLocks noGrp="1"/>
          </p:cNvSpPr>
          <p:nvPr/>
        </p:nvSpPr>
        <p:spPr>
          <a:xfrm>
            <a:off x="870380" y="2233934"/>
            <a:ext cx="10961401" cy="4168800"/>
          </a:xfrm>
          <a:prstGeom prst="rect">
            <a:avLst/>
          </a:prstGeom>
        </p:spPr>
        <p:txBody>
          <a:bodyPr vert="horz" lIns="0" tIns="0" rIns="0" bIns="0" rtlCol="0">
            <a:noAutofit/>
          </a:bodyPr>
          <a:lstStyle>
            <a:lvl1pPr marL="251982" indent="-251982" algn="l" defTabSz="914333" rtl="0" eaLnBrk="1" latinLnBrk="0" hangingPunct="1">
              <a:lnSpc>
                <a:spcPct val="107000"/>
              </a:lnSpc>
              <a:spcBef>
                <a:spcPts val="500"/>
              </a:spcBef>
              <a:buFont typeface="Wingdings 3" panose="05040102010807070707" pitchFamily="18" charset="2"/>
              <a:buChar char=""/>
              <a:defRPr sz="1800" kern="1200">
                <a:solidFill>
                  <a:schemeClr val="tx1"/>
                </a:solidFill>
                <a:latin typeface="+mn-lt"/>
                <a:ea typeface="+mn-ea"/>
                <a:cs typeface="+mn-cs"/>
              </a:defRPr>
            </a:lvl1pPr>
            <a:lvl2pPr marL="507563" indent="-273580" algn="l" defTabSz="914333" rtl="0" eaLnBrk="1" latinLnBrk="0" hangingPunct="1">
              <a:lnSpc>
                <a:spcPct val="103000"/>
              </a:lnSpc>
              <a:spcBef>
                <a:spcPts val="500"/>
              </a:spcBef>
              <a:buFont typeface="Wingdings 3" panose="05040102010807070707" pitchFamily="18" charset="2"/>
              <a:buChar char=""/>
              <a:defRPr sz="1600" kern="1200">
                <a:solidFill>
                  <a:schemeClr val="tx1"/>
                </a:solidFill>
                <a:latin typeface="+mn-lt"/>
                <a:ea typeface="+mn-ea"/>
                <a:cs typeface="+mn-cs"/>
              </a:defRPr>
            </a:lvl2pPr>
            <a:lvl3pPr marL="730746" indent="-205185" algn="l" defTabSz="914333" rtl="0" eaLnBrk="1" latinLnBrk="0" hangingPunct="1">
              <a:lnSpc>
                <a:spcPct val="102000"/>
              </a:lnSpc>
              <a:spcBef>
                <a:spcPts val="500"/>
              </a:spcBef>
              <a:buFont typeface="Bosch Office Sans" pitchFamily="2" charset="0"/>
              <a:buChar char="‒"/>
              <a:defRPr sz="1400" kern="1200">
                <a:solidFill>
                  <a:schemeClr val="tx1"/>
                </a:solidFill>
                <a:latin typeface="+mn-lt"/>
                <a:ea typeface="+mn-ea"/>
                <a:cs typeface="+mn-cs"/>
              </a:defRPr>
            </a:lvl3pPr>
            <a:lvl4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4pPr>
            <a:lvl5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5pPr>
            <a:lvl6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6pPr>
            <a:lvl7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7pPr>
            <a:lvl8pPr marL="932331" indent="-183586" algn="l" defTabSz="914333" rtl="0" eaLnBrk="1" latinLnBrk="0" hangingPunct="1">
              <a:lnSpc>
                <a:spcPct val="103000"/>
              </a:lnSpc>
              <a:spcBef>
                <a:spcPts val="500"/>
              </a:spcBef>
              <a:buFont typeface="Bosch Office Sans" pitchFamily="2" charset="0"/>
              <a:buChar char="‒"/>
              <a:defRPr sz="1300" kern="1200">
                <a:solidFill>
                  <a:schemeClr val="tx1"/>
                </a:solidFill>
                <a:latin typeface="+mn-lt"/>
                <a:ea typeface="+mn-ea"/>
                <a:cs typeface="+mn-cs"/>
              </a:defRPr>
            </a:lvl8pPr>
            <a:lvl9pPr marL="932331" indent="-183586" algn="l" defTabSz="914333" rtl="0" eaLnBrk="1" latinLnBrk="0" hangingPunct="1">
              <a:lnSpc>
                <a:spcPct val="103000"/>
              </a:lnSpc>
              <a:spcBef>
                <a:spcPts val="500"/>
              </a:spcBef>
              <a:buFont typeface="Bosch Office Sans" pitchFamily="2" charset="0"/>
              <a:buChar char="‒"/>
              <a:defRPr sz="1300" kern="1200" baseline="0">
                <a:solidFill>
                  <a:schemeClr val="tx1"/>
                </a:solidFill>
                <a:latin typeface="+mn-lt"/>
                <a:ea typeface="+mn-ea"/>
                <a:cs typeface="+mn-cs"/>
              </a:defRPr>
            </a:lvl9p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 </a:t>
            </a:r>
          </a:p>
          <a:p>
            <a:r>
              <a:rPr lang="en-GB" b="1" dirty="0" smtClean="0"/>
              <a:t>If the average platform longevity is assumed to be 6.7 years, additionally a development time of 3-5 years has to be taken into account</a:t>
            </a:r>
            <a:r>
              <a:rPr lang="en-GB" b="1" dirty="0"/>
              <a:t>. Especially for </a:t>
            </a:r>
            <a:r>
              <a:rPr lang="en-GB" b="1" dirty="0" smtClean="0"/>
              <a:t>small-scale </a:t>
            </a:r>
            <a:r>
              <a:rPr lang="en-GB" b="1" dirty="0"/>
              <a:t>series the platform longevity can be significantly longer.</a:t>
            </a:r>
            <a:endParaRPr lang="en-GB" b="1" dirty="0" smtClean="0"/>
          </a:p>
          <a:p>
            <a:r>
              <a:rPr lang="en-GB" b="1" dirty="0" smtClean="0"/>
              <a:t>Even assuming average development and production periods the AT date for C2B in 07/2026 will affect vehicles whose development started around 2015. </a:t>
            </a:r>
            <a:r>
              <a:rPr lang="en-GB" dirty="0" smtClean="0"/>
              <a:t/>
            </a:r>
            <a:br>
              <a:rPr lang="en-GB" dirty="0" smtClean="0"/>
            </a:br>
            <a:endParaRPr lang="en-GB" dirty="0" smtClean="0"/>
          </a:p>
        </p:txBody>
      </p:sp>
      <p:pic>
        <p:nvPicPr>
          <p:cNvPr id="11" name="Picture 2" descr="Center for Automotive Research"/>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35247" y="1073166"/>
            <a:ext cx="2514299" cy="1160768"/>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11"/>
          <p:cNvPicPr>
            <a:picLocks noChangeAspect="1"/>
          </p:cNvPicPr>
          <p:nvPr/>
        </p:nvPicPr>
        <p:blipFill>
          <a:blip r:embed="rId5"/>
          <a:stretch>
            <a:fillRect/>
          </a:stretch>
        </p:blipFill>
        <p:spPr>
          <a:xfrm>
            <a:off x="870381" y="1991592"/>
            <a:ext cx="5461125" cy="2988257"/>
          </a:xfrm>
          <a:prstGeom prst="rect">
            <a:avLst/>
          </a:prstGeom>
        </p:spPr>
      </p:pic>
      <p:sp>
        <p:nvSpPr>
          <p:cNvPr id="8" name="Rechteck 7"/>
          <p:cNvSpPr/>
          <p:nvPr/>
        </p:nvSpPr>
        <p:spPr>
          <a:xfrm>
            <a:off x="7287491" y="6368099"/>
            <a:ext cx="4832791" cy="646331"/>
          </a:xfrm>
          <a:prstGeom prst="rect">
            <a:avLst/>
          </a:prstGeom>
        </p:spPr>
        <p:txBody>
          <a:bodyPr wrap="square">
            <a:spAutoFit/>
          </a:bodyPr>
          <a:lstStyle/>
          <a:p>
            <a:r>
              <a:rPr lang="de-DE" sz="1100" dirty="0" smtClean="0"/>
              <a:t>Source: </a:t>
            </a:r>
            <a:r>
              <a:rPr lang="de-DE" sz="1100" dirty="0">
                <a:hlinkClick r:id="rId6"/>
              </a:rPr>
              <a:t>https://www.cargroup.org/automotive-product-development-cycles-and-the-need-for-balance-with-the-regulatory-environment/</a:t>
            </a:r>
            <a:endParaRPr lang="de-DE" sz="1100" dirty="0"/>
          </a:p>
          <a:p>
            <a:endParaRPr lang="de-DE" sz="1400" dirty="0"/>
          </a:p>
        </p:txBody>
      </p:sp>
      <p:graphicFrame>
        <p:nvGraphicFramePr>
          <p:cNvPr id="2" name="Tabelle 1"/>
          <p:cNvGraphicFramePr>
            <a:graphicFrameLocks noGrp="1"/>
          </p:cNvGraphicFramePr>
          <p:nvPr>
            <p:extLst>
              <p:ext uri="{D42A27DB-BD31-4B8C-83A1-F6EECF244321}">
                <p14:modId xmlns:p14="http://schemas.microsoft.com/office/powerpoint/2010/main" val="481469190"/>
              </p:ext>
            </p:extLst>
          </p:nvPr>
        </p:nvGraphicFramePr>
        <p:xfrm>
          <a:off x="6613746" y="2237565"/>
          <a:ext cx="4245407" cy="2706344"/>
        </p:xfrm>
        <a:graphic>
          <a:graphicData uri="http://schemas.openxmlformats.org/drawingml/2006/table">
            <a:tbl>
              <a:tblPr firstRow="1" bandRow="1">
                <a:tableStyleId>{9D7B26C5-4107-4FEC-AEDC-1716B250A1EF}</a:tableStyleId>
              </a:tblPr>
              <a:tblGrid>
                <a:gridCol w="1834708">
                  <a:extLst>
                    <a:ext uri="{9D8B030D-6E8A-4147-A177-3AD203B41FA5}">
                      <a16:colId xmlns:a16="http://schemas.microsoft.com/office/drawing/2014/main" val="20000"/>
                    </a:ext>
                  </a:extLst>
                </a:gridCol>
                <a:gridCol w="2410699">
                  <a:extLst>
                    <a:ext uri="{9D8B030D-6E8A-4147-A177-3AD203B41FA5}">
                      <a16:colId xmlns:a16="http://schemas.microsoft.com/office/drawing/2014/main" val="20001"/>
                    </a:ext>
                  </a:extLst>
                </a:gridCol>
              </a:tblGrid>
              <a:tr h="338293">
                <a:tc>
                  <a:txBody>
                    <a:bodyPr/>
                    <a:lstStyle/>
                    <a:p>
                      <a:r>
                        <a:rPr lang="en-US" sz="1600" noProof="0" dirty="0" smtClean="0"/>
                        <a:t>Vehicle model</a:t>
                      </a:r>
                      <a:endParaRPr lang="en-US" sz="1600" noProof="0" dirty="0"/>
                    </a:p>
                  </a:txBody>
                  <a:tcPr/>
                </a:tc>
                <a:tc>
                  <a:txBody>
                    <a:bodyPr/>
                    <a:lstStyle/>
                    <a:p>
                      <a:pPr algn="ctr"/>
                      <a:r>
                        <a:rPr lang="en-US" sz="1600" noProof="0" dirty="0" smtClean="0"/>
                        <a:t>Production Period</a:t>
                      </a:r>
                      <a:endParaRPr lang="en-US" sz="1600" noProof="0" dirty="0"/>
                    </a:p>
                  </a:txBody>
                  <a:tcPr/>
                </a:tc>
                <a:extLst>
                  <a:ext uri="{0D108BD9-81ED-4DB2-BD59-A6C34878D82A}">
                    <a16:rowId xmlns:a16="http://schemas.microsoft.com/office/drawing/2014/main" val="10000"/>
                  </a:ext>
                </a:extLst>
              </a:tr>
              <a:tr h="338293">
                <a:tc>
                  <a:txBody>
                    <a:bodyPr/>
                    <a:lstStyle/>
                    <a:p>
                      <a:pPr algn="ctr"/>
                      <a:r>
                        <a:rPr lang="en-US" sz="1400" noProof="0" dirty="0" smtClean="0"/>
                        <a:t>RR </a:t>
                      </a:r>
                      <a:r>
                        <a:rPr lang="en-US" sz="1400" baseline="0" noProof="0" dirty="0" smtClean="0"/>
                        <a:t>Ghost</a:t>
                      </a:r>
                      <a:endParaRPr lang="en-US" sz="1400" noProof="0" dirty="0"/>
                    </a:p>
                  </a:txBody>
                  <a:tcPr/>
                </a:tc>
                <a:tc>
                  <a:txBody>
                    <a:bodyPr/>
                    <a:lstStyle/>
                    <a:p>
                      <a:pPr algn="ctr"/>
                      <a:r>
                        <a:rPr lang="en-US" sz="1400" noProof="0" dirty="0" smtClean="0"/>
                        <a:t>2010-20??</a:t>
                      </a:r>
                      <a:endParaRPr lang="en-US" sz="1400" noProof="0" dirty="0"/>
                    </a:p>
                  </a:txBody>
                  <a:tcPr/>
                </a:tc>
                <a:extLst>
                  <a:ext uri="{0D108BD9-81ED-4DB2-BD59-A6C34878D82A}">
                    <a16:rowId xmlns:a16="http://schemas.microsoft.com/office/drawing/2014/main" val="10001"/>
                  </a:ext>
                </a:extLst>
              </a:tr>
              <a:tr h="338293">
                <a:tc>
                  <a:txBody>
                    <a:bodyPr/>
                    <a:lstStyle/>
                    <a:p>
                      <a:pPr algn="ctr"/>
                      <a:r>
                        <a:rPr lang="en-US" sz="1400" noProof="0" dirty="0" smtClean="0"/>
                        <a:t>RR</a:t>
                      </a:r>
                      <a:r>
                        <a:rPr lang="en-US" sz="1400" baseline="0" noProof="0" dirty="0" smtClean="0"/>
                        <a:t> Phantom VII</a:t>
                      </a:r>
                      <a:endParaRPr lang="en-US" sz="1400" noProof="0" dirty="0"/>
                    </a:p>
                  </a:txBody>
                  <a:tcPr/>
                </a:tc>
                <a:tc>
                  <a:txBody>
                    <a:bodyPr/>
                    <a:lstStyle/>
                    <a:p>
                      <a:pPr algn="ctr"/>
                      <a:r>
                        <a:rPr lang="en-US" sz="1400" noProof="0" dirty="0" smtClean="0"/>
                        <a:t>2003-2017</a:t>
                      </a:r>
                      <a:endParaRPr lang="en-US" sz="1400" noProof="0" dirty="0"/>
                    </a:p>
                  </a:txBody>
                  <a:tcPr/>
                </a:tc>
                <a:extLst>
                  <a:ext uri="{0D108BD9-81ED-4DB2-BD59-A6C34878D82A}">
                    <a16:rowId xmlns:a16="http://schemas.microsoft.com/office/drawing/2014/main" val="10002"/>
                  </a:ext>
                </a:extLst>
              </a:tr>
              <a:tr h="338293">
                <a:tc>
                  <a:txBody>
                    <a:bodyPr/>
                    <a:lstStyle/>
                    <a:p>
                      <a:pPr algn="ctr"/>
                      <a:r>
                        <a:rPr lang="en-US" sz="1400" noProof="0" dirty="0" smtClean="0"/>
                        <a:t>Bentley</a:t>
                      </a:r>
                      <a:r>
                        <a:rPr lang="en-US" sz="1400" baseline="0" noProof="0" dirty="0" smtClean="0"/>
                        <a:t> </a:t>
                      </a:r>
                      <a:r>
                        <a:rPr lang="en-US" sz="1400" baseline="0" noProof="0" dirty="0" err="1" smtClean="0"/>
                        <a:t>Mulsanne</a:t>
                      </a:r>
                      <a:endParaRPr lang="en-US" sz="1400" noProof="0" dirty="0"/>
                    </a:p>
                  </a:txBody>
                  <a:tcPr/>
                </a:tc>
                <a:tc>
                  <a:txBody>
                    <a:bodyPr/>
                    <a:lstStyle/>
                    <a:p>
                      <a:pPr algn="ctr"/>
                      <a:r>
                        <a:rPr lang="en-US" sz="1400" noProof="0" dirty="0" smtClean="0"/>
                        <a:t>2009-2020</a:t>
                      </a:r>
                      <a:endParaRPr lang="en-US" sz="1400" noProof="0" dirty="0"/>
                    </a:p>
                  </a:txBody>
                  <a:tcPr/>
                </a:tc>
                <a:extLst>
                  <a:ext uri="{0D108BD9-81ED-4DB2-BD59-A6C34878D82A}">
                    <a16:rowId xmlns:a16="http://schemas.microsoft.com/office/drawing/2014/main" val="10003"/>
                  </a:ext>
                </a:extLst>
              </a:tr>
              <a:tr h="338293">
                <a:tc>
                  <a:txBody>
                    <a:bodyPr/>
                    <a:lstStyle/>
                    <a:p>
                      <a:pPr algn="ctr"/>
                      <a:r>
                        <a:rPr lang="en-US" sz="1400" noProof="0" dirty="0" smtClean="0"/>
                        <a:t>VW T5/6</a:t>
                      </a:r>
                      <a:endParaRPr lang="en-US" sz="1400" noProof="0" dirty="0"/>
                    </a:p>
                  </a:txBody>
                  <a:tcPr/>
                </a:tc>
                <a:tc>
                  <a:txBody>
                    <a:bodyPr/>
                    <a:lstStyle/>
                    <a:p>
                      <a:pPr algn="ctr"/>
                      <a:r>
                        <a:rPr lang="en-US" sz="1400" noProof="0" dirty="0" smtClean="0"/>
                        <a:t>2003-20??</a:t>
                      </a:r>
                      <a:endParaRPr lang="en-US" sz="1400" noProof="0" dirty="0"/>
                    </a:p>
                  </a:txBody>
                  <a:tcPr/>
                </a:tc>
                <a:extLst>
                  <a:ext uri="{0D108BD9-81ED-4DB2-BD59-A6C34878D82A}">
                    <a16:rowId xmlns:a16="http://schemas.microsoft.com/office/drawing/2014/main" val="10004"/>
                  </a:ext>
                </a:extLst>
              </a:tr>
              <a:tr h="338293">
                <a:tc>
                  <a:txBody>
                    <a:bodyPr/>
                    <a:lstStyle/>
                    <a:p>
                      <a:pPr algn="ctr"/>
                      <a:r>
                        <a:rPr lang="en-US" sz="1400" noProof="0" dirty="0" smtClean="0"/>
                        <a:t>Renault </a:t>
                      </a:r>
                      <a:r>
                        <a:rPr lang="en-US" sz="1400" noProof="0" dirty="0" err="1" smtClean="0"/>
                        <a:t>Twingo</a:t>
                      </a:r>
                      <a:r>
                        <a:rPr lang="en-US" sz="1400" noProof="0" dirty="0" smtClean="0"/>
                        <a:t> 1</a:t>
                      </a:r>
                      <a:endParaRPr lang="en-US" sz="1400" noProof="0" dirty="0"/>
                    </a:p>
                  </a:txBody>
                  <a:tcPr/>
                </a:tc>
                <a:tc>
                  <a:txBody>
                    <a:bodyPr/>
                    <a:lstStyle/>
                    <a:p>
                      <a:pPr algn="ctr"/>
                      <a:r>
                        <a:rPr lang="en-US" sz="1400" noProof="0" dirty="0" smtClean="0"/>
                        <a:t>1993-2006</a:t>
                      </a:r>
                      <a:endParaRPr lang="en-US" sz="1400" noProof="0" dirty="0"/>
                    </a:p>
                  </a:txBody>
                  <a:tcPr/>
                </a:tc>
                <a:extLst>
                  <a:ext uri="{0D108BD9-81ED-4DB2-BD59-A6C34878D82A}">
                    <a16:rowId xmlns:a16="http://schemas.microsoft.com/office/drawing/2014/main" val="1696250445"/>
                  </a:ext>
                </a:extLst>
              </a:tr>
              <a:tr h="338293">
                <a:tc>
                  <a:txBody>
                    <a:bodyPr/>
                    <a:lstStyle/>
                    <a:p>
                      <a:pPr algn="ctr"/>
                      <a:r>
                        <a:rPr lang="en-US" sz="1400" noProof="0" dirty="0" smtClean="0"/>
                        <a:t>Fiat</a:t>
                      </a:r>
                      <a:r>
                        <a:rPr lang="en-US" sz="1400" baseline="0" noProof="0" dirty="0" smtClean="0"/>
                        <a:t> Panda 1</a:t>
                      </a:r>
                      <a:endParaRPr lang="en-US" sz="1400" noProof="0" dirty="0"/>
                    </a:p>
                  </a:txBody>
                  <a:tcPr/>
                </a:tc>
                <a:tc>
                  <a:txBody>
                    <a:bodyPr/>
                    <a:lstStyle/>
                    <a:p>
                      <a:pPr algn="ctr"/>
                      <a:r>
                        <a:rPr lang="en-US" sz="1400" noProof="0" dirty="0" smtClean="0"/>
                        <a:t>1980-2003</a:t>
                      </a:r>
                      <a:endParaRPr lang="en-US" sz="1400" noProof="0" dirty="0"/>
                    </a:p>
                  </a:txBody>
                  <a:tcPr/>
                </a:tc>
                <a:extLst>
                  <a:ext uri="{0D108BD9-81ED-4DB2-BD59-A6C34878D82A}">
                    <a16:rowId xmlns:a16="http://schemas.microsoft.com/office/drawing/2014/main" val="2111055909"/>
                  </a:ext>
                </a:extLst>
              </a:tr>
              <a:tr h="338293">
                <a:tc>
                  <a:txBody>
                    <a:bodyPr/>
                    <a:lstStyle/>
                    <a:p>
                      <a:pPr algn="ctr"/>
                      <a:r>
                        <a:rPr lang="en-US" sz="1400" noProof="0" dirty="0" smtClean="0"/>
                        <a:t>Fiat Cinquecento</a:t>
                      </a:r>
                      <a:r>
                        <a:rPr lang="en-US" sz="1400" baseline="0" noProof="0" dirty="0" smtClean="0"/>
                        <a:t> (500)</a:t>
                      </a:r>
                      <a:endParaRPr lang="en-US" sz="1400" noProof="0" dirty="0"/>
                    </a:p>
                  </a:txBody>
                  <a:tcPr/>
                </a:tc>
                <a:tc>
                  <a:txBody>
                    <a:bodyPr/>
                    <a:lstStyle/>
                    <a:p>
                      <a:pPr algn="ctr"/>
                      <a:r>
                        <a:rPr lang="en-US" sz="1400" noProof="0" dirty="0" smtClean="0"/>
                        <a:t>2007-2020</a:t>
                      </a:r>
                      <a:endParaRPr lang="en-US" sz="1400" noProof="0" dirty="0"/>
                    </a:p>
                  </a:txBody>
                  <a:tcPr/>
                </a:tc>
                <a:extLst>
                  <a:ext uri="{0D108BD9-81ED-4DB2-BD59-A6C34878D82A}">
                    <a16:rowId xmlns:a16="http://schemas.microsoft.com/office/drawing/2014/main" val="2890907442"/>
                  </a:ext>
                </a:extLst>
              </a:tr>
            </a:tbl>
          </a:graphicData>
        </a:graphic>
      </p:graphicFrame>
      <p:sp>
        <p:nvSpPr>
          <p:cNvPr id="3" name="Foliennummernplatzhalter 2"/>
          <p:cNvSpPr>
            <a:spLocks noGrp="1"/>
          </p:cNvSpPr>
          <p:nvPr>
            <p:ph type="sldNum" sz="quarter" idx="12"/>
          </p:nvPr>
        </p:nvSpPr>
        <p:spPr/>
        <p:txBody>
          <a:bodyPr/>
          <a:lstStyle/>
          <a:p>
            <a:fld id="{63EE21EF-54D9-4A9D-8F91-C2D66088A948}" type="slidenum">
              <a:rPr lang="de-DE" smtClean="0"/>
              <a:t>9</a:t>
            </a:fld>
            <a:endParaRPr lang="de-DE"/>
          </a:p>
        </p:txBody>
      </p:sp>
    </p:spTree>
    <p:extLst>
      <p:ext uri="{BB962C8B-B14F-4D97-AF65-F5344CB8AC3E}">
        <p14:creationId xmlns:p14="http://schemas.microsoft.com/office/powerpoint/2010/main" val="2204329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974</Words>
  <Application>Microsoft Office PowerPoint</Application>
  <PresentationFormat>Breitbild</PresentationFormat>
  <Paragraphs>186</Paragraphs>
  <Slides>11</Slides>
  <Notes>0</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11</vt:i4>
      </vt:variant>
    </vt:vector>
  </HeadingPairs>
  <TitlesOfParts>
    <vt:vector size="20" baseType="lpstr">
      <vt:lpstr>Arial</vt:lpstr>
      <vt:lpstr>Calibri</vt:lpstr>
      <vt:lpstr>Calibri Light</vt:lpstr>
      <vt:lpstr>Meiryo UI</vt:lpstr>
      <vt:lpstr>MS Mincho</vt:lpstr>
      <vt:lpstr>Times New Roman</vt:lpstr>
      <vt:lpstr>Wingdings</vt:lpstr>
      <vt:lpstr>Wingdings 3</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Daimler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Kirschner, Tina (059)</dc:creator>
  <cp:lastModifiedBy>Kirschner, Tina (059)</cp:lastModifiedBy>
  <cp:revision>88</cp:revision>
  <dcterms:created xsi:type="dcterms:W3CDTF">2019-04-30T13:33:53Z</dcterms:created>
  <dcterms:modified xsi:type="dcterms:W3CDTF">2020-05-13T13:13:33Z</dcterms:modified>
</cp:coreProperties>
</file>