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4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306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65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459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194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57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2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86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00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337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71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3AA1B-C205-49DF-9CD2-680FD5D21111}" type="datetimeFigureOut">
              <a:rPr kumimoji="1" lang="ja-JP" altLang="en-US" smtClean="0"/>
              <a:t>2020/5/14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E9E75-CD91-42B0-9BC3-8A974AB86E5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9421" y="214679"/>
            <a:ext cx="9421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Requirement of N1 in C2C and C2P</a:t>
            </a:r>
            <a:endParaRPr kumimoji="1" lang="ja-JP" altLang="en-US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9675" y="1126287"/>
            <a:ext cx="7739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 parameters for requirements</a:t>
            </a:r>
            <a:endParaRPr kumimoji="1" lang="ja-JP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035436"/>
              </p:ext>
            </p:extLst>
          </p:nvPr>
        </p:nvGraphicFramePr>
        <p:xfrm>
          <a:off x="409675" y="1587952"/>
          <a:ext cx="7870536" cy="33465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4575">
                  <a:extLst>
                    <a:ext uri="{9D8B030D-6E8A-4147-A177-3AD203B41FA5}">
                      <a16:colId xmlns:a16="http://schemas.microsoft.com/office/drawing/2014/main" val="3076880201"/>
                    </a:ext>
                  </a:extLst>
                </a:gridCol>
                <a:gridCol w="2115748">
                  <a:extLst>
                    <a:ext uri="{9D8B030D-6E8A-4147-A177-3AD203B41FA5}">
                      <a16:colId xmlns:a16="http://schemas.microsoft.com/office/drawing/2014/main" val="1177794403"/>
                    </a:ext>
                  </a:extLst>
                </a:gridCol>
                <a:gridCol w="2129740">
                  <a:extLst>
                    <a:ext uri="{9D8B030D-6E8A-4147-A177-3AD203B41FA5}">
                      <a16:colId xmlns:a16="http://schemas.microsoft.com/office/drawing/2014/main" val="1272625783"/>
                    </a:ext>
                  </a:extLst>
                </a:gridCol>
                <a:gridCol w="2060473">
                  <a:extLst>
                    <a:ext uri="{9D8B030D-6E8A-4147-A177-3AD203B41FA5}">
                      <a16:colId xmlns:a16="http://schemas.microsoft.com/office/drawing/2014/main" val="3633227572"/>
                    </a:ext>
                  </a:extLst>
                </a:gridCol>
              </a:tblGrid>
              <a:tr h="58153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Items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C2C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C2P as</a:t>
                      </a:r>
                      <a:r>
                        <a:rPr kumimoji="1" lang="en-US" altLang="ja-JP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00 series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C2P as</a:t>
                      </a:r>
                      <a:r>
                        <a:rPr kumimoji="1" lang="en-US" altLang="ja-JP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01 series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288802"/>
                  </a:ext>
                </a:extLst>
              </a:tr>
              <a:tr h="66186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Maximum Deceleration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m/s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kumimoji="1" lang="en-US" altLang="ja-JP" b="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 N1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kumimoji="1" lang="en-US" altLang="ja-JP" b="1" i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m/s</a:t>
                      </a:r>
                      <a:r>
                        <a:rPr kumimoji="1" lang="en-US" altLang="ja-JP" b="1" i="0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kumimoji="1" lang="en-US" altLang="ja-JP" b="0" i="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in M1)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m/s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kumimoji="1" lang="ja-JP" altLang="en-US" b="1" baseline="30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m/s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kumimoji="1" lang="ja-JP" altLang="en-US" b="1" baseline="30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21291488"/>
                  </a:ext>
                </a:extLst>
              </a:tr>
              <a:tr h="10795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TTC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0.9 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LPS (Last Point of</a:t>
                      </a:r>
                      <a:r>
                        <a:rPr kumimoji="1" lang="en-US" altLang="ja-JP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Steer</a:t>
                      </a: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)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0.72 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Based</a:t>
                      </a:r>
                      <a:r>
                        <a:rPr kumimoji="1" lang="en-US" altLang="ja-JP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on vehicle width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0.9</a:t>
                      </a:r>
                      <a:r>
                        <a:rPr kumimoji="1" lang="en-US" altLang="ja-JP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Based</a:t>
                      </a:r>
                      <a:r>
                        <a:rPr kumimoji="1" lang="en-US" altLang="ja-JP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on vehicle width</a:t>
                      </a:r>
                      <a:r>
                        <a:rPr kumimoji="1" lang="ja-JP" altLang="en-US" baseline="0" dirty="0"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endParaRPr kumimoji="1" lang="en-US" altLang="ja-JP" baseline="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+ 0.3 m*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3405977"/>
                  </a:ext>
                </a:extLst>
              </a:tr>
              <a:tr h="6825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Time to 1G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Maximum Mass</a:t>
                      </a:r>
                    </a:p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0.73 s </a:t>
                      </a:r>
                      <a:r>
                        <a:rPr kumimoji="1" lang="en-US" altLang="ja-JP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</a:t>
                      </a:r>
                      <a:r>
                        <a:rPr kumimoji="1" lang="en-US" altLang="ja-JP" b="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N1</a:t>
                      </a:r>
                    </a:p>
                    <a:p>
                      <a:pPr algn="ctr"/>
                      <a:r>
                        <a:rPr kumimoji="1" lang="en-US" altLang="ja-JP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0.66 s </a:t>
                      </a:r>
                      <a:r>
                        <a:rPr kumimoji="1" lang="en-US" altLang="ja-JP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</a:t>
                      </a:r>
                      <a:r>
                        <a:rPr kumimoji="1" lang="en-US" altLang="ja-JP" b="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b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Maximum Mass</a:t>
                      </a:r>
                    </a:p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0.73 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Maximum Mass</a:t>
                      </a:r>
                    </a:p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0.73 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5007362"/>
                  </a:ext>
                </a:extLst>
              </a:tr>
            </a:tbl>
          </a:graphicData>
        </a:graphic>
      </p:graphicFrame>
      <p:grpSp>
        <p:nvGrpSpPr>
          <p:cNvPr id="31" name="グループ化 30"/>
          <p:cNvGrpSpPr/>
          <p:nvPr/>
        </p:nvGrpSpPr>
        <p:grpSpPr>
          <a:xfrm>
            <a:off x="8592899" y="830232"/>
            <a:ext cx="3205244" cy="5284133"/>
            <a:chOff x="6348451" y="3894657"/>
            <a:chExt cx="3903266" cy="5055156"/>
          </a:xfrm>
        </p:grpSpPr>
        <p:sp>
          <p:nvSpPr>
            <p:cNvPr id="7" name="Rechteck 17"/>
            <p:cNvSpPr/>
            <p:nvPr/>
          </p:nvSpPr>
          <p:spPr>
            <a:xfrm>
              <a:off x="7695859" y="4398713"/>
              <a:ext cx="144016" cy="446472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Rechteck 15"/>
            <p:cNvSpPr/>
            <p:nvPr/>
          </p:nvSpPr>
          <p:spPr>
            <a:xfrm>
              <a:off x="6831763" y="4398713"/>
              <a:ext cx="864096" cy="288032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Rechteck 5"/>
            <p:cNvSpPr/>
            <p:nvPr/>
          </p:nvSpPr>
          <p:spPr>
            <a:xfrm>
              <a:off x="6831763" y="7279257"/>
              <a:ext cx="864096" cy="158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2000" dirty="0" err="1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Vehicle</a:t>
              </a:r>
              <a:endParaRPr lang="de-DE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1" name="Gerade Verbindung mit Pfeil 7"/>
            <p:cNvCxnSpPr>
              <a:stCxn id="10" idx="0"/>
            </p:cNvCxnSpPr>
            <p:nvPr/>
          </p:nvCxnSpPr>
          <p:spPr>
            <a:xfrm flipH="1" flipV="1">
              <a:off x="7263613" y="4902844"/>
              <a:ext cx="198" cy="23764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8"/>
            <p:cNvCxnSpPr/>
            <p:nvPr/>
          </p:nvCxnSpPr>
          <p:spPr>
            <a:xfrm flipH="1">
              <a:off x="7263613" y="4902844"/>
              <a:ext cx="151236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4"/>
            <p:cNvCxnSpPr>
              <a:stCxn id="10" idx="0"/>
            </p:cNvCxnSpPr>
            <p:nvPr/>
          </p:nvCxnSpPr>
          <p:spPr>
            <a:xfrm flipV="1">
              <a:off x="7263811" y="4902844"/>
              <a:ext cx="1512168" cy="237641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6"/>
            <p:cNvSpPr txBox="1"/>
            <p:nvPr/>
          </p:nvSpPr>
          <p:spPr>
            <a:xfrm rot="16200000">
              <a:off x="5848950" y="4853968"/>
              <a:ext cx="1486246" cy="487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Vehicle</a:t>
              </a:r>
              <a:r>
                <a:rPr lang="de-DE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Path</a:t>
              </a:r>
            </a:p>
          </p:txBody>
        </p:sp>
        <p:sp>
          <p:nvSpPr>
            <p:cNvPr id="15" name="Ellipse 18"/>
            <p:cNvSpPr/>
            <p:nvPr/>
          </p:nvSpPr>
          <p:spPr>
            <a:xfrm>
              <a:off x="8703971" y="4830985"/>
              <a:ext cx="144016" cy="14401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Textfeld 19"/>
            <p:cNvSpPr txBox="1"/>
            <p:nvPr/>
          </p:nvSpPr>
          <p:spPr>
            <a:xfrm>
              <a:off x="8919996" y="4686969"/>
              <a:ext cx="1331721" cy="3827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Dummy</a:t>
              </a:r>
              <a:endParaRPr lang="de-DE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7" name="Gerade Verbindung 23"/>
            <p:cNvCxnSpPr/>
            <p:nvPr/>
          </p:nvCxnSpPr>
          <p:spPr>
            <a:xfrm flipV="1">
              <a:off x="7839875" y="3894657"/>
              <a:ext cx="0" cy="10081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24"/>
            <p:cNvCxnSpPr/>
            <p:nvPr/>
          </p:nvCxnSpPr>
          <p:spPr>
            <a:xfrm flipV="1">
              <a:off x="7263811" y="3894657"/>
              <a:ext cx="0" cy="10081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26"/>
            <p:cNvCxnSpPr/>
            <p:nvPr/>
          </p:nvCxnSpPr>
          <p:spPr>
            <a:xfrm>
              <a:off x="7263613" y="3894881"/>
              <a:ext cx="57626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k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9364790"/>
                </p:ext>
              </p:extLst>
            </p:nvPr>
          </p:nvGraphicFramePr>
          <p:xfrm>
            <a:off x="7263613" y="6487169"/>
            <a:ext cx="390417" cy="3578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Formel" r:id="rId3" imgW="152334" imgH="139639" progId="Equation.3">
                    <p:embed/>
                  </p:oleObj>
                </mc:Choice>
                <mc:Fallback>
                  <p:oleObj name="Formel" r:id="rId3" imgW="152334" imgH="139639" progId="Equation.3">
                    <p:embed/>
                    <p:pic>
                      <p:nvPicPr>
                        <p:cNvPr id="28" name="Objek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3613" y="6487169"/>
                          <a:ext cx="390417" cy="35788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feld 28"/>
            <p:cNvSpPr txBox="1"/>
            <p:nvPr/>
          </p:nvSpPr>
          <p:spPr>
            <a:xfrm rot="16200000">
              <a:off x="6750767" y="7394217"/>
              <a:ext cx="2623949" cy="4872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Additional Critical Area</a:t>
              </a: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109982" y="5026799"/>
            <a:ext cx="5353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*: Vehicle width + Additional critical area (0.3 m)</a:t>
            </a:r>
            <a:endParaRPr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160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40250" t="22666" r="17084" b="24400"/>
          <a:stretch/>
        </p:blipFill>
        <p:spPr>
          <a:xfrm>
            <a:off x="152400" y="807720"/>
            <a:ext cx="7802880" cy="60502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2400" y="107999"/>
            <a:ext cx="9421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Requirement of N1 in C2C 01 series</a:t>
            </a:r>
            <a:endParaRPr kumimoji="1" lang="ja-JP" altLang="en-US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90360" y="2865120"/>
            <a:ext cx="5166360" cy="156966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Collision avoidance is until </a:t>
            </a:r>
            <a:r>
              <a:rPr kumimoji="1" lang="en-US" altLang="ja-JP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38 km/h </a:t>
            </a:r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maximum mass condition.</a:t>
            </a:r>
            <a:endParaRPr kumimoji="1" lang="ja-JP" altLang="en-US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822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39500" t="27467" r="19333" b="35067"/>
          <a:stretch/>
        </p:blipFill>
        <p:spPr>
          <a:xfrm>
            <a:off x="152400" y="807720"/>
            <a:ext cx="7528560" cy="428244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52400" y="107999"/>
            <a:ext cx="9421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Requirement of N1 in C2P 01 series</a:t>
            </a:r>
            <a:endParaRPr kumimoji="1" lang="ja-JP" altLang="en-US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3400" y="5349300"/>
            <a:ext cx="7741920" cy="107721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Collision avoidance is until </a:t>
            </a:r>
            <a:r>
              <a:rPr kumimoji="1" lang="en-US" altLang="ja-JP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 km/h </a:t>
            </a:r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maximum mass condition.</a:t>
            </a:r>
            <a:endParaRPr kumimoji="1" lang="ja-JP" altLang="en-US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119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5933" y="893165"/>
            <a:ext cx="6158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 parameters for requirements</a:t>
            </a:r>
            <a:endParaRPr kumimoji="1" lang="ja-JP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720289"/>
              </p:ext>
            </p:extLst>
          </p:nvPr>
        </p:nvGraphicFramePr>
        <p:xfrm>
          <a:off x="239317" y="1354830"/>
          <a:ext cx="5548344" cy="2584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8429">
                  <a:extLst>
                    <a:ext uri="{9D8B030D-6E8A-4147-A177-3AD203B41FA5}">
                      <a16:colId xmlns:a16="http://schemas.microsoft.com/office/drawing/2014/main" val="3076880201"/>
                    </a:ext>
                  </a:extLst>
                </a:gridCol>
                <a:gridCol w="1874146">
                  <a:extLst>
                    <a:ext uri="{9D8B030D-6E8A-4147-A177-3AD203B41FA5}">
                      <a16:colId xmlns:a16="http://schemas.microsoft.com/office/drawing/2014/main" val="1177794403"/>
                    </a:ext>
                  </a:extLst>
                </a:gridCol>
                <a:gridCol w="2155769">
                  <a:extLst>
                    <a:ext uri="{9D8B030D-6E8A-4147-A177-3AD203B41FA5}">
                      <a16:colId xmlns:a16="http://schemas.microsoft.com/office/drawing/2014/main" val="3633227572"/>
                    </a:ext>
                  </a:extLst>
                </a:gridCol>
              </a:tblGrid>
              <a:tr h="646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Items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C2C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C2P as</a:t>
                      </a:r>
                      <a:r>
                        <a:rPr kumimoji="1" lang="en-US" altLang="ja-JP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01 series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288802"/>
                  </a:ext>
                </a:extLst>
              </a:tr>
              <a:tr h="646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Maximum Deceleration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m/s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kumimoji="1" lang="ja-JP" altLang="en-US" b="1" baseline="30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 m/s</a:t>
                      </a:r>
                      <a:r>
                        <a:rPr kumimoji="1" lang="en-US" altLang="ja-JP" b="1" baseline="300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kumimoji="1" lang="ja-JP" altLang="en-US" b="1" baseline="300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21291488"/>
                  </a:ext>
                </a:extLst>
              </a:tr>
              <a:tr h="646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TTC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0.9 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0.9</a:t>
                      </a:r>
                      <a:r>
                        <a:rPr kumimoji="1" lang="en-US" altLang="ja-JP" b="1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3405977"/>
                  </a:ext>
                </a:extLst>
              </a:tr>
              <a:tr h="64614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Time to 1G</a:t>
                      </a:r>
                      <a:endParaRPr kumimoji="1" lang="ja-JP" altLang="en-US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0.73 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0.73 s</a:t>
                      </a:r>
                      <a:endParaRPr kumimoji="1" lang="ja-JP" altLang="en-US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5007362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867113"/>
              </p:ext>
            </p:extLst>
          </p:nvPr>
        </p:nvGraphicFramePr>
        <p:xfrm>
          <a:off x="6398082" y="1123997"/>
          <a:ext cx="5439674" cy="5411614"/>
        </p:xfrm>
        <a:graphic>
          <a:graphicData uri="http://schemas.openxmlformats.org/drawingml/2006/table">
            <a:tbl>
              <a:tblPr firstRow="1" firstCol="1" bandRow="1"/>
              <a:tblGrid>
                <a:gridCol w="1567698">
                  <a:extLst>
                    <a:ext uri="{9D8B030D-6E8A-4147-A177-3AD203B41FA5}">
                      <a16:colId xmlns:a16="http://schemas.microsoft.com/office/drawing/2014/main" val="53434811"/>
                    </a:ext>
                  </a:extLst>
                </a:gridCol>
                <a:gridCol w="1906208">
                  <a:extLst>
                    <a:ext uri="{9D8B030D-6E8A-4147-A177-3AD203B41FA5}">
                      <a16:colId xmlns:a16="http://schemas.microsoft.com/office/drawing/2014/main" val="843340731"/>
                    </a:ext>
                  </a:extLst>
                </a:gridCol>
                <a:gridCol w="1965768">
                  <a:extLst>
                    <a:ext uri="{9D8B030D-6E8A-4147-A177-3AD203B41FA5}">
                      <a16:colId xmlns:a16="http://schemas.microsoft.com/office/drawing/2014/main" val="3693471760"/>
                    </a:ext>
                  </a:extLst>
                </a:gridCol>
              </a:tblGrid>
              <a:tr h="88134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 i="1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Subject vehicle speed 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i="1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Maximum mass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i="1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Mass in running order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6657423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358163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0228850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558347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584934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2000" b="1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38</a:t>
                      </a:r>
                      <a:endParaRPr lang="ja-JP" sz="2000" b="1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2000" b="1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2000" b="1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2000" b="1" dirty="0">
                          <a:solidFill>
                            <a:srgbClr val="FF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2000" b="1" dirty="0">
                        <a:solidFill>
                          <a:srgbClr val="FF0000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48764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266912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42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003325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45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20.00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065526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30.00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9652493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55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35.00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30.00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0012805"/>
                  </a:ext>
                </a:extLst>
              </a:tr>
              <a:tr h="41184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40.00</a:t>
                      </a:r>
                      <a:endParaRPr lang="ja-JP" sz="180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80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35.00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ＭＳ 明朝" panose="02020609040205080304" pitchFamily="17" charset="-128"/>
                        <a:cs typeface="Tahoma" panose="020B060403050404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643377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85933" y="123239"/>
            <a:ext cx="67873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Requirement of N1 in C2P 01 series</a:t>
            </a:r>
            <a:endParaRPr kumimoji="1" lang="ja-JP" altLang="en-US" sz="3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3360" y="4077901"/>
            <a:ext cx="5532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 parameters is same i</a:t>
            </a:r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C2C and C2P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396620" y="5573444"/>
            <a:ext cx="762000" cy="579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35312" y="5170507"/>
            <a:ext cx="4552349" cy="1384995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Should we need to add a requirement of 38 km/h in C2P?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85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258</Words>
  <Application>Microsoft Office PowerPoint</Application>
  <PresentationFormat>Grand écran</PresentationFormat>
  <Paragraphs>88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游ゴシック</vt:lpstr>
      <vt:lpstr>游ゴシック Light</vt:lpstr>
      <vt:lpstr>Arial</vt:lpstr>
      <vt:lpstr>Tahoma</vt:lpstr>
      <vt:lpstr>Office テーマ</vt:lpstr>
      <vt:lpstr>Formel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Hirose Toshiya</dc:creator>
  <cp:lastModifiedBy>Olivier Fontaine</cp:lastModifiedBy>
  <cp:revision>11</cp:revision>
  <dcterms:created xsi:type="dcterms:W3CDTF">2020-05-06T17:41:02Z</dcterms:created>
  <dcterms:modified xsi:type="dcterms:W3CDTF">2020-05-14T06:14:19Z</dcterms:modified>
</cp:coreProperties>
</file>