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4"/>
    <p:sldMasterId id="2147483688" r:id="rId5"/>
    <p:sldMasterId id="2147483711" r:id="rId6"/>
    <p:sldMasterId id="2147483730" r:id="rId7"/>
    <p:sldMasterId id="2147483750" r:id="rId8"/>
  </p:sldMasterIdLst>
  <p:notesMasterIdLst>
    <p:notesMasterId r:id="rId29"/>
  </p:notesMasterIdLst>
  <p:handoutMasterIdLst>
    <p:handoutMasterId r:id="rId30"/>
  </p:handoutMasterIdLst>
  <p:sldIdLst>
    <p:sldId id="272" r:id="rId9"/>
    <p:sldId id="1362" r:id="rId10"/>
    <p:sldId id="1360" r:id="rId11"/>
    <p:sldId id="1376" r:id="rId12"/>
    <p:sldId id="1363" r:id="rId13"/>
    <p:sldId id="1358" r:id="rId14"/>
    <p:sldId id="1357" r:id="rId15"/>
    <p:sldId id="1364" r:id="rId16"/>
    <p:sldId id="1365" r:id="rId17"/>
    <p:sldId id="1368" r:id="rId18"/>
    <p:sldId id="1369" r:id="rId19"/>
    <p:sldId id="1370" r:id="rId20"/>
    <p:sldId id="1366" r:id="rId21"/>
    <p:sldId id="1372" r:id="rId22"/>
    <p:sldId id="1373" r:id="rId23"/>
    <p:sldId id="1367" r:id="rId24"/>
    <p:sldId id="1374" r:id="rId25"/>
    <p:sldId id="1375" r:id="rId26"/>
    <p:sldId id="1359" r:id="rId27"/>
    <p:sldId id="1356" r:id="rId28"/>
  </p:sldIdLst>
  <p:sldSz cx="12192000" cy="6858000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96"/>
    <a:srgbClr val="4D96E6"/>
    <a:srgbClr val="884B67"/>
    <a:srgbClr val="7030A0"/>
    <a:srgbClr val="00429A"/>
    <a:srgbClr val="003478"/>
    <a:srgbClr val="0053A0"/>
    <a:srgbClr val="155396"/>
    <a:srgbClr val="7F7F7F"/>
    <a:srgbClr val="4A6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65788B-B80F-46E7-B7D8-940F53F051A4}" v="5" dt="2020-06-17T09:10:33.108"/>
    <p1510:client id="{E293D0A4-5AA0-4733-9B87-7BE8014D59E8}" v="12" dt="2020-06-17T12:19:04.8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89756" autoAdjust="0"/>
  </p:normalViewPr>
  <p:slideViewPr>
    <p:cSldViewPr>
      <p:cViewPr varScale="1">
        <p:scale>
          <a:sx n="62" d="100"/>
          <a:sy n="62" d="100"/>
        </p:scale>
        <p:origin x="77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2796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837CF203-1A17-487D-9E81-0621B2E9577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70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9F24E7D7-114A-4DD9-B220-AE0144D7A9B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64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72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15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179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28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732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185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13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613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7303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682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60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547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429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49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01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922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100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37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580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3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CEA_eu" TargetMode="External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acea.be/" TargetMode="External"/><Relationship Id="rId5" Type="http://schemas.openxmlformats.org/officeDocument/2006/relationships/hyperlink" Target="https://www.linkedin.com/company/acea" TargetMode="External"/><Relationship Id="rId4" Type="http://schemas.openxmlformats.org/officeDocument/2006/relationships/hyperlink" Target="https://www.youtube.com/ACEAeu" TargetMode="Externa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1.pn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12" Type="http://schemas.openxmlformats.org/officeDocument/2006/relationships/image" Target="../media/image16.png"/><Relationship Id="rId2" Type="http://schemas.openxmlformats.org/officeDocument/2006/relationships/image" Target="../media/image26.jpeg"/><Relationship Id="rId16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eg"/><Relationship Id="rId11" Type="http://schemas.openxmlformats.org/officeDocument/2006/relationships/image" Target="../media/image30.png"/><Relationship Id="rId5" Type="http://schemas.openxmlformats.org/officeDocument/2006/relationships/image" Target="../media/image27.jpeg"/><Relationship Id="rId15" Type="http://schemas.openxmlformats.org/officeDocument/2006/relationships/image" Target="../media/image18.png"/><Relationship Id="rId10" Type="http://schemas.openxmlformats.org/officeDocument/2006/relationships/image" Target="../media/image29.jpeg"/><Relationship Id="rId4" Type="http://schemas.openxmlformats.org/officeDocument/2006/relationships/image" Target="../media/image12.jpeg"/><Relationship Id="rId9" Type="http://schemas.openxmlformats.org/officeDocument/2006/relationships/image" Target="../media/image15.tiff"/><Relationship Id="rId14" Type="http://schemas.openxmlformats.org/officeDocument/2006/relationships/image" Target="../media/image17.png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image" Target="../media/image33.tiff"/><Relationship Id="rId4" Type="http://schemas.openxmlformats.org/officeDocument/2006/relationships/image" Target="../media/image7.jpeg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tiff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34.jpeg"/><Relationship Id="rId4" Type="http://schemas.openxmlformats.org/officeDocument/2006/relationships/image" Target="../media/image8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tiff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6.jpeg"/><Relationship Id="rId7" Type="http://schemas.openxmlformats.org/officeDocument/2006/relationships/image" Target="../media/image44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43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5.tiff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45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CEA_eu" TargetMode="External"/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5.xml"/><Relationship Id="rId6" Type="http://schemas.openxmlformats.org/officeDocument/2006/relationships/hyperlink" Target="https://www.acea.be/" TargetMode="External"/><Relationship Id="rId5" Type="http://schemas.openxmlformats.org/officeDocument/2006/relationships/hyperlink" Target="https://www.linkedin.com/company/acea" TargetMode="External"/><Relationship Id="rId4" Type="http://schemas.openxmlformats.org/officeDocument/2006/relationships/hyperlink" Target="https://www.youtube.com/ACEAeu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08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2506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B2FA1A-1591-497A-87EB-CC63BCC6DAE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9891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E754E85-7A03-412A-BDE5-2FA517B0760E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A2D9763-3A6F-4107-A10D-BC0DFDFCC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77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E08893-9206-4496-9A1C-9C843ACB67A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CDDFB03-0241-4CA2-8F1C-715C8B2568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51408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9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4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4EE7C3-DC90-45E8-BA1D-2C337F47663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8B43AC8-82CD-493D-977D-FBAAD44D5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53224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ACD7A3-688F-4F57-B6B9-45C118CCD7F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D2C757F-9D75-44BC-AC2E-7AF3A5C586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97538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DCF74DA-6EB2-419D-A015-BA08B8C676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000" y="692696"/>
            <a:ext cx="5400000" cy="5340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hlinkClick r:id="rId3"/>
            <a:extLst>
              <a:ext uri="{FF2B5EF4-FFF2-40B4-BE49-F238E27FC236}">
                <a16:creationId xmlns:a16="http://schemas.microsoft.com/office/drawing/2014/main" id="{954C5EA2-AA02-4FFA-854D-161FD52411B9}"/>
              </a:ext>
            </a:extLst>
          </p:cNvPr>
          <p:cNvSpPr/>
          <p:nvPr userDrawn="1"/>
        </p:nvSpPr>
        <p:spPr>
          <a:xfrm>
            <a:off x="3396000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hlinkClick r:id="rId4"/>
            <a:extLst>
              <a:ext uri="{FF2B5EF4-FFF2-40B4-BE49-F238E27FC236}">
                <a16:creationId xmlns:a16="http://schemas.microsoft.com/office/drawing/2014/main" id="{B618DCC8-2250-4050-AF5F-482FCD5320A6}"/>
              </a:ext>
            </a:extLst>
          </p:cNvPr>
          <p:cNvSpPr/>
          <p:nvPr userDrawn="1"/>
        </p:nvSpPr>
        <p:spPr>
          <a:xfrm>
            <a:off x="7212424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hlinkClick r:id="rId5"/>
            <a:extLst>
              <a:ext uri="{FF2B5EF4-FFF2-40B4-BE49-F238E27FC236}">
                <a16:creationId xmlns:a16="http://schemas.microsoft.com/office/drawing/2014/main" id="{5AFE674B-0C3D-48EA-82CA-1BB491E9C9A3}"/>
              </a:ext>
            </a:extLst>
          </p:cNvPr>
          <p:cNvSpPr/>
          <p:nvPr userDrawn="1"/>
        </p:nvSpPr>
        <p:spPr>
          <a:xfrm>
            <a:off x="5087888" y="4898974"/>
            <a:ext cx="2016224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hlinkClick r:id="rId6"/>
            <a:extLst>
              <a:ext uri="{FF2B5EF4-FFF2-40B4-BE49-F238E27FC236}">
                <a16:creationId xmlns:a16="http://schemas.microsoft.com/office/drawing/2014/main" id="{701AF030-9E1F-49D9-A12B-F1CAB0529315}"/>
              </a:ext>
            </a:extLst>
          </p:cNvPr>
          <p:cNvSpPr/>
          <p:nvPr userDrawn="1"/>
        </p:nvSpPr>
        <p:spPr>
          <a:xfrm>
            <a:off x="5436000" y="3438000"/>
            <a:ext cx="1277992" cy="2880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34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3" y="1050312"/>
            <a:ext cx="10297218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/>
              <a:t>Insert subtitle here</a:t>
            </a:r>
            <a:endParaRPr lang="en-GB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5102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08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947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3" y="1050312"/>
            <a:ext cx="10297218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/>
              <a:t>Insert subtitle here</a:t>
            </a:r>
            <a:endParaRPr lang="en-GB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2063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56766" y="1419351"/>
            <a:ext cx="12135234" cy="543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8904311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>
              <a:effectLst/>
              <a:latin typeface="Corbel"/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8110980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8110980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16" name="Text Placeholder 28">
            <a:extLst>
              <a:ext uri="{FF2B5EF4-FFF2-40B4-BE49-F238E27FC236}">
                <a16:creationId xmlns:a16="http://schemas.microsoft.com/office/drawing/2014/main" id="{FD5D79B7-DF9F-461F-A11A-085B40302AF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4" y="6320123"/>
            <a:ext cx="5843632" cy="39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Monday, 1 January 2018 (UPDATE MANUALLY!)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0" y="291273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592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0000" y="1088700"/>
            <a:ext cx="10153126" cy="4953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527555EB-2A36-436E-95BD-B705102D86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V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80" y="1363865"/>
            <a:ext cx="12167320" cy="5494135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34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8904311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4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4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8110980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8110980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20" name="Text Placeholder 28">
            <a:extLst>
              <a:ext uri="{FF2B5EF4-FFF2-40B4-BE49-F238E27FC236}">
                <a16:creationId xmlns:a16="http://schemas.microsoft.com/office/drawing/2014/main" id="{6D962EFF-7E77-49E5-B336-863422C7E3D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4" y="6320123"/>
            <a:ext cx="5843632" cy="39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Monday, 1 January 2018 (UPDATE MANUALLY!)</a:t>
            </a:r>
          </a:p>
        </p:txBody>
      </p:sp>
    </p:spTree>
    <p:extLst>
      <p:ext uri="{BB962C8B-B14F-4D97-AF65-F5344CB8AC3E}">
        <p14:creationId xmlns:p14="http://schemas.microsoft.com/office/powerpoint/2010/main" val="381103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LCV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200" y="1363865"/>
            <a:ext cx="10386173" cy="5494135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34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8904311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4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4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8110980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8110980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16" name="Text Placeholder 28">
            <a:extLst>
              <a:ext uri="{FF2B5EF4-FFF2-40B4-BE49-F238E27FC236}">
                <a16:creationId xmlns:a16="http://schemas.microsoft.com/office/drawing/2014/main" id="{05B1DFD5-812E-4ECB-B355-3D6D4938F54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4" y="6320123"/>
            <a:ext cx="5843632" cy="39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Monday, 1 January 2018 (UPDATE MANUALLY!)</a:t>
            </a:r>
          </a:p>
        </p:txBody>
      </p:sp>
    </p:spTree>
    <p:extLst>
      <p:ext uri="{BB962C8B-B14F-4D97-AF65-F5344CB8AC3E}">
        <p14:creationId xmlns:p14="http://schemas.microsoft.com/office/powerpoint/2010/main" val="229701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B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200" y="1363865"/>
            <a:ext cx="10386173" cy="5494134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34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8904311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4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4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8110980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8110980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16" name="Text Placeholder 28">
            <a:extLst>
              <a:ext uri="{FF2B5EF4-FFF2-40B4-BE49-F238E27FC236}">
                <a16:creationId xmlns:a16="http://schemas.microsoft.com/office/drawing/2014/main" id="{3D74BB16-C945-4AA1-9741-06062E94C2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4" y="6320123"/>
            <a:ext cx="5843632" cy="39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Monday, 1 January 2018 (UPDATE MANUALLY!)</a:t>
            </a:r>
          </a:p>
        </p:txBody>
      </p:sp>
    </p:spTree>
    <p:extLst>
      <p:ext uri="{BB962C8B-B14F-4D97-AF65-F5344CB8AC3E}">
        <p14:creationId xmlns:p14="http://schemas.microsoft.com/office/powerpoint/2010/main" val="140068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11920539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0" y="291273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sz="2400"/>
          </a:p>
        </p:txBody>
      </p:sp>
      <p:cxnSp>
        <p:nvCxnSpPr>
          <p:cNvPr id="15" name="Straight Connector 14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10559252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10559252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20" name="Text Placeholder 28">
            <a:extLst>
              <a:ext uri="{FF2B5EF4-FFF2-40B4-BE49-F238E27FC236}">
                <a16:creationId xmlns:a16="http://schemas.microsoft.com/office/drawing/2014/main" id="{F3DD851D-9DF7-45A1-9DD3-1AEC9863F9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4" y="6320123"/>
            <a:ext cx="5843632" cy="3974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Monday, 1 January 2018 (UPDATE MANUALLY!)</a:t>
            </a:r>
          </a:p>
        </p:txBody>
      </p:sp>
    </p:spTree>
    <p:extLst>
      <p:ext uri="{BB962C8B-B14F-4D97-AF65-F5344CB8AC3E}">
        <p14:creationId xmlns:p14="http://schemas.microsoft.com/office/powerpoint/2010/main" val="68472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D06236-3B78-442E-89D0-43E7F9021C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317" y="1648497"/>
            <a:ext cx="2230606" cy="423326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28331" y="35185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>
                <a:latin typeface="+mj-lt"/>
              </a:rPr>
              <a:t>ACEA MEMBERS</a:t>
            </a:r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D004378-33E5-4604-8C99-47CEA9B1F5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1481" y="3933492"/>
            <a:ext cx="2002948" cy="123308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24CFD8B-0C1E-4851-A105-FD9258D7FA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387" y="2842446"/>
            <a:ext cx="1554465" cy="58292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B250BE7-A911-40F5-8382-3050C398B63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3680" y="2708920"/>
            <a:ext cx="1288312" cy="8021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B39B5D3-9532-4455-AC03-22BA27F511C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7195" y="2946639"/>
            <a:ext cx="1590234" cy="37453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B49C3BA-3CF8-4946-A603-9D7C21DB03B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478" y="5686901"/>
            <a:ext cx="1904282" cy="33788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93227B8-928D-4622-9070-7252C74B3C0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7700" y="5670403"/>
            <a:ext cx="2220272" cy="3708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75DDC8D-F58C-45E9-90FF-5D82D4C6E58C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730" y="5662140"/>
            <a:ext cx="2442524" cy="52288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EFD03EB-A4FA-4F80-A147-9B7FE25E7D8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6090" y="1603526"/>
            <a:ext cx="1539806" cy="51326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BEFF17B-6994-4F16-A7D0-40C5CE5933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0832" y="4203787"/>
            <a:ext cx="2678182" cy="69249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C196D02-DED7-4533-BC26-FF87BA75F49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0533" y="1405112"/>
            <a:ext cx="1903558" cy="89982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954BEA0-51E3-459C-9FEB-119439DA49C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4429" y="5387960"/>
            <a:ext cx="935765" cy="93576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B3836CB-0146-48D1-B46C-71365E40B45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3033" y="4197707"/>
            <a:ext cx="1394667" cy="78608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8AC89B1-631F-45AE-902D-71FF14BA996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063" y="1698634"/>
            <a:ext cx="2324112" cy="3230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B18BE8-13CD-4B7F-ADD9-F328C0F981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6754" y="2869527"/>
            <a:ext cx="2298476" cy="53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8239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28330" y="35185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>
                <a:latin typeface="+mj-lt"/>
              </a:rPr>
              <a:t>ACEA COMMERCIAL</a:t>
            </a:r>
            <a:r>
              <a:rPr lang="en-GB" sz="4500" baseline="0">
                <a:latin typeface="+mj-lt"/>
              </a:rPr>
              <a:t> </a:t>
            </a:r>
            <a:r>
              <a:rPr lang="en-GB" sz="4500">
                <a:latin typeface="+mj-lt"/>
              </a:rPr>
              <a:t>VEHICLE MEMBERS</a:t>
            </a:r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733" y="1573607"/>
            <a:ext cx="1955516" cy="65183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0717" y="1627008"/>
            <a:ext cx="2314161" cy="54503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096" y="5272944"/>
            <a:ext cx="3012872" cy="50327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494" y="5272944"/>
            <a:ext cx="3425562" cy="7333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735" y="3083190"/>
            <a:ext cx="2007595" cy="111504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536" y="3248875"/>
            <a:ext cx="3357479" cy="8805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676" y="1693690"/>
            <a:ext cx="2961678" cy="41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7339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L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30" y="4802092"/>
            <a:ext cx="2002948" cy="123308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2277" y="1987433"/>
            <a:ext cx="1554465" cy="58292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025" y="3720562"/>
            <a:ext cx="1590234" cy="37453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7822" y="5237685"/>
            <a:ext cx="1904282" cy="33788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247" y="5157192"/>
            <a:ext cx="2442524" cy="522887"/>
          </a:xfrm>
          <a:prstGeom prst="rect">
            <a:avLst/>
          </a:prstGeom>
        </p:spPr>
      </p:pic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28331" y="35185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>
                <a:latin typeface="+mj-lt"/>
              </a:rPr>
              <a:t>ACEA LCV MEMBERS</a:t>
            </a:r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7822" y="1864673"/>
            <a:ext cx="1903558" cy="8998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7610" y="3579019"/>
            <a:ext cx="1394667" cy="7860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8148" y="2120439"/>
            <a:ext cx="2324112" cy="32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7586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BC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28330" y="35185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>
                <a:latin typeface="+mj-lt"/>
              </a:rPr>
              <a:t>ACEA BUS &amp; COACH MEMBERS</a:t>
            </a:r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5451" y="1627008"/>
            <a:ext cx="2314161" cy="54503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288" y="5272944"/>
            <a:ext cx="3012872" cy="50327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735" y="3083190"/>
            <a:ext cx="2007595" cy="111504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536" y="3248875"/>
            <a:ext cx="3357479" cy="8805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568" y="1693690"/>
            <a:ext cx="2961678" cy="41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020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1067218" y="1630114"/>
            <a:ext cx="9925325" cy="4408382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3700" b="1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13.3 million </a:t>
            </a:r>
            <a:r>
              <a:rPr lang="en-GB" sz="3700" b="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Europeans work in the automotive sector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GB" sz="3700" kern="120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3700" b="1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3.4 million </a:t>
            </a:r>
            <a:r>
              <a:rPr lang="en-GB" sz="370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jobs in automotive manufacturing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GB" sz="3700" kern="120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3700" b="1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€413 billion </a:t>
            </a:r>
            <a:r>
              <a:rPr lang="en-GB" sz="3700" b="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tax revenues (EU15)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GB" sz="3700" kern="120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3700" b="1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€53.8 billion </a:t>
            </a:r>
            <a:r>
              <a:rPr lang="en-GB" sz="3700" b="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</a:t>
            </a:r>
            <a:r>
              <a:rPr lang="en-GB" sz="370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R&amp;D spending, largest private investor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GB" sz="3700" kern="120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3700" b="1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€90.3 billion </a:t>
            </a:r>
            <a:r>
              <a:rPr lang="en-GB" sz="3700" kern="120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positive net trade contribution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 userDrawn="1"/>
        </p:nvSpPr>
        <p:spPr>
          <a:xfrm>
            <a:off x="1328331" y="351850"/>
            <a:ext cx="880000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 userDrawn="1"/>
        </p:nvSpPr>
        <p:spPr>
          <a:xfrm>
            <a:off x="1338654" y="337825"/>
            <a:ext cx="922184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spc="-140">
                <a:latin typeface="+mj-lt"/>
              </a:rPr>
              <a:t>KEY</a:t>
            </a:r>
            <a:r>
              <a:rPr lang="en-GB" sz="4500" spc="-140" baseline="0">
                <a:latin typeface="+mj-lt"/>
              </a:rPr>
              <a:t> FIGURES ABOUT  THE INDUSTRY</a:t>
            </a:r>
            <a:endParaRPr lang="en-GB" sz="4500" spc="-14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15544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sz="4500" kern="0"/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7287" y="2781295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8424936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Chapter title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>
            <a:off x="2711624" y="2096990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3148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0AFD188-2A9D-4251-A22B-3E50CF2DC2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367" y="360000"/>
            <a:ext cx="2893092" cy="122400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7F7C3EB5-4611-42AB-A42E-86B830281A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989908"/>
            <a:ext cx="12196800" cy="1655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endParaRPr lang="en-US" sz="2400" dirty="0">
              <a:solidFill>
                <a:srgbClr val="004896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 dirty="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5" name="Title 19">
            <a:extLst>
              <a:ext uri="{FF2B5EF4-FFF2-40B4-BE49-F238E27FC236}">
                <a16:creationId xmlns:a16="http://schemas.microsoft.com/office/drawing/2014/main" id="{AAD1616A-2680-488A-98C0-D8FF8D2657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1364" y="2132856"/>
            <a:ext cx="10029272" cy="778568"/>
          </a:xfrm>
          <a:prstGeom prst="rect">
            <a:avLst/>
          </a:prstGeom>
        </p:spPr>
        <p:txBody>
          <a:bodyPr lIns="0" tIns="46800" rIns="0" bIns="46800">
            <a:noAutofit/>
          </a:bodyPr>
          <a:lstStyle>
            <a:lvl1pPr algn="l">
              <a:defRPr sz="4500" b="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D3F096C3-5F8D-459B-A2D0-33614BC262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81364" y="2780928"/>
            <a:ext cx="10029272" cy="756409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96680907-2BD9-45E5-98AC-6BA74F1590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8411" y="4958568"/>
            <a:ext cx="2584173" cy="3974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30 September 2020</a:t>
            </a:r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B9D4F607-8B36-4C72-9065-2CF90BEA59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611" y="5294779"/>
            <a:ext cx="5627608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40" name="Text Placeholder 28">
            <a:extLst>
              <a:ext uri="{FF2B5EF4-FFF2-40B4-BE49-F238E27FC236}">
                <a16:creationId xmlns:a16="http://schemas.microsoft.com/office/drawing/2014/main" id="{EC3078EA-E5F9-4E0F-A7D7-E1894D2E7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67611" y="5617729"/>
            <a:ext cx="5627608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920E704-89D7-494D-A43A-C354175581D6}"/>
              </a:ext>
            </a:extLst>
          </p:cNvPr>
          <p:cNvCxnSpPr/>
          <p:nvPr userDrawn="1"/>
        </p:nvCxnSpPr>
        <p:spPr>
          <a:xfrm>
            <a:off x="8472267" y="4221296"/>
            <a:ext cx="0" cy="1872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28">
            <a:extLst>
              <a:ext uri="{FF2B5EF4-FFF2-40B4-BE49-F238E27FC236}">
                <a16:creationId xmlns:a16="http://schemas.microsoft.com/office/drawing/2014/main" id="{EA11A1AC-C3E9-43EB-9F21-C8E8607CB0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81363" y="4286667"/>
            <a:ext cx="7113855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929AA64E-CFC5-4083-947C-2EFAC14179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81363" y="4609617"/>
            <a:ext cx="7113856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Location</a:t>
            </a:r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AA9FEB4-292D-4AC6-960E-4D90C8923091}"/>
              </a:ext>
            </a:extLst>
          </p:cNvPr>
          <p:cNvCxnSpPr/>
          <p:nvPr userDrawn="1"/>
        </p:nvCxnSpPr>
        <p:spPr>
          <a:xfrm>
            <a:off x="8472267" y="396000"/>
            <a:ext cx="0" cy="1188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400AD6FA-A7C8-4105-ADFF-9C79FA23BA8F}"/>
              </a:ext>
            </a:extLst>
          </p:cNvPr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78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5213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6118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3482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9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4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2307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5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2264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79376" y="380280"/>
            <a:ext cx="1584176" cy="8884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624" y="1713106"/>
            <a:ext cx="6912768" cy="2903796"/>
          </a:xfrm>
          <a:prstGeom prst="rect">
            <a:avLst/>
          </a:prstGeom>
        </p:spPr>
      </p:pic>
      <p:sp>
        <p:nvSpPr>
          <p:cNvPr id="14" name="Text Placeholder 6"/>
          <p:cNvSpPr txBox="1">
            <a:spLocks/>
          </p:cNvSpPr>
          <p:nvPr userDrawn="1"/>
        </p:nvSpPr>
        <p:spPr>
          <a:xfrm>
            <a:off x="4655840" y="5170220"/>
            <a:ext cx="2815890" cy="1008112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3200" b="1" cap="none" baseline="0">
                <a:solidFill>
                  <a:srgbClr val="003478"/>
                </a:solidFill>
                <a:latin typeface="Corbel"/>
                <a:ea typeface="+mn-ea"/>
                <a:cs typeface="Corbel"/>
              </a:defRPr>
            </a:lvl1pPr>
            <a:lvl2pPr marL="8001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Courier New" panose="02070309020205020404" pitchFamily="49" charset="0"/>
              <a:buChar char="o"/>
              <a:defRPr sz="1800" b="0" cap="none" baseline="0">
                <a:solidFill>
                  <a:schemeClr val="tx1"/>
                </a:solidFill>
                <a:latin typeface="Corbel"/>
                <a:cs typeface="Corbel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 algn="l" rtl="0" eaLnBrk="1" fontAlgn="base" hangingPunct="1">
              <a:spcBef>
                <a:spcPts val="336"/>
              </a:spcBef>
              <a:spcAft>
                <a:spcPct val="0"/>
              </a:spcAft>
              <a:buSzPct val="50000"/>
              <a:buFont typeface="Arial" panose="020B0604020202020204" pitchFamily="34" charset="0"/>
              <a:buNone/>
              <a:defRPr sz="1400" b="0" cap="none" baseline="0">
                <a:solidFill>
                  <a:schemeClr val="tx1"/>
                </a:solidFill>
                <a:latin typeface="Corbel"/>
                <a:cs typeface="Corbel"/>
              </a:defRPr>
            </a:lvl4pPr>
            <a:lvl5pPr marL="21717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50000"/>
              <a:buFont typeface="Lucida Grande"/>
              <a:buChar char="&gt;"/>
              <a:defRPr sz="1500" b="0">
                <a:solidFill>
                  <a:schemeClr val="tx1"/>
                </a:solidFill>
                <a:latin typeface="Corbel"/>
                <a:cs typeface="Corbel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defRPr/>
            </a:pPr>
            <a:r>
              <a:rPr lang="nl-BE" sz="3600" b="0" kern="0">
                <a:solidFill>
                  <a:schemeClr val="tx1"/>
                </a:solidFill>
              </a:rPr>
              <a:t>@ACEA_eu</a:t>
            </a:r>
            <a:br>
              <a:rPr lang="nl-BE" sz="3600" b="0" kern="0">
                <a:solidFill>
                  <a:schemeClr val="tx1"/>
                </a:solidFill>
              </a:rPr>
            </a:br>
            <a:r>
              <a:rPr lang="nl-BE" sz="3600" b="0" kern="0">
                <a:solidFill>
                  <a:schemeClr val="tx1"/>
                </a:solidFill>
              </a:rPr>
              <a:t>www.ACEA.be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991544" y="548680"/>
            <a:ext cx="8280920" cy="6118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GB" sz="4500" spc="-140">
                <a:latin typeface="+mj-lt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67819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56766" y="1419351"/>
            <a:ext cx="12135234" cy="543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-1" y="1333624"/>
            <a:ext cx="8904311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>
              <a:effectLst/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440093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/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>
              <a:effectLst/>
              <a:latin typeface="Corbel"/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608" y="6372516"/>
            <a:ext cx="445022" cy="345063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577308" y="1363866"/>
            <a:ext cx="8110980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title</a:t>
            </a:r>
            <a:endParaRPr lang="en-GB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577308" y="2060848"/>
            <a:ext cx="8110980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endParaRPr lang="en-US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570506" y="3403861"/>
            <a:ext cx="5634410" cy="449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570504" y="3789040"/>
            <a:ext cx="5634412" cy="4204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577308" y="4871156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579083" y="522385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0" y="291273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19457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 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9259888" y="6310130"/>
            <a:ext cx="2743200" cy="365125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675707" y="432247"/>
            <a:ext cx="7532860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1" cap="none" spc="-140" baseline="0">
                <a:solidFill>
                  <a:schemeClr val="tx1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pPr lvl="0"/>
            <a:r>
              <a:rPr lang="nl-BE"/>
              <a:t>Insert slide title here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79798" y="1422334"/>
            <a:ext cx="10428769" cy="4513626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lnSpc>
                <a:spcPts val="3800"/>
              </a:lnSpc>
              <a:buSzPct val="100000"/>
              <a:buFont typeface="Arial" panose="020B0604020202020204" pitchFamily="34" charset="0"/>
              <a:buChar char="•"/>
              <a:defRPr sz="2800" b="1" cap="none" baseline="0">
                <a:solidFill>
                  <a:srgbClr val="3D647F"/>
                </a:solidFill>
                <a:latin typeface="Century Gothic" panose="020B0502020202020204" pitchFamily="34" charset="0"/>
                <a:cs typeface="Helvetica" panose="020B0604020202020204" pitchFamily="34" charset="0"/>
              </a:defRPr>
            </a:lvl1pPr>
            <a:lvl2pPr marL="800100" indent="-342900">
              <a:lnSpc>
                <a:spcPts val="3800"/>
              </a:lnSpc>
              <a:buSzPct val="100000"/>
              <a:buFont typeface="Wingdings" panose="05000000000000000000" pitchFamily="2" charset="2"/>
              <a:buChar char="§"/>
              <a:defRPr b="0" cap="none" baseline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defRPr>
            </a:lvl2pPr>
            <a:lvl3pPr marL="1257300" indent="-342900">
              <a:lnSpc>
                <a:spcPts val="3800"/>
              </a:lnSpc>
              <a:buSzPct val="100000"/>
              <a:buFont typeface="Arial" panose="020B0604020202020204" pitchFamily="34" charset="0"/>
              <a:buChar char="•"/>
              <a:defRPr sz="2000" b="0" cap="none" baseline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defRPr>
            </a:lvl3pPr>
            <a:lvl4pPr marL="1587600" indent="0">
              <a:lnSpc>
                <a:spcPts val="3800"/>
              </a:lnSpc>
              <a:spcBef>
                <a:spcPts val="336"/>
              </a:spcBef>
              <a:buSzPct val="50000"/>
              <a:buFontTx/>
              <a:buNone/>
              <a:defRPr sz="2000" b="0" cap="none" baseline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748282-16A2-4102-9FAA-5DF5746FBE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439" y="401687"/>
            <a:ext cx="2960190" cy="75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4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caniaWordmark"/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852470" y="-13896"/>
            <a:ext cx="74860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Title Slide</a:t>
            </a:r>
          </a:p>
        </p:txBody>
      </p:sp>
    </p:spTree>
    <p:extLst>
      <p:ext uri="{BB962C8B-B14F-4D97-AF65-F5344CB8AC3E}">
        <p14:creationId xmlns:p14="http://schemas.microsoft.com/office/powerpoint/2010/main" val="19040360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350619" y="-13896"/>
            <a:ext cx="124675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Title Slide - Grey</a:t>
            </a:r>
          </a:p>
        </p:txBody>
      </p:sp>
      <p:sp>
        <p:nvSpPr>
          <p:cNvPr id="7" name="ScaniaWordmark"/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82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MEMBERS</a:t>
            </a:r>
            <a:endParaRPr lang="en-GB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5498CF8E-FA99-43BD-80D9-12885C1BE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973" y="1268760"/>
            <a:ext cx="8970054" cy="5137200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8035944-C6F5-4739-8A64-152BBA55343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44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-1461611" y="-13896"/>
            <a:ext cx="13577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Title Slide - Image</a:t>
            </a:r>
          </a:p>
        </p:txBody>
      </p:sp>
      <p:sp>
        <p:nvSpPr>
          <p:cNvPr id="9" name="ScaniaWordmark"/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ScaniaSymbol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0670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-1404801" y="-13896"/>
            <a:ext cx="130093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Title and Content</a:t>
            </a:r>
          </a:p>
        </p:txBody>
      </p:sp>
    </p:spTree>
    <p:extLst>
      <p:ext uri="{BB962C8B-B14F-4D97-AF65-F5344CB8AC3E}">
        <p14:creationId xmlns:p14="http://schemas.microsoft.com/office/powerpoint/2010/main" val="30776352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348163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8180389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-1189613" y="-13896"/>
            <a:ext cx="108574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Three Content</a:t>
            </a:r>
          </a:p>
        </p:txBody>
      </p:sp>
    </p:spTree>
    <p:extLst>
      <p:ext uri="{BB962C8B-B14F-4D97-AF65-F5344CB8AC3E}">
        <p14:creationId xmlns:p14="http://schemas.microsoft.com/office/powerpoint/2010/main" val="37259595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527060" y="-13896"/>
            <a:ext cx="4231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Blank</a:t>
            </a:r>
          </a:p>
        </p:txBody>
      </p:sp>
    </p:spTree>
    <p:extLst>
      <p:ext uri="{BB962C8B-B14F-4D97-AF65-F5344CB8AC3E}">
        <p14:creationId xmlns:p14="http://schemas.microsoft.com/office/powerpoint/2010/main" val="38111800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7327900" cy="4176712"/>
          </a:xfrm>
          <a:solidFill>
            <a:schemeClr val="accent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916590" y="-13896"/>
            <a:ext cx="81272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One Image</a:t>
            </a:r>
          </a:p>
        </p:txBody>
      </p:sp>
    </p:spTree>
    <p:extLst>
      <p:ext uri="{BB962C8B-B14F-4D97-AF65-F5344CB8AC3E}">
        <p14:creationId xmlns:p14="http://schemas.microsoft.com/office/powerpoint/2010/main" val="10432368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8180386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1011488" y="-13896"/>
            <a:ext cx="9076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Two Images</a:t>
            </a:r>
          </a:p>
        </p:txBody>
      </p:sp>
    </p:spTree>
    <p:extLst>
      <p:ext uri="{BB962C8B-B14F-4D97-AF65-F5344CB8AC3E}">
        <p14:creationId xmlns:p14="http://schemas.microsoft.com/office/powerpoint/2010/main" val="33580983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12763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349748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346574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4" name="Content Placeholder 2"/>
          <p:cNvSpPr>
            <a:spLocks noGrp="1"/>
          </p:cNvSpPr>
          <p:nvPr>
            <p:ph idx="17" hasCustomPrompt="1"/>
          </p:nvPr>
        </p:nvSpPr>
        <p:spPr>
          <a:xfrm>
            <a:off x="8183559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8180385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-1134214" y="-13896"/>
            <a:ext cx="10303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Three Images</a:t>
            </a:r>
          </a:p>
        </p:txBody>
      </p:sp>
    </p:spTree>
    <p:extLst>
      <p:ext uri="{BB962C8B-B14F-4D97-AF65-F5344CB8AC3E}">
        <p14:creationId xmlns:p14="http://schemas.microsoft.com/office/powerpoint/2010/main" val="1274887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770413" y="-13896"/>
            <a:ext cx="166654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Chapter Divider - Blue</a:t>
            </a:r>
          </a:p>
        </p:txBody>
      </p:sp>
    </p:spTree>
    <p:extLst>
      <p:ext uri="{BB962C8B-B14F-4D97-AF65-F5344CB8AC3E}">
        <p14:creationId xmlns:p14="http://schemas.microsoft.com/office/powerpoint/2010/main" val="31767883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789265" y="-13896"/>
            <a:ext cx="16853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Chapter Divider - Grey</a:t>
            </a:r>
          </a:p>
        </p:txBody>
      </p:sp>
    </p:spTree>
    <p:extLst>
      <p:ext uri="{BB962C8B-B14F-4D97-AF65-F5344CB8AC3E}">
        <p14:creationId xmlns:p14="http://schemas.microsoft.com/office/powerpoint/2010/main" val="12213629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Divider -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900257" y="-13896"/>
            <a:ext cx="17963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Chapter Divider - Image</a:t>
            </a:r>
          </a:p>
        </p:txBody>
      </p:sp>
      <p:pic>
        <p:nvPicPr>
          <p:cNvPr id="8" name="ScaniaSymbol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071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COMMERCIAL</a:t>
            </a:r>
            <a:r>
              <a:rPr lang="en-GB" sz="4500" baseline="0" dirty="0">
                <a:latin typeface="+mj-lt"/>
              </a:rPr>
              <a:t> </a:t>
            </a:r>
            <a:r>
              <a:rPr lang="en-GB" sz="4500" dirty="0">
                <a:latin typeface="+mj-lt"/>
              </a:rPr>
              <a:t>VEHICLE MEMBERS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664" y="1899525"/>
            <a:ext cx="1955516" cy="65183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743" y="3552526"/>
            <a:ext cx="2314161" cy="54503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6638" y="5221392"/>
            <a:ext cx="3012872" cy="50327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277" y="3212976"/>
            <a:ext cx="2007595" cy="11150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236" y="2019607"/>
            <a:ext cx="2961678" cy="411673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38B5E923-01B4-4552-92FD-399575190CF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3" name="Picture 2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191BB2F7-3ECA-4BE0-84D6-F7F5A758B33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268" y="4734000"/>
            <a:ext cx="2302876" cy="129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083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 baseline="0">
                <a:solidFill>
                  <a:schemeClr val="bg1"/>
                </a:solidFill>
                <a:latin typeface="+mn-lt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-1039444" y="-13896"/>
            <a:ext cx="9355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Quote - Blue</a:t>
            </a:r>
          </a:p>
        </p:txBody>
      </p:sp>
    </p:spTree>
    <p:extLst>
      <p:ext uri="{BB962C8B-B14F-4D97-AF65-F5344CB8AC3E}">
        <p14:creationId xmlns:p14="http://schemas.microsoft.com/office/powerpoint/2010/main" val="17693282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-1058295" y="-13896"/>
            <a:ext cx="9544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Quote - Grey</a:t>
            </a:r>
          </a:p>
        </p:txBody>
      </p:sp>
    </p:spTree>
    <p:extLst>
      <p:ext uri="{BB962C8B-B14F-4D97-AF65-F5344CB8AC3E}">
        <p14:creationId xmlns:p14="http://schemas.microsoft.com/office/powerpoint/2010/main" val="41645358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- Ima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-1169287" y="-13896"/>
            <a:ext cx="106542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Quote - Image</a:t>
            </a:r>
          </a:p>
        </p:txBody>
      </p:sp>
      <p:pic>
        <p:nvPicPr>
          <p:cNvPr id="11" name="ScaniaSymbol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276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Company name, Title, Department, Phone number,</a:t>
            </a:r>
            <a:br>
              <a:rPr lang="en-US" dirty="0"/>
            </a:br>
            <a:r>
              <a:rPr lang="en-US" dirty="0"/>
              <a:t>E-mail address, Web address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338179" y="-13896"/>
            <a:ext cx="123431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Last Page - Blue</a:t>
            </a:r>
          </a:p>
        </p:txBody>
      </p:sp>
      <p:sp>
        <p:nvSpPr>
          <p:cNvPr id="6" name="ScaniaWordmark"/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77292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Company name, Title, Department, Phone number,</a:t>
            </a:r>
            <a:br>
              <a:rPr lang="en-US" dirty="0"/>
            </a:br>
            <a:r>
              <a:rPr lang="en-US" dirty="0"/>
              <a:t>E-mail address, Web address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357031" y="-13896"/>
            <a:ext cx="125316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Last Page - Grey</a:t>
            </a:r>
          </a:p>
        </p:txBody>
      </p:sp>
      <p:sp>
        <p:nvSpPr>
          <p:cNvPr id="6" name="ScaniaWordmark"/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205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-135898"/>
            <a:ext cx="8768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and Content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83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50494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Slide</a:t>
            </a:r>
          </a:p>
        </p:txBody>
      </p:sp>
      <p:pic>
        <p:nvPicPr>
          <p:cNvPr id="7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5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7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84157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Slide - Grey</a:t>
            </a:r>
          </a:p>
        </p:txBody>
      </p:sp>
      <p:pic>
        <p:nvPicPr>
          <p:cNvPr id="6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57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9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-135898"/>
            <a:ext cx="9137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Slide - Image</a:t>
            </a:r>
          </a:p>
        </p:txBody>
      </p:sp>
    </p:spTree>
    <p:extLst>
      <p:ext uri="{BB962C8B-B14F-4D97-AF65-F5344CB8AC3E}">
        <p14:creationId xmlns:p14="http://schemas.microsoft.com/office/powerpoint/2010/main" val="272077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-135898"/>
            <a:ext cx="8768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and Content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451" y="4828681"/>
            <a:ext cx="2002948" cy="123308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0216" y="1987432"/>
            <a:ext cx="1554465" cy="58292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760" y="3637776"/>
            <a:ext cx="1590234" cy="37453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792" y="5237683"/>
            <a:ext cx="1904282" cy="33788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5145181"/>
            <a:ext cx="2442524" cy="522887"/>
          </a:xfrm>
          <a:prstGeom prst="rect">
            <a:avLst/>
          </a:prstGeom>
        </p:spPr>
      </p:pic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168267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LIGHT COMMERCIAL VEHICLE MEMBERS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221" y="1828984"/>
            <a:ext cx="1903558" cy="8998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072" y="3457429"/>
            <a:ext cx="1394667" cy="7860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869" y="2117369"/>
            <a:ext cx="2324112" cy="323052"/>
          </a:xfrm>
          <a:prstGeom prst="rect">
            <a:avLst/>
          </a:prstGeom>
        </p:spPr>
      </p:pic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503D744C-8EAD-4777-BE5A-F3F7DD42E6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248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348163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8180389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-135898"/>
            <a:ext cx="7325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Three Content</a:t>
            </a:r>
          </a:p>
        </p:txBody>
      </p:sp>
      <p:pic>
        <p:nvPicPr>
          <p:cNvPr id="10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91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28212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Blank</a:t>
            </a:r>
          </a:p>
        </p:txBody>
      </p:sp>
      <p:pic>
        <p:nvPicPr>
          <p:cNvPr id="6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80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7327900" cy="4176712"/>
          </a:xfrm>
          <a:solidFill>
            <a:schemeClr val="accent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-135898"/>
            <a:ext cx="54502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One Image</a:t>
            </a:r>
          </a:p>
        </p:txBody>
      </p:sp>
      <p:pic>
        <p:nvPicPr>
          <p:cNvPr id="9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4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8180386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-135898"/>
            <a:ext cx="6123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Two Images</a:t>
            </a:r>
          </a:p>
        </p:txBody>
      </p:sp>
      <p:pic>
        <p:nvPicPr>
          <p:cNvPr id="12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34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12763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349748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346574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4" name="Content Placeholder 2"/>
          <p:cNvSpPr>
            <a:spLocks noGrp="1"/>
          </p:cNvSpPr>
          <p:nvPr>
            <p:ph idx="17" hasCustomPrompt="1"/>
          </p:nvPr>
        </p:nvSpPr>
        <p:spPr>
          <a:xfrm>
            <a:off x="8183559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8180385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-135898"/>
            <a:ext cx="6908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Three Images</a:t>
            </a:r>
          </a:p>
        </p:txBody>
      </p:sp>
      <p:pic>
        <p:nvPicPr>
          <p:cNvPr id="16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2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11188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Chapter Divider - Blue</a:t>
            </a:r>
          </a:p>
        </p:txBody>
      </p:sp>
      <p:pic>
        <p:nvPicPr>
          <p:cNvPr id="5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113332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Chapter Divider - Grey</a:t>
            </a:r>
          </a:p>
        </p:txBody>
      </p:sp>
      <p:pic>
        <p:nvPicPr>
          <p:cNvPr id="5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77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Divider -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-135898"/>
            <a:ext cx="120545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Chapter Divider - Image</a:t>
            </a:r>
          </a:p>
        </p:txBody>
      </p:sp>
    </p:spTree>
    <p:extLst>
      <p:ext uri="{BB962C8B-B14F-4D97-AF65-F5344CB8AC3E}">
        <p14:creationId xmlns:p14="http://schemas.microsoft.com/office/powerpoint/2010/main" val="305110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 baseline="0">
                <a:solidFill>
                  <a:schemeClr val="bg1"/>
                </a:solidFill>
                <a:latin typeface="+mn-lt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63158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Quote - Blue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9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64601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Quote - Grey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02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C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BUS AND COACH MEMBERS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6EA47C-9CF4-411D-A44F-F3F7115B27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199" y="1952925"/>
            <a:ext cx="2314161" cy="5450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0E607CB-FD2A-4A47-AF6A-56D09764A6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564" y="5193584"/>
            <a:ext cx="3012872" cy="5032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B3D9686-B670-40AB-95F2-52068684F5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649" y="3219248"/>
            <a:ext cx="2007595" cy="11150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FF6799B-500B-4100-BF03-73397474161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2019607"/>
            <a:ext cx="2961678" cy="411673"/>
          </a:xfrm>
          <a:prstGeom prst="rect">
            <a:avLst/>
          </a:prstGeom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B07523EA-F9D8-4D53-A914-67EFC922FB0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12" name="Picture 11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1E6C482C-79BC-486E-9139-EC5948723A9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6000" y="3123999"/>
            <a:ext cx="2302876" cy="129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989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- Ima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-135898"/>
            <a:ext cx="71814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Quote - Image</a:t>
            </a:r>
          </a:p>
        </p:txBody>
      </p:sp>
    </p:spTree>
    <p:extLst>
      <p:ext uri="{BB962C8B-B14F-4D97-AF65-F5344CB8AC3E}">
        <p14:creationId xmlns:p14="http://schemas.microsoft.com/office/powerpoint/2010/main" val="228866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Pag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Company name, Title, Department, Phone number,</a:t>
            </a:r>
            <a:br>
              <a:rPr lang="en-US" dirty="0"/>
            </a:br>
            <a:r>
              <a:rPr lang="en-US" dirty="0"/>
              <a:t>E-mail address, Web address</a:t>
            </a:r>
          </a:p>
        </p:txBody>
      </p:sp>
      <p:sp>
        <p:nvSpPr>
          <p:cNvPr id="6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8255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Last Page - Blue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1" name="ScaniaWordmark">
            <a:extLst>
              <a:ext uri="{FF2B5EF4-FFF2-40B4-BE49-F238E27FC236}">
                <a16:creationId xmlns:a16="http://schemas.microsoft.com/office/drawing/2014/main" id="{308D5D07-83D6-4248-BB2E-1AE1BB5DF53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9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Pag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Company name, Title, Department, Phone number,</a:t>
            </a:r>
            <a:br>
              <a:rPr lang="en-US" dirty="0"/>
            </a:br>
            <a:r>
              <a:rPr lang="en-US" dirty="0"/>
              <a:t>E-mail address, Web address</a:t>
            </a:r>
          </a:p>
        </p:txBody>
      </p:sp>
      <p:sp>
        <p:nvSpPr>
          <p:cNvPr id="6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83997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Last Page - Grey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1" name="ScaniaWordmark">
            <a:extLst>
              <a:ext uri="{FF2B5EF4-FFF2-40B4-BE49-F238E27FC236}">
                <a16:creationId xmlns:a16="http://schemas.microsoft.com/office/drawing/2014/main" id="{2F3E1C87-08DA-48C7-91B4-D9F08F8CC98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5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Page/Chapter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135898"/>
            <a:ext cx="133530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Last Page/Chapter Divider</a:t>
            </a:r>
          </a:p>
        </p:txBody>
      </p:sp>
      <p:pic>
        <p:nvPicPr>
          <p:cNvPr id="5" name="ScaniaSymbolLarg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933" y="1447796"/>
            <a:ext cx="6294133" cy="3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0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-135898"/>
            <a:ext cx="8768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and Content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94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08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3907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0000" y="1088700"/>
            <a:ext cx="10153126" cy="4953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527555EB-2A36-436E-95BD-B705102D86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50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0AFD188-2A9D-4251-A22B-3E50CF2DC2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367" y="360000"/>
            <a:ext cx="2893092" cy="122400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7F7C3EB5-4611-42AB-A42E-86B830281A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989908"/>
            <a:ext cx="12196800" cy="1655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endParaRPr lang="en-US" sz="2400" dirty="0">
              <a:solidFill>
                <a:srgbClr val="004896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 dirty="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5" name="Title 19">
            <a:extLst>
              <a:ext uri="{FF2B5EF4-FFF2-40B4-BE49-F238E27FC236}">
                <a16:creationId xmlns:a16="http://schemas.microsoft.com/office/drawing/2014/main" id="{AAD1616A-2680-488A-98C0-D8FF8D2657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1364" y="2132856"/>
            <a:ext cx="10029272" cy="778568"/>
          </a:xfrm>
          <a:prstGeom prst="rect">
            <a:avLst/>
          </a:prstGeom>
        </p:spPr>
        <p:txBody>
          <a:bodyPr lIns="0" tIns="46800" rIns="0" bIns="46800">
            <a:noAutofit/>
          </a:bodyPr>
          <a:lstStyle>
            <a:lvl1pPr algn="l">
              <a:defRPr sz="4500" b="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D3F096C3-5F8D-459B-A2D0-33614BC262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81364" y="2780928"/>
            <a:ext cx="10029272" cy="756409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96680907-2BD9-45E5-98AC-6BA74F1590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8411" y="4958568"/>
            <a:ext cx="2584173" cy="3974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30 September 2020</a:t>
            </a:r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B9D4F607-8B36-4C72-9065-2CF90BEA59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611" y="5294779"/>
            <a:ext cx="5627608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40" name="Text Placeholder 28">
            <a:extLst>
              <a:ext uri="{FF2B5EF4-FFF2-40B4-BE49-F238E27FC236}">
                <a16:creationId xmlns:a16="http://schemas.microsoft.com/office/drawing/2014/main" id="{EC3078EA-E5F9-4E0F-A7D7-E1894D2E7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67611" y="5617729"/>
            <a:ext cx="5627608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920E704-89D7-494D-A43A-C354175581D6}"/>
              </a:ext>
            </a:extLst>
          </p:cNvPr>
          <p:cNvCxnSpPr/>
          <p:nvPr userDrawn="1"/>
        </p:nvCxnSpPr>
        <p:spPr>
          <a:xfrm>
            <a:off x="8472267" y="4221296"/>
            <a:ext cx="0" cy="1872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28">
            <a:extLst>
              <a:ext uri="{FF2B5EF4-FFF2-40B4-BE49-F238E27FC236}">
                <a16:creationId xmlns:a16="http://schemas.microsoft.com/office/drawing/2014/main" id="{EA11A1AC-C3E9-43EB-9F21-C8E8607CB0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81363" y="4286667"/>
            <a:ext cx="7113855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929AA64E-CFC5-4083-947C-2EFAC14179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81363" y="4609617"/>
            <a:ext cx="7113856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Location</a:t>
            </a:r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AA9FEB4-292D-4AC6-960E-4D90C8923091}"/>
              </a:ext>
            </a:extLst>
          </p:cNvPr>
          <p:cNvCxnSpPr/>
          <p:nvPr userDrawn="1"/>
        </p:nvCxnSpPr>
        <p:spPr>
          <a:xfrm>
            <a:off x="8472267" y="396000"/>
            <a:ext cx="0" cy="1188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400AD6FA-A7C8-4105-ADFF-9C79FA23BA8F}"/>
              </a:ext>
            </a:extLst>
          </p:cNvPr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56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MEMBERS</a:t>
            </a: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8035944-C6F5-4739-8A64-152BBA55343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2F4B5891-2024-4C54-B990-A564A991D4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333" y="1404000"/>
            <a:ext cx="9987667" cy="48679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21BD075-A268-4490-83DB-B3FCB7220974}"/>
              </a:ext>
            </a:extLst>
          </p:cNvPr>
          <p:cNvSpPr/>
          <p:nvPr userDrawn="1"/>
        </p:nvSpPr>
        <p:spPr>
          <a:xfrm>
            <a:off x="8886000" y="5274000"/>
            <a:ext cx="2025000" cy="76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014AC1-E9A7-403C-B19E-49D3416AD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8800" y="5166000"/>
            <a:ext cx="994500" cy="9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3851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COMMERCIAL</a:t>
            </a:r>
            <a:r>
              <a:rPr lang="en-GB" sz="4500" baseline="0" dirty="0">
                <a:latin typeface="+mj-lt"/>
              </a:rPr>
              <a:t> </a:t>
            </a:r>
            <a:r>
              <a:rPr lang="en-GB" sz="4500" dirty="0">
                <a:latin typeface="+mj-lt"/>
              </a:rPr>
              <a:t>VEHICLE MEMBERS</a:t>
            </a:r>
            <a:endParaRPr lang="en-GB" dirty="0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38B5E923-01B4-4552-92FD-399575190CF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B0B0DBB-09BF-4457-B84B-6643D6833E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5680" y="1714962"/>
            <a:ext cx="1980000" cy="5273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28A44CB-3BEC-423A-B426-FB844FD82E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8918" y="3465354"/>
            <a:ext cx="2314161" cy="54503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87AE7B-509A-4226-8EF3-0A1A0AE869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41" y="3167860"/>
            <a:ext cx="2007595" cy="111504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47137CF-88E7-4E57-BA74-9BA60F5781A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048" y="1772816"/>
            <a:ext cx="2961678" cy="411673"/>
          </a:xfrm>
          <a:prstGeom prst="rect">
            <a:avLst/>
          </a:prstGeom>
        </p:spPr>
      </p:pic>
      <p:pic>
        <p:nvPicPr>
          <p:cNvPr id="29" name="Picture 2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D5B7C07-E41C-4C63-AFF1-65E35D17EA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1664" y="4941169"/>
            <a:ext cx="2160240" cy="1152128"/>
          </a:xfrm>
          <a:prstGeom prst="rect">
            <a:avLst/>
          </a:prstGeom>
        </p:spPr>
      </p:pic>
      <p:pic>
        <p:nvPicPr>
          <p:cNvPr id="30" name="Picture 29" descr="A picture containing food&#10;&#10;Description automatically generated">
            <a:extLst>
              <a:ext uri="{FF2B5EF4-FFF2-40B4-BE49-F238E27FC236}">
                <a16:creationId xmlns:a16="http://schemas.microsoft.com/office/drawing/2014/main" id="{6217362C-B426-4092-88FC-A21D71B4B76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488" y="2978787"/>
            <a:ext cx="1656184" cy="1518169"/>
          </a:xfrm>
          <a:prstGeom prst="rect">
            <a:avLst/>
          </a:prstGeom>
        </p:spPr>
      </p:pic>
      <p:pic>
        <p:nvPicPr>
          <p:cNvPr id="31" name="Picture 30" descr="A picture containing drawing&#10;&#10;Description automatically generated">
            <a:extLst>
              <a:ext uri="{FF2B5EF4-FFF2-40B4-BE49-F238E27FC236}">
                <a16:creationId xmlns:a16="http://schemas.microsoft.com/office/drawing/2014/main" id="{EE867779-AB21-466C-BC73-B70EE479B4B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0" y="4752000"/>
            <a:ext cx="1584000" cy="15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52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766800" y="1493999"/>
            <a:ext cx="9925325" cy="47281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13.8 million Europeans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work in the automotive sector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11.4% of all manufacturing jobs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€428 billion in tax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revenues (EU15 alone)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€84.4 billion trade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surplus for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7% of EU GDP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generated by the auto industry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€57.4 billion in R&amp;D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spending, 28% of EU total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 userDrawn="1"/>
        </p:nvSpPr>
        <p:spPr>
          <a:xfrm>
            <a:off x="1328331" y="351850"/>
            <a:ext cx="880000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50000" y="360000"/>
            <a:ext cx="922184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spc="-140" dirty="0">
                <a:latin typeface="+mj-lt"/>
              </a:rPr>
              <a:t>KEY</a:t>
            </a:r>
            <a:r>
              <a:rPr lang="en-GB" sz="4500" spc="-140" baseline="0" dirty="0">
                <a:latin typeface="+mj-lt"/>
              </a:rPr>
              <a:t> FIGURES ABOUT  THE INDUSTRY</a:t>
            </a:r>
            <a:endParaRPr lang="en-GB" sz="4500" spc="-14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0349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451" y="4828681"/>
            <a:ext cx="2002948" cy="123308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0216" y="1987432"/>
            <a:ext cx="1554465" cy="58292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760" y="3637776"/>
            <a:ext cx="1590234" cy="37453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792" y="5237683"/>
            <a:ext cx="1904282" cy="33788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5145181"/>
            <a:ext cx="2442524" cy="522887"/>
          </a:xfrm>
          <a:prstGeom prst="rect">
            <a:avLst/>
          </a:prstGeom>
        </p:spPr>
      </p:pic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168267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LIGHT COMMERCIAL VEHICLE MEMBERS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221" y="1828984"/>
            <a:ext cx="1903558" cy="8998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072" y="3457429"/>
            <a:ext cx="1394667" cy="7860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869" y="2117369"/>
            <a:ext cx="2324112" cy="323052"/>
          </a:xfrm>
          <a:prstGeom prst="rect">
            <a:avLst/>
          </a:prstGeom>
        </p:spPr>
      </p:pic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503D744C-8EAD-4777-BE5A-F3F7DD42E6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592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C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BUS AND COACH MEMBERS</a:t>
            </a:r>
            <a:endParaRPr lang="en-GB" dirty="0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B07523EA-F9D8-4D53-A914-67EFC922FB0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883957-2F23-4EB9-845B-BFFE51E5FC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199" y="1719000"/>
            <a:ext cx="2314161" cy="5450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C9B3AC-56FB-4DD6-97B8-DC5B20BE93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649" y="2858346"/>
            <a:ext cx="2007595" cy="11150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C8ABFA-5A13-42F4-BA57-28BA52FD21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1785682"/>
            <a:ext cx="2961678" cy="411673"/>
          </a:xfrm>
          <a:prstGeom prst="rect">
            <a:avLst/>
          </a:prstGeom>
        </p:spPr>
      </p:pic>
      <p:pic>
        <p:nvPicPr>
          <p:cNvPr id="19" name="Picture 1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E0D475CC-5EB1-4EE9-81FC-7309DE15A22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8000" y="2763097"/>
            <a:ext cx="2302876" cy="1295001"/>
          </a:xfrm>
          <a:prstGeom prst="rect">
            <a:avLst/>
          </a:prstGeom>
        </p:spPr>
      </p:pic>
      <p:pic>
        <p:nvPicPr>
          <p:cNvPr id="20" name="Picture 19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FF2286-4BBF-4892-B89B-06F0F810EA3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4568468"/>
            <a:ext cx="1584000" cy="15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966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766800" y="1493999"/>
            <a:ext cx="9925325" cy="47281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13.8 million Europeans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work in the automotive sector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11.4% of all manufacturing jobs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€428 billion in tax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revenues (EU15 alone)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€84.4 billion trade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surplus for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7% of EU GDP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generated by the auto industry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€57.4 billion in R&amp;D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spending, 28% of EU total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 userDrawn="1"/>
        </p:nvSpPr>
        <p:spPr>
          <a:xfrm>
            <a:off x="1328331" y="351850"/>
            <a:ext cx="880000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50000" y="360000"/>
            <a:ext cx="922184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spc="-140" dirty="0">
                <a:latin typeface="+mj-lt"/>
              </a:rPr>
              <a:t>KEY</a:t>
            </a:r>
            <a:r>
              <a:rPr lang="en-GB" sz="4500" spc="-140" baseline="0" dirty="0">
                <a:latin typeface="+mj-lt"/>
              </a:rPr>
              <a:t> FIGURES ABOUT  THE INDUSTRY</a:t>
            </a:r>
            <a:endParaRPr lang="en-GB" sz="4500" spc="-14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011478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sz="4500" kern="0" dirty="0"/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936063" y="2763590"/>
            <a:ext cx="5630313" cy="620410"/>
          </a:xfrm>
          <a:prstGeom prst="rect">
            <a:avLst/>
          </a:prstGeom>
        </p:spPr>
        <p:txBody>
          <a:bodyPr lIns="9000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936063" y="2100808"/>
            <a:ext cx="8152235" cy="662782"/>
          </a:xfrm>
          <a:prstGeom prst="rect">
            <a:avLst/>
          </a:prstGeom>
        </p:spPr>
        <p:txBody>
          <a:bodyPr rIns="0"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>
            <a:off x="2711624" y="2096990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698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B2FA1A-1591-497A-87EB-CC63BCC6DAE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4138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E754E85-7A03-412A-BDE5-2FA517B0760E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A2D9763-3A6F-4107-A10D-BC0DFDFCC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171913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E08893-9206-4496-9A1C-9C843ACB67A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CDDFB03-0241-4CA2-8F1C-715C8B2568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29308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9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4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4EE7C3-DC90-45E8-BA1D-2C337F47663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8B43AC8-82CD-493D-977D-FBAAD44D5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96622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ACD7A3-688F-4F57-B6B9-45C118CCD7F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D2C757F-9D75-44BC-AC2E-7AF3A5C586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252861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02EF5ADE-0A5D-49F1-B316-3768B79086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126" y="668586"/>
            <a:ext cx="9273747" cy="549671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hlinkClick r:id="rId3"/>
            <a:extLst>
              <a:ext uri="{FF2B5EF4-FFF2-40B4-BE49-F238E27FC236}">
                <a16:creationId xmlns:a16="http://schemas.microsoft.com/office/drawing/2014/main" id="{954C5EA2-AA02-4FFA-854D-161FD52411B9}"/>
              </a:ext>
            </a:extLst>
          </p:cNvPr>
          <p:cNvSpPr/>
          <p:nvPr userDrawn="1"/>
        </p:nvSpPr>
        <p:spPr>
          <a:xfrm>
            <a:off x="3396000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hlinkClick r:id="rId4"/>
            <a:extLst>
              <a:ext uri="{FF2B5EF4-FFF2-40B4-BE49-F238E27FC236}">
                <a16:creationId xmlns:a16="http://schemas.microsoft.com/office/drawing/2014/main" id="{B618DCC8-2250-4050-AF5F-482FCD5320A6}"/>
              </a:ext>
            </a:extLst>
          </p:cNvPr>
          <p:cNvSpPr/>
          <p:nvPr userDrawn="1"/>
        </p:nvSpPr>
        <p:spPr>
          <a:xfrm>
            <a:off x="7212424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hlinkClick r:id="rId5"/>
            <a:extLst>
              <a:ext uri="{FF2B5EF4-FFF2-40B4-BE49-F238E27FC236}">
                <a16:creationId xmlns:a16="http://schemas.microsoft.com/office/drawing/2014/main" id="{5AFE674B-0C3D-48EA-82CA-1BB491E9C9A3}"/>
              </a:ext>
            </a:extLst>
          </p:cNvPr>
          <p:cNvSpPr/>
          <p:nvPr userDrawn="1"/>
        </p:nvSpPr>
        <p:spPr>
          <a:xfrm>
            <a:off x="5087888" y="4898974"/>
            <a:ext cx="2016224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hlinkClick r:id="rId6"/>
            <a:extLst>
              <a:ext uri="{FF2B5EF4-FFF2-40B4-BE49-F238E27FC236}">
                <a16:creationId xmlns:a16="http://schemas.microsoft.com/office/drawing/2014/main" id="{701AF030-9E1F-49D9-A12B-F1CAB0529315}"/>
              </a:ext>
            </a:extLst>
          </p:cNvPr>
          <p:cNvSpPr/>
          <p:nvPr userDrawn="1"/>
        </p:nvSpPr>
        <p:spPr>
          <a:xfrm>
            <a:off x="5436000" y="3438000"/>
            <a:ext cx="1277992" cy="2880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97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sz="4500" kern="0" dirty="0"/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936063" y="2763590"/>
            <a:ext cx="5630313" cy="620410"/>
          </a:xfrm>
          <a:prstGeom prst="rect">
            <a:avLst/>
          </a:prstGeom>
        </p:spPr>
        <p:txBody>
          <a:bodyPr lIns="9000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936063" y="2100808"/>
            <a:ext cx="8152235" cy="662782"/>
          </a:xfrm>
          <a:prstGeom prst="rect">
            <a:avLst/>
          </a:prstGeom>
        </p:spPr>
        <p:txBody>
          <a:bodyPr rIns="0"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>
            <a:off x="2711624" y="2096990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1968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7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image" Target="../media/image21.png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image" Target="../media/image20.emf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21" Type="http://schemas.openxmlformats.org/officeDocument/2006/relationships/image" Target="../media/image37.png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58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65.xml"/><Relationship Id="rId19" Type="http://schemas.openxmlformats.org/officeDocument/2006/relationships/slideLayout" Target="../slideLayouts/slideLayout74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Relationship Id="rId22" Type="http://schemas.openxmlformats.org/officeDocument/2006/relationships/tags" Target="../tags/tag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18" Type="http://schemas.microsoft.com/office/2007/relationships/hdphoto" Target="../media/hdphoto1.wdp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76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56463" y="6642000"/>
            <a:ext cx="379537" cy="216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ctr">
              <a:defRPr sz="1100" b="0" i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7224" y="332656"/>
            <a:ext cx="1128776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3" r:id="rId2"/>
    <p:sldLayoutId id="2147483684" r:id="rId3"/>
    <p:sldLayoutId id="2147483665" r:id="rId4"/>
    <p:sldLayoutId id="2147483675" r:id="rId5"/>
    <p:sldLayoutId id="2147483679" r:id="rId6"/>
    <p:sldLayoutId id="2147483683" r:id="rId7"/>
    <p:sldLayoutId id="2147483686" r:id="rId8"/>
    <p:sldLayoutId id="2147483664" r:id="rId9"/>
    <p:sldLayoutId id="2147483666" r:id="rId10"/>
    <p:sldLayoutId id="2147483667" r:id="rId11"/>
    <p:sldLayoutId id="2147483669" r:id="rId12"/>
    <p:sldLayoutId id="2147483670" r:id="rId13"/>
    <p:sldLayoutId id="2147483668" r:id="rId14"/>
    <p:sldLayoutId id="2147483671" r:id="rId15"/>
    <p:sldLayoutId id="2147483687" r:id="rId16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0538" y="6675255"/>
            <a:ext cx="165100" cy="128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177337" y="6531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57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</p:sldLayoutIdLst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5938" y="365125"/>
            <a:ext cx="10585556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7" y="1787096"/>
            <a:ext cx="11160124" cy="41628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5937" y="6396945"/>
            <a:ext cx="999825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9904" y="6396945"/>
            <a:ext cx="6593660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9226" y="6396945"/>
            <a:ext cx="506835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2" name="xxLanguageTextBox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ScaniaSymbol"/>
          <p:cNvPicPr>
            <a:picLocks noChangeAspect="1"/>
          </p:cNvPicPr>
          <p:nvPr userDrawn="1"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11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  <p:sldLayoutId id="2147483729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 baseline="0">
          <a:solidFill>
            <a:schemeClr val="accent1"/>
          </a:solidFill>
          <a:latin typeface="Scania Office Bold" panose="000008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893763" indent="-3571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258888" indent="-365125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704975" indent="-4460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25">
          <p15:clr>
            <a:srgbClr val="F26B43"/>
          </p15:clr>
        </p15:guide>
        <p15:guide id="3" pos="7355">
          <p15:clr>
            <a:srgbClr val="F26B43"/>
          </p15:clr>
        </p15:guide>
        <p15:guide id="4" pos="2739">
          <p15:clr>
            <a:srgbClr val="F26B43"/>
          </p15:clr>
        </p15:guide>
        <p15:guide id="5" pos="5155">
          <p15:clr>
            <a:srgbClr val="F26B43"/>
          </p15:clr>
        </p15:guide>
        <p15:guide id="6" orient="horz" pos="1117">
          <p15:clr>
            <a:srgbClr val="F26B43"/>
          </p15:clr>
        </p15:guide>
        <p15:guide id="7" orient="horz" pos="3748">
          <p15:clr>
            <a:srgbClr val="F26B43"/>
          </p15:clr>
        </p15:guide>
        <p15:guide id="8" pos="2525">
          <p15:clr>
            <a:srgbClr val="F26B43"/>
          </p15:clr>
        </p15:guide>
        <p15:guide id="9" pos="4941">
          <p15:clr>
            <a:srgbClr val="F26B43"/>
          </p15:clr>
        </p15:guide>
        <p15:guide id="10" orient="horz" pos="890">
          <p15:clr>
            <a:srgbClr val="F26B43"/>
          </p15:clr>
        </p15:guide>
        <p15:guide id="11" orient="horz" pos="23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5938" y="365125"/>
            <a:ext cx="10585556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7" y="1787096"/>
            <a:ext cx="11160124" cy="41628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5936" y="6396945"/>
            <a:ext cx="1044000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2096" y="6396945"/>
            <a:ext cx="6593660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/>
              <a:t>ECP/Tornmalm   2019-01-14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9226" y="6396945"/>
            <a:ext cx="506835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2" name="xxLanguageTextBox"/>
          <p:cNvSpPr/>
          <p:nvPr>
            <p:custDataLst>
              <p:tags r:id="rId21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xxLanguageTextBox">
            <a:extLst>
              <a:ext uri="{FF2B5EF4-FFF2-40B4-BE49-F238E27FC236}">
                <a16:creationId xmlns:a16="http://schemas.microsoft.com/office/drawing/2014/main" id="{917BE037-6112-41C0-896C-87A6271FFB32}"/>
              </a:ext>
            </a:extLst>
          </p:cNvPr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xxVersionTextBox">
            <a:extLst>
              <a:ext uri="{FF2B5EF4-FFF2-40B4-BE49-F238E27FC236}">
                <a16:creationId xmlns:a16="http://schemas.microsoft.com/office/drawing/2014/main" id="{038BC15A-0192-41AF-AA14-0D060EE12A69}"/>
              </a:ext>
            </a:extLst>
          </p:cNvPr>
          <p:cNvSpPr/>
          <p:nvPr userDrawn="1">
            <p:custDataLst>
              <p:tags r:id="rId23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endParaRPr lang="sv-SE" sz="2400" dirty="0" err="1"/>
          </a:p>
        </p:txBody>
      </p:sp>
    </p:spTree>
    <p:extLst>
      <p:ext uri="{BB962C8B-B14F-4D97-AF65-F5344CB8AC3E}">
        <p14:creationId xmlns:p14="http://schemas.microsoft.com/office/powerpoint/2010/main" val="108594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 baseline="0">
          <a:solidFill>
            <a:schemeClr val="accent1"/>
          </a:solidFill>
          <a:latin typeface="Scania Office Bold" panose="000008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893763" indent="-3571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258888" indent="-365125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616075" indent="-3571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974850" indent="-358775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 baseline="0">
          <a:solidFill>
            <a:schemeClr val="accent1"/>
          </a:solidFill>
          <a:latin typeface="+mn-lt"/>
          <a:ea typeface="+mn-ea"/>
          <a:cs typeface="+mn-cs"/>
        </a:defRPr>
      </a:lvl6pPr>
      <a:lvl7pPr marL="2335213" indent="-360363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 baseline="0">
          <a:solidFill>
            <a:schemeClr val="accent1"/>
          </a:solidFill>
          <a:latin typeface="+mn-lt"/>
          <a:ea typeface="+mn-ea"/>
          <a:cs typeface="+mn-cs"/>
        </a:defRPr>
      </a:lvl7pPr>
      <a:lvl8pPr marL="2687638" indent="-352425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048000" indent="-360363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2" orient="horz" pos="2160">
          <p15:clr>
            <a:srgbClr val="F26B43"/>
          </p15:clr>
        </p15:guide>
        <p15:guide id="13" pos="325">
          <p15:clr>
            <a:srgbClr val="F26B43"/>
          </p15:clr>
        </p15:guide>
        <p15:guide id="14" pos="7355">
          <p15:clr>
            <a:srgbClr val="F26B43"/>
          </p15:clr>
        </p15:guide>
        <p15:guide id="15" pos="2739">
          <p15:clr>
            <a:srgbClr val="F26B43"/>
          </p15:clr>
        </p15:guide>
        <p15:guide id="16" pos="5155">
          <p15:clr>
            <a:srgbClr val="F26B43"/>
          </p15:clr>
        </p15:guide>
        <p15:guide id="17" orient="horz" pos="1117">
          <p15:clr>
            <a:srgbClr val="F26B43"/>
          </p15:clr>
        </p15:guide>
        <p15:guide id="18" orient="horz" pos="3748">
          <p15:clr>
            <a:srgbClr val="F26B43"/>
          </p15:clr>
        </p15:guide>
        <p15:guide id="19" pos="2525">
          <p15:clr>
            <a:srgbClr val="F26B43"/>
          </p15:clr>
        </p15:guide>
        <p15:guide id="20" pos="4941">
          <p15:clr>
            <a:srgbClr val="F26B43"/>
          </p15:clr>
        </p15:guide>
        <p15:guide id="21" orient="horz" pos="890">
          <p15:clr>
            <a:srgbClr val="F26B43"/>
          </p15:clr>
        </p15:guide>
        <p15:guide id="22" orient="horz" pos="23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56463" y="6642000"/>
            <a:ext cx="379537" cy="216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ctr">
              <a:defRPr sz="1100" b="0" i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44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jpe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Relationship Id="rId9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4223792" y="369176"/>
            <a:ext cx="2736304" cy="10518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5F3AEBA5-C9FF-466B-ABE2-05021E3B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Vision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085409C-1C3F-4011-A586-D17AC5906C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Division N3 Vehicles – Follow up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C6DCA31-9DF3-47DC-B962-82F07DE252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 dirty="0"/>
              <a:t>June 24, 2020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7C78031-C752-459B-BB77-7AF8BE0854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Acea working group truck safety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6B59E68-0063-4EDF-AE72-C5C74F8EAA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Erik Dahlberg, Director Technical Affairs, Scania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184A35D-34B9-4508-8423-8CADEF482A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/>
              <a:t>WebEx meeting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8C36B67-0F22-4E9C-8635-8A591D87B4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/>
              <a:t>VRU-Proxi 14th Session Follow-up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10177175" y="6237312"/>
            <a:ext cx="1866921" cy="3077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r>
              <a:rPr lang="nl-NL" sz="2000" b="1" dirty="0" smtClean="0">
                <a:solidFill>
                  <a:schemeClr val="bg1"/>
                </a:solidFill>
                <a:latin typeface="+mn-lt"/>
              </a:rPr>
              <a:t>VRU-Proxi-14-16</a:t>
            </a:r>
            <a:endParaRPr lang="nl-NL" sz="2000" b="1" dirty="0" smtClean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266" y="516569"/>
            <a:ext cx="2370430" cy="75608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Rechthoek 3"/>
          <p:cNvSpPr/>
          <p:nvPr/>
        </p:nvSpPr>
        <p:spPr>
          <a:xfrm>
            <a:off x="10714590" y="175019"/>
            <a:ext cx="1329505" cy="536606"/>
          </a:xfrm>
          <a:prstGeom prst="rect">
            <a:avLst/>
          </a:prstGeom>
          <a:solidFill>
            <a:srgbClr val="004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605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Clarification 1. Tractors RD/LH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6001" y="5298872"/>
            <a:ext cx="5841346" cy="1010448"/>
          </a:xfrm>
        </p:spPr>
        <p:txBody>
          <a:bodyPr/>
          <a:lstStyle/>
          <a:p>
            <a:pPr>
              <a:lnSpc>
                <a:spcPct val="110000"/>
              </a:lnSpc>
              <a:buSzPct val="130000"/>
            </a:pPr>
            <a:r>
              <a:rPr lang="en-GB" sz="2400" dirty="0">
                <a:solidFill>
                  <a:schemeClr val="tx1"/>
                </a:solidFill>
              </a:rPr>
              <a:t>All 4x2 and 6x2 Tractors, sleeper cab 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&gt;265 kW, i.e. 5-LH and 10-LH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5430BDCB-0792-4FE7-9C31-C79032B5F7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4653" y="1268760"/>
            <a:ext cx="5841347" cy="4030112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6125970E-2124-419B-BBF7-1E02A0D36D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000" y="1268759"/>
            <a:ext cx="5841347" cy="4030113"/>
          </a:xfrm>
          <a:prstGeom prst="rect">
            <a:avLst/>
          </a:prstGeom>
        </p:spPr>
      </p:pic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01F563-44AE-4F4B-A500-F69F8D6B2EEF}"/>
              </a:ext>
            </a:extLst>
          </p:cNvPr>
          <p:cNvSpPr txBox="1">
            <a:spLocks/>
          </p:cNvSpPr>
          <p:nvPr/>
        </p:nvSpPr>
        <p:spPr>
          <a:xfrm>
            <a:off x="6194654" y="5298872"/>
            <a:ext cx="5841346" cy="1010448"/>
          </a:xfrm>
          <a:prstGeom prst="rect">
            <a:avLst/>
          </a:prstGeom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All 4x2 and 6x2 Tractors , i.e. 5-LH, 5-RD, </a:t>
            </a:r>
            <a:br>
              <a:rPr lang="en-GB" sz="2400" kern="0" dirty="0">
                <a:solidFill>
                  <a:schemeClr val="tx1"/>
                </a:solidFill>
              </a:rPr>
            </a:br>
            <a:r>
              <a:rPr lang="en-GB" sz="2400" kern="0" dirty="0">
                <a:solidFill>
                  <a:schemeClr val="tx1"/>
                </a:solidFill>
              </a:rPr>
              <a:t>10-LH and 10-RD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B8C32E48-57BD-4DE0-B297-12D0E18BDDCA}"/>
              </a:ext>
            </a:extLst>
          </p:cNvPr>
          <p:cNvSpPr txBox="1">
            <a:spLocks/>
          </p:cNvSpPr>
          <p:nvPr/>
        </p:nvSpPr>
        <p:spPr>
          <a:xfrm>
            <a:off x="4203615" y="4437112"/>
            <a:ext cx="3784769" cy="9319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Heat maps almost identical </a:t>
            </a:r>
            <a:r>
              <a:rPr lang="en-GB" sz="2400" kern="0" dirty="0">
                <a:solidFill>
                  <a:schemeClr val="tx1"/>
                </a:solidFill>
                <a:sym typeface="Wingdings" panose="05000000000000000000" pitchFamily="2" charset="2"/>
              </a:rPr>
              <a:t>RD contribution negligible</a:t>
            </a:r>
            <a:endParaRPr lang="en-GB" sz="24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4775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D43A596A-80BF-46C7-9682-B93FC80FFB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992" y="1268758"/>
            <a:ext cx="4841362" cy="403011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96DFF48E-F455-47AC-A3AF-75BCC3F66E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4646" y="1271095"/>
            <a:ext cx="4841361" cy="403011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Clarification</a:t>
            </a:r>
            <a:r>
              <a:rPr lang="en-GB" dirty="0"/>
              <a:t> 1. Tractors RD/LH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6001" y="5298872"/>
            <a:ext cx="5841346" cy="1010448"/>
          </a:xfrm>
        </p:spPr>
        <p:txBody>
          <a:bodyPr/>
          <a:lstStyle/>
          <a:p>
            <a:pPr>
              <a:lnSpc>
                <a:spcPct val="110000"/>
              </a:lnSpc>
              <a:buSzPct val="130000"/>
            </a:pPr>
            <a:r>
              <a:rPr lang="en-GB" sz="2400" dirty="0">
                <a:solidFill>
                  <a:schemeClr val="tx1"/>
                </a:solidFill>
              </a:rPr>
              <a:t>All 6x4 Tractors day cab, i.e. 12-RD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01F563-44AE-4F4B-A500-F69F8D6B2EEF}"/>
              </a:ext>
            </a:extLst>
          </p:cNvPr>
          <p:cNvSpPr txBox="1">
            <a:spLocks/>
          </p:cNvSpPr>
          <p:nvPr/>
        </p:nvSpPr>
        <p:spPr>
          <a:xfrm>
            <a:off x="6194654" y="5298872"/>
            <a:ext cx="5841346" cy="1010448"/>
          </a:xfrm>
          <a:prstGeom prst="rect">
            <a:avLst/>
          </a:prstGeom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All 6x4 Tractors sleeper cab, i.e. 12-LH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9943F1F-68B5-4C7D-BF79-6C4FA27D9F12}"/>
              </a:ext>
            </a:extLst>
          </p:cNvPr>
          <p:cNvSpPr txBox="1">
            <a:spLocks/>
          </p:cNvSpPr>
          <p:nvPr/>
        </p:nvSpPr>
        <p:spPr>
          <a:xfrm>
            <a:off x="4203615" y="4437112"/>
            <a:ext cx="3784769" cy="9319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Local traffic: RD</a:t>
            </a:r>
            <a:br>
              <a:rPr lang="en-GB" sz="2400" kern="0" dirty="0">
                <a:solidFill>
                  <a:schemeClr val="tx1"/>
                </a:solidFill>
              </a:rPr>
            </a:br>
            <a:r>
              <a:rPr lang="en-GB" sz="2400" kern="0" dirty="0">
                <a:solidFill>
                  <a:schemeClr val="tx1"/>
                </a:solidFill>
              </a:rPr>
              <a:t>Highway traffic: LH</a:t>
            </a:r>
          </a:p>
        </p:txBody>
      </p:sp>
    </p:spTree>
    <p:extLst>
      <p:ext uri="{BB962C8B-B14F-4D97-AF65-F5344CB8AC3E}">
        <p14:creationId xmlns:p14="http://schemas.microsoft.com/office/powerpoint/2010/main" val="31984169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12">
            <a:extLst>
              <a:ext uri="{FF2B5EF4-FFF2-40B4-BE49-F238E27FC236}">
                <a16:creationId xmlns:a16="http://schemas.microsoft.com/office/drawing/2014/main" id="{7FE198B2-CC90-4EE8-AF55-71CAECAC40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759" y="1268758"/>
            <a:ext cx="5659325" cy="4200648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1BA47AB0-1F3A-40CA-851A-F83A9422E57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6106" y="1268758"/>
            <a:ext cx="5659325" cy="420064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Clarification 1. Tractors RD/LH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6001" y="5298872"/>
            <a:ext cx="5841346" cy="1010448"/>
          </a:xfrm>
        </p:spPr>
        <p:txBody>
          <a:bodyPr/>
          <a:lstStyle/>
          <a:p>
            <a:pPr>
              <a:lnSpc>
                <a:spcPct val="110000"/>
              </a:lnSpc>
              <a:buSzPct val="130000"/>
            </a:pPr>
            <a:r>
              <a:rPr lang="en-GB" sz="2400" dirty="0">
                <a:solidFill>
                  <a:schemeClr val="tx1"/>
                </a:solidFill>
              </a:rPr>
              <a:t>All 6x4 Tractors day cab, i.e. 12-RD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01F563-44AE-4F4B-A500-F69F8D6B2EEF}"/>
              </a:ext>
            </a:extLst>
          </p:cNvPr>
          <p:cNvSpPr txBox="1">
            <a:spLocks/>
          </p:cNvSpPr>
          <p:nvPr/>
        </p:nvSpPr>
        <p:spPr>
          <a:xfrm>
            <a:off x="6194654" y="5298872"/>
            <a:ext cx="5841346" cy="1010448"/>
          </a:xfrm>
          <a:prstGeom prst="rect">
            <a:avLst/>
          </a:prstGeom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All 6x4 Tractors sleeper cab, i.e. 12-LH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B8C32E48-57BD-4DE0-B297-12D0E18BDDCA}"/>
              </a:ext>
            </a:extLst>
          </p:cNvPr>
          <p:cNvSpPr txBox="1">
            <a:spLocks/>
          </p:cNvSpPr>
          <p:nvPr/>
        </p:nvSpPr>
        <p:spPr>
          <a:xfrm>
            <a:off x="4203615" y="4666031"/>
            <a:ext cx="3784769" cy="890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Similar driving pattern </a:t>
            </a:r>
            <a:br>
              <a:rPr lang="en-GB" sz="2400" kern="0" dirty="0">
                <a:solidFill>
                  <a:schemeClr val="tx1"/>
                </a:solidFill>
              </a:rPr>
            </a:br>
            <a:r>
              <a:rPr lang="en-GB" sz="2400" kern="0" dirty="0">
                <a:solidFill>
                  <a:schemeClr val="tx1"/>
                </a:solidFill>
                <a:sym typeface="Wingdings" panose="05000000000000000000" pitchFamily="2" charset="2"/>
              </a:rPr>
              <a:t> no RD/LH difference</a:t>
            </a:r>
            <a:endParaRPr lang="en-GB" sz="2400" kern="0" dirty="0">
              <a:solidFill>
                <a:schemeClr val="tx1"/>
              </a:solidFill>
            </a:endParaRPr>
          </a:p>
        </p:txBody>
      </p:sp>
      <p:cxnSp>
        <p:nvCxnSpPr>
          <p:cNvPr id="17" name="Rak pilkoppling 16">
            <a:extLst>
              <a:ext uri="{FF2B5EF4-FFF2-40B4-BE49-F238E27FC236}">
                <a16:creationId xmlns:a16="http://schemas.microsoft.com/office/drawing/2014/main" id="{8B547F81-2DFA-4ECF-83C2-508A90356EF5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2855640" y="3954120"/>
            <a:ext cx="172951" cy="1035366"/>
          </a:xfrm>
          <a:prstGeom prst="straightConnector1">
            <a:avLst/>
          </a:prstGeom>
          <a:noFill/>
          <a:ln w="38100" cap="flat" cmpd="sng" algn="ctr">
            <a:solidFill>
              <a:srgbClr val="041E42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18" name="textruta 17">
            <a:extLst>
              <a:ext uri="{FF2B5EF4-FFF2-40B4-BE49-F238E27FC236}">
                <a16:creationId xmlns:a16="http://schemas.microsoft.com/office/drawing/2014/main" id="{7D1B8D30-6E31-44A3-BDA2-ED7A927F8E9A}"/>
              </a:ext>
            </a:extLst>
          </p:cNvPr>
          <p:cNvSpPr txBox="1"/>
          <p:nvPr/>
        </p:nvSpPr>
        <p:spPr>
          <a:xfrm>
            <a:off x="2289710" y="4989486"/>
            <a:ext cx="1131859" cy="400110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rgbClr val="041E4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kern="0" dirty="0">
                <a:latin typeface="+mn-lt"/>
                <a:cs typeface="+mn-cs"/>
              </a:rPr>
              <a:t>Harbour</a:t>
            </a:r>
            <a:endParaRPr lang="en-GB" kern="0" dirty="0">
              <a:latin typeface="+mn-lt"/>
              <a:cs typeface="+mn-cs"/>
            </a:endParaRP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D113AD3-2079-4BBC-B9C0-2A14A4AECC79}"/>
              </a:ext>
            </a:extLst>
          </p:cNvPr>
          <p:cNvSpPr txBox="1">
            <a:spLocks/>
          </p:cNvSpPr>
          <p:nvPr/>
        </p:nvSpPr>
        <p:spPr>
          <a:xfrm>
            <a:off x="4686799" y="1081521"/>
            <a:ext cx="2818399" cy="6141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Zoom in Melbourne</a:t>
            </a:r>
          </a:p>
        </p:txBody>
      </p:sp>
    </p:spTree>
    <p:extLst>
      <p:ext uri="{BB962C8B-B14F-4D97-AF65-F5344CB8AC3E}">
        <p14:creationId xmlns:p14="http://schemas.microsoft.com/office/powerpoint/2010/main" val="34434595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Clarification 2. 6x2 Rigid 265 kW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u="sng" dirty="0">
                <a:solidFill>
                  <a:schemeClr val="tx1"/>
                </a:solidFill>
              </a:rPr>
              <a:t>Question 2</a:t>
            </a:r>
            <a:r>
              <a:rPr lang="en-GB" sz="2400" dirty="0">
                <a:solidFill>
                  <a:schemeClr val="tx1"/>
                </a:solidFill>
              </a:rPr>
              <a:t>: Is a power threshold at 265 kW for 6x2 rigids (9-LH) in Rural group needed, to sort the low-power vehicles to the Urban group instead of the Rural as proposed? 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In the CO2 regulations, there is no power threshold for 6x2 rigids (9-LH), since sales volumes are very small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tx1"/>
                </a:solidFill>
              </a:rPr>
              <a:t>Due to these small relative volumes, privacy and competition regulations limits our analysis possibilities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Following heat maps from UK are however acceptable and indicate that the proposed definitions are usable and do not introduce any risk volumes of vehicles</a:t>
            </a:r>
          </a:p>
        </p:txBody>
      </p:sp>
    </p:spTree>
    <p:extLst>
      <p:ext uri="{BB962C8B-B14F-4D97-AF65-F5344CB8AC3E}">
        <p14:creationId xmlns:p14="http://schemas.microsoft.com/office/powerpoint/2010/main" val="37315428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1">
            <a:extLst>
              <a:ext uri="{FF2B5EF4-FFF2-40B4-BE49-F238E27FC236}">
                <a16:creationId xmlns:a16="http://schemas.microsoft.com/office/drawing/2014/main" id="{F4B677DA-2535-4091-BF52-89FA91747F60}"/>
              </a:ext>
            </a:extLst>
          </p:cNvPr>
          <p:cNvGrpSpPr/>
          <p:nvPr/>
        </p:nvGrpSpPr>
        <p:grpSpPr>
          <a:xfrm>
            <a:off x="1130035" y="1165842"/>
            <a:ext cx="9931928" cy="4074118"/>
            <a:chOff x="1055440" y="1198563"/>
            <a:chExt cx="9931928" cy="4074118"/>
          </a:xfrm>
        </p:grpSpPr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5B97168B-61AD-409C-AAAA-97CB05133E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55440" y="1198565"/>
              <a:ext cx="4351864" cy="4074116"/>
            </a:xfrm>
            <a:prstGeom prst="rect">
              <a:avLst/>
            </a:prstGeom>
          </p:spPr>
        </p:pic>
        <p:pic>
          <p:nvPicPr>
            <p:cNvPr id="12" name="Bildobjekt 11">
              <a:extLst>
                <a:ext uri="{FF2B5EF4-FFF2-40B4-BE49-F238E27FC236}">
                  <a16:creationId xmlns:a16="http://schemas.microsoft.com/office/drawing/2014/main" id="{5A2A58E1-1756-4905-B132-A7CEB5E107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35504" y="1198563"/>
              <a:ext cx="4351864" cy="4074117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Clarification 2. 6x2 Rigid 265 kW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6001" y="5298872"/>
            <a:ext cx="5841346" cy="1010448"/>
          </a:xfrm>
        </p:spPr>
        <p:txBody>
          <a:bodyPr/>
          <a:lstStyle/>
          <a:p>
            <a:pPr>
              <a:lnSpc>
                <a:spcPct val="110000"/>
              </a:lnSpc>
              <a:buSzPct val="130000"/>
            </a:pPr>
            <a:r>
              <a:rPr lang="en-GB" sz="2400" dirty="0">
                <a:solidFill>
                  <a:schemeClr val="tx1"/>
                </a:solidFill>
              </a:rPr>
              <a:t>All 6x2 Rigid sleeper cab </a:t>
            </a:r>
            <a:r>
              <a:rPr lang="en-GB" sz="2400" u="sng" dirty="0">
                <a:solidFill>
                  <a:schemeClr val="tx1"/>
                </a:solidFill>
              </a:rPr>
              <a:t>except</a:t>
            </a:r>
            <a:r>
              <a:rPr lang="en-GB" sz="2400" dirty="0">
                <a:solidFill>
                  <a:schemeClr val="tx1"/>
                </a:solidFill>
              </a:rPr>
              <a:t> &lt;265 kW</a:t>
            </a:r>
            <a:br>
              <a:rPr lang="en-GB" sz="2400" dirty="0">
                <a:solidFill>
                  <a:schemeClr val="tx1"/>
                </a:solidFill>
              </a:rPr>
            </a:b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01F563-44AE-4F4B-A500-F69F8D6B2EEF}"/>
              </a:ext>
            </a:extLst>
          </p:cNvPr>
          <p:cNvSpPr txBox="1">
            <a:spLocks/>
          </p:cNvSpPr>
          <p:nvPr/>
        </p:nvSpPr>
        <p:spPr>
          <a:xfrm>
            <a:off x="6194654" y="5298872"/>
            <a:ext cx="5841346" cy="1010448"/>
          </a:xfrm>
          <a:prstGeom prst="rect">
            <a:avLst/>
          </a:prstGeom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All 6x2 Rigid sleeper cab, i.e. proposed group </a:t>
            </a:r>
            <a:r>
              <a:rPr lang="en-GB" sz="2400" u="sng" kern="0" dirty="0">
                <a:solidFill>
                  <a:schemeClr val="tx1"/>
                </a:solidFill>
              </a:rPr>
              <a:t>Rural</a:t>
            </a:r>
            <a:r>
              <a:rPr lang="en-GB" sz="2400" kern="0" dirty="0">
                <a:solidFill>
                  <a:schemeClr val="tx1"/>
                </a:solidFill>
              </a:rPr>
              <a:t> (including &lt;265 kW)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B8C32E48-57BD-4DE0-B297-12D0E18BDDCA}"/>
              </a:ext>
            </a:extLst>
          </p:cNvPr>
          <p:cNvSpPr txBox="1">
            <a:spLocks/>
          </p:cNvSpPr>
          <p:nvPr/>
        </p:nvSpPr>
        <p:spPr>
          <a:xfrm>
            <a:off x="4203615" y="4698951"/>
            <a:ext cx="3784769" cy="5999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Heat maps almost identical</a:t>
            </a:r>
          </a:p>
        </p:txBody>
      </p:sp>
    </p:spTree>
    <p:extLst>
      <p:ext uri="{BB962C8B-B14F-4D97-AF65-F5344CB8AC3E}">
        <p14:creationId xmlns:p14="http://schemas.microsoft.com/office/powerpoint/2010/main" val="4074894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 3">
            <a:extLst>
              <a:ext uri="{FF2B5EF4-FFF2-40B4-BE49-F238E27FC236}">
                <a16:creationId xmlns:a16="http://schemas.microsoft.com/office/drawing/2014/main" id="{0CEA7ABD-9651-4761-825A-4D23201A4E95}"/>
              </a:ext>
            </a:extLst>
          </p:cNvPr>
          <p:cNvGrpSpPr/>
          <p:nvPr/>
        </p:nvGrpSpPr>
        <p:grpSpPr>
          <a:xfrm>
            <a:off x="691664" y="1161301"/>
            <a:ext cx="11005979" cy="4076667"/>
            <a:chOff x="614907" y="1161301"/>
            <a:chExt cx="11005979" cy="4076667"/>
          </a:xfrm>
        </p:grpSpPr>
        <p:pic>
          <p:nvPicPr>
            <p:cNvPr id="13" name="Bildobjekt 12">
              <a:extLst>
                <a:ext uri="{FF2B5EF4-FFF2-40B4-BE49-F238E27FC236}">
                  <a16:creationId xmlns:a16="http://schemas.microsoft.com/office/drawing/2014/main" id="{6F3A0DE2-E704-48A8-B00D-F2202FCFF1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4907" y="1175019"/>
              <a:ext cx="5382440" cy="4062949"/>
            </a:xfrm>
            <a:prstGeom prst="rect">
              <a:avLst/>
            </a:prstGeom>
          </p:spPr>
        </p:pic>
        <p:pic>
          <p:nvPicPr>
            <p:cNvPr id="14" name="Bildobjekt 13">
              <a:extLst>
                <a:ext uri="{FF2B5EF4-FFF2-40B4-BE49-F238E27FC236}">
                  <a16:creationId xmlns:a16="http://schemas.microsoft.com/office/drawing/2014/main" id="{73124B73-B183-40C7-8156-B4CACEAD10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38446" y="1161301"/>
              <a:ext cx="5382440" cy="4062949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Clarification</a:t>
            </a:r>
            <a:r>
              <a:rPr lang="en-GB" dirty="0"/>
              <a:t> 2. 6x2 Rigid 265 kW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6001" y="5298872"/>
            <a:ext cx="5841346" cy="1010448"/>
          </a:xfrm>
        </p:spPr>
        <p:txBody>
          <a:bodyPr/>
          <a:lstStyle/>
          <a:p>
            <a:pPr>
              <a:lnSpc>
                <a:spcPct val="110000"/>
              </a:lnSpc>
              <a:buSzPct val="130000"/>
            </a:pPr>
            <a:r>
              <a:rPr lang="en-GB" sz="2400" dirty="0">
                <a:solidFill>
                  <a:schemeClr val="tx1"/>
                </a:solidFill>
              </a:rPr>
              <a:t>All 6x2 Rigid sleeper cab </a:t>
            </a:r>
            <a:r>
              <a:rPr lang="en-GB" sz="2400" u="sng" dirty="0">
                <a:solidFill>
                  <a:schemeClr val="tx1"/>
                </a:solidFill>
              </a:rPr>
              <a:t>except</a:t>
            </a:r>
            <a:r>
              <a:rPr lang="en-GB" sz="2400" dirty="0">
                <a:solidFill>
                  <a:schemeClr val="tx1"/>
                </a:solidFill>
              </a:rPr>
              <a:t> &lt;265 kW</a:t>
            </a:r>
            <a:br>
              <a:rPr lang="en-GB" sz="2400" dirty="0">
                <a:solidFill>
                  <a:schemeClr val="tx1"/>
                </a:solidFill>
              </a:rPr>
            </a:b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01F563-44AE-4F4B-A500-F69F8D6B2EEF}"/>
              </a:ext>
            </a:extLst>
          </p:cNvPr>
          <p:cNvSpPr txBox="1">
            <a:spLocks/>
          </p:cNvSpPr>
          <p:nvPr/>
        </p:nvSpPr>
        <p:spPr>
          <a:xfrm>
            <a:off x="6194654" y="5298872"/>
            <a:ext cx="5841346" cy="1010448"/>
          </a:xfrm>
          <a:prstGeom prst="rect">
            <a:avLst/>
          </a:prstGeom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All 6x2 Rigid sleeper cab, i.e. proposed group </a:t>
            </a:r>
            <a:r>
              <a:rPr lang="en-GB" sz="2400" u="sng" kern="0" dirty="0">
                <a:solidFill>
                  <a:schemeClr val="tx1"/>
                </a:solidFill>
              </a:rPr>
              <a:t>Rural</a:t>
            </a:r>
            <a:r>
              <a:rPr lang="en-GB" sz="2400" kern="0" dirty="0">
                <a:solidFill>
                  <a:schemeClr val="tx1"/>
                </a:solidFill>
              </a:rPr>
              <a:t> (including &lt;265 kW)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A202D12-6DE9-4A85-9075-8AE5CE82567A}"/>
              </a:ext>
            </a:extLst>
          </p:cNvPr>
          <p:cNvSpPr txBox="1">
            <a:spLocks/>
          </p:cNvSpPr>
          <p:nvPr/>
        </p:nvSpPr>
        <p:spPr>
          <a:xfrm>
            <a:off x="3997680" y="4437112"/>
            <a:ext cx="4196640" cy="9319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Heat maps almost identical </a:t>
            </a:r>
            <a:r>
              <a:rPr lang="en-GB" sz="2400" kern="0" dirty="0">
                <a:solidFill>
                  <a:schemeClr val="tx1"/>
                </a:solidFill>
                <a:sym typeface="Wingdings" panose="05000000000000000000" pitchFamily="2" charset="2"/>
              </a:rPr>
              <a:t> &lt;265 kW contribution negligible</a:t>
            </a:r>
            <a:endParaRPr lang="en-GB" sz="2400" kern="0" dirty="0">
              <a:solidFill>
                <a:schemeClr val="tx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CF531C5-25B3-47D3-9D40-BB1ED717B970}"/>
              </a:ext>
            </a:extLst>
          </p:cNvPr>
          <p:cNvSpPr txBox="1">
            <a:spLocks/>
          </p:cNvSpPr>
          <p:nvPr/>
        </p:nvSpPr>
        <p:spPr>
          <a:xfrm>
            <a:off x="4686799" y="1081521"/>
            <a:ext cx="2818399" cy="6141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Zoom in London</a:t>
            </a:r>
          </a:p>
        </p:txBody>
      </p:sp>
    </p:spTree>
    <p:extLst>
      <p:ext uri="{BB962C8B-B14F-4D97-AF65-F5344CB8AC3E}">
        <p14:creationId xmlns:p14="http://schemas.microsoft.com/office/powerpoint/2010/main" val="25585262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Clarification 3. EMS 370 kW 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u="sng" dirty="0">
                <a:solidFill>
                  <a:schemeClr val="tx1"/>
                </a:solidFill>
              </a:rPr>
              <a:t>Question 3</a:t>
            </a:r>
            <a:r>
              <a:rPr lang="en-GB" sz="2400" dirty="0">
                <a:solidFill>
                  <a:schemeClr val="tx1"/>
                </a:solidFill>
              </a:rPr>
              <a:t>: Is the EMS power threshold at 370 kW needed to sort heavier rigids (11-EMS, 15-EMS, 16-EMS) to the Rural group? 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tx1"/>
                </a:solidFill>
              </a:rPr>
              <a:t>Not all groups and countries have been possible to compare in heat maps due to privacy and competition reasons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Following heat maps from Sweden/Finland are however acceptable and they make it evident that the proposed division is needed and do not introduce any risk volumes of vehicles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6581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EA34AD70-46FC-43E3-8098-EDDF44769C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0273" y="1161301"/>
            <a:ext cx="2877495" cy="4088145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169C77A8-C2F3-4D57-960A-A13DC99A46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3969" y="1161301"/>
            <a:ext cx="3046447" cy="408814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Clarification 3. EMS 370 kW 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6001" y="5298872"/>
            <a:ext cx="5841346" cy="1010448"/>
          </a:xfrm>
        </p:spPr>
        <p:txBody>
          <a:bodyPr/>
          <a:lstStyle/>
          <a:p>
            <a:pPr>
              <a:lnSpc>
                <a:spcPct val="110000"/>
              </a:lnSpc>
              <a:buSzPct val="130000"/>
            </a:pPr>
            <a:r>
              <a:rPr lang="en-GB" sz="2400" dirty="0">
                <a:solidFill>
                  <a:schemeClr val="tx1"/>
                </a:solidFill>
              </a:rPr>
              <a:t>All 8x4 Rigids &lt;370 kW or day cab, 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i.e. 16-non EMS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01F563-44AE-4F4B-A500-F69F8D6B2EEF}"/>
              </a:ext>
            </a:extLst>
          </p:cNvPr>
          <p:cNvSpPr txBox="1">
            <a:spLocks/>
          </p:cNvSpPr>
          <p:nvPr/>
        </p:nvSpPr>
        <p:spPr>
          <a:xfrm>
            <a:off x="6194654" y="5298872"/>
            <a:ext cx="5841346" cy="1010448"/>
          </a:xfrm>
          <a:prstGeom prst="rect">
            <a:avLst/>
          </a:prstGeom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All 8x4 Rigids &gt;370 kW sleeper cab, </a:t>
            </a:r>
            <a:br>
              <a:rPr lang="en-GB" sz="2400" kern="0" dirty="0">
                <a:solidFill>
                  <a:schemeClr val="tx1"/>
                </a:solidFill>
              </a:rPr>
            </a:br>
            <a:r>
              <a:rPr lang="en-GB" sz="2400" kern="0" dirty="0">
                <a:solidFill>
                  <a:schemeClr val="tx1"/>
                </a:solidFill>
              </a:rPr>
              <a:t>i.e. 16-EMS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B8C32E48-57BD-4DE0-B297-12D0E18BDDCA}"/>
              </a:ext>
            </a:extLst>
          </p:cNvPr>
          <p:cNvSpPr txBox="1">
            <a:spLocks/>
          </p:cNvSpPr>
          <p:nvPr/>
        </p:nvSpPr>
        <p:spPr>
          <a:xfrm>
            <a:off x="4203615" y="1263828"/>
            <a:ext cx="3784769" cy="8690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Local traffic: non-EMS </a:t>
            </a:r>
            <a:br>
              <a:rPr lang="en-GB" sz="2400" kern="0" dirty="0">
                <a:solidFill>
                  <a:schemeClr val="tx1"/>
                </a:solidFill>
              </a:rPr>
            </a:br>
            <a:r>
              <a:rPr lang="en-GB" sz="2400" kern="0" dirty="0">
                <a:solidFill>
                  <a:schemeClr val="tx1"/>
                </a:solidFill>
              </a:rPr>
              <a:t>Highway or Forest: EMS</a:t>
            </a:r>
          </a:p>
        </p:txBody>
      </p:sp>
    </p:spTree>
    <p:extLst>
      <p:ext uri="{BB962C8B-B14F-4D97-AF65-F5344CB8AC3E}">
        <p14:creationId xmlns:p14="http://schemas.microsoft.com/office/powerpoint/2010/main" val="30214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12">
            <a:extLst>
              <a:ext uri="{FF2B5EF4-FFF2-40B4-BE49-F238E27FC236}">
                <a16:creationId xmlns:a16="http://schemas.microsoft.com/office/drawing/2014/main" id="{FC39431C-2E05-465E-A5B7-3DB4350DE4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008" y="1148231"/>
            <a:ext cx="5189811" cy="4101994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9B30DE3F-35FF-4946-AB44-3C6989CA15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2178" y="1148231"/>
            <a:ext cx="5189811" cy="410199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Clarification</a:t>
            </a:r>
            <a:r>
              <a:rPr lang="en-GB" dirty="0"/>
              <a:t> 3. EMS 370 kW 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6001" y="5298872"/>
            <a:ext cx="5841346" cy="1010448"/>
          </a:xfrm>
        </p:spPr>
        <p:txBody>
          <a:bodyPr/>
          <a:lstStyle/>
          <a:p>
            <a:pPr>
              <a:lnSpc>
                <a:spcPct val="110000"/>
              </a:lnSpc>
              <a:buSzPct val="130000"/>
            </a:pPr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All 8x4 Rigids &lt;370 kW or day cab, </a:t>
            </a:r>
            <a:br>
              <a:rPr lang="en-GB" sz="24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i.e. 16-non EMS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01F563-44AE-4F4B-A500-F69F8D6B2EEF}"/>
              </a:ext>
            </a:extLst>
          </p:cNvPr>
          <p:cNvSpPr txBox="1">
            <a:spLocks/>
          </p:cNvSpPr>
          <p:nvPr/>
        </p:nvSpPr>
        <p:spPr>
          <a:xfrm>
            <a:off x="6194654" y="5298872"/>
            <a:ext cx="5841346" cy="1010448"/>
          </a:xfrm>
          <a:prstGeom prst="rect">
            <a:avLst/>
          </a:prstGeom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All 8x4 Rigids &gt;370 kW sleeper cab, </a:t>
            </a:r>
            <a:br>
              <a:rPr lang="en-GB" sz="2400" kern="0" dirty="0">
                <a:solidFill>
                  <a:schemeClr val="tx1"/>
                </a:solidFill>
              </a:rPr>
            </a:br>
            <a:r>
              <a:rPr lang="en-GB" sz="2400" kern="0" dirty="0">
                <a:solidFill>
                  <a:schemeClr val="tx1"/>
                </a:solidFill>
              </a:rPr>
              <a:t>i.e. 16-EMS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64AF024A-B540-420D-B920-E8794FB07ED3}"/>
              </a:ext>
            </a:extLst>
          </p:cNvPr>
          <p:cNvSpPr txBox="1">
            <a:spLocks/>
          </p:cNvSpPr>
          <p:nvPr/>
        </p:nvSpPr>
        <p:spPr>
          <a:xfrm>
            <a:off x="4203615" y="4441148"/>
            <a:ext cx="3784769" cy="890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EMS-vehicles on highways and ring roads </a:t>
            </a:r>
            <a:r>
              <a:rPr lang="en-GB" sz="2400" kern="0" dirty="0">
                <a:solidFill>
                  <a:schemeClr val="tx1"/>
                </a:solidFill>
                <a:sym typeface="Wingdings" panose="05000000000000000000" pitchFamily="2" charset="2"/>
              </a:rPr>
              <a:t> EMS valid</a:t>
            </a:r>
            <a:endParaRPr lang="en-GB" sz="2400" kern="0" dirty="0">
              <a:solidFill>
                <a:schemeClr val="tx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8740770-161A-4639-8CB9-1632926BBAC2}"/>
              </a:ext>
            </a:extLst>
          </p:cNvPr>
          <p:cNvSpPr txBox="1">
            <a:spLocks/>
          </p:cNvSpPr>
          <p:nvPr/>
        </p:nvSpPr>
        <p:spPr>
          <a:xfrm>
            <a:off x="4686799" y="1081521"/>
            <a:ext cx="2818399" cy="6141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3900" b="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ð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30000"/>
            </a:pPr>
            <a:r>
              <a:rPr lang="en-GB" sz="2400" kern="0" dirty="0">
                <a:solidFill>
                  <a:schemeClr val="tx1"/>
                </a:solidFill>
              </a:rPr>
              <a:t>Zoom in Stockholm</a:t>
            </a:r>
          </a:p>
        </p:txBody>
      </p:sp>
    </p:spTree>
    <p:extLst>
      <p:ext uri="{BB962C8B-B14F-4D97-AF65-F5344CB8AC3E}">
        <p14:creationId xmlns:p14="http://schemas.microsoft.com/office/powerpoint/2010/main" val="37648910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936064" y="2763590"/>
            <a:ext cx="8848568" cy="620410"/>
          </a:xfrm>
        </p:spPr>
        <p:txBody>
          <a:bodyPr>
            <a:normAutofit lnSpcReduction="10000"/>
          </a:bodyPr>
          <a:lstStyle/>
          <a:p>
            <a:r>
              <a:rPr lang="en-GB" sz="3600" dirty="0"/>
              <a:t>Conclusions on Follow-up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891703E3-5C2E-4B06-BD7C-91F519D05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Vision Differentiation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18250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Direct Vision – N3 Differentiation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At the 14</a:t>
            </a:r>
            <a:r>
              <a:rPr lang="en-GB" sz="2400" baseline="30000" dirty="0">
                <a:solidFill>
                  <a:schemeClr val="tx1"/>
                </a:solidFill>
              </a:rPr>
              <a:t>th</a:t>
            </a:r>
            <a:r>
              <a:rPr lang="en-GB" sz="2400" dirty="0">
                <a:solidFill>
                  <a:schemeClr val="tx1"/>
                </a:solidFill>
              </a:rPr>
              <a:t> VRU-</a:t>
            </a:r>
            <a:r>
              <a:rPr lang="en-GB" sz="2400" dirty="0" err="1">
                <a:solidFill>
                  <a:schemeClr val="tx1"/>
                </a:solidFill>
              </a:rPr>
              <a:t>Proxi</a:t>
            </a:r>
            <a:r>
              <a:rPr lang="en-GB" sz="2400" dirty="0">
                <a:solidFill>
                  <a:schemeClr val="tx1"/>
                </a:solidFill>
              </a:rPr>
              <a:t> on May 24 2020, OICA presented a proposal on a division of the direct vision requirement between Urban vehicles that are more likely to run in cities and Rural that very seldomly or never enter a city 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Different thresholds should apply for the different vehicle groups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The proposal is based on a few basic vehicle characteristics and leverage on a similar division done in the EU CO2 Regulations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63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Direct Vision Division – Conclusions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Further analysis of the direct vision division of N3 vehicles has shown that the ACEA/OICA proposal from last VRU-</a:t>
            </a:r>
            <a:r>
              <a:rPr lang="en-GB" sz="2400" dirty="0" err="1">
                <a:solidFill>
                  <a:schemeClr val="tx1"/>
                </a:solidFill>
              </a:rPr>
              <a:t>Proxi</a:t>
            </a:r>
            <a:r>
              <a:rPr lang="en-GB" sz="2400" dirty="0">
                <a:solidFill>
                  <a:schemeClr val="tx1"/>
                </a:solidFill>
              </a:rPr>
              <a:t> meeting is valid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No division needed for tractors (5-RD/LH, 10-RD/LH and 12-RD/LH) 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No 265 kW threshold needed for 6x2 rigids (9-LH)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The EMS 370 kW power threshold for heavier rigids (11-, 15-, 16-EMS/non-EMS) </a:t>
            </a:r>
            <a:br>
              <a:rPr lang="en-GB" sz="2000" dirty="0"/>
            </a:br>
            <a:r>
              <a:rPr lang="en-GB" sz="2000" dirty="0"/>
              <a:t>is evident , therefore needed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buSzPct val="130000"/>
            </a:pPr>
            <a:r>
              <a:rPr lang="en-GB" sz="2400" dirty="0">
                <a:solidFill>
                  <a:schemeClr val="tx1"/>
                </a:solidFill>
              </a:rPr>
              <a:t>N.B. Other categories of vehicles than N3 should be considered separately</a:t>
            </a:r>
          </a:p>
        </p:txBody>
      </p:sp>
    </p:spTree>
    <p:extLst>
      <p:ext uri="{BB962C8B-B14F-4D97-AF65-F5344CB8AC3E}">
        <p14:creationId xmlns:p14="http://schemas.microsoft.com/office/powerpoint/2010/main" val="385496852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Direct Vision – Differentiation Table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The following N3 vehicles are proposed in the </a:t>
            </a:r>
            <a:r>
              <a:rPr lang="en-GB" sz="2400" u="sng" dirty="0">
                <a:solidFill>
                  <a:schemeClr val="tx1"/>
                </a:solidFill>
              </a:rPr>
              <a:t>Rural</a:t>
            </a:r>
            <a:r>
              <a:rPr lang="en-GB" sz="2400" dirty="0">
                <a:solidFill>
                  <a:schemeClr val="tx1"/>
                </a:solidFill>
              </a:rPr>
              <a:t> Direct Vision level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Tractors &gt;16 t, </a:t>
            </a:r>
            <a:r>
              <a:rPr lang="en-GB" sz="2000" u="sng" dirty="0"/>
              <a:t>and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Rigids &gt;16 t, </a:t>
            </a:r>
            <a:r>
              <a:rPr lang="en-GB" sz="2000" u="sng" dirty="0"/>
              <a:t>when</a:t>
            </a:r>
          </a:p>
          <a:p>
            <a:pPr marL="1600200" lvl="2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4x2 &gt;265 kW and sleeper cab</a:t>
            </a:r>
          </a:p>
          <a:p>
            <a:pPr marL="1600200" lvl="2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6x2 and sleeper cab</a:t>
            </a:r>
          </a:p>
          <a:p>
            <a:pPr marL="1600200" lvl="2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6x4, 8x2, 8x4 &gt;370 kW and sleeper cab, </a:t>
            </a:r>
            <a:r>
              <a:rPr lang="en-GB" sz="2000" u="sng" dirty="0"/>
              <a:t>and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All wheel drive vehicles, </a:t>
            </a:r>
            <a:r>
              <a:rPr lang="en-GB" sz="2000" u="sng" dirty="0"/>
              <a:t>and</a:t>
            </a:r>
            <a:r>
              <a:rPr lang="en-GB" sz="2000" dirty="0"/>
              <a:t> 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N3G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All other N3 vehicles are proposed in the </a:t>
            </a:r>
            <a:r>
              <a:rPr lang="en-GB" sz="2400" u="sng" dirty="0">
                <a:solidFill>
                  <a:schemeClr val="tx1"/>
                </a:solidFill>
              </a:rPr>
              <a:t>Urban</a:t>
            </a:r>
            <a:r>
              <a:rPr lang="en-GB" sz="2400" dirty="0">
                <a:solidFill>
                  <a:schemeClr val="tx1"/>
                </a:solidFill>
              </a:rPr>
              <a:t> Direct Vision level</a:t>
            </a:r>
          </a:p>
        </p:txBody>
      </p:sp>
    </p:spTree>
    <p:extLst>
      <p:ext uri="{BB962C8B-B14F-4D97-AF65-F5344CB8AC3E}">
        <p14:creationId xmlns:p14="http://schemas.microsoft.com/office/powerpoint/2010/main" val="396562438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Direct Vision – Differentiation Table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Using the CO2 Regulation taxonomy: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u="sng" dirty="0">
                <a:solidFill>
                  <a:schemeClr val="tx1"/>
                </a:solidFill>
              </a:rPr>
              <a:t>and</a:t>
            </a:r>
            <a:r>
              <a:rPr lang="en-GB" sz="2400" dirty="0">
                <a:solidFill>
                  <a:schemeClr val="tx1"/>
                </a:solidFill>
              </a:rPr>
              <a:t> N3G: Rural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96C1BDB1-BF35-4BBF-9FBD-A31BB3101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219" y="2679126"/>
            <a:ext cx="11435561" cy="161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92994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Direct Vision – N3 Differentiation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The VRU-</a:t>
            </a:r>
            <a:r>
              <a:rPr lang="en-GB" sz="2400" dirty="0" err="1">
                <a:solidFill>
                  <a:schemeClr val="tx1"/>
                </a:solidFill>
              </a:rPr>
              <a:t>Proxi</a:t>
            </a:r>
            <a:r>
              <a:rPr lang="en-GB" sz="2400" dirty="0">
                <a:solidFill>
                  <a:schemeClr val="tx1"/>
                </a:solidFill>
              </a:rPr>
              <a:t> meeting endorsed the proposal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Stakeholders asked for extra clarification on three parts of the proposal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+mj-lt"/>
              <a:buAutoNum type="arabicPeriod"/>
            </a:pPr>
            <a:r>
              <a:rPr lang="en-GB" sz="2000" dirty="0"/>
              <a:t>Is a division needed for tractors, between Urban and Rural groups (5-RD/LH, </a:t>
            </a:r>
            <a:br>
              <a:rPr lang="en-GB" sz="2000" dirty="0"/>
            </a:br>
            <a:r>
              <a:rPr lang="en-GB" sz="2000" dirty="0"/>
              <a:t>10-RD/LH and 12-RD/LH) or can all tractors belong to Rural as proposed? 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+mj-lt"/>
              <a:buAutoNum type="arabicPeriod"/>
            </a:pPr>
            <a:r>
              <a:rPr lang="en-GB" sz="2000" dirty="0"/>
              <a:t>Is a power threshold at 265 kW for 6x2 rigids (9-LH) in Rural group needed, to sort the low-power vehicles to the Urban group instead of the Rural as proposed? 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+mj-lt"/>
              <a:buAutoNum type="arabicPeriod"/>
            </a:pPr>
            <a:r>
              <a:rPr lang="en-GB" sz="2000" dirty="0"/>
              <a:t>Is the EMS power threshold at 370 kW needed to sort heavier rigids (11-EMS, 15-EMS, </a:t>
            </a:r>
            <a:br>
              <a:rPr lang="en-GB" sz="2000" dirty="0"/>
            </a:br>
            <a:r>
              <a:rPr lang="en-GB" sz="2000" dirty="0"/>
              <a:t>16-EMS) to the Rural group? 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OICA has investigated those three areas further, using data from connected vehicles in an extended number of countries and concluded that </a:t>
            </a:r>
            <a:r>
              <a:rPr lang="en-GB" sz="2400" u="sng" dirty="0">
                <a:solidFill>
                  <a:schemeClr val="tx1"/>
                </a:solidFill>
              </a:rPr>
              <a:t>the proposal is a good representation of reality and can be kept as proposed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We welcome any other evidence if doubts still exist after this presentation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4840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936064" y="2763590"/>
            <a:ext cx="8848568" cy="620410"/>
          </a:xfrm>
        </p:spPr>
        <p:txBody>
          <a:bodyPr>
            <a:normAutofit lnSpcReduction="10000"/>
          </a:bodyPr>
          <a:lstStyle/>
          <a:p>
            <a:r>
              <a:rPr lang="en-GB" sz="3600" dirty="0"/>
              <a:t>Real Driving Data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891703E3-5C2E-4B06-BD7C-91F519D05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Vision Differentiation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6386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Bildobjekt 20">
            <a:extLst>
              <a:ext uri="{FF2B5EF4-FFF2-40B4-BE49-F238E27FC236}">
                <a16:creationId xmlns:a16="http://schemas.microsoft.com/office/drawing/2014/main" id="{838993A6-E5EE-4A2A-BCDE-BC82AC6C4D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5002" y="2953643"/>
            <a:ext cx="2142304" cy="1512169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DC3FA936-B32E-4EC5-B123-DE52FE0AE6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0016" y="1319545"/>
            <a:ext cx="2142304" cy="1513118"/>
          </a:xfrm>
          <a:prstGeom prst="rect">
            <a:avLst/>
          </a:prstGeom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F5560702-4C60-4F88-9806-BA812DCE8A7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34058" y="4581128"/>
            <a:ext cx="2142304" cy="1519754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F2984E58-DEF5-49B2-832A-167149612C3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4469" y="2954604"/>
            <a:ext cx="2142304" cy="1512169"/>
          </a:xfrm>
          <a:prstGeom prst="rect">
            <a:avLst/>
          </a:prstGeom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41C4FDB5-0D9A-425A-B1B4-4122F892B34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34058" y="1320500"/>
            <a:ext cx="2142304" cy="151216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Direct Vision – Real Driving Data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80B9A2AD-1352-49A4-9A1D-3A61915CAC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367" y="1239192"/>
            <a:ext cx="4715897" cy="4968552"/>
          </a:xfrm>
        </p:spPr>
        <p:txBody>
          <a:bodyPr anchor="t"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Data from connected Scania vehicles manufactured in 2017 and later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Positions from 2019, full year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Connected vehicles that has produced frequent data </a:t>
            </a:r>
            <a:br>
              <a:rPr lang="en-GB" sz="2000" dirty="0">
                <a:solidFill>
                  <a:schemeClr val="tx1"/>
                </a:solidFill>
              </a:rPr>
            </a:br>
            <a:r>
              <a:rPr lang="en-GB" sz="2000" dirty="0">
                <a:solidFill>
                  <a:schemeClr val="tx1"/>
                </a:solidFill>
              </a:rPr>
              <a:t>(i.e. not all vehicles)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UK, Germany, Netherlands, France, Sweden/Finland, Spain/Portugal, Australia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Total time spent per position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Filter possibility according to proposal on Urban and Rural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685B71AD-F550-45FC-9A7D-A52D41DC707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0016" y="4588714"/>
            <a:ext cx="2142304" cy="1512169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476D3CE4-0455-46F2-9E77-0A09DCB8F5D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9044" y="2954604"/>
            <a:ext cx="1788503" cy="151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5822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Direct Vision – Real Driving Data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N.B. Narrowly defined vehicle groups with relatively small sales volumes cannot always be analysed or presented in heat maps due to </a:t>
            </a:r>
            <a:r>
              <a:rPr lang="en-GB" sz="2400" u="sng" dirty="0">
                <a:solidFill>
                  <a:schemeClr val="tx1"/>
                </a:solidFill>
              </a:rPr>
              <a:t>privacy</a:t>
            </a:r>
            <a:r>
              <a:rPr lang="en-GB" sz="2400" dirty="0">
                <a:solidFill>
                  <a:schemeClr val="tx1"/>
                </a:solidFill>
              </a:rPr>
              <a:t> and </a:t>
            </a:r>
            <a:r>
              <a:rPr lang="en-GB" sz="2400" u="sng" dirty="0">
                <a:solidFill>
                  <a:schemeClr val="tx1"/>
                </a:solidFill>
              </a:rPr>
              <a:t>competition</a:t>
            </a:r>
            <a:r>
              <a:rPr lang="en-GB" sz="2400" dirty="0">
                <a:solidFill>
                  <a:schemeClr val="tx1"/>
                </a:solidFill>
              </a:rPr>
              <a:t> regulations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This set limitations on the analysis and presentation of the three further investigated areas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3083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37231" y="136442"/>
            <a:ext cx="10958066" cy="1062123"/>
          </a:xfrm>
        </p:spPr>
        <p:txBody>
          <a:bodyPr>
            <a:normAutofit/>
          </a:bodyPr>
          <a:lstStyle/>
          <a:p>
            <a:r>
              <a:rPr lang="en-GB" sz="4000" dirty="0"/>
              <a:t>Clarification 1. Tractors RD/LH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C38A5FC-BFA8-4633-A9CE-A746423933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7408" y="1340768"/>
            <a:ext cx="10729191" cy="4968552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u="sng" dirty="0">
                <a:solidFill>
                  <a:schemeClr val="tx1"/>
                </a:solidFill>
              </a:rPr>
              <a:t>Question 1</a:t>
            </a:r>
            <a:r>
              <a:rPr lang="en-GB" sz="2400" dirty="0">
                <a:solidFill>
                  <a:schemeClr val="tx1"/>
                </a:solidFill>
              </a:rPr>
              <a:t>: Is a division needed for tractors, between Urban and Rural groups (5-RD/LH, 10-RD/LH and 12-RD/LH) or can all tractors belong to Rural as proposed? 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Sales volumes according to ACEA report on CO2 baseline estimations for Q3 and Q4 2019, indicate production: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4x2 tractor: 5-LH to 5-RD = 79 to 1</a:t>
            </a:r>
          </a:p>
          <a:p>
            <a:pPr marL="1200150" lvl="1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6x2 tractor: 10-LH to 10-RD = 97 to 1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tx1"/>
                </a:solidFill>
              </a:rPr>
              <a:t>Due to small relative sales volumes of RD tractors, comparison possibilities in heat maps are limited due to privacy and competition </a:t>
            </a:r>
          </a:p>
          <a:p>
            <a:pPr marL="457200" indent="-457200">
              <a:lnSpc>
                <a:spcPct val="110000"/>
              </a:lnSpc>
              <a:buSzPct val="13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The following heat maps from Spain/Portugal and from Australia are however acceptable and they show that the proposed division with is usable and do not introduce any risk volumes of vehicles</a:t>
            </a:r>
          </a:p>
        </p:txBody>
      </p:sp>
    </p:spTree>
    <p:extLst>
      <p:ext uri="{BB962C8B-B14F-4D97-AF65-F5344CB8AC3E}">
        <p14:creationId xmlns:p14="http://schemas.microsoft.com/office/powerpoint/2010/main" val="9045227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LANGUAGETEXTBOX" val="Eng U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LANGUAGETEXTBOX" val="Eng U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LANGUAGETEXTBOX" val="Eng U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VERSIONTEXTBOX" val="1.0"/>
</p:tagLst>
</file>

<file path=ppt/theme/theme1.xml><?xml version="1.0" encoding="utf-8"?>
<a:theme xmlns:a="http://schemas.openxmlformats.org/drawingml/2006/main" name="ACEA master slide">
  <a:themeElements>
    <a:clrScheme name="ACEA">
      <a:dk1>
        <a:srgbClr val="000000"/>
      </a:dk1>
      <a:lt1>
        <a:srgbClr val="FFFFFF"/>
      </a:lt1>
      <a:dk2>
        <a:srgbClr val="003478"/>
      </a:dk2>
      <a:lt2>
        <a:srgbClr val="E0E0E0"/>
      </a:lt2>
      <a:accent1>
        <a:srgbClr val="01748E"/>
      </a:accent1>
      <a:accent2>
        <a:srgbClr val="E84242"/>
      </a:accent2>
      <a:accent3>
        <a:srgbClr val="FBBA00"/>
      </a:accent3>
      <a:accent4>
        <a:srgbClr val="884B67"/>
      </a:accent4>
      <a:accent5>
        <a:srgbClr val="12B2AB"/>
      </a:accent5>
      <a:accent6>
        <a:srgbClr val="003478"/>
      </a:accent6>
      <a:hlink>
        <a:srgbClr val="003496"/>
      </a:hlink>
      <a:folHlink>
        <a:srgbClr val="004896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CEA_Powerpoint_template_16x9_COLOUr" id="{0C617818-1CC5-4FA6-A332-D9610CDBD633}" vid="{758C5CFD-6A66-4254-91DF-0B780A5CCC5B}"/>
    </a:ext>
  </a:extLst>
</a:theme>
</file>

<file path=ppt/theme/theme2.xml><?xml version="1.0" encoding="utf-8"?>
<a:theme xmlns:a="http://schemas.openxmlformats.org/drawingml/2006/main" name="1_ACEA Main page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CEA Powerpoint 16by9" id="{15FE4636-2E13-4FED-9E23-833C64F33545}" vid="{F39AAA51-A1B2-45C2-97B5-E4210FF0724E}"/>
    </a:ext>
  </a:extLst>
</a:theme>
</file>

<file path=ppt/theme/theme3.xml><?xml version="1.0" encoding="utf-8"?>
<a:theme xmlns:a="http://schemas.openxmlformats.org/drawingml/2006/main" name="Scania">
  <a:themeElements>
    <a:clrScheme name="Scania">
      <a:dk1>
        <a:sysClr val="windowText" lastClr="000000"/>
      </a:dk1>
      <a:lt1>
        <a:sysClr val="window" lastClr="FFFFFF"/>
      </a:lt1>
      <a:dk2>
        <a:srgbClr val="D6001C"/>
      </a:dk2>
      <a:lt2>
        <a:srgbClr val="CEB888"/>
      </a:lt2>
      <a:accent1>
        <a:srgbClr val="041E42"/>
      </a:accent1>
      <a:accent2>
        <a:srgbClr val="97999B"/>
      </a:accent2>
      <a:accent3>
        <a:srgbClr val="C8C9C7"/>
      </a:accent3>
      <a:accent4>
        <a:srgbClr val="E3520C"/>
      </a:accent4>
      <a:accent5>
        <a:srgbClr val="94A596"/>
      </a:accent5>
      <a:accent6>
        <a:srgbClr val="2C5234"/>
      </a:accent6>
      <a:hlink>
        <a:srgbClr val="281E42"/>
      </a:hlink>
      <a:folHlink>
        <a:srgbClr val="281E42"/>
      </a:folHlink>
    </a:clrScheme>
    <a:fontScheme name="Nordea">
      <a:majorFont>
        <a:latin typeface="Scania Office Headline Bold"/>
        <a:ea typeface=""/>
        <a:cs typeface=""/>
      </a:majorFont>
      <a:minorFont>
        <a:latin typeface="Scania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2400" dirty="0" err="1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cania.potx" id="{6D11357C-1CEF-4D37-BD73-3FEFB9F3EC08}" vid="{3BCB644F-8ED9-4F00-BD57-A4E9127B1802}"/>
    </a:ext>
  </a:extLst>
</a:theme>
</file>

<file path=ppt/theme/theme4.xml><?xml version="1.0" encoding="utf-8"?>
<a:theme xmlns:a="http://schemas.openxmlformats.org/drawingml/2006/main" name="1_Scania">
  <a:themeElements>
    <a:clrScheme name="Scania">
      <a:dk1>
        <a:sysClr val="windowText" lastClr="000000"/>
      </a:dk1>
      <a:lt1>
        <a:sysClr val="window" lastClr="FFFFFF"/>
      </a:lt1>
      <a:dk2>
        <a:srgbClr val="D6001C"/>
      </a:dk2>
      <a:lt2>
        <a:srgbClr val="CEB888"/>
      </a:lt2>
      <a:accent1>
        <a:srgbClr val="041E42"/>
      </a:accent1>
      <a:accent2>
        <a:srgbClr val="97999B"/>
      </a:accent2>
      <a:accent3>
        <a:srgbClr val="C8C9C7"/>
      </a:accent3>
      <a:accent4>
        <a:srgbClr val="E3520C"/>
      </a:accent4>
      <a:accent5>
        <a:srgbClr val="94A596"/>
      </a:accent5>
      <a:accent6>
        <a:srgbClr val="2C5234"/>
      </a:accent6>
      <a:hlink>
        <a:srgbClr val="281E42"/>
      </a:hlink>
      <a:folHlink>
        <a:srgbClr val="281E42"/>
      </a:folHlink>
    </a:clrScheme>
    <a:fontScheme name="Nordea">
      <a:majorFont>
        <a:latin typeface="Scania Office Headline Bold"/>
        <a:ea typeface=""/>
        <a:cs typeface=""/>
      </a:majorFont>
      <a:minorFont>
        <a:latin typeface="Scania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spcBef>
            <a:spcPts val="1200"/>
          </a:spcBef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90000"/>
          </a:lnSpc>
          <a:spcBef>
            <a:spcPts val="1200"/>
          </a:spcBef>
          <a:defRPr sz="2400" dirty="0" err="1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cania16_9 - Scania Sans" id="{B6C047AE-0590-4D09-84F4-3230DFAF2DDA}" vid="{1D15E9BF-811A-4245-811C-DCA92409473D}"/>
    </a:ext>
  </a:extLst>
</a:theme>
</file>

<file path=ppt/theme/theme5.xml><?xml version="1.0" encoding="utf-8"?>
<a:theme xmlns:a="http://schemas.openxmlformats.org/drawingml/2006/main" name="1_ACEA master slide">
  <a:themeElements>
    <a:clrScheme name="ACEA">
      <a:dk1>
        <a:srgbClr val="000000"/>
      </a:dk1>
      <a:lt1>
        <a:srgbClr val="FFFFFF"/>
      </a:lt1>
      <a:dk2>
        <a:srgbClr val="003478"/>
      </a:dk2>
      <a:lt2>
        <a:srgbClr val="E0E0E0"/>
      </a:lt2>
      <a:accent1>
        <a:srgbClr val="01748E"/>
      </a:accent1>
      <a:accent2>
        <a:srgbClr val="E84242"/>
      </a:accent2>
      <a:accent3>
        <a:srgbClr val="FBBA00"/>
      </a:accent3>
      <a:accent4>
        <a:srgbClr val="884B67"/>
      </a:accent4>
      <a:accent5>
        <a:srgbClr val="12B2AB"/>
      </a:accent5>
      <a:accent6>
        <a:srgbClr val="003478"/>
      </a:accent6>
      <a:hlink>
        <a:srgbClr val="003496"/>
      </a:hlink>
      <a:folHlink>
        <a:srgbClr val="004896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CEA_Powerpoint_template_16x9" id="{6483BC4A-2080-4E82-B2F4-0273395D77D8}" vid="{F139B2D3-0D1A-4559-8AE6-CD2E0EB9C40F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E95AB3795ED044833A8BC9D15D9FE2" ma:contentTypeVersion="13" ma:contentTypeDescription="Create a new document." ma:contentTypeScope="" ma:versionID="e8d9b37ab5b0b04729075b9a6326a403">
  <xsd:schema xmlns:xsd="http://www.w3.org/2001/XMLSchema" xmlns:xs="http://www.w3.org/2001/XMLSchema" xmlns:p="http://schemas.microsoft.com/office/2006/metadata/properties" xmlns:ns3="2df774cf-cb23-45a7-af1c-dda3dd594e52" xmlns:ns4="ae61ddb5-609b-4b70-b560-7f075bbddd16" targetNamespace="http://schemas.microsoft.com/office/2006/metadata/properties" ma:root="true" ma:fieldsID="636f8a7d74fd2e8e72ead358d86ae2a0" ns3:_="" ns4:_="">
    <xsd:import namespace="2df774cf-cb23-45a7-af1c-dda3dd594e52"/>
    <xsd:import namespace="ae61ddb5-609b-4b70-b560-7f075bbddd1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f774cf-cb23-45a7-af1c-dda3dd594e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61ddb5-609b-4b70-b560-7f075bbddd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55AB51-9F81-45A7-8291-C76062C198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f774cf-cb23-45a7-af1c-dda3dd594e52"/>
    <ds:schemaRef ds:uri="ae61ddb5-609b-4b70-b560-7f075bbddd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A1C87AA-4E30-4BAB-9D10-2B730DA7A7CF}">
  <ds:schemaRefs>
    <ds:schemaRef ds:uri="http://purl.org/dc/elements/1.1/"/>
    <ds:schemaRef ds:uri="http://schemas.microsoft.com/office/2006/metadata/properties"/>
    <ds:schemaRef ds:uri="ae61ddb5-609b-4b70-b560-7f075bbddd1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df774cf-cb23-45a7-af1c-dda3dd594e52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AD8192-DEB9-4BD7-906E-1DDE64E064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16by9</Template>
  <TotalTime>0</TotalTime>
  <Words>1207</Words>
  <Application>Microsoft Office PowerPoint</Application>
  <PresentationFormat>Breedbeeld</PresentationFormat>
  <Paragraphs>147</Paragraphs>
  <Slides>20</Slides>
  <Notes>20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14</vt:i4>
      </vt:variant>
      <vt:variant>
        <vt:lpstr>Thema</vt:lpstr>
      </vt:variant>
      <vt:variant>
        <vt:i4>5</vt:i4>
      </vt:variant>
      <vt:variant>
        <vt:lpstr>Diatitels</vt:lpstr>
      </vt:variant>
      <vt:variant>
        <vt:i4>20</vt:i4>
      </vt:variant>
    </vt:vector>
  </HeadingPairs>
  <TitlesOfParts>
    <vt:vector size="39" baseType="lpstr">
      <vt:lpstr>Arial</vt:lpstr>
      <vt:lpstr>Arial Nova</vt:lpstr>
      <vt:lpstr>Century Gothic</vt:lpstr>
      <vt:lpstr>Corbel</vt:lpstr>
      <vt:lpstr>Courier New</vt:lpstr>
      <vt:lpstr>Helvetica</vt:lpstr>
      <vt:lpstr>Lucida Grande</vt:lpstr>
      <vt:lpstr>Scania Office</vt:lpstr>
      <vt:lpstr>Scania Office Bold</vt:lpstr>
      <vt:lpstr>Scania Office Headline</vt:lpstr>
      <vt:lpstr>Scania Office Headline Bold</vt:lpstr>
      <vt:lpstr>Times New Roman</vt:lpstr>
      <vt:lpstr>Verdana</vt:lpstr>
      <vt:lpstr>Wingdings</vt:lpstr>
      <vt:lpstr>ACEA master slide</vt:lpstr>
      <vt:lpstr>1_ACEA Main page</vt:lpstr>
      <vt:lpstr>Scania</vt:lpstr>
      <vt:lpstr>1_Scania</vt:lpstr>
      <vt:lpstr>1_ACEA master slide</vt:lpstr>
      <vt:lpstr>Direct Vision</vt:lpstr>
      <vt:lpstr>PowerPoint-presentatie</vt:lpstr>
      <vt:lpstr>PowerPoint-presentatie</vt:lpstr>
      <vt:lpstr>PowerPoint-presentatie</vt:lpstr>
      <vt:lpstr>PowerPoint-presentatie</vt:lpstr>
      <vt:lpstr>Direct Vision Differentiation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Direct Vision Differentiation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2020-05-12T16:53:26Z</dcterms:created>
  <dcterms:modified xsi:type="dcterms:W3CDTF">2020-06-17T16:38:37Z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Owner">
    <vt:lpwstr>erik.dahlberg@scania.com</vt:lpwstr>
  </property>
  <property fmtid="{D5CDD505-2E9C-101B-9397-08002B2CF9AE}" pid="5" name="MSIP_Label_a7f2ec83-e677-438d-afb7-4c7c0dbc872b_SetDate">
    <vt:lpwstr>2020-05-12T16:54:53.5283253Z</vt:lpwstr>
  </property>
  <property fmtid="{D5CDD505-2E9C-101B-9397-08002B2CF9AE}" pid="6" name="MSIP_Label_a7f2ec83-e677-438d-afb7-4c7c0dbc872b_Name">
    <vt:lpwstr>Internal</vt:lpwstr>
  </property>
  <property fmtid="{D5CDD505-2E9C-101B-9397-08002B2CF9AE}" pid="7" name="MSIP_Label_a7f2ec83-e677-438d-afb7-4c7c0dbc872b_Application">
    <vt:lpwstr>Microsoft Azure Information Protection</vt:lpwstr>
  </property>
  <property fmtid="{D5CDD505-2E9C-101B-9397-08002B2CF9AE}" pid="8" name="MSIP_Label_a7f2ec83-e677-438d-afb7-4c7c0dbc872b_Extended_MSFT_Method">
    <vt:lpwstr>Automatic</vt:lpwstr>
  </property>
  <property fmtid="{D5CDD505-2E9C-101B-9397-08002B2CF9AE}" pid="9" name="Sensitivity">
    <vt:lpwstr>Internal</vt:lpwstr>
  </property>
  <property fmtid="{D5CDD505-2E9C-101B-9397-08002B2CF9AE}" pid="10" name="ContentTypeId">
    <vt:lpwstr>0x01010016E95AB3795ED044833A8BC9D15D9FE2</vt:lpwstr>
  </property>
</Properties>
</file>