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65" r:id="rId2"/>
  </p:sldMasterIdLst>
  <p:notesMasterIdLst>
    <p:notesMasterId r:id="rId28"/>
  </p:notesMasterIdLst>
  <p:handoutMasterIdLst>
    <p:handoutMasterId r:id="rId29"/>
  </p:handoutMasterIdLst>
  <p:sldIdLst>
    <p:sldId id="372" r:id="rId3"/>
    <p:sldId id="318" r:id="rId4"/>
    <p:sldId id="348" r:id="rId5"/>
    <p:sldId id="319" r:id="rId6"/>
    <p:sldId id="356" r:id="rId7"/>
    <p:sldId id="347" r:id="rId8"/>
    <p:sldId id="349" r:id="rId9"/>
    <p:sldId id="351" r:id="rId10"/>
    <p:sldId id="343" r:id="rId11"/>
    <p:sldId id="373" r:id="rId12"/>
    <p:sldId id="346" r:id="rId13"/>
    <p:sldId id="324" r:id="rId14"/>
    <p:sldId id="341" r:id="rId15"/>
    <p:sldId id="337" r:id="rId16"/>
    <p:sldId id="354" r:id="rId17"/>
    <p:sldId id="345" r:id="rId18"/>
    <p:sldId id="365" r:id="rId19"/>
    <p:sldId id="366" r:id="rId20"/>
    <p:sldId id="364" r:id="rId21"/>
    <p:sldId id="358" r:id="rId22"/>
    <p:sldId id="363" r:id="rId23"/>
    <p:sldId id="352" r:id="rId24"/>
    <p:sldId id="370" r:id="rId25"/>
    <p:sldId id="371" r:id="rId26"/>
    <p:sldId id="374" r:id="rId27"/>
  </p:sldIdLst>
  <p:sldSz cx="9144000" cy="6858000" type="screen4x3"/>
  <p:notesSz cx="7053263" cy="9356725"/>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0000"/>
    <a:srgbClr val="FF6600"/>
    <a:srgbClr val="FFFFFF"/>
    <a:srgbClr val="000000"/>
    <a:srgbClr val="9A0000"/>
    <a:srgbClr val="778287"/>
    <a:srgbClr val="9BA9AB"/>
    <a:srgbClr val="008000"/>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474" autoAdjust="0"/>
  </p:normalViewPr>
  <p:slideViewPr>
    <p:cSldViewPr>
      <p:cViewPr varScale="1">
        <p:scale>
          <a:sx n="72" d="100"/>
          <a:sy n="72" d="100"/>
        </p:scale>
        <p:origin x="-132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lIns="93679" tIns="46839" rIns="93679" bIns="46839" rtlCol="0"/>
          <a:lstStyle>
            <a:lvl1pPr algn="l">
              <a:defRPr sz="1200">
                <a:latin typeface="Arial" charset="0"/>
                <a:cs typeface="+mn-cs"/>
              </a:defRPr>
            </a:lvl1pPr>
          </a:lstStyle>
          <a:p>
            <a:pPr>
              <a:defRPr/>
            </a:pPr>
            <a:endParaRPr lang="en-US" dirty="0"/>
          </a:p>
        </p:txBody>
      </p:sp>
      <p:sp>
        <p:nvSpPr>
          <p:cNvPr id="3" name="Date Placeholder 2"/>
          <p:cNvSpPr>
            <a:spLocks noGrp="1"/>
          </p:cNvSpPr>
          <p:nvPr>
            <p:ph type="dt" sz="quarter" idx="1"/>
          </p:nvPr>
        </p:nvSpPr>
        <p:spPr>
          <a:xfrm>
            <a:off x="3995738" y="0"/>
            <a:ext cx="3055937" cy="468313"/>
          </a:xfrm>
          <a:prstGeom prst="rect">
            <a:avLst/>
          </a:prstGeom>
        </p:spPr>
        <p:txBody>
          <a:bodyPr vert="horz" lIns="93679" tIns="46839" rIns="93679" bIns="46839" rtlCol="0"/>
          <a:lstStyle>
            <a:lvl1pPr algn="r">
              <a:defRPr sz="1200">
                <a:latin typeface="Arial" charset="0"/>
                <a:cs typeface="+mn-cs"/>
              </a:defRPr>
            </a:lvl1pPr>
          </a:lstStyle>
          <a:p>
            <a:pPr>
              <a:defRPr/>
            </a:pPr>
            <a:fld id="{7DEE72A5-64EE-4FBE-AFBD-6BF007466AF5}" type="datetimeFigureOut">
              <a:rPr lang="en-US"/>
              <a:pPr>
                <a:defRPr/>
              </a:pPr>
              <a:t>11/20/2012</a:t>
            </a:fld>
            <a:endParaRPr lang="en-US" dirty="0"/>
          </a:p>
        </p:txBody>
      </p:sp>
      <p:sp>
        <p:nvSpPr>
          <p:cNvPr id="4" name="Footer Placeholder 3"/>
          <p:cNvSpPr>
            <a:spLocks noGrp="1"/>
          </p:cNvSpPr>
          <p:nvPr>
            <p:ph type="ftr" sz="quarter" idx="2"/>
          </p:nvPr>
        </p:nvSpPr>
        <p:spPr>
          <a:xfrm>
            <a:off x="0" y="8886825"/>
            <a:ext cx="3055938" cy="468313"/>
          </a:xfrm>
          <a:prstGeom prst="rect">
            <a:avLst/>
          </a:prstGeom>
        </p:spPr>
        <p:txBody>
          <a:bodyPr vert="horz" lIns="93679" tIns="46839" rIns="93679" bIns="46839" rtlCol="0" anchor="b"/>
          <a:lstStyle>
            <a:lvl1pPr algn="l">
              <a:defRPr sz="1200">
                <a:latin typeface="Arial" charset="0"/>
                <a:cs typeface="+mn-cs"/>
              </a:defRPr>
            </a:lvl1pPr>
          </a:lstStyle>
          <a:p>
            <a:pPr>
              <a:defRPr/>
            </a:pPr>
            <a:endParaRPr lang="en-US" dirty="0"/>
          </a:p>
        </p:txBody>
      </p:sp>
      <p:sp>
        <p:nvSpPr>
          <p:cNvPr id="5" name="Slide Number Placeholder 4"/>
          <p:cNvSpPr>
            <a:spLocks noGrp="1"/>
          </p:cNvSpPr>
          <p:nvPr>
            <p:ph type="sldNum" sz="quarter" idx="3"/>
          </p:nvPr>
        </p:nvSpPr>
        <p:spPr>
          <a:xfrm>
            <a:off x="3995738" y="8886825"/>
            <a:ext cx="3055937" cy="468313"/>
          </a:xfrm>
          <a:prstGeom prst="rect">
            <a:avLst/>
          </a:prstGeom>
        </p:spPr>
        <p:txBody>
          <a:bodyPr vert="horz" lIns="93679" tIns="46839" rIns="93679" bIns="46839" rtlCol="0" anchor="b"/>
          <a:lstStyle>
            <a:lvl1pPr algn="r">
              <a:defRPr sz="1200">
                <a:latin typeface="Arial" charset="0"/>
                <a:cs typeface="+mn-cs"/>
              </a:defRPr>
            </a:lvl1pPr>
          </a:lstStyle>
          <a:p>
            <a:pPr>
              <a:defRPr/>
            </a:pPr>
            <a:fld id="{0351FE91-916E-4DED-9756-2E7947B8C003}"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5938" cy="468313"/>
          </a:xfrm>
          <a:prstGeom prst="rect">
            <a:avLst/>
          </a:prstGeom>
        </p:spPr>
        <p:txBody>
          <a:bodyPr vert="horz" lIns="93679" tIns="46839" rIns="93679" bIns="46839" rtlCol="0"/>
          <a:lstStyle>
            <a:lvl1pPr algn="l" fontAlgn="auto">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idx="1"/>
          </p:nvPr>
        </p:nvSpPr>
        <p:spPr>
          <a:xfrm>
            <a:off x="3995738" y="0"/>
            <a:ext cx="3055937" cy="468313"/>
          </a:xfrm>
          <a:prstGeom prst="rect">
            <a:avLst/>
          </a:prstGeom>
        </p:spPr>
        <p:txBody>
          <a:bodyPr vert="horz" lIns="93679" tIns="46839" rIns="93679" bIns="46839" rtlCol="0"/>
          <a:lstStyle>
            <a:lvl1pPr algn="r" fontAlgn="auto">
              <a:spcBef>
                <a:spcPts val="0"/>
              </a:spcBef>
              <a:spcAft>
                <a:spcPts val="0"/>
              </a:spcAft>
              <a:defRPr sz="1200">
                <a:latin typeface="+mn-lt"/>
                <a:cs typeface="+mn-cs"/>
              </a:defRPr>
            </a:lvl1pPr>
          </a:lstStyle>
          <a:p>
            <a:pPr>
              <a:defRPr/>
            </a:pPr>
            <a:fld id="{333AC0B1-D2AF-4318-A653-A8B9B2231B07}" type="datetimeFigureOut">
              <a:rPr lang="en-US"/>
              <a:pPr>
                <a:defRPr/>
              </a:pPr>
              <a:t>11/20/2012</a:t>
            </a:fld>
            <a:endParaRPr lang="en-US" dirty="0"/>
          </a:p>
        </p:txBody>
      </p:sp>
      <p:sp>
        <p:nvSpPr>
          <p:cNvPr id="4" name="Slide Image Placeholder 3"/>
          <p:cNvSpPr>
            <a:spLocks noGrp="1" noRot="1" noChangeAspect="1"/>
          </p:cNvSpPr>
          <p:nvPr>
            <p:ph type="sldImg" idx="2"/>
          </p:nvPr>
        </p:nvSpPr>
        <p:spPr>
          <a:xfrm>
            <a:off x="1190625" y="701675"/>
            <a:ext cx="4675188" cy="3506788"/>
          </a:xfrm>
          <a:prstGeom prst="rect">
            <a:avLst/>
          </a:prstGeom>
          <a:noFill/>
          <a:ln w="12700">
            <a:solidFill>
              <a:prstClr val="black"/>
            </a:solidFill>
          </a:ln>
        </p:spPr>
        <p:txBody>
          <a:bodyPr vert="horz" lIns="93679" tIns="46839" rIns="93679" bIns="46839" rtlCol="0" anchor="ctr"/>
          <a:lstStyle/>
          <a:p>
            <a:pPr lvl="0"/>
            <a:endParaRPr lang="en-US" noProof="0" dirty="0"/>
          </a:p>
        </p:txBody>
      </p:sp>
      <p:sp>
        <p:nvSpPr>
          <p:cNvPr id="5" name="Notes Placeholder 4"/>
          <p:cNvSpPr>
            <a:spLocks noGrp="1"/>
          </p:cNvSpPr>
          <p:nvPr>
            <p:ph type="body" sz="quarter" idx="3"/>
          </p:nvPr>
        </p:nvSpPr>
        <p:spPr>
          <a:xfrm>
            <a:off x="706438" y="4445000"/>
            <a:ext cx="5640387" cy="4210050"/>
          </a:xfrm>
          <a:prstGeom prst="rect">
            <a:avLst/>
          </a:prstGeom>
        </p:spPr>
        <p:txBody>
          <a:bodyPr vert="horz" lIns="93679" tIns="46839" rIns="93679" bIns="4683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86825"/>
            <a:ext cx="3055938" cy="468313"/>
          </a:xfrm>
          <a:prstGeom prst="rect">
            <a:avLst/>
          </a:prstGeom>
        </p:spPr>
        <p:txBody>
          <a:bodyPr vert="horz" lIns="93679" tIns="46839" rIns="93679" bIns="46839" rtlCol="0" anchor="b"/>
          <a:lstStyle>
            <a:lvl1pPr algn="l" fontAlgn="auto">
              <a:spcBef>
                <a:spcPts val="0"/>
              </a:spcBef>
              <a:spcAft>
                <a:spcPts val="0"/>
              </a:spcAft>
              <a:defRPr sz="1200">
                <a:latin typeface="+mn-lt"/>
                <a:cs typeface="+mn-cs"/>
              </a:defRPr>
            </a:lvl1pPr>
          </a:lstStyle>
          <a:p>
            <a:pPr>
              <a:defRPr/>
            </a:pPr>
            <a:endParaRPr lang="en-US" dirty="0"/>
          </a:p>
        </p:txBody>
      </p:sp>
      <p:sp>
        <p:nvSpPr>
          <p:cNvPr id="7" name="Slide Number Placeholder 6"/>
          <p:cNvSpPr>
            <a:spLocks noGrp="1"/>
          </p:cNvSpPr>
          <p:nvPr>
            <p:ph type="sldNum" sz="quarter" idx="5"/>
          </p:nvPr>
        </p:nvSpPr>
        <p:spPr>
          <a:xfrm>
            <a:off x="3995738" y="8886825"/>
            <a:ext cx="3055937" cy="468313"/>
          </a:xfrm>
          <a:prstGeom prst="rect">
            <a:avLst/>
          </a:prstGeom>
        </p:spPr>
        <p:txBody>
          <a:bodyPr vert="horz" lIns="93679" tIns="46839" rIns="93679" bIns="46839" rtlCol="0" anchor="b"/>
          <a:lstStyle>
            <a:lvl1pPr algn="r" fontAlgn="auto">
              <a:spcBef>
                <a:spcPts val="0"/>
              </a:spcBef>
              <a:spcAft>
                <a:spcPts val="0"/>
              </a:spcAft>
              <a:defRPr sz="1200">
                <a:latin typeface="+mn-lt"/>
                <a:cs typeface="+mn-cs"/>
              </a:defRPr>
            </a:lvl1pPr>
          </a:lstStyle>
          <a:p>
            <a:pPr>
              <a:defRPr/>
            </a:pPr>
            <a:fld id="{1EDC1AB9-C43C-43C2-883C-75EB7170C7AF}"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sr-Latn-CS" dirty="0" smtClean="0"/>
          </a:p>
        </p:txBody>
      </p:sp>
      <p:sp>
        <p:nvSpPr>
          <p:cNvPr id="204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7713821-7EB4-46FF-A626-6CB2E00BC6BD}"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66C6024C-573E-4E77-A2E1-C9420CAD3143}" type="slidenum">
              <a:rPr lang="en-US" smtClean="0"/>
              <a:pPr>
                <a:defRPr/>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defTabSz="935038"/>
            <a:endParaRPr lang="sr-Latn-CS" smtClean="0"/>
          </a:p>
        </p:txBody>
      </p:sp>
      <p:sp>
        <p:nvSpPr>
          <p:cNvPr id="4" name="Slide Number Placeholder 3"/>
          <p:cNvSpPr>
            <a:spLocks noGrp="1"/>
          </p:cNvSpPr>
          <p:nvPr>
            <p:ph type="sldNum" sz="quarter" idx="5"/>
          </p:nvPr>
        </p:nvSpPr>
        <p:spPr/>
        <p:txBody>
          <a:bodyPr/>
          <a:lstStyle/>
          <a:p>
            <a:pPr>
              <a:defRPr/>
            </a:pPr>
            <a:fld id="{CA7F0DE9-E4A3-4F18-81B2-77AF492AA6C3}" type="slidenum">
              <a:rPr lang="en-US" smtClean="0"/>
              <a:pPr>
                <a:defRPr/>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defTabSz="935038"/>
            <a:endParaRPr lang="sr-Latn-CS" smtClean="0"/>
          </a:p>
        </p:txBody>
      </p:sp>
      <p:sp>
        <p:nvSpPr>
          <p:cNvPr id="4" name="Slide Number Placeholder 3"/>
          <p:cNvSpPr>
            <a:spLocks noGrp="1"/>
          </p:cNvSpPr>
          <p:nvPr>
            <p:ph type="sldNum" sz="quarter" idx="5"/>
          </p:nvPr>
        </p:nvSpPr>
        <p:spPr/>
        <p:txBody>
          <a:bodyPr/>
          <a:lstStyle/>
          <a:p>
            <a:pPr>
              <a:defRPr/>
            </a:pPr>
            <a:fld id="{8703D882-0FB2-4D51-A41B-0D010C6C177C}" type="slidenum">
              <a:rPr lang="en-US" smtClean="0"/>
              <a:pPr>
                <a:defRPr/>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4" name="Slide Number Placeholder 3"/>
          <p:cNvSpPr>
            <a:spLocks noGrp="1"/>
          </p:cNvSpPr>
          <p:nvPr>
            <p:ph type="sldNum" sz="quarter" idx="5"/>
          </p:nvPr>
        </p:nvSpPr>
        <p:spPr/>
        <p:txBody>
          <a:bodyPr/>
          <a:lstStyle/>
          <a:p>
            <a:pPr>
              <a:defRPr/>
            </a:pPr>
            <a:fld id="{55E2E116-36C1-4A32-B0C9-02BED64A9C5A}" type="slidenum">
              <a:rPr lang="en-US" smtClean="0"/>
              <a:pPr>
                <a:defRPr/>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4" name="Slide Number Placeholder 3"/>
          <p:cNvSpPr>
            <a:spLocks noGrp="1"/>
          </p:cNvSpPr>
          <p:nvPr>
            <p:ph type="sldNum" sz="quarter" idx="5"/>
          </p:nvPr>
        </p:nvSpPr>
        <p:spPr/>
        <p:txBody>
          <a:bodyPr/>
          <a:lstStyle/>
          <a:p>
            <a:pPr>
              <a:defRPr/>
            </a:pPr>
            <a:fld id="{2449775F-BC73-4797-926B-703504A4BDC2}" type="slidenum">
              <a:rPr lang="en-US" smtClean="0"/>
              <a:pPr>
                <a:defRPr/>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4" name="Slide Number Placeholder 3"/>
          <p:cNvSpPr>
            <a:spLocks noGrp="1"/>
          </p:cNvSpPr>
          <p:nvPr>
            <p:ph type="sldNum" sz="quarter" idx="5"/>
          </p:nvPr>
        </p:nvSpPr>
        <p:spPr/>
        <p:txBody>
          <a:bodyPr/>
          <a:lstStyle/>
          <a:p>
            <a:pPr>
              <a:defRPr/>
            </a:pPr>
            <a:fld id="{8A8E188A-4319-42CB-B2D4-149F3D3C345F}" type="slidenum">
              <a:rPr lang="en-US" smtClean="0"/>
              <a:pPr>
                <a:defRPr/>
              </a:pPr>
              <a:t>22</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sr-Latn-CS" dirty="0"/>
          </a:p>
        </p:txBody>
      </p:sp>
      <p:sp>
        <p:nvSpPr>
          <p:cNvPr id="4" name="Slide Number Placeholder 3"/>
          <p:cNvSpPr>
            <a:spLocks noGrp="1"/>
          </p:cNvSpPr>
          <p:nvPr>
            <p:ph type="sldNum" sz="quarter" idx="10"/>
          </p:nvPr>
        </p:nvSpPr>
        <p:spPr/>
        <p:txBody>
          <a:bodyPr/>
          <a:lstStyle/>
          <a:p>
            <a:pPr>
              <a:defRPr/>
            </a:pPr>
            <a:fld id="{66C6024C-573E-4E77-A2E1-C9420CAD3143}" type="slidenum">
              <a:rPr lang="en-US" smtClean="0"/>
              <a:pPr>
                <a:defRPr/>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4" name="Slide Number Placeholder 3"/>
          <p:cNvSpPr>
            <a:spLocks noGrp="1"/>
          </p:cNvSpPr>
          <p:nvPr>
            <p:ph type="sldNum" sz="quarter" idx="5"/>
          </p:nvPr>
        </p:nvSpPr>
        <p:spPr/>
        <p:txBody>
          <a:bodyPr/>
          <a:lstStyle/>
          <a:p>
            <a:pPr>
              <a:defRPr/>
            </a:pPr>
            <a:fld id="{F4A94FA5-2476-410B-9787-8ED16F87CF24}" type="slidenum">
              <a:rPr lang="en-US" smtClean="0"/>
              <a:pPr>
                <a:defRPr/>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 </a:t>
            </a:r>
            <a:endParaRPr lang="sr-Latn-CS" dirty="0" smtClean="0"/>
          </a:p>
          <a:p>
            <a:endParaRPr lang="sr-Latn-CS" dirty="0" smtClean="0"/>
          </a:p>
        </p:txBody>
      </p:sp>
      <p:sp>
        <p:nvSpPr>
          <p:cNvPr id="4" name="Slide Number Placeholder 3"/>
          <p:cNvSpPr>
            <a:spLocks noGrp="1"/>
          </p:cNvSpPr>
          <p:nvPr>
            <p:ph type="sldNum" sz="quarter" idx="5"/>
          </p:nvPr>
        </p:nvSpPr>
        <p:spPr/>
        <p:txBody>
          <a:bodyPr/>
          <a:lstStyle/>
          <a:p>
            <a:pPr>
              <a:defRPr/>
            </a:pPr>
            <a:fld id="{02B56D7F-33D3-428C-8A96-336E0CA98135}"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smtClean="0"/>
          </a:p>
        </p:txBody>
      </p:sp>
      <p:sp>
        <p:nvSpPr>
          <p:cNvPr id="4" name="Slide Number Placeholder 3"/>
          <p:cNvSpPr>
            <a:spLocks noGrp="1"/>
          </p:cNvSpPr>
          <p:nvPr>
            <p:ph type="sldNum" sz="quarter" idx="5"/>
          </p:nvPr>
        </p:nvSpPr>
        <p:spPr/>
        <p:txBody>
          <a:bodyPr/>
          <a:lstStyle/>
          <a:p>
            <a:pPr>
              <a:defRPr/>
            </a:pPr>
            <a:fld id="{09B6CD90-35D6-4D4F-AA54-154D48EEE36C}"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rtl="0"/>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501D3273-499D-46C8-B053-3E4443333D9B}"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sr-Latn-CS" dirty="0" smtClean="0"/>
          </a:p>
        </p:txBody>
      </p:sp>
      <p:sp>
        <p:nvSpPr>
          <p:cNvPr id="4" name="Slide Number Placeholder 3"/>
          <p:cNvSpPr>
            <a:spLocks noGrp="1"/>
          </p:cNvSpPr>
          <p:nvPr>
            <p:ph type="sldNum" sz="quarter" idx="5"/>
          </p:nvPr>
        </p:nvSpPr>
        <p:spPr/>
        <p:txBody>
          <a:bodyPr/>
          <a:lstStyle/>
          <a:p>
            <a:pPr>
              <a:defRPr/>
            </a:pPr>
            <a:fld id="{00B210BF-F1A0-4B75-BF6D-84011820B8D5}" type="slidenum">
              <a:rPr lang="en-US" smtClean="0"/>
              <a:pPr>
                <a:defRPr/>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EDC1AB9-C43C-43C2-883C-75EB7170C7AF}" type="slidenum">
              <a:rPr lang="en-US" smtClean="0"/>
              <a:pPr>
                <a:defRPr/>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userDrawn="1"/>
        </p:nvSpPr>
        <p:spPr bwMode="auto">
          <a:xfrm>
            <a:off x="0" y="6400800"/>
            <a:ext cx="9144000" cy="457200"/>
          </a:xfrm>
          <a:prstGeom prst="rect">
            <a:avLst/>
          </a:prstGeom>
          <a:gradFill flip="none" rotWithShape="1">
            <a:gsLst>
              <a:gs pos="0">
                <a:srgbClr val="A40000"/>
              </a:gs>
              <a:gs pos="100000">
                <a:srgbClr val="9A0000"/>
              </a:gs>
              <a:gs pos="100000">
                <a:srgbClr val="CC0000">
                  <a:shade val="100000"/>
                  <a:satMod val="115000"/>
                </a:srgbClr>
              </a:gs>
            </a:gsLst>
            <a:lin ang="16200000" scaled="1"/>
            <a:tileRect/>
          </a:gradFill>
          <a:ln>
            <a:noFill/>
          </a:ln>
          <a:effectLst>
            <a:outerShdw blurRad="152400" dist="114300" dir="2700000" sx="101000" sy="101000" algn="tl" rotWithShape="0">
              <a:prstClr val="black">
                <a:alpha val="97000"/>
              </a:prstClr>
            </a:outerShdw>
            <a:softEdge rad="63500"/>
          </a:effectLst>
          <a:scene3d>
            <a:camera prst="orthographicFront"/>
            <a:lightRig rig="threePt" dir="t"/>
          </a:scene3d>
          <a:sp3d prstMaterial="metal">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5" name="Rectangle 4"/>
          <p:cNvSpPr/>
          <p:nvPr userDrawn="1"/>
        </p:nvSpPr>
        <p:spPr>
          <a:xfrm>
            <a:off x="-457200" y="-228600"/>
            <a:ext cx="9753600" cy="1219200"/>
          </a:xfrm>
          <a:prstGeom prst="rect">
            <a:avLst/>
          </a:prstGeom>
          <a:solidFill>
            <a:schemeClr val="bg1"/>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Title 1"/>
          <p:cNvSpPr txBox="1">
            <a:spLocks/>
          </p:cNvSpPr>
          <p:nvPr userDrawn="1"/>
        </p:nvSpPr>
        <p:spPr>
          <a:xfrm>
            <a:off x="152400" y="381000"/>
            <a:ext cx="5334000" cy="381000"/>
          </a:xfrm>
          <a:prstGeom prst="rect">
            <a:avLst/>
          </a:prstGeom>
          <a:effectLst>
            <a:outerShdw dist="25400" dir="2400000" algn="tl" rotWithShape="0">
              <a:prstClr val="black"/>
            </a:outerShdw>
          </a:effectLst>
          <a:scene3d>
            <a:camera prst="orthographicFront"/>
            <a:lightRig rig="threePt" dir="t"/>
          </a:scene3d>
          <a:sp3d extrusionH="6350"/>
        </p:spPr>
        <p:txBody>
          <a:bodyPr anchor="ctr"/>
          <a:lstStyle/>
          <a:p>
            <a:pPr fontAlgn="auto">
              <a:spcBef>
                <a:spcPts val="0"/>
              </a:spcBef>
              <a:spcAft>
                <a:spcPts val="0"/>
              </a:spcAft>
              <a:defRPr/>
            </a:pPr>
            <a:endParaRPr lang="en-US" sz="1600" dirty="0">
              <a:solidFill>
                <a:srgbClr val="C00000"/>
              </a:solidFill>
              <a:latin typeface="+mj-lt"/>
              <a:ea typeface="+mj-ea"/>
              <a:cs typeface="+mj-cs"/>
            </a:endParaRPr>
          </a:p>
        </p:txBody>
      </p:sp>
      <p:sp>
        <p:nvSpPr>
          <p:cNvPr id="7" name="Rectangle 6"/>
          <p:cNvSpPr/>
          <p:nvPr userDrawn="1"/>
        </p:nvSpPr>
        <p:spPr>
          <a:xfrm>
            <a:off x="0" y="-152400"/>
            <a:ext cx="4572000" cy="1524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userDrawn="1"/>
        </p:nvSpPr>
        <p:spPr>
          <a:xfrm>
            <a:off x="0" y="457200"/>
            <a:ext cx="9144000" cy="609600"/>
          </a:xfrm>
          <a:prstGeom prst="rect">
            <a:avLst/>
          </a:prstGeom>
          <a:solidFill>
            <a:srgbClr val="000000">
              <a:alpha val="1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userDrawn="1"/>
        </p:nvSpPr>
        <p:spPr>
          <a:xfrm>
            <a:off x="4800600" y="457200"/>
            <a:ext cx="4343400" cy="6400800"/>
          </a:xfrm>
          <a:prstGeom prst="rect">
            <a:avLst/>
          </a:prstGeom>
          <a:solidFill>
            <a:srgbClr val="9BA9AB">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ectangle 9"/>
          <p:cNvSpPr/>
          <p:nvPr userDrawn="1"/>
        </p:nvSpPr>
        <p:spPr>
          <a:xfrm>
            <a:off x="4800600" y="990600"/>
            <a:ext cx="1676400" cy="5867400"/>
          </a:xfrm>
          <a:prstGeom prst="rect">
            <a:avLst/>
          </a:prstGeom>
          <a:solidFill>
            <a:schemeClr val="bg2">
              <a:lumMod val="75000"/>
              <a:alpha val="4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1" name="Straight Connector 10"/>
          <p:cNvCxnSpPr/>
          <p:nvPr userDrawn="1"/>
        </p:nvCxnSpPr>
        <p:spPr>
          <a:xfrm rot="5400000">
            <a:off x="2932113" y="3314700"/>
            <a:ext cx="7088188" cy="1587"/>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rot="5400000">
            <a:off x="1257300" y="3313112"/>
            <a:ext cx="7088188" cy="1588"/>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228600" y="6400800"/>
            <a:ext cx="9372600" cy="1588"/>
          </a:xfrm>
          <a:prstGeom prst="line">
            <a:avLst/>
          </a:prstGeom>
          <a:ln w="317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33400" y="91440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57902D-2CF2-4FD8-B46D-FF385E65B46E}"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5B84F4C-5145-4BBA-8D3E-B15F97B7955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972C613-0065-4D89-80F1-06389F75B0E3}"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7E3BE1D-A47B-4B8C-BFB0-6DC7EA825A74}"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4A4556B-6B02-4864-B777-F2D9EFE6376F}"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CFB33DC-9AED-4CAE-8D4D-D83A2D9C7583}"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8E0D12E-FBED-46F0-A6CE-C92351A4BCC7}"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0A92198-D350-45B1-A1AA-6B4468C5B1B6}"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Rectangle 4"/>
          <p:cNvSpPr/>
          <p:nvPr userDrawn="1"/>
        </p:nvSpPr>
        <p:spPr bwMode="auto">
          <a:xfrm>
            <a:off x="0" y="6324600"/>
            <a:ext cx="9144000" cy="76264"/>
          </a:xfrm>
          <a:prstGeom prst="rect">
            <a:avLst/>
          </a:prstGeom>
          <a:gradFill flip="none" rotWithShape="1">
            <a:gsLst>
              <a:gs pos="20000">
                <a:srgbClr val="FF6600"/>
              </a:gs>
              <a:gs pos="50000">
                <a:srgbClr val="CC0000">
                  <a:shade val="67500"/>
                  <a:satMod val="115000"/>
                </a:srgbClr>
              </a:gs>
              <a:gs pos="100000">
                <a:srgbClr val="CC0000">
                  <a:shade val="100000"/>
                  <a:satMod val="115000"/>
                </a:srgbClr>
              </a:gs>
            </a:gsLst>
            <a:lin ang="0" scaled="1"/>
            <a:tileRect/>
          </a:gradFill>
          <a:ln>
            <a:noFill/>
          </a:ln>
          <a:effectLst>
            <a:outerShdw blurRad="152400" dist="114300" dir="2700000" sx="101000" sy="101000" algn="tl" rotWithShape="0">
              <a:prstClr val="black">
                <a:alpha val="97000"/>
              </a:prstClr>
            </a:outerShdw>
            <a:softEdge rad="63500"/>
          </a:effectLst>
          <a:scene3d>
            <a:camera prst="orthographicFront"/>
            <a:lightRig rig="threePt" dir="t"/>
          </a:scene3d>
          <a:sp3d prstMaterial="metal">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ectangle 5"/>
          <p:cNvSpPr/>
          <p:nvPr userDrawn="1"/>
        </p:nvSpPr>
        <p:spPr>
          <a:xfrm>
            <a:off x="-533400" y="-152400"/>
            <a:ext cx="9829800" cy="990600"/>
          </a:xfrm>
          <a:prstGeom prst="rect">
            <a:avLst/>
          </a:prstGeom>
          <a:gradFill flip="none" rotWithShape="1">
            <a:gsLst>
              <a:gs pos="0">
                <a:srgbClr val="DDEBCF"/>
              </a:gs>
              <a:gs pos="50000">
                <a:srgbClr val="339966"/>
              </a:gs>
              <a:gs pos="100000">
                <a:srgbClr val="156B13"/>
              </a:gs>
            </a:gsLst>
            <a:lin ang="10800000" scaled="0"/>
            <a:tileRect/>
          </a:gradFill>
          <a:ln>
            <a:noFill/>
          </a:ln>
          <a:effectLst>
            <a:outerShdw blurRad="330200" dist="190500" dir="2700000" algn="tl" rotWithShape="0">
              <a:prstClr val="black">
                <a:alpha val="90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Title 1"/>
          <p:cNvSpPr txBox="1">
            <a:spLocks/>
          </p:cNvSpPr>
          <p:nvPr userDrawn="1"/>
        </p:nvSpPr>
        <p:spPr>
          <a:xfrm>
            <a:off x="152400" y="381000"/>
            <a:ext cx="5334000" cy="381000"/>
          </a:xfrm>
          <a:prstGeom prst="rect">
            <a:avLst/>
          </a:prstGeom>
          <a:effectLst>
            <a:outerShdw dist="25400" dir="2400000" algn="tl" rotWithShape="0">
              <a:prstClr val="black"/>
            </a:outerShdw>
          </a:effectLst>
          <a:scene3d>
            <a:camera prst="orthographicFront"/>
            <a:lightRig rig="threePt" dir="t"/>
          </a:scene3d>
          <a:sp3d extrusionH="6350"/>
        </p:spPr>
        <p:txBody>
          <a:bodyPr anchor="ctr"/>
          <a:lstStyle/>
          <a:p>
            <a:pPr fontAlgn="auto">
              <a:spcBef>
                <a:spcPts val="0"/>
              </a:spcBef>
              <a:spcAft>
                <a:spcPts val="0"/>
              </a:spcAft>
              <a:defRPr/>
            </a:pPr>
            <a:r>
              <a:rPr lang="sr-Latn-CS" sz="1600" b="0" dirty="0" smtClean="0">
                <a:solidFill>
                  <a:srgbClr val="FF6600"/>
                </a:solidFill>
                <a:latin typeface="+mj-lt"/>
                <a:ea typeface="+mj-ea"/>
                <a:cs typeface="+mj-cs"/>
              </a:rPr>
              <a:t>Ministry</a:t>
            </a:r>
            <a:r>
              <a:rPr lang="sr-Latn-CS" sz="1600" b="0" baseline="0" dirty="0" smtClean="0">
                <a:solidFill>
                  <a:srgbClr val="FF6600"/>
                </a:solidFill>
                <a:latin typeface="+mj-lt"/>
                <a:ea typeface="+mj-ea"/>
                <a:cs typeface="+mj-cs"/>
              </a:rPr>
              <a:t> for Spatial Planning and Environment</a:t>
            </a:r>
            <a:endParaRPr lang="en-US" sz="1600" b="0" dirty="0">
              <a:solidFill>
                <a:srgbClr val="FF6600"/>
              </a:solidFill>
              <a:latin typeface="+mj-lt"/>
              <a:ea typeface="+mj-ea"/>
              <a:cs typeface="+mj-cs"/>
            </a:endParaRPr>
          </a:p>
        </p:txBody>
      </p:sp>
      <p:sp>
        <p:nvSpPr>
          <p:cNvPr id="8" name="TextBox 7"/>
          <p:cNvSpPr txBox="1"/>
          <p:nvPr userDrawn="1"/>
        </p:nvSpPr>
        <p:spPr>
          <a:xfrm>
            <a:off x="152400" y="0"/>
            <a:ext cx="8610600" cy="523220"/>
          </a:xfrm>
          <a:prstGeom prst="rect">
            <a:avLst/>
          </a:prstGeom>
          <a:noFill/>
          <a:effectLst>
            <a:outerShdw blurRad="50800" dist="38100" dir="2700000" algn="tl" rotWithShape="0">
              <a:prstClr val="black">
                <a:alpha val="90000"/>
              </a:prstClr>
            </a:outerShdw>
          </a:effectLst>
        </p:spPr>
        <p:txBody>
          <a:bodyPr>
            <a:spAutoFit/>
          </a:bodyPr>
          <a:lstStyle/>
          <a:p>
            <a:pPr fontAlgn="auto">
              <a:spcBef>
                <a:spcPts val="0"/>
              </a:spcBef>
              <a:spcAft>
                <a:spcPts val="0"/>
              </a:spcAft>
              <a:defRPr/>
            </a:pPr>
            <a:r>
              <a:rPr lang="en-US" sz="2800" b="0" dirty="0" smtClean="0">
                <a:solidFill>
                  <a:schemeClr val="bg1"/>
                </a:solidFill>
                <a:latin typeface="+mn-lt"/>
              </a:rPr>
              <a:t>Strategy for organization of informal settlements </a:t>
            </a:r>
            <a:endParaRPr lang="en-US" sz="2800" b="0" dirty="0">
              <a:solidFill>
                <a:schemeClr val="bg1"/>
              </a:solidFill>
              <a:latin typeface="+mn-lt"/>
            </a:endParaRPr>
          </a:p>
        </p:txBody>
      </p:sp>
      <p:sp>
        <p:nvSpPr>
          <p:cNvPr id="2" name="Title 1"/>
          <p:cNvSpPr>
            <a:spLocks noGrp="1"/>
          </p:cNvSpPr>
          <p:nvPr>
            <p:ph type="title"/>
          </p:nvPr>
        </p:nvSpPr>
        <p:spPr>
          <a:xfrm>
            <a:off x="533400" y="914400"/>
            <a:ext cx="8229600" cy="1143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 Box 11"/>
          <p:cNvSpPr txBox="1">
            <a:spLocks noChangeArrowheads="1"/>
          </p:cNvSpPr>
          <p:nvPr userDrawn="1"/>
        </p:nvSpPr>
        <p:spPr bwMode="auto">
          <a:xfrm>
            <a:off x="152400" y="6096000"/>
            <a:ext cx="9144000" cy="553998"/>
          </a:xfrm>
          <a:prstGeom prst="rect">
            <a:avLst/>
          </a:prstGeom>
          <a:noFill/>
          <a:ln w="9525">
            <a:noFill/>
            <a:miter lim="800000"/>
            <a:headEnd/>
            <a:tailEnd/>
          </a:ln>
        </p:spPr>
        <p:txBody>
          <a:bodyPr wrap="square">
            <a:spAutoFit/>
          </a:bodyPr>
          <a:lstStyle/>
          <a:p>
            <a:r>
              <a:rPr lang="en-IE" sz="1000" b="1" dirty="0"/>
              <a:t>6</a:t>
            </a:r>
            <a:r>
              <a:rPr lang="en-IE" sz="1000" b="1" baseline="30000" dirty="0"/>
              <a:t>th</a:t>
            </a:r>
            <a:r>
              <a:rPr lang="en-IE" sz="1000" b="1" dirty="0"/>
              <a:t> REGIONAL VIENNA DECLARATION REVIEW MEETING</a:t>
            </a:r>
            <a:endParaRPr lang="sr-Latn-CS" sz="1000" dirty="0"/>
          </a:p>
          <a:p>
            <a:endParaRPr lang="sr-Latn-CS" sz="1000" b="1" dirty="0" smtClean="0"/>
          </a:p>
          <a:p>
            <a:r>
              <a:rPr lang="en-IE" sz="1000" b="1" dirty="0" smtClean="0"/>
              <a:t>22-23 </a:t>
            </a:r>
            <a:r>
              <a:rPr lang="en-IE" sz="1000" b="1" dirty="0"/>
              <a:t>April 2010, Budapest</a:t>
            </a:r>
            <a:endParaRPr lang="sr-Latn-CS" sz="1000"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C69DFC2-D324-4497-8556-CC303FCBE0C2}" type="datetimeFigureOut">
              <a:rPr lang="en-US"/>
              <a:pPr>
                <a:defRPr/>
              </a:pPr>
              <a:t>11/20/2012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60480827-8E17-4D76-A055-5CE929ACDAF0}"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4DF6D39-6095-4E41-9FDF-911C55443E3F}"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4C40836-4C48-479F-A164-6F03372E9DB2}"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0397D964-EE04-4BBD-8BDA-084D72BA2978}"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3D2237A-B6B5-4168-8BE2-85F340345F7D}"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791EF8A-2BD3-40C4-945F-319729B29410}" type="datetimeFigureOut">
              <a:rPr lang="en-US"/>
              <a:pPr>
                <a:defRPr/>
              </a:pPr>
              <a:t>11/20/2012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BEBD05D7-B5ED-46FF-88F2-000F577DA821}"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2809638-4E1F-4FE6-9802-CEC14CAA63E1}" type="datetimeFigureOut">
              <a:rPr lang="en-US"/>
              <a:pPr>
                <a:defRPr/>
              </a:pPr>
              <a:t>11/20/2012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8D5134FC-FF49-4B37-A6AA-1323B6D2A3C2}"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6C542F9-F394-4BD0-8AA2-BE411873D03B}"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D4493F2A-7A7A-42D0-9B84-1A9F243203F1}"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7F504BF-C51E-4B97-ACE3-FC7458810CAF}" type="datetimeFigureOut">
              <a:rPr lang="en-US"/>
              <a:pPr>
                <a:defRPr/>
              </a:pPr>
              <a:t>11/20/2012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DDA0D50-ADEF-4F9C-9DC8-6EAF1EA08429}"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699AE9-6AA8-4905-A258-D8D4E16F6B27}"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887AFE0-0314-4D1B-A996-BAAF96D80406}"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97E6C50-F5D5-47FE-801D-28F13CBC34E7}"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EDAF5FF5-FA43-4AF3-8872-1AC0A58DA870}"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53C2F5-A72B-4EF9-BCBE-F19DA9AFF2E7}"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22DB93F-11AD-4B15-912A-BC1332FB6A45}"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0A5BE9C-F17E-4AC4-979E-6A1BA87D9D19}"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603EAA9-8726-44FA-A14A-DB078937C16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45756FB-1563-4944-AED4-DC041520954E}" type="datetimeFigureOut">
              <a:rPr lang="en-US"/>
              <a:pPr>
                <a:defRPr/>
              </a:pPr>
              <a:t>11/20/2012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981A8307-7CE8-4158-9DE1-2AF3606D7D56}"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CF8D6D5-7AD4-4340-A247-13618E7C40A5}" type="datetimeFigureOut">
              <a:rPr lang="en-US"/>
              <a:pPr>
                <a:defRPr/>
              </a:pPr>
              <a:t>11/20/2012</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CFB7266-6EA4-41AA-A21D-D381A80C695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1B93EDF1-42FA-4F7D-AD0C-793D16467AFC}"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7BFF6E8E-EB7A-440B-BFA1-C8050C991D7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9FC7DE5-0BC9-4271-AF8D-F38F815AB6D6}" type="datetimeFigureOut">
              <a:rPr lang="en-US"/>
              <a:pPr>
                <a:defRPr/>
              </a:pPr>
              <a:t>11/20/2012</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78CD86B-C30A-4EEC-9A39-BAEF9F1A053F}"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8A57A6E-0CDC-4604-AB5E-74B1CCF0EC90}" type="datetimeFigureOut">
              <a:rPr lang="en-US"/>
              <a:pPr>
                <a:defRPr/>
              </a:pPr>
              <a:t>11/20/2012</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2D38CA4-31F2-4601-A124-36F955FC3AB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BF51363-0B38-4196-85AF-6F9F7B3F25E2}" type="datetimeFigureOut">
              <a:rPr lang="en-US"/>
              <a:pPr>
                <a:defRPr/>
              </a:pPr>
              <a:t>11/20/2012</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E429E503-2E3F-44B0-B00F-BE60947C7D9A}"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F992165-33A1-41DD-A5B7-CF8FA19BD16B}" type="datetimeFigureOut">
              <a:rPr lang="en-US"/>
              <a:pPr>
                <a:defRPr/>
              </a:pPr>
              <a:t>11/20/2012</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0A26BBB9-2D7A-4762-B3A4-6D00EC12BAD8}"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rgbClr val="000000"/>
            </a:gs>
            <a:gs pos="50000">
              <a:srgbClr val="333333">
                <a:alpha val="80000"/>
              </a:srgb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100000">
              <a:schemeClr val="accent1">
                <a:tint val="23500"/>
                <a:satMod val="160000"/>
              </a:schemeClr>
            </a:gs>
          </a:gsLst>
          <a:lin ang="5400000" scaled="1"/>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DBB9298-F6D4-4F56-A6B1-DEC82920DD91}" type="datetimeFigureOut">
              <a:rPr lang="en-US"/>
              <a:pPr>
                <a:defRPr/>
              </a:pPr>
              <a:t>11/20/2012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D5C84834-BD52-4BDC-A0AB-CE8991ADAFB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64"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rgbClr val="000000"/>
            </a:gs>
            <a:gs pos="50000">
              <a:srgbClr val="333333">
                <a:alpha val="80000"/>
              </a:srgb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50000">
              <a:schemeClr val="accent1">
                <a:tint val="44500"/>
                <a:satMod val="160000"/>
              </a:schemeClr>
            </a:gs>
            <a:gs pos="100000">
              <a:schemeClr val="accent1">
                <a:tint val="23500"/>
                <a:satMod val="160000"/>
              </a:schemeClr>
            </a:gs>
          </a:gsLst>
          <a:lin ang="5400000" scaled="1"/>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654FCD0-5D56-4387-9BF8-B146FFCCB6C4}" type="datetimeFigureOut">
              <a:rPr lang="en-US"/>
              <a:pPr>
                <a:defRPr/>
              </a:pPr>
              <a:t>11/20/2012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7E920B6F-A6F9-4C6C-9931-ED20228513E9}"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4.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
          <p:cNvGrpSpPr/>
          <p:nvPr/>
        </p:nvGrpSpPr>
        <p:grpSpPr>
          <a:xfrm>
            <a:off x="-457200" y="-152400"/>
            <a:ext cx="10134600" cy="4876800"/>
            <a:chOff x="-457200" y="-152400"/>
            <a:chExt cx="10134600" cy="4876800"/>
          </a:xfrm>
        </p:grpSpPr>
        <p:sp>
          <p:nvSpPr>
            <p:cNvPr id="13" name="Rectangle 12"/>
            <p:cNvSpPr/>
            <p:nvPr/>
          </p:nvSpPr>
          <p:spPr>
            <a:xfrm>
              <a:off x="-304800" y="-152400"/>
              <a:ext cx="9601200" cy="4876800"/>
            </a:xfrm>
            <a:prstGeom prst="rect">
              <a:avLst/>
            </a:prstGeom>
            <a:gradFill flip="none" rotWithShape="1">
              <a:gsLst>
                <a:gs pos="97000">
                  <a:srgbClr val="CC0000">
                    <a:shade val="30000"/>
                    <a:satMod val="115000"/>
                    <a:alpha val="66000"/>
                  </a:srgbClr>
                </a:gs>
                <a:gs pos="0">
                  <a:srgbClr val="CC0000">
                    <a:shade val="30000"/>
                    <a:satMod val="115000"/>
                  </a:srgbClr>
                </a:gs>
                <a:gs pos="50000">
                  <a:srgbClr val="CC0000">
                    <a:shade val="67500"/>
                    <a:satMod val="115000"/>
                  </a:srgbClr>
                </a:gs>
                <a:gs pos="100000">
                  <a:srgbClr val="CC0000">
                    <a:shade val="100000"/>
                    <a:satMod val="115000"/>
                  </a:srgbClr>
                </a:gs>
              </a:gsLst>
              <a:lin ang="13500000" scaled="1"/>
              <a:tileRect/>
            </a:gradFill>
            <a:ln>
              <a:noFill/>
            </a:ln>
            <a:effectLst>
              <a:outerShdw blurRad="50800" dist="38100" dir="2700000" algn="tl" rotWithShape="0">
                <a:prstClr val="black">
                  <a:alpha val="78000"/>
                </a:prstClr>
              </a:outerShdw>
              <a:softEdge rad="63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3200" dirty="0">
                <a:effectLst>
                  <a:outerShdw blurRad="38100" dist="38100" dir="2700000" algn="tl">
                    <a:srgbClr val="000000">
                      <a:alpha val="43137"/>
                    </a:srgbClr>
                  </a:outerShdw>
                </a:effectLst>
              </a:endParaRPr>
            </a:p>
          </p:txBody>
        </p:sp>
        <p:sp>
          <p:nvSpPr>
            <p:cNvPr id="3084" name="Rectangle 16"/>
            <p:cNvSpPr>
              <a:spLocks noChangeArrowheads="1"/>
            </p:cNvSpPr>
            <p:nvPr/>
          </p:nvSpPr>
          <p:spPr bwMode="auto">
            <a:xfrm>
              <a:off x="-457200" y="609600"/>
              <a:ext cx="10134600" cy="2677656"/>
            </a:xfrm>
            <a:prstGeom prst="rect">
              <a:avLst/>
            </a:prstGeom>
            <a:noFill/>
            <a:ln w="9525">
              <a:noFill/>
              <a:miter lim="800000"/>
              <a:headEnd/>
              <a:tailEnd/>
            </a:ln>
          </p:spPr>
          <p:txBody>
            <a:bodyPr wrap="square">
              <a:spAutoFit/>
            </a:bodyPr>
            <a:lstStyle/>
            <a:p>
              <a:pPr algn="ctr"/>
              <a:r>
                <a:rPr lang="sr-Latn-CS" sz="2800" dirty="0" smtClean="0">
                  <a:solidFill>
                    <a:schemeClr val="bg1"/>
                  </a:solidFill>
                  <a:latin typeface="Calibri" pitchFamily="34" charset="0"/>
                </a:rPr>
                <a:t>Ministry for S</a:t>
              </a:r>
              <a:r>
                <a:rPr lang="en-US" sz="2800" dirty="0" smtClean="0">
                  <a:solidFill>
                    <a:schemeClr val="bg1"/>
                  </a:solidFill>
                  <a:latin typeface="Calibri" pitchFamily="34" charset="0"/>
                </a:rPr>
                <a:t>ustainable Development </a:t>
              </a:r>
              <a:r>
                <a:rPr lang="sr-Latn-CS" sz="2800" dirty="0" smtClean="0">
                  <a:solidFill>
                    <a:schemeClr val="bg1"/>
                  </a:solidFill>
                  <a:latin typeface="Calibri" pitchFamily="34" charset="0"/>
                </a:rPr>
                <a:t>and </a:t>
              </a:r>
              <a:r>
                <a:rPr lang="en-US" sz="2800" dirty="0" smtClean="0">
                  <a:solidFill>
                    <a:schemeClr val="bg1"/>
                  </a:solidFill>
                  <a:latin typeface="Calibri" pitchFamily="34" charset="0"/>
                </a:rPr>
                <a:t>Tourism</a:t>
              </a:r>
              <a:endParaRPr lang="sr-Latn-CS" sz="2800" dirty="0" smtClean="0">
                <a:solidFill>
                  <a:schemeClr val="bg1"/>
                </a:solidFill>
                <a:latin typeface="Calibri" pitchFamily="34" charset="0"/>
              </a:endParaRPr>
            </a:p>
            <a:p>
              <a:pPr algn="ctr"/>
              <a:endParaRPr lang="sr-Latn-CS" sz="2800" dirty="0" smtClean="0">
                <a:solidFill>
                  <a:schemeClr val="bg1"/>
                </a:solidFill>
                <a:latin typeface="Calibri" pitchFamily="34" charset="0"/>
              </a:endParaRPr>
            </a:p>
            <a:p>
              <a:pPr algn="ctr"/>
              <a:endParaRPr lang="sr-Latn-CS" sz="2800" dirty="0">
                <a:solidFill>
                  <a:schemeClr val="bg1"/>
                </a:solidFill>
                <a:latin typeface="Calibri" pitchFamily="34" charset="0"/>
              </a:endParaRPr>
            </a:p>
            <a:p>
              <a:pPr algn="ctr"/>
              <a:endParaRPr lang="sr-Latn-CS" sz="2800" dirty="0" smtClean="0">
                <a:solidFill>
                  <a:schemeClr val="bg1"/>
                </a:solidFill>
                <a:latin typeface="Calibri" pitchFamily="34" charset="0"/>
              </a:endParaRPr>
            </a:p>
            <a:p>
              <a:pPr algn="ctr"/>
              <a:endParaRPr lang="sr-Latn-CS" sz="2800" dirty="0">
                <a:solidFill>
                  <a:schemeClr val="bg1"/>
                </a:solidFill>
                <a:latin typeface="Calibri" pitchFamily="34" charset="0"/>
              </a:endParaRPr>
            </a:p>
            <a:p>
              <a:pPr algn="ctr"/>
              <a:r>
                <a:rPr lang="sr-Latn-CS" sz="2800" dirty="0" smtClean="0">
                  <a:solidFill>
                    <a:schemeClr val="bg1"/>
                  </a:solidFill>
                  <a:latin typeface="Calibri" pitchFamily="34" charset="0"/>
                </a:rPr>
                <a:t>Montenegro</a:t>
              </a:r>
              <a:endParaRPr lang="en-US" sz="2800" dirty="0">
                <a:solidFill>
                  <a:schemeClr val="bg1"/>
                </a:solidFill>
                <a:latin typeface="Calibri" pitchFamily="34" charset="0"/>
              </a:endParaRPr>
            </a:p>
          </p:txBody>
        </p:sp>
        <p:pic>
          <p:nvPicPr>
            <p:cNvPr id="3078" name="Picture 4" descr="Grb_Prozirna_pozadina"/>
            <p:cNvPicPr>
              <a:picLocks noChangeAspect="1" noChangeArrowheads="1"/>
            </p:cNvPicPr>
            <p:nvPr/>
          </p:nvPicPr>
          <p:blipFill>
            <a:blip r:embed="rId3" cstate="print"/>
            <a:srcRect/>
            <a:stretch>
              <a:fillRect/>
            </a:stretch>
          </p:blipFill>
          <p:spPr bwMode="auto">
            <a:xfrm>
              <a:off x="3886200" y="1219200"/>
              <a:ext cx="1405481" cy="1524000"/>
            </a:xfrm>
            <a:prstGeom prst="rect">
              <a:avLst/>
            </a:prstGeom>
            <a:noFill/>
            <a:ln w="9525">
              <a:noFill/>
              <a:miter lim="800000"/>
              <a:headEnd/>
              <a:tailEnd/>
            </a:ln>
          </p:spPr>
        </p:pic>
      </p:grpSp>
      <p:sp>
        <p:nvSpPr>
          <p:cNvPr id="3079" name="Title 1"/>
          <p:cNvSpPr>
            <a:spLocks noGrp="1"/>
          </p:cNvSpPr>
          <p:nvPr>
            <p:ph type="ctrTitle"/>
          </p:nvPr>
        </p:nvSpPr>
        <p:spPr>
          <a:xfrm>
            <a:off x="0" y="4572000"/>
            <a:ext cx="9144000" cy="762000"/>
          </a:xfrm>
        </p:spPr>
        <p:txBody>
          <a:bodyPr/>
          <a:lstStyle/>
          <a:p>
            <a:pPr eaLnBrk="1" hangingPunct="1"/>
            <a:r>
              <a:rPr lang="sr-Latn-CS" sz="2800" dirty="0" smtClean="0">
                <a:solidFill>
                  <a:schemeClr val="bg1"/>
                </a:solidFill>
              </a:rPr>
              <a:t/>
            </a:r>
            <a:br>
              <a:rPr lang="sr-Latn-CS" sz="2800" dirty="0" smtClean="0">
                <a:solidFill>
                  <a:schemeClr val="bg1"/>
                </a:solidFill>
              </a:rPr>
            </a:br>
            <a:r>
              <a:rPr lang="en-US" sz="2800" dirty="0" smtClean="0">
                <a:solidFill>
                  <a:schemeClr val="bg1"/>
                </a:solidFill>
              </a:rPr>
              <a:t/>
            </a:r>
            <a:br>
              <a:rPr lang="en-US" sz="2800" dirty="0" smtClean="0">
                <a:solidFill>
                  <a:schemeClr val="bg1"/>
                </a:solidFill>
              </a:rPr>
            </a:br>
            <a:endParaRPr lang="en-US" sz="2800" dirty="0" smtClean="0">
              <a:solidFill>
                <a:schemeClr val="bg1"/>
              </a:solidFill>
            </a:endParaRPr>
          </a:p>
        </p:txBody>
      </p:sp>
      <p:sp>
        <p:nvSpPr>
          <p:cNvPr id="3077" name="Rectangle 12"/>
          <p:cNvSpPr>
            <a:spLocks noChangeArrowheads="1"/>
          </p:cNvSpPr>
          <p:nvPr/>
        </p:nvSpPr>
        <p:spPr bwMode="auto">
          <a:xfrm>
            <a:off x="0" y="4572000"/>
            <a:ext cx="9144000" cy="2286000"/>
          </a:xfrm>
          <a:prstGeom prst="rect">
            <a:avLst/>
          </a:prstGeom>
          <a:solidFill>
            <a:schemeClr val="tx1"/>
          </a:solidFill>
          <a:ln w="9525">
            <a:solidFill>
              <a:schemeClr val="tx1"/>
            </a:solidFill>
            <a:miter lim="800000"/>
            <a:headEnd/>
            <a:tailEnd/>
          </a:ln>
        </p:spPr>
        <p:txBody>
          <a:bodyPr wrap="none" anchor="ctr"/>
          <a:lstStyle/>
          <a:p>
            <a:endParaRPr lang="sr-Latn-CS">
              <a:solidFill>
                <a:schemeClr val="bg1"/>
              </a:solidFill>
              <a:latin typeface="Calibri" pitchFamily="34" charset="0"/>
            </a:endParaRPr>
          </a:p>
        </p:txBody>
      </p:sp>
      <p:sp>
        <p:nvSpPr>
          <p:cNvPr id="9" name="Rectangle 8"/>
          <p:cNvSpPr/>
          <p:nvPr/>
        </p:nvSpPr>
        <p:spPr bwMode="auto">
          <a:xfrm>
            <a:off x="0" y="6019800"/>
            <a:ext cx="9144000" cy="76264"/>
          </a:xfrm>
          <a:prstGeom prst="rect">
            <a:avLst/>
          </a:prstGeom>
          <a:gradFill flip="none" rotWithShape="1">
            <a:gsLst>
              <a:gs pos="20000">
                <a:srgbClr val="FF6600"/>
              </a:gs>
              <a:gs pos="50000">
                <a:srgbClr val="CC0000">
                  <a:shade val="67500"/>
                  <a:satMod val="115000"/>
                </a:srgbClr>
              </a:gs>
              <a:gs pos="100000">
                <a:srgbClr val="CC0000">
                  <a:shade val="100000"/>
                  <a:satMod val="115000"/>
                </a:srgbClr>
              </a:gs>
            </a:gsLst>
            <a:lin ang="0" scaled="1"/>
            <a:tileRect/>
          </a:gradFill>
          <a:ln>
            <a:noFill/>
          </a:ln>
          <a:effectLst>
            <a:outerShdw blurRad="152400" dist="114300" dir="2400000" sx="101000" sy="101000" algn="tl" rotWithShape="0">
              <a:prstClr val="black">
                <a:alpha val="98000"/>
              </a:prstClr>
            </a:outerShdw>
            <a:softEdge rad="63500"/>
          </a:effectLst>
          <a:scene3d>
            <a:camera prst="orthographicFront"/>
            <a:lightRig rig="threePt" dir="t"/>
          </a:scene3d>
          <a:sp3d prstMaterial="metal">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913" name="Rectangle 1"/>
          <p:cNvSpPr>
            <a:spLocks noChangeArrowheads="1"/>
          </p:cNvSpPr>
          <p:nvPr/>
        </p:nvSpPr>
        <p:spPr bwMode="auto">
          <a:xfrm>
            <a:off x="762000" y="4800600"/>
            <a:ext cx="76962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u="none" strike="noStrike" cap="none" normalizeH="0" baseline="0" dirty="0" smtClean="0">
                <a:ln>
                  <a:noFill/>
                </a:ln>
                <a:solidFill>
                  <a:srgbClr val="FFFFFF"/>
                </a:solidFill>
                <a:effectLst/>
                <a:latin typeface="+mn-lt"/>
                <a:ea typeface="Calibri" pitchFamily="34" charset="0"/>
                <a:cs typeface="Arial" pitchFamily="34" charset="0"/>
              </a:rPr>
              <a:t>The basic principle of the Spatial Plan of Montenegro </a:t>
            </a:r>
            <a:endParaRPr kumimoji="0" lang="sr-Latn-CS" u="none" strike="noStrike" cap="none" normalizeH="0" baseline="0" dirty="0" smtClean="0">
              <a:ln>
                <a:noFill/>
              </a:ln>
              <a:solidFill>
                <a:srgbClr val="FFFFFF"/>
              </a:solidFill>
              <a:effectLst/>
              <a:latin typeface="+mn-lt"/>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u="none" strike="noStrike" cap="none" normalizeH="0" baseline="0" dirty="0" smtClean="0">
                <a:ln>
                  <a:noFill/>
                </a:ln>
                <a:solidFill>
                  <a:srgbClr val="FFFFFF"/>
                </a:solidFill>
                <a:effectLst/>
                <a:latin typeface="+mn-lt"/>
                <a:ea typeface="Calibri" pitchFamily="34" charset="0"/>
                <a:cs typeface="Arial" pitchFamily="34" charset="0"/>
              </a:rPr>
              <a:t>is sustainable development</a:t>
            </a:r>
            <a:r>
              <a:rPr kumimoji="0" lang="sr-Latn-CS" u="none" strike="noStrike" cap="none" normalizeH="0" dirty="0" smtClean="0">
                <a:ln>
                  <a:noFill/>
                </a:ln>
                <a:solidFill>
                  <a:srgbClr val="FFFFFF"/>
                </a:solidFill>
                <a:effectLst/>
                <a:latin typeface="+mn-lt"/>
                <a:ea typeface="Calibri" pitchFamily="34" charset="0"/>
                <a:cs typeface="Arial" pitchFamily="34" charset="0"/>
              </a:rPr>
              <a:t> </a:t>
            </a:r>
            <a:r>
              <a:rPr kumimoji="0" lang="en-US" u="none" strike="noStrike" cap="none" normalizeH="0" baseline="0" dirty="0" smtClean="0">
                <a:ln>
                  <a:noFill/>
                </a:ln>
                <a:solidFill>
                  <a:srgbClr val="FFFFFF"/>
                </a:solidFill>
                <a:effectLst/>
                <a:latin typeface="+mn-lt"/>
                <a:ea typeface="Calibri" pitchFamily="34" charset="0"/>
                <a:cs typeface="Arial" pitchFamily="34" charset="0"/>
              </a:rPr>
              <a:t>which implies the consideration of </a:t>
            </a:r>
            <a:endParaRPr kumimoji="0" lang="sr-Latn-CS" u="none" strike="noStrike" cap="none" normalizeH="0" baseline="0" dirty="0" smtClean="0">
              <a:ln>
                <a:noFill/>
              </a:ln>
              <a:solidFill>
                <a:srgbClr val="FFFFFF"/>
              </a:solidFill>
              <a:effectLst/>
              <a:latin typeface="+mn-lt"/>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u="none" strike="noStrike" cap="none" normalizeH="0" baseline="0" dirty="0" smtClean="0">
                <a:ln>
                  <a:noFill/>
                </a:ln>
                <a:solidFill>
                  <a:srgbClr val="FFFFFF"/>
                </a:solidFill>
                <a:effectLst/>
                <a:latin typeface="+mn-lt"/>
                <a:ea typeface="Calibri" pitchFamily="34" charset="0"/>
                <a:cs typeface="Arial" pitchFamily="34" charset="0"/>
              </a:rPr>
              <a:t>environmental protection, economic development and social needs</a:t>
            </a:r>
            <a:endParaRPr kumimoji="0" lang="en-US" u="none" strike="noStrike" cap="none" normalizeH="0" baseline="0" dirty="0" smtClean="0">
              <a:ln>
                <a:noFill/>
              </a:ln>
              <a:solidFill>
                <a:srgbClr val="FFFFFF"/>
              </a:solidFill>
              <a:effectLst/>
              <a:latin typeface="+mn-l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Clr>
                <a:srgbClr val="FF6600"/>
              </a:buClr>
              <a:buFont typeface="+mj-lt"/>
              <a:buAutoNum type="arabicPeriod"/>
              <a:defRPr/>
            </a:pPr>
            <a:endParaRPr lang="en-US" dirty="0"/>
          </a:p>
        </p:txBody>
      </p:sp>
      <p:sp>
        <p:nvSpPr>
          <p:cNvPr id="60437" name="Rectangle 2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sr-Latn-CS"/>
          </a:p>
        </p:txBody>
      </p:sp>
      <p:grpSp>
        <p:nvGrpSpPr>
          <p:cNvPr id="3" name="Group 1"/>
          <p:cNvGrpSpPr>
            <a:grpSpLocks noChangeAspect="1"/>
          </p:cNvGrpSpPr>
          <p:nvPr/>
        </p:nvGrpSpPr>
        <p:grpSpPr bwMode="auto">
          <a:xfrm>
            <a:off x="228600" y="838200"/>
            <a:ext cx="8691326" cy="5638799"/>
            <a:chOff x="2321" y="2287"/>
            <a:chExt cx="10808" cy="6627"/>
          </a:xfrm>
        </p:grpSpPr>
        <p:sp>
          <p:nvSpPr>
            <p:cNvPr id="17" name="Straight Arrow Connector 16"/>
            <p:cNvSpPr>
              <a:spLocks noChangeShapeType="1"/>
            </p:cNvSpPr>
            <p:nvPr/>
          </p:nvSpPr>
          <p:spPr bwMode="auto">
            <a:xfrm>
              <a:off x="5372" y="4368"/>
              <a:ext cx="1067" cy="183"/>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18" name="Straight Arrow Connector 17"/>
            <p:cNvSpPr>
              <a:spLocks noChangeShapeType="1"/>
            </p:cNvSpPr>
            <p:nvPr/>
          </p:nvSpPr>
          <p:spPr bwMode="auto">
            <a:xfrm>
              <a:off x="7978" y="2970"/>
              <a:ext cx="5" cy="714"/>
            </a:xfrm>
            <a:prstGeom prst="straightConnector1">
              <a:avLst/>
            </a:prstGeom>
            <a:noFill/>
            <a:ln w="9525">
              <a:solidFill>
                <a:schemeClr val="bg1"/>
              </a:solidFill>
              <a:round/>
              <a:headEnd type="arrow" w="med" len="med"/>
              <a:tailEnd type="arrow" w="med" len="med"/>
            </a:ln>
          </p:spPr>
          <p:txBody>
            <a:bodyPr vert="horz" wrap="square" lIns="91440" tIns="45720" rIns="91440" bIns="45720" numCol="1" anchor="t" anchorCtr="0" compatLnSpc="1">
              <a:prstTxWarp prst="textNoShape">
                <a:avLst/>
              </a:prstTxWarp>
            </a:bodyPr>
            <a:lstStyle/>
            <a:p>
              <a:endParaRPr lang="sr-Latn-CS"/>
            </a:p>
          </p:txBody>
        </p:sp>
        <p:sp>
          <p:nvSpPr>
            <p:cNvPr id="21" name="Straight Arrow Connector 20"/>
            <p:cNvSpPr>
              <a:spLocks noChangeShapeType="1"/>
            </p:cNvSpPr>
            <p:nvPr/>
          </p:nvSpPr>
          <p:spPr bwMode="auto">
            <a:xfrm>
              <a:off x="8806" y="4859"/>
              <a:ext cx="592" cy="493"/>
            </a:xfrm>
            <a:prstGeom prst="straightConnector1">
              <a:avLst/>
            </a:prstGeom>
            <a:noFill/>
            <a:ln w="9525">
              <a:solidFill>
                <a:srgbClr val="000000"/>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32" name="Straight Arrow Connector 31"/>
            <p:cNvSpPr>
              <a:spLocks noChangeShapeType="1"/>
            </p:cNvSpPr>
            <p:nvPr/>
          </p:nvSpPr>
          <p:spPr bwMode="auto">
            <a:xfrm>
              <a:off x="3846" y="4616"/>
              <a:ext cx="1" cy="553"/>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34" name="Rectangle 33"/>
            <p:cNvSpPr>
              <a:spLocks noChangeArrowheads="1"/>
            </p:cNvSpPr>
            <p:nvPr/>
          </p:nvSpPr>
          <p:spPr bwMode="auto">
            <a:xfrm>
              <a:off x="6255" y="2287"/>
              <a:ext cx="3445" cy="618"/>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Government of Montenegro</a:t>
              </a:r>
              <a:endParaRPr kumimoji="0" lang="en-US" b="1" i="0" u="none" strike="noStrike" cap="none" normalizeH="0" baseline="0" dirty="0" smtClean="0">
                <a:ln>
                  <a:noFill/>
                </a:ln>
                <a:effectLst/>
                <a:latin typeface="Arial" pitchFamily="34" charset="0"/>
              </a:endParaRPr>
            </a:p>
          </p:txBody>
        </p:sp>
        <p:sp>
          <p:nvSpPr>
            <p:cNvPr id="35" name="Rectangle 34"/>
            <p:cNvSpPr>
              <a:spLocks noChangeArrowheads="1"/>
            </p:cNvSpPr>
            <p:nvPr/>
          </p:nvSpPr>
          <p:spPr bwMode="auto">
            <a:xfrm>
              <a:off x="2322" y="3803"/>
              <a:ext cx="3048" cy="748"/>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Ministry of Finance</a:t>
              </a:r>
              <a:endParaRPr kumimoji="0" lang="en-US" b="1" i="0" u="none" strike="noStrike" cap="none" normalizeH="0" baseline="0" dirty="0" smtClean="0">
                <a:ln>
                  <a:noFill/>
                </a:ln>
                <a:effectLst/>
                <a:latin typeface="Arial" pitchFamily="34" charset="0"/>
              </a:endParaRPr>
            </a:p>
          </p:txBody>
        </p:sp>
        <p:sp>
          <p:nvSpPr>
            <p:cNvPr id="37" name="Rectangle 36"/>
            <p:cNvSpPr>
              <a:spLocks noChangeArrowheads="1"/>
            </p:cNvSpPr>
            <p:nvPr/>
          </p:nvSpPr>
          <p:spPr bwMode="auto">
            <a:xfrm>
              <a:off x="6502" y="3749"/>
              <a:ext cx="2961" cy="1603"/>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Ministry of Sustainable Development and Tourism</a:t>
              </a:r>
              <a:endParaRPr kumimoji="0" lang="en-US" b="1" i="0" u="none" strike="noStrike" cap="none" normalizeH="0" baseline="0" dirty="0" smtClean="0">
                <a:ln>
                  <a:noFill/>
                </a:ln>
                <a:effectLst/>
                <a:latin typeface="Arial" pitchFamily="34" charset="0"/>
              </a:endParaRPr>
            </a:p>
          </p:txBody>
        </p:sp>
        <p:sp>
          <p:nvSpPr>
            <p:cNvPr id="38" name="Rectangle 37"/>
            <p:cNvSpPr>
              <a:spLocks noChangeArrowheads="1"/>
            </p:cNvSpPr>
            <p:nvPr/>
          </p:nvSpPr>
          <p:spPr bwMode="auto">
            <a:xfrm>
              <a:off x="10284" y="3883"/>
              <a:ext cx="2845" cy="616"/>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Local </a:t>
              </a:r>
              <a:endParaRPr kumimoji="0" lang="sr-Latn-CS" b="1" i="0" u="none" strike="noStrike" cap="none" normalizeH="0" baseline="0" dirty="0" smtClean="0">
                <a:ln>
                  <a:noFill/>
                </a:ln>
                <a:effectLst/>
                <a:latin typeface="Arial" pitchFamily="34" charset="0"/>
                <a:ea typeface="Calibri"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Self-Governments</a:t>
              </a:r>
              <a:endParaRPr kumimoji="0" lang="en-US" b="1" i="0" u="none" strike="noStrike" cap="none" normalizeH="0" baseline="0" dirty="0" smtClean="0">
                <a:ln>
                  <a:noFill/>
                </a:ln>
                <a:effectLst/>
                <a:latin typeface="Arial" pitchFamily="34" charset="0"/>
              </a:endParaRPr>
            </a:p>
          </p:txBody>
        </p:sp>
        <p:sp>
          <p:nvSpPr>
            <p:cNvPr id="39" name="Rectangle 38"/>
            <p:cNvSpPr>
              <a:spLocks noChangeArrowheads="1"/>
            </p:cNvSpPr>
            <p:nvPr/>
          </p:nvSpPr>
          <p:spPr bwMode="auto">
            <a:xfrm>
              <a:off x="2322" y="6568"/>
              <a:ext cx="3048" cy="1023"/>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Regional offices of the Real Estate Administration</a:t>
              </a:r>
              <a:endParaRPr kumimoji="0" lang="en-US" b="1" i="0" u="none" strike="noStrike" cap="none" normalizeH="0" baseline="0" dirty="0" smtClean="0">
                <a:ln>
                  <a:noFill/>
                </a:ln>
                <a:effectLst/>
                <a:latin typeface="Arial" pitchFamily="34" charset="0"/>
              </a:endParaRPr>
            </a:p>
          </p:txBody>
        </p:sp>
        <p:sp>
          <p:nvSpPr>
            <p:cNvPr id="40" name="Straight Arrow Connector 39"/>
            <p:cNvSpPr>
              <a:spLocks noChangeShapeType="1"/>
            </p:cNvSpPr>
            <p:nvPr/>
          </p:nvSpPr>
          <p:spPr bwMode="auto">
            <a:xfrm flipH="1">
              <a:off x="9463" y="4192"/>
              <a:ext cx="758" cy="310"/>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41" name="Straight Arrow Connector 40"/>
            <p:cNvSpPr>
              <a:spLocks noChangeShapeType="1"/>
            </p:cNvSpPr>
            <p:nvPr/>
          </p:nvSpPr>
          <p:spPr bwMode="auto">
            <a:xfrm flipH="1" flipV="1">
              <a:off x="5433" y="7080"/>
              <a:ext cx="1006" cy="1420"/>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2" name="Rectangle 34"/>
            <p:cNvSpPr>
              <a:spLocks noChangeArrowheads="1"/>
            </p:cNvSpPr>
            <p:nvPr/>
          </p:nvSpPr>
          <p:spPr bwMode="auto">
            <a:xfrm>
              <a:off x="2321" y="5234"/>
              <a:ext cx="3049" cy="725"/>
            </a:xfrm>
            <a:prstGeom prst="rect">
              <a:avLst/>
            </a:prstGeom>
            <a:solidFill>
              <a:schemeClr val="bg1"/>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Real Estate Administration</a:t>
              </a:r>
              <a:endParaRPr kumimoji="0" lang="en-US" b="1" i="0" u="none" strike="noStrike" cap="none" normalizeH="0" baseline="0" dirty="0" smtClean="0">
                <a:ln>
                  <a:noFill/>
                </a:ln>
                <a:effectLst/>
                <a:latin typeface="Arial" pitchFamily="34" charset="0"/>
              </a:endParaRPr>
            </a:p>
          </p:txBody>
        </p:sp>
        <p:sp>
          <p:nvSpPr>
            <p:cNvPr id="5" name="Straight Arrow Connector 31"/>
            <p:cNvSpPr>
              <a:spLocks noChangeShapeType="1"/>
            </p:cNvSpPr>
            <p:nvPr/>
          </p:nvSpPr>
          <p:spPr bwMode="auto">
            <a:xfrm>
              <a:off x="3846" y="6024"/>
              <a:ext cx="1" cy="479"/>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6" name="Rectangle 38"/>
            <p:cNvSpPr>
              <a:spLocks noChangeArrowheads="1"/>
            </p:cNvSpPr>
            <p:nvPr/>
          </p:nvSpPr>
          <p:spPr bwMode="auto">
            <a:xfrm>
              <a:off x="6502" y="8085"/>
              <a:ext cx="2843" cy="829"/>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Implementation Unit</a:t>
              </a:r>
              <a:endParaRPr kumimoji="0" lang="en-US" b="1" i="0" u="none" strike="noStrike" cap="none" normalizeH="0" baseline="0" dirty="0" smtClean="0">
                <a:ln>
                  <a:noFill/>
                </a:ln>
                <a:effectLst/>
                <a:latin typeface="Arial" pitchFamily="34" charset="0"/>
              </a:endParaRPr>
            </a:p>
          </p:txBody>
        </p:sp>
        <p:sp>
          <p:nvSpPr>
            <p:cNvPr id="7" name="Straight Arrow Connector 39"/>
            <p:cNvSpPr>
              <a:spLocks noChangeShapeType="1"/>
            </p:cNvSpPr>
            <p:nvPr/>
          </p:nvSpPr>
          <p:spPr bwMode="auto">
            <a:xfrm>
              <a:off x="7983" y="5417"/>
              <a:ext cx="1" cy="2538"/>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8" name="Rectangle 37"/>
            <p:cNvSpPr>
              <a:spLocks noChangeArrowheads="1"/>
            </p:cNvSpPr>
            <p:nvPr/>
          </p:nvSpPr>
          <p:spPr bwMode="auto">
            <a:xfrm>
              <a:off x="10284" y="5352"/>
              <a:ext cx="2845" cy="781"/>
            </a:xfrm>
            <a:prstGeom prst="rect">
              <a:avLst/>
            </a:prstGeom>
            <a:solidFill>
              <a:srgbClr val="FFFFFF"/>
            </a:solidFill>
            <a:ln w="63500" cmpd="thickThin">
              <a:solidFill>
                <a:srgbClr val="FF6600"/>
              </a:solidFill>
              <a:miter lim="800000"/>
              <a:headEnd/>
              <a:tailEnd/>
            </a:ln>
            <a:effectLst/>
          </p:spPr>
          <p:txBody>
            <a:bodyPr vert="horz" wrap="square" lIns="60350" tIns="30175" rIns="60350" bIns="30175"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effectLst/>
                  <a:latin typeface="Arial" pitchFamily="34" charset="0"/>
                  <a:ea typeface="Calibri" pitchFamily="34" charset="0"/>
                  <a:cs typeface="Arial" pitchFamily="34" charset="0"/>
                </a:rPr>
                <a:t>Local Communal Service Companies</a:t>
              </a:r>
              <a:endParaRPr kumimoji="0" lang="en-US" b="1" i="0" u="none" strike="noStrike" cap="none" normalizeH="0" baseline="0" dirty="0" smtClean="0">
                <a:ln>
                  <a:noFill/>
                </a:ln>
                <a:effectLst/>
                <a:latin typeface="Arial" pitchFamily="34" charset="0"/>
              </a:endParaRPr>
            </a:p>
          </p:txBody>
        </p:sp>
        <p:sp>
          <p:nvSpPr>
            <p:cNvPr id="9" name="Straight Arrow Connector 39"/>
            <p:cNvSpPr>
              <a:spLocks noChangeShapeType="1"/>
            </p:cNvSpPr>
            <p:nvPr/>
          </p:nvSpPr>
          <p:spPr bwMode="auto">
            <a:xfrm flipH="1">
              <a:off x="9409" y="6198"/>
              <a:ext cx="2298" cy="2302"/>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sp>
          <p:nvSpPr>
            <p:cNvPr id="10" name="Straight Arrow Connector 31"/>
            <p:cNvSpPr>
              <a:spLocks noChangeShapeType="1"/>
            </p:cNvSpPr>
            <p:nvPr/>
          </p:nvSpPr>
          <p:spPr bwMode="auto">
            <a:xfrm>
              <a:off x="11707" y="4564"/>
              <a:ext cx="1" cy="723"/>
            </a:xfrm>
            <a:prstGeom prst="straightConnector1">
              <a:avLst/>
            </a:prstGeom>
            <a:noFill/>
            <a:ln w="9525">
              <a:solidFill>
                <a:schemeClr val="bg1"/>
              </a:solidFill>
              <a:round/>
              <a:headEnd type="arrow" w="lg" len="lg"/>
              <a:tailEnd type="arrow" w="lg" len="lg"/>
            </a:ln>
          </p:spPr>
          <p:txBody>
            <a:bodyPr vert="horz" wrap="square" lIns="91440" tIns="45720" rIns="91440" bIns="45720" numCol="1" anchor="t" anchorCtr="0" compatLnSpc="1">
              <a:prstTxWarp prst="textNoShape">
                <a:avLst/>
              </a:prstTxWarp>
            </a:bodyPr>
            <a:lstStyle/>
            <a:p>
              <a:endParaRPr lang="sr-Latn-CS"/>
            </a:p>
          </p:txBody>
        </p:sp>
      </p:grpSp>
      <p:sp>
        <p:nvSpPr>
          <p:cNvPr id="23" name="Rectangle 22"/>
          <p:cNvSpPr/>
          <p:nvPr/>
        </p:nvSpPr>
        <p:spPr>
          <a:xfrm>
            <a:off x="2057400" y="152400"/>
            <a:ext cx="5410200" cy="457200"/>
          </a:xfrm>
          <a:prstGeom prst="rect">
            <a:avLst/>
          </a:prstGeom>
          <a:solidFill>
            <a:srgbClr val="FF660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Clr>
                <a:srgbClr val="FF6600"/>
              </a:buClr>
              <a:defRPr/>
            </a:pPr>
            <a:r>
              <a:rPr lang="sr-Latn-CS" sz="2000" b="1" dirty="0" smtClean="0">
                <a:latin typeface="Arial" pitchFamily="34" charset="0"/>
                <a:cs typeface="Arial" pitchFamily="34" charset="0"/>
              </a:rPr>
              <a:t>INSTITU</a:t>
            </a:r>
            <a:r>
              <a:rPr lang="en-US" sz="2000" b="1" dirty="0" smtClean="0">
                <a:latin typeface="Arial" pitchFamily="34" charset="0"/>
                <a:cs typeface="Arial" pitchFamily="34" charset="0"/>
              </a:rPr>
              <a:t>TIONAL COOPERATION</a:t>
            </a:r>
            <a:endParaRPr lang="sr-Latn-CS" sz="20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1447800"/>
            <a:ext cx="6477000" cy="3352800"/>
          </a:xfrm>
          <a:prstGeom prst="rect">
            <a:avLst/>
          </a:prstGeom>
          <a:solidFill>
            <a:srgbClr val="FF660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Clr>
                <a:srgbClr val="FF6600"/>
              </a:buClr>
              <a:defRPr/>
            </a:pPr>
            <a:r>
              <a:rPr lang="sr-Latn-CS" sz="3200" b="1" dirty="0" smtClean="0">
                <a:latin typeface="Arial" pitchFamily="34" charset="0"/>
                <a:cs typeface="Arial" pitchFamily="34" charset="0"/>
              </a:rPr>
              <a:t>A</a:t>
            </a:r>
            <a:r>
              <a:rPr lang="en-US" sz="3200" b="1" dirty="0" smtClean="0">
                <a:latin typeface="Arial" pitchFamily="34" charset="0"/>
                <a:cs typeface="Arial" pitchFamily="34" charset="0"/>
              </a:rPr>
              <a:t>CTION PLAN</a:t>
            </a:r>
            <a:endParaRPr lang="sr-Latn-CS" sz="3200" b="1" dirty="0">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idx="1"/>
          </p:nvPr>
        </p:nvSpPr>
        <p:spPr>
          <a:xfrm>
            <a:off x="228600" y="1143000"/>
            <a:ext cx="8686800" cy="4343400"/>
          </a:xfrm>
        </p:spPr>
        <p:txBody>
          <a:bodyPr/>
          <a:lstStyle/>
          <a:p>
            <a:pPr eaLnBrk="1" hangingPunct="1">
              <a:buFont typeface="Arial" pitchFamily="34" charset="0"/>
              <a:buNone/>
            </a:pPr>
            <a:r>
              <a:rPr lang="en-US" sz="2000" b="1" i="1" dirty="0" smtClean="0">
                <a:solidFill>
                  <a:srgbClr val="FF6600"/>
                </a:solidFill>
                <a:latin typeface="Arial" pitchFamily="34" charset="0"/>
                <a:cs typeface="Arial" pitchFamily="34" charset="0"/>
              </a:rPr>
              <a:t>THE PREPARATORY  PHASE</a:t>
            </a:r>
          </a:p>
          <a:p>
            <a:pPr eaLnBrk="1" hangingPunct="1">
              <a:buNone/>
            </a:pPr>
            <a:r>
              <a:rPr lang="en-US" sz="2000" i="1" dirty="0" smtClean="0">
                <a:solidFill>
                  <a:srgbClr val="FF6600"/>
                </a:solidFill>
                <a:latin typeface="Arial" pitchFamily="34" charset="0"/>
                <a:cs typeface="Arial" pitchFamily="34" charset="0"/>
              </a:rPr>
              <a:t>The preparatory phase  including the design of database</a:t>
            </a:r>
          </a:p>
          <a:p>
            <a:pPr eaLnBrk="1" hangingPunct="1">
              <a:buNone/>
            </a:pPr>
            <a:endParaRPr lang="sr-Latn-CS" sz="2000" dirty="0" smtClean="0">
              <a:solidFill>
                <a:srgbClr val="FF6600"/>
              </a:solidFill>
            </a:endParaRP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Development and adoption of the Draft Law on Legalization of objects</a:t>
            </a:r>
            <a:endParaRPr lang="vi-VN" sz="1800" dirty="0" smtClean="0">
              <a:solidFill>
                <a:srgbClr val="FFFFFF"/>
              </a:solidFill>
              <a:cs typeface="Arial" pitchFamily="34" charset="0"/>
            </a:endParaRP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Communication with local governments and competent authorities on the implementation of Law and establishment of implementation units in municipalities</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Determining the real situation on data in municipalities by ortho-photo overlay</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Creating a database of informal objects</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Communication of the Ministry of Finance and MSDT with financial institutions to provide funds for the project implementation</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Promoting the goals of law</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The implementation of the communication strategy</a:t>
            </a:r>
          </a:p>
          <a:p>
            <a:pPr eaLnBrk="1" hangingPunct="1">
              <a:buClr>
                <a:srgbClr val="FF6600"/>
              </a:buClr>
              <a:buFont typeface="Wingdings" pitchFamily="2" charset="2"/>
              <a:buChar char="ü"/>
            </a:pPr>
            <a:endParaRPr lang="sr-Latn-CS" sz="2000" dirty="0" smtClean="0">
              <a:solidFill>
                <a:srgbClr val="FFFFFF"/>
              </a:solidFill>
            </a:endParaRPr>
          </a:p>
          <a:p>
            <a:pPr eaLnBrk="1" hangingPunct="1">
              <a:buClr>
                <a:srgbClr val="FF6600"/>
              </a:buClr>
              <a:buFont typeface="Arial" pitchFamily="34" charset="0"/>
              <a:buNone/>
            </a:pPr>
            <a:endParaRPr lang="sr-Latn-CS" sz="1200" dirty="0" smtClean="0">
              <a:solidFill>
                <a:srgbClr val="FFFFFF"/>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a:spLocks noGrp="1"/>
          </p:cNvSpPr>
          <p:nvPr>
            <p:ph idx="1"/>
          </p:nvPr>
        </p:nvSpPr>
        <p:spPr>
          <a:xfrm>
            <a:off x="228600" y="990600"/>
            <a:ext cx="8686800" cy="4724400"/>
          </a:xfrm>
        </p:spPr>
        <p:txBody>
          <a:bodyPr/>
          <a:lstStyle/>
          <a:p>
            <a:pPr eaLnBrk="1" hangingPunct="1">
              <a:buClr>
                <a:srgbClr val="FF6600"/>
              </a:buClr>
              <a:buFont typeface="Arial" pitchFamily="34" charset="0"/>
              <a:buNone/>
            </a:pPr>
            <a:endParaRPr lang="sr-Latn-CS" sz="1200" dirty="0" smtClean="0">
              <a:solidFill>
                <a:srgbClr val="FFFFFF"/>
              </a:solidFill>
            </a:endParaRPr>
          </a:p>
          <a:p>
            <a:pPr eaLnBrk="1" hangingPunct="1">
              <a:buClr>
                <a:srgbClr val="FF6600"/>
              </a:buClr>
              <a:buFont typeface="Arial" pitchFamily="34" charset="0"/>
              <a:buNone/>
            </a:pPr>
            <a:r>
              <a:rPr lang="en-US" sz="2000" b="1" i="1" dirty="0" smtClean="0">
                <a:solidFill>
                  <a:srgbClr val="FF6600"/>
                </a:solidFill>
                <a:latin typeface="Arial" pitchFamily="34" charset="0"/>
                <a:cs typeface="Arial" pitchFamily="34" charset="0"/>
              </a:rPr>
              <a:t>THE IMPLEMENTATION PHASE</a:t>
            </a:r>
          </a:p>
          <a:p>
            <a:pPr eaLnBrk="1" hangingPunct="1">
              <a:buClr>
                <a:srgbClr val="FF6600"/>
              </a:buClr>
              <a:buNone/>
            </a:pPr>
            <a:r>
              <a:rPr lang="en-US" sz="2000" i="1" dirty="0" smtClean="0">
                <a:solidFill>
                  <a:srgbClr val="FF6600"/>
                </a:solidFill>
                <a:latin typeface="Arial" pitchFamily="34" charset="0"/>
                <a:cs typeface="Arial" pitchFamily="34" charset="0"/>
              </a:rPr>
              <a:t>Defining the process of regularization procedures and communication with</a:t>
            </a:r>
          </a:p>
          <a:p>
            <a:pPr eaLnBrk="1" hangingPunct="1">
              <a:buClr>
                <a:srgbClr val="FF6600"/>
              </a:buClr>
              <a:buNone/>
            </a:pPr>
            <a:r>
              <a:rPr lang="en-US" sz="2000" i="1" dirty="0" smtClean="0">
                <a:solidFill>
                  <a:srgbClr val="FF6600"/>
                </a:solidFill>
                <a:latin typeface="Arial" pitchFamily="34" charset="0"/>
                <a:cs typeface="Arial" pitchFamily="34" charset="0"/>
              </a:rPr>
              <a:t>the public</a:t>
            </a:r>
          </a:p>
          <a:p>
            <a:pPr eaLnBrk="1" hangingPunct="1">
              <a:buClr>
                <a:srgbClr val="FF6600"/>
              </a:buClr>
              <a:buNone/>
            </a:pPr>
            <a:endParaRPr lang="sr-Latn-CS" sz="2000" b="1" i="1" dirty="0" smtClean="0">
              <a:solidFill>
                <a:srgbClr val="FF6600"/>
              </a:solidFill>
            </a:endParaRP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Enabling the process of submitting the application for regularization (9 months)</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Creating 3D views of objects with overdue in dimensions and number of floors</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Creating a database of objects that exceed the dimensions and number of floors</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Implementation of pilot projects (</a:t>
            </a:r>
            <a:r>
              <a:rPr lang="vi-VN" sz="1800" dirty="0" smtClean="0">
                <a:solidFill>
                  <a:srgbClr val="FFFFFF"/>
                </a:solidFill>
                <a:latin typeface="Arial" pitchFamily="34" charset="0"/>
                <a:cs typeface="Arial" pitchFamily="34" charset="0"/>
              </a:rPr>
              <a:t>Bar, </a:t>
            </a:r>
            <a:r>
              <a:rPr lang="en-US" sz="1800" dirty="0" smtClean="0">
                <a:solidFill>
                  <a:srgbClr val="FFFFFF"/>
                </a:solidFill>
                <a:latin typeface="Arial" pitchFamily="34" charset="0"/>
                <a:cs typeface="Arial" pitchFamily="34" charset="0"/>
              </a:rPr>
              <a:t>Z</a:t>
            </a:r>
            <a:r>
              <a:rPr lang="vi-VN" sz="1800" dirty="0" smtClean="0">
                <a:solidFill>
                  <a:srgbClr val="FFFFFF"/>
                </a:solidFill>
                <a:latin typeface="Arial" pitchFamily="34" charset="0"/>
                <a:cs typeface="Arial" pitchFamily="34" charset="0"/>
              </a:rPr>
              <a:t>abljak </a:t>
            </a:r>
            <a:r>
              <a:rPr lang="en-US" sz="1800" dirty="0" smtClean="0">
                <a:solidFill>
                  <a:srgbClr val="FFFFFF"/>
                </a:solidFill>
                <a:latin typeface="Arial" pitchFamily="34" charset="0"/>
                <a:cs typeface="Arial" pitchFamily="34" charset="0"/>
              </a:rPr>
              <a:t>and</a:t>
            </a:r>
            <a:r>
              <a:rPr lang="vi-VN" sz="1800" dirty="0" smtClean="0">
                <a:solidFill>
                  <a:srgbClr val="FFFFFF"/>
                </a:solidFill>
                <a:latin typeface="Arial" pitchFamily="34" charset="0"/>
                <a:cs typeface="Arial" pitchFamily="34" charset="0"/>
              </a:rPr>
              <a:t> Bijelo Polje</a:t>
            </a:r>
            <a:r>
              <a:rPr lang="en-US" sz="1800" dirty="0" smtClean="0">
                <a:solidFill>
                  <a:srgbClr val="FFFFFF"/>
                </a:solidFill>
                <a:latin typeface="Arial" pitchFamily="34" charset="0"/>
                <a:cs typeface="Arial" pitchFamily="34" charset="0"/>
              </a:rPr>
              <a:t>)</a:t>
            </a:r>
          </a:p>
          <a:p>
            <a:pPr eaLnBrk="1" hangingPunct="1">
              <a:buClr>
                <a:srgbClr val="FF6600"/>
              </a:buClr>
              <a:buFont typeface="Wingdings" pitchFamily="2" charset="2"/>
              <a:buChar char="ü"/>
            </a:pPr>
            <a:r>
              <a:rPr lang="en-US" sz="1800" dirty="0" smtClean="0">
                <a:solidFill>
                  <a:srgbClr val="FFFFFF"/>
                </a:solidFill>
                <a:latin typeface="Arial" pitchFamily="34" charset="0"/>
                <a:cs typeface="Arial" pitchFamily="34" charset="0"/>
              </a:rPr>
              <a:t>Implementation of tax policy measures </a:t>
            </a:r>
            <a:endParaRPr lang="vi-VN" sz="1800" dirty="0" smtClean="0">
              <a:solidFill>
                <a:srgbClr val="FFFFFF"/>
              </a:solidFill>
              <a:latin typeface="Arial" pitchFamily="34" charset="0"/>
              <a:cs typeface="Arial" pitchFamily="34" charset="0"/>
            </a:endParaRPr>
          </a:p>
          <a:p>
            <a:pPr eaLnBrk="1" hangingPunct="1">
              <a:buClr>
                <a:srgbClr val="FF6600"/>
              </a:buClr>
              <a:buFont typeface="Arial" pitchFamily="34" charset="0"/>
              <a:buNone/>
            </a:pPr>
            <a:endParaRPr lang="sr-Latn-CS" sz="1200" dirty="0" smtClean="0">
              <a:solidFill>
                <a:srgbClr val="FFFFFF"/>
              </a:solidFill>
            </a:endParaRPr>
          </a:p>
          <a:p>
            <a:pPr eaLnBrk="1" hangingPunct="1">
              <a:buClr>
                <a:srgbClr val="FF6600"/>
              </a:buClr>
              <a:buFont typeface="Arial" pitchFamily="34" charset="0"/>
              <a:buNone/>
            </a:pPr>
            <a:endParaRPr lang="sr-Latn-CS" sz="2000" dirty="0" smtClean="0">
              <a:solidFill>
                <a:srgbClr val="FFFFFF"/>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6" descr="016_005_Spatial Planning &amp; Zoning_3"/>
          <p:cNvPicPr>
            <a:picLocks noChangeAspect="1" noChangeArrowheads="1"/>
          </p:cNvPicPr>
          <p:nvPr/>
        </p:nvPicPr>
        <p:blipFill>
          <a:blip r:embed="rId3" cstate="print">
            <a:duotone>
              <a:schemeClr val="bg2">
                <a:shade val="45000"/>
                <a:satMod val="135000"/>
              </a:schemeClr>
              <a:prstClr val="white"/>
            </a:duotone>
            <a:lum bright="-10000" contrast="11000"/>
          </a:blip>
          <a:stretch>
            <a:fillRect/>
          </a:stretch>
        </p:blipFill>
        <p:spPr bwMode="auto">
          <a:xfrm rot="167489">
            <a:off x="-912436" y="1472073"/>
            <a:ext cx="10545346" cy="6596163"/>
          </a:xfrm>
          <a:prstGeom prst="rect">
            <a:avLst/>
          </a:prstGeom>
          <a:noFill/>
          <a:effectLst>
            <a:outerShdw blurRad="50800" dist="50800" dir="5400000" algn="ctr" rotWithShape="0">
              <a:schemeClr val="bg1"/>
            </a:outerShdw>
          </a:effectLst>
          <a:scene3d>
            <a:camera prst="obliqueTopLeft"/>
            <a:lightRig rig="threePt" dir="t"/>
          </a:scene3d>
          <a:sp3d contourW="12700" prstMaterial="dkEdge">
            <a:bevelB/>
            <a:contourClr>
              <a:schemeClr val="bg1"/>
            </a:contourClr>
          </a:sp3d>
        </p:spPr>
      </p:pic>
      <p:sp>
        <p:nvSpPr>
          <p:cNvPr id="15363" name="Content Placeholder 2"/>
          <p:cNvSpPr>
            <a:spLocks noGrp="1"/>
          </p:cNvSpPr>
          <p:nvPr>
            <p:ph idx="1"/>
          </p:nvPr>
        </p:nvSpPr>
        <p:spPr>
          <a:xfrm>
            <a:off x="-152400" y="1600200"/>
            <a:ext cx="9067800" cy="3048000"/>
          </a:xfrm>
        </p:spPr>
        <p:txBody>
          <a:bodyPr/>
          <a:lstStyle/>
          <a:p>
            <a:pPr algn="just">
              <a:buFont typeface="Arial" pitchFamily="34" charset="0"/>
              <a:buNone/>
            </a:pPr>
            <a:r>
              <a:rPr lang="sr-Latn-CS" sz="1800" dirty="0" smtClean="0">
                <a:latin typeface="Arial" pitchFamily="34" charset="0"/>
                <a:cs typeface="Arial" pitchFamily="34" charset="0"/>
              </a:rPr>
              <a:t>	</a:t>
            </a:r>
            <a:r>
              <a:rPr lang="en-US" sz="1800" dirty="0" smtClean="0">
                <a:latin typeface="Arial" pitchFamily="34" charset="0"/>
                <a:cs typeface="Arial" pitchFamily="34" charset="0"/>
              </a:rPr>
              <a:t>One of the grounds for the adoption of the Plan was the </a:t>
            </a:r>
            <a:r>
              <a:rPr lang="en-US" sz="1800" b="1" i="1" dirty="0" smtClean="0">
                <a:latin typeface="Arial" pitchFamily="34" charset="0"/>
                <a:cs typeface="Arial" pitchFamily="34" charset="0"/>
              </a:rPr>
              <a:t>Pilot Project</a:t>
            </a:r>
            <a:r>
              <a:rPr lang="en-US" sz="1800" dirty="0" smtClean="0">
                <a:latin typeface="Arial" pitchFamily="34" charset="0"/>
                <a:cs typeface="Arial" pitchFamily="34" charset="0"/>
              </a:rPr>
              <a:t>, from July 2011, by renowned author IIBW (Canada) and Housing Ltd (Austria). This study is a result of author’s understanding of the informal settlements development models in Montenegro, as well as pragmatic approaches to the design of their economic, social and spatial integration.</a:t>
            </a:r>
          </a:p>
          <a:p>
            <a:pPr>
              <a:buFont typeface="Arial" pitchFamily="34" charset="0"/>
              <a:buNone/>
            </a:pPr>
            <a:r>
              <a:rPr lang="sr-Latn-CS" sz="1800" dirty="0" smtClean="0">
                <a:latin typeface="Arial" pitchFamily="34" charset="0"/>
                <a:cs typeface="Arial" pitchFamily="34" charset="0"/>
              </a:rPr>
              <a:t> </a:t>
            </a:r>
            <a:r>
              <a:rPr lang="en-US" sz="1800" dirty="0" smtClean="0">
                <a:latin typeface="Arial" pitchFamily="34" charset="0"/>
                <a:cs typeface="Arial" pitchFamily="34" charset="0"/>
              </a:rPr>
              <a:t>	</a:t>
            </a:r>
          </a:p>
          <a:p>
            <a:pPr algn="just">
              <a:buFont typeface="Arial" pitchFamily="34" charset="0"/>
              <a:buNone/>
            </a:pPr>
            <a:r>
              <a:rPr lang="en-US" sz="1800" dirty="0" smtClean="0">
                <a:latin typeface="Arial" pitchFamily="34" charset="0"/>
                <a:cs typeface="Arial" pitchFamily="34" charset="0"/>
              </a:rPr>
              <a:t>	The study will be used by the author the planning document, which was chosen by the local government for the development of DUP "Bjelila-Rutke-Gorelac". Over 5,000 facilities will be treated as a part of the plan in locations that are conditioned by geographical and social boundaries.</a:t>
            </a:r>
          </a:p>
          <a:p>
            <a:pPr>
              <a:buFont typeface="Arial" pitchFamily="34" charset="0"/>
              <a:buNone/>
            </a:pPr>
            <a:r>
              <a:rPr lang="sr-Latn-CS" sz="1800" dirty="0" smtClean="0">
                <a:latin typeface="Arial" pitchFamily="34" charset="0"/>
                <a:cs typeface="Arial" pitchFamily="34" charset="0"/>
              </a:rPr>
              <a:t>	</a:t>
            </a:r>
            <a:endParaRPr lang="en-U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Current Project status</a:t>
            </a:r>
            <a:r>
              <a:rPr lang="sr-Latn-CS" sz="1800" dirty="0" smtClean="0">
                <a:latin typeface="Arial" pitchFamily="34" charset="0"/>
                <a:cs typeface="Arial" pitchFamily="34" charset="0"/>
              </a:rPr>
              <a:t>:</a:t>
            </a:r>
            <a:endParaRPr lang="en-US" sz="1800" dirty="0" smtClean="0">
              <a:latin typeface="Arial" pitchFamily="34" charset="0"/>
              <a:cs typeface="Arial" pitchFamily="34" charset="0"/>
            </a:endParaRPr>
          </a:p>
          <a:p>
            <a:pPr algn="just">
              <a:spcBef>
                <a:spcPct val="0"/>
              </a:spcBef>
              <a:buFont typeface="Arial" pitchFamily="34" charset="0"/>
              <a:buNone/>
            </a:pPr>
            <a:r>
              <a:rPr lang="en-US" sz="1800" dirty="0" smtClean="0">
                <a:latin typeface="Arial" pitchFamily="34" charset="0"/>
                <a:cs typeface="Arial" pitchFamily="34" charset="0"/>
              </a:rPr>
              <a:t>	</a:t>
            </a:r>
            <a:endParaRPr lang="sr-Latn-CS" sz="1800" dirty="0" smtClean="0">
              <a:latin typeface="Arial" pitchFamily="34" charset="0"/>
              <a:cs typeface="Arial" pitchFamily="34" charset="0"/>
            </a:endParaRPr>
          </a:p>
          <a:p>
            <a:pPr lvl="1" eaLnBrk="1" hangingPunct="1">
              <a:buClr>
                <a:srgbClr val="A40000"/>
              </a:buClr>
              <a:buFont typeface="Wingdings" pitchFamily="2" charset="2"/>
              <a:buChar char="Ø"/>
            </a:pPr>
            <a:r>
              <a:rPr lang="en-US" sz="1600" i="1" dirty="0" smtClean="0">
                <a:latin typeface="Arial" pitchFamily="34" charset="0"/>
                <a:cs typeface="Arial" pitchFamily="34" charset="0"/>
              </a:rPr>
              <a:t>Preliminary draft of DUP "Bjelila-Rutke-Gorelac ‘ has passed a public hearing, which was organized by the Municipality of Bar although it was not legally obliged</a:t>
            </a:r>
          </a:p>
          <a:p>
            <a:pPr lvl="1" eaLnBrk="1" hangingPunct="1">
              <a:buClr>
                <a:srgbClr val="A40000"/>
              </a:buClr>
              <a:buFont typeface="Wingdings" pitchFamily="2" charset="2"/>
              <a:buChar char="Ø"/>
            </a:pPr>
            <a:r>
              <a:rPr lang="en-US" sz="1600" i="1" dirty="0" smtClean="0">
                <a:latin typeface="Arial" pitchFamily="34" charset="0"/>
                <a:cs typeface="Arial" pitchFamily="34" charset="0"/>
              </a:rPr>
              <a:t>Adoption of the draft by the competent Ministry is expected after the public hearings (it is estimated that 1/3 of illegal buildings are owned by foreigners)</a:t>
            </a:r>
            <a:endParaRPr lang="da-DK" sz="1600" i="1" dirty="0" smtClean="0">
              <a:latin typeface="Arial" pitchFamily="34" charset="0"/>
              <a:cs typeface="Arial" pitchFamily="34" charset="0"/>
            </a:endParaRPr>
          </a:p>
          <a:p>
            <a:pPr lvl="1" eaLnBrk="1" hangingPunct="1">
              <a:buClr>
                <a:srgbClr val="A40000"/>
              </a:buClr>
              <a:buFont typeface="Arial" pitchFamily="34" charset="0"/>
              <a:buNone/>
            </a:pPr>
            <a:endParaRPr lang="sr-Latn-CS" sz="1600" dirty="0" smtClean="0">
              <a:latin typeface="Arial" pitchFamily="34" charset="0"/>
              <a:cs typeface="Arial" pitchFamily="34" charset="0"/>
            </a:endParaRPr>
          </a:p>
        </p:txBody>
      </p:sp>
      <p:sp>
        <p:nvSpPr>
          <p:cNvPr id="8" name="Title 7"/>
          <p:cNvSpPr>
            <a:spLocks noGrp="1"/>
          </p:cNvSpPr>
          <p:nvPr>
            <p:ph type="title"/>
          </p:nvPr>
        </p:nvSpPr>
        <p:spPr>
          <a:xfrm>
            <a:off x="0" y="533400"/>
            <a:ext cx="9144000" cy="685800"/>
          </a:xfrm>
        </p:spPr>
        <p:txBody>
          <a:bodyPr rtlCol="0">
            <a:normAutofit fontScale="90000"/>
          </a:bodyPr>
          <a:lstStyle/>
          <a:p>
            <a:pPr algn="l" eaLnBrk="1" fontAlgn="auto" hangingPunct="1">
              <a:spcAft>
                <a:spcPts val="0"/>
              </a:spcAft>
              <a:defRPr/>
            </a:pPr>
            <a:r>
              <a:rPr lang="sr-Latn-CS" sz="2800" b="1" dirty="0" smtClean="0"/>
              <a:t/>
            </a:r>
            <a:br>
              <a:rPr lang="sr-Latn-CS" sz="2800" b="1" dirty="0" smtClean="0"/>
            </a:br>
            <a:r>
              <a:rPr lang="en-US" sz="2700" b="1" dirty="0" smtClean="0">
                <a:solidFill>
                  <a:srgbClr val="FF6600"/>
                </a:solidFill>
                <a:latin typeface="Arial" pitchFamily="34" charset="0"/>
                <a:cs typeface="Arial" pitchFamily="34" charset="0"/>
              </a:rPr>
              <a:t> </a:t>
            </a:r>
            <a:r>
              <a:rPr lang="sr-Latn-CS" sz="2700" b="1" dirty="0" smtClean="0">
                <a:solidFill>
                  <a:srgbClr val="FF6600"/>
                </a:solidFill>
                <a:latin typeface="Arial" pitchFamily="34" charset="0"/>
                <a:cs typeface="Arial" pitchFamily="34" charset="0"/>
              </a:rPr>
              <a:t>PILOT PROJE</a:t>
            </a:r>
            <a:r>
              <a:rPr lang="en-US" sz="2700" b="1" dirty="0" smtClean="0">
                <a:solidFill>
                  <a:srgbClr val="FF6600"/>
                </a:solidFill>
                <a:latin typeface="Arial" pitchFamily="34" charset="0"/>
                <a:cs typeface="Arial" pitchFamily="34" charset="0"/>
              </a:rPr>
              <a:t>CT</a:t>
            </a:r>
            <a:r>
              <a:rPr lang="sr-Latn-CS" sz="2700" dirty="0" smtClean="0">
                <a:solidFill>
                  <a:srgbClr val="FF6600"/>
                </a:solidFill>
                <a:latin typeface="Arial" pitchFamily="34" charset="0"/>
                <a:cs typeface="Arial" pitchFamily="34" charset="0"/>
              </a:rPr>
              <a:t/>
            </a:r>
            <a:br>
              <a:rPr lang="sr-Latn-CS" sz="2700" dirty="0" smtClean="0">
                <a:solidFill>
                  <a:srgbClr val="FF6600"/>
                </a:solidFill>
                <a:latin typeface="Arial" pitchFamily="34" charset="0"/>
                <a:cs typeface="Arial" pitchFamily="34" charset="0"/>
              </a:rPr>
            </a:br>
            <a:r>
              <a:rPr lang="vi-VN" sz="2700" dirty="0" smtClean="0">
                <a:solidFill>
                  <a:srgbClr val="FF6600"/>
                </a:solidFill>
                <a:latin typeface="Arial" pitchFamily="34" charset="0"/>
                <a:cs typeface="Arial" pitchFamily="34" charset="0"/>
              </a:rPr>
              <a:t> ’’ </a:t>
            </a:r>
            <a:r>
              <a:rPr lang="en-US" sz="2700" dirty="0" smtClean="0">
                <a:solidFill>
                  <a:srgbClr val="FF6600"/>
                </a:solidFill>
                <a:latin typeface="Arial" pitchFamily="34" charset="0"/>
                <a:cs typeface="Arial" pitchFamily="34" charset="0"/>
              </a:rPr>
              <a:t>Informal settlements improvement</a:t>
            </a:r>
            <a:r>
              <a:rPr lang="vi-VN" sz="2700" dirty="0" smtClean="0">
                <a:solidFill>
                  <a:srgbClr val="FF6600"/>
                </a:solidFill>
                <a:latin typeface="Arial" pitchFamily="34" charset="0"/>
                <a:cs typeface="Arial" pitchFamily="34" charset="0"/>
              </a:rPr>
              <a:t> Pobrđe – Rutke’’ </a:t>
            </a:r>
            <a:r>
              <a:rPr lang="en-US" sz="2700" dirty="0" smtClean="0">
                <a:solidFill>
                  <a:srgbClr val="FF6600"/>
                </a:solidFill>
                <a:latin typeface="Arial" pitchFamily="34" charset="0"/>
                <a:cs typeface="Arial" pitchFamily="34" charset="0"/>
              </a:rPr>
              <a:t> </a:t>
            </a:r>
            <a:r>
              <a:rPr lang="sr-Latn-CS" sz="2700" b="1" dirty="0" smtClean="0">
                <a:solidFill>
                  <a:srgbClr val="FF6600"/>
                </a:solidFill>
                <a:effectLst>
                  <a:outerShdw blurRad="38100" dist="38100" dir="2700000" algn="tl">
                    <a:srgbClr val="000000">
                      <a:alpha val="43137"/>
                    </a:srgbClr>
                  </a:outerShdw>
                </a:effectLst>
              </a:rPr>
              <a:t/>
            </a:r>
            <a:br>
              <a:rPr lang="sr-Latn-CS" sz="2700" b="1" dirty="0" smtClean="0">
                <a:solidFill>
                  <a:srgbClr val="FF6600"/>
                </a:solidFill>
                <a:effectLst>
                  <a:outerShdw blurRad="38100" dist="38100" dir="2700000" algn="tl">
                    <a:srgbClr val="000000">
                      <a:alpha val="43137"/>
                    </a:srgbClr>
                  </a:outerShdw>
                </a:effectLst>
              </a:rPr>
            </a:br>
            <a:endParaRPr lang="en-US" sz="2700" dirty="0">
              <a:solidFill>
                <a:srgbClr val="FF6600"/>
              </a:solidFill>
              <a:effectLst>
                <a:outerShdw blurRad="38100" dist="38100" dir="2700000" algn="tl">
                  <a:srgbClr val="000000">
                    <a:alpha val="43137"/>
                  </a:srgbClr>
                </a:outerShdw>
              </a:effectLst>
            </a:endParaRPr>
          </a:p>
        </p:txBody>
      </p:sp>
    </p:spTree>
  </p:cSld>
  <p:clrMapOvr>
    <a:masterClrMapping/>
  </p:clrMapOvr>
  <p:transition>
    <p:cover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71600" y="1447800"/>
            <a:ext cx="6477000" cy="3352800"/>
          </a:xfrm>
          <a:prstGeom prst="rect">
            <a:avLst/>
          </a:prstGeom>
          <a:solidFill>
            <a:srgbClr val="FF6600">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Clr>
                <a:srgbClr val="FF6600"/>
              </a:buClr>
              <a:defRPr/>
            </a:pPr>
            <a:r>
              <a:rPr lang="en-US" sz="3200" b="1" dirty="0" smtClean="0">
                <a:latin typeface="Arial" pitchFamily="34" charset="0"/>
                <a:cs typeface="Arial" pitchFamily="34" charset="0"/>
              </a:rPr>
              <a:t>LEGISLATION</a:t>
            </a:r>
            <a:endParaRPr lang="sr-Latn-CS" sz="3200" b="1" dirty="0">
              <a:latin typeface="Arial" pitchFamily="34" charset="0"/>
              <a:cs typeface="Arial" pitchFamily="34" charset="0"/>
            </a:endParaRPr>
          </a:p>
        </p:txBody>
      </p:sp>
    </p:spTree>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914400"/>
            <a:ext cx="9144000" cy="563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411" name="Rectangle 6"/>
          <p:cNvSpPr>
            <a:spLocks noChangeArrowheads="1"/>
          </p:cNvSpPr>
          <p:nvPr/>
        </p:nvSpPr>
        <p:spPr bwMode="auto">
          <a:xfrm>
            <a:off x="0" y="0"/>
            <a:ext cx="8763000" cy="6093976"/>
          </a:xfrm>
          <a:prstGeom prst="rect">
            <a:avLst/>
          </a:prstGeom>
          <a:noFill/>
          <a:ln w="9525">
            <a:noFill/>
            <a:miter lim="800000"/>
            <a:headEnd/>
            <a:tailEnd/>
          </a:ln>
        </p:spPr>
        <p:txBody>
          <a:bodyPr>
            <a:spAutoFit/>
          </a:bodyPr>
          <a:lstStyle/>
          <a:p>
            <a:pPr>
              <a:spcAft>
                <a:spcPts val="1200"/>
              </a:spcAft>
            </a:pPr>
            <a:endParaRPr lang="sr-Latn-CS" i="1" dirty="0">
              <a:solidFill>
                <a:srgbClr val="FFFFFF"/>
              </a:solidFill>
            </a:endParaRPr>
          </a:p>
          <a:p>
            <a:pPr marL="800100" lvl="1" indent="-342900">
              <a:spcAft>
                <a:spcPts val="1200"/>
              </a:spcAft>
              <a:buClr>
                <a:srgbClr val="FF6600"/>
              </a:buClr>
              <a:buFont typeface="Calibri" pitchFamily="34" charset="0"/>
              <a:buAutoNum type="arabicPeriod"/>
            </a:pPr>
            <a:r>
              <a:rPr lang="en-US" i="1" dirty="0" smtClean="0">
                <a:solidFill>
                  <a:srgbClr val="FF6600"/>
                </a:solidFill>
              </a:rPr>
              <a:t>Definition of unauthorized object</a:t>
            </a:r>
            <a:r>
              <a:rPr lang="sr-Latn-CS" i="1" dirty="0" smtClean="0">
                <a:solidFill>
                  <a:srgbClr val="FF6600"/>
                </a:solidFill>
              </a:rPr>
              <a:t> – </a:t>
            </a:r>
            <a:r>
              <a:rPr lang="en-US" i="1" dirty="0" smtClean="0">
                <a:solidFill>
                  <a:srgbClr val="FFFFFF"/>
                </a:solidFill>
              </a:rPr>
              <a:t>residential building and business premises i.e. parts of the already existing object where construction work has been carried out on at least one floor without a building permit or in contravention of the building permit</a:t>
            </a:r>
          </a:p>
          <a:p>
            <a:pPr marL="800100" lvl="1" indent="-342900">
              <a:spcAft>
                <a:spcPts val="1200"/>
              </a:spcAft>
              <a:buClr>
                <a:srgbClr val="FF6600"/>
              </a:buClr>
              <a:buFont typeface="Calibri" pitchFamily="34" charset="0"/>
              <a:buAutoNum type="arabicPeriod"/>
            </a:pPr>
            <a:r>
              <a:rPr lang="en-US" i="1" dirty="0" smtClean="0">
                <a:solidFill>
                  <a:srgbClr val="FF6600"/>
                </a:solidFill>
              </a:rPr>
              <a:t>The buildings of primary residence - </a:t>
            </a:r>
            <a:r>
              <a:rPr lang="en-US" i="1" dirty="0" smtClean="0">
                <a:solidFill>
                  <a:srgbClr val="FFFFFF"/>
                </a:solidFill>
              </a:rPr>
              <a:t>Unauthorized buildings of primary residence are a residential buildings where the gross construction area is not more than </a:t>
            </a:r>
            <a:r>
              <a:rPr lang="vi-VN" i="1" dirty="0" smtClean="0">
                <a:solidFill>
                  <a:srgbClr val="FFFFFF"/>
                </a:solidFill>
              </a:rPr>
              <a:t>250 m2</a:t>
            </a:r>
            <a:r>
              <a:rPr lang="en-US" i="1" dirty="0" smtClean="0">
                <a:solidFill>
                  <a:srgbClr val="FFFFFF"/>
                </a:solidFill>
              </a:rPr>
              <a:t> and the owner of the illegal object  have a residence and lives with the members of his household, if the owner and members of his household do not own a second home in Montenegro, i.e. housing unit on the territory of Montenegro </a:t>
            </a:r>
          </a:p>
          <a:p>
            <a:pPr marL="800100" lvl="1" indent="-342900">
              <a:buClr>
                <a:srgbClr val="FF6600"/>
              </a:buClr>
              <a:buFont typeface="Calibri" pitchFamily="34" charset="0"/>
              <a:buAutoNum type="arabicPeriod"/>
            </a:pPr>
            <a:r>
              <a:rPr lang="en-US" i="1" dirty="0" smtClean="0">
                <a:solidFill>
                  <a:srgbClr val="FF6600"/>
                </a:solidFill>
              </a:rPr>
              <a:t>This law is not applicable to objects</a:t>
            </a:r>
            <a:r>
              <a:rPr lang="vi-VN" i="1" dirty="0" smtClean="0">
                <a:solidFill>
                  <a:srgbClr val="FFFFFF"/>
                </a:solidFill>
              </a:rPr>
              <a:t>:</a:t>
            </a:r>
            <a:endParaRPr lang="vi-VN" i="1" dirty="0">
              <a:solidFill>
                <a:srgbClr val="FFFFFF"/>
              </a:solidFill>
            </a:endParaRPr>
          </a:p>
          <a:p>
            <a:pPr marL="1257300" lvl="2" indent="-342900">
              <a:buClr>
                <a:srgbClr val="FF6600"/>
              </a:buClr>
              <a:buFont typeface="Courier New" pitchFamily="49" charset="0"/>
              <a:buChar char="o"/>
            </a:pPr>
            <a:r>
              <a:rPr lang="en-US" i="1" dirty="0" smtClean="0">
                <a:solidFill>
                  <a:srgbClr val="FFFFFF"/>
                </a:solidFill>
              </a:rPr>
              <a:t>In the coastal zone;</a:t>
            </a:r>
          </a:p>
          <a:p>
            <a:pPr marL="1257300" lvl="2" indent="-342900">
              <a:buClr>
                <a:srgbClr val="FF6600"/>
              </a:buClr>
              <a:buFont typeface="Courier New" pitchFamily="49" charset="0"/>
              <a:buChar char="o"/>
            </a:pPr>
            <a:r>
              <a:rPr lang="en-US" i="1" dirty="0" smtClean="0">
                <a:solidFill>
                  <a:srgbClr val="FFFFFF"/>
                </a:solidFill>
              </a:rPr>
              <a:t>In the area of ​​national park</a:t>
            </a:r>
            <a:endParaRPr lang="sr-Latn-CS" i="1" dirty="0">
              <a:solidFill>
                <a:srgbClr val="FFFFFF"/>
              </a:solidFill>
            </a:endParaRPr>
          </a:p>
          <a:p>
            <a:pPr marL="1257300" lvl="2" indent="-342900">
              <a:buClr>
                <a:srgbClr val="FF6600"/>
              </a:buClr>
              <a:buFont typeface="Courier New" pitchFamily="49" charset="0"/>
              <a:buChar char="o"/>
            </a:pPr>
            <a:r>
              <a:rPr lang="en-US" i="1" dirty="0" smtClean="0">
                <a:solidFill>
                  <a:srgbClr val="FFFFFF"/>
                </a:solidFill>
              </a:rPr>
              <a:t>In the road protection zone </a:t>
            </a:r>
          </a:p>
          <a:p>
            <a:pPr marL="1257300" lvl="2" indent="-342900">
              <a:buClr>
                <a:srgbClr val="FF6600"/>
              </a:buClr>
              <a:buFont typeface="Courier New" pitchFamily="49" charset="0"/>
              <a:buChar char="o"/>
            </a:pPr>
            <a:r>
              <a:rPr lang="en-US" i="1" dirty="0" smtClean="0">
                <a:solidFill>
                  <a:srgbClr val="FFFFFF"/>
                </a:solidFill>
              </a:rPr>
              <a:t>In the railway protection zone and aero port zone</a:t>
            </a:r>
          </a:p>
          <a:p>
            <a:pPr marL="1257300" lvl="2" indent="-342900">
              <a:buClr>
                <a:srgbClr val="FF6600"/>
              </a:buClr>
              <a:buFont typeface="Courier New" pitchFamily="49" charset="0"/>
              <a:buChar char="o"/>
            </a:pPr>
            <a:r>
              <a:rPr lang="en-US" i="1" dirty="0" smtClean="0">
                <a:solidFill>
                  <a:srgbClr val="FFFFFF"/>
                </a:solidFill>
              </a:rPr>
              <a:t>In the zone of protection of cultural resources;</a:t>
            </a:r>
          </a:p>
          <a:p>
            <a:pPr marL="1257300" lvl="2" indent="-342900">
              <a:buClr>
                <a:srgbClr val="FF6600"/>
              </a:buClr>
              <a:buFont typeface="Courier New" pitchFamily="49" charset="0"/>
              <a:buChar char="o"/>
            </a:pPr>
            <a:r>
              <a:rPr lang="en-US" i="1" dirty="0" smtClean="0">
                <a:solidFill>
                  <a:srgbClr val="FFFFFF"/>
                </a:solidFill>
              </a:rPr>
              <a:t>In the zone of protection of natural resources </a:t>
            </a:r>
          </a:p>
          <a:p>
            <a:pPr marL="1257300" lvl="2" indent="-342900">
              <a:buClr>
                <a:srgbClr val="FF6600"/>
              </a:buClr>
              <a:buFont typeface="Courier New" pitchFamily="49" charset="0"/>
              <a:buChar char="o"/>
            </a:pPr>
            <a:r>
              <a:rPr lang="en-US" i="1" dirty="0" smtClean="0">
                <a:solidFill>
                  <a:srgbClr val="FFFFFF"/>
                </a:solidFill>
              </a:rPr>
              <a:t>In the zone of protection of electro energy facilities</a:t>
            </a:r>
          </a:p>
          <a:p>
            <a:pPr marL="1257300" lvl="2" indent="-342900">
              <a:buClr>
                <a:srgbClr val="FF6600"/>
              </a:buClr>
              <a:buFont typeface="Courier New" pitchFamily="49" charset="0"/>
              <a:buChar char="o"/>
            </a:pPr>
            <a:r>
              <a:rPr lang="en-US" i="1" dirty="0" smtClean="0">
                <a:solidFill>
                  <a:srgbClr val="FFFFFF"/>
                </a:solidFill>
              </a:rPr>
              <a:t>on soil water and protection zones of water source</a:t>
            </a:r>
            <a:endParaRPr lang="sr-Latn-CS" i="1" dirty="0">
              <a:solidFill>
                <a:srgbClr val="FFFFFF"/>
              </a:solidFill>
            </a:endParaRP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914400"/>
            <a:ext cx="9144000" cy="563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8435" name="Rectangle 6"/>
          <p:cNvSpPr>
            <a:spLocks noChangeArrowheads="1"/>
          </p:cNvSpPr>
          <p:nvPr/>
        </p:nvSpPr>
        <p:spPr bwMode="auto">
          <a:xfrm>
            <a:off x="0" y="25400"/>
            <a:ext cx="8915400" cy="7694414"/>
          </a:xfrm>
          <a:prstGeom prst="rect">
            <a:avLst/>
          </a:prstGeom>
          <a:noFill/>
          <a:ln w="9525">
            <a:noFill/>
            <a:miter lim="800000"/>
            <a:headEnd/>
            <a:tailEnd/>
          </a:ln>
        </p:spPr>
        <p:txBody>
          <a:bodyPr>
            <a:spAutoFit/>
          </a:bodyPr>
          <a:lstStyle/>
          <a:p>
            <a:pPr>
              <a:spcAft>
                <a:spcPts val="1200"/>
              </a:spcAft>
            </a:pPr>
            <a:endParaRPr lang="sr-Latn-CS" i="1" dirty="0">
              <a:solidFill>
                <a:srgbClr val="FFFFFF"/>
              </a:solidFill>
            </a:endParaRPr>
          </a:p>
          <a:p>
            <a:pPr marL="1257300" lvl="2" indent="-342900">
              <a:buClr>
                <a:srgbClr val="FF6600"/>
              </a:buClr>
              <a:buFont typeface="Courier New" pitchFamily="49" charset="0"/>
              <a:buChar char="o"/>
            </a:pPr>
            <a:r>
              <a:rPr lang="en-US" i="1" dirty="0" smtClean="0">
                <a:solidFill>
                  <a:srgbClr val="FFFFFF"/>
                </a:solidFill>
              </a:rPr>
              <a:t>In the forest park areas, protected forests, green areas</a:t>
            </a:r>
          </a:p>
          <a:p>
            <a:pPr marL="1257300" lvl="2" indent="-342900">
              <a:buClr>
                <a:srgbClr val="FF6600"/>
              </a:buClr>
              <a:buFont typeface="Courier New" pitchFamily="49" charset="0"/>
              <a:buChar char="o"/>
            </a:pPr>
            <a:r>
              <a:rPr lang="en-US" i="1" dirty="0" smtClean="0">
                <a:solidFill>
                  <a:srgbClr val="FFFFFF"/>
                </a:solidFill>
              </a:rPr>
              <a:t>On the landslide and exploitation area </a:t>
            </a:r>
          </a:p>
          <a:p>
            <a:pPr marL="1257300" lvl="2" indent="-342900">
              <a:buClr>
                <a:srgbClr val="FF6600"/>
              </a:buClr>
              <a:buFont typeface="Courier New" pitchFamily="49" charset="0"/>
              <a:buChar char="o"/>
            </a:pPr>
            <a:r>
              <a:rPr lang="en-US" i="1" dirty="0" smtClean="0">
                <a:solidFill>
                  <a:srgbClr val="FFFFFF"/>
                </a:solidFill>
              </a:rPr>
              <a:t>At the distance less than </a:t>
            </a:r>
            <a:r>
              <a:rPr lang="vi-VN" i="1" dirty="0" smtClean="0">
                <a:solidFill>
                  <a:srgbClr val="FFFFFF"/>
                </a:solidFill>
              </a:rPr>
              <a:t>400 </a:t>
            </a:r>
            <a:r>
              <a:rPr lang="vi-VN" i="1" dirty="0">
                <a:solidFill>
                  <a:srgbClr val="FFFFFF"/>
                </a:solidFill>
              </a:rPr>
              <a:t>m </a:t>
            </a:r>
            <a:r>
              <a:rPr lang="en-US" i="1" dirty="0" smtClean="0">
                <a:solidFill>
                  <a:srgbClr val="FFFFFF"/>
                </a:solidFill>
              </a:rPr>
              <a:t>from the military objects</a:t>
            </a:r>
            <a:r>
              <a:rPr lang="vi-VN" i="1" dirty="0" smtClean="0">
                <a:solidFill>
                  <a:srgbClr val="FFFFFF"/>
                </a:solidFill>
              </a:rPr>
              <a:t> </a:t>
            </a:r>
            <a:r>
              <a:rPr lang="en-US" i="1" dirty="0" smtClean="0">
                <a:solidFill>
                  <a:srgbClr val="FFFFFF"/>
                </a:solidFill>
              </a:rPr>
              <a:t>that are intended for explosives and ammunition disposal</a:t>
            </a:r>
            <a:endParaRPr lang="sr-Latn-CS" i="1" dirty="0">
              <a:solidFill>
                <a:srgbClr val="FFFFFF"/>
              </a:solidFill>
            </a:endParaRPr>
          </a:p>
          <a:p>
            <a:pPr marL="1257300" lvl="2" indent="-342900">
              <a:spcAft>
                <a:spcPts val="1200"/>
              </a:spcAft>
              <a:buClr>
                <a:srgbClr val="FF6600"/>
              </a:buClr>
              <a:buFont typeface="Courier New" pitchFamily="49" charset="0"/>
              <a:buChar char="o"/>
            </a:pPr>
            <a:r>
              <a:rPr lang="en-US" i="1" dirty="0" smtClean="0">
                <a:solidFill>
                  <a:srgbClr val="FFFFFF"/>
                </a:solidFill>
              </a:rPr>
              <a:t>At the site designated by a planning document for the infrastructure constructions and other facilities of public i.e. general interest </a:t>
            </a:r>
            <a:endParaRPr lang="it-IT" i="1" dirty="0">
              <a:solidFill>
                <a:srgbClr val="FFFFFF"/>
              </a:solidFill>
            </a:endParaRPr>
          </a:p>
          <a:p>
            <a:pPr marL="800100" lvl="1" indent="-342900">
              <a:spcAft>
                <a:spcPts val="1200"/>
              </a:spcAft>
              <a:buClr>
                <a:srgbClr val="FF6600"/>
              </a:buClr>
              <a:buFont typeface="Calibri" pitchFamily="34" charset="0"/>
              <a:buAutoNum type="arabicPeriod" startAt="4"/>
            </a:pPr>
            <a:r>
              <a:rPr lang="en-US" i="1" dirty="0" smtClean="0">
                <a:solidFill>
                  <a:srgbClr val="FF6600"/>
                </a:solidFill>
              </a:rPr>
              <a:t>Property rights </a:t>
            </a:r>
            <a:r>
              <a:rPr lang="sr-Latn-CS" i="1" dirty="0" smtClean="0">
                <a:solidFill>
                  <a:srgbClr val="FFFFFF"/>
                </a:solidFill>
              </a:rPr>
              <a:t>-</a:t>
            </a:r>
            <a:r>
              <a:rPr lang="en-US" i="1" dirty="0" smtClean="0">
                <a:solidFill>
                  <a:srgbClr val="FFFFFF"/>
                </a:solidFill>
              </a:rPr>
              <a:t> Legalization of informal building that was built on privately owned land or property rights are utilized by the state or local governments, can be performed after the resolution of property rights with the owner or with the party who is exercising property rights over land</a:t>
            </a:r>
          </a:p>
          <a:p>
            <a:pPr marL="800100" lvl="1" indent="-342900">
              <a:spcAft>
                <a:spcPts val="1200"/>
              </a:spcAft>
              <a:buClr>
                <a:srgbClr val="FF6600"/>
              </a:buClr>
              <a:buFont typeface="Calibri" pitchFamily="34" charset="0"/>
              <a:buAutoNum type="arabicPeriod" startAt="4"/>
            </a:pPr>
            <a:r>
              <a:rPr lang="en-US" i="1" dirty="0" smtClean="0">
                <a:solidFill>
                  <a:srgbClr val="FFFFFF"/>
                </a:solidFill>
              </a:rPr>
              <a:t>The responsible authority is obliged to carry out </a:t>
            </a:r>
            <a:r>
              <a:rPr lang="en-US" i="1" dirty="0" smtClean="0">
                <a:solidFill>
                  <a:srgbClr val="FF6600"/>
                </a:solidFill>
              </a:rPr>
              <a:t>an overlapping of orthophoto images</a:t>
            </a:r>
            <a:r>
              <a:rPr lang="en-US" i="1" dirty="0" smtClean="0">
                <a:solidFill>
                  <a:srgbClr val="FFFFFF"/>
                </a:solidFill>
              </a:rPr>
              <a:t> of the territory of Montenegro with the existing digital layers and planning documents, and to make data available for local governments and the Ministry within eight days from the date of entry into force of this Act</a:t>
            </a:r>
            <a:endParaRPr lang="sr-Latn-CS" i="1" dirty="0">
              <a:solidFill>
                <a:srgbClr val="FFFFFF"/>
              </a:solidFill>
            </a:endParaRPr>
          </a:p>
          <a:p>
            <a:pPr marL="800100" lvl="1" indent="-342900">
              <a:spcAft>
                <a:spcPts val="1200"/>
              </a:spcAft>
              <a:buClr>
                <a:srgbClr val="FF6600"/>
              </a:buClr>
              <a:buFont typeface="Calibri" pitchFamily="34" charset="0"/>
              <a:buAutoNum type="arabicPeriod" startAt="4"/>
            </a:pPr>
            <a:r>
              <a:rPr lang="en-US" i="1" dirty="0" smtClean="0">
                <a:solidFill>
                  <a:srgbClr val="FF6600"/>
                </a:solidFill>
              </a:rPr>
              <a:t>Records</a:t>
            </a:r>
            <a:r>
              <a:rPr lang="sr-Latn-CS" i="1" dirty="0" smtClean="0">
                <a:solidFill>
                  <a:srgbClr val="FF6600"/>
                </a:solidFill>
              </a:rPr>
              <a:t> – </a:t>
            </a:r>
            <a:r>
              <a:rPr lang="en-US" i="1" dirty="0" smtClean="0">
                <a:solidFill>
                  <a:srgbClr val="FFFFFF"/>
                </a:solidFill>
              </a:rPr>
              <a:t>Informal objects are identified</a:t>
            </a:r>
            <a:r>
              <a:rPr lang="vi-VN" i="1" dirty="0" smtClean="0">
                <a:solidFill>
                  <a:srgbClr val="FFFFFF"/>
                </a:solidFill>
              </a:rPr>
              <a:t> </a:t>
            </a:r>
            <a:r>
              <a:rPr lang="en-US" i="1" dirty="0" smtClean="0">
                <a:solidFill>
                  <a:srgbClr val="FFFFFF"/>
                </a:solidFill>
              </a:rPr>
              <a:t>according to</a:t>
            </a:r>
            <a:r>
              <a:rPr lang="vi-VN" i="1" dirty="0" smtClean="0">
                <a:solidFill>
                  <a:srgbClr val="FFFFFF"/>
                </a:solidFill>
              </a:rPr>
              <a:t> </a:t>
            </a:r>
            <a:r>
              <a:rPr lang="vi-VN" i="1" dirty="0">
                <a:solidFill>
                  <a:srgbClr val="FFFFFF"/>
                </a:solidFill>
              </a:rPr>
              <a:t>orto </a:t>
            </a:r>
            <a:r>
              <a:rPr lang="en-US" i="1" dirty="0" smtClean="0">
                <a:solidFill>
                  <a:srgbClr val="FFFFFF"/>
                </a:solidFill>
              </a:rPr>
              <a:t>ph</a:t>
            </a:r>
            <a:r>
              <a:rPr lang="vi-VN" i="1" dirty="0" smtClean="0">
                <a:solidFill>
                  <a:srgbClr val="FFFFFF"/>
                </a:solidFill>
              </a:rPr>
              <a:t>oto </a:t>
            </a:r>
            <a:r>
              <a:rPr lang="en-US" i="1" dirty="0" smtClean="0">
                <a:solidFill>
                  <a:srgbClr val="FFFFFF"/>
                </a:solidFill>
              </a:rPr>
              <a:t>image</a:t>
            </a:r>
            <a:r>
              <a:rPr lang="vi-VN" i="1" dirty="0" smtClean="0">
                <a:solidFill>
                  <a:srgbClr val="FFFFFF"/>
                </a:solidFill>
              </a:rPr>
              <a:t> </a:t>
            </a:r>
            <a:r>
              <a:rPr lang="en-US" i="1" dirty="0" smtClean="0">
                <a:solidFill>
                  <a:srgbClr val="FFFFFF"/>
                </a:solidFill>
              </a:rPr>
              <a:t>made from</a:t>
            </a:r>
            <a:r>
              <a:rPr lang="vi-VN" i="1" dirty="0" smtClean="0">
                <a:solidFill>
                  <a:srgbClr val="FFFFFF"/>
                </a:solidFill>
              </a:rPr>
              <a:t> </a:t>
            </a:r>
            <a:r>
              <a:rPr lang="en-US" i="1" dirty="0" smtClean="0">
                <a:solidFill>
                  <a:srgbClr val="FFFFFF"/>
                </a:solidFill>
              </a:rPr>
              <a:t>September </a:t>
            </a:r>
            <a:r>
              <a:rPr lang="vi-VN" i="1" dirty="0" smtClean="0">
                <a:solidFill>
                  <a:srgbClr val="FFFFFF"/>
                </a:solidFill>
              </a:rPr>
              <a:t>21</a:t>
            </a:r>
            <a:r>
              <a:rPr lang="en-US" i="1" dirty="0" smtClean="0">
                <a:solidFill>
                  <a:srgbClr val="FFFFFF"/>
                </a:solidFill>
              </a:rPr>
              <a:t>, </a:t>
            </a:r>
            <a:r>
              <a:rPr lang="vi-VN" i="1" dirty="0" smtClean="0">
                <a:solidFill>
                  <a:srgbClr val="FFFFFF"/>
                </a:solidFill>
              </a:rPr>
              <a:t>2010</a:t>
            </a:r>
            <a:r>
              <a:rPr lang="en-US" i="1" dirty="0" smtClean="0">
                <a:solidFill>
                  <a:srgbClr val="FFFFFF"/>
                </a:solidFill>
              </a:rPr>
              <a:t> to</a:t>
            </a:r>
            <a:r>
              <a:rPr lang="vi-VN" i="1" dirty="0" smtClean="0">
                <a:solidFill>
                  <a:srgbClr val="FFFFFF"/>
                </a:solidFill>
              </a:rPr>
              <a:t> </a:t>
            </a:r>
            <a:r>
              <a:rPr lang="en-US" i="1" dirty="0" smtClean="0">
                <a:solidFill>
                  <a:srgbClr val="FFFFFF"/>
                </a:solidFill>
              </a:rPr>
              <a:t>April </a:t>
            </a:r>
            <a:r>
              <a:rPr lang="vi-VN" i="1" dirty="0" smtClean="0">
                <a:solidFill>
                  <a:srgbClr val="FFFFFF"/>
                </a:solidFill>
              </a:rPr>
              <a:t>21</a:t>
            </a:r>
            <a:r>
              <a:rPr lang="en-US" i="1" dirty="0" smtClean="0">
                <a:solidFill>
                  <a:srgbClr val="FFFFFF"/>
                </a:solidFill>
              </a:rPr>
              <a:t>,</a:t>
            </a:r>
            <a:r>
              <a:rPr lang="vi-VN" i="1" dirty="0" smtClean="0">
                <a:solidFill>
                  <a:srgbClr val="FFFFFF"/>
                </a:solidFill>
              </a:rPr>
              <a:t> 2011</a:t>
            </a:r>
            <a:endParaRPr lang="sr-Latn-CS" i="1" dirty="0">
              <a:solidFill>
                <a:srgbClr val="FFFFFF"/>
              </a:solidFill>
            </a:endParaRPr>
          </a:p>
          <a:p>
            <a:pPr marL="800100" lvl="1" indent="-342900">
              <a:spcAft>
                <a:spcPts val="1200"/>
              </a:spcAft>
              <a:buClr>
                <a:srgbClr val="FF6600"/>
              </a:buClr>
              <a:buFont typeface="Calibri" pitchFamily="34" charset="0"/>
              <a:buAutoNum type="arabicPeriod" startAt="4"/>
            </a:pPr>
            <a:r>
              <a:rPr lang="pl-PL" i="1" dirty="0" smtClean="0">
                <a:solidFill>
                  <a:srgbClr val="FF6600"/>
                </a:solidFill>
              </a:rPr>
              <a:t>Te</a:t>
            </a:r>
            <a:r>
              <a:rPr lang="en-US" i="1" dirty="0" smtClean="0">
                <a:solidFill>
                  <a:srgbClr val="FF6600"/>
                </a:solidFill>
              </a:rPr>
              <a:t>chnical documentation</a:t>
            </a:r>
            <a:r>
              <a:rPr lang="pl-PL" i="1" dirty="0" smtClean="0">
                <a:solidFill>
                  <a:srgbClr val="FF6600"/>
                </a:solidFill>
              </a:rPr>
              <a:t>-</a:t>
            </a:r>
            <a:r>
              <a:rPr lang="pl-PL" i="1" dirty="0" smtClean="0">
                <a:solidFill>
                  <a:srgbClr val="FFFFFF"/>
                </a:solidFill>
              </a:rPr>
              <a:t> </a:t>
            </a:r>
            <a:r>
              <a:rPr lang="en-US" i="1" dirty="0" smtClean="0">
                <a:solidFill>
                  <a:srgbClr val="FFFFFF"/>
                </a:solidFill>
              </a:rPr>
              <a:t>Owners of the objects in size of</a:t>
            </a:r>
            <a:r>
              <a:rPr lang="pl-PL" i="1" dirty="0" smtClean="0">
                <a:solidFill>
                  <a:srgbClr val="FFFFFF"/>
                </a:solidFill>
              </a:rPr>
              <a:t> </a:t>
            </a:r>
            <a:r>
              <a:rPr lang="pl-PL" i="1" dirty="0">
                <a:solidFill>
                  <a:srgbClr val="FFFFFF"/>
                </a:solidFill>
              </a:rPr>
              <a:t>500 m2 </a:t>
            </a:r>
            <a:r>
              <a:rPr lang="en-US" i="1" dirty="0" smtClean="0">
                <a:solidFill>
                  <a:srgbClr val="FFFFFF"/>
                </a:solidFill>
              </a:rPr>
              <a:t>and more</a:t>
            </a:r>
            <a:r>
              <a:rPr lang="pl-PL" i="1" dirty="0" smtClean="0">
                <a:solidFill>
                  <a:srgbClr val="FFFFFF"/>
                </a:solidFill>
              </a:rPr>
              <a:t> are obliged </a:t>
            </a:r>
            <a:r>
              <a:rPr lang="sr-Latn-ME" i="1" dirty="0" smtClean="0">
                <a:solidFill>
                  <a:srgbClr val="FFFFFF"/>
                </a:solidFill>
              </a:rPr>
              <a:t>to</a:t>
            </a:r>
            <a:r>
              <a:rPr lang="en-US" i="1" dirty="0" smtClean="0">
                <a:solidFill>
                  <a:srgbClr val="FFFFFF"/>
                </a:solidFill>
              </a:rPr>
              <a:t> submit </a:t>
            </a:r>
            <a:r>
              <a:rPr lang="sr-Latn-ME" i="1" dirty="0" smtClean="0">
                <a:solidFill>
                  <a:srgbClr val="FFFFFF"/>
                </a:solidFill>
              </a:rPr>
              <a:t>to</a:t>
            </a:r>
            <a:r>
              <a:rPr lang="en-US" i="1" dirty="0" smtClean="0">
                <a:solidFill>
                  <a:srgbClr val="FFFFFF"/>
                </a:solidFill>
              </a:rPr>
              <a:t> the local government technical documentation required by law, </a:t>
            </a:r>
            <a:r>
              <a:rPr lang="sr-Latn-ME" i="1" dirty="0" smtClean="0">
                <a:solidFill>
                  <a:srgbClr val="FFFFFF"/>
                </a:solidFill>
              </a:rPr>
              <a:t>which </a:t>
            </a:r>
            <a:r>
              <a:rPr lang="en-US" i="1" dirty="0" smtClean="0">
                <a:solidFill>
                  <a:srgbClr val="FFFFFF"/>
                </a:solidFill>
              </a:rPr>
              <a:t>is defined differently depending on the square meters</a:t>
            </a:r>
            <a:r>
              <a:rPr lang="sr-Latn-ME" i="1" dirty="0" smtClean="0">
                <a:solidFill>
                  <a:srgbClr val="FFFFFF"/>
                </a:solidFill>
              </a:rPr>
              <a:t> </a:t>
            </a:r>
            <a:r>
              <a:rPr lang="en-US" i="1" dirty="0" smtClean="0">
                <a:solidFill>
                  <a:srgbClr val="FFFFFF"/>
                </a:solidFill>
              </a:rPr>
              <a:t>of an object</a:t>
            </a:r>
          </a:p>
          <a:p>
            <a:pPr marL="800100" lvl="1" indent="-342900">
              <a:spcAft>
                <a:spcPts val="1200"/>
              </a:spcAft>
              <a:buClr>
                <a:srgbClr val="FF6600"/>
              </a:buClr>
              <a:buFont typeface="Calibri" pitchFamily="34" charset="0"/>
              <a:buAutoNum type="arabicPeriod" startAt="4"/>
            </a:pPr>
            <a:endParaRPr lang="pl-PL" i="1" dirty="0">
              <a:solidFill>
                <a:srgbClr val="FFFFFF"/>
              </a:solidFill>
            </a:endParaRPr>
          </a:p>
          <a:p>
            <a:pPr marL="800100" lvl="1" indent="-342900">
              <a:buClr>
                <a:srgbClr val="FF6600"/>
              </a:buClr>
              <a:buFont typeface="Calibri" pitchFamily="34" charset="0"/>
              <a:buAutoNum type="arabicPeriod" startAt="4"/>
            </a:pPr>
            <a:endParaRPr lang="vi-VN" i="1" dirty="0">
              <a:solidFill>
                <a:srgbClr val="FFFFFF"/>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914400"/>
            <a:ext cx="9144000" cy="5638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459" name="Rectangle 6"/>
          <p:cNvSpPr>
            <a:spLocks noChangeArrowheads="1"/>
          </p:cNvSpPr>
          <p:nvPr/>
        </p:nvSpPr>
        <p:spPr bwMode="auto">
          <a:xfrm>
            <a:off x="0" y="152400"/>
            <a:ext cx="8763000" cy="8217634"/>
          </a:xfrm>
          <a:prstGeom prst="rect">
            <a:avLst/>
          </a:prstGeom>
          <a:noFill/>
          <a:ln w="9525">
            <a:noFill/>
            <a:miter lim="800000"/>
            <a:headEnd/>
            <a:tailEnd/>
          </a:ln>
        </p:spPr>
        <p:txBody>
          <a:bodyPr>
            <a:spAutoFit/>
          </a:bodyPr>
          <a:lstStyle/>
          <a:p>
            <a:endParaRPr lang="sr-Latn-CS" i="1" dirty="0">
              <a:solidFill>
                <a:srgbClr val="FFFFFF"/>
              </a:solidFill>
            </a:endParaRPr>
          </a:p>
          <a:p>
            <a:pPr marL="800100" lvl="1" indent="-342900">
              <a:spcAft>
                <a:spcPts val="1200"/>
              </a:spcAft>
              <a:buClr>
                <a:srgbClr val="FF6600"/>
              </a:buClr>
              <a:buFont typeface="Calibri" pitchFamily="34" charset="0"/>
              <a:buAutoNum type="arabicPeriod" startAt="8"/>
            </a:pPr>
            <a:r>
              <a:rPr lang="en-US" i="1" dirty="0" smtClean="0">
                <a:solidFill>
                  <a:srgbClr val="FF6600"/>
                </a:solidFill>
              </a:rPr>
              <a:t>Compensation for municipal equipping of the construction land </a:t>
            </a:r>
            <a:r>
              <a:rPr lang="en-US" i="1" dirty="0" smtClean="0">
                <a:solidFill>
                  <a:srgbClr val="FFFFFF"/>
                </a:solidFill>
              </a:rPr>
              <a:t>with informal structures will be charged </a:t>
            </a:r>
            <a:r>
              <a:rPr lang="sr-Latn-ME" i="1" dirty="0" smtClean="0">
                <a:solidFill>
                  <a:srgbClr val="FFFFFF"/>
                </a:solidFill>
              </a:rPr>
              <a:t>and paid in accordance with local </a:t>
            </a:r>
            <a:r>
              <a:rPr lang="sr-Latn-ME" i="1" dirty="0" smtClean="0">
                <a:solidFill>
                  <a:srgbClr val="FFFFFF"/>
                </a:solidFill>
              </a:rPr>
              <a:t>government </a:t>
            </a:r>
            <a:r>
              <a:rPr lang="sr-Latn-ME" i="1" dirty="0" smtClean="0">
                <a:solidFill>
                  <a:srgbClr val="FFFFFF"/>
                </a:solidFill>
              </a:rPr>
              <a:t>regulations that determines conditions</a:t>
            </a:r>
            <a:r>
              <a:rPr lang="vi-VN" i="1" dirty="0" smtClean="0">
                <a:solidFill>
                  <a:srgbClr val="FFFFFF"/>
                </a:solidFill>
              </a:rPr>
              <a:t>, </a:t>
            </a:r>
            <a:r>
              <a:rPr lang="sr-Latn-ME" i="1" dirty="0" smtClean="0">
                <a:solidFill>
                  <a:srgbClr val="FFFFFF"/>
                </a:solidFill>
              </a:rPr>
              <a:t>method</a:t>
            </a:r>
            <a:r>
              <a:rPr lang="vi-VN" i="1" dirty="0" smtClean="0">
                <a:solidFill>
                  <a:srgbClr val="FFFFFF"/>
                </a:solidFill>
              </a:rPr>
              <a:t>, </a:t>
            </a:r>
            <a:r>
              <a:rPr lang="sr-Latn-ME" i="1" dirty="0" smtClean="0">
                <a:solidFill>
                  <a:srgbClr val="FFFFFF"/>
                </a:solidFill>
              </a:rPr>
              <a:t>deadlines and procedure</a:t>
            </a:r>
            <a:r>
              <a:rPr lang="vi-VN" i="1" dirty="0" smtClean="0">
                <a:solidFill>
                  <a:srgbClr val="FFFFFF"/>
                </a:solidFill>
              </a:rPr>
              <a:t> </a:t>
            </a:r>
            <a:r>
              <a:rPr lang="en-US" i="1" dirty="0" smtClean="0">
                <a:solidFill>
                  <a:srgbClr val="FFFFFF"/>
                </a:solidFill>
              </a:rPr>
              <a:t>payment for utility furnishing in 240 or 120 monthly installments</a:t>
            </a:r>
          </a:p>
          <a:p>
            <a:pPr marL="800100" lvl="1" indent="-342900">
              <a:spcAft>
                <a:spcPts val="1200"/>
              </a:spcAft>
              <a:buClr>
                <a:srgbClr val="FF6600"/>
              </a:buClr>
              <a:buFont typeface="Calibri" pitchFamily="34" charset="0"/>
              <a:buAutoNum type="arabicPeriod" startAt="8"/>
            </a:pPr>
            <a:r>
              <a:rPr lang="en-US" i="1" dirty="0" smtClean="0">
                <a:solidFill>
                  <a:srgbClr val="FF6600"/>
                </a:solidFill>
              </a:rPr>
              <a:t>The compensation amount </a:t>
            </a:r>
            <a:r>
              <a:rPr lang="en-US" i="1" dirty="0" smtClean="0">
                <a:solidFill>
                  <a:srgbClr val="FFFFFF"/>
                </a:solidFill>
              </a:rPr>
              <a:t>for the informal structures </a:t>
            </a:r>
            <a:r>
              <a:rPr lang="sr-Latn-ME" i="1" dirty="0" smtClean="0">
                <a:solidFill>
                  <a:srgbClr val="FFFFFF"/>
                </a:solidFill>
              </a:rPr>
              <a:t>(except for residential </a:t>
            </a:r>
            <a:r>
              <a:rPr lang="sr-Latn-ME" i="1" dirty="0" smtClean="0">
                <a:solidFill>
                  <a:srgbClr val="FFFFFF"/>
                </a:solidFill>
              </a:rPr>
              <a:t>buildings, primary objects) </a:t>
            </a:r>
            <a:r>
              <a:rPr lang="en-US" i="1" dirty="0" smtClean="0">
                <a:solidFill>
                  <a:srgbClr val="FFFFFF"/>
                </a:solidFill>
              </a:rPr>
              <a:t>is </a:t>
            </a:r>
            <a:r>
              <a:rPr lang="sr-Latn-ME" i="1" dirty="0" smtClean="0">
                <a:solidFill>
                  <a:srgbClr val="FFFFFF"/>
                </a:solidFill>
              </a:rPr>
              <a:t>5% of the </a:t>
            </a:r>
            <a:r>
              <a:rPr lang="en-US" i="1" dirty="0" smtClean="0">
                <a:solidFill>
                  <a:srgbClr val="FFFFFF"/>
                </a:solidFill>
              </a:rPr>
              <a:t>determined amount paid for utility equipment</a:t>
            </a:r>
            <a:endParaRPr lang="vi-VN" i="1" dirty="0">
              <a:solidFill>
                <a:srgbClr val="FFFFFF"/>
              </a:solidFill>
            </a:endParaRPr>
          </a:p>
          <a:p>
            <a:pPr marL="800100" lvl="1" indent="-342900">
              <a:spcAft>
                <a:spcPts val="1200"/>
              </a:spcAft>
              <a:buClr>
                <a:srgbClr val="FF6600"/>
              </a:buClr>
              <a:buFont typeface="Calibri" pitchFamily="34" charset="0"/>
              <a:buAutoNum type="arabicPeriod" startAt="8"/>
            </a:pPr>
            <a:r>
              <a:rPr lang="en-US" i="1" dirty="0" smtClean="0">
                <a:solidFill>
                  <a:srgbClr val="FF6600"/>
                </a:solidFill>
              </a:rPr>
              <a:t>Examination of static and seismic stability </a:t>
            </a:r>
            <a:r>
              <a:rPr lang="en-US" i="1" dirty="0" smtClean="0">
                <a:solidFill>
                  <a:schemeClr val="bg1"/>
                </a:solidFill>
              </a:rPr>
              <a:t>of unauthorized buildings</a:t>
            </a:r>
            <a:r>
              <a:rPr lang="sr-Latn-ME" i="1" dirty="0" smtClean="0">
                <a:solidFill>
                  <a:schemeClr val="bg1"/>
                </a:solidFill>
              </a:rPr>
              <a:t> </a:t>
            </a:r>
            <a:r>
              <a:rPr lang="en-US" i="1" dirty="0" smtClean="0">
                <a:solidFill>
                  <a:srgbClr val="FFFFFF"/>
                </a:solidFill>
              </a:rPr>
              <a:t>may perform a company, legal person or entrepreneur who meets the requirements for the preparation of technical documentation</a:t>
            </a:r>
            <a:r>
              <a:rPr lang="sr-Latn-ME" i="1" dirty="0" smtClean="0">
                <a:solidFill>
                  <a:srgbClr val="FFFFFF"/>
                </a:solidFill>
              </a:rPr>
              <a:t> i.e.</a:t>
            </a:r>
            <a:r>
              <a:rPr lang="en-US" i="1" dirty="0" smtClean="0">
                <a:solidFill>
                  <a:srgbClr val="FFFFFF"/>
                </a:solidFill>
              </a:rPr>
              <a:t> for construction </a:t>
            </a:r>
            <a:r>
              <a:rPr lang="sr-Latn-ME" i="1" dirty="0" smtClean="0">
                <a:solidFill>
                  <a:srgbClr val="FFFFFF"/>
                </a:solidFill>
              </a:rPr>
              <a:t>determined by </a:t>
            </a:r>
            <a:r>
              <a:rPr lang="en-US" i="1" dirty="0" smtClean="0">
                <a:solidFill>
                  <a:srgbClr val="FFFFFF"/>
                </a:solidFill>
              </a:rPr>
              <a:t>building regulations </a:t>
            </a:r>
          </a:p>
          <a:p>
            <a:pPr marL="800100" lvl="1" indent="-342900">
              <a:spcAft>
                <a:spcPts val="1200"/>
              </a:spcAft>
              <a:buClr>
                <a:srgbClr val="FF6600"/>
              </a:buClr>
              <a:buFont typeface="Calibri" pitchFamily="34" charset="0"/>
              <a:buAutoNum type="arabicPeriod" startAt="8"/>
            </a:pPr>
            <a:r>
              <a:rPr lang="sr-Latn-ME" i="1" dirty="0" smtClean="0">
                <a:solidFill>
                  <a:srgbClr val="FFFFFF"/>
                </a:solidFill>
              </a:rPr>
              <a:t>Local Government or Ministry </a:t>
            </a:r>
            <a:r>
              <a:rPr lang="en-US" i="1" dirty="0" smtClean="0">
                <a:solidFill>
                  <a:srgbClr val="FFFFFF"/>
                </a:solidFill>
              </a:rPr>
              <a:t>without delay</a:t>
            </a:r>
            <a:r>
              <a:rPr lang="sr-Latn-ME" i="1" dirty="0" smtClean="0">
                <a:solidFill>
                  <a:srgbClr val="FFFFFF"/>
                </a:solidFill>
              </a:rPr>
              <a:t> </a:t>
            </a:r>
            <a:r>
              <a:rPr lang="en-US" i="1" dirty="0" smtClean="0">
                <a:solidFill>
                  <a:srgbClr val="FFFFFF"/>
                </a:solidFill>
              </a:rPr>
              <a:t>submit </a:t>
            </a:r>
            <a:r>
              <a:rPr lang="sr-Latn-ME" i="1" dirty="0" smtClean="0">
                <a:solidFill>
                  <a:srgbClr val="FFFFFF"/>
                </a:solidFill>
              </a:rPr>
              <a:t>the </a:t>
            </a:r>
            <a:r>
              <a:rPr lang="en-US" i="1" dirty="0" smtClean="0">
                <a:solidFill>
                  <a:srgbClr val="FFFFFF"/>
                </a:solidFill>
              </a:rPr>
              <a:t>final conclusion </a:t>
            </a:r>
            <a:r>
              <a:rPr lang="sr-Latn-ME" i="1" dirty="0" smtClean="0">
                <a:solidFill>
                  <a:srgbClr val="FFFFFF"/>
                </a:solidFill>
              </a:rPr>
              <a:t>upon </a:t>
            </a:r>
            <a:r>
              <a:rPr lang="en-US" i="1" dirty="0" smtClean="0">
                <a:solidFill>
                  <a:srgbClr val="FFFFFF"/>
                </a:solidFill>
              </a:rPr>
              <a:t>rejection of the l</a:t>
            </a:r>
            <a:r>
              <a:rPr lang="sr-Latn-ME" i="1" dirty="0" smtClean="0">
                <a:solidFill>
                  <a:srgbClr val="FFFFFF"/>
                </a:solidFill>
              </a:rPr>
              <a:t>egalization </a:t>
            </a:r>
            <a:r>
              <a:rPr lang="en-US" i="1" dirty="0" smtClean="0">
                <a:solidFill>
                  <a:srgbClr val="FFFFFF"/>
                </a:solidFill>
              </a:rPr>
              <a:t>application to the </a:t>
            </a:r>
            <a:r>
              <a:rPr lang="sr-Latn-ME" i="1" dirty="0" smtClean="0">
                <a:solidFill>
                  <a:srgbClr val="FFFFFF"/>
                </a:solidFill>
              </a:rPr>
              <a:t>Inspection for Environmental Protection, which is responsible </a:t>
            </a:r>
            <a:r>
              <a:rPr lang="en-US" i="1" dirty="0" smtClean="0">
                <a:solidFill>
                  <a:srgbClr val="FFFFFF"/>
                </a:solidFill>
              </a:rPr>
              <a:t>for the removal of the informal structure or its part.</a:t>
            </a:r>
            <a:endParaRPr lang="sr-Latn-CS" i="1" dirty="0">
              <a:solidFill>
                <a:srgbClr val="FFFFFF"/>
              </a:solidFill>
            </a:endParaRPr>
          </a:p>
          <a:p>
            <a:pPr marL="800100" lvl="1" indent="-342900">
              <a:spcAft>
                <a:spcPts val="1200"/>
              </a:spcAft>
              <a:buClr>
                <a:srgbClr val="FF6600"/>
              </a:buClr>
              <a:buFont typeface="Calibri" pitchFamily="34" charset="0"/>
              <a:buAutoNum type="arabicPeriod" startAt="8"/>
            </a:pPr>
            <a:r>
              <a:rPr lang="sr-Latn-CS" i="1" dirty="0" smtClean="0">
                <a:solidFill>
                  <a:srgbClr val="FFFFFF"/>
                </a:solidFill>
              </a:rPr>
              <a:t> </a:t>
            </a:r>
            <a:r>
              <a:rPr lang="sr-Latn-CS" i="1" dirty="0" smtClean="0">
                <a:solidFill>
                  <a:srgbClr val="FF6600"/>
                </a:solidFill>
              </a:rPr>
              <a:t>Alternative accomodation </a:t>
            </a:r>
            <a:r>
              <a:rPr lang="sr-Latn-CS" i="1" dirty="0" smtClean="0">
                <a:solidFill>
                  <a:srgbClr val="FFFFFF"/>
                </a:solidFill>
              </a:rPr>
              <a:t>– </a:t>
            </a:r>
            <a:r>
              <a:rPr lang="en-US" i="1" dirty="0" smtClean="0">
                <a:solidFill>
                  <a:srgbClr val="FFFFFF"/>
                </a:solidFill>
              </a:rPr>
              <a:t>in accordance with the obligations deriving from the Vienna Declaration</a:t>
            </a:r>
            <a:r>
              <a:rPr lang="sr-Latn-ME" i="1" dirty="0" smtClean="0">
                <a:solidFill>
                  <a:srgbClr val="FFFFFF"/>
                </a:solidFill>
              </a:rPr>
              <a:t>, in the case of</a:t>
            </a:r>
            <a:r>
              <a:rPr lang="en-US" i="1" dirty="0" smtClean="0">
                <a:solidFill>
                  <a:srgbClr val="FFFFFF"/>
                </a:solidFill>
              </a:rPr>
              <a:t> </a:t>
            </a:r>
            <a:r>
              <a:rPr lang="sr-Latn-ME" i="1" dirty="0" smtClean="0">
                <a:solidFill>
                  <a:srgbClr val="FFFFFF"/>
                </a:solidFill>
              </a:rPr>
              <a:t>object </a:t>
            </a:r>
            <a:r>
              <a:rPr lang="en-US" i="1" dirty="0" smtClean="0">
                <a:solidFill>
                  <a:srgbClr val="FFFFFF"/>
                </a:solidFill>
              </a:rPr>
              <a:t>demolition that has been used as </a:t>
            </a:r>
            <a:r>
              <a:rPr lang="sr-Latn-ME" i="1" dirty="0" smtClean="0">
                <a:solidFill>
                  <a:srgbClr val="FFFFFF"/>
                </a:solidFill>
              </a:rPr>
              <a:t>a</a:t>
            </a:r>
            <a:r>
              <a:rPr lang="en-US" i="1" dirty="0" smtClean="0">
                <a:solidFill>
                  <a:srgbClr val="FFFFFF"/>
                </a:solidFill>
              </a:rPr>
              <a:t> primary residence</a:t>
            </a:r>
            <a:r>
              <a:rPr lang="sr-Latn-ME" i="1" dirty="0" smtClean="0">
                <a:solidFill>
                  <a:srgbClr val="FFFFFF"/>
                </a:solidFill>
              </a:rPr>
              <a:t>, </a:t>
            </a:r>
            <a:r>
              <a:rPr lang="en-US" i="1" dirty="0" smtClean="0">
                <a:solidFill>
                  <a:srgbClr val="FFFFFF"/>
                </a:solidFill>
              </a:rPr>
              <a:t>local government is obliged to provide </a:t>
            </a:r>
            <a:r>
              <a:rPr lang="sr-Latn-ME" i="1" dirty="0" smtClean="0">
                <a:solidFill>
                  <a:srgbClr val="FFFFFF"/>
                </a:solidFill>
              </a:rPr>
              <a:t>the owner</a:t>
            </a:r>
            <a:r>
              <a:rPr lang="en-US" i="1" dirty="0" smtClean="0">
                <a:solidFill>
                  <a:srgbClr val="FFFFFF"/>
                </a:solidFill>
              </a:rPr>
              <a:t> with alternative accommodation</a:t>
            </a:r>
            <a:r>
              <a:rPr lang="sr-Latn-ME" i="1" dirty="0" smtClean="0">
                <a:solidFill>
                  <a:srgbClr val="FFFFFF"/>
                </a:solidFill>
              </a:rPr>
              <a:t> appropriate to the number of </a:t>
            </a:r>
            <a:r>
              <a:rPr lang="en-US" i="1" dirty="0" smtClean="0">
                <a:solidFill>
                  <a:srgbClr val="FFFFFF"/>
                </a:solidFill>
              </a:rPr>
              <a:t>members of the household</a:t>
            </a:r>
          </a:p>
          <a:p>
            <a:pPr marL="800100" lvl="1" indent="-342900">
              <a:spcAft>
                <a:spcPts val="1200"/>
              </a:spcAft>
              <a:buClr>
                <a:srgbClr val="FF6600"/>
              </a:buClr>
              <a:buFont typeface="Calibri" pitchFamily="34" charset="0"/>
              <a:buAutoNum type="arabicPeriod" startAt="8"/>
            </a:pPr>
            <a:endParaRPr lang="sr-Latn-CS" i="1" dirty="0">
              <a:solidFill>
                <a:srgbClr val="FFFFFF"/>
              </a:solidFill>
            </a:endParaRPr>
          </a:p>
          <a:p>
            <a:pPr marL="800100" lvl="1" indent="-342900">
              <a:buClr>
                <a:srgbClr val="FF6600"/>
              </a:buClr>
              <a:buFont typeface="Calibri" pitchFamily="34" charset="0"/>
              <a:buAutoNum type="arabicPeriod" startAt="8"/>
            </a:pPr>
            <a:endParaRPr lang="sr-Latn-CS" i="1" dirty="0">
              <a:solidFill>
                <a:srgbClr val="FFFFFF"/>
              </a:solidFill>
            </a:endParaRPr>
          </a:p>
          <a:p>
            <a:pPr marL="800100" lvl="1" indent="-342900">
              <a:buClr>
                <a:srgbClr val="FF6600"/>
              </a:buClr>
              <a:buFont typeface="Calibri" pitchFamily="34" charset="0"/>
              <a:buAutoNum type="arabicPeriod" startAt="8"/>
            </a:pPr>
            <a:endParaRPr lang="pl-PL" i="1" dirty="0">
              <a:solidFill>
                <a:srgbClr val="FFFFFF"/>
              </a:solidFill>
            </a:endParaRPr>
          </a:p>
          <a:p>
            <a:pPr marL="800100" lvl="1" indent="-342900">
              <a:buClr>
                <a:srgbClr val="FF6600"/>
              </a:buClr>
              <a:buFont typeface="Calibri" pitchFamily="34" charset="0"/>
              <a:buAutoNum type="arabicPeriod" startAt="8"/>
            </a:pPr>
            <a:endParaRPr lang="pl-PL" i="1" dirty="0">
              <a:solidFill>
                <a:srgbClr val="FFFFFF"/>
              </a:solidFill>
            </a:endParaRPr>
          </a:p>
          <a:p>
            <a:pPr marL="800100" lvl="1" indent="-342900">
              <a:buClr>
                <a:srgbClr val="FF6600"/>
              </a:buClr>
              <a:buFont typeface="Calibri" pitchFamily="34" charset="0"/>
              <a:buAutoNum type="arabicPeriod" startAt="8"/>
            </a:pPr>
            <a:endParaRPr lang="vi-VN" i="1" dirty="0">
              <a:solidFill>
                <a:srgbClr val="FFFFFF"/>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ChangeArrowheads="1"/>
          </p:cNvSpPr>
          <p:nvPr/>
        </p:nvSpPr>
        <p:spPr bwMode="auto">
          <a:xfrm>
            <a:off x="304800" y="304800"/>
            <a:ext cx="8534400" cy="4555093"/>
          </a:xfrm>
          <a:prstGeom prst="rect">
            <a:avLst/>
          </a:prstGeom>
          <a:noFill/>
          <a:ln w="9525">
            <a:noFill/>
            <a:miter lim="800000"/>
            <a:headEnd/>
            <a:tailEnd/>
          </a:ln>
        </p:spPr>
        <p:txBody>
          <a:bodyPr>
            <a:spAutoFit/>
          </a:bodyPr>
          <a:lstStyle/>
          <a:p>
            <a:r>
              <a:rPr lang="sr-Latn-ME" sz="2000" b="1" dirty="0" smtClean="0">
                <a:solidFill>
                  <a:srgbClr val="FF6600"/>
                </a:solidFill>
              </a:rPr>
              <a:t>Public informing</a:t>
            </a:r>
            <a:endParaRPr lang="sr-Latn-CS" sz="2000" b="1" dirty="0">
              <a:solidFill>
                <a:srgbClr val="FF6600"/>
              </a:solidFill>
            </a:endParaRPr>
          </a:p>
          <a:p>
            <a:endParaRPr lang="sr-Latn-CS" i="1" dirty="0">
              <a:solidFill>
                <a:srgbClr val="FFFFFF"/>
              </a:solidFill>
            </a:endParaRPr>
          </a:p>
          <a:p>
            <a:pPr marL="800100" lvl="1" indent="-342900">
              <a:buClr>
                <a:srgbClr val="FF6600"/>
              </a:buClr>
              <a:buFont typeface="Calibri" pitchFamily="34" charset="0"/>
              <a:buAutoNum type="arabicPeriod"/>
            </a:pPr>
            <a:r>
              <a:rPr lang="sr-Latn-ME" i="1" dirty="0" smtClean="0">
                <a:solidFill>
                  <a:srgbClr val="FFFFFF"/>
                </a:solidFill>
              </a:rPr>
              <a:t>Via website of the Ministry of Sustainable Development and Tourism and </a:t>
            </a:r>
            <a:r>
              <a:rPr lang="it-IT" i="1" dirty="0" smtClean="0">
                <a:solidFill>
                  <a:srgbClr val="FFFFFF"/>
                </a:solidFill>
              </a:rPr>
              <a:t>e-</a:t>
            </a:r>
            <a:r>
              <a:rPr lang="sr-Latn-ME" i="1" dirty="0" smtClean="0">
                <a:solidFill>
                  <a:srgbClr val="FFFFFF"/>
                </a:solidFill>
              </a:rPr>
              <a:t>government </a:t>
            </a:r>
            <a:r>
              <a:rPr lang="it-IT" i="1" dirty="0" smtClean="0">
                <a:solidFill>
                  <a:srgbClr val="FFFFFF"/>
                </a:solidFill>
              </a:rPr>
              <a:t>portal;</a:t>
            </a:r>
            <a:endParaRPr lang="it-IT" i="1" dirty="0">
              <a:solidFill>
                <a:srgbClr val="FFFFFF"/>
              </a:solidFill>
            </a:endParaRPr>
          </a:p>
          <a:p>
            <a:pPr marL="800100" lvl="1" indent="-342900">
              <a:buClr>
                <a:srgbClr val="FF6600"/>
              </a:buClr>
              <a:buFont typeface="Calibri" pitchFamily="34" charset="0"/>
              <a:buAutoNum type="arabicPeriod"/>
            </a:pPr>
            <a:endParaRPr lang="sr-Latn-CS" i="1" dirty="0">
              <a:solidFill>
                <a:srgbClr val="FFFFFF"/>
              </a:solidFill>
            </a:endParaRPr>
          </a:p>
          <a:p>
            <a:pPr marL="800100" lvl="1" indent="-342900">
              <a:buClr>
                <a:srgbClr val="FF6600"/>
              </a:buClr>
              <a:buFont typeface="Calibri" pitchFamily="34" charset="0"/>
              <a:buAutoNum type="arabicPeriod"/>
            </a:pPr>
            <a:r>
              <a:rPr lang="sr-Latn-ME" i="1" dirty="0" smtClean="0">
                <a:solidFill>
                  <a:srgbClr val="FFFFFF"/>
                </a:solidFill>
              </a:rPr>
              <a:t>By publishing of the public hearing programme in three daily newspapers</a:t>
            </a:r>
            <a:r>
              <a:rPr lang="it-IT" i="1" dirty="0" smtClean="0">
                <a:solidFill>
                  <a:srgbClr val="FFFFFF"/>
                </a:solidFill>
              </a:rPr>
              <a:t>;</a:t>
            </a:r>
            <a:endParaRPr lang="it-IT" i="1" dirty="0">
              <a:solidFill>
                <a:srgbClr val="FFFFFF"/>
              </a:solidFill>
            </a:endParaRPr>
          </a:p>
          <a:p>
            <a:pPr marL="800100" lvl="1" indent="-342900">
              <a:buClr>
                <a:srgbClr val="FF6600"/>
              </a:buClr>
              <a:buFont typeface="Calibri" pitchFamily="34" charset="0"/>
              <a:buAutoNum type="arabicPeriod"/>
            </a:pPr>
            <a:endParaRPr lang="sr-Latn-CS" i="1" dirty="0">
              <a:solidFill>
                <a:srgbClr val="FFFFFF"/>
              </a:solidFill>
            </a:endParaRPr>
          </a:p>
          <a:p>
            <a:pPr marL="800100" lvl="1" indent="-342900">
              <a:buClr>
                <a:srgbClr val="FF6600"/>
              </a:buClr>
              <a:buFont typeface="Calibri" pitchFamily="34" charset="0"/>
              <a:buAutoNum type="arabicPeriod"/>
            </a:pPr>
            <a:r>
              <a:rPr lang="sr-Latn-ME" i="1" dirty="0" smtClean="0">
                <a:solidFill>
                  <a:srgbClr val="FFFFFF"/>
                </a:solidFill>
              </a:rPr>
              <a:t>By organization of 13 public hearings in</a:t>
            </a:r>
            <a:r>
              <a:rPr lang="it-IT" i="1" dirty="0" smtClean="0">
                <a:solidFill>
                  <a:srgbClr val="FFFFFF"/>
                </a:solidFill>
              </a:rPr>
              <a:t> Ulcinj </a:t>
            </a:r>
            <a:r>
              <a:rPr lang="it-IT" i="1" dirty="0">
                <a:solidFill>
                  <a:srgbClr val="FFFFFF"/>
                </a:solidFill>
              </a:rPr>
              <a:t>(30 </a:t>
            </a:r>
            <a:r>
              <a:rPr lang="sr-Latn-ME" i="1" dirty="0" smtClean="0">
                <a:solidFill>
                  <a:srgbClr val="FFFFFF"/>
                </a:solidFill>
              </a:rPr>
              <a:t>participants</a:t>
            </a:r>
            <a:r>
              <a:rPr lang="it-IT" i="1" dirty="0" smtClean="0">
                <a:solidFill>
                  <a:srgbClr val="FFFFFF"/>
                </a:solidFill>
              </a:rPr>
              <a:t>), Bar </a:t>
            </a:r>
            <a:r>
              <a:rPr lang="it-IT" i="1" dirty="0">
                <a:solidFill>
                  <a:srgbClr val="FFFFFF"/>
                </a:solidFill>
              </a:rPr>
              <a:t>(27), </a:t>
            </a:r>
            <a:r>
              <a:rPr lang="it-IT" i="1" dirty="0" smtClean="0">
                <a:solidFill>
                  <a:srgbClr val="FFFFFF"/>
                </a:solidFill>
              </a:rPr>
              <a:t>Kotor </a:t>
            </a:r>
            <a:r>
              <a:rPr lang="sr-Latn-ME" i="1" dirty="0" smtClean="0">
                <a:solidFill>
                  <a:srgbClr val="FFFFFF"/>
                </a:solidFill>
              </a:rPr>
              <a:t>for municipality of</a:t>
            </a:r>
            <a:r>
              <a:rPr lang="it-IT" i="1" dirty="0" smtClean="0">
                <a:solidFill>
                  <a:srgbClr val="FFFFFF"/>
                </a:solidFill>
              </a:rPr>
              <a:t> </a:t>
            </a:r>
            <a:r>
              <a:rPr lang="it-IT" i="1" dirty="0">
                <a:solidFill>
                  <a:srgbClr val="FFFFFF"/>
                </a:solidFill>
              </a:rPr>
              <a:t>Kotor </a:t>
            </a:r>
            <a:r>
              <a:rPr lang="sr-Latn-ME" i="1" dirty="0" smtClean="0">
                <a:solidFill>
                  <a:srgbClr val="FFFFFF"/>
                </a:solidFill>
              </a:rPr>
              <a:t>and</a:t>
            </a:r>
            <a:r>
              <a:rPr lang="it-IT" i="1" dirty="0" smtClean="0">
                <a:solidFill>
                  <a:srgbClr val="FFFFFF"/>
                </a:solidFill>
              </a:rPr>
              <a:t> </a:t>
            </a:r>
            <a:r>
              <a:rPr lang="it-IT" i="1" dirty="0">
                <a:solidFill>
                  <a:srgbClr val="FFFFFF"/>
                </a:solidFill>
              </a:rPr>
              <a:t>Herceg Novi (45), </a:t>
            </a:r>
            <a:r>
              <a:rPr lang="it-IT" i="1" dirty="0" smtClean="0">
                <a:solidFill>
                  <a:srgbClr val="FFFFFF"/>
                </a:solidFill>
              </a:rPr>
              <a:t>Budv</a:t>
            </a:r>
            <a:r>
              <a:rPr lang="sr-Latn-ME" i="1" dirty="0" smtClean="0">
                <a:solidFill>
                  <a:srgbClr val="FFFFFF"/>
                </a:solidFill>
              </a:rPr>
              <a:t>a for municipality of</a:t>
            </a:r>
            <a:r>
              <a:rPr lang="it-IT" i="1" dirty="0" smtClean="0">
                <a:solidFill>
                  <a:srgbClr val="FFFFFF"/>
                </a:solidFill>
              </a:rPr>
              <a:t> Budv</a:t>
            </a:r>
            <a:r>
              <a:rPr lang="sr-Latn-ME" i="1" dirty="0" smtClean="0">
                <a:solidFill>
                  <a:srgbClr val="FFFFFF"/>
                </a:solidFill>
              </a:rPr>
              <a:t>a</a:t>
            </a:r>
            <a:r>
              <a:rPr lang="it-IT" i="1" dirty="0" smtClean="0">
                <a:solidFill>
                  <a:srgbClr val="FFFFFF"/>
                </a:solidFill>
              </a:rPr>
              <a:t> </a:t>
            </a:r>
            <a:r>
              <a:rPr lang="sr-Latn-ME" i="1" dirty="0" smtClean="0">
                <a:solidFill>
                  <a:srgbClr val="FFFFFF"/>
                </a:solidFill>
              </a:rPr>
              <a:t>and</a:t>
            </a:r>
            <a:r>
              <a:rPr lang="it-IT" i="1" dirty="0" smtClean="0">
                <a:solidFill>
                  <a:srgbClr val="FFFFFF"/>
                </a:solidFill>
              </a:rPr>
              <a:t> </a:t>
            </a:r>
            <a:r>
              <a:rPr lang="it-IT" i="1" dirty="0">
                <a:solidFill>
                  <a:srgbClr val="FFFFFF"/>
                </a:solidFill>
              </a:rPr>
              <a:t>Tivat (50), </a:t>
            </a:r>
            <a:r>
              <a:rPr lang="it-IT" i="1" dirty="0" smtClean="0">
                <a:solidFill>
                  <a:srgbClr val="FFFFFF"/>
                </a:solidFill>
              </a:rPr>
              <a:t>Cetinj</a:t>
            </a:r>
            <a:r>
              <a:rPr lang="sr-Latn-ME" i="1" dirty="0" smtClean="0">
                <a:solidFill>
                  <a:srgbClr val="FFFFFF"/>
                </a:solidFill>
              </a:rPr>
              <a:t>e</a:t>
            </a:r>
            <a:r>
              <a:rPr lang="it-IT" i="1" dirty="0" smtClean="0">
                <a:solidFill>
                  <a:srgbClr val="FFFFFF"/>
                </a:solidFill>
              </a:rPr>
              <a:t> </a:t>
            </a:r>
            <a:r>
              <a:rPr lang="it-IT" i="1" dirty="0">
                <a:solidFill>
                  <a:srgbClr val="FFFFFF"/>
                </a:solidFill>
              </a:rPr>
              <a:t>(20), </a:t>
            </a:r>
            <a:r>
              <a:rPr lang="it-IT" i="1" dirty="0" smtClean="0">
                <a:solidFill>
                  <a:srgbClr val="FFFFFF"/>
                </a:solidFill>
              </a:rPr>
              <a:t>Nik</a:t>
            </a:r>
            <a:r>
              <a:rPr lang="sr-Latn-ME" i="1" dirty="0" smtClean="0">
                <a:solidFill>
                  <a:srgbClr val="FFFFFF"/>
                </a:solidFill>
              </a:rPr>
              <a:t>sic</a:t>
            </a:r>
            <a:r>
              <a:rPr lang="it-IT" i="1" dirty="0" smtClean="0">
                <a:solidFill>
                  <a:srgbClr val="FFFFFF"/>
                </a:solidFill>
              </a:rPr>
              <a:t> </a:t>
            </a:r>
            <a:r>
              <a:rPr lang="sr-Latn-ME" i="1" dirty="0" smtClean="0">
                <a:solidFill>
                  <a:srgbClr val="FFFFFF"/>
                </a:solidFill>
              </a:rPr>
              <a:t>for municipality of</a:t>
            </a:r>
            <a:r>
              <a:rPr lang="it-IT" i="1" dirty="0" smtClean="0">
                <a:solidFill>
                  <a:srgbClr val="FFFFFF"/>
                </a:solidFill>
              </a:rPr>
              <a:t> Nik</a:t>
            </a:r>
            <a:r>
              <a:rPr lang="sr-Latn-ME" i="1" dirty="0" smtClean="0">
                <a:solidFill>
                  <a:srgbClr val="FFFFFF"/>
                </a:solidFill>
              </a:rPr>
              <a:t>sic and </a:t>
            </a:r>
            <a:r>
              <a:rPr lang="it-IT" i="1" dirty="0" smtClean="0">
                <a:solidFill>
                  <a:srgbClr val="FFFFFF"/>
                </a:solidFill>
              </a:rPr>
              <a:t>Plu</a:t>
            </a:r>
            <a:r>
              <a:rPr lang="sr-Latn-ME" i="1" dirty="0" smtClean="0">
                <a:solidFill>
                  <a:srgbClr val="FFFFFF"/>
                </a:solidFill>
              </a:rPr>
              <a:t>z</a:t>
            </a:r>
            <a:r>
              <a:rPr lang="it-IT" i="1" dirty="0" smtClean="0">
                <a:solidFill>
                  <a:srgbClr val="FFFFFF"/>
                </a:solidFill>
              </a:rPr>
              <a:t>ine </a:t>
            </a:r>
            <a:r>
              <a:rPr lang="it-IT" i="1" dirty="0">
                <a:solidFill>
                  <a:srgbClr val="FFFFFF"/>
                </a:solidFill>
              </a:rPr>
              <a:t>(10), </a:t>
            </a:r>
            <a:r>
              <a:rPr lang="sr-Latn-ME" i="1" dirty="0" smtClean="0">
                <a:solidFill>
                  <a:srgbClr val="FFFFFF"/>
                </a:solidFill>
              </a:rPr>
              <a:t>Z</a:t>
            </a:r>
            <a:r>
              <a:rPr lang="it-IT" i="1" dirty="0" smtClean="0">
                <a:solidFill>
                  <a:srgbClr val="FFFFFF"/>
                </a:solidFill>
              </a:rPr>
              <a:t>abljak </a:t>
            </a:r>
            <a:r>
              <a:rPr lang="sr-Latn-ME" i="1" dirty="0" smtClean="0">
                <a:solidFill>
                  <a:srgbClr val="FFFFFF"/>
                </a:solidFill>
              </a:rPr>
              <a:t>for municipality of</a:t>
            </a:r>
            <a:r>
              <a:rPr lang="it-IT" i="1" dirty="0" smtClean="0">
                <a:solidFill>
                  <a:srgbClr val="FFFFFF"/>
                </a:solidFill>
              </a:rPr>
              <a:t> </a:t>
            </a:r>
            <a:r>
              <a:rPr lang="sr-Latn-ME" i="1" dirty="0" smtClean="0">
                <a:solidFill>
                  <a:srgbClr val="FFFFFF"/>
                </a:solidFill>
              </a:rPr>
              <a:t>Z</a:t>
            </a:r>
            <a:r>
              <a:rPr lang="it-IT" i="1" dirty="0" smtClean="0">
                <a:solidFill>
                  <a:srgbClr val="FFFFFF"/>
                </a:solidFill>
              </a:rPr>
              <a:t>abljak </a:t>
            </a:r>
            <a:r>
              <a:rPr lang="sr-Latn-ME" i="1" dirty="0" smtClean="0">
                <a:solidFill>
                  <a:srgbClr val="FFFFFF"/>
                </a:solidFill>
              </a:rPr>
              <a:t>and</a:t>
            </a:r>
            <a:r>
              <a:rPr lang="it-IT" i="1" dirty="0" smtClean="0">
                <a:solidFill>
                  <a:srgbClr val="FFFFFF"/>
                </a:solidFill>
              </a:rPr>
              <a:t> </a:t>
            </a:r>
            <a:r>
              <a:rPr lang="sr-Latn-ME" i="1" dirty="0" smtClean="0">
                <a:solidFill>
                  <a:srgbClr val="FFFFFF"/>
                </a:solidFill>
              </a:rPr>
              <a:t>S</a:t>
            </a:r>
            <a:r>
              <a:rPr lang="it-IT" i="1" dirty="0" smtClean="0">
                <a:solidFill>
                  <a:srgbClr val="FFFFFF"/>
                </a:solidFill>
              </a:rPr>
              <a:t>avnik </a:t>
            </a:r>
            <a:r>
              <a:rPr lang="it-IT" i="1" dirty="0">
                <a:solidFill>
                  <a:srgbClr val="FFFFFF"/>
                </a:solidFill>
              </a:rPr>
              <a:t>(30), </a:t>
            </a:r>
            <a:r>
              <a:rPr lang="it-IT" i="1" dirty="0" smtClean="0">
                <a:solidFill>
                  <a:srgbClr val="FFFFFF"/>
                </a:solidFill>
              </a:rPr>
              <a:t>Kola</a:t>
            </a:r>
            <a:r>
              <a:rPr lang="sr-Latn-ME" i="1" dirty="0" smtClean="0">
                <a:solidFill>
                  <a:srgbClr val="FFFFFF"/>
                </a:solidFill>
              </a:rPr>
              <a:t>s</a:t>
            </a:r>
            <a:r>
              <a:rPr lang="it-IT" i="1" dirty="0" smtClean="0">
                <a:solidFill>
                  <a:srgbClr val="FFFFFF"/>
                </a:solidFill>
              </a:rPr>
              <a:t>in </a:t>
            </a:r>
            <a:r>
              <a:rPr lang="sr-Latn-ME" i="1" dirty="0" smtClean="0">
                <a:solidFill>
                  <a:srgbClr val="FFFFFF"/>
                </a:solidFill>
              </a:rPr>
              <a:t>for municipality of</a:t>
            </a:r>
            <a:r>
              <a:rPr lang="it-IT" i="1" dirty="0" smtClean="0">
                <a:solidFill>
                  <a:srgbClr val="FFFFFF"/>
                </a:solidFill>
              </a:rPr>
              <a:t> Kola</a:t>
            </a:r>
            <a:r>
              <a:rPr lang="sr-Latn-ME" i="1" dirty="0" smtClean="0">
                <a:solidFill>
                  <a:srgbClr val="FFFFFF"/>
                </a:solidFill>
              </a:rPr>
              <a:t>s</a:t>
            </a:r>
            <a:r>
              <a:rPr lang="it-IT" i="1" dirty="0" smtClean="0">
                <a:solidFill>
                  <a:srgbClr val="FFFFFF"/>
                </a:solidFill>
              </a:rPr>
              <a:t>in </a:t>
            </a:r>
            <a:r>
              <a:rPr lang="sr-Latn-ME" i="1" dirty="0" smtClean="0">
                <a:solidFill>
                  <a:srgbClr val="FFFFFF"/>
                </a:solidFill>
              </a:rPr>
              <a:t>and</a:t>
            </a:r>
            <a:r>
              <a:rPr lang="it-IT" i="1" dirty="0" smtClean="0">
                <a:solidFill>
                  <a:srgbClr val="FFFFFF"/>
                </a:solidFill>
              </a:rPr>
              <a:t> </a:t>
            </a:r>
            <a:r>
              <a:rPr lang="it-IT" i="1" dirty="0">
                <a:solidFill>
                  <a:srgbClr val="FFFFFF"/>
                </a:solidFill>
              </a:rPr>
              <a:t>Mojkovac (20), </a:t>
            </a:r>
            <a:r>
              <a:rPr lang="it-IT" i="1" dirty="0" smtClean="0">
                <a:solidFill>
                  <a:srgbClr val="FFFFFF"/>
                </a:solidFill>
              </a:rPr>
              <a:t>Beran</a:t>
            </a:r>
            <a:r>
              <a:rPr lang="sr-Latn-ME" i="1" dirty="0" smtClean="0">
                <a:solidFill>
                  <a:srgbClr val="FFFFFF"/>
                </a:solidFill>
              </a:rPr>
              <a:t>e</a:t>
            </a:r>
            <a:r>
              <a:rPr lang="it-IT" i="1" dirty="0" smtClean="0">
                <a:solidFill>
                  <a:srgbClr val="FFFFFF"/>
                </a:solidFill>
              </a:rPr>
              <a:t> </a:t>
            </a:r>
            <a:r>
              <a:rPr lang="sr-Latn-ME" i="1" dirty="0" smtClean="0">
                <a:solidFill>
                  <a:srgbClr val="FFFFFF"/>
                </a:solidFill>
              </a:rPr>
              <a:t>for municipality of</a:t>
            </a:r>
            <a:r>
              <a:rPr lang="it-IT" i="1" dirty="0" smtClean="0">
                <a:solidFill>
                  <a:srgbClr val="FFFFFF"/>
                </a:solidFill>
              </a:rPr>
              <a:t> </a:t>
            </a:r>
            <a:r>
              <a:rPr lang="it-IT" i="1" dirty="0">
                <a:solidFill>
                  <a:srgbClr val="FFFFFF"/>
                </a:solidFill>
              </a:rPr>
              <a:t>Berane </a:t>
            </a:r>
            <a:r>
              <a:rPr lang="sr-Latn-ME" i="1" dirty="0" smtClean="0">
                <a:solidFill>
                  <a:srgbClr val="FFFFFF"/>
                </a:solidFill>
              </a:rPr>
              <a:t>and </a:t>
            </a:r>
            <a:r>
              <a:rPr lang="it-IT" i="1" dirty="0" smtClean="0">
                <a:solidFill>
                  <a:srgbClr val="FFFFFF"/>
                </a:solidFill>
              </a:rPr>
              <a:t>Ro</a:t>
            </a:r>
            <a:r>
              <a:rPr lang="sr-Latn-ME" i="1" dirty="0" smtClean="0">
                <a:solidFill>
                  <a:srgbClr val="FFFFFF"/>
                </a:solidFill>
              </a:rPr>
              <a:t>z</a:t>
            </a:r>
            <a:r>
              <a:rPr lang="it-IT" i="1" dirty="0" smtClean="0">
                <a:solidFill>
                  <a:srgbClr val="FFFFFF"/>
                </a:solidFill>
              </a:rPr>
              <a:t>aje </a:t>
            </a:r>
            <a:r>
              <a:rPr lang="it-IT" i="1" dirty="0">
                <a:solidFill>
                  <a:srgbClr val="FFFFFF"/>
                </a:solidFill>
              </a:rPr>
              <a:t>(35), </a:t>
            </a:r>
            <a:r>
              <a:rPr lang="it-IT" i="1" dirty="0" smtClean="0">
                <a:solidFill>
                  <a:srgbClr val="FFFFFF"/>
                </a:solidFill>
              </a:rPr>
              <a:t>Plav </a:t>
            </a:r>
            <a:r>
              <a:rPr lang="sr-Latn-ME" i="1" dirty="0" smtClean="0">
                <a:solidFill>
                  <a:srgbClr val="FFFFFF"/>
                </a:solidFill>
              </a:rPr>
              <a:t>for municipality of</a:t>
            </a:r>
            <a:r>
              <a:rPr lang="it-IT" i="1" dirty="0" smtClean="0">
                <a:solidFill>
                  <a:srgbClr val="FFFFFF"/>
                </a:solidFill>
              </a:rPr>
              <a:t> </a:t>
            </a:r>
            <a:r>
              <a:rPr lang="it-IT" i="1" dirty="0">
                <a:solidFill>
                  <a:srgbClr val="FFFFFF"/>
                </a:solidFill>
              </a:rPr>
              <a:t>Plav </a:t>
            </a:r>
            <a:r>
              <a:rPr lang="sr-Latn-ME" i="1" dirty="0" smtClean="0">
                <a:solidFill>
                  <a:srgbClr val="FFFFFF"/>
                </a:solidFill>
              </a:rPr>
              <a:t>and </a:t>
            </a:r>
            <a:r>
              <a:rPr lang="it-IT" i="1" dirty="0" smtClean="0">
                <a:solidFill>
                  <a:srgbClr val="FFFFFF"/>
                </a:solidFill>
              </a:rPr>
              <a:t>Andrijevic</a:t>
            </a:r>
            <a:r>
              <a:rPr lang="sr-Latn-ME" i="1" dirty="0" smtClean="0">
                <a:solidFill>
                  <a:srgbClr val="FFFFFF"/>
                </a:solidFill>
              </a:rPr>
              <a:t>a</a:t>
            </a:r>
            <a:r>
              <a:rPr lang="it-IT" i="1" dirty="0" smtClean="0">
                <a:solidFill>
                  <a:srgbClr val="FFFFFF"/>
                </a:solidFill>
              </a:rPr>
              <a:t> </a:t>
            </a:r>
            <a:r>
              <a:rPr lang="it-IT" i="1" dirty="0">
                <a:solidFill>
                  <a:srgbClr val="FFFFFF"/>
                </a:solidFill>
              </a:rPr>
              <a:t>(20), </a:t>
            </a:r>
            <a:r>
              <a:rPr lang="it-IT" i="1" dirty="0" smtClean="0">
                <a:solidFill>
                  <a:srgbClr val="FFFFFF"/>
                </a:solidFill>
              </a:rPr>
              <a:t>Bijelo Polj</a:t>
            </a:r>
            <a:r>
              <a:rPr lang="sr-Latn-ME" i="1" dirty="0" smtClean="0">
                <a:solidFill>
                  <a:srgbClr val="FFFFFF"/>
                </a:solidFill>
              </a:rPr>
              <a:t>e</a:t>
            </a:r>
            <a:r>
              <a:rPr lang="it-IT" i="1" dirty="0" smtClean="0">
                <a:solidFill>
                  <a:srgbClr val="FFFFFF"/>
                </a:solidFill>
              </a:rPr>
              <a:t> </a:t>
            </a:r>
            <a:r>
              <a:rPr lang="it-IT" i="1" dirty="0">
                <a:solidFill>
                  <a:srgbClr val="FFFFFF"/>
                </a:solidFill>
              </a:rPr>
              <a:t>(40), </a:t>
            </a:r>
            <a:r>
              <a:rPr lang="it-IT" i="1" dirty="0" smtClean="0">
                <a:solidFill>
                  <a:srgbClr val="FFFFFF"/>
                </a:solidFill>
              </a:rPr>
              <a:t>Pljevlja </a:t>
            </a:r>
            <a:r>
              <a:rPr lang="it-IT" i="1" dirty="0">
                <a:solidFill>
                  <a:srgbClr val="FFFFFF"/>
                </a:solidFill>
              </a:rPr>
              <a:t>(35) </a:t>
            </a:r>
            <a:r>
              <a:rPr lang="sr-Latn-ME" i="1" dirty="0" smtClean="0">
                <a:solidFill>
                  <a:srgbClr val="FFFFFF"/>
                </a:solidFill>
              </a:rPr>
              <a:t>and </a:t>
            </a:r>
            <a:r>
              <a:rPr lang="it-IT" i="1" dirty="0" smtClean="0">
                <a:solidFill>
                  <a:srgbClr val="FFFFFF"/>
                </a:solidFill>
              </a:rPr>
              <a:t>Podgoric</a:t>
            </a:r>
            <a:r>
              <a:rPr lang="sr-Latn-ME" i="1" dirty="0" smtClean="0">
                <a:solidFill>
                  <a:srgbClr val="FFFFFF"/>
                </a:solidFill>
              </a:rPr>
              <a:t>a</a:t>
            </a:r>
            <a:r>
              <a:rPr lang="it-IT" i="1" dirty="0" smtClean="0">
                <a:solidFill>
                  <a:srgbClr val="FFFFFF"/>
                </a:solidFill>
              </a:rPr>
              <a:t> </a:t>
            </a:r>
            <a:r>
              <a:rPr lang="it-IT" i="1" dirty="0">
                <a:solidFill>
                  <a:srgbClr val="FFFFFF"/>
                </a:solidFill>
              </a:rPr>
              <a:t>(50).</a:t>
            </a:r>
          </a:p>
          <a:p>
            <a:pPr marL="800100" lvl="1" indent="-342900">
              <a:buClr>
                <a:srgbClr val="FF6600"/>
              </a:buClr>
              <a:buFont typeface="Calibri" pitchFamily="34" charset="0"/>
              <a:buAutoNum type="arabicPeriod"/>
            </a:pPr>
            <a:endParaRPr lang="sr-Latn-CS" i="1" dirty="0">
              <a:solidFill>
                <a:srgbClr val="FFFFFF"/>
              </a:solidFill>
            </a:endParaRPr>
          </a:p>
          <a:p>
            <a:pPr marL="800100" lvl="1" indent="-342900">
              <a:buClr>
                <a:srgbClr val="FF6600"/>
              </a:buClr>
              <a:buFont typeface="Calibri" pitchFamily="34" charset="0"/>
              <a:buAutoNum type="arabicPeriod"/>
            </a:pPr>
            <a:r>
              <a:rPr lang="sr-Latn-ME" i="1" dirty="0" smtClean="0">
                <a:solidFill>
                  <a:srgbClr val="FFFFFF"/>
                </a:solidFill>
              </a:rPr>
              <a:t>By organizing a roundtable with experts in </a:t>
            </a:r>
            <a:r>
              <a:rPr lang="it-IT" i="1" dirty="0" smtClean="0">
                <a:solidFill>
                  <a:srgbClr val="FFFFFF"/>
                </a:solidFill>
              </a:rPr>
              <a:t>Podgoric</a:t>
            </a:r>
            <a:r>
              <a:rPr lang="sr-Latn-ME" i="1" dirty="0" smtClean="0">
                <a:solidFill>
                  <a:srgbClr val="FFFFFF"/>
                </a:solidFill>
              </a:rPr>
              <a:t>a</a:t>
            </a:r>
            <a:endParaRPr lang="en-US" i="1" dirty="0">
              <a:solidFill>
                <a:srgbClr val="FFFFFF"/>
              </a:solidFill>
            </a:endParaRPr>
          </a:p>
        </p:txBody>
      </p:sp>
      <p:sp>
        <p:nvSpPr>
          <p:cNvPr id="9" name="Rectangle 8"/>
          <p:cNvSpPr/>
          <p:nvPr/>
        </p:nvSpPr>
        <p:spPr>
          <a:xfrm>
            <a:off x="0" y="5181600"/>
            <a:ext cx="9144000" cy="13716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484" name="Rectangle 7"/>
          <p:cNvSpPr>
            <a:spLocks noChangeArrowheads="1"/>
          </p:cNvSpPr>
          <p:nvPr/>
        </p:nvSpPr>
        <p:spPr bwMode="auto">
          <a:xfrm>
            <a:off x="381000" y="5334000"/>
            <a:ext cx="8382000" cy="923330"/>
          </a:xfrm>
          <a:prstGeom prst="rect">
            <a:avLst/>
          </a:prstGeom>
          <a:noFill/>
          <a:ln w="9525">
            <a:noFill/>
            <a:miter lim="800000"/>
            <a:headEnd/>
            <a:tailEnd/>
          </a:ln>
        </p:spPr>
        <p:txBody>
          <a:bodyPr wrap="square">
            <a:spAutoFit/>
          </a:bodyPr>
          <a:lstStyle/>
          <a:p>
            <a:pPr algn="just"/>
            <a:r>
              <a:rPr lang="en-US" dirty="0" smtClean="0">
                <a:solidFill>
                  <a:srgbClr val="FF6600"/>
                </a:solidFill>
              </a:rPr>
              <a:t>All discussions attended over 400 participants, and 25 opinions</a:t>
            </a:r>
            <a:r>
              <a:rPr lang="sr-Latn-ME" dirty="0" smtClean="0">
                <a:solidFill>
                  <a:srgbClr val="FF6600"/>
                </a:solidFill>
              </a:rPr>
              <a:t>,</a:t>
            </a:r>
            <a:r>
              <a:rPr lang="en-US" dirty="0" smtClean="0">
                <a:solidFill>
                  <a:srgbClr val="FF6600"/>
                </a:solidFill>
              </a:rPr>
              <a:t> comments and suggestion</a:t>
            </a:r>
            <a:r>
              <a:rPr lang="sr-Latn-ME" dirty="0" smtClean="0">
                <a:solidFill>
                  <a:srgbClr val="FF6600"/>
                </a:solidFill>
              </a:rPr>
              <a:t>s </a:t>
            </a:r>
            <a:r>
              <a:rPr lang="en-US" dirty="0" smtClean="0">
                <a:solidFill>
                  <a:srgbClr val="FF6600"/>
                </a:solidFill>
              </a:rPr>
              <a:t>w</a:t>
            </a:r>
            <a:r>
              <a:rPr lang="sr-Latn-ME" dirty="0" smtClean="0">
                <a:solidFill>
                  <a:srgbClr val="FF6600"/>
                </a:solidFill>
              </a:rPr>
              <a:t>ere</a:t>
            </a:r>
            <a:r>
              <a:rPr lang="en-US" dirty="0" smtClean="0">
                <a:solidFill>
                  <a:srgbClr val="FF6600"/>
                </a:solidFill>
              </a:rPr>
              <a:t> submitted to the ministry</a:t>
            </a:r>
            <a:endParaRPr lang="sr-Latn-ME" dirty="0" smtClean="0">
              <a:solidFill>
                <a:srgbClr val="FF6600"/>
              </a:solidFill>
            </a:endParaRPr>
          </a:p>
          <a:p>
            <a:pPr algn="just"/>
            <a:endParaRPr lang="en-US" dirty="0">
              <a:solidFill>
                <a:srgbClr val="FF66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5" descr="M25map500"/>
          <p:cNvPicPr>
            <a:picLocks noChangeAspect="1" noChangeArrowheads="1"/>
          </p:cNvPicPr>
          <p:nvPr/>
        </p:nvPicPr>
        <p:blipFill>
          <a:blip r:embed="rId3" cstate="print"/>
          <a:srcRect/>
          <a:stretch>
            <a:fillRect/>
          </a:stretch>
        </p:blipFill>
        <p:spPr bwMode="auto">
          <a:xfrm>
            <a:off x="0" y="914400"/>
            <a:ext cx="9144000" cy="5943600"/>
          </a:xfrm>
          <a:prstGeom prst="rect">
            <a:avLst/>
          </a:prstGeom>
          <a:noFill/>
          <a:ln w="9525">
            <a:noFill/>
            <a:miter lim="800000"/>
            <a:headEnd/>
            <a:tailEnd/>
          </a:ln>
        </p:spPr>
      </p:pic>
      <p:sp>
        <p:nvSpPr>
          <p:cNvPr id="5" name="Rectangle 4"/>
          <p:cNvSpPr/>
          <p:nvPr/>
        </p:nvSpPr>
        <p:spPr>
          <a:xfrm>
            <a:off x="0" y="6400800"/>
            <a:ext cx="6553200" cy="457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076" name="Rectangle 5"/>
          <p:cNvSpPr>
            <a:spLocks noChangeArrowheads="1"/>
          </p:cNvSpPr>
          <p:nvPr/>
        </p:nvSpPr>
        <p:spPr bwMode="auto">
          <a:xfrm>
            <a:off x="0" y="-152400"/>
            <a:ext cx="9144000" cy="1492716"/>
          </a:xfrm>
          <a:prstGeom prst="rect">
            <a:avLst/>
          </a:prstGeom>
          <a:noFill/>
          <a:ln w="9525">
            <a:noFill/>
            <a:miter lim="800000"/>
            <a:headEnd/>
            <a:tailEnd/>
          </a:ln>
        </p:spPr>
        <p:txBody>
          <a:bodyPr>
            <a:spAutoFit/>
          </a:bodyPr>
          <a:lstStyle/>
          <a:p>
            <a:pPr>
              <a:lnSpc>
                <a:spcPct val="150000"/>
              </a:lnSpc>
              <a:spcAft>
                <a:spcPts val="600"/>
              </a:spcAft>
            </a:pPr>
            <a:r>
              <a:rPr lang="en-US" sz="2400" b="1" dirty="0" smtClean="0">
                <a:solidFill>
                  <a:srgbClr val="C00000"/>
                </a:solidFill>
              </a:rPr>
              <a:t>LEGISLATION and ACTION PLAN</a:t>
            </a:r>
            <a:r>
              <a:rPr lang="sr-Latn-CS" sz="2400" b="1" dirty="0" smtClean="0">
                <a:solidFill>
                  <a:srgbClr val="C00000"/>
                </a:solidFill>
              </a:rPr>
              <a:t> </a:t>
            </a:r>
            <a:endParaRPr lang="sr-Latn-CS" sz="2400" b="1" dirty="0">
              <a:solidFill>
                <a:srgbClr val="C00000"/>
              </a:solidFill>
            </a:endParaRPr>
          </a:p>
          <a:p>
            <a:pPr>
              <a:lnSpc>
                <a:spcPct val="150000"/>
              </a:lnSpc>
              <a:spcAft>
                <a:spcPts val="600"/>
              </a:spcAft>
            </a:pPr>
            <a:r>
              <a:rPr lang="en-US" b="1" i="1" dirty="0" smtClean="0">
                <a:solidFill>
                  <a:srgbClr val="000000"/>
                </a:solidFill>
              </a:rPr>
              <a:t>ON REGULARIZATION OF UNAUTHORISED BUILDINGS</a:t>
            </a:r>
          </a:p>
          <a:p>
            <a:endParaRPr lang="sr-Latn-CS" i="1" dirty="0">
              <a:solidFill>
                <a:srgbClr val="00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ChangeArrowheads="1"/>
          </p:cNvSpPr>
          <p:nvPr/>
        </p:nvSpPr>
        <p:spPr bwMode="auto">
          <a:xfrm>
            <a:off x="0" y="1905000"/>
            <a:ext cx="9144000" cy="3657600"/>
          </a:xfrm>
          <a:prstGeom prst="rect">
            <a:avLst/>
          </a:prstGeom>
          <a:solidFill>
            <a:schemeClr val="tx1"/>
          </a:solidFill>
          <a:ln w="9525">
            <a:solidFill>
              <a:schemeClr val="tx1"/>
            </a:solidFill>
            <a:miter lim="800000"/>
            <a:headEnd/>
            <a:tailEnd/>
          </a:ln>
        </p:spPr>
        <p:txBody>
          <a:bodyPr wrap="none" anchor="ctr"/>
          <a:lstStyle/>
          <a:p>
            <a:endParaRPr lang="sr-Latn-CS">
              <a:latin typeface="Calibri" pitchFamily="34" charset="0"/>
            </a:endParaRPr>
          </a:p>
        </p:txBody>
      </p:sp>
      <p:sp>
        <p:nvSpPr>
          <p:cNvPr id="21507" name="Rectangle 8"/>
          <p:cNvSpPr>
            <a:spLocks noChangeArrowheads="1"/>
          </p:cNvSpPr>
          <p:nvPr/>
        </p:nvSpPr>
        <p:spPr bwMode="auto">
          <a:xfrm>
            <a:off x="381000" y="2209800"/>
            <a:ext cx="8458200" cy="1477328"/>
          </a:xfrm>
          <a:prstGeom prst="rect">
            <a:avLst/>
          </a:prstGeom>
          <a:noFill/>
          <a:ln w="9525">
            <a:noFill/>
            <a:miter lim="800000"/>
            <a:headEnd/>
            <a:tailEnd/>
          </a:ln>
        </p:spPr>
        <p:txBody>
          <a:bodyPr>
            <a:spAutoFit/>
          </a:bodyPr>
          <a:lstStyle/>
          <a:p>
            <a:r>
              <a:rPr lang="en-US" dirty="0" smtClean="0">
                <a:solidFill>
                  <a:srgbClr val="FFFFFF"/>
                </a:solidFill>
              </a:rPr>
              <a:t>Following the development of planning documents and implementation of adequate political mechanisms, the main goal is to create an efficient system </a:t>
            </a:r>
            <a:r>
              <a:rPr lang="sr-Latn-ME" dirty="0" smtClean="0">
                <a:solidFill>
                  <a:srgbClr val="FFFFFF"/>
                </a:solidFill>
              </a:rPr>
              <a:t>that </a:t>
            </a:r>
            <a:r>
              <a:rPr lang="en-US" dirty="0" smtClean="0">
                <a:solidFill>
                  <a:srgbClr val="FFFFFF"/>
                </a:solidFill>
              </a:rPr>
              <a:t>would stimulate the property owners to join the regularization</a:t>
            </a:r>
            <a:r>
              <a:rPr lang="sr-Latn-ME" dirty="0" smtClean="0">
                <a:solidFill>
                  <a:srgbClr val="FFFFFF"/>
                </a:solidFill>
              </a:rPr>
              <a:t> and make</a:t>
            </a:r>
            <a:r>
              <a:rPr lang="en-US" dirty="0" smtClean="0">
                <a:solidFill>
                  <a:srgbClr val="FFFFFF"/>
                </a:solidFill>
              </a:rPr>
              <a:t> all </a:t>
            </a:r>
            <a:r>
              <a:rPr lang="sr-Latn-ME" dirty="0" smtClean="0">
                <a:solidFill>
                  <a:srgbClr val="FFFFFF"/>
                </a:solidFill>
              </a:rPr>
              <a:t>required </a:t>
            </a:r>
            <a:r>
              <a:rPr lang="en-US" dirty="0" smtClean="0">
                <a:solidFill>
                  <a:srgbClr val="FFFFFF"/>
                </a:solidFill>
              </a:rPr>
              <a:t>pay</a:t>
            </a:r>
            <a:r>
              <a:rPr lang="sr-Latn-ME" dirty="0" smtClean="0">
                <a:solidFill>
                  <a:srgbClr val="FFFFFF"/>
                </a:solidFill>
              </a:rPr>
              <a:t>ments</a:t>
            </a:r>
            <a:endParaRPr lang="en-US" dirty="0" smtClean="0">
              <a:solidFill>
                <a:srgbClr val="FFFFFF"/>
              </a:solidFill>
            </a:endParaRPr>
          </a:p>
          <a:p>
            <a:endParaRPr lang="sr-Latn-CS" dirty="0">
              <a:solidFill>
                <a:srgbClr val="FFFFFF"/>
              </a:solidFill>
            </a:endParaRPr>
          </a:p>
        </p:txBody>
      </p:sp>
      <p:sp>
        <p:nvSpPr>
          <p:cNvPr id="21508" name="Rectangle 9"/>
          <p:cNvSpPr>
            <a:spLocks noChangeArrowheads="1"/>
          </p:cNvSpPr>
          <p:nvPr/>
        </p:nvSpPr>
        <p:spPr bwMode="auto">
          <a:xfrm>
            <a:off x="228600" y="4800600"/>
            <a:ext cx="8534400" cy="369888"/>
          </a:xfrm>
          <a:prstGeom prst="rect">
            <a:avLst/>
          </a:prstGeom>
          <a:noFill/>
          <a:ln w="9525">
            <a:noFill/>
            <a:miter lim="800000"/>
            <a:headEnd/>
            <a:tailEnd/>
          </a:ln>
        </p:spPr>
        <p:txBody>
          <a:bodyPr>
            <a:spAutoFit/>
          </a:bodyPr>
          <a:lstStyle/>
          <a:p>
            <a:endParaRPr lang="sr-Latn-CS">
              <a:solidFill>
                <a:srgbClr val="000000"/>
              </a:solidFill>
            </a:endParaRPr>
          </a:p>
        </p:txBody>
      </p:sp>
      <p:sp>
        <p:nvSpPr>
          <p:cNvPr id="49153" name="Rectangle 1"/>
          <p:cNvSpPr>
            <a:spLocks noChangeArrowheads="1"/>
          </p:cNvSpPr>
          <p:nvPr/>
        </p:nvSpPr>
        <p:spPr bwMode="auto">
          <a:xfrm>
            <a:off x="1066800" y="4115147"/>
            <a:ext cx="5638800" cy="1077218"/>
          </a:xfrm>
          <a:prstGeom prst="rect">
            <a:avLst/>
          </a:prstGeom>
          <a:noFill/>
          <a:ln w="9525">
            <a:noFill/>
            <a:miter lim="800000"/>
            <a:headEnd/>
            <a:tailEnd/>
          </a:ln>
          <a:effectLst/>
        </p:spPr>
        <p:txBody>
          <a:bodyPr anchor="ctr">
            <a:spAutoFit/>
          </a:bodyPr>
          <a:lstStyle/>
          <a:p>
            <a:pPr marL="342900" indent="-342900" eaLnBrk="0" hangingPunct="0">
              <a:spcAft>
                <a:spcPts val="600"/>
              </a:spcAft>
              <a:buClr>
                <a:srgbClr val="A40000"/>
              </a:buClr>
              <a:buFont typeface="+mj-lt"/>
              <a:buAutoNum type="arabicPeriod"/>
              <a:defRPr/>
            </a:pPr>
            <a:r>
              <a:rPr lang="sr-Latn-ME" b="1" dirty="0" smtClean="0">
                <a:solidFill>
                  <a:srgbClr val="FFFFFF"/>
                </a:solidFill>
                <a:ea typeface="Times New Roman" pitchFamily="18" charset="0"/>
              </a:rPr>
              <a:t>Conveniente for citizents and in </a:t>
            </a:r>
            <a:r>
              <a:rPr lang="sr-Latn-ME" b="1" dirty="0" smtClean="0">
                <a:solidFill>
                  <a:srgbClr val="FFFFFF"/>
                </a:solidFill>
                <a:ea typeface="Times New Roman" pitchFamily="18" charset="0"/>
              </a:rPr>
              <a:t>the </a:t>
            </a:r>
            <a:r>
              <a:rPr lang="sr-Latn-ME" b="1" dirty="0" smtClean="0">
                <a:solidFill>
                  <a:srgbClr val="FFFFFF"/>
                </a:solidFill>
                <a:ea typeface="Times New Roman" pitchFamily="18" charset="0"/>
              </a:rPr>
              <a:t>same time</a:t>
            </a:r>
            <a:endParaRPr lang="sr-Latn-CS" b="1" dirty="0">
              <a:solidFill>
                <a:srgbClr val="FFFFFF"/>
              </a:solidFill>
              <a:ea typeface="Times New Roman" pitchFamily="18" charset="0"/>
            </a:endParaRPr>
          </a:p>
          <a:p>
            <a:pPr marL="342900" indent="-342900" eaLnBrk="0" hangingPunct="0">
              <a:spcAft>
                <a:spcPts val="600"/>
              </a:spcAft>
              <a:buClr>
                <a:srgbClr val="A40000"/>
              </a:buClr>
              <a:buFont typeface="+mj-lt"/>
              <a:buAutoNum type="arabicPeriod"/>
              <a:defRPr/>
            </a:pPr>
            <a:r>
              <a:rPr lang="sr-Latn-ME" b="1" dirty="0" smtClean="0">
                <a:solidFill>
                  <a:srgbClr val="FFFFFF"/>
                </a:solidFill>
                <a:ea typeface="Times New Roman" pitchFamily="18" charset="0"/>
              </a:rPr>
              <a:t>Efficient enough for local government</a:t>
            </a:r>
            <a:endParaRPr lang="vi-VN" b="1" dirty="0">
              <a:solidFill>
                <a:srgbClr val="FFFFFF"/>
              </a:solidFill>
              <a:ea typeface="Times New Roman" pitchFamily="18" charset="0"/>
            </a:endParaRPr>
          </a:p>
          <a:p>
            <a:pPr eaLnBrk="0" hangingPunct="0">
              <a:defRPr/>
            </a:pPr>
            <a:endParaRPr lang="en-US" dirty="0">
              <a:solidFill>
                <a:srgbClr val="FFFFFF"/>
              </a:solidFill>
            </a:endParaRPr>
          </a:p>
        </p:txBody>
      </p:sp>
      <p:sp>
        <p:nvSpPr>
          <p:cNvPr id="21510" name="Rectangle 5"/>
          <p:cNvSpPr>
            <a:spLocks noChangeArrowheads="1"/>
          </p:cNvSpPr>
          <p:nvPr/>
        </p:nvSpPr>
        <p:spPr bwMode="auto">
          <a:xfrm>
            <a:off x="381000" y="990600"/>
            <a:ext cx="8763000" cy="707886"/>
          </a:xfrm>
          <a:prstGeom prst="rect">
            <a:avLst/>
          </a:prstGeom>
          <a:noFill/>
          <a:ln w="9525">
            <a:noFill/>
            <a:miter lim="800000"/>
            <a:headEnd/>
            <a:tailEnd/>
          </a:ln>
        </p:spPr>
        <p:txBody>
          <a:bodyPr>
            <a:spAutoFit/>
          </a:bodyPr>
          <a:lstStyle/>
          <a:p>
            <a:r>
              <a:rPr lang="sr-Latn-ME" sz="2000" b="1" i="1" dirty="0" smtClean="0">
                <a:solidFill>
                  <a:srgbClr val="C00000"/>
                </a:solidFill>
              </a:rPr>
              <a:t>FINANCIAL SUPPORT TO </a:t>
            </a:r>
            <a:r>
              <a:rPr lang="en-US" sz="2000" b="1" i="1" dirty="0" smtClean="0">
                <a:solidFill>
                  <a:srgbClr val="C00000"/>
                </a:solidFill>
              </a:rPr>
              <a:t>REGUL</a:t>
            </a:r>
            <a:r>
              <a:rPr lang="sr-Latn-CS" sz="2000" b="1" i="1" dirty="0">
                <a:solidFill>
                  <a:srgbClr val="C00000"/>
                </a:solidFill>
              </a:rPr>
              <a:t>A</a:t>
            </a:r>
            <a:r>
              <a:rPr lang="en-US" sz="2000" b="1" i="1" dirty="0" smtClean="0">
                <a:solidFill>
                  <a:srgbClr val="C00000"/>
                </a:solidFill>
              </a:rPr>
              <a:t>RIZA</a:t>
            </a:r>
            <a:r>
              <a:rPr lang="sr-Latn-ME" sz="2000" b="1" i="1" dirty="0" smtClean="0">
                <a:solidFill>
                  <a:srgbClr val="C00000"/>
                </a:solidFill>
              </a:rPr>
              <a:t>TION OF INFORMAL STRUCTURES</a:t>
            </a:r>
            <a:endParaRPr lang="pl-PL" sz="2000" b="1" i="1" dirty="0">
              <a:solidFill>
                <a:srgbClr val="C00000"/>
              </a:solidFill>
            </a:endParaRPr>
          </a:p>
        </p:txBody>
      </p:sp>
    </p:spTree>
  </p:cSld>
  <p:clrMapOvr>
    <a:masterClrMapping/>
  </p:clrMapOvr>
  <p:transition>
    <p:cover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
          <p:cNvSpPr>
            <a:spLocks noChangeArrowheads="1"/>
          </p:cNvSpPr>
          <p:nvPr/>
        </p:nvSpPr>
        <p:spPr bwMode="auto">
          <a:xfrm>
            <a:off x="457200" y="1676400"/>
            <a:ext cx="8305800" cy="3570208"/>
          </a:xfrm>
          <a:prstGeom prst="rect">
            <a:avLst/>
          </a:prstGeom>
          <a:solidFill>
            <a:srgbClr val="FF6600">
              <a:alpha val="45097"/>
            </a:srgbClr>
          </a:solidFill>
          <a:ln w="9525">
            <a:noFill/>
            <a:miter lim="800000"/>
            <a:headEnd/>
            <a:tailEnd/>
          </a:ln>
        </p:spPr>
        <p:txBody>
          <a:bodyPr anchor="ctr">
            <a:spAutoFit/>
          </a:bodyPr>
          <a:lstStyle/>
          <a:p>
            <a:pPr marL="342900" indent="-342900" algn="just">
              <a:spcAft>
                <a:spcPts val="1200"/>
              </a:spcAft>
              <a:buClr>
                <a:schemeClr val="tx1"/>
              </a:buClr>
              <a:buFont typeface="Calibri" pitchFamily="34" charset="0"/>
              <a:buAutoNum type="arabicPeriod"/>
            </a:pPr>
            <a:r>
              <a:rPr lang="en-US" dirty="0" smtClean="0">
                <a:solidFill>
                  <a:schemeClr val="bg1"/>
                </a:solidFill>
              </a:rPr>
              <a:t>Legal decisions will directly affect all illegal builders and indirectly </a:t>
            </a:r>
            <a:r>
              <a:rPr lang="sr-Latn-ME" dirty="0" smtClean="0">
                <a:solidFill>
                  <a:schemeClr val="bg1"/>
                </a:solidFill>
              </a:rPr>
              <a:t>will make influence on </a:t>
            </a:r>
            <a:r>
              <a:rPr lang="en-US" dirty="0" smtClean="0">
                <a:solidFill>
                  <a:schemeClr val="bg1"/>
                </a:solidFill>
              </a:rPr>
              <a:t>local governments and the state who will be </a:t>
            </a:r>
            <a:r>
              <a:rPr lang="sr-Latn-ME" dirty="0" smtClean="0">
                <a:solidFill>
                  <a:schemeClr val="bg1"/>
                </a:solidFill>
              </a:rPr>
              <a:t>responsible for </a:t>
            </a:r>
            <a:r>
              <a:rPr lang="en-US" dirty="0" smtClean="0">
                <a:solidFill>
                  <a:schemeClr val="bg1"/>
                </a:solidFill>
              </a:rPr>
              <a:t>implement</a:t>
            </a:r>
            <a:r>
              <a:rPr lang="sr-Latn-ME" dirty="0" smtClean="0">
                <a:solidFill>
                  <a:schemeClr val="bg1"/>
                </a:solidFill>
              </a:rPr>
              <a:t>ation of</a:t>
            </a:r>
            <a:r>
              <a:rPr lang="en-US" dirty="0" smtClean="0">
                <a:solidFill>
                  <a:schemeClr val="bg1"/>
                </a:solidFill>
              </a:rPr>
              <a:t> the procedure</a:t>
            </a:r>
            <a:r>
              <a:rPr lang="sr-Latn-ME" dirty="0" smtClean="0">
                <a:solidFill>
                  <a:schemeClr val="bg1"/>
                </a:solidFill>
              </a:rPr>
              <a:t>s</a:t>
            </a:r>
            <a:r>
              <a:rPr lang="en-US" dirty="0" smtClean="0">
                <a:solidFill>
                  <a:schemeClr val="bg1"/>
                </a:solidFill>
              </a:rPr>
              <a:t> of legalization. The positive effect </a:t>
            </a:r>
            <a:r>
              <a:rPr lang="sr-Latn-ME" dirty="0" smtClean="0">
                <a:solidFill>
                  <a:schemeClr val="bg1"/>
                </a:solidFill>
              </a:rPr>
              <a:t>will be </a:t>
            </a:r>
            <a:r>
              <a:rPr lang="en-US" dirty="0" smtClean="0">
                <a:solidFill>
                  <a:schemeClr val="bg1"/>
                </a:solidFill>
              </a:rPr>
              <a:t>budgets </a:t>
            </a:r>
            <a:r>
              <a:rPr lang="sr-Latn-ME" dirty="0" smtClean="0">
                <a:solidFill>
                  <a:schemeClr val="bg1"/>
                </a:solidFill>
              </a:rPr>
              <a:t>income </a:t>
            </a:r>
            <a:r>
              <a:rPr lang="en-US" dirty="0" smtClean="0">
                <a:solidFill>
                  <a:schemeClr val="bg1"/>
                </a:solidFill>
              </a:rPr>
              <a:t>of local governments and the state, and the launching of </a:t>
            </a:r>
            <a:r>
              <a:rPr lang="sr-Latn-ME" dirty="0" smtClean="0">
                <a:solidFill>
                  <a:schemeClr val="bg1"/>
                </a:solidFill>
              </a:rPr>
              <a:t>new </a:t>
            </a:r>
            <a:r>
              <a:rPr lang="en-US" dirty="0" smtClean="0">
                <a:solidFill>
                  <a:schemeClr val="bg1"/>
                </a:solidFill>
              </a:rPr>
              <a:t>economic activity in the construction sector, which will be reflected in the overall economy of Montenegro</a:t>
            </a:r>
          </a:p>
          <a:p>
            <a:pPr marL="342900" indent="-342900" algn="just">
              <a:spcAft>
                <a:spcPts val="1200"/>
              </a:spcAft>
              <a:buClr>
                <a:schemeClr val="tx1"/>
              </a:buClr>
              <a:buFont typeface="Calibri" pitchFamily="34" charset="0"/>
              <a:buAutoNum type="arabicPeriod"/>
            </a:pPr>
            <a:r>
              <a:rPr lang="en-US" dirty="0" smtClean="0">
                <a:solidFill>
                  <a:srgbClr val="FFFFFF"/>
                </a:solidFill>
              </a:rPr>
              <a:t>Positive consequences of adopting regulations fully justify the </a:t>
            </a:r>
            <a:r>
              <a:rPr lang="sr-Latn-ME" dirty="0" smtClean="0">
                <a:solidFill>
                  <a:srgbClr val="FFFFFF"/>
                </a:solidFill>
              </a:rPr>
              <a:t>related </a:t>
            </a:r>
            <a:r>
              <a:rPr lang="en-US" dirty="0" smtClean="0">
                <a:solidFill>
                  <a:srgbClr val="FFFFFF"/>
                </a:solidFill>
              </a:rPr>
              <a:t>costs because it will create </a:t>
            </a:r>
            <a:r>
              <a:rPr lang="sr-Latn-ME" dirty="0" smtClean="0">
                <a:solidFill>
                  <a:srgbClr val="FFFFFF"/>
                </a:solidFill>
              </a:rPr>
              <a:t>a </a:t>
            </a:r>
            <a:r>
              <a:rPr lang="en-US" dirty="0" smtClean="0">
                <a:solidFill>
                  <a:srgbClr val="FFFFFF"/>
                </a:solidFill>
              </a:rPr>
              <a:t>financial structure </a:t>
            </a:r>
            <a:r>
              <a:rPr lang="sr-Latn-ME" dirty="0" smtClean="0">
                <a:solidFill>
                  <a:srgbClr val="FFFFFF"/>
                </a:solidFill>
              </a:rPr>
              <a:t>which </a:t>
            </a:r>
            <a:r>
              <a:rPr lang="en-US" dirty="0" smtClean="0">
                <a:solidFill>
                  <a:srgbClr val="FFFFFF"/>
                </a:solidFill>
              </a:rPr>
              <a:t>provides </a:t>
            </a:r>
            <a:r>
              <a:rPr lang="sr-Latn-ME" dirty="0" smtClean="0">
                <a:solidFill>
                  <a:srgbClr val="FFFFFF"/>
                </a:solidFill>
              </a:rPr>
              <a:t>that </a:t>
            </a:r>
            <a:r>
              <a:rPr lang="en-US" dirty="0" smtClean="0">
                <a:solidFill>
                  <a:srgbClr val="FFFFFF"/>
                </a:solidFill>
              </a:rPr>
              <a:t>citizens who had not paid the legal obligations when building their informal structures do so</a:t>
            </a:r>
            <a:r>
              <a:rPr lang="sr-Latn-ME" dirty="0" smtClean="0">
                <a:solidFill>
                  <a:srgbClr val="FFFFFF"/>
                </a:solidFill>
              </a:rPr>
              <a:t>, and </a:t>
            </a:r>
            <a:r>
              <a:rPr lang="en-US" dirty="0" smtClean="0">
                <a:solidFill>
                  <a:srgbClr val="FFFFFF"/>
                </a:solidFill>
              </a:rPr>
              <a:t>thus invest in better equipment of communal space</a:t>
            </a:r>
            <a:r>
              <a:rPr lang="sr-Latn-ME" dirty="0" smtClean="0">
                <a:solidFill>
                  <a:srgbClr val="FFFFFF"/>
                </a:solidFill>
              </a:rPr>
              <a:t>, </a:t>
            </a:r>
            <a:r>
              <a:rPr lang="en-US" dirty="0" smtClean="0">
                <a:solidFill>
                  <a:srgbClr val="FFFFFF"/>
                </a:solidFill>
              </a:rPr>
              <a:t>raise the value of their buildings and also contribute to the strengthening of local government budgets</a:t>
            </a:r>
            <a:endParaRPr lang="sr-Latn-CS" dirty="0">
              <a:solidFill>
                <a:srgbClr val="FFFFFF"/>
              </a:solidFill>
            </a:endParaRPr>
          </a:p>
        </p:txBody>
      </p:sp>
      <p:sp>
        <p:nvSpPr>
          <p:cNvPr id="22531" name="Rectangle 4"/>
          <p:cNvSpPr>
            <a:spLocks noChangeArrowheads="1"/>
          </p:cNvSpPr>
          <p:nvPr/>
        </p:nvSpPr>
        <p:spPr bwMode="auto">
          <a:xfrm>
            <a:off x="381000" y="609600"/>
            <a:ext cx="7924800" cy="707886"/>
          </a:xfrm>
          <a:prstGeom prst="rect">
            <a:avLst/>
          </a:prstGeom>
          <a:noFill/>
          <a:ln w="9525">
            <a:noFill/>
            <a:miter lim="800000"/>
            <a:headEnd/>
            <a:tailEnd/>
          </a:ln>
        </p:spPr>
        <p:txBody>
          <a:bodyPr>
            <a:spAutoFit/>
          </a:bodyPr>
          <a:lstStyle/>
          <a:p>
            <a:r>
              <a:rPr lang="en-US" sz="2000" b="1" dirty="0" smtClean="0">
                <a:solidFill>
                  <a:srgbClr val="FF6600"/>
                </a:solidFill>
              </a:rPr>
              <a:t>Possibilities and opportunities for </a:t>
            </a:r>
            <a:r>
              <a:rPr lang="sr-Latn-ME" sz="2000" b="1" dirty="0" smtClean="0">
                <a:solidFill>
                  <a:srgbClr val="FF6600"/>
                </a:solidFill>
              </a:rPr>
              <a:t>new employments</a:t>
            </a:r>
            <a:endParaRPr lang="en-US" sz="2000" b="1" dirty="0" smtClean="0">
              <a:solidFill>
                <a:srgbClr val="FF6600"/>
              </a:solidFill>
            </a:endParaRPr>
          </a:p>
          <a:p>
            <a:endParaRPr lang="en-US" sz="2000" dirty="0">
              <a:solidFill>
                <a:srgbClr val="FF66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ChangeArrowheads="1"/>
          </p:cNvSpPr>
          <p:nvPr/>
        </p:nvSpPr>
        <p:spPr bwMode="auto">
          <a:xfrm>
            <a:off x="0" y="914400"/>
            <a:ext cx="9144000" cy="4572000"/>
          </a:xfrm>
          <a:prstGeom prst="rect">
            <a:avLst/>
          </a:prstGeom>
          <a:solidFill>
            <a:schemeClr val="tx1"/>
          </a:solidFill>
          <a:ln w="9525">
            <a:solidFill>
              <a:schemeClr val="tx1"/>
            </a:solidFill>
            <a:miter lim="800000"/>
            <a:headEnd/>
            <a:tailEnd/>
          </a:ln>
        </p:spPr>
        <p:txBody>
          <a:bodyPr wrap="none" anchor="ctr"/>
          <a:lstStyle/>
          <a:p>
            <a:endParaRPr lang="sr-Latn-CS">
              <a:latin typeface="Calibri" pitchFamily="34" charset="0"/>
            </a:endParaRPr>
          </a:p>
        </p:txBody>
      </p:sp>
      <p:sp>
        <p:nvSpPr>
          <p:cNvPr id="23555" name="Rectangle 9"/>
          <p:cNvSpPr>
            <a:spLocks noChangeArrowheads="1"/>
          </p:cNvSpPr>
          <p:nvPr/>
        </p:nvSpPr>
        <p:spPr bwMode="auto">
          <a:xfrm>
            <a:off x="228600" y="4800600"/>
            <a:ext cx="8534400" cy="369888"/>
          </a:xfrm>
          <a:prstGeom prst="rect">
            <a:avLst/>
          </a:prstGeom>
          <a:noFill/>
          <a:ln w="9525">
            <a:noFill/>
            <a:miter lim="800000"/>
            <a:headEnd/>
            <a:tailEnd/>
          </a:ln>
        </p:spPr>
        <p:txBody>
          <a:bodyPr>
            <a:spAutoFit/>
          </a:bodyPr>
          <a:lstStyle/>
          <a:p>
            <a:endParaRPr lang="sr-Latn-CS">
              <a:solidFill>
                <a:srgbClr val="000000"/>
              </a:solidFill>
            </a:endParaRPr>
          </a:p>
        </p:txBody>
      </p:sp>
      <p:sp>
        <p:nvSpPr>
          <p:cNvPr id="23556" name="Rectangle 1"/>
          <p:cNvSpPr>
            <a:spLocks noChangeArrowheads="1"/>
          </p:cNvSpPr>
          <p:nvPr/>
        </p:nvSpPr>
        <p:spPr bwMode="auto">
          <a:xfrm>
            <a:off x="304800" y="2514600"/>
            <a:ext cx="8458200" cy="646113"/>
          </a:xfrm>
          <a:prstGeom prst="rect">
            <a:avLst/>
          </a:prstGeom>
          <a:noFill/>
          <a:ln w="9525">
            <a:noFill/>
            <a:miter lim="800000"/>
            <a:headEnd/>
            <a:tailEnd/>
          </a:ln>
        </p:spPr>
        <p:txBody>
          <a:bodyPr anchor="ctr">
            <a:spAutoFit/>
          </a:bodyPr>
          <a:lstStyle/>
          <a:p>
            <a:pPr algn="just" eaLnBrk="0" hangingPunct="0"/>
            <a:endParaRPr lang="sr-Latn-CS">
              <a:solidFill>
                <a:srgbClr val="FFFFFF"/>
              </a:solidFill>
            </a:endParaRPr>
          </a:p>
          <a:p>
            <a:pPr algn="just" eaLnBrk="0" hangingPunct="0"/>
            <a:endParaRPr lang="sr-Latn-CS">
              <a:solidFill>
                <a:srgbClr val="9A0000"/>
              </a:solidFill>
            </a:endParaRPr>
          </a:p>
        </p:txBody>
      </p:sp>
      <p:sp>
        <p:nvSpPr>
          <p:cNvPr id="23557" name="Rectangle 12"/>
          <p:cNvSpPr>
            <a:spLocks noChangeArrowheads="1"/>
          </p:cNvSpPr>
          <p:nvPr/>
        </p:nvSpPr>
        <p:spPr bwMode="auto">
          <a:xfrm>
            <a:off x="304800" y="457200"/>
            <a:ext cx="8610600" cy="400110"/>
          </a:xfrm>
          <a:prstGeom prst="rect">
            <a:avLst/>
          </a:prstGeom>
          <a:noFill/>
          <a:ln w="9525">
            <a:noFill/>
            <a:miter lim="800000"/>
            <a:headEnd/>
            <a:tailEnd/>
          </a:ln>
        </p:spPr>
        <p:txBody>
          <a:bodyPr wrap="square">
            <a:spAutoFit/>
          </a:bodyPr>
          <a:lstStyle/>
          <a:p>
            <a:pPr algn="just"/>
            <a:r>
              <a:rPr lang="sr-Latn-CS" sz="2000" b="1" dirty="0" smtClean="0">
                <a:solidFill>
                  <a:srgbClr val="C00000"/>
                </a:solidFill>
                <a:ea typeface="Arial,Bold"/>
                <a:cs typeface="Times New Roman" pitchFamily="18" charset="0"/>
              </a:rPr>
              <a:t>FINANCIAL PARAMETERS AND REVENUE TO BE REALIZED</a:t>
            </a:r>
            <a:endParaRPr lang="en-US" sz="2000" dirty="0">
              <a:solidFill>
                <a:srgbClr val="C00000"/>
              </a:solidFill>
              <a:ea typeface="Arial,Bold"/>
              <a:cs typeface="Times New Roman" pitchFamily="18" charset="0"/>
            </a:endParaRPr>
          </a:p>
        </p:txBody>
      </p:sp>
      <p:sp>
        <p:nvSpPr>
          <p:cNvPr id="23558" name="Rectangle 1"/>
          <p:cNvSpPr>
            <a:spLocks noChangeArrowheads="1"/>
          </p:cNvSpPr>
          <p:nvPr/>
        </p:nvSpPr>
        <p:spPr bwMode="auto">
          <a:xfrm>
            <a:off x="457200" y="2819400"/>
            <a:ext cx="8153400" cy="2308324"/>
          </a:xfrm>
          <a:prstGeom prst="rect">
            <a:avLst/>
          </a:prstGeom>
          <a:noFill/>
          <a:ln w="9525">
            <a:noFill/>
            <a:miter lim="800000"/>
            <a:headEnd/>
            <a:tailEnd/>
          </a:ln>
        </p:spPr>
        <p:txBody>
          <a:bodyPr anchor="ctr">
            <a:spAutoFit/>
          </a:bodyPr>
          <a:lstStyle/>
          <a:p>
            <a:pPr algn="just" eaLnBrk="0" hangingPunct="0"/>
            <a:r>
              <a:rPr lang="sr-Latn-CS" dirty="0" smtClean="0">
                <a:solidFill>
                  <a:schemeClr val="bg1"/>
                </a:solidFill>
              </a:rPr>
              <a:t>It is estimated that the local governments revenue from the collection of utility fees will be </a:t>
            </a:r>
            <a:r>
              <a:rPr lang="sr-Latn-CS" dirty="0" smtClean="0">
                <a:solidFill>
                  <a:srgbClr val="A40000"/>
                </a:solidFill>
              </a:rPr>
              <a:t>several houndred milion of </a:t>
            </a:r>
            <a:r>
              <a:rPr lang="sr-Latn-CS" dirty="0" smtClean="0">
                <a:solidFill>
                  <a:srgbClr val="A40000"/>
                </a:solidFill>
              </a:rPr>
              <a:t>euros</a:t>
            </a:r>
            <a:r>
              <a:rPr lang="sr-Latn-CS" dirty="0" smtClean="0">
                <a:solidFill>
                  <a:schemeClr val="bg1"/>
                </a:solidFill>
              </a:rPr>
              <a:t>. </a:t>
            </a:r>
            <a:endParaRPr lang="sr-Latn-CS" dirty="0">
              <a:solidFill>
                <a:schemeClr val="bg1"/>
              </a:solidFill>
            </a:endParaRPr>
          </a:p>
          <a:p>
            <a:pPr algn="just" eaLnBrk="0" hangingPunct="0"/>
            <a:endParaRPr lang="en-US" dirty="0">
              <a:solidFill>
                <a:schemeClr val="bg1"/>
              </a:solidFill>
            </a:endParaRPr>
          </a:p>
          <a:p>
            <a:pPr algn="just" eaLnBrk="0" hangingPunct="0"/>
            <a:r>
              <a:rPr lang="en-US" dirty="0" smtClean="0">
                <a:solidFill>
                  <a:schemeClr val="bg1"/>
                </a:solidFill>
              </a:rPr>
              <a:t>In addition, </a:t>
            </a:r>
            <a:r>
              <a:rPr lang="sr-Latn-ME" dirty="0" smtClean="0">
                <a:solidFill>
                  <a:schemeClr val="bg1"/>
                </a:solidFill>
              </a:rPr>
              <a:t>once legalized </a:t>
            </a:r>
            <a:r>
              <a:rPr lang="en-US" dirty="0" smtClean="0">
                <a:solidFill>
                  <a:schemeClr val="bg1"/>
                </a:solidFill>
              </a:rPr>
              <a:t>these facilities will </a:t>
            </a:r>
            <a:r>
              <a:rPr lang="sr-Latn-ME" dirty="0" smtClean="0">
                <a:solidFill>
                  <a:schemeClr val="bg1"/>
                </a:solidFill>
              </a:rPr>
              <a:t>be in the</a:t>
            </a:r>
            <a:r>
              <a:rPr lang="en-US" dirty="0" smtClean="0">
                <a:solidFill>
                  <a:schemeClr val="bg1"/>
                </a:solidFill>
              </a:rPr>
              <a:t> system </a:t>
            </a:r>
            <a:r>
              <a:rPr lang="sr-Latn-ME" dirty="0" smtClean="0">
                <a:solidFill>
                  <a:schemeClr val="bg1"/>
                </a:solidFill>
              </a:rPr>
              <a:t>and thus </a:t>
            </a:r>
            <a:r>
              <a:rPr lang="en-US" dirty="0" smtClean="0">
                <a:solidFill>
                  <a:schemeClr val="bg1"/>
                </a:solidFill>
              </a:rPr>
              <a:t>required t</a:t>
            </a:r>
            <a:r>
              <a:rPr lang="sr-Latn-ME" dirty="0" smtClean="0">
                <a:solidFill>
                  <a:schemeClr val="bg1"/>
                </a:solidFill>
              </a:rPr>
              <a:t>o a </a:t>
            </a:r>
            <a:r>
              <a:rPr lang="en-US" dirty="0" smtClean="0">
                <a:solidFill>
                  <a:schemeClr val="bg1"/>
                </a:solidFill>
              </a:rPr>
              <a:t>payment of taxes on real estate which will further contribute to </a:t>
            </a:r>
            <a:r>
              <a:rPr lang="en-US" dirty="0" smtClean="0">
                <a:solidFill>
                  <a:srgbClr val="A40000"/>
                </a:solidFill>
              </a:rPr>
              <a:t>maximizing annual income</a:t>
            </a:r>
            <a:r>
              <a:rPr lang="en-US" dirty="0" smtClean="0">
                <a:solidFill>
                  <a:schemeClr val="bg1"/>
                </a:solidFill>
              </a:rPr>
              <a:t>.</a:t>
            </a:r>
          </a:p>
          <a:p>
            <a:pPr algn="just" eaLnBrk="0" hangingPunct="0"/>
            <a:endParaRPr lang="sr-Latn-CS" dirty="0">
              <a:solidFill>
                <a:schemeClr val="bg1"/>
              </a:solidFill>
            </a:endParaRPr>
          </a:p>
          <a:p>
            <a:pPr algn="just" eaLnBrk="0" hangingPunct="0"/>
            <a:endParaRPr lang="sr-Latn-CS" dirty="0">
              <a:solidFill>
                <a:schemeClr val="bg1"/>
              </a:solidFill>
            </a:endParaRPr>
          </a:p>
        </p:txBody>
      </p:sp>
    </p:spTree>
  </p:cSld>
  <p:clrMapOvr>
    <a:masterClrMapping/>
  </p:clrMapOvr>
  <p:transition>
    <p:cover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1"/>
          <p:cNvSpPr>
            <a:spLocks noChangeArrowheads="1"/>
          </p:cNvSpPr>
          <p:nvPr/>
        </p:nvSpPr>
        <p:spPr bwMode="auto">
          <a:xfrm>
            <a:off x="381000" y="4800600"/>
            <a:ext cx="8458200" cy="1200329"/>
          </a:xfrm>
          <a:prstGeom prst="rect">
            <a:avLst/>
          </a:prstGeom>
          <a:solidFill>
            <a:srgbClr val="92D050">
              <a:alpha val="67058"/>
            </a:srgbClr>
          </a:solidFill>
          <a:ln w="9525">
            <a:noFill/>
            <a:miter lim="800000"/>
            <a:headEnd/>
            <a:tailEnd/>
          </a:ln>
        </p:spPr>
        <p:txBody>
          <a:bodyPr wrap="square" anchor="ctr">
            <a:spAutoFit/>
          </a:bodyPr>
          <a:lstStyle/>
          <a:p>
            <a:r>
              <a:rPr lang="sr-Latn-ME" i="1" dirty="0" smtClean="0"/>
              <a:t>T</a:t>
            </a:r>
            <a:r>
              <a:rPr lang="en-US" i="1" dirty="0" smtClean="0"/>
              <a:t>he legalization of informal structures is highly interactive process, </a:t>
            </a:r>
            <a:r>
              <a:rPr lang="sr-Latn-ME" i="1" dirty="0" smtClean="0"/>
              <a:t>where </a:t>
            </a:r>
            <a:r>
              <a:rPr lang="en-US" i="1" dirty="0" smtClean="0"/>
              <a:t>almost all bearers the Montenegrin </a:t>
            </a:r>
            <a:r>
              <a:rPr lang="sr-Latn-ME" i="1" dirty="0" smtClean="0"/>
              <a:t>development will </a:t>
            </a:r>
            <a:r>
              <a:rPr lang="en-US" i="1" dirty="0" smtClean="0"/>
              <a:t>participate, from the state and local self-governance to the banking and construction sector</a:t>
            </a:r>
            <a:r>
              <a:rPr lang="sr-Latn-ME" i="1" dirty="0" smtClean="0"/>
              <a:t>. In same time it will create </a:t>
            </a:r>
            <a:r>
              <a:rPr lang="en-US" i="1" dirty="0" smtClean="0"/>
              <a:t>exceptional opportunities for business development and </a:t>
            </a:r>
            <a:r>
              <a:rPr lang="sr-Latn-ME" i="1" dirty="0" smtClean="0"/>
              <a:t>employment.</a:t>
            </a:r>
            <a:endParaRPr lang="sr-Latn-CS" i="1" dirty="0">
              <a:solidFill>
                <a:srgbClr val="000000"/>
              </a:solidFill>
            </a:endParaRPr>
          </a:p>
        </p:txBody>
      </p:sp>
      <p:sp>
        <p:nvSpPr>
          <p:cNvPr id="24580" name="Rectangle 3"/>
          <p:cNvSpPr>
            <a:spLocks noChangeArrowheads="1"/>
          </p:cNvSpPr>
          <p:nvPr/>
        </p:nvSpPr>
        <p:spPr bwMode="auto">
          <a:xfrm>
            <a:off x="304800" y="838200"/>
            <a:ext cx="8534400" cy="3600986"/>
          </a:xfrm>
          <a:prstGeom prst="rect">
            <a:avLst/>
          </a:prstGeom>
          <a:noFill/>
          <a:ln w="9525">
            <a:noFill/>
            <a:miter lim="800000"/>
            <a:headEnd/>
            <a:tailEnd/>
          </a:ln>
        </p:spPr>
        <p:txBody>
          <a:bodyPr anchor="ctr">
            <a:spAutoFit/>
          </a:bodyPr>
          <a:lstStyle/>
          <a:p>
            <a:pPr algn="just"/>
            <a:r>
              <a:rPr lang="sr-Latn-ME" b="1" dirty="0" smtClean="0">
                <a:solidFill>
                  <a:srgbClr val="FF6600"/>
                </a:solidFill>
                <a:ea typeface="Calibri" pitchFamily="34" charset="0"/>
                <a:cs typeface="Times New Roman" pitchFamily="18" charset="0"/>
              </a:rPr>
              <a:t>Necessary preconditions</a:t>
            </a:r>
            <a:endParaRPr lang="en-US" b="1" dirty="0">
              <a:solidFill>
                <a:srgbClr val="FF6600"/>
              </a:solidFill>
              <a:ea typeface="Calibri" pitchFamily="34" charset="0"/>
              <a:cs typeface="Times New Roman" pitchFamily="18" charset="0"/>
            </a:endParaRPr>
          </a:p>
          <a:p>
            <a:pPr algn="just"/>
            <a:endParaRPr lang="en-US" dirty="0">
              <a:solidFill>
                <a:schemeClr val="bg1"/>
              </a:solidFill>
              <a:ea typeface="Calibri" pitchFamily="34"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Qualitative analysis of the situation</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vi-VN" dirty="0" smtClean="0">
                <a:solidFill>
                  <a:schemeClr val="bg1"/>
                </a:solidFill>
                <a:ea typeface="Calibri" pitchFamily="34" charset="0"/>
                <a:cs typeface="Times New Roman" pitchFamily="18" charset="0"/>
              </a:rPr>
              <a:t>Applicable leg</a:t>
            </a:r>
            <a:r>
              <a:rPr lang="sr-Latn-ME" dirty="0" smtClean="0">
                <a:solidFill>
                  <a:schemeClr val="bg1"/>
                </a:solidFill>
                <a:ea typeface="Calibri" pitchFamily="34" charset="0"/>
                <a:cs typeface="Times New Roman" pitchFamily="18" charset="0"/>
              </a:rPr>
              <a:t>islation</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Providing favorable </a:t>
            </a:r>
            <a:r>
              <a:rPr lang="sr-Latn-ME" dirty="0" smtClean="0">
                <a:solidFill>
                  <a:schemeClr val="bg1"/>
                </a:solidFill>
                <a:ea typeface="Calibri" pitchFamily="34" charset="0"/>
                <a:cs typeface="Times New Roman" pitchFamily="18" charset="0"/>
              </a:rPr>
              <a:t>funding </a:t>
            </a:r>
            <a:r>
              <a:rPr lang="en-US" dirty="0" smtClean="0">
                <a:solidFill>
                  <a:schemeClr val="bg1"/>
                </a:solidFill>
                <a:ea typeface="Calibri" pitchFamily="34" charset="0"/>
                <a:cs typeface="Times New Roman" pitchFamily="18" charset="0"/>
              </a:rPr>
              <a:t>to support the process of legalization</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vi-VN" dirty="0" smtClean="0">
                <a:solidFill>
                  <a:schemeClr val="bg1"/>
                </a:solidFill>
                <a:ea typeface="Calibri" pitchFamily="34" charset="0"/>
                <a:cs typeface="Times New Roman" pitchFamily="18" charset="0"/>
              </a:rPr>
              <a:t>Politi</a:t>
            </a:r>
            <a:r>
              <a:rPr lang="sr-Latn-ME" dirty="0" smtClean="0">
                <a:solidFill>
                  <a:schemeClr val="bg1"/>
                </a:solidFill>
                <a:ea typeface="Calibri" pitchFamily="34" charset="0"/>
                <a:cs typeface="Times New Roman" pitchFamily="18" charset="0"/>
              </a:rPr>
              <a:t>cal support at the highest level</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Synergy </a:t>
            </a:r>
            <a:r>
              <a:rPr lang="sr-Latn-ME" dirty="0" smtClean="0">
                <a:solidFill>
                  <a:schemeClr val="bg1"/>
                </a:solidFill>
                <a:ea typeface="Calibri" pitchFamily="34" charset="0"/>
                <a:cs typeface="Times New Roman" pitchFamily="18" charset="0"/>
              </a:rPr>
              <a:t>among </a:t>
            </a:r>
            <a:r>
              <a:rPr lang="en-US" dirty="0" smtClean="0">
                <a:solidFill>
                  <a:schemeClr val="bg1"/>
                </a:solidFill>
                <a:ea typeface="Calibri" pitchFamily="34" charset="0"/>
                <a:cs typeface="Times New Roman" pitchFamily="18" charset="0"/>
              </a:rPr>
              <a:t>state institutions</a:t>
            </a:r>
            <a:r>
              <a:rPr lang="sr-Latn-ME" dirty="0" smtClean="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involved in the implementation</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Media campaign that will introduce illegal builders with the process of legalization, as well as the rights and obligations</a:t>
            </a:r>
            <a:endParaRPr lang="vi-VN"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ME" dirty="0" smtClean="0">
                <a:solidFill>
                  <a:schemeClr val="bg1"/>
                </a:solidFill>
                <a:ea typeface="Calibri" pitchFamily="34" charset="0"/>
                <a:cs typeface="Times New Roman" pitchFamily="18" charset="0"/>
              </a:rPr>
              <a:t>Raising awareness on </a:t>
            </a:r>
            <a:r>
              <a:rPr lang="en-US" dirty="0" smtClean="0">
                <a:solidFill>
                  <a:schemeClr val="bg1"/>
                </a:solidFill>
                <a:ea typeface="Calibri" pitchFamily="34" charset="0"/>
                <a:cs typeface="Times New Roman" pitchFamily="18" charset="0"/>
              </a:rPr>
              <a:t>compliance with legal provisions and respect for the environment</a:t>
            </a:r>
            <a:endParaRPr lang="vi-VN" dirty="0">
              <a:solidFill>
                <a:schemeClr val="bg1"/>
              </a:solidFill>
              <a:ea typeface="Calibri" pitchFamily="34"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ChangeArrowheads="1"/>
          </p:cNvSpPr>
          <p:nvPr/>
        </p:nvSpPr>
        <p:spPr bwMode="auto">
          <a:xfrm>
            <a:off x="381000" y="457200"/>
            <a:ext cx="8382000" cy="2416046"/>
          </a:xfrm>
          <a:prstGeom prst="rect">
            <a:avLst/>
          </a:prstGeom>
          <a:noFill/>
          <a:ln w="9525">
            <a:noFill/>
            <a:miter lim="800000"/>
            <a:headEnd/>
            <a:tailEnd/>
          </a:ln>
        </p:spPr>
        <p:txBody>
          <a:bodyPr anchor="ctr">
            <a:spAutoFit/>
          </a:bodyPr>
          <a:lstStyle/>
          <a:p>
            <a:pPr algn="just">
              <a:spcAft>
                <a:spcPts val="600"/>
              </a:spcAft>
            </a:pPr>
            <a:r>
              <a:rPr lang="vi-VN" b="1" dirty="0" smtClean="0">
                <a:solidFill>
                  <a:srgbClr val="FF6600"/>
                </a:solidFill>
                <a:ea typeface="Calibri" pitchFamily="34" charset="0"/>
                <a:cs typeface="Times New Roman" pitchFamily="18" charset="0"/>
              </a:rPr>
              <a:t>Problem</a:t>
            </a:r>
            <a:r>
              <a:rPr lang="sr-Latn-ME" b="1" dirty="0" smtClean="0">
                <a:solidFill>
                  <a:srgbClr val="FF6600"/>
                </a:solidFill>
                <a:ea typeface="Calibri" pitchFamily="34" charset="0"/>
                <a:cs typeface="Times New Roman" pitchFamily="18" charset="0"/>
              </a:rPr>
              <a:t>s</a:t>
            </a:r>
            <a:r>
              <a:rPr lang="vi-VN" b="1" dirty="0" smtClean="0">
                <a:solidFill>
                  <a:srgbClr val="FF6600"/>
                </a:solidFill>
                <a:ea typeface="Calibri" pitchFamily="34" charset="0"/>
                <a:cs typeface="Times New Roman" pitchFamily="18" charset="0"/>
              </a:rPr>
              <a:t> </a:t>
            </a:r>
            <a:r>
              <a:rPr lang="vi-VN" b="1" dirty="0">
                <a:solidFill>
                  <a:srgbClr val="FF6600"/>
                </a:solidFill>
                <a:ea typeface="Calibri" pitchFamily="34" charset="0"/>
                <a:cs typeface="Times New Roman" pitchFamily="18" charset="0"/>
              </a:rPr>
              <a:t>/ </a:t>
            </a:r>
            <a:r>
              <a:rPr lang="vi-VN" b="1" dirty="0" smtClean="0">
                <a:solidFill>
                  <a:srgbClr val="FF6600"/>
                </a:solidFill>
                <a:ea typeface="Calibri" pitchFamily="34" charset="0"/>
                <a:cs typeface="Times New Roman" pitchFamily="18" charset="0"/>
              </a:rPr>
              <a:t>ri</a:t>
            </a:r>
            <a:r>
              <a:rPr lang="sr-Latn-ME" b="1" dirty="0" smtClean="0">
                <a:solidFill>
                  <a:srgbClr val="FF6600"/>
                </a:solidFill>
                <a:ea typeface="Calibri" pitchFamily="34" charset="0"/>
                <a:cs typeface="Times New Roman" pitchFamily="18" charset="0"/>
              </a:rPr>
              <a:t>sks</a:t>
            </a:r>
            <a:endParaRPr lang="vi-VN" b="1" dirty="0">
              <a:solidFill>
                <a:schemeClr val="bg1"/>
              </a:solidFill>
              <a:ea typeface="Calibri" pitchFamily="34" charset="0"/>
              <a:cs typeface="Times New Roman" pitchFamily="18" charset="0"/>
            </a:endParaRPr>
          </a:p>
          <a:p>
            <a:pPr algn="just">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lack of staff and resources for quality process of legalization</a:t>
            </a:r>
            <a:endParaRPr lang="vi-VN" dirty="0">
              <a:solidFill>
                <a:schemeClr val="bg1"/>
              </a:solidFill>
              <a:ea typeface="Calibri" pitchFamily="34" charset="0"/>
              <a:cs typeface="Times New Roman" pitchFamily="18" charset="0"/>
            </a:endParaRPr>
          </a:p>
          <a:p>
            <a:pPr algn="just">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en-US" dirty="0" smtClean="0">
                <a:solidFill>
                  <a:schemeClr val="bg1"/>
                </a:solidFill>
                <a:ea typeface="Calibri" pitchFamily="34" charset="0"/>
                <a:cs typeface="Times New Roman" pitchFamily="18" charset="0"/>
              </a:rPr>
              <a:t>indifference </a:t>
            </a:r>
            <a:r>
              <a:rPr lang="sr-Latn-ME" dirty="0" smtClean="0">
                <a:solidFill>
                  <a:schemeClr val="bg1"/>
                </a:solidFill>
                <a:ea typeface="Calibri" pitchFamily="34" charset="0"/>
                <a:cs typeface="Times New Roman" pitchFamily="18" charset="0"/>
              </a:rPr>
              <a:t>of unauthorised</a:t>
            </a:r>
            <a:r>
              <a:rPr lang="en-US" dirty="0" smtClean="0">
                <a:solidFill>
                  <a:schemeClr val="bg1"/>
                </a:solidFill>
                <a:ea typeface="Calibri" pitchFamily="34" charset="0"/>
                <a:cs typeface="Times New Roman" pitchFamily="18" charset="0"/>
              </a:rPr>
              <a:t> builder</a:t>
            </a:r>
            <a:r>
              <a:rPr lang="sr-Latn-ME" dirty="0" smtClean="0">
                <a:solidFill>
                  <a:schemeClr val="bg1"/>
                </a:solidFill>
                <a:ea typeface="Calibri" pitchFamily="34" charset="0"/>
                <a:cs typeface="Times New Roman" pitchFamily="18" charset="0"/>
              </a:rPr>
              <a:t>s</a:t>
            </a:r>
            <a:r>
              <a:rPr lang="en-US" dirty="0" smtClean="0">
                <a:solidFill>
                  <a:schemeClr val="bg1"/>
                </a:solidFill>
                <a:ea typeface="Calibri" pitchFamily="34" charset="0"/>
                <a:cs typeface="Times New Roman" pitchFamily="18" charset="0"/>
              </a:rPr>
              <a:t> to enter into the process</a:t>
            </a:r>
            <a:endParaRPr lang="vi-VN" dirty="0">
              <a:solidFill>
                <a:schemeClr val="bg1"/>
              </a:solidFill>
              <a:ea typeface="Calibri" pitchFamily="34" charset="0"/>
              <a:cs typeface="Times New Roman" pitchFamily="18" charset="0"/>
            </a:endParaRPr>
          </a:p>
          <a:p>
            <a:pPr algn="just">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ME" dirty="0" smtClean="0">
                <a:solidFill>
                  <a:schemeClr val="bg1"/>
                </a:solidFill>
                <a:ea typeface="Calibri" pitchFamily="34" charset="0"/>
                <a:cs typeface="Times New Roman" pitchFamily="18" charset="0"/>
              </a:rPr>
              <a:t>it is </a:t>
            </a:r>
            <a:r>
              <a:rPr lang="en-US" dirty="0" smtClean="0">
                <a:solidFill>
                  <a:schemeClr val="bg1"/>
                </a:solidFill>
                <a:ea typeface="Calibri" pitchFamily="34" charset="0"/>
                <a:cs typeface="Times New Roman" pitchFamily="18" charset="0"/>
              </a:rPr>
              <a:t>evident that the difficult economic situation may affect the payment of the duties prescribed by law</a:t>
            </a:r>
            <a:endParaRPr lang="vi-VN" dirty="0">
              <a:solidFill>
                <a:schemeClr val="bg1"/>
              </a:solidFill>
              <a:ea typeface="Calibri" pitchFamily="34" charset="0"/>
              <a:cs typeface="Times New Roman" pitchFamily="18" charset="0"/>
            </a:endParaRPr>
          </a:p>
          <a:p>
            <a:pPr algn="just">
              <a:spcAft>
                <a:spcPts val="600"/>
              </a:spcAft>
              <a:buClr>
                <a:srgbClr val="FF6600"/>
              </a:buClr>
              <a:buFont typeface="Wingdings" pitchFamily="2" charset="2"/>
              <a:buChar char="q"/>
            </a:pPr>
            <a:r>
              <a:rPr lang="en-US" dirty="0" smtClean="0">
                <a:solidFill>
                  <a:schemeClr val="bg1"/>
                </a:solidFill>
                <a:ea typeface="Calibri" pitchFamily="34" charset="0"/>
                <a:cs typeface="Times New Roman" pitchFamily="18" charset="0"/>
              </a:rPr>
              <a:t> </a:t>
            </a:r>
            <a:r>
              <a:rPr lang="sr-Latn-ME" dirty="0" smtClean="0">
                <a:solidFill>
                  <a:schemeClr val="bg1"/>
                </a:solidFill>
                <a:ea typeface="Calibri" pitchFamily="34" charset="0"/>
                <a:cs typeface="Times New Roman" pitchFamily="18" charset="0"/>
              </a:rPr>
              <a:t>there is a </a:t>
            </a:r>
            <a:r>
              <a:rPr lang="en-US" dirty="0" smtClean="0">
                <a:solidFill>
                  <a:schemeClr val="bg1"/>
                </a:solidFill>
                <a:ea typeface="Calibri" pitchFamily="34" charset="0"/>
                <a:cs typeface="Times New Roman" pitchFamily="18" charset="0"/>
              </a:rPr>
              <a:t>risk </a:t>
            </a:r>
            <a:r>
              <a:rPr lang="sr-Latn-ME" dirty="0" smtClean="0">
                <a:solidFill>
                  <a:schemeClr val="bg1"/>
                </a:solidFill>
                <a:ea typeface="Calibri" pitchFamily="34" charset="0"/>
                <a:cs typeface="Times New Roman" pitchFamily="18" charset="0"/>
              </a:rPr>
              <a:t>of </a:t>
            </a:r>
            <a:r>
              <a:rPr lang="en-US" dirty="0" smtClean="0">
                <a:solidFill>
                  <a:schemeClr val="bg1"/>
                </a:solidFill>
                <a:ea typeface="Calibri" pitchFamily="34" charset="0"/>
                <a:cs typeface="Times New Roman" pitchFamily="18" charset="0"/>
              </a:rPr>
              <a:t>state institutions inefficiency </a:t>
            </a:r>
            <a:r>
              <a:rPr lang="sr-Latn-ME" dirty="0" smtClean="0">
                <a:solidFill>
                  <a:schemeClr val="bg1"/>
                </a:solidFill>
                <a:ea typeface="Calibri" pitchFamily="34" charset="0"/>
                <a:cs typeface="Times New Roman" pitchFamily="18" charset="0"/>
              </a:rPr>
              <a:t>during the  project realization</a:t>
            </a:r>
            <a:endParaRPr lang="vi-VN" dirty="0" smtClean="0">
              <a:solidFill>
                <a:schemeClr val="bg1"/>
              </a:solidFill>
              <a:ea typeface="Calibri" pitchFamily="34" charset="0"/>
              <a:cs typeface="Times New Roman" pitchFamily="18" charset="0"/>
            </a:endParaRPr>
          </a:p>
          <a:p>
            <a:pPr algn="just">
              <a:spcAft>
                <a:spcPts val="600"/>
              </a:spcAft>
              <a:buClr>
                <a:srgbClr val="FF6600"/>
              </a:buClr>
              <a:buFont typeface="Wingdings" pitchFamily="2" charset="2"/>
              <a:buChar char="q"/>
            </a:pPr>
            <a:r>
              <a:rPr lang="en-US" dirty="0" smtClean="0">
                <a:solidFill>
                  <a:schemeClr val="bg1"/>
                </a:solidFill>
                <a:ea typeface="Calibri" pitchFamily="34" charset="0"/>
                <a:cs typeface="Times New Roman" pitchFamily="18" charset="0"/>
              </a:rPr>
              <a:t> lack of credit </a:t>
            </a:r>
            <a:r>
              <a:rPr lang="sr-Latn-ME" dirty="0" smtClean="0">
                <a:solidFill>
                  <a:schemeClr val="bg1"/>
                </a:solidFill>
                <a:ea typeface="Calibri" pitchFamily="34" charset="0"/>
                <a:cs typeface="Times New Roman" pitchFamily="18" charset="0"/>
              </a:rPr>
              <a:t>lines</a:t>
            </a:r>
            <a:r>
              <a:rPr lang="en-US" dirty="0" smtClean="0">
                <a:solidFill>
                  <a:schemeClr val="bg1"/>
                </a:solidFill>
                <a:ea typeface="Calibri" pitchFamily="34" charset="0"/>
                <a:cs typeface="Times New Roman" pitchFamily="18" charset="0"/>
              </a:rPr>
              <a:t> to support the process of legalization</a:t>
            </a:r>
          </a:p>
        </p:txBody>
      </p:sp>
      <p:sp>
        <p:nvSpPr>
          <p:cNvPr id="6" name="Rectangle 5"/>
          <p:cNvSpPr/>
          <p:nvPr/>
        </p:nvSpPr>
        <p:spPr>
          <a:xfrm>
            <a:off x="0" y="3429000"/>
            <a:ext cx="9144000" cy="2667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604" name="Rectangle 1"/>
          <p:cNvSpPr>
            <a:spLocks noChangeArrowheads="1"/>
          </p:cNvSpPr>
          <p:nvPr/>
        </p:nvSpPr>
        <p:spPr bwMode="auto">
          <a:xfrm>
            <a:off x="457200" y="3657600"/>
            <a:ext cx="8382000" cy="2138363"/>
          </a:xfrm>
          <a:prstGeom prst="rect">
            <a:avLst/>
          </a:prstGeom>
          <a:noFill/>
          <a:ln w="9525">
            <a:noFill/>
            <a:miter lim="800000"/>
            <a:headEnd/>
            <a:tailEnd/>
          </a:ln>
        </p:spPr>
        <p:txBody>
          <a:bodyPr anchor="ctr">
            <a:spAutoFit/>
          </a:bodyPr>
          <a:lstStyle/>
          <a:p>
            <a:pPr algn="just">
              <a:spcAft>
                <a:spcPts val="600"/>
              </a:spcAft>
            </a:pPr>
            <a:r>
              <a:rPr lang="sr-Latn-CS" b="1" dirty="0" smtClean="0">
                <a:solidFill>
                  <a:srgbClr val="FF6600"/>
                </a:solidFill>
                <a:ea typeface="Calibri" pitchFamily="34" charset="0"/>
                <a:cs typeface="Times New Roman" pitchFamily="18" charset="0"/>
              </a:rPr>
              <a:t>Holders of activities</a:t>
            </a:r>
          </a:p>
          <a:p>
            <a:pPr algn="just" eaLnBrk="0" hangingPunct="0">
              <a:spcAft>
                <a:spcPts val="600"/>
              </a:spcAft>
              <a:buClr>
                <a:srgbClr val="FF6600"/>
              </a:buClr>
              <a:buFont typeface="Wingdings" pitchFamily="2" charset="2"/>
              <a:buChar char="q"/>
            </a:pPr>
            <a:r>
              <a:rPr lang="en-US" dirty="0" smtClean="0">
                <a:solidFill>
                  <a:schemeClr val="bg1"/>
                </a:solidFill>
                <a:ea typeface="Calibri" pitchFamily="34" charset="0"/>
                <a:cs typeface="Times New Roman" pitchFamily="18" charset="0"/>
              </a:rPr>
              <a:t> </a:t>
            </a:r>
            <a:r>
              <a:rPr lang="sr-Latn-CS" dirty="0" smtClean="0">
                <a:solidFill>
                  <a:schemeClr val="bg1"/>
                </a:solidFill>
                <a:ea typeface="Calibri" pitchFamily="34" charset="0"/>
                <a:cs typeface="Times New Roman" pitchFamily="18" charset="0"/>
              </a:rPr>
              <a:t>Local government institutions</a:t>
            </a:r>
            <a:endParaRPr lang="sr-Latn-CS"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CS" dirty="0" smtClean="0">
                <a:solidFill>
                  <a:schemeClr val="bg1"/>
                </a:solidFill>
                <a:ea typeface="Calibri" pitchFamily="34" charset="0"/>
                <a:cs typeface="Times New Roman" pitchFamily="18" charset="0"/>
              </a:rPr>
              <a:t>Real Estate Administration</a:t>
            </a:r>
            <a:endParaRPr lang="sr-Latn-CS"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CS" dirty="0" smtClean="0">
                <a:solidFill>
                  <a:schemeClr val="bg1"/>
                </a:solidFill>
                <a:ea typeface="Calibri" pitchFamily="34" charset="0"/>
                <a:cs typeface="Times New Roman" pitchFamily="18" charset="0"/>
              </a:rPr>
              <a:t>Ministry of Sustainable Development and Tourism</a:t>
            </a:r>
            <a:endParaRPr lang="sr-Latn-CS"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CS" dirty="0" smtClean="0">
                <a:solidFill>
                  <a:schemeClr val="bg1"/>
                </a:solidFill>
                <a:ea typeface="Calibri" pitchFamily="34" charset="0"/>
                <a:cs typeface="Times New Roman" pitchFamily="18" charset="0"/>
              </a:rPr>
              <a:t>Ministry of Finance</a:t>
            </a:r>
            <a:endParaRPr lang="sr-Latn-CS" dirty="0">
              <a:solidFill>
                <a:schemeClr val="bg1"/>
              </a:solidFill>
              <a:ea typeface="Calibri" pitchFamily="34" charset="0"/>
              <a:cs typeface="Times New Roman" pitchFamily="18" charset="0"/>
            </a:endParaRPr>
          </a:p>
          <a:p>
            <a:pPr algn="just" eaLnBrk="0" hangingPunct="0">
              <a:spcAft>
                <a:spcPts val="600"/>
              </a:spcAft>
              <a:buClr>
                <a:srgbClr val="FF6600"/>
              </a:buClr>
              <a:buFont typeface="Wingdings" pitchFamily="2" charset="2"/>
              <a:buChar char="q"/>
            </a:pPr>
            <a:r>
              <a:rPr lang="en-US" dirty="0">
                <a:solidFill>
                  <a:schemeClr val="bg1"/>
                </a:solidFill>
                <a:ea typeface="Calibri" pitchFamily="34" charset="0"/>
                <a:cs typeface="Times New Roman" pitchFamily="18" charset="0"/>
              </a:rPr>
              <a:t> </a:t>
            </a:r>
            <a:r>
              <a:rPr lang="sr-Latn-CS" dirty="0" smtClean="0">
                <a:solidFill>
                  <a:schemeClr val="bg1"/>
                </a:solidFill>
                <a:ea typeface="Calibri" pitchFamily="34" charset="0"/>
                <a:cs typeface="Times New Roman" pitchFamily="18" charset="0"/>
              </a:rPr>
              <a:t>Ministry of Economy</a:t>
            </a:r>
            <a:endParaRPr lang="sr-Latn-CS" dirty="0">
              <a:solidFill>
                <a:schemeClr val="bg1"/>
              </a:solidFill>
              <a:ea typeface="Calibri" pitchFamily="34"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grpSp>
        <p:nvGrpSpPr>
          <p:cNvPr id="2" name="Group 14"/>
          <p:cNvGrpSpPr/>
          <p:nvPr/>
        </p:nvGrpSpPr>
        <p:grpSpPr>
          <a:xfrm>
            <a:off x="228600" y="228600"/>
            <a:ext cx="8686800" cy="6400800"/>
            <a:chOff x="228600" y="228600"/>
            <a:chExt cx="8686800" cy="6400800"/>
          </a:xfrm>
        </p:grpSpPr>
        <p:pic>
          <p:nvPicPr>
            <p:cNvPr id="4" name="Picture 3" descr="C:\Users\suzana\Documents\slike pwp\13.jpg"/>
            <p:cNvPicPr>
              <a:picLocks noChangeAspect="1" noChangeArrowheads="1"/>
            </p:cNvPicPr>
            <p:nvPr/>
          </p:nvPicPr>
          <p:blipFill>
            <a:blip r:embed="rId3" cstate="print"/>
            <a:srcRect/>
            <a:stretch>
              <a:fillRect/>
            </a:stretch>
          </p:blipFill>
          <p:spPr bwMode="auto">
            <a:xfrm>
              <a:off x="3352800" y="228600"/>
              <a:ext cx="2895600" cy="2133600"/>
            </a:xfrm>
            <a:prstGeom prst="rect">
              <a:avLst/>
            </a:prstGeom>
            <a:noFill/>
          </p:spPr>
        </p:pic>
        <p:pic>
          <p:nvPicPr>
            <p:cNvPr id="5" name="Picture 4" descr="C:\Users\suzana\Documents\slike pwp\2780_%5Bx%5Dkotor.jpg"/>
            <p:cNvPicPr>
              <a:picLocks noChangeAspect="1" noChangeArrowheads="1"/>
            </p:cNvPicPr>
            <p:nvPr/>
          </p:nvPicPr>
          <p:blipFill>
            <a:blip r:embed="rId4" cstate="print"/>
            <a:srcRect/>
            <a:stretch>
              <a:fillRect/>
            </a:stretch>
          </p:blipFill>
          <p:spPr bwMode="auto">
            <a:xfrm>
              <a:off x="228600" y="1828800"/>
              <a:ext cx="2895600" cy="2527446"/>
            </a:xfrm>
            <a:prstGeom prst="rect">
              <a:avLst/>
            </a:prstGeom>
            <a:noFill/>
          </p:spPr>
        </p:pic>
        <p:pic>
          <p:nvPicPr>
            <p:cNvPr id="6" name="Picture 5" descr="C:\Users\suzana\Documents\slike pwp\Bajlovica_Sige_Tara.jpg"/>
            <p:cNvPicPr>
              <a:picLocks noChangeAspect="1" noChangeArrowheads="1"/>
            </p:cNvPicPr>
            <p:nvPr/>
          </p:nvPicPr>
          <p:blipFill>
            <a:blip r:embed="rId5" cstate="print"/>
            <a:srcRect/>
            <a:stretch>
              <a:fillRect/>
            </a:stretch>
          </p:blipFill>
          <p:spPr bwMode="auto">
            <a:xfrm>
              <a:off x="6477000" y="228600"/>
              <a:ext cx="2397234" cy="1981200"/>
            </a:xfrm>
            <a:prstGeom prst="rect">
              <a:avLst/>
            </a:prstGeom>
            <a:noFill/>
          </p:spPr>
        </p:pic>
        <p:pic>
          <p:nvPicPr>
            <p:cNvPr id="7" name="Picture 6" descr="C:\Users\suzana\Documents\slike pwp\crno_jezero2_maj_05.jpg"/>
            <p:cNvPicPr>
              <a:picLocks noChangeAspect="1" noChangeArrowheads="1"/>
            </p:cNvPicPr>
            <p:nvPr/>
          </p:nvPicPr>
          <p:blipFill>
            <a:blip r:embed="rId6" cstate="print"/>
            <a:srcRect/>
            <a:stretch>
              <a:fillRect/>
            </a:stretch>
          </p:blipFill>
          <p:spPr bwMode="auto">
            <a:xfrm>
              <a:off x="228600" y="4572000"/>
              <a:ext cx="2895600" cy="2057400"/>
            </a:xfrm>
            <a:prstGeom prst="rect">
              <a:avLst/>
            </a:prstGeom>
            <a:noFill/>
          </p:spPr>
        </p:pic>
        <p:pic>
          <p:nvPicPr>
            <p:cNvPr id="8" name="Picture 7" descr="C:\Users\suzana\Documents\slike pwp\montenegro.jpg"/>
            <p:cNvPicPr>
              <a:picLocks noChangeAspect="1" noChangeArrowheads="1"/>
            </p:cNvPicPr>
            <p:nvPr/>
          </p:nvPicPr>
          <p:blipFill>
            <a:blip r:embed="rId7" cstate="print"/>
            <a:srcRect/>
            <a:stretch>
              <a:fillRect/>
            </a:stretch>
          </p:blipFill>
          <p:spPr bwMode="auto">
            <a:xfrm>
              <a:off x="6553200" y="4648200"/>
              <a:ext cx="2306936" cy="1905000"/>
            </a:xfrm>
            <a:prstGeom prst="rect">
              <a:avLst/>
            </a:prstGeom>
            <a:noFill/>
          </p:spPr>
        </p:pic>
        <p:pic>
          <p:nvPicPr>
            <p:cNvPr id="9" name="Picture 8" descr="C:\Users\suzana\Documents\slike pwp\Montenegro-001.jpg"/>
            <p:cNvPicPr>
              <a:picLocks noChangeAspect="1" noChangeArrowheads="1"/>
            </p:cNvPicPr>
            <p:nvPr/>
          </p:nvPicPr>
          <p:blipFill>
            <a:blip r:embed="rId8" cstate="print"/>
            <a:srcRect/>
            <a:stretch>
              <a:fillRect/>
            </a:stretch>
          </p:blipFill>
          <p:spPr bwMode="auto">
            <a:xfrm>
              <a:off x="3352800" y="2590800"/>
              <a:ext cx="2923032" cy="1752600"/>
            </a:xfrm>
            <a:prstGeom prst="rect">
              <a:avLst/>
            </a:prstGeom>
            <a:noFill/>
          </p:spPr>
        </p:pic>
        <p:pic>
          <p:nvPicPr>
            <p:cNvPr id="10" name="Picture 9" descr="C:\Users\suzana\Documents\slike pwp\montenegro-houses.jpg"/>
            <p:cNvPicPr>
              <a:picLocks noChangeAspect="1" noChangeArrowheads="1"/>
            </p:cNvPicPr>
            <p:nvPr/>
          </p:nvPicPr>
          <p:blipFill>
            <a:blip r:embed="rId9" cstate="print"/>
            <a:srcRect/>
            <a:stretch>
              <a:fillRect/>
            </a:stretch>
          </p:blipFill>
          <p:spPr bwMode="auto">
            <a:xfrm>
              <a:off x="228600" y="228600"/>
              <a:ext cx="2873829" cy="1371600"/>
            </a:xfrm>
            <a:prstGeom prst="rect">
              <a:avLst/>
            </a:prstGeom>
            <a:noFill/>
          </p:spPr>
        </p:pic>
        <p:pic>
          <p:nvPicPr>
            <p:cNvPr id="11" name="Picture 10" descr="C:\Users\suzana\Documents\slike pwp\sv-tripun.jpg"/>
            <p:cNvPicPr>
              <a:picLocks noChangeAspect="1" noChangeArrowheads="1"/>
            </p:cNvPicPr>
            <p:nvPr/>
          </p:nvPicPr>
          <p:blipFill>
            <a:blip r:embed="rId10" cstate="print"/>
            <a:srcRect/>
            <a:stretch>
              <a:fillRect/>
            </a:stretch>
          </p:blipFill>
          <p:spPr bwMode="auto">
            <a:xfrm>
              <a:off x="3352800" y="4572000"/>
              <a:ext cx="2971800" cy="1996059"/>
            </a:xfrm>
            <a:prstGeom prst="rect">
              <a:avLst/>
            </a:prstGeom>
            <a:noFill/>
          </p:spPr>
        </p:pic>
        <p:grpSp>
          <p:nvGrpSpPr>
            <p:cNvPr id="3" name="Group 13"/>
            <p:cNvGrpSpPr/>
            <p:nvPr/>
          </p:nvGrpSpPr>
          <p:grpSpPr>
            <a:xfrm>
              <a:off x="6477000" y="2590800"/>
              <a:ext cx="2438400" cy="1752600"/>
              <a:chOff x="6553200" y="2819400"/>
              <a:chExt cx="2362200" cy="838200"/>
            </a:xfrm>
          </p:grpSpPr>
          <p:sp>
            <p:nvSpPr>
              <p:cNvPr id="12" name="Rectangle 11"/>
              <p:cNvSpPr/>
              <p:nvPr/>
            </p:nvSpPr>
            <p:spPr>
              <a:xfrm>
                <a:off x="6700837" y="3110948"/>
                <a:ext cx="2066925" cy="250236"/>
              </a:xfrm>
              <a:prstGeom prst="rect">
                <a:avLst/>
              </a:prstGeom>
            </p:spPr>
            <p:txBody>
              <a:bodyPr wrap="square">
                <a:spAutoFit/>
              </a:bodyPr>
              <a:lstStyle/>
              <a:p>
                <a:pPr algn="ctr"/>
                <a:r>
                  <a:rPr lang="sr-Latn-CS" sz="2800" dirty="0" smtClean="0">
                    <a:solidFill>
                      <a:schemeClr val="bg1"/>
                    </a:solidFill>
                    <a:latin typeface="+mn-lt"/>
                  </a:rPr>
                  <a:t>Montenegro</a:t>
                </a:r>
                <a:endParaRPr lang="sr-Latn-CS" sz="2800" dirty="0">
                  <a:solidFill>
                    <a:schemeClr val="bg1"/>
                  </a:solidFill>
                  <a:latin typeface="+mn-lt"/>
                </a:endParaRPr>
              </a:p>
            </p:txBody>
          </p:sp>
          <p:sp>
            <p:nvSpPr>
              <p:cNvPr id="13" name="Frame 12"/>
              <p:cNvSpPr/>
              <p:nvPr/>
            </p:nvSpPr>
            <p:spPr>
              <a:xfrm>
                <a:off x="6553200" y="2819400"/>
                <a:ext cx="2362200" cy="838200"/>
              </a:xfrm>
              <a:prstGeom prst="frame">
                <a:avLst/>
              </a:prstGeom>
              <a:noFill/>
              <a:ln>
                <a:solidFill>
                  <a:schemeClr val="bg1">
                    <a:alpha val="41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r-Latn-CS">
                  <a:solidFill>
                    <a:schemeClr val="tx1"/>
                  </a:solidFill>
                </a:endParaRPr>
              </a:p>
            </p:txBody>
          </p:sp>
        </p:gr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p:txBody>
          <a:bodyPr/>
          <a:lstStyle/>
          <a:p>
            <a:endParaRPr lang="en-US" dirty="0" smtClean="0"/>
          </a:p>
        </p:txBody>
      </p:sp>
      <p:sp>
        <p:nvSpPr>
          <p:cNvPr id="3" name="Subtitle 2"/>
          <p:cNvSpPr>
            <a:spLocks noGrp="1"/>
          </p:cNvSpPr>
          <p:nvPr>
            <p:ph type="subTitle" idx="1"/>
          </p:nvPr>
        </p:nvSpPr>
        <p:spPr/>
        <p:txBody>
          <a:bodyPr/>
          <a:lstStyle/>
          <a:p>
            <a:pPr>
              <a:buFont typeface="Arial" charset="0"/>
              <a:buNone/>
              <a:defRPr/>
            </a:pPr>
            <a:endParaRPr lang="en-US" dirty="0"/>
          </a:p>
        </p:txBody>
      </p:sp>
      <p:pic>
        <p:nvPicPr>
          <p:cNvPr id="4100" name="Picture 3" descr="ece-2.jpg"/>
          <p:cNvPicPr>
            <a:picLocks noChangeAspect="1"/>
          </p:cNvPicPr>
          <p:nvPr/>
        </p:nvPicPr>
        <p:blipFill>
          <a:blip r:embed="rId3" cstate="print">
            <a:lum bright="50000" contrast="-64000"/>
            <a:grayscl/>
          </a:blip>
          <a:srcRect/>
          <a:stretch>
            <a:fillRect/>
          </a:stretch>
        </p:blipFill>
        <p:spPr bwMode="auto">
          <a:xfrm>
            <a:off x="0" y="838200"/>
            <a:ext cx="9144000" cy="6019800"/>
          </a:xfrm>
          <a:prstGeom prst="rect">
            <a:avLst/>
          </a:prstGeom>
          <a:noFill/>
          <a:ln w="9525">
            <a:noFill/>
            <a:miter lim="800000"/>
            <a:headEnd/>
            <a:tailEnd/>
          </a:ln>
        </p:spPr>
      </p:pic>
      <p:sp>
        <p:nvSpPr>
          <p:cNvPr id="4101" name="Rectangle 4"/>
          <p:cNvSpPr>
            <a:spLocks noChangeArrowheads="1"/>
          </p:cNvSpPr>
          <p:nvPr/>
        </p:nvSpPr>
        <p:spPr bwMode="auto">
          <a:xfrm>
            <a:off x="228600" y="914400"/>
            <a:ext cx="8686800" cy="3308598"/>
          </a:xfrm>
          <a:prstGeom prst="rect">
            <a:avLst/>
          </a:prstGeom>
          <a:noFill/>
          <a:ln w="9525">
            <a:noFill/>
            <a:miter lim="800000"/>
            <a:headEnd/>
            <a:tailEnd/>
          </a:ln>
        </p:spPr>
        <p:txBody>
          <a:bodyPr>
            <a:spAutoFit/>
          </a:bodyPr>
          <a:lstStyle/>
          <a:p>
            <a:pPr algn="just"/>
            <a:r>
              <a:rPr lang="en-US" dirty="0" smtClean="0"/>
              <a:t>The emergence of informal building phenomenon is, by all social classes, commonly associated with the (lack of) work and (in) sufficient activity of building inspections and usually inspections are primary declared responsible for this state which is actually caused by many reasons. </a:t>
            </a:r>
            <a:endParaRPr lang="sr-Latn-CS" dirty="0">
              <a:solidFill>
                <a:srgbClr val="000000"/>
              </a:solidFill>
            </a:endParaRPr>
          </a:p>
          <a:p>
            <a:pPr algn="just"/>
            <a:endParaRPr lang="sr-Latn-CS" dirty="0">
              <a:solidFill>
                <a:srgbClr val="000000"/>
              </a:solidFill>
            </a:endParaRPr>
          </a:p>
          <a:p>
            <a:r>
              <a:rPr lang="en-US" sz="2000" b="1" dirty="0" smtClean="0">
                <a:solidFill>
                  <a:srgbClr val="FF6600"/>
                </a:solidFill>
              </a:rPr>
              <a:t>We can indentify following causes of illegal construction:</a:t>
            </a:r>
            <a:endParaRPr lang="sr-Latn-CS" sz="2000" b="1" dirty="0">
              <a:solidFill>
                <a:srgbClr val="FF6600"/>
              </a:solidFill>
            </a:endParaRPr>
          </a:p>
          <a:p>
            <a:endParaRPr lang="en-US" sz="1200" dirty="0">
              <a:solidFill>
                <a:srgbClr val="000000"/>
              </a:solidFill>
            </a:endParaRPr>
          </a:p>
          <a:p>
            <a:pPr lvl="1">
              <a:spcAft>
                <a:spcPts val="600"/>
              </a:spcAft>
              <a:buClr>
                <a:srgbClr val="FF6600"/>
              </a:buClr>
              <a:buFont typeface="Wingdings" pitchFamily="2" charset="2"/>
              <a:buChar char="q"/>
            </a:pPr>
            <a:r>
              <a:rPr lang="sr-Latn-CS" i="1" dirty="0">
                <a:solidFill>
                  <a:srgbClr val="000000"/>
                </a:solidFill>
              </a:rPr>
              <a:t> </a:t>
            </a:r>
            <a:r>
              <a:rPr lang="en-US" b="1" dirty="0" smtClean="0">
                <a:solidFill>
                  <a:srgbClr val="000000"/>
                </a:solidFill>
              </a:rPr>
              <a:t>social</a:t>
            </a:r>
            <a:endParaRPr lang="sr-Latn-CS" b="1" dirty="0">
              <a:solidFill>
                <a:srgbClr val="000000"/>
              </a:solidFill>
            </a:endParaRPr>
          </a:p>
          <a:p>
            <a:pPr lvl="1">
              <a:spcAft>
                <a:spcPts val="600"/>
              </a:spcAft>
              <a:buClr>
                <a:srgbClr val="FF6600"/>
              </a:buClr>
              <a:buFont typeface="Wingdings" pitchFamily="2" charset="2"/>
              <a:buChar char="q"/>
            </a:pPr>
            <a:r>
              <a:rPr lang="sr-Latn-CS" b="1" dirty="0">
                <a:solidFill>
                  <a:srgbClr val="000000"/>
                </a:solidFill>
              </a:rPr>
              <a:t> </a:t>
            </a:r>
            <a:r>
              <a:rPr lang="en-US" b="1" dirty="0" smtClean="0">
                <a:solidFill>
                  <a:srgbClr val="000000"/>
                </a:solidFill>
              </a:rPr>
              <a:t>commercial</a:t>
            </a:r>
            <a:endParaRPr lang="sr-Latn-CS" b="1" dirty="0">
              <a:solidFill>
                <a:srgbClr val="000000"/>
              </a:solidFill>
            </a:endParaRPr>
          </a:p>
          <a:p>
            <a:pPr lvl="1">
              <a:spcAft>
                <a:spcPts val="600"/>
              </a:spcAft>
              <a:buClr>
                <a:srgbClr val="FF6600"/>
              </a:buClr>
              <a:buFont typeface="Wingdings" pitchFamily="2" charset="2"/>
              <a:buChar char="q"/>
            </a:pPr>
            <a:r>
              <a:rPr lang="sr-Latn-CS" b="1" dirty="0">
                <a:solidFill>
                  <a:srgbClr val="000000"/>
                </a:solidFill>
              </a:rPr>
              <a:t> </a:t>
            </a:r>
            <a:r>
              <a:rPr lang="en-US" b="1" dirty="0" smtClean="0">
                <a:solidFill>
                  <a:srgbClr val="000000"/>
                </a:solidFill>
              </a:rPr>
              <a:t>professional</a:t>
            </a:r>
            <a:endParaRPr lang="sr-Latn-CS" b="1" dirty="0">
              <a:solidFill>
                <a:srgbClr val="000000"/>
              </a:solidFill>
            </a:endParaRPr>
          </a:p>
          <a:p>
            <a:pPr lvl="1">
              <a:spcAft>
                <a:spcPts val="600"/>
              </a:spcAft>
              <a:buClr>
                <a:srgbClr val="FF6600"/>
              </a:buClr>
              <a:buFont typeface="Wingdings" pitchFamily="2" charset="2"/>
              <a:buChar char="q"/>
            </a:pPr>
            <a:r>
              <a:rPr lang="sr-Latn-CS" b="1" dirty="0">
                <a:solidFill>
                  <a:srgbClr val="000000"/>
                </a:solidFill>
              </a:rPr>
              <a:t> </a:t>
            </a:r>
            <a:r>
              <a:rPr lang="en-US" b="1" dirty="0" smtClean="0">
                <a:solidFill>
                  <a:srgbClr val="000000"/>
                </a:solidFill>
              </a:rPr>
              <a:t>administrative and legal</a:t>
            </a:r>
            <a:endParaRPr lang="en-US" b="1" dirty="0">
              <a:solidFill>
                <a:srgbClr val="000000"/>
              </a:solidFill>
            </a:endParaRPr>
          </a:p>
        </p:txBody>
      </p:sp>
      <p:sp>
        <p:nvSpPr>
          <p:cNvPr id="4102" name="Rectangle 5"/>
          <p:cNvSpPr>
            <a:spLocks noChangeArrowheads="1"/>
          </p:cNvSpPr>
          <p:nvPr/>
        </p:nvSpPr>
        <p:spPr bwMode="auto">
          <a:xfrm>
            <a:off x="381000" y="228600"/>
            <a:ext cx="6400800" cy="461963"/>
          </a:xfrm>
          <a:prstGeom prst="rect">
            <a:avLst/>
          </a:prstGeom>
          <a:noFill/>
          <a:ln w="9525">
            <a:noFill/>
            <a:miter lim="800000"/>
            <a:headEnd/>
            <a:tailEnd/>
          </a:ln>
        </p:spPr>
        <p:txBody>
          <a:bodyPr>
            <a:spAutoFit/>
          </a:bodyPr>
          <a:lstStyle/>
          <a:p>
            <a:r>
              <a:rPr lang="en-US" sz="2400" b="1" i="1" dirty="0" smtClean="0">
                <a:solidFill>
                  <a:srgbClr val="FF6600"/>
                </a:solidFill>
              </a:rPr>
              <a:t>CAUSES OF INFORMAL CONSTRUCTION</a:t>
            </a:r>
            <a:endParaRPr lang="en-US" sz="2400" b="1" i="1" dirty="0">
              <a:solidFill>
                <a:srgbClr val="FF6600"/>
              </a:solidFill>
            </a:endParaRPr>
          </a:p>
        </p:txBody>
      </p:sp>
      <p:sp>
        <p:nvSpPr>
          <p:cNvPr id="8" name="Rectangle 7"/>
          <p:cNvSpPr/>
          <p:nvPr/>
        </p:nvSpPr>
        <p:spPr>
          <a:xfrm>
            <a:off x="0" y="4648200"/>
            <a:ext cx="9144000" cy="22098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104" name="Rectangle 6"/>
          <p:cNvSpPr>
            <a:spLocks noChangeArrowheads="1"/>
          </p:cNvSpPr>
          <p:nvPr/>
        </p:nvSpPr>
        <p:spPr bwMode="auto">
          <a:xfrm>
            <a:off x="228600" y="4800600"/>
            <a:ext cx="8610600" cy="1477328"/>
          </a:xfrm>
          <a:prstGeom prst="rect">
            <a:avLst/>
          </a:prstGeom>
          <a:noFill/>
          <a:ln w="9525">
            <a:noFill/>
            <a:miter lim="800000"/>
            <a:headEnd/>
            <a:tailEnd/>
          </a:ln>
        </p:spPr>
        <p:txBody>
          <a:bodyPr>
            <a:spAutoFit/>
          </a:bodyPr>
          <a:lstStyle/>
          <a:p>
            <a:pPr algn="just"/>
            <a:r>
              <a:rPr lang="en-US" i="1" dirty="0" smtClean="0">
                <a:solidFill>
                  <a:srgbClr val="FFFFFF"/>
                </a:solidFill>
              </a:rPr>
              <a:t>The problem of informal construction have rarely been considered outside of the spatial planning and construction legal framework, and such long term limited approach resulted in reducing the value of space, negative attitude of builders to legal instruments, social life between regulated urban and unregulated suburban areas, and the reduced value of commercial and infrastructure investment.</a:t>
            </a:r>
            <a:endParaRPr lang="en-US" i="1" dirty="0">
              <a:solidFill>
                <a:srgbClr val="FFFFFF"/>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2209800"/>
            <a:ext cx="9144000" cy="304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5123" name="Picture 15" descr="M25map500"/>
          <p:cNvPicPr>
            <a:picLocks noChangeAspect="1" noChangeArrowheads="1"/>
          </p:cNvPicPr>
          <p:nvPr/>
        </p:nvPicPr>
        <p:blipFill>
          <a:blip r:embed="rId3" cstate="print"/>
          <a:srcRect/>
          <a:stretch>
            <a:fillRect/>
          </a:stretch>
        </p:blipFill>
        <p:spPr bwMode="auto">
          <a:xfrm>
            <a:off x="6400800" y="2438400"/>
            <a:ext cx="2576513" cy="2209800"/>
          </a:xfrm>
          <a:prstGeom prst="rect">
            <a:avLst/>
          </a:prstGeom>
          <a:noFill/>
          <a:ln w="9525">
            <a:noFill/>
            <a:miter lim="800000"/>
            <a:headEnd/>
            <a:tailEnd/>
          </a:ln>
        </p:spPr>
      </p:pic>
      <p:sp>
        <p:nvSpPr>
          <p:cNvPr id="5124" name="Content Placeholder 2"/>
          <p:cNvSpPr>
            <a:spLocks noGrp="1"/>
          </p:cNvSpPr>
          <p:nvPr>
            <p:ph idx="1"/>
          </p:nvPr>
        </p:nvSpPr>
        <p:spPr>
          <a:xfrm>
            <a:off x="304800" y="2438400"/>
            <a:ext cx="8839200" cy="2895600"/>
          </a:xfrm>
        </p:spPr>
        <p:txBody>
          <a:bodyPr/>
          <a:lstStyle/>
          <a:p>
            <a:pPr eaLnBrk="1" fontAlgn="auto" hangingPunct="1">
              <a:spcAft>
                <a:spcPts val="0"/>
              </a:spcAft>
              <a:buClr>
                <a:srgbClr val="FF6600"/>
              </a:buClr>
              <a:buSzPct val="80000"/>
              <a:buFont typeface="Wingdings" pitchFamily="2" charset="2"/>
              <a:buChar char="q"/>
              <a:defRPr/>
            </a:pPr>
            <a:r>
              <a:rPr lang="en-US" sz="2000" dirty="0" smtClean="0">
                <a:solidFill>
                  <a:srgbClr val="FFFFFF"/>
                </a:solidFill>
              </a:rPr>
              <a:t>SEISMIC RISK</a:t>
            </a:r>
            <a:endParaRPr lang="sr-Latn-CS" sz="2000" dirty="0" smtClean="0">
              <a:solidFill>
                <a:srgbClr val="FFFFFF"/>
              </a:solidFill>
            </a:endParaRPr>
          </a:p>
          <a:p>
            <a:pPr eaLnBrk="1" fontAlgn="auto" hangingPunct="1">
              <a:spcAft>
                <a:spcPts val="0"/>
              </a:spcAft>
              <a:buClr>
                <a:srgbClr val="FF6600"/>
              </a:buClr>
              <a:buSzPct val="80000"/>
              <a:buFont typeface="Wingdings" pitchFamily="2" charset="2"/>
              <a:buChar char="q"/>
              <a:defRPr/>
            </a:pPr>
            <a:r>
              <a:rPr lang="sr-Latn-CS" sz="2000" dirty="0" smtClean="0">
                <a:solidFill>
                  <a:srgbClr val="FFFFFF"/>
                </a:solidFill>
              </a:rPr>
              <a:t>PLANNING-URBAN DISORGANIZATION OF SPACE</a:t>
            </a:r>
          </a:p>
          <a:p>
            <a:pPr eaLnBrk="1" fontAlgn="auto" hangingPunct="1">
              <a:spcAft>
                <a:spcPts val="0"/>
              </a:spcAft>
              <a:buClr>
                <a:srgbClr val="FF6600"/>
              </a:buClr>
              <a:buSzPct val="80000"/>
              <a:buFont typeface="Wingdings" pitchFamily="2" charset="2"/>
              <a:buChar char="q"/>
              <a:defRPr/>
            </a:pPr>
            <a:r>
              <a:rPr lang="en-US" sz="2000" dirty="0" smtClean="0">
                <a:solidFill>
                  <a:srgbClr val="FFFFFF"/>
                </a:solidFill>
              </a:rPr>
              <a:t>INSUFFICIENT INFRASTRUCTURAL EQUIPPING OF SPACE</a:t>
            </a:r>
            <a:endParaRPr lang="sr-Latn-CS" sz="2000" dirty="0" smtClean="0">
              <a:solidFill>
                <a:srgbClr val="FFFFFF"/>
              </a:solidFill>
            </a:endParaRPr>
          </a:p>
          <a:p>
            <a:pPr eaLnBrk="1" fontAlgn="auto" hangingPunct="1">
              <a:spcAft>
                <a:spcPts val="0"/>
              </a:spcAft>
              <a:buClr>
                <a:srgbClr val="FF6600"/>
              </a:buClr>
              <a:buSzPct val="80000"/>
              <a:buFont typeface="Wingdings" pitchFamily="2" charset="2"/>
              <a:buChar char="q"/>
              <a:defRPr/>
            </a:pPr>
            <a:r>
              <a:rPr lang="sr-Latn-CS" sz="2000" dirty="0" smtClean="0">
                <a:solidFill>
                  <a:srgbClr val="FFFFFF"/>
                </a:solidFill>
              </a:rPr>
              <a:t>LOWER QUALITY OF LIFE </a:t>
            </a:r>
          </a:p>
          <a:p>
            <a:pPr eaLnBrk="1" fontAlgn="auto" hangingPunct="1">
              <a:spcAft>
                <a:spcPts val="0"/>
              </a:spcAft>
              <a:buClr>
                <a:srgbClr val="FF6600"/>
              </a:buClr>
              <a:buSzPct val="80000"/>
              <a:buFont typeface="Wingdings" pitchFamily="2" charset="2"/>
              <a:buChar char="q"/>
              <a:defRPr/>
            </a:pPr>
            <a:r>
              <a:rPr lang="en-US" sz="2000" dirty="0" smtClean="0">
                <a:solidFill>
                  <a:srgbClr val="FFFFFF"/>
                </a:solidFill>
              </a:rPr>
              <a:t>INEXISTENCE OF ADEQUATE SOCIAL OR PUBLIC INSTITUTIONS</a:t>
            </a:r>
            <a:endParaRPr lang="sr-Latn-CS" sz="2000" dirty="0" smtClean="0">
              <a:solidFill>
                <a:srgbClr val="FFFFFF"/>
              </a:solidFill>
            </a:endParaRPr>
          </a:p>
          <a:p>
            <a:pPr eaLnBrk="1" fontAlgn="auto" hangingPunct="1">
              <a:spcAft>
                <a:spcPts val="0"/>
              </a:spcAft>
              <a:buClr>
                <a:srgbClr val="FF6600"/>
              </a:buClr>
              <a:buSzPct val="80000"/>
              <a:buFont typeface="Wingdings" pitchFamily="2" charset="2"/>
              <a:buChar char="q"/>
              <a:defRPr/>
            </a:pPr>
            <a:r>
              <a:rPr lang="en-US" sz="2000" dirty="0" smtClean="0">
                <a:solidFill>
                  <a:srgbClr val="FFFFFF"/>
                </a:solidFill>
              </a:rPr>
              <a:t>VIOLATION OF ECOLOGICAL STANDARDS </a:t>
            </a:r>
            <a:r>
              <a:rPr lang="sr-Latn-CS" sz="2000" dirty="0" smtClean="0">
                <a:solidFill>
                  <a:srgbClr val="FFFFFF"/>
                </a:solidFill>
              </a:rPr>
              <a:t> and RISK TO HUMAN HEALTH</a:t>
            </a:r>
          </a:p>
          <a:p>
            <a:pPr eaLnBrk="1" fontAlgn="auto" hangingPunct="1">
              <a:spcAft>
                <a:spcPts val="0"/>
              </a:spcAft>
              <a:buClr>
                <a:srgbClr val="FF6600"/>
              </a:buClr>
              <a:buSzPct val="80000"/>
              <a:buFont typeface="Wingdings" pitchFamily="2" charset="2"/>
              <a:buChar char="q"/>
              <a:defRPr/>
            </a:pPr>
            <a:r>
              <a:rPr lang="en-US" sz="2000" dirty="0" smtClean="0">
                <a:solidFill>
                  <a:srgbClr val="FFFFFF"/>
                </a:solidFill>
              </a:rPr>
              <a:t>COLLECTION OF COMMUNAL and TAX OBLIGATIONS</a:t>
            </a:r>
            <a:endParaRPr lang="sr-Latn-CS" sz="2000" dirty="0" smtClean="0">
              <a:solidFill>
                <a:srgbClr val="FFFFFF"/>
              </a:solidFill>
            </a:endParaRPr>
          </a:p>
          <a:p>
            <a:pPr eaLnBrk="1" hangingPunct="1">
              <a:buClr>
                <a:srgbClr val="FF6600"/>
              </a:buClr>
              <a:buSzPct val="80000"/>
              <a:buFont typeface="Arial" pitchFamily="34" charset="0"/>
              <a:buNone/>
            </a:pPr>
            <a:endParaRPr lang="en-US" sz="2000" dirty="0" smtClean="0"/>
          </a:p>
          <a:p>
            <a:pPr eaLnBrk="1" hangingPunct="1">
              <a:buFont typeface="Arial" pitchFamily="34" charset="0"/>
              <a:buNone/>
            </a:pPr>
            <a:endParaRPr lang="en-US" sz="2000" dirty="0" smtClean="0"/>
          </a:p>
        </p:txBody>
      </p:sp>
      <p:sp>
        <p:nvSpPr>
          <p:cNvPr id="5125" name="Rectangle 8"/>
          <p:cNvSpPr>
            <a:spLocks noChangeArrowheads="1"/>
          </p:cNvSpPr>
          <p:nvPr/>
        </p:nvSpPr>
        <p:spPr bwMode="auto">
          <a:xfrm>
            <a:off x="304800" y="1676400"/>
            <a:ext cx="2514600" cy="523875"/>
          </a:xfrm>
          <a:prstGeom prst="rect">
            <a:avLst/>
          </a:prstGeom>
          <a:noFill/>
          <a:ln w="9525">
            <a:noFill/>
            <a:miter lim="800000"/>
            <a:headEnd/>
            <a:tailEnd/>
          </a:ln>
        </p:spPr>
        <p:txBody>
          <a:bodyPr>
            <a:spAutoFit/>
          </a:bodyPr>
          <a:lstStyle/>
          <a:p>
            <a:r>
              <a:rPr lang="en-US" sz="2800" i="1" dirty="0" smtClean="0">
                <a:solidFill>
                  <a:srgbClr val="FF6600"/>
                </a:solidFill>
              </a:rPr>
              <a:t>Problems</a:t>
            </a:r>
            <a:endParaRPr lang="sr-Latn-CS" sz="2800" i="1" dirty="0">
              <a:solidFill>
                <a:srgbClr val="FF6600"/>
              </a:solidFill>
            </a:endParaRP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5" descr="Pobrdje-Rutke-Partizanski put"/>
          <p:cNvPicPr>
            <a:picLocks noChangeAspect="1" noChangeArrowheads="1"/>
          </p:cNvPicPr>
          <p:nvPr/>
        </p:nvPicPr>
        <p:blipFill>
          <a:blip r:embed="rId3" cstate="print">
            <a:lum contrast="4000"/>
          </a:blip>
          <a:srcRect/>
          <a:stretch>
            <a:fillRect/>
          </a:stretch>
        </p:blipFill>
        <p:spPr bwMode="auto">
          <a:xfrm>
            <a:off x="0" y="762000"/>
            <a:ext cx="9296400" cy="7280275"/>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381000" y="228600"/>
            <a:ext cx="4038600" cy="461665"/>
          </a:xfrm>
          <a:prstGeom prst="rect">
            <a:avLst/>
          </a:prstGeom>
          <a:noFill/>
          <a:ln w="9525">
            <a:noFill/>
            <a:miter lim="800000"/>
            <a:headEnd/>
            <a:tailEnd/>
          </a:ln>
        </p:spPr>
        <p:txBody>
          <a:bodyPr wrap="square">
            <a:spAutoFit/>
          </a:bodyPr>
          <a:lstStyle/>
          <a:p>
            <a:r>
              <a:rPr lang="en-US" sz="2400" b="1" i="1" dirty="0" smtClean="0">
                <a:solidFill>
                  <a:srgbClr val="FF0000"/>
                </a:solidFill>
              </a:rPr>
              <a:t>PHYSICAL INDICATORS</a:t>
            </a:r>
            <a:endParaRPr lang="en-US" sz="2400" b="1" i="1" dirty="0">
              <a:solidFill>
                <a:srgbClr val="FF0000"/>
              </a:solidFill>
            </a:endParaRPr>
          </a:p>
        </p:txBody>
      </p:sp>
      <p:sp>
        <p:nvSpPr>
          <p:cNvPr id="7171" name="Rectangle 6"/>
          <p:cNvSpPr>
            <a:spLocks noChangeArrowheads="1"/>
          </p:cNvSpPr>
          <p:nvPr/>
        </p:nvSpPr>
        <p:spPr bwMode="auto">
          <a:xfrm>
            <a:off x="381000" y="685800"/>
            <a:ext cx="8610600" cy="646331"/>
          </a:xfrm>
          <a:prstGeom prst="rect">
            <a:avLst/>
          </a:prstGeom>
          <a:noFill/>
          <a:ln w="9525">
            <a:noFill/>
            <a:miter lim="800000"/>
            <a:headEnd/>
            <a:tailEnd/>
          </a:ln>
        </p:spPr>
        <p:txBody>
          <a:bodyPr wrap="square">
            <a:spAutoFit/>
          </a:bodyPr>
          <a:lstStyle/>
          <a:p>
            <a:r>
              <a:rPr lang="en-US" dirty="0" smtClean="0">
                <a:solidFill>
                  <a:srgbClr val="FFFFFF"/>
                </a:solidFill>
              </a:rPr>
              <a:t>According to data of Real Estate Administration</a:t>
            </a:r>
            <a:r>
              <a:rPr lang="vi-VN" dirty="0" smtClean="0">
                <a:solidFill>
                  <a:srgbClr val="FFFFFF"/>
                </a:solidFill>
              </a:rPr>
              <a:t>, </a:t>
            </a:r>
            <a:r>
              <a:rPr lang="en-US" dirty="0" smtClean="0">
                <a:solidFill>
                  <a:srgbClr val="FFFFFF"/>
                </a:solidFill>
              </a:rPr>
              <a:t>on the territory of Montenegro there is</a:t>
            </a:r>
            <a:r>
              <a:rPr lang="vi-VN" dirty="0" smtClean="0">
                <a:solidFill>
                  <a:srgbClr val="FFFFFF"/>
                </a:solidFill>
              </a:rPr>
              <a:t> </a:t>
            </a:r>
            <a:r>
              <a:rPr lang="en-US" dirty="0" smtClean="0">
                <a:solidFill>
                  <a:srgbClr val="FFFFFF"/>
                </a:solidFill>
              </a:rPr>
              <a:t>around 40.000</a:t>
            </a:r>
            <a:r>
              <a:rPr lang="vi-VN" dirty="0" smtClean="0">
                <a:solidFill>
                  <a:srgbClr val="FFFFFF"/>
                </a:solidFill>
              </a:rPr>
              <a:t> </a:t>
            </a:r>
            <a:r>
              <a:rPr lang="en-US" dirty="0" smtClean="0">
                <a:solidFill>
                  <a:srgbClr val="FFFFFF"/>
                </a:solidFill>
              </a:rPr>
              <a:t>illegal objects</a:t>
            </a:r>
            <a:r>
              <a:rPr lang="pl-PL" dirty="0" smtClean="0">
                <a:solidFill>
                  <a:srgbClr val="FFFFFF"/>
                </a:solidFill>
              </a:rPr>
              <a:t>, </a:t>
            </a:r>
            <a:r>
              <a:rPr lang="en-US" dirty="0" smtClean="0">
                <a:solidFill>
                  <a:srgbClr val="FFFFFF"/>
                </a:solidFill>
              </a:rPr>
              <a:t>and most of them are in Podgorica -</a:t>
            </a:r>
            <a:r>
              <a:rPr lang="pl-PL" dirty="0" smtClean="0">
                <a:solidFill>
                  <a:srgbClr val="FFFFFF"/>
                </a:solidFill>
              </a:rPr>
              <a:t> </a:t>
            </a:r>
            <a:r>
              <a:rPr lang="pl-PL" dirty="0">
                <a:solidFill>
                  <a:srgbClr val="FFFFFF"/>
                </a:solidFill>
              </a:rPr>
              <a:t>16.430 </a:t>
            </a:r>
            <a:r>
              <a:rPr lang="pl-PL" dirty="0" smtClean="0">
                <a:solidFill>
                  <a:srgbClr val="FFFFFF"/>
                </a:solidFill>
              </a:rPr>
              <a:t>.</a:t>
            </a:r>
            <a:endParaRPr lang="pl-PL" dirty="0">
              <a:solidFill>
                <a:srgbClr val="FFFFFF"/>
              </a:solidFill>
            </a:endParaRPr>
          </a:p>
        </p:txBody>
      </p:sp>
      <p:sp>
        <p:nvSpPr>
          <p:cNvPr id="12" name="Rectangle 11"/>
          <p:cNvSpPr/>
          <p:nvPr/>
        </p:nvSpPr>
        <p:spPr>
          <a:xfrm>
            <a:off x="0" y="4724400"/>
            <a:ext cx="9144000" cy="1905000"/>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173" name="Rectangle 9"/>
          <p:cNvSpPr>
            <a:spLocks noChangeArrowheads="1"/>
          </p:cNvSpPr>
          <p:nvPr/>
        </p:nvSpPr>
        <p:spPr bwMode="auto">
          <a:xfrm>
            <a:off x="381000" y="4876800"/>
            <a:ext cx="8534400" cy="1569660"/>
          </a:xfrm>
          <a:prstGeom prst="rect">
            <a:avLst/>
          </a:prstGeom>
          <a:noFill/>
          <a:ln w="9525">
            <a:noFill/>
            <a:miter lim="800000"/>
            <a:headEnd/>
            <a:tailEnd/>
          </a:ln>
        </p:spPr>
        <p:txBody>
          <a:bodyPr>
            <a:spAutoFit/>
          </a:bodyPr>
          <a:lstStyle/>
          <a:p>
            <a:pPr algn="just"/>
            <a:r>
              <a:rPr lang="en-US" sz="1600" i="1" dirty="0" smtClean="0">
                <a:solidFill>
                  <a:srgbClr val="FF6600"/>
                </a:solidFill>
              </a:rPr>
              <a:t>However, the number of informal structures is significantly higher compared to the data given by the Real Estate Administration, especially if one takes into account the fact that a significant number of informal structures is not registered. </a:t>
            </a:r>
          </a:p>
          <a:p>
            <a:pPr algn="just"/>
            <a:r>
              <a:rPr lang="en-US" sz="1600" i="1" dirty="0" smtClean="0">
                <a:solidFill>
                  <a:srgbClr val="FF6600"/>
                </a:solidFill>
              </a:rPr>
              <a:t/>
            </a:r>
            <a:br>
              <a:rPr lang="en-US" sz="1600" i="1" dirty="0" smtClean="0">
                <a:solidFill>
                  <a:srgbClr val="FF6600"/>
                </a:solidFill>
              </a:rPr>
            </a:br>
            <a:r>
              <a:rPr lang="en-US" sz="1600" i="1" dirty="0" smtClean="0">
                <a:solidFill>
                  <a:srgbClr val="FF6600"/>
                </a:solidFill>
              </a:rPr>
              <a:t>Local governments haven’t conducted the inventory of informal objects even if they were obligated by previous legal decisions.</a:t>
            </a:r>
            <a:endParaRPr lang="en-US" sz="1600" dirty="0">
              <a:solidFill>
                <a:srgbClr val="FF6600"/>
              </a:solidFill>
            </a:endParaRPr>
          </a:p>
        </p:txBody>
      </p:sp>
      <p:pic>
        <p:nvPicPr>
          <p:cNvPr id="7174" name="Picture 4"/>
          <p:cNvPicPr>
            <a:picLocks noChangeAspect="1" noChangeArrowheads="1"/>
          </p:cNvPicPr>
          <p:nvPr/>
        </p:nvPicPr>
        <p:blipFill>
          <a:blip r:embed="rId3" cstate="print"/>
          <a:srcRect/>
          <a:stretch>
            <a:fillRect/>
          </a:stretch>
        </p:blipFill>
        <p:spPr bwMode="auto">
          <a:xfrm>
            <a:off x="1066800" y="1524000"/>
            <a:ext cx="6767513"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0" tIns="1080000" anchor="t" anchorCtr="1">
            <a:normAutofit/>
          </a:bodyPr>
          <a:lstStyle/>
          <a:p>
            <a:pPr marL="342900" indent="-342900" algn="ctr" fontAlgn="auto">
              <a:spcBef>
                <a:spcPts val="0"/>
              </a:spcBef>
              <a:spcAft>
                <a:spcPts val="0"/>
              </a:spcAft>
              <a:buClr>
                <a:srgbClr val="FF6600"/>
              </a:buClr>
              <a:buFont typeface="+mj-lt"/>
              <a:buAutoNum type="arabicPeriod"/>
              <a:defRPr/>
            </a:pPr>
            <a:endParaRPr lang="en-US" dirty="0"/>
          </a:p>
        </p:txBody>
      </p:sp>
      <p:sp>
        <p:nvSpPr>
          <p:cNvPr id="8195"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sr-Latn-CS"/>
          </a:p>
        </p:txBody>
      </p:sp>
      <p:pic>
        <p:nvPicPr>
          <p:cNvPr id="8196" name="Picture 2"/>
          <p:cNvPicPr>
            <a:picLocks noChangeAspect="1" noChangeArrowheads="1"/>
          </p:cNvPicPr>
          <p:nvPr/>
        </p:nvPicPr>
        <p:blipFill>
          <a:blip r:embed="rId3" cstate="print"/>
          <a:srcRect/>
          <a:stretch>
            <a:fillRect/>
          </a:stretch>
        </p:blipFill>
        <p:spPr bwMode="auto">
          <a:xfrm>
            <a:off x="0" y="0"/>
            <a:ext cx="7081837" cy="6907550"/>
          </a:xfrm>
          <a:prstGeom prst="rect">
            <a:avLst/>
          </a:prstGeom>
          <a:noFill/>
          <a:ln w="9525">
            <a:noFill/>
            <a:miter lim="800000"/>
            <a:headEnd/>
            <a:tailEnd/>
          </a:ln>
        </p:spPr>
      </p:pic>
      <p:sp>
        <p:nvSpPr>
          <p:cNvPr id="10" name="TextBox 9"/>
          <p:cNvSpPr txBox="1"/>
          <p:nvPr/>
        </p:nvSpPr>
        <p:spPr>
          <a:xfrm>
            <a:off x="6781800" y="1295400"/>
            <a:ext cx="2362200" cy="4247317"/>
          </a:xfrm>
          <a:prstGeom prst="rect">
            <a:avLst/>
          </a:prstGeom>
          <a:noFill/>
        </p:spPr>
        <p:txBody>
          <a:bodyPr wrap="square" rtlCol="0">
            <a:spAutoFit/>
          </a:bodyPr>
          <a:lstStyle/>
          <a:p>
            <a:pPr marL="342900" lvl="0" indent="-342900" fontAlgn="auto">
              <a:spcBef>
                <a:spcPts val="0"/>
              </a:spcBef>
              <a:spcAft>
                <a:spcPts val="0"/>
              </a:spcAft>
              <a:buClr>
                <a:srgbClr val="FF6600"/>
              </a:buClr>
              <a:defRPr/>
            </a:pPr>
            <a:r>
              <a:rPr lang="sr-Latn-ME" dirty="0" smtClean="0">
                <a:solidFill>
                  <a:prstClr val="white"/>
                </a:solidFill>
                <a:latin typeface="Calibri"/>
                <a:cs typeface="+mn-cs"/>
              </a:rPr>
              <a:t>	</a:t>
            </a:r>
            <a:r>
              <a:rPr lang="en-US" dirty="0" smtClean="0">
                <a:solidFill>
                  <a:prstClr val="white"/>
                </a:solidFill>
                <a:latin typeface="Calibri"/>
                <a:cs typeface="+mn-cs"/>
              </a:rPr>
              <a:t>Percentage of foreigners that are owners of unauthorized objects</a:t>
            </a:r>
            <a:endParaRPr lang="sr-Latn-ME" dirty="0" smtClean="0">
              <a:solidFill>
                <a:prstClr val="white"/>
              </a:solidFill>
              <a:latin typeface="Calibri"/>
              <a:cs typeface="+mn-cs"/>
            </a:endParaRPr>
          </a:p>
          <a:p>
            <a:pPr marL="342900" lvl="0" indent="-342900" fontAlgn="auto">
              <a:spcBef>
                <a:spcPts val="0"/>
              </a:spcBef>
              <a:spcAft>
                <a:spcPts val="0"/>
              </a:spcAft>
              <a:buClr>
                <a:srgbClr val="FF6600"/>
              </a:buClr>
              <a:defRPr/>
            </a:pPr>
            <a:endParaRPr lang="sr-Latn-ME" dirty="0" smtClean="0">
              <a:solidFill>
                <a:prstClr val="white"/>
              </a:solidFill>
              <a:latin typeface="Calibri"/>
              <a:cs typeface="+mn-cs"/>
            </a:endParaRPr>
          </a:p>
          <a:p>
            <a:pPr marL="342900" lvl="0" indent="-342900" fontAlgn="auto">
              <a:spcBef>
                <a:spcPts val="0"/>
              </a:spcBef>
              <a:spcAft>
                <a:spcPts val="0"/>
              </a:spcAft>
              <a:buClr>
                <a:srgbClr val="FF6600"/>
              </a:buClr>
              <a:defRPr/>
            </a:pPr>
            <a:endParaRPr lang="sr-Latn-ME" dirty="0" smtClean="0">
              <a:solidFill>
                <a:prstClr val="white"/>
              </a:solidFill>
              <a:latin typeface="Calibri"/>
              <a:cs typeface="+mn-cs"/>
            </a:endParaRPr>
          </a:p>
          <a:p>
            <a:pPr marL="342900" lvl="0" indent="-342900" fontAlgn="auto">
              <a:spcBef>
                <a:spcPts val="0"/>
              </a:spcBef>
              <a:spcAft>
                <a:spcPts val="0"/>
              </a:spcAft>
              <a:buClr>
                <a:srgbClr val="FF6600"/>
              </a:buClr>
              <a:defRPr/>
            </a:pPr>
            <a:r>
              <a:rPr lang="sr-Latn-ME" dirty="0" smtClean="0">
                <a:solidFill>
                  <a:prstClr val="white"/>
                </a:solidFill>
                <a:latin typeface="Calibri"/>
                <a:cs typeface="+mn-cs"/>
              </a:rPr>
              <a:t>	</a:t>
            </a:r>
            <a:r>
              <a:rPr lang="en-US" dirty="0" smtClean="0">
                <a:solidFill>
                  <a:prstClr val="white"/>
                </a:solidFill>
                <a:latin typeface="Calibri"/>
                <a:cs typeface="+mn-cs"/>
              </a:rPr>
              <a:t>It has been estimated that the number of objects is much higher than it is recorded in the REA</a:t>
            </a:r>
          </a:p>
          <a:p>
            <a:pPr marL="342900" lvl="0" indent="-342900" fontAlgn="auto">
              <a:spcBef>
                <a:spcPts val="0"/>
              </a:spcBef>
              <a:spcAft>
                <a:spcPts val="0"/>
              </a:spcAft>
              <a:buClr>
                <a:srgbClr val="FF6600"/>
              </a:buClr>
              <a:defRPr/>
            </a:pPr>
            <a:endParaRPr lang="en-US" dirty="0" smtClean="0">
              <a:solidFill>
                <a:prstClr val="white"/>
              </a:solidFill>
              <a:latin typeface="Calibri"/>
              <a:cs typeface="+mn-cs"/>
            </a:endParaRPr>
          </a:p>
          <a:p>
            <a:endParaRPr lang="en-US"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lgn="ctr" fontAlgn="auto">
              <a:spcBef>
                <a:spcPts val="0"/>
              </a:spcBef>
              <a:spcAft>
                <a:spcPts val="0"/>
              </a:spcAft>
              <a:buClr>
                <a:srgbClr val="FF6600"/>
              </a:buClr>
              <a:defRPr/>
            </a:pPr>
            <a:endParaRPr lang="en-US" sz="2000" dirty="0"/>
          </a:p>
        </p:txBody>
      </p:sp>
      <p:sp>
        <p:nvSpPr>
          <p:cNvPr id="9219" name="Rectangle 2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sr-Latn-CS"/>
          </a:p>
        </p:txBody>
      </p:sp>
      <p:pic>
        <p:nvPicPr>
          <p:cNvPr id="9220" name="Picture 2"/>
          <p:cNvPicPr>
            <a:picLocks noChangeAspect="1" noChangeArrowheads="1"/>
          </p:cNvPicPr>
          <p:nvPr/>
        </p:nvPicPr>
        <p:blipFill>
          <a:blip r:embed="rId3" cstate="print"/>
          <a:srcRect/>
          <a:stretch>
            <a:fillRect/>
          </a:stretch>
        </p:blipFill>
        <p:spPr bwMode="auto">
          <a:xfrm>
            <a:off x="152400" y="152400"/>
            <a:ext cx="6172200" cy="1917700"/>
          </a:xfrm>
          <a:prstGeom prst="rect">
            <a:avLst/>
          </a:prstGeom>
          <a:noFill/>
          <a:ln w="9525">
            <a:noFill/>
            <a:miter lim="800000"/>
            <a:headEnd/>
            <a:tailEnd/>
          </a:ln>
        </p:spPr>
      </p:pic>
      <p:pic>
        <p:nvPicPr>
          <p:cNvPr id="9221" name="Picture 3"/>
          <p:cNvPicPr>
            <a:picLocks noChangeAspect="1" noChangeArrowheads="1"/>
          </p:cNvPicPr>
          <p:nvPr/>
        </p:nvPicPr>
        <p:blipFill>
          <a:blip r:embed="rId4" cstate="print"/>
          <a:srcRect/>
          <a:stretch>
            <a:fillRect/>
          </a:stretch>
        </p:blipFill>
        <p:spPr bwMode="auto">
          <a:xfrm>
            <a:off x="152400" y="2286000"/>
            <a:ext cx="3257550" cy="2581275"/>
          </a:xfrm>
          <a:prstGeom prst="rect">
            <a:avLst/>
          </a:prstGeom>
          <a:noFill/>
          <a:ln w="9525">
            <a:noFill/>
            <a:miter lim="800000"/>
            <a:headEnd/>
            <a:tailEnd/>
          </a:ln>
        </p:spPr>
      </p:pic>
      <p:pic>
        <p:nvPicPr>
          <p:cNvPr id="9222" name="Picture 4"/>
          <p:cNvPicPr>
            <a:picLocks noChangeAspect="1" noChangeArrowheads="1"/>
          </p:cNvPicPr>
          <p:nvPr/>
        </p:nvPicPr>
        <p:blipFill>
          <a:blip r:embed="rId5" cstate="print"/>
          <a:srcRect/>
          <a:stretch>
            <a:fillRect/>
          </a:stretch>
        </p:blipFill>
        <p:spPr bwMode="auto">
          <a:xfrm>
            <a:off x="3581400" y="4343400"/>
            <a:ext cx="5562600" cy="2305050"/>
          </a:xfrm>
          <a:prstGeom prst="rect">
            <a:avLst/>
          </a:prstGeom>
          <a:noFill/>
          <a:ln w="9525">
            <a:noFill/>
            <a:miter lim="800000"/>
            <a:headEnd/>
            <a:tailEnd/>
          </a:ln>
        </p:spPr>
      </p:pic>
      <p:pic>
        <p:nvPicPr>
          <p:cNvPr id="9223" name="Picture 1" descr="epi1979"/>
          <p:cNvPicPr>
            <a:picLocks noChangeAspect="1" noChangeArrowheads="1"/>
          </p:cNvPicPr>
          <p:nvPr/>
        </p:nvPicPr>
        <p:blipFill>
          <a:blip r:embed="rId6" cstate="print"/>
          <a:srcRect/>
          <a:stretch>
            <a:fillRect/>
          </a:stretch>
        </p:blipFill>
        <p:spPr bwMode="auto">
          <a:xfrm>
            <a:off x="6513513" y="1371600"/>
            <a:ext cx="2630487" cy="2771775"/>
          </a:xfrm>
          <a:prstGeom prst="rect">
            <a:avLst/>
          </a:prstGeom>
          <a:noFill/>
          <a:ln w="9525">
            <a:noFill/>
            <a:miter lim="800000"/>
            <a:headEnd/>
            <a:tailEnd/>
          </a:ln>
        </p:spPr>
      </p:pic>
      <p:sp>
        <p:nvSpPr>
          <p:cNvPr id="8" name="TextBox 7"/>
          <p:cNvSpPr txBox="1"/>
          <p:nvPr/>
        </p:nvSpPr>
        <p:spPr>
          <a:xfrm>
            <a:off x="152400" y="6019800"/>
            <a:ext cx="3352200" cy="369332"/>
          </a:xfrm>
          <a:prstGeom prst="rect">
            <a:avLst/>
          </a:prstGeom>
          <a:noFill/>
        </p:spPr>
        <p:txBody>
          <a:bodyPr wrap="none" rtlCol="0">
            <a:spAutoFit/>
          </a:bodyPr>
          <a:lstStyle/>
          <a:p>
            <a:r>
              <a:rPr lang="en-US" dirty="0" smtClean="0">
                <a:solidFill>
                  <a:srgbClr val="FFFFFF"/>
                </a:solidFill>
              </a:rPr>
              <a:t>Examples of illegal settlements</a:t>
            </a:r>
            <a:endParaRPr lang="en-US" dirty="0">
              <a:solidFill>
                <a:srgbClr val="FFFFFF"/>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685800"/>
            <a:ext cx="8382000" cy="5715000"/>
          </a:xfrm>
        </p:spPr>
        <p:txBody>
          <a:bodyPr/>
          <a:lstStyle/>
          <a:p>
            <a:pPr algn="just">
              <a:spcBef>
                <a:spcPts val="0"/>
              </a:spcBef>
              <a:buClr>
                <a:srgbClr val="92D050"/>
              </a:buClr>
              <a:buFont typeface="Wingdings" pitchFamily="2" charset="2"/>
              <a:buChar char="q"/>
              <a:defRPr/>
            </a:pPr>
            <a:endParaRPr lang="sr-Latn-CS" sz="1800" i="1" dirty="0" smtClean="0">
              <a:solidFill>
                <a:schemeClr val="bg1"/>
              </a:solidFill>
              <a:latin typeface="Arial" pitchFamily="34" charset="0"/>
              <a:cs typeface="Arial" pitchFamily="34" charset="0"/>
            </a:endParaRPr>
          </a:p>
          <a:p>
            <a:pPr marL="342900" indent="-342900" algn="just">
              <a:spcBef>
                <a:spcPts val="0"/>
              </a:spcBef>
              <a:spcAft>
                <a:spcPts val="1200"/>
              </a:spcAft>
              <a:buClr>
                <a:schemeClr val="bg1"/>
              </a:buClr>
              <a:buFont typeface="Wingdings" pitchFamily="2" charset="2"/>
              <a:buChar char="q"/>
              <a:defRPr/>
            </a:pPr>
            <a:r>
              <a:rPr lang="sr-Latn-CS" sz="1800" i="1" dirty="0" smtClean="0">
                <a:solidFill>
                  <a:srgbClr val="FF6600"/>
                </a:solidFill>
                <a:latin typeface="Arial" pitchFamily="34" charset="0"/>
                <a:cs typeface="Arial" pitchFamily="34" charset="0"/>
              </a:rPr>
              <a:t>Pilot </a:t>
            </a:r>
            <a:r>
              <a:rPr lang="en-US" sz="1800" i="1" dirty="0" smtClean="0">
                <a:solidFill>
                  <a:srgbClr val="FF6600"/>
                </a:solidFill>
                <a:latin typeface="Arial" pitchFamily="34" charset="0"/>
                <a:cs typeface="Arial" pitchFamily="34" charset="0"/>
              </a:rPr>
              <a:t>P</a:t>
            </a:r>
            <a:r>
              <a:rPr lang="sr-Latn-CS" sz="1800" i="1" dirty="0" smtClean="0">
                <a:solidFill>
                  <a:srgbClr val="FF6600"/>
                </a:solidFill>
                <a:latin typeface="Arial" pitchFamily="34" charset="0"/>
                <a:cs typeface="Arial" pitchFamily="34" charset="0"/>
              </a:rPr>
              <a:t>roj</a:t>
            </a:r>
            <a:r>
              <a:rPr lang="en-US" sz="1800" i="1" dirty="0" smtClean="0">
                <a:solidFill>
                  <a:srgbClr val="FF6600"/>
                </a:solidFill>
                <a:latin typeface="Arial" pitchFamily="34" charset="0"/>
                <a:cs typeface="Arial" pitchFamily="34" charset="0"/>
              </a:rPr>
              <a:t>ect </a:t>
            </a:r>
            <a:r>
              <a:rPr lang="sr-Latn-CS" sz="1800" i="1" dirty="0" smtClean="0">
                <a:solidFill>
                  <a:srgbClr val="FF6600"/>
                </a:solidFill>
                <a:latin typeface="Arial" pitchFamily="34" charset="0"/>
                <a:cs typeface="Arial" pitchFamily="34" charset="0"/>
              </a:rPr>
              <a:t>(Bar) </a:t>
            </a:r>
            <a:r>
              <a:rPr lang="sr-Latn-CS" sz="1800" i="1" dirty="0" smtClean="0">
                <a:solidFill>
                  <a:schemeClr val="bg1"/>
                </a:solidFill>
                <a:latin typeface="Arial" pitchFamily="34" charset="0"/>
                <a:cs typeface="Arial" pitchFamily="34" charset="0"/>
              </a:rPr>
              <a:t>- </a:t>
            </a:r>
            <a:r>
              <a:rPr lang="en-US" sz="1800" i="1" dirty="0" smtClean="0">
                <a:solidFill>
                  <a:schemeClr val="bg1"/>
                </a:solidFill>
                <a:latin typeface="Arial" pitchFamily="34" charset="0"/>
                <a:cs typeface="Arial" pitchFamily="34" charset="0"/>
              </a:rPr>
              <a:t>In order to implement the conclusions of First Government Session, pilot project was initiated (Municipality of Bar), and it considers drafting the Plan for illegal settlement "Pobrdje-Rutke" in accordance with the principles and documentation prepared</a:t>
            </a:r>
            <a:endParaRPr lang="sr-Latn-CS" sz="1800" i="1" dirty="0" smtClean="0">
              <a:solidFill>
                <a:schemeClr val="bg1"/>
              </a:solidFill>
              <a:latin typeface="Arial" pitchFamily="34" charset="0"/>
              <a:cs typeface="Arial" pitchFamily="34" charset="0"/>
            </a:endParaRPr>
          </a:p>
          <a:p>
            <a:pPr marL="342900" indent="-342900" algn="just">
              <a:spcBef>
                <a:spcPts val="0"/>
              </a:spcBef>
              <a:spcAft>
                <a:spcPts val="1200"/>
              </a:spcAft>
              <a:buClr>
                <a:schemeClr val="bg1"/>
              </a:buClr>
              <a:buFont typeface="Wingdings" pitchFamily="2" charset="2"/>
              <a:buChar char="q"/>
              <a:defRPr/>
            </a:pPr>
            <a:r>
              <a:rPr lang="sr-Latn-CS" sz="1800" i="1" dirty="0" smtClean="0">
                <a:solidFill>
                  <a:srgbClr val="FF6600"/>
                </a:solidFill>
                <a:latin typeface="Arial" pitchFamily="34" charset="0"/>
                <a:cs typeface="Arial" pitchFamily="34" charset="0"/>
              </a:rPr>
              <a:t>Akcio</a:t>
            </a:r>
            <a:r>
              <a:rPr lang="en-US" sz="1800" i="1" dirty="0" smtClean="0">
                <a:solidFill>
                  <a:srgbClr val="FF6600"/>
                </a:solidFill>
                <a:latin typeface="Arial" pitchFamily="34" charset="0"/>
                <a:cs typeface="Arial" pitchFamily="34" charset="0"/>
              </a:rPr>
              <a:t>n Plan </a:t>
            </a:r>
            <a:r>
              <a:rPr lang="en-US" sz="1800" i="1" dirty="0" smtClean="0">
                <a:solidFill>
                  <a:schemeClr val="bg1"/>
                </a:solidFill>
                <a:latin typeface="Arial" pitchFamily="34" charset="0"/>
                <a:cs typeface="Arial" pitchFamily="34" charset="0"/>
              </a:rPr>
              <a:t>for transformation of informal settlements into formal and regularization of illegal objects was adopted by the Government of Montenegro on 30 June 2011</a:t>
            </a:r>
            <a:endParaRPr lang="sr-Latn-CS" sz="1800" i="1" dirty="0" smtClean="0">
              <a:solidFill>
                <a:schemeClr val="bg1"/>
              </a:solidFill>
              <a:latin typeface="Arial" pitchFamily="34" charset="0"/>
              <a:cs typeface="Arial" pitchFamily="34" charset="0"/>
            </a:endParaRPr>
          </a:p>
          <a:p>
            <a:pPr marL="342900" indent="-342900" algn="just">
              <a:spcBef>
                <a:spcPts val="0"/>
              </a:spcBef>
              <a:spcAft>
                <a:spcPts val="1200"/>
              </a:spcAft>
              <a:buClr>
                <a:schemeClr val="bg1"/>
              </a:buClr>
              <a:buFont typeface="Wingdings" pitchFamily="2" charset="2"/>
              <a:buChar char="q"/>
              <a:defRPr/>
            </a:pPr>
            <a:r>
              <a:rPr lang="en-US" sz="1800" i="1" dirty="0" smtClean="0">
                <a:solidFill>
                  <a:srgbClr val="FF6600"/>
                </a:solidFill>
                <a:latin typeface="Arial" pitchFamily="34" charset="0"/>
                <a:cs typeface="Arial" pitchFamily="34" charset="0"/>
              </a:rPr>
              <a:t>L</a:t>
            </a:r>
            <a:r>
              <a:rPr lang="sr-Latn-CS" sz="1800" i="1" dirty="0" smtClean="0">
                <a:solidFill>
                  <a:srgbClr val="FF6600"/>
                </a:solidFill>
                <a:latin typeface="Arial" pitchFamily="34" charset="0"/>
                <a:cs typeface="Arial" pitchFamily="34" charset="0"/>
              </a:rPr>
              <a:t>egislative solution </a:t>
            </a:r>
            <a:r>
              <a:rPr lang="sr-Latn-CS" sz="1800" i="1" dirty="0" smtClean="0">
                <a:solidFill>
                  <a:schemeClr val="bg1"/>
                </a:solidFill>
                <a:latin typeface="Arial" pitchFamily="34" charset="0"/>
                <a:cs typeface="Arial" pitchFamily="34" charset="0"/>
              </a:rPr>
              <a:t>-</a:t>
            </a:r>
            <a:r>
              <a:rPr lang="en-US" sz="1800" i="1" dirty="0" smtClean="0">
                <a:solidFill>
                  <a:schemeClr val="bg1"/>
                </a:solidFill>
                <a:latin typeface="Arial" pitchFamily="34" charset="0"/>
                <a:cs typeface="Arial" pitchFamily="34" charset="0"/>
              </a:rPr>
              <a:t> On March 15, 2012 the Government of Montenegro has approved the Draft Law on Legalization of informal settlements with Proposal for public hearings, which was submitted by the Ministry of Sustainable Development and Tourism. Law proposal was confirmed on July 19 at the Government Session, after which it was submitted to the Parliament for adoption. </a:t>
            </a:r>
            <a:endParaRPr lang="sr-Latn-CS" sz="1800" i="1" dirty="0" smtClean="0">
              <a:solidFill>
                <a:schemeClr val="bg1"/>
              </a:solidFill>
              <a:latin typeface="Arial" pitchFamily="34" charset="0"/>
              <a:cs typeface="Arial" pitchFamily="34" charset="0"/>
            </a:endParaRPr>
          </a:p>
          <a:p>
            <a:pPr marL="342900" indent="-342900" algn="just">
              <a:spcBef>
                <a:spcPts val="0"/>
              </a:spcBef>
              <a:spcAft>
                <a:spcPts val="1200"/>
              </a:spcAft>
              <a:buClr>
                <a:schemeClr val="bg1"/>
              </a:buClr>
              <a:buFont typeface="Wingdings" pitchFamily="2" charset="2"/>
              <a:buChar char="q"/>
              <a:defRPr/>
            </a:pPr>
            <a:r>
              <a:rPr lang="en-US" sz="1800" i="1" dirty="0" smtClean="0">
                <a:solidFill>
                  <a:srgbClr val="FF6600"/>
                </a:solidFill>
                <a:latin typeface="Arial" pitchFamily="34" charset="0"/>
                <a:cs typeface="Arial" pitchFamily="34" charset="0"/>
              </a:rPr>
              <a:t>Bylaws </a:t>
            </a:r>
            <a:r>
              <a:rPr lang="en-US" sz="1800" i="1" dirty="0" smtClean="0">
                <a:solidFill>
                  <a:schemeClr val="bg1"/>
                </a:solidFill>
                <a:latin typeface="Arial" pitchFamily="34" charset="0"/>
                <a:cs typeface="Arial" pitchFamily="34" charset="0"/>
              </a:rPr>
              <a:t>are in preparation and will be adopted in accordance with the terms stipulated  by  Draft Law.</a:t>
            </a:r>
            <a:endParaRPr lang="sr-Latn-CS" sz="1800" i="1" dirty="0" smtClean="0">
              <a:solidFill>
                <a:schemeClr val="bg1"/>
              </a:solidFill>
              <a:latin typeface="Arial" pitchFamily="34" charset="0"/>
              <a:cs typeface="Arial" pitchFamily="34" charset="0"/>
            </a:endParaRPr>
          </a:p>
          <a:p>
            <a:pPr marL="342900" indent="-342900" algn="just">
              <a:spcBef>
                <a:spcPts val="0"/>
              </a:spcBef>
              <a:spcAft>
                <a:spcPts val="1200"/>
              </a:spcAft>
              <a:buClr>
                <a:schemeClr val="bg1"/>
              </a:buClr>
              <a:buFont typeface="Wingdings" pitchFamily="2" charset="2"/>
              <a:buChar char="q"/>
              <a:defRPr/>
            </a:pPr>
            <a:r>
              <a:rPr lang="sr-Latn-CS" sz="1800" i="1" dirty="0" smtClean="0">
                <a:solidFill>
                  <a:srgbClr val="FF6600"/>
                </a:solidFill>
                <a:latin typeface="Arial" pitchFamily="34" charset="0"/>
                <a:cs typeface="Arial" pitchFamily="34" charset="0"/>
              </a:rPr>
              <a:t>Medi</a:t>
            </a:r>
            <a:r>
              <a:rPr lang="en-US" sz="1800" i="1" dirty="0" smtClean="0">
                <a:solidFill>
                  <a:srgbClr val="FF6600"/>
                </a:solidFill>
                <a:latin typeface="Arial" pitchFamily="34" charset="0"/>
                <a:cs typeface="Arial" pitchFamily="34" charset="0"/>
              </a:rPr>
              <a:t>a campaign </a:t>
            </a:r>
            <a:r>
              <a:rPr lang="en-US" sz="1800" i="1" dirty="0" smtClean="0">
                <a:solidFill>
                  <a:srgbClr val="FFFFFF"/>
                </a:solidFill>
                <a:latin typeface="Arial" pitchFamily="34" charset="0"/>
                <a:cs typeface="Arial" pitchFamily="34" charset="0"/>
              </a:rPr>
              <a:t>is being prepared and it will follow the implementation of the Project for legalization</a:t>
            </a:r>
            <a:endParaRPr lang="en-US" sz="1200" dirty="0">
              <a:solidFill>
                <a:srgbClr val="FFFFFF"/>
              </a:solidFill>
              <a:latin typeface="Arial" pitchFamily="34" charset="0"/>
              <a:cs typeface="Arial" pitchFamily="34" charset="0"/>
            </a:endParaRPr>
          </a:p>
        </p:txBody>
      </p:sp>
      <p:sp>
        <p:nvSpPr>
          <p:cNvPr id="10243" name="Rectangle 3"/>
          <p:cNvSpPr>
            <a:spLocks noChangeArrowheads="1"/>
          </p:cNvSpPr>
          <p:nvPr/>
        </p:nvSpPr>
        <p:spPr bwMode="auto">
          <a:xfrm>
            <a:off x="381000" y="228600"/>
            <a:ext cx="8534400" cy="523220"/>
          </a:xfrm>
          <a:prstGeom prst="rect">
            <a:avLst/>
          </a:prstGeom>
          <a:noFill/>
          <a:ln w="9525">
            <a:noFill/>
            <a:miter lim="800000"/>
            <a:headEnd/>
            <a:tailEnd/>
          </a:ln>
        </p:spPr>
        <p:txBody>
          <a:bodyPr wrap="square">
            <a:spAutoFit/>
          </a:bodyPr>
          <a:lstStyle/>
          <a:p>
            <a:r>
              <a:rPr lang="en-US" sz="2800" i="1" dirty="0" smtClean="0">
                <a:solidFill>
                  <a:srgbClr val="FF6600"/>
                </a:solidFill>
              </a:rPr>
              <a:t>Chronology of events and project status – </a:t>
            </a:r>
            <a:r>
              <a:rPr lang="en-US" sz="2800" i="1" dirty="0">
                <a:solidFill>
                  <a:srgbClr val="FF6600"/>
                </a:solidFill>
              </a:rPr>
              <a:t>Jun 2012</a:t>
            </a:r>
            <a:endParaRPr lang="sr-Latn-CS" sz="2800" i="1" dirty="0">
              <a:solidFill>
                <a:srgbClr val="FF6600"/>
              </a:solidFill>
            </a:endParaRPr>
          </a:p>
        </p:txBody>
      </p:sp>
      <p:cxnSp>
        <p:nvCxnSpPr>
          <p:cNvPr id="8" name="Straight Connector 7"/>
          <p:cNvCxnSpPr/>
          <p:nvPr/>
        </p:nvCxnSpPr>
        <p:spPr>
          <a:xfrm>
            <a:off x="457200" y="762000"/>
            <a:ext cx="8305800" cy="1588"/>
          </a:xfrm>
          <a:prstGeom prst="line">
            <a:avLst/>
          </a:prstGeom>
          <a:ln w="317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3954</TotalTime>
  <Words>1941</Words>
  <Application>Microsoft Office PowerPoint</Application>
  <PresentationFormat>On-screen Show (4:3)</PresentationFormat>
  <Paragraphs>181</Paragraphs>
  <Slides>25</Slides>
  <Notes>19</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Office Theme</vt:lpstr>
      <vt:lpstr>1_Office Theme</vt:lpstr>
      <vt:lpstr>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  PILOT PROJECT  ’’ Informal settlements improvement Pobrđe – Rutke’’   </vt:lpstr>
      <vt:lpstr>Slide 15</vt:lpstr>
      <vt:lpstr>Slide 16</vt:lpstr>
      <vt:lpstr>Slide 17</vt:lpstr>
      <vt:lpstr>Slide 18</vt:lpstr>
      <vt:lpstr>Slide 19</vt:lpstr>
      <vt:lpstr>Slide 20</vt:lpstr>
      <vt:lpstr>Slide 21</vt:lpstr>
      <vt:lpstr>Slide 22</vt:lpstr>
      <vt:lpstr>Slide 23</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suzana</dc:creator>
  <cp:lastModifiedBy>Marko Canovic</cp:lastModifiedBy>
  <cp:revision>146</cp:revision>
  <dcterms:created xsi:type="dcterms:W3CDTF">2009-05-18T09:45:14Z</dcterms:created>
  <dcterms:modified xsi:type="dcterms:W3CDTF">2012-11-20T09:44:14Z</dcterms:modified>
</cp:coreProperties>
</file>