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4"/>
  </p:sldMasterIdLst>
  <p:notesMasterIdLst>
    <p:notesMasterId r:id="rId21"/>
  </p:notesMasterIdLst>
  <p:handoutMasterIdLst>
    <p:handoutMasterId r:id="rId22"/>
  </p:handoutMasterIdLst>
  <p:sldIdLst>
    <p:sldId id="327" r:id="rId5"/>
    <p:sldId id="324" r:id="rId6"/>
    <p:sldId id="340" r:id="rId7"/>
    <p:sldId id="331" r:id="rId8"/>
    <p:sldId id="328" r:id="rId9"/>
    <p:sldId id="329" r:id="rId10"/>
    <p:sldId id="330" r:id="rId11"/>
    <p:sldId id="332" r:id="rId12"/>
    <p:sldId id="333" r:id="rId13"/>
    <p:sldId id="337" r:id="rId14"/>
    <p:sldId id="334" r:id="rId15"/>
    <p:sldId id="335" r:id="rId16"/>
    <p:sldId id="336" r:id="rId17"/>
    <p:sldId id="338" r:id="rId18"/>
    <p:sldId id="339" r:id="rId19"/>
    <p:sldId id="341" r:id="rId20"/>
  </p:sldIdLst>
  <p:sldSz cx="9144000" cy="5143500" type="screen16x9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5B5E"/>
    <a:srgbClr val="FF6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46" d="100"/>
          <a:sy n="146" d="100"/>
        </p:scale>
        <p:origin x="630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24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730C2DA-83E7-43D5-AC9E-E51F9F239CC0}" type="datetimeFigureOut">
              <a:rPr lang="en-GB" altLang="en-US"/>
              <a:pPr>
                <a:defRPr/>
              </a:pPr>
              <a:t>21/08/2020</a:t>
            </a:fld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80756E1-58C9-40EC-A57A-08E87549293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720812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32AC8F7-34E6-498F-B51B-D72445DE0F33}" type="datetimeFigureOut">
              <a:rPr lang="en-GB" altLang="en-US"/>
              <a:pPr>
                <a:defRPr/>
              </a:pPr>
              <a:t>21/08/2020</a:t>
            </a:fld>
            <a:endParaRPr lang="en-GB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3BCC905-9378-49E7-B41A-1EB35980E40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79853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BCC905-9378-49E7-B41A-1EB35980E400}" type="slidenum">
              <a:rPr lang="en-GB" altLang="en-US" smtClean="0"/>
              <a:pPr>
                <a:defRPr/>
              </a:pPr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57696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449266" y="889001"/>
            <a:ext cx="6888515" cy="86077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TextBox 10"/>
          <p:cNvSpPr txBox="1">
            <a:spLocks noChangeArrowheads="1"/>
          </p:cNvSpPr>
          <p:nvPr userDrawn="1"/>
        </p:nvSpPr>
        <p:spPr bwMode="auto">
          <a:xfrm>
            <a:off x="27128" y="4870696"/>
            <a:ext cx="14954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en-US" sz="1000" dirty="0">
                <a:solidFill>
                  <a:schemeClr val="tx1"/>
                </a:solidFill>
                <a:cs typeface="+mn-cs"/>
              </a:rPr>
              <a:t>© 2020 TRL Ltd</a:t>
            </a:r>
          </a:p>
        </p:txBody>
      </p:sp>
    </p:spTree>
    <p:extLst>
      <p:ext uri="{BB962C8B-B14F-4D97-AF65-F5344CB8AC3E}">
        <p14:creationId xmlns:p14="http://schemas.microsoft.com/office/powerpoint/2010/main" val="638605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8150" y="871538"/>
            <a:ext cx="8229600" cy="3771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4" y="95079"/>
            <a:ext cx="6847113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78754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1" y="95079"/>
            <a:ext cx="7021286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3809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3" y="95079"/>
            <a:ext cx="6825343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 bwMode="auto">
          <a:xfrm>
            <a:off x="438150" y="1243013"/>
            <a:ext cx="824865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69217" y="795528"/>
            <a:ext cx="8174783" cy="29683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E235C04-A8F8-4C51-9609-BE8DEF7BC64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69217" y="773015"/>
            <a:ext cx="6509268" cy="298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33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64433"/>
            <a:ext cx="8229600" cy="34504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1" y="95079"/>
            <a:ext cx="6847114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1639A1-38CA-4511-A616-D090E8828818}"/>
              </a:ext>
            </a:extLst>
          </p:cNvPr>
          <p:cNvSpPr/>
          <p:nvPr userDrawn="1"/>
        </p:nvSpPr>
        <p:spPr>
          <a:xfrm>
            <a:off x="969217" y="810272"/>
            <a:ext cx="8174783" cy="29683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8D4C9537-5C31-4B5A-8A72-97D49A9B3A8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69217" y="773015"/>
            <a:ext cx="6509268" cy="298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893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04801" y="95079"/>
            <a:ext cx="6868886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164432"/>
            <a:ext cx="8229600" cy="29217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B8DBD0-52EB-41E3-8026-98A4A96E9B22}"/>
              </a:ext>
            </a:extLst>
          </p:cNvPr>
          <p:cNvSpPr/>
          <p:nvPr userDrawn="1"/>
        </p:nvSpPr>
        <p:spPr>
          <a:xfrm>
            <a:off x="969217" y="795528"/>
            <a:ext cx="8174783" cy="29683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3B1B69A0-AC78-4668-9BF0-37E0F2C54FA4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969217" y="773015"/>
            <a:ext cx="6509268" cy="2988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749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3" y="95079"/>
            <a:ext cx="7064829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Add Title</a:t>
            </a:r>
            <a:endParaRPr lang="en-GB" alt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004209"/>
            <a:ext cx="7961356" cy="361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pic>
        <p:nvPicPr>
          <p:cNvPr id="16" name="Picture 6" descr="trl-logo-gre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320" y="218283"/>
            <a:ext cx="763706" cy="28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27128" y="4870696"/>
            <a:ext cx="14954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altLang="en-US" sz="1000" dirty="0">
                <a:solidFill>
                  <a:schemeClr val="tx1"/>
                </a:solidFill>
                <a:cs typeface="+mn-cs"/>
              </a:rPr>
              <a:t>© 2020 TRL Ltd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2" r:id="rId2"/>
    <p:sldLayoutId id="2147483689" r:id="rId3"/>
    <p:sldLayoutId id="2147483693" r:id="rId4"/>
    <p:sldLayoutId id="2147483694" r:id="rId5"/>
    <p:sldLayoutId id="2147483695" r:id="rId6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ingram\Desktop\New folder\New folder\white_overlay_peo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"/>
            <a:ext cx="9144000" cy="514923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172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4962"/>
            <a:ext cx="9144000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itle 3"/>
          <p:cNvSpPr>
            <a:spLocks noGrp="1"/>
          </p:cNvSpPr>
          <p:nvPr>
            <p:ph type="ctrTitle"/>
          </p:nvPr>
        </p:nvSpPr>
        <p:spPr>
          <a:xfrm>
            <a:off x="1216028" y="2462213"/>
            <a:ext cx="6888163" cy="860822"/>
          </a:xfrm>
          <a:prstGeom prst="rect">
            <a:avLst/>
          </a:prstGeom>
        </p:spPr>
        <p:txBody>
          <a:bodyPr/>
          <a:lstStyle/>
          <a:p>
            <a:r>
              <a:rPr lang="en-GB" altLang="en-US" sz="4400" dirty="0" err="1">
                <a:solidFill>
                  <a:schemeClr val="tx1"/>
                </a:solidFill>
              </a:rPr>
              <a:t>GSR</a:t>
            </a:r>
            <a:r>
              <a:rPr lang="en-GB" altLang="en-US" sz="4400" dirty="0">
                <a:solidFill>
                  <a:schemeClr val="tx1"/>
                </a:solidFill>
              </a:rPr>
              <a:t> TPMS Testing </a:t>
            </a:r>
            <a:br>
              <a:rPr lang="en-GB" altLang="en-US" sz="4400" dirty="0">
                <a:solidFill>
                  <a:schemeClr val="tx1"/>
                </a:solidFill>
              </a:rPr>
            </a:br>
            <a:r>
              <a:rPr lang="en-GB" altLang="en-US" sz="4400" dirty="0">
                <a:solidFill>
                  <a:schemeClr val="tx1"/>
                </a:solidFill>
              </a:rPr>
              <a:t>13-20 July 2020</a:t>
            </a:r>
          </a:p>
        </p:txBody>
      </p:sp>
      <p:sp>
        <p:nvSpPr>
          <p:cNvPr id="7174" name="Title 3"/>
          <p:cNvSpPr txBox="1">
            <a:spLocks/>
          </p:cNvSpPr>
          <p:nvPr/>
        </p:nvSpPr>
        <p:spPr bwMode="auto">
          <a:xfrm>
            <a:off x="1216025" y="3700063"/>
            <a:ext cx="2543175" cy="369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32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8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4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rgbClr val="515B5E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GB" altLang="en-US" sz="2600" dirty="0">
                <a:solidFill>
                  <a:schemeClr val="bg2"/>
                </a:solidFill>
              </a:rPr>
              <a:t>19 August 2020</a:t>
            </a:r>
          </a:p>
        </p:txBody>
      </p:sp>
      <p:pic>
        <p:nvPicPr>
          <p:cNvPr id="2051" name="Picture 3" descr="\\trllimited\data\MKT_Press\Brand &amp; company information\Logos\TRL Logos\TRL logo 2017\strapline\White Background\online\trl_logo_original_rgb_large_colou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2" y="903316"/>
            <a:ext cx="4414383" cy="875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28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879" y="2119559"/>
            <a:ext cx="2491332" cy="90437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Bus puncture test</a:t>
            </a:r>
          </a:p>
          <a:p>
            <a:pPr marL="0" indent="0">
              <a:buNone/>
            </a:pPr>
            <a:r>
              <a:rPr lang="en-GB" dirty="0"/>
              <a:t>Temperatures stabilise after </a:t>
            </a:r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 1.25 hour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warming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DD2137-E490-41C8-B0E6-BC1EBC25A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210" y="914852"/>
            <a:ext cx="6178911" cy="368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878" y="849470"/>
            <a:ext cx="3242491" cy="338156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Truck and trailer diffusion test</a:t>
            </a:r>
          </a:p>
          <a:p>
            <a:pPr marL="0" indent="0">
              <a:buNone/>
            </a:pPr>
            <a:r>
              <a:rPr lang="en-GB" dirty="0"/>
              <a:t>Temperatures stabilise after </a:t>
            </a:r>
            <a:r>
              <a:rPr lang="en-GB" dirty="0">
                <a:sym typeface="Symbol" panose="05050102010706020507" pitchFamily="18" charset="2"/>
              </a:rPr>
              <a:t> 1 hour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warming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EF9F7D-9C73-40AA-AEEA-76E1AD490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466" y="594637"/>
            <a:ext cx="4320000" cy="25843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A51DCE-41E4-46AA-9A1F-560E24F66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878" y="1994493"/>
            <a:ext cx="4320000" cy="258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15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878" y="711823"/>
            <a:ext cx="3242491" cy="1032596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Truck tests compared:</a:t>
            </a:r>
          </a:p>
          <a:p>
            <a:pPr marL="0" indent="0">
              <a:buNone/>
            </a:pPr>
            <a:r>
              <a:rPr lang="en-GB" dirty="0"/>
              <a:t>Temperatures stabilise after </a:t>
            </a:r>
            <a:r>
              <a:rPr lang="en-GB" dirty="0">
                <a:sym typeface="Symbol" panose="05050102010706020507" pitchFamily="18" charset="2"/>
              </a:rPr>
              <a:t> 1 hour</a:t>
            </a:r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at higher speed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warming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E49D39-AAF7-416B-B945-73A2901299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000" y="594000"/>
            <a:ext cx="4320146" cy="2574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ECF3A8-46D8-4FB6-9BCD-4C9FE8CB74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00" y="1994400"/>
            <a:ext cx="4320146" cy="25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68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4" y="711823"/>
            <a:ext cx="2566283" cy="121463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Bus tests compared:</a:t>
            </a:r>
          </a:p>
          <a:p>
            <a:pPr marL="0" indent="0">
              <a:buNone/>
            </a:pPr>
            <a:r>
              <a:rPr lang="en-GB" dirty="0"/>
              <a:t>Temperatures stabilise after </a:t>
            </a:r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 1.25 – 1.5 hour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Speed effect is insignificant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warming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B80F54-85F8-463D-9E56-2B91AA555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000" y="594000"/>
            <a:ext cx="4320146" cy="2574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B6C44D2-ABA2-4A4C-A973-BF02B3B76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00" y="1994400"/>
            <a:ext cx="4324736" cy="25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640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1737" y="695193"/>
            <a:ext cx="2766276" cy="67527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Little effect on warmup time</a:t>
            </a:r>
          </a:p>
          <a:p>
            <a:pPr marL="0" indent="0">
              <a:buNone/>
            </a:pPr>
            <a:r>
              <a:rPr lang="en-GB" dirty="0"/>
              <a:t>Temperature reached is higher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load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DF64F5-F991-471E-93A7-29F442E48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0994" y="262564"/>
            <a:ext cx="3246697" cy="19313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EAC063-835F-4E51-8584-2FF3AF297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72" y="1410701"/>
            <a:ext cx="3514797" cy="20969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AA445D-5370-48F8-92FB-323BB908BE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0633" y="2949621"/>
            <a:ext cx="3516909" cy="209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16A5C4-4591-4603-82CE-F3206CE84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8033" y="2250743"/>
            <a:ext cx="3516908" cy="2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15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383089"/>
            <a:ext cx="7323589" cy="1108441"/>
          </a:xfrm>
        </p:spPr>
        <p:txBody>
          <a:bodyPr/>
          <a:lstStyle/>
          <a:p>
            <a:r>
              <a:rPr lang="en-GB" dirty="0"/>
              <a:t>Pressure gauges should be used with a high deflation flow rate, or with an additional system for releasing pressure (e.g. an additional valve)</a:t>
            </a:r>
          </a:p>
          <a:p>
            <a:pPr>
              <a:lnSpc>
                <a:spcPct val="200000"/>
              </a:lnSpc>
            </a:pPr>
            <a:r>
              <a:rPr lang="en-GB" dirty="0"/>
              <a:t>Soak time should be increased – 1 hour is not enough.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Other learning</a:t>
            </a:r>
          </a:p>
        </p:txBody>
      </p:sp>
    </p:spTree>
    <p:extLst>
      <p:ext uri="{BB962C8B-B14F-4D97-AF65-F5344CB8AC3E}">
        <p14:creationId xmlns:p14="http://schemas.microsoft.com/office/powerpoint/2010/main" val="880222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ACDDB7-F00A-4A7E-B5DC-E8C87E31E736}"/>
              </a:ext>
            </a:extLst>
          </p:cNvPr>
          <p:cNvSpPr txBox="1"/>
          <p:nvPr/>
        </p:nvSpPr>
        <p:spPr>
          <a:xfrm>
            <a:off x="464215" y="1077915"/>
            <a:ext cx="7538882" cy="309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Can several large tyres be deflated in a reasonable time period ? </a:t>
            </a:r>
            <a:r>
              <a:rPr lang="en-GB" dirty="0">
                <a:solidFill>
                  <a:schemeClr val="bg2"/>
                </a:solidFill>
              </a:rPr>
              <a:t>Yes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What is a reasonable time period ? </a:t>
            </a:r>
            <a:r>
              <a:rPr lang="en-GB" dirty="0">
                <a:solidFill>
                  <a:schemeClr val="bg2"/>
                </a:solidFill>
              </a:rPr>
              <a:t>15 minutes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How long does it take to stabilise at </a:t>
            </a:r>
            <a:r>
              <a:rPr lang="en-GB" dirty="0" err="1"/>
              <a:t>Pwarm</a:t>
            </a:r>
            <a:r>
              <a:rPr lang="en-GB" dirty="0"/>
              <a:t> ? </a:t>
            </a:r>
            <a:r>
              <a:rPr lang="en-GB" dirty="0">
                <a:solidFill>
                  <a:schemeClr val="bg2"/>
                </a:solidFill>
              </a:rPr>
              <a:t>Two hours will be needed, higher speed makes little difference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What is the effect of loading ? </a:t>
            </a:r>
            <a:r>
              <a:rPr lang="en-GB" dirty="0">
                <a:solidFill>
                  <a:schemeClr val="bg2"/>
                </a:solidFill>
              </a:rPr>
              <a:t>Increased temperature, same warming time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Can the proposed test procedures be carried out repeatably, reliably, practically ? </a:t>
            </a:r>
            <a:r>
              <a:rPr lang="en-GB" dirty="0">
                <a:solidFill>
                  <a:schemeClr val="bg2"/>
                </a:solidFill>
              </a:rPr>
              <a:t>Yes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Any other lessons ? </a:t>
            </a:r>
            <a:r>
              <a:rPr lang="en-GB" dirty="0">
                <a:solidFill>
                  <a:schemeClr val="bg2"/>
                </a:solidFill>
              </a:rPr>
              <a:t>Better gauges, soak time &gt; 4 hours</a:t>
            </a:r>
          </a:p>
        </p:txBody>
      </p:sp>
    </p:spTree>
    <p:extLst>
      <p:ext uri="{BB962C8B-B14F-4D97-AF65-F5344CB8AC3E}">
        <p14:creationId xmlns:p14="http://schemas.microsoft.com/office/powerpoint/2010/main" val="225482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questions for defining the test procedure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ACDDB7-F00A-4A7E-B5DC-E8C87E31E736}"/>
              </a:ext>
            </a:extLst>
          </p:cNvPr>
          <p:cNvSpPr txBox="1"/>
          <p:nvPr/>
        </p:nvSpPr>
        <p:spPr>
          <a:xfrm>
            <a:off x="464215" y="1077915"/>
            <a:ext cx="6687701" cy="2680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Can several large tyres be deflated in a reasonable time period ?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What is a reasonable time period ?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How long does it take to stabilise at </a:t>
            </a:r>
            <a:r>
              <a:rPr lang="en-GB" dirty="0" err="1"/>
              <a:t>Pwarm</a:t>
            </a:r>
            <a:r>
              <a:rPr lang="en-GB" dirty="0"/>
              <a:t> ?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What is the effect of loading ?</a:t>
            </a:r>
          </a:p>
          <a:p>
            <a:pPr marL="285750" indent="-285750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Can the proposed test procedures be carried out repeatably, reliably, practically ?</a:t>
            </a:r>
          </a:p>
          <a:p>
            <a:pPr marL="285750" indent="-285750">
              <a:lnSpc>
                <a:spcPct val="150000"/>
              </a:lnSpc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GB" dirty="0"/>
              <a:t>Any other lessons ?</a:t>
            </a:r>
          </a:p>
        </p:txBody>
      </p:sp>
    </p:spTree>
    <p:extLst>
      <p:ext uri="{BB962C8B-B14F-4D97-AF65-F5344CB8AC3E}">
        <p14:creationId xmlns:p14="http://schemas.microsoft.com/office/powerpoint/2010/main" val="125628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43D847-2F5C-44F3-A103-D61BF5A11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160" y="2901634"/>
            <a:ext cx="3059839" cy="18359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location and vehicles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02F3B6-FB0A-4B85-81AE-E834E2585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623" y="1004660"/>
            <a:ext cx="3453719" cy="17113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71C710-8E74-42DF-8067-9BEB4EBB38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461391"/>
            <a:ext cx="3994355" cy="25210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ACDDB7-F00A-4A7E-B5DC-E8C87E31E736}"/>
              </a:ext>
            </a:extLst>
          </p:cNvPr>
          <p:cNvSpPr txBox="1"/>
          <p:nvPr/>
        </p:nvSpPr>
        <p:spPr>
          <a:xfrm>
            <a:off x="4658710" y="432445"/>
            <a:ext cx="35933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Leading independent test facility in UK - Millbrook</a:t>
            </a:r>
          </a:p>
          <a:p>
            <a:r>
              <a:rPr lang="en-GB" dirty="0"/>
              <a:t>Used by major vehicle manufacturers</a:t>
            </a:r>
          </a:p>
          <a:p>
            <a:r>
              <a:rPr lang="en-GB" dirty="0"/>
              <a:t>Track used – 3.2 km circumference banked track</a:t>
            </a:r>
          </a:p>
          <a:p>
            <a:r>
              <a:rPr lang="en-GB" dirty="0"/>
              <a:t>Lane 2 – neutral steer speed 80 kph</a:t>
            </a:r>
          </a:p>
        </p:txBody>
      </p:sp>
    </p:spTree>
    <p:extLst>
      <p:ext uri="{BB962C8B-B14F-4D97-AF65-F5344CB8AC3E}">
        <p14:creationId xmlns:p14="http://schemas.microsoft.com/office/powerpoint/2010/main" val="2230789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location and vehicles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ACDDB7-F00A-4A7E-B5DC-E8C87E31E736}"/>
              </a:ext>
            </a:extLst>
          </p:cNvPr>
          <p:cNvSpPr txBox="1"/>
          <p:nvPr/>
        </p:nvSpPr>
        <p:spPr>
          <a:xfrm>
            <a:off x="779489" y="3162520"/>
            <a:ext cx="31104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Mercedes Actros tractor unit</a:t>
            </a:r>
          </a:p>
          <a:p>
            <a:r>
              <a:rPr lang="en-GB" dirty="0"/>
              <a:t>3 axle – steer + </a:t>
            </a:r>
            <a:r>
              <a:rPr lang="en-GB"/>
              <a:t>drive twin + lift </a:t>
            </a:r>
            <a:endParaRPr lang="en-GB" dirty="0"/>
          </a:p>
          <a:p>
            <a:r>
              <a:rPr lang="en-GB" dirty="0"/>
              <a:t>315/70 </a:t>
            </a:r>
            <a:r>
              <a:rPr lang="en-GB" dirty="0" err="1"/>
              <a:t>R22.5</a:t>
            </a:r>
            <a:r>
              <a:rPr lang="en-GB" dirty="0"/>
              <a:t> tyres – 5 brands</a:t>
            </a:r>
          </a:p>
          <a:p>
            <a:r>
              <a:rPr lang="en-GB" dirty="0"/>
              <a:t>Lawrence David trailer</a:t>
            </a:r>
          </a:p>
          <a:p>
            <a:r>
              <a:rPr lang="en-GB" dirty="0"/>
              <a:t>3 axle</a:t>
            </a:r>
          </a:p>
          <a:p>
            <a:r>
              <a:rPr lang="en-GB" dirty="0"/>
              <a:t>Bridgestone 385/65 </a:t>
            </a:r>
            <a:r>
              <a:rPr lang="en-GB" dirty="0" err="1"/>
              <a:t>R22.5</a:t>
            </a:r>
            <a:r>
              <a:rPr lang="en-GB" dirty="0"/>
              <a:t> tyres</a:t>
            </a:r>
          </a:p>
        </p:txBody>
      </p:sp>
      <p:pic>
        <p:nvPicPr>
          <p:cNvPr id="9" name="Picture 8" descr="A truck is parked on the side of a road&#10;&#10;Description automatically generated">
            <a:extLst>
              <a:ext uri="{FF2B5EF4-FFF2-40B4-BE49-F238E27FC236}">
                <a16:creationId xmlns:a16="http://schemas.microsoft.com/office/drawing/2014/main" id="{EC6CD41E-3F7E-4119-996C-8388AD720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89" y="719221"/>
            <a:ext cx="3196652" cy="2397489"/>
          </a:xfrm>
          <a:prstGeom prst="rect">
            <a:avLst/>
          </a:prstGeom>
        </p:spPr>
      </p:pic>
      <p:pic>
        <p:nvPicPr>
          <p:cNvPr id="11" name="Picture 10" descr="A double decker bus parked on the side of a road&#10;&#10;Description automatically generated">
            <a:extLst>
              <a:ext uri="{FF2B5EF4-FFF2-40B4-BE49-F238E27FC236}">
                <a16:creationId xmlns:a16="http://schemas.microsoft.com/office/drawing/2014/main" id="{922476D2-67A7-45BC-8529-20A08C341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481" y="711822"/>
            <a:ext cx="3206517" cy="24048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04C200-17B3-4F53-B6B6-E871A5F1CF68}"/>
              </a:ext>
            </a:extLst>
          </p:cNvPr>
          <p:cNvSpPr txBox="1"/>
          <p:nvPr/>
        </p:nvSpPr>
        <p:spPr>
          <a:xfrm>
            <a:off x="4791481" y="3162520"/>
            <a:ext cx="30558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ADL </a:t>
            </a:r>
            <a:r>
              <a:rPr lang="en-GB" dirty="0" err="1"/>
              <a:t>E400</a:t>
            </a:r>
            <a:r>
              <a:rPr lang="en-GB" dirty="0"/>
              <a:t> bus</a:t>
            </a:r>
          </a:p>
          <a:p>
            <a:r>
              <a:rPr lang="en-GB" dirty="0" err="1"/>
              <a:t>4x2</a:t>
            </a:r>
            <a:r>
              <a:rPr lang="en-GB" dirty="0"/>
              <a:t> axle configuration </a:t>
            </a:r>
          </a:p>
          <a:p>
            <a:r>
              <a:rPr lang="en-GB" dirty="0"/>
              <a:t>Michelin 275/70 </a:t>
            </a:r>
            <a:r>
              <a:rPr lang="en-GB" dirty="0" err="1"/>
              <a:t>R22.5</a:t>
            </a:r>
            <a:r>
              <a:rPr lang="en-GB" dirty="0"/>
              <a:t> tyres</a:t>
            </a:r>
          </a:p>
        </p:txBody>
      </p:sp>
    </p:spTree>
    <p:extLst>
      <p:ext uri="{BB962C8B-B14F-4D97-AF65-F5344CB8AC3E}">
        <p14:creationId xmlns:p14="http://schemas.microsoft.com/office/powerpoint/2010/main" val="1635890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TPMS used – Conti Pressure Check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7B03ED-FB47-41B0-B511-4AF38334D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4" y="886306"/>
            <a:ext cx="3945767" cy="3016455"/>
          </a:xfrm>
          <a:prstGeom prst="rect">
            <a:avLst/>
          </a:prstGeom>
        </p:spPr>
      </p:pic>
      <p:pic>
        <p:nvPicPr>
          <p:cNvPr id="6" name="Picture 5" descr="A picture containing plane, indoor, table, wooden&#10;&#10;Description automatically generated">
            <a:extLst>
              <a:ext uri="{FF2B5EF4-FFF2-40B4-BE49-F238E27FC236}">
                <a16:creationId xmlns:a16="http://schemas.microsoft.com/office/drawing/2014/main" id="{DC20B7FC-B035-495D-A086-579951ACD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40" y="2394533"/>
            <a:ext cx="2921431" cy="2191073"/>
          </a:xfrm>
          <a:prstGeom prst="rect">
            <a:avLst/>
          </a:prstGeom>
        </p:spPr>
      </p:pic>
      <p:pic>
        <p:nvPicPr>
          <p:cNvPr id="8" name="Picture 7" descr="A picture containing outdoor, wet, rain, street&#10;&#10;Description automatically generated">
            <a:extLst>
              <a:ext uri="{FF2B5EF4-FFF2-40B4-BE49-F238E27FC236}">
                <a16:creationId xmlns:a16="http://schemas.microsoft.com/office/drawing/2014/main" id="{208BFEA1-A567-46F7-A3AB-E86C48486D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893431" y="451829"/>
            <a:ext cx="2079591" cy="27722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91B8BE-B8DB-4E6C-A000-0FB65E8E89E6}"/>
              </a:ext>
            </a:extLst>
          </p:cNvPr>
          <p:cNvSpPr txBox="1"/>
          <p:nvPr/>
        </p:nvSpPr>
        <p:spPr>
          <a:xfrm>
            <a:off x="4645150" y="2965899"/>
            <a:ext cx="111543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Includes temperature measurement</a:t>
            </a:r>
          </a:p>
        </p:txBody>
      </p:sp>
    </p:spTree>
    <p:extLst>
      <p:ext uri="{BB962C8B-B14F-4D97-AF65-F5344CB8AC3E}">
        <p14:creationId xmlns:p14="http://schemas.microsoft.com/office/powerpoint/2010/main" val="505517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programme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56A510-AF90-4779-9956-C9B0023F7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531" y="711823"/>
            <a:ext cx="6546938" cy="419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3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878" y="910384"/>
            <a:ext cx="3177157" cy="378745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Initial test with bus:</a:t>
            </a:r>
          </a:p>
          <a:p>
            <a:pPr marL="0" indent="0">
              <a:buNone/>
            </a:pPr>
            <a:r>
              <a:rPr lang="en-GB" dirty="0"/>
              <a:t>To reduce by 20%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≈ 80 seconds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Deflation times for -20% were measured in the diffusion tests:</a:t>
            </a:r>
          </a:p>
          <a:p>
            <a:pPr marL="0" indent="0">
              <a:buNone/>
            </a:pPr>
            <a:r>
              <a:rPr lang="en-GB" dirty="0"/>
              <a:t>Bus:</a:t>
            </a:r>
          </a:p>
          <a:p>
            <a:pPr marL="0" indent="0">
              <a:buNone/>
            </a:pPr>
            <a:r>
              <a:rPr lang="en-GB" dirty="0"/>
              <a:t>6 tyres / 2 people = 10:53 mins</a:t>
            </a:r>
          </a:p>
          <a:p>
            <a:pPr marL="0" indent="0">
              <a:buNone/>
            </a:pPr>
            <a:r>
              <a:rPr lang="en-GB" dirty="0"/>
              <a:t>Truck:</a:t>
            </a:r>
          </a:p>
          <a:p>
            <a:pPr marL="0" indent="0">
              <a:buNone/>
            </a:pPr>
            <a:r>
              <a:rPr lang="en-GB" dirty="0"/>
              <a:t>8 tyres / 2 people = 13:48 mins</a:t>
            </a:r>
          </a:p>
          <a:p>
            <a:pPr>
              <a:buClrTx/>
              <a:buFont typeface="Symbol" panose="05050102010706020507" pitchFamily="18" charset="2"/>
              <a:buChar char="Þ"/>
            </a:pPr>
            <a:endParaRPr lang="en-GB" dirty="0">
              <a:sym typeface="Symbol" panose="05050102010706020507" pitchFamily="18" charset="2"/>
            </a:endParaRPr>
          </a:p>
          <a:p>
            <a:pPr>
              <a:buClrTx/>
              <a:buFont typeface="Symbol" panose="05050102010706020507" pitchFamily="18" charset="2"/>
              <a:buChar char="Þ"/>
            </a:pPr>
            <a:r>
              <a:rPr lang="en-GB" dirty="0">
                <a:sym typeface="Symbol" panose="05050102010706020507" pitchFamily="18" charset="2"/>
              </a:rPr>
              <a:t>3.5 mins / tyre / person</a:t>
            </a:r>
          </a:p>
          <a:p>
            <a:pPr marL="0" indent="0">
              <a:buNone/>
            </a:pPr>
            <a:r>
              <a:rPr lang="en-GB" dirty="0">
                <a:sym typeface="Symbol" panose="05050102010706020507" pitchFamily="18" charset="2"/>
              </a:rPr>
              <a:t>Additional people were needed for timing and recording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Tyre deflation – how long does it take 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07E7AD-80F2-40C8-BDD4-139BC43AC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710" y="910384"/>
            <a:ext cx="5587412" cy="33227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7298D3-B05A-49E3-BF8B-B69EBE56CFF5}"/>
              </a:ext>
            </a:extLst>
          </p:cNvPr>
          <p:cNvSpPr txBox="1"/>
          <p:nvPr/>
        </p:nvSpPr>
        <p:spPr>
          <a:xfrm>
            <a:off x="2905127" y="4602229"/>
            <a:ext cx="3035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(For reference: 1 psi = 69 </a:t>
            </a:r>
            <a:r>
              <a:rPr lang="en-GB" sz="1600" dirty="0" err="1"/>
              <a:t>mBar</a:t>
            </a:r>
            <a:r>
              <a:rPr lang="en-GB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15823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878" y="1628760"/>
            <a:ext cx="3242491" cy="1885980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Bus cooling test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Reduction of 4 psi (0.28 Bar)</a:t>
            </a:r>
          </a:p>
          <a:p>
            <a:pPr marL="0" indent="0">
              <a:buNone/>
            </a:pPr>
            <a:r>
              <a:rPr lang="en-GB" dirty="0"/>
              <a:t>average in 26 mins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0.16 psi (11 </a:t>
            </a:r>
            <a:r>
              <a:rPr lang="en-GB" dirty="0" err="1"/>
              <a:t>mBar</a:t>
            </a:r>
            <a:r>
              <a:rPr lang="en-GB" dirty="0"/>
              <a:t>) / min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deflation – temperature / pressure effects with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5DB385-C734-4170-9525-DE0FC8C22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121" y="950271"/>
            <a:ext cx="6044001" cy="359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540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877" y="1244185"/>
            <a:ext cx="2026637" cy="39471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Bus and truck cooling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4" y="95079"/>
            <a:ext cx="7459847" cy="616744"/>
          </a:xfrm>
        </p:spPr>
        <p:txBody>
          <a:bodyPr/>
          <a:lstStyle/>
          <a:p>
            <a:r>
              <a:rPr lang="en-GB" dirty="0"/>
              <a:t>Tyre deflation – temperature / pressure effects with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6189C9-E902-4F02-9F8F-E25612D2AE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686" y="658293"/>
            <a:ext cx="4592249" cy="25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528D1C-A344-4302-86C0-D8E55EDC2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59" y="2240547"/>
            <a:ext cx="4229511" cy="2520000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E65F417-5AD3-44DB-A479-AECE79D4D0AD}"/>
              </a:ext>
            </a:extLst>
          </p:cNvPr>
          <p:cNvSpPr txBox="1">
            <a:spLocks/>
          </p:cNvSpPr>
          <p:nvPr/>
        </p:nvSpPr>
        <p:spPr bwMode="auto">
          <a:xfrm>
            <a:off x="4408682" y="3500547"/>
            <a:ext cx="3242491" cy="126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dirty="0"/>
              <a:t>Truck:</a:t>
            </a:r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Reductions of 1.1 – 2.9 psi</a:t>
            </a:r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= 0.05 – 0.11 psi / min</a:t>
            </a:r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= 0.6 – 1.1 % in 15 min</a:t>
            </a:r>
          </a:p>
          <a:p>
            <a:pPr marL="0" indent="0">
              <a:buFont typeface="Wingdings" pitchFamily="2" charset="2"/>
              <a:buNone/>
            </a:pP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25571BB-36BF-4778-92AB-DC5145C098BF}"/>
              </a:ext>
            </a:extLst>
          </p:cNvPr>
          <p:cNvSpPr txBox="1">
            <a:spLocks/>
          </p:cNvSpPr>
          <p:nvPr/>
        </p:nvSpPr>
        <p:spPr bwMode="auto">
          <a:xfrm>
            <a:off x="2581470" y="658293"/>
            <a:ext cx="1843216" cy="126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dirty="0"/>
              <a:t>Bus:</a:t>
            </a:r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Reduction of 3 psi</a:t>
            </a:r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average in 30 mins</a:t>
            </a:r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= 0.11 psi / min</a:t>
            </a:r>
          </a:p>
        </p:txBody>
      </p:sp>
    </p:spTree>
    <p:extLst>
      <p:ext uri="{BB962C8B-B14F-4D97-AF65-F5344CB8AC3E}">
        <p14:creationId xmlns:p14="http://schemas.microsoft.com/office/powerpoint/2010/main" val="217589744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TRL COLORS">
      <a:dk1>
        <a:sysClr val="windowText" lastClr="000000"/>
      </a:dk1>
      <a:lt1>
        <a:sysClr val="window" lastClr="FFFFFF"/>
      </a:lt1>
      <a:dk2>
        <a:srgbClr val="515B5E"/>
      </a:dk2>
      <a:lt2>
        <a:srgbClr val="FF641E"/>
      </a:lt2>
      <a:accent1>
        <a:srgbClr val="000000"/>
      </a:accent1>
      <a:accent2>
        <a:srgbClr val="515B5E"/>
      </a:accent2>
      <a:accent3>
        <a:srgbClr val="FFFFFF"/>
      </a:accent3>
      <a:accent4>
        <a:srgbClr val="FF641E"/>
      </a:accent4>
      <a:accent5>
        <a:srgbClr val="000000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lank.potx" id="{BE0CB8CD-D6AD-4C24-851A-BDA4057C4621}" vid="{951AC732-4F2E-4094-A19F-6C38B7AF89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D09888-CF9D-47DC-9C6F-CABDE872DD44}">
  <ds:schemaRefs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bbaba591-5868-4d92-94c5-d3e565773f09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13CD9C1-E93E-4396-8F8A-23EC1922CB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F7D6C1-FB1D-419B-9A87-178EC595A9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408</TotalTime>
  <Words>511</Words>
  <Application>Microsoft Office PowerPoint</Application>
  <PresentationFormat>On-screen Show (16:9)</PresentationFormat>
  <Paragraphs>88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MS PGothic</vt:lpstr>
      <vt:lpstr>Arial</vt:lpstr>
      <vt:lpstr>Calibri</vt:lpstr>
      <vt:lpstr>Symbol</vt:lpstr>
      <vt:lpstr>Wingdings</vt:lpstr>
      <vt:lpstr>blank</vt:lpstr>
      <vt:lpstr>GSR TPMS Testing  13-20 July 2020</vt:lpstr>
      <vt:lpstr>Open questions for defining the test procedure</vt:lpstr>
      <vt:lpstr>Test location and vehicles</vt:lpstr>
      <vt:lpstr>Test location and vehicles</vt:lpstr>
      <vt:lpstr>TPMS used – Conti Pressure Check</vt:lpstr>
      <vt:lpstr>Test programme</vt:lpstr>
      <vt:lpstr>Tyre deflation – how long does it take ?</vt:lpstr>
      <vt:lpstr>Tyre deflation – temperature / pressure effects with time</vt:lpstr>
      <vt:lpstr>Tyre deflation – temperature / pressure effects with time</vt:lpstr>
      <vt:lpstr>Tyre warming</vt:lpstr>
      <vt:lpstr>Tyre warming</vt:lpstr>
      <vt:lpstr>Tyre warming</vt:lpstr>
      <vt:lpstr>Tyre warming</vt:lpstr>
      <vt:lpstr>Tyre load</vt:lpstr>
      <vt:lpstr>Other learning</vt:lpstr>
      <vt:lpstr>Conclusions</vt:lpstr>
    </vt:vector>
  </TitlesOfParts>
  <Company>TRL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GSR TPMS Testing  13-20 July 2020</dc:title>
  <dc:creator>Alex Livadeas</dc:creator>
  <cp:lastModifiedBy>Klopotek Manfred</cp:lastModifiedBy>
  <cp:revision>24</cp:revision>
  <dcterms:created xsi:type="dcterms:W3CDTF">2020-07-27T13:46:40Z</dcterms:created>
  <dcterms:modified xsi:type="dcterms:W3CDTF">2020-08-21T13:34:25Z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0x010100DEB8C314500969478205C9B80FF82035</vt:lpwstr>
  </property>
  <property fmtid="{D5CDD505-2E9C-101B-9397-08002B2CF9AE}" pid="3" name="_dlc_DocIdItemGuid">
    <vt:lpwstr>6b5e8c08-3dd4-40d4-b79e-bb1efef112b0</vt:lpwstr>
  </property>
  <property fmtid="{D5CDD505-2E9C-101B-9397-08002B2CF9AE}" pid="4" name="PSProjectName">
    <vt:lpwstr>Define technical requirements for new safety measures - GSR5 </vt:lpwstr>
  </property>
  <property fmtid="{D5CDD505-2E9C-101B-9397-08002B2CF9AE}" pid="5" name="PSGroup">
    <vt:lpwstr>EST</vt:lpwstr>
  </property>
  <property fmtid="{D5CDD505-2E9C-101B-9397-08002B2CF9AE}" pid="6" name="PSDivision">
    <vt:lpwstr>Engineering and Technology</vt:lpwstr>
  </property>
  <property fmtid="{D5CDD505-2E9C-101B-9397-08002B2CF9AE}" pid="7" name="PSProjectNumber">
    <vt:lpwstr>24950</vt:lpwstr>
  </property>
</Properties>
</file>