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handoutMasterIdLst>
    <p:handoutMasterId r:id="rId7"/>
  </p:handoutMasterIdLst>
  <p:sldIdLst>
    <p:sldId id="257" r:id="rId2"/>
    <p:sldId id="258" r:id="rId3"/>
    <p:sldId id="259" r:id="rId4"/>
    <p:sldId id="260" r:id="rId5"/>
  </p:sldIdLst>
  <p:sldSz cx="9144000" cy="6858000" type="screen4x3"/>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9900"/>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306" autoAdjust="0"/>
    <p:restoredTop sz="94660"/>
  </p:normalViewPr>
  <p:slideViewPr>
    <p:cSldViewPr snapToGrid="0">
      <p:cViewPr varScale="1">
        <p:scale>
          <a:sx n="98" d="100"/>
          <a:sy n="98" d="100"/>
        </p:scale>
        <p:origin x="39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021138" y="0"/>
            <a:ext cx="3076575" cy="512763"/>
          </a:xfrm>
          <a:prstGeom prst="rect">
            <a:avLst/>
          </a:prstGeom>
        </p:spPr>
        <p:txBody>
          <a:bodyPr vert="horz" lIns="91440" tIns="45720" rIns="91440" bIns="45720" rtlCol="0"/>
          <a:lstStyle>
            <a:lvl1pPr algn="r">
              <a:defRPr sz="1200"/>
            </a:lvl1pPr>
          </a:lstStyle>
          <a:p>
            <a:fld id="{9275D0A6-CCA0-4D0A-BC54-8B05B3AE3727}" type="datetimeFigureOut">
              <a:rPr kumimoji="1" lang="ja-JP" altLang="en-US" smtClean="0"/>
              <a:t>2020/6/18</a:t>
            </a:fld>
            <a:endParaRPr kumimoji="1" lang="ja-JP" altLang="en-US"/>
          </a:p>
        </p:txBody>
      </p:sp>
      <p:sp>
        <p:nvSpPr>
          <p:cNvPr id="4" name="フッター プレースホルダー 3"/>
          <p:cNvSpPr>
            <a:spLocks noGrp="1"/>
          </p:cNvSpPr>
          <p:nvPr>
            <p:ph type="ftr" sz="quarter" idx="2"/>
          </p:nvPr>
        </p:nvSpPr>
        <p:spPr>
          <a:xfrm>
            <a:off x="0" y="9721850"/>
            <a:ext cx="3076575" cy="512763"/>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021138" y="9721850"/>
            <a:ext cx="3076575" cy="512763"/>
          </a:xfrm>
          <a:prstGeom prst="rect">
            <a:avLst/>
          </a:prstGeom>
        </p:spPr>
        <p:txBody>
          <a:bodyPr vert="horz" lIns="91440" tIns="45720" rIns="91440" bIns="45720" rtlCol="0" anchor="b"/>
          <a:lstStyle>
            <a:lvl1pPr algn="r">
              <a:defRPr sz="1200"/>
            </a:lvl1pPr>
          </a:lstStyle>
          <a:p>
            <a:fld id="{8D83A28B-F898-476A-AB47-7A05A7E3F0B6}" type="slidenum">
              <a:rPr kumimoji="1" lang="ja-JP" altLang="en-US" smtClean="0"/>
              <a:t>‹#›</a:t>
            </a:fld>
            <a:endParaRPr kumimoji="1" lang="ja-JP" altLang="en-US"/>
          </a:p>
        </p:txBody>
      </p:sp>
    </p:spTree>
    <p:extLst>
      <p:ext uri="{BB962C8B-B14F-4D97-AF65-F5344CB8AC3E}">
        <p14:creationId xmlns:p14="http://schemas.microsoft.com/office/powerpoint/2010/main" val="29852807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138" y="0"/>
            <a:ext cx="3076575" cy="512763"/>
          </a:xfrm>
          <a:prstGeom prst="rect">
            <a:avLst/>
          </a:prstGeom>
        </p:spPr>
        <p:txBody>
          <a:bodyPr vert="horz" lIns="91440" tIns="45720" rIns="91440" bIns="45720" rtlCol="0"/>
          <a:lstStyle>
            <a:lvl1pPr algn="r">
              <a:defRPr sz="1200"/>
            </a:lvl1pPr>
          </a:lstStyle>
          <a:p>
            <a:fld id="{AF95ABCD-620D-48D5-B683-28BA1AC91875}" type="datetimeFigureOut">
              <a:rPr kumimoji="1" lang="ja-JP" altLang="en-US" smtClean="0"/>
              <a:t>2020/6/18</a:t>
            </a:fld>
            <a:endParaRPr kumimoji="1" lang="ja-JP" altLang="en-US"/>
          </a:p>
        </p:txBody>
      </p:sp>
      <p:sp>
        <p:nvSpPr>
          <p:cNvPr id="4" name="スライド イメージ プレースホルダー 3"/>
          <p:cNvSpPr>
            <a:spLocks noGrp="1" noRot="1" noChangeAspect="1"/>
          </p:cNvSpPr>
          <p:nvPr>
            <p:ph type="sldImg" idx="2"/>
          </p:nvPr>
        </p:nvSpPr>
        <p:spPr>
          <a:xfrm>
            <a:off x="1246188" y="1279525"/>
            <a:ext cx="4606925" cy="34544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709613" y="4926013"/>
            <a:ext cx="5680075" cy="4029075"/>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721850"/>
            <a:ext cx="3076575" cy="512763"/>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138" y="9721850"/>
            <a:ext cx="3076575" cy="512763"/>
          </a:xfrm>
          <a:prstGeom prst="rect">
            <a:avLst/>
          </a:prstGeom>
        </p:spPr>
        <p:txBody>
          <a:bodyPr vert="horz" lIns="91440" tIns="45720" rIns="91440" bIns="45720" rtlCol="0" anchor="b"/>
          <a:lstStyle>
            <a:lvl1pPr algn="r">
              <a:defRPr sz="1200"/>
            </a:lvl1pPr>
          </a:lstStyle>
          <a:p>
            <a:fld id="{E7EF13A7-E3FA-499C-9A2F-9B3254A01C4F}" type="slidenum">
              <a:rPr kumimoji="1" lang="ja-JP" altLang="en-US" smtClean="0"/>
              <a:t>‹#›</a:t>
            </a:fld>
            <a:endParaRPr kumimoji="1" lang="ja-JP" altLang="en-US"/>
          </a:p>
        </p:txBody>
      </p:sp>
    </p:spTree>
    <p:extLst>
      <p:ext uri="{BB962C8B-B14F-4D97-AF65-F5344CB8AC3E}">
        <p14:creationId xmlns:p14="http://schemas.microsoft.com/office/powerpoint/2010/main" val="35380176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7EF13A7-E3FA-499C-9A2F-9B3254A01C4F}" type="slidenum">
              <a:rPr kumimoji="1" lang="ja-JP" altLang="en-US" smtClean="0"/>
              <a:t>1</a:t>
            </a:fld>
            <a:endParaRPr kumimoji="1" lang="ja-JP" altLang="en-US"/>
          </a:p>
        </p:txBody>
      </p:sp>
    </p:spTree>
    <p:extLst>
      <p:ext uri="{BB962C8B-B14F-4D97-AF65-F5344CB8AC3E}">
        <p14:creationId xmlns:p14="http://schemas.microsoft.com/office/powerpoint/2010/main" val="168913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D344A464-0224-4DE7-8E0F-26A4ECBF11A6}" type="datetime1">
              <a:rPr kumimoji="1" lang="ja-JP" altLang="en-US" smtClean="0"/>
              <a:t>2020/6/18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E50C74-FC2F-423F-AAEB-EDA4C9771544}" type="slidenum">
              <a:rPr kumimoji="1" lang="ja-JP" altLang="en-US" smtClean="0"/>
              <a:t>‹#›</a:t>
            </a:fld>
            <a:endParaRPr kumimoji="1" lang="ja-JP" altLang="en-US"/>
          </a:p>
        </p:txBody>
      </p:sp>
    </p:spTree>
    <p:extLst>
      <p:ext uri="{BB962C8B-B14F-4D97-AF65-F5344CB8AC3E}">
        <p14:creationId xmlns:p14="http://schemas.microsoft.com/office/powerpoint/2010/main" val="806589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8E057BC-26BC-4ECB-BD11-779162351EED}" type="datetime1">
              <a:rPr kumimoji="1" lang="ja-JP" altLang="en-US" smtClean="0"/>
              <a:t>2020/6/18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E50C74-FC2F-423F-AAEB-EDA4C9771544}" type="slidenum">
              <a:rPr kumimoji="1" lang="ja-JP" altLang="en-US" smtClean="0"/>
              <a:t>‹#›</a:t>
            </a:fld>
            <a:endParaRPr kumimoji="1" lang="ja-JP" altLang="en-US"/>
          </a:p>
        </p:txBody>
      </p:sp>
    </p:spTree>
    <p:extLst>
      <p:ext uri="{BB962C8B-B14F-4D97-AF65-F5344CB8AC3E}">
        <p14:creationId xmlns:p14="http://schemas.microsoft.com/office/powerpoint/2010/main" val="8440363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8508DA1F-3885-4C19-9490-6055B24E68AF}" type="datetime1">
              <a:rPr kumimoji="1" lang="ja-JP" altLang="en-US" smtClean="0"/>
              <a:t>2020/6/18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E50C74-FC2F-423F-AAEB-EDA4C9771544}" type="slidenum">
              <a:rPr kumimoji="1" lang="ja-JP" altLang="en-US" smtClean="0"/>
              <a:t>‹#›</a:t>
            </a:fld>
            <a:endParaRPr kumimoji="1" lang="ja-JP" altLang="en-US"/>
          </a:p>
        </p:txBody>
      </p:sp>
    </p:spTree>
    <p:extLst>
      <p:ext uri="{BB962C8B-B14F-4D97-AF65-F5344CB8AC3E}">
        <p14:creationId xmlns:p14="http://schemas.microsoft.com/office/powerpoint/2010/main" val="3547641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6CBA200-A929-423E-8806-EBE909D44BB0}" type="datetime1">
              <a:rPr kumimoji="1" lang="ja-JP" altLang="en-US" smtClean="0"/>
              <a:t>2020/6/18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E50C74-FC2F-423F-AAEB-EDA4C9771544}" type="slidenum">
              <a:rPr kumimoji="1" lang="ja-JP" altLang="en-US" smtClean="0"/>
              <a:t>‹#›</a:t>
            </a:fld>
            <a:endParaRPr kumimoji="1" lang="ja-JP" altLang="en-US"/>
          </a:p>
        </p:txBody>
      </p:sp>
    </p:spTree>
    <p:extLst>
      <p:ext uri="{BB962C8B-B14F-4D97-AF65-F5344CB8AC3E}">
        <p14:creationId xmlns:p14="http://schemas.microsoft.com/office/powerpoint/2010/main" val="2058437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01F4C96-9A78-4E45-8330-66F3CD2F93C1}" type="datetime1">
              <a:rPr kumimoji="1" lang="ja-JP" altLang="en-US" smtClean="0"/>
              <a:t>2020/6/18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E50C74-FC2F-423F-AAEB-EDA4C9771544}" type="slidenum">
              <a:rPr kumimoji="1" lang="ja-JP" altLang="en-US" smtClean="0"/>
              <a:t>‹#›</a:t>
            </a:fld>
            <a:endParaRPr kumimoji="1" lang="ja-JP" altLang="en-US"/>
          </a:p>
        </p:txBody>
      </p:sp>
    </p:spTree>
    <p:extLst>
      <p:ext uri="{BB962C8B-B14F-4D97-AF65-F5344CB8AC3E}">
        <p14:creationId xmlns:p14="http://schemas.microsoft.com/office/powerpoint/2010/main" val="3797700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A0C8DB37-53D4-4370-BE12-4CA83E84BFF4}" type="datetime1">
              <a:rPr kumimoji="1" lang="ja-JP" altLang="en-US" smtClean="0"/>
              <a:t>2020/6/18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E50C74-FC2F-423F-AAEB-EDA4C9771544}" type="slidenum">
              <a:rPr kumimoji="1" lang="ja-JP" altLang="en-US" smtClean="0"/>
              <a:t>‹#›</a:t>
            </a:fld>
            <a:endParaRPr kumimoji="1" lang="ja-JP" altLang="en-US"/>
          </a:p>
        </p:txBody>
      </p:sp>
    </p:spTree>
    <p:extLst>
      <p:ext uri="{BB962C8B-B14F-4D97-AF65-F5344CB8AC3E}">
        <p14:creationId xmlns:p14="http://schemas.microsoft.com/office/powerpoint/2010/main" val="434610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2BB20FBC-6049-4824-85A0-4154115A7FC3}" type="datetime1">
              <a:rPr kumimoji="1" lang="ja-JP" altLang="en-US" smtClean="0"/>
              <a:t>2020/6/18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E50C74-FC2F-423F-AAEB-EDA4C9771544}" type="slidenum">
              <a:rPr kumimoji="1" lang="ja-JP" altLang="en-US" smtClean="0"/>
              <a:t>‹#›</a:t>
            </a:fld>
            <a:endParaRPr kumimoji="1" lang="ja-JP" altLang="en-US"/>
          </a:p>
        </p:txBody>
      </p:sp>
    </p:spTree>
    <p:extLst>
      <p:ext uri="{BB962C8B-B14F-4D97-AF65-F5344CB8AC3E}">
        <p14:creationId xmlns:p14="http://schemas.microsoft.com/office/powerpoint/2010/main" val="822804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E355280B-0765-49E0-9A0D-0B86DFD980DF}" type="datetime1">
              <a:rPr kumimoji="1" lang="ja-JP" altLang="en-US" smtClean="0"/>
              <a:t>2020/6/18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E50C74-FC2F-423F-AAEB-EDA4C9771544}" type="slidenum">
              <a:rPr kumimoji="1" lang="ja-JP" altLang="en-US" smtClean="0"/>
              <a:t>‹#›</a:t>
            </a:fld>
            <a:endParaRPr kumimoji="1" lang="ja-JP" altLang="en-US"/>
          </a:p>
        </p:txBody>
      </p:sp>
    </p:spTree>
    <p:extLst>
      <p:ext uri="{BB962C8B-B14F-4D97-AF65-F5344CB8AC3E}">
        <p14:creationId xmlns:p14="http://schemas.microsoft.com/office/powerpoint/2010/main" val="2040459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104D59-1BC5-4FF8-834C-A025A77F3F03}" type="datetime1">
              <a:rPr kumimoji="1" lang="ja-JP" altLang="en-US" smtClean="0"/>
              <a:t>2020/6/18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E50C74-FC2F-423F-AAEB-EDA4C9771544}" type="slidenum">
              <a:rPr kumimoji="1" lang="ja-JP" altLang="en-US" smtClean="0"/>
              <a:t>‹#›</a:t>
            </a:fld>
            <a:endParaRPr kumimoji="1" lang="ja-JP" altLang="en-US"/>
          </a:p>
        </p:txBody>
      </p:sp>
    </p:spTree>
    <p:extLst>
      <p:ext uri="{BB962C8B-B14F-4D97-AF65-F5344CB8AC3E}">
        <p14:creationId xmlns:p14="http://schemas.microsoft.com/office/powerpoint/2010/main" val="1241385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0507FD9-FEBE-4EAD-94BF-7896A94F487B}" type="datetime1">
              <a:rPr kumimoji="1" lang="ja-JP" altLang="en-US" smtClean="0"/>
              <a:t>2020/6/18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E50C74-FC2F-423F-AAEB-EDA4C9771544}" type="slidenum">
              <a:rPr kumimoji="1" lang="ja-JP" altLang="en-US" smtClean="0"/>
              <a:t>‹#›</a:t>
            </a:fld>
            <a:endParaRPr kumimoji="1" lang="ja-JP" altLang="en-US"/>
          </a:p>
        </p:txBody>
      </p:sp>
    </p:spTree>
    <p:extLst>
      <p:ext uri="{BB962C8B-B14F-4D97-AF65-F5344CB8AC3E}">
        <p14:creationId xmlns:p14="http://schemas.microsoft.com/office/powerpoint/2010/main" val="243261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1128053-7ED5-4AEB-AB0E-859AC1AAD5EC}" type="datetime1">
              <a:rPr kumimoji="1" lang="ja-JP" altLang="en-US" smtClean="0"/>
              <a:t>2020/6/18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E50C74-FC2F-423F-AAEB-EDA4C9771544}" type="slidenum">
              <a:rPr kumimoji="1" lang="ja-JP" altLang="en-US" smtClean="0"/>
              <a:t>‹#›</a:t>
            </a:fld>
            <a:endParaRPr kumimoji="1" lang="ja-JP" altLang="en-US"/>
          </a:p>
        </p:txBody>
      </p:sp>
    </p:spTree>
    <p:extLst>
      <p:ext uri="{BB962C8B-B14F-4D97-AF65-F5344CB8AC3E}">
        <p14:creationId xmlns:p14="http://schemas.microsoft.com/office/powerpoint/2010/main" val="642925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278C2-67FE-4CD1-84AE-0F4124963C43}" type="datetime1">
              <a:rPr kumimoji="1" lang="ja-JP" altLang="en-US" smtClean="0"/>
              <a:t>2020/6/18</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E50C74-FC2F-423F-AAEB-EDA4C9771544}" type="slidenum">
              <a:rPr kumimoji="1" lang="ja-JP" altLang="en-US" smtClean="0"/>
              <a:t>‹#›</a:t>
            </a:fld>
            <a:endParaRPr kumimoji="1" lang="ja-JP" altLang="en-US"/>
          </a:p>
        </p:txBody>
      </p:sp>
    </p:spTree>
    <p:extLst>
      <p:ext uri="{BB962C8B-B14F-4D97-AF65-F5344CB8AC3E}">
        <p14:creationId xmlns:p14="http://schemas.microsoft.com/office/powerpoint/2010/main" val="7666449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3" name="グループ化 532"/>
          <p:cNvGrpSpPr/>
          <p:nvPr/>
        </p:nvGrpSpPr>
        <p:grpSpPr>
          <a:xfrm>
            <a:off x="386538" y="6385630"/>
            <a:ext cx="3749769" cy="374246"/>
            <a:chOff x="785646" y="3233395"/>
            <a:chExt cx="3749769" cy="374246"/>
          </a:xfrm>
        </p:grpSpPr>
        <p:pic>
          <p:nvPicPr>
            <p:cNvPr id="534" name="Picture 972"/>
            <p:cNvPicPr>
              <a:picLocks noChangeAspect="1" noChangeArrowheads="1"/>
            </p:cNvPicPr>
            <p:nvPr/>
          </p:nvPicPr>
          <p:blipFill>
            <a:blip r:embed="rId3" cstate="print"/>
            <a:srcRect/>
            <a:stretch>
              <a:fillRect/>
            </a:stretch>
          </p:blipFill>
          <p:spPr bwMode="auto">
            <a:xfrm rot="5400000" flipH="1" flipV="1">
              <a:off x="2644966" y="3173579"/>
              <a:ext cx="281979" cy="506288"/>
            </a:xfrm>
            <a:prstGeom prst="rect">
              <a:avLst/>
            </a:prstGeom>
            <a:noFill/>
            <a:ln w="9525">
              <a:noFill/>
              <a:miter lim="800000"/>
              <a:headEnd/>
              <a:tailEnd/>
            </a:ln>
            <a:scene3d>
              <a:camera prst="orthographicFront">
                <a:rot lat="0" lon="0" rev="10800000"/>
              </a:camera>
              <a:lightRig rig="threePt" dir="t"/>
            </a:scene3d>
          </p:spPr>
        </p:pic>
        <p:grpSp>
          <p:nvGrpSpPr>
            <p:cNvPr id="535" name="Group 989"/>
            <p:cNvGrpSpPr>
              <a:grpSpLocks/>
            </p:cNvGrpSpPr>
            <p:nvPr/>
          </p:nvGrpSpPr>
          <p:grpSpPr bwMode="auto">
            <a:xfrm>
              <a:off x="785646" y="3269087"/>
              <a:ext cx="494053" cy="259538"/>
              <a:chOff x="2288" y="2935"/>
              <a:chExt cx="254" cy="133"/>
            </a:xfrm>
            <a:scene3d>
              <a:camera prst="orthographicFront">
                <a:rot lat="0" lon="0" rev="21594000"/>
              </a:camera>
              <a:lightRig rig="threePt" dir="t"/>
            </a:scene3d>
          </p:grpSpPr>
          <p:grpSp>
            <p:nvGrpSpPr>
              <p:cNvPr id="538" name="Group 990"/>
              <p:cNvGrpSpPr>
                <a:grpSpLocks/>
              </p:cNvGrpSpPr>
              <p:nvPr/>
            </p:nvGrpSpPr>
            <p:grpSpPr bwMode="auto">
              <a:xfrm>
                <a:off x="2288" y="2935"/>
                <a:ext cx="254" cy="133"/>
                <a:chOff x="2288" y="2935"/>
                <a:chExt cx="254" cy="133"/>
              </a:xfrm>
            </p:grpSpPr>
            <p:grpSp>
              <p:nvGrpSpPr>
                <p:cNvPr id="680" name="Group 991"/>
                <p:cNvGrpSpPr>
                  <a:grpSpLocks/>
                </p:cNvGrpSpPr>
                <p:nvPr/>
              </p:nvGrpSpPr>
              <p:grpSpPr bwMode="auto">
                <a:xfrm>
                  <a:off x="2288" y="2935"/>
                  <a:ext cx="254" cy="133"/>
                  <a:chOff x="2288" y="2935"/>
                  <a:chExt cx="254" cy="133"/>
                </a:xfrm>
              </p:grpSpPr>
              <p:grpSp>
                <p:nvGrpSpPr>
                  <p:cNvPr id="695" name="Group 992"/>
                  <p:cNvGrpSpPr>
                    <a:grpSpLocks/>
                  </p:cNvGrpSpPr>
                  <p:nvPr/>
                </p:nvGrpSpPr>
                <p:grpSpPr bwMode="auto">
                  <a:xfrm>
                    <a:off x="2288" y="2935"/>
                    <a:ext cx="254" cy="133"/>
                    <a:chOff x="2288" y="2935"/>
                    <a:chExt cx="254" cy="133"/>
                  </a:xfrm>
                </p:grpSpPr>
                <p:sp>
                  <p:nvSpPr>
                    <p:cNvPr id="697" name="Freeform 99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98" name="Freeform 99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96" name="Freeform 99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grpSp>
              <p:nvGrpSpPr>
                <p:cNvPr id="681" name="Group 996"/>
                <p:cNvGrpSpPr>
                  <a:grpSpLocks/>
                </p:cNvGrpSpPr>
                <p:nvPr/>
              </p:nvGrpSpPr>
              <p:grpSpPr bwMode="auto">
                <a:xfrm>
                  <a:off x="2447" y="2945"/>
                  <a:ext cx="55" cy="109"/>
                  <a:chOff x="2447" y="2945"/>
                  <a:chExt cx="55" cy="109"/>
                </a:xfrm>
              </p:grpSpPr>
              <p:sp>
                <p:nvSpPr>
                  <p:cNvPr id="693" name="Freeform 99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94" name="Freeform 99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grpSp>
            <p:grpSp>
              <p:nvGrpSpPr>
                <p:cNvPr id="682" name="Group 999"/>
                <p:cNvGrpSpPr>
                  <a:grpSpLocks/>
                </p:cNvGrpSpPr>
                <p:nvPr/>
              </p:nvGrpSpPr>
              <p:grpSpPr bwMode="auto">
                <a:xfrm>
                  <a:off x="2320" y="2946"/>
                  <a:ext cx="32" cy="110"/>
                  <a:chOff x="2320" y="2946"/>
                  <a:chExt cx="32" cy="110"/>
                </a:xfrm>
              </p:grpSpPr>
              <p:sp>
                <p:nvSpPr>
                  <p:cNvPr id="691" name="Freeform 100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692" name="Freeform 100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grpSp>
              <p:nvGrpSpPr>
                <p:cNvPr id="683" name="Group 1002"/>
                <p:cNvGrpSpPr>
                  <a:grpSpLocks/>
                </p:cNvGrpSpPr>
                <p:nvPr/>
              </p:nvGrpSpPr>
              <p:grpSpPr bwMode="auto">
                <a:xfrm>
                  <a:off x="2349" y="3035"/>
                  <a:ext cx="131" cy="21"/>
                  <a:chOff x="2349" y="3035"/>
                  <a:chExt cx="131" cy="21"/>
                </a:xfrm>
              </p:grpSpPr>
              <p:sp>
                <p:nvSpPr>
                  <p:cNvPr id="689" name="Freeform 100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90" name="Freeform 100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grpSp>
            <p:grpSp>
              <p:nvGrpSpPr>
                <p:cNvPr id="684" name="Group 1005"/>
                <p:cNvGrpSpPr>
                  <a:grpSpLocks/>
                </p:cNvGrpSpPr>
                <p:nvPr/>
              </p:nvGrpSpPr>
              <p:grpSpPr bwMode="auto">
                <a:xfrm>
                  <a:off x="2348" y="2945"/>
                  <a:ext cx="129" cy="19"/>
                  <a:chOff x="2348" y="2945"/>
                  <a:chExt cx="129" cy="19"/>
                </a:xfrm>
              </p:grpSpPr>
              <p:sp>
                <p:nvSpPr>
                  <p:cNvPr id="687" name="Freeform 100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88" name="Freeform 100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grpSp>
            <p:sp>
              <p:nvSpPr>
                <p:cNvPr id="685" name="Line 100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686" name="Line 100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grpSp>
            <p:nvGrpSpPr>
              <p:cNvPr id="539" name="Group 1010"/>
              <p:cNvGrpSpPr>
                <a:grpSpLocks/>
              </p:cNvGrpSpPr>
              <p:nvPr/>
            </p:nvGrpSpPr>
            <p:grpSpPr bwMode="auto">
              <a:xfrm>
                <a:off x="2288" y="2935"/>
                <a:ext cx="254" cy="133"/>
                <a:chOff x="2288" y="2935"/>
                <a:chExt cx="254" cy="133"/>
              </a:xfrm>
            </p:grpSpPr>
            <p:grpSp>
              <p:nvGrpSpPr>
                <p:cNvPr id="676" name="Group 1011"/>
                <p:cNvGrpSpPr>
                  <a:grpSpLocks/>
                </p:cNvGrpSpPr>
                <p:nvPr/>
              </p:nvGrpSpPr>
              <p:grpSpPr bwMode="auto">
                <a:xfrm>
                  <a:off x="2288" y="2935"/>
                  <a:ext cx="254" cy="133"/>
                  <a:chOff x="2288" y="2935"/>
                  <a:chExt cx="254" cy="133"/>
                </a:xfrm>
              </p:grpSpPr>
              <p:sp>
                <p:nvSpPr>
                  <p:cNvPr id="678" name="Freeform 101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79" name="Freeform 101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77" name="Freeform 101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grpSp>
            <p:nvGrpSpPr>
              <p:cNvPr id="540" name="Group 1015"/>
              <p:cNvGrpSpPr>
                <a:grpSpLocks/>
              </p:cNvGrpSpPr>
              <p:nvPr/>
            </p:nvGrpSpPr>
            <p:grpSpPr bwMode="auto">
              <a:xfrm>
                <a:off x="2447" y="2945"/>
                <a:ext cx="55" cy="109"/>
                <a:chOff x="2447" y="2945"/>
                <a:chExt cx="55" cy="109"/>
              </a:xfrm>
            </p:grpSpPr>
            <p:sp>
              <p:nvSpPr>
                <p:cNvPr id="674" name="Freeform 101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75" name="Freeform 101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grpSp>
          <p:grpSp>
            <p:nvGrpSpPr>
              <p:cNvPr id="541" name="Group 1018"/>
              <p:cNvGrpSpPr>
                <a:grpSpLocks/>
              </p:cNvGrpSpPr>
              <p:nvPr/>
            </p:nvGrpSpPr>
            <p:grpSpPr bwMode="auto">
              <a:xfrm>
                <a:off x="2320" y="2946"/>
                <a:ext cx="32" cy="110"/>
                <a:chOff x="2320" y="2946"/>
                <a:chExt cx="32" cy="110"/>
              </a:xfrm>
            </p:grpSpPr>
            <p:sp>
              <p:nvSpPr>
                <p:cNvPr id="672" name="Freeform 101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673" name="Freeform 102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grpSp>
            <p:nvGrpSpPr>
              <p:cNvPr id="542" name="Group 1021"/>
              <p:cNvGrpSpPr>
                <a:grpSpLocks/>
              </p:cNvGrpSpPr>
              <p:nvPr/>
            </p:nvGrpSpPr>
            <p:grpSpPr bwMode="auto">
              <a:xfrm>
                <a:off x="2349" y="3035"/>
                <a:ext cx="131" cy="21"/>
                <a:chOff x="2349" y="3035"/>
                <a:chExt cx="131" cy="21"/>
              </a:xfrm>
            </p:grpSpPr>
            <p:sp>
              <p:nvSpPr>
                <p:cNvPr id="670" name="Freeform 102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71" name="Freeform 102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grpSp>
          <p:grpSp>
            <p:nvGrpSpPr>
              <p:cNvPr id="543" name="Group 1024"/>
              <p:cNvGrpSpPr>
                <a:grpSpLocks/>
              </p:cNvGrpSpPr>
              <p:nvPr/>
            </p:nvGrpSpPr>
            <p:grpSpPr bwMode="auto">
              <a:xfrm>
                <a:off x="2348" y="2945"/>
                <a:ext cx="129" cy="19"/>
                <a:chOff x="2348" y="2945"/>
                <a:chExt cx="129" cy="19"/>
              </a:xfrm>
            </p:grpSpPr>
            <p:sp>
              <p:nvSpPr>
                <p:cNvPr id="668" name="Freeform 102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69" name="Freeform 102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grpSp>
          <p:sp>
            <p:nvSpPr>
              <p:cNvPr id="544" name="Line 102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545" name="Line 102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nvGrpSpPr>
              <p:cNvPr id="546" name="Group 1029"/>
              <p:cNvGrpSpPr>
                <a:grpSpLocks/>
              </p:cNvGrpSpPr>
              <p:nvPr/>
            </p:nvGrpSpPr>
            <p:grpSpPr bwMode="auto">
              <a:xfrm>
                <a:off x="2288" y="2935"/>
                <a:ext cx="254" cy="133"/>
                <a:chOff x="2288" y="2935"/>
                <a:chExt cx="254" cy="133"/>
              </a:xfrm>
            </p:grpSpPr>
            <p:grpSp>
              <p:nvGrpSpPr>
                <p:cNvPr id="664" name="Group 1030"/>
                <p:cNvGrpSpPr>
                  <a:grpSpLocks/>
                </p:cNvGrpSpPr>
                <p:nvPr/>
              </p:nvGrpSpPr>
              <p:grpSpPr bwMode="auto">
                <a:xfrm>
                  <a:off x="2288" y="2935"/>
                  <a:ext cx="254" cy="133"/>
                  <a:chOff x="2288" y="2935"/>
                  <a:chExt cx="254" cy="133"/>
                </a:xfrm>
              </p:grpSpPr>
              <p:sp>
                <p:nvSpPr>
                  <p:cNvPr id="666" name="Freeform 103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67" name="Freeform 103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65" name="Freeform 103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grpSp>
            <p:nvGrpSpPr>
              <p:cNvPr id="547" name="Group 1034"/>
              <p:cNvGrpSpPr>
                <a:grpSpLocks/>
              </p:cNvGrpSpPr>
              <p:nvPr/>
            </p:nvGrpSpPr>
            <p:grpSpPr bwMode="auto">
              <a:xfrm>
                <a:off x="2447" y="2945"/>
                <a:ext cx="55" cy="109"/>
                <a:chOff x="2447" y="2945"/>
                <a:chExt cx="55" cy="109"/>
              </a:xfrm>
            </p:grpSpPr>
            <p:sp>
              <p:nvSpPr>
                <p:cNvPr id="662" name="Freeform 103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63" name="Freeform 103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grpSp>
          <p:grpSp>
            <p:nvGrpSpPr>
              <p:cNvPr id="548" name="Group 1037"/>
              <p:cNvGrpSpPr>
                <a:grpSpLocks/>
              </p:cNvGrpSpPr>
              <p:nvPr/>
            </p:nvGrpSpPr>
            <p:grpSpPr bwMode="auto">
              <a:xfrm>
                <a:off x="2320" y="2946"/>
                <a:ext cx="32" cy="110"/>
                <a:chOff x="2320" y="2946"/>
                <a:chExt cx="32" cy="110"/>
              </a:xfrm>
            </p:grpSpPr>
            <p:sp>
              <p:nvSpPr>
                <p:cNvPr id="658" name="Freeform 103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grpSp>
              <p:nvGrpSpPr>
                <p:cNvPr id="659" name="Group 1039"/>
                <p:cNvGrpSpPr>
                  <a:grpSpLocks/>
                </p:cNvGrpSpPr>
                <p:nvPr/>
              </p:nvGrpSpPr>
              <p:grpSpPr bwMode="auto">
                <a:xfrm>
                  <a:off x="2320" y="2946"/>
                  <a:ext cx="32" cy="110"/>
                  <a:chOff x="2320" y="2946"/>
                  <a:chExt cx="32" cy="110"/>
                </a:xfrm>
              </p:grpSpPr>
              <p:sp>
                <p:nvSpPr>
                  <p:cNvPr id="660" name="Freeform 10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sp>
                <p:nvSpPr>
                  <p:cNvPr id="661" name="Freeform 104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grpSp>
          <p:grpSp>
            <p:nvGrpSpPr>
              <p:cNvPr id="549" name="Group 1042"/>
              <p:cNvGrpSpPr>
                <a:grpSpLocks/>
              </p:cNvGrpSpPr>
              <p:nvPr/>
            </p:nvGrpSpPr>
            <p:grpSpPr bwMode="auto">
              <a:xfrm>
                <a:off x="2349" y="3035"/>
                <a:ext cx="131" cy="21"/>
                <a:chOff x="2349" y="3035"/>
                <a:chExt cx="131" cy="21"/>
              </a:xfrm>
            </p:grpSpPr>
            <p:sp>
              <p:nvSpPr>
                <p:cNvPr id="656" name="Freeform 10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57" name="Freeform 10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grpSp>
          <p:grpSp>
            <p:nvGrpSpPr>
              <p:cNvPr id="550" name="Group 1045"/>
              <p:cNvGrpSpPr>
                <a:grpSpLocks/>
              </p:cNvGrpSpPr>
              <p:nvPr/>
            </p:nvGrpSpPr>
            <p:grpSpPr bwMode="auto">
              <a:xfrm>
                <a:off x="2348" y="2945"/>
                <a:ext cx="129" cy="19"/>
                <a:chOff x="2348" y="2945"/>
                <a:chExt cx="129" cy="19"/>
              </a:xfrm>
            </p:grpSpPr>
            <p:sp>
              <p:nvSpPr>
                <p:cNvPr id="654" name="Freeform 10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55" name="Freeform 10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grpSp>
          <p:sp>
            <p:nvSpPr>
              <p:cNvPr id="551" name="Line 104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552" name="Line 104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nvGrpSpPr>
              <p:cNvPr id="553" name="Group 1050"/>
              <p:cNvGrpSpPr>
                <a:grpSpLocks/>
              </p:cNvGrpSpPr>
              <p:nvPr/>
            </p:nvGrpSpPr>
            <p:grpSpPr bwMode="auto">
              <a:xfrm>
                <a:off x="2288" y="2935"/>
                <a:ext cx="254" cy="133"/>
                <a:chOff x="2288" y="2935"/>
                <a:chExt cx="254" cy="133"/>
              </a:xfrm>
            </p:grpSpPr>
            <p:grpSp>
              <p:nvGrpSpPr>
                <p:cNvPr id="650" name="Group 1051"/>
                <p:cNvGrpSpPr>
                  <a:grpSpLocks/>
                </p:cNvGrpSpPr>
                <p:nvPr/>
              </p:nvGrpSpPr>
              <p:grpSpPr bwMode="auto">
                <a:xfrm>
                  <a:off x="2288" y="2935"/>
                  <a:ext cx="254" cy="133"/>
                  <a:chOff x="2288" y="2935"/>
                  <a:chExt cx="254" cy="133"/>
                </a:xfrm>
              </p:grpSpPr>
              <p:sp>
                <p:nvSpPr>
                  <p:cNvPr id="652" name="Freeform 105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53" name="Freeform 105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51" name="Freeform 105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grpSp>
            <p:nvGrpSpPr>
              <p:cNvPr id="554" name="Group 1055"/>
              <p:cNvGrpSpPr>
                <a:grpSpLocks/>
              </p:cNvGrpSpPr>
              <p:nvPr/>
            </p:nvGrpSpPr>
            <p:grpSpPr bwMode="auto">
              <a:xfrm>
                <a:off x="2447" y="2945"/>
                <a:ext cx="55" cy="109"/>
                <a:chOff x="2447" y="2945"/>
                <a:chExt cx="55" cy="109"/>
              </a:xfrm>
            </p:grpSpPr>
            <p:sp>
              <p:nvSpPr>
                <p:cNvPr id="648" name="Freeform 105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49" name="Freeform 105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grpSp>
          <p:grpSp>
            <p:nvGrpSpPr>
              <p:cNvPr id="555" name="Group 1058"/>
              <p:cNvGrpSpPr>
                <a:grpSpLocks/>
              </p:cNvGrpSpPr>
              <p:nvPr/>
            </p:nvGrpSpPr>
            <p:grpSpPr bwMode="auto">
              <a:xfrm>
                <a:off x="2320" y="2946"/>
                <a:ext cx="32" cy="110"/>
                <a:chOff x="2320" y="2946"/>
                <a:chExt cx="32" cy="110"/>
              </a:xfrm>
            </p:grpSpPr>
            <p:sp>
              <p:nvSpPr>
                <p:cNvPr id="646" name="Freeform 105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647" name="Freeform 106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grpSp>
            <p:nvGrpSpPr>
              <p:cNvPr id="556" name="Group 1061"/>
              <p:cNvGrpSpPr>
                <a:grpSpLocks/>
              </p:cNvGrpSpPr>
              <p:nvPr/>
            </p:nvGrpSpPr>
            <p:grpSpPr bwMode="auto">
              <a:xfrm>
                <a:off x="2349" y="3035"/>
                <a:ext cx="131" cy="21"/>
                <a:chOff x="2349" y="3035"/>
                <a:chExt cx="131" cy="21"/>
              </a:xfrm>
            </p:grpSpPr>
            <p:sp>
              <p:nvSpPr>
                <p:cNvPr id="644" name="Freeform 106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45" name="Freeform 106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grpSp>
          <p:grpSp>
            <p:nvGrpSpPr>
              <p:cNvPr id="557" name="Group 1064"/>
              <p:cNvGrpSpPr>
                <a:grpSpLocks/>
              </p:cNvGrpSpPr>
              <p:nvPr/>
            </p:nvGrpSpPr>
            <p:grpSpPr bwMode="auto">
              <a:xfrm>
                <a:off x="2348" y="2945"/>
                <a:ext cx="129" cy="19"/>
                <a:chOff x="2348" y="2945"/>
                <a:chExt cx="129" cy="19"/>
              </a:xfrm>
            </p:grpSpPr>
            <p:sp>
              <p:nvSpPr>
                <p:cNvPr id="642" name="Freeform 106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43" name="Freeform 106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grpSp>
          <p:sp>
            <p:nvSpPr>
              <p:cNvPr id="558" name="Line 106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559" name="Line 106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nvGrpSpPr>
              <p:cNvPr id="560" name="Group 1069"/>
              <p:cNvGrpSpPr>
                <a:grpSpLocks/>
              </p:cNvGrpSpPr>
              <p:nvPr/>
            </p:nvGrpSpPr>
            <p:grpSpPr bwMode="auto">
              <a:xfrm>
                <a:off x="2288" y="2935"/>
                <a:ext cx="254" cy="133"/>
                <a:chOff x="2288" y="2935"/>
                <a:chExt cx="254" cy="133"/>
              </a:xfrm>
            </p:grpSpPr>
            <p:sp>
              <p:nvSpPr>
                <p:cNvPr id="640" name="Freeform 107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41" name="Freeform 107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561" name="Freeform 107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nvGrpSpPr>
              <p:cNvPr id="562" name="Group 1073"/>
              <p:cNvGrpSpPr>
                <a:grpSpLocks/>
              </p:cNvGrpSpPr>
              <p:nvPr/>
            </p:nvGrpSpPr>
            <p:grpSpPr bwMode="auto">
              <a:xfrm>
                <a:off x="2288" y="2935"/>
                <a:ext cx="254" cy="133"/>
                <a:chOff x="2288" y="2935"/>
                <a:chExt cx="254" cy="133"/>
              </a:xfrm>
            </p:grpSpPr>
            <p:sp>
              <p:nvSpPr>
                <p:cNvPr id="638" name="Freeform 107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39" name="Freeform 107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563" name="Freeform 107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sp>
            <p:nvSpPr>
              <p:cNvPr id="564" name="Freeform 107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565" name="Freeform 107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566" name="Freeform 107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567" name="Freeform 108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568" name="Freeform 108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569" name="Freeform 108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sp>
            <p:nvSpPr>
              <p:cNvPr id="570" name="Freeform 108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571" name="Freeform 108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sp>
            <p:nvSpPr>
              <p:cNvPr id="572" name="Freeform 108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573" name="Freeform 108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574" name="Freeform 1087"/>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575" name="Freeform 1088"/>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576" name="Freeform 108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577" name="Freeform 109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578" name="Freeform 1091"/>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579" name="Freeform 109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580" name="Line 1093"/>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581" name="Line 1094"/>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nvGrpSpPr>
              <p:cNvPr id="582" name="Group 1095"/>
              <p:cNvGrpSpPr>
                <a:grpSpLocks/>
              </p:cNvGrpSpPr>
              <p:nvPr/>
            </p:nvGrpSpPr>
            <p:grpSpPr bwMode="auto">
              <a:xfrm>
                <a:off x="2288" y="2935"/>
                <a:ext cx="254" cy="133"/>
                <a:chOff x="2288" y="2935"/>
                <a:chExt cx="254" cy="133"/>
              </a:xfrm>
            </p:grpSpPr>
            <p:sp>
              <p:nvSpPr>
                <p:cNvPr id="636" name="Freeform 109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37" name="Freeform 109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583" name="Freeform 109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nvGrpSpPr>
              <p:cNvPr id="584" name="Group 1099"/>
              <p:cNvGrpSpPr>
                <a:grpSpLocks/>
              </p:cNvGrpSpPr>
              <p:nvPr/>
            </p:nvGrpSpPr>
            <p:grpSpPr bwMode="auto">
              <a:xfrm>
                <a:off x="2288" y="2935"/>
                <a:ext cx="254" cy="133"/>
                <a:chOff x="2288" y="2935"/>
                <a:chExt cx="254" cy="133"/>
              </a:xfrm>
            </p:grpSpPr>
            <p:sp>
              <p:nvSpPr>
                <p:cNvPr id="634" name="Freeform 110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35" name="Freeform 110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585" name="Freeform 110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sp>
            <p:nvSpPr>
              <p:cNvPr id="586" name="Freeform 110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587" name="Freeform 110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588" name="Freeform 110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589" name="Freeform 110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590" name="Freeform 110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591" name="Freeform 110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sp>
            <p:nvSpPr>
              <p:cNvPr id="592" name="Freeform 110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593" name="Freeform 111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sp>
            <p:nvSpPr>
              <p:cNvPr id="594" name="Freeform 111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595" name="Freeform 111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596" name="Freeform 111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597" name="Freeform 111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598" name="Freeform 111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599" name="Freeform 111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600" name="Freeform 111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01" name="Freeform 111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602" name="Line 111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603" name="Line 112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nvGrpSpPr>
              <p:cNvPr id="604" name="Group 1121"/>
              <p:cNvGrpSpPr>
                <a:grpSpLocks/>
              </p:cNvGrpSpPr>
              <p:nvPr/>
            </p:nvGrpSpPr>
            <p:grpSpPr bwMode="auto">
              <a:xfrm>
                <a:off x="2288" y="2935"/>
                <a:ext cx="254" cy="133"/>
                <a:chOff x="2288" y="2935"/>
                <a:chExt cx="254" cy="133"/>
              </a:xfrm>
            </p:grpSpPr>
            <p:sp>
              <p:nvSpPr>
                <p:cNvPr id="632" name="Freeform 112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33" name="Freeform 112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05" name="Freeform 112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nvGrpSpPr>
              <p:cNvPr id="606" name="Group 1125"/>
              <p:cNvGrpSpPr>
                <a:grpSpLocks/>
              </p:cNvGrpSpPr>
              <p:nvPr/>
            </p:nvGrpSpPr>
            <p:grpSpPr bwMode="auto">
              <a:xfrm>
                <a:off x="2288" y="2935"/>
                <a:ext cx="254" cy="133"/>
                <a:chOff x="2288" y="2935"/>
                <a:chExt cx="254" cy="133"/>
              </a:xfrm>
            </p:grpSpPr>
            <p:sp>
              <p:nvSpPr>
                <p:cNvPr id="630" name="Freeform 112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31" name="Freeform 112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07" name="Freeform 112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sp>
            <p:nvSpPr>
              <p:cNvPr id="608" name="Freeform 112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09" name="Freeform 113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610" name="Freeform 113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11" name="Freeform 113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612" name="Freeform 113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grpSp>
            <p:nvGrpSpPr>
              <p:cNvPr id="613" name="Group 1134"/>
              <p:cNvGrpSpPr>
                <a:grpSpLocks/>
              </p:cNvGrpSpPr>
              <p:nvPr/>
            </p:nvGrpSpPr>
            <p:grpSpPr bwMode="auto">
              <a:xfrm>
                <a:off x="2320" y="2946"/>
                <a:ext cx="32" cy="110"/>
                <a:chOff x="2320" y="2946"/>
                <a:chExt cx="32" cy="110"/>
              </a:xfrm>
            </p:grpSpPr>
            <p:sp>
              <p:nvSpPr>
                <p:cNvPr id="628" name="Freeform 113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sp>
              <p:nvSpPr>
                <p:cNvPr id="629" name="Freeform 113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sp>
            <p:nvSpPr>
              <p:cNvPr id="614" name="Freeform 113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grpSp>
            <p:nvGrpSpPr>
              <p:cNvPr id="615" name="Group 1138"/>
              <p:cNvGrpSpPr>
                <a:grpSpLocks/>
              </p:cNvGrpSpPr>
              <p:nvPr/>
            </p:nvGrpSpPr>
            <p:grpSpPr bwMode="auto">
              <a:xfrm>
                <a:off x="2320" y="2946"/>
                <a:ext cx="32" cy="110"/>
                <a:chOff x="2320" y="2946"/>
                <a:chExt cx="32" cy="110"/>
              </a:xfrm>
            </p:grpSpPr>
            <p:sp>
              <p:nvSpPr>
                <p:cNvPr id="626" name="Freeform 113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sp>
              <p:nvSpPr>
                <p:cNvPr id="627" name="Freeform 11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sp>
            <p:nvSpPr>
              <p:cNvPr id="616" name="Freeform 114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17" name="Freeform 114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618" name="Freeform 11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19" name="Freeform 11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620" name="Freeform 114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21" name="Freeform 11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622" name="Freeform 11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23" name="Freeform 114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624" name="Line 114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625" name="Line 115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sp>
          <p:nvSpPr>
            <p:cNvPr id="536" name="テキスト ボックス 535"/>
            <p:cNvSpPr txBox="1"/>
            <p:nvPr/>
          </p:nvSpPr>
          <p:spPr>
            <a:xfrm>
              <a:off x="3090852" y="3269087"/>
              <a:ext cx="1444563" cy="338554"/>
            </a:xfrm>
            <a:prstGeom prst="rect">
              <a:avLst/>
            </a:prstGeom>
            <a:noFill/>
          </p:spPr>
          <p:txBody>
            <a:bodyPr wrap="none" rtlCol="0">
              <a:spAutoFit/>
            </a:bodyPr>
            <a:lstStyle/>
            <a:p>
              <a:r>
                <a:rPr lang="en-US" altLang="ja-JP" sz="1600" dirty="0"/>
                <a:t>Related vehicle</a:t>
              </a:r>
            </a:p>
          </p:txBody>
        </p:sp>
        <p:sp>
          <p:nvSpPr>
            <p:cNvPr id="537" name="テキスト ボックス 536"/>
            <p:cNvSpPr txBox="1"/>
            <p:nvPr/>
          </p:nvSpPr>
          <p:spPr>
            <a:xfrm>
              <a:off x="1343886" y="3233395"/>
              <a:ext cx="1233932" cy="338554"/>
            </a:xfrm>
            <a:prstGeom prst="rect">
              <a:avLst/>
            </a:prstGeom>
            <a:noFill/>
          </p:spPr>
          <p:txBody>
            <a:bodyPr wrap="square" rtlCol="0">
              <a:spAutoFit/>
            </a:bodyPr>
            <a:lstStyle/>
            <a:p>
              <a:r>
                <a:rPr lang="en-US" altLang="ja-JP" sz="1600" dirty="0"/>
                <a:t>Test vehicle</a:t>
              </a:r>
            </a:p>
          </p:txBody>
        </p:sp>
      </p:grpSp>
      <p:sp>
        <p:nvSpPr>
          <p:cNvPr id="702" name="テキスト ボックス 701"/>
          <p:cNvSpPr txBox="1"/>
          <p:nvPr/>
        </p:nvSpPr>
        <p:spPr>
          <a:xfrm>
            <a:off x="110571" y="522300"/>
            <a:ext cx="3657348" cy="615553"/>
          </a:xfrm>
          <a:prstGeom prst="rect">
            <a:avLst/>
          </a:prstGeom>
          <a:noFill/>
          <a:ln w="6350">
            <a:noFill/>
          </a:ln>
        </p:spPr>
        <p:txBody>
          <a:bodyPr wrap="none" rtlCol="0">
            <a:spAutoFit/>
          </a:bodyPr>
          <a:lstStyle/>
          <a:p>
            <a:r>
              <a:rPr lang="en-US" altLang="ja-JP" b="1" dirty="0" smtClean="0">
                <a:solidFill>
                  <a:srgbClr val="0000FF"/>
                </a:solidFill>
                <a:latin typeface="Calibri" panose="020F0502020204030204" pitchFamily="34" charset="0"/>
                <a:ea typeface="ＭＳ Ｐゴシック" panose="020B0600070205080204" pitchFamily="50" charset="-128"/>
                <a:cs typeface="Arial" panose="020B0604020202020204" pitchFamily="34" charset="0"/>
              </a:rPr>
              <a:t>Scenario 1 </a:t>
            </a:r>
            <a:r>
              <a:rPr lang="en-US" altLang="ja-JP" b="1" dirty="0" smtClean="0">
                <a:solidFill>
                  <a:srgbClr val="0000FF"/>
                </a:solidFill>
                <a:ea typeface="Tahoma" panose="020B0604030504040204" pitchFamily="34" charset="0"/>
                <a:cs typeface="Tahoma" panose="020B0604030504040204" pitchFamily="34" charset="0"/>
              </a:rPr>
              <a:t>:</a:t>
            </a:r>
          </a:p>
          <a:p>
            <a:r>
              <a:rPr lang="en-US" altLang="ja-JP" sz="1600" b="1" dirty="0" smtClean="0">
                <a:solidFill>
                  <a:srgbClr val="0000FF"/>
                </a:solidFill>
                <a:ea typeface="Tahoma" panose="020B0604030504040204" pitchFamily="34" charset="0"/>
                <a:cs typeface="Tahoma" panose="020B0604030504040204" pitchFamily="34" charset="0"/>
              </a:rPr>
              <a:t>Left </a:t>
            </a:r>
            <a:r>
              <a:rPr lang="en-US" altLang="ja-JP" sz="1600" b="1" dirty="0">
                <a:solidFill>
                  <a:srgbClr val="0000FF"/>
                </a:solidFill>
                <a:ea typeface="Tahoma" panose="020B0604030504040204" pitchFamily="34" charset="0"/>
                <a:cs typeface="Tahoma" panose="020B0604030504040204" pitchFamily="34" charset="0"/>
              </a:rPr>
              <a:t>turn or Right turn at the </a:t>
            </a:r>
            <a:r>
              <a:rPr lang="en-US" altLang="ja-JP" sz="1600" b="1" dirty="0" smtClean="0">
                <a:solidFill>
                  <a:srgbClr val="0000FF"/>
                </a:solidFill>
                <a:ea typeface="Tahoma" panose="020B0604030504040204" pitchFamily="34" charset="0"/>
                <a:cs typeface="Tahoma" panose="020B0604030504040204" pitchFamily="34" charset="0"/>
              </a:rPr>
              <a:t>intersection</a:t>
            </a:r>
            <a:endParaRPr lang="en-US" altLang="ja-JP" sz="1600" b="1" dirty="0">
              <a:solidFill>
                <a:srgbClr val="0000FF"/>
              </a:solidFill>
              <a:latin typeface="Calibri" panose="020F0502020204030204" pitchFamily="34" charset="0"/>
              <a:ea typeface="ＭＳ Ｐゴシック" panose="020B0600070205080204" pitchFamily="50" charset="-128"/>
              <a:cs typeface="Arial" panose="020B0604020202020204" pitchFamily="34" charset="0"/>
            </a:endParaRPr>
          </a:p>
        </p:txBody>
      </p:sp>
      <p:grpSp>
        <p:nvGrpSpPr>
          <p:cNvPr id="17" name="グループ化 16"/>
          <p:cNvGrpSpPr/>
          <p:nvPr/>
        </p:nvGrpSpPr>
        <p:grpSpPr>
          <a:xfrm>
            <a:off x="83058" y="1644470"/>
            <a:ext cx="3841500" cy="2186480"/>
            <a:chOff x="83058" y="1644470"/>
            <a:chExt cx="3841500" cy="2186480"/>
          </a:xfrm>
        </p:grpSpPr>
        <p:sp>
          <p:nvSpPr>
            <p:cNvPr id="2" name="Rectangle 1097"/>
            <p:cNvSpPr>
              <a:spLocks noChangeArrowheads="1"/>
            </p:cNvSpPr>
            <p:nvPr/>
          </p:nvSpPr>
          <p:spPr bwMode="auto">
            <a:xfrm>
              <a:off x="83058" y="2147420"/>
              <a:ext cx="3841500" cy="1186873"/>
            </a:xfrm>
            <a:prstGeom prst="rect">
              <a:avLst/>
            </a:prstGeom>
            <a:solidFill>
              <a:schemeClr val="bg1">
                <a:lumMod val="65000"/>
              </a:schemeClr>
            </a:solidFill>
            <a:ln w="9525">
              <a:noFill/>
              <a:miter lim="800000"/>
              <a:headEnd/>
              <a:tailEnd/>
            </a:ln>
          </p:spPr>
          <p:txBody>
            <a:bodyPr/>
            <a:lstStyle/>
            <a:p>
              <a:pPr eaLnBrk="0" hangingPunct="0"/>
              <a:endParaRPr kumimoji="0" lang="ja-JP" altLang="ja-JP">
                <a:latin typeface="+mn-ea"/>
              </a:endParaRPr>
            </a:p>
          </p:txBody>
        </p:sp>
        <p:grpSp>
          <p:nvGrpSpPr>
            <p:cNvPr id="3" name="グループ化 2"/>
            <p:cNvGrpSpPr/>
            <p:nvPr/>
          </p:nvGrpSpPr>
          <p:grpSpPr>
            <a:xfrm>
              <a:off x="1826764" y="3323358"/>
              <a:ext cx="1302459" cy="507592"/>
              <a:chOff x="2469817" y="2635380"/>
              <a:chExt cx="1302459" cy="595191"/>
            </a:xfrm>
          </p:grpSpPr>
          <p:sp>
            <p:nvSpPr>
              <p:cNvPr id="4" name="直角三角形 3"/>
              <p:cNvSpPr/>
              <p:nvPr/>
            </p:nvSpPr>
            <p:spPr>
              <a:xfrm flipH="1" flipV="1">
                <a:off x="2469817" y="2639945"/>
                <a:ext cx="210211" cy="184281"/>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n-ea"/>
                </a:endParaRPr>
              </a:p>
            </p:txBody>
          </p:sp>
          <p:sp>
            <p:nvSpPr>
              <p:cNvPr id="5" name="直角三角形 4"/>
              <p:cNvSpPr/>
              <p:nvPr/>
            </p:nvSpPr>
            <p:spPr>
              <a:xfrm flipV="1">
                <a:off x="3548033" y="2635380"/>
                <a:ext cx="224243" cy="188846"/>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n-ea"/>
                </a:endParaRPr>
              </a:p>
            </p:txBody>
          </p:sp>
          <p:sp>
            <p:nvSpPr>
              <p:cNvPr id="6" name="正方形/長方形 5"/>
              <p:cNvSpPr/>
              <p:nvPr/>
            </p:nvSpPr>
            <p:spPr>
              <a:xfrm>
                <a:off x="2680028" y="2635735"/>
                <a:ext cx="868005" cy="59483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n-ea"/>
                </a:endParaRPr>
              </a:p>
            </p:txBody>
          </p:sp>
        </p:grpSp>
        <p:grpSp>
          <p:nvGrpSpPr>
            <p:cNvPr id="7" name="グループ化 6"/>
            <p:cNvGrpSpPr/>
            <p:nvPr/>
          </p:nvGrpSpPr>
          <p:grpSpPr>
            <a:xfrm flipV="1">
              <a:off x="1819747" y="1644470"/>
              <a:ext cx="1302459" cy="523325"/>
              <a:chOff x="2469817" y="2635380"/>
              <a:chExt cx="1302459" cy="595191"/>
            </a:xfrm>
          </p:grpSpPr>
          <p:sp>
            <p:nvSpPr>
              <p:cNvPr id="8" name="直角三角形 7"/>
              <p:cNvSpPr/>
              <p:nvPr/>
            </p:nvSpPr>
            <p:spPr>
              <a:xfrm flipH="1" flipV="1">
                <a:off x="2469817" y="2639945"/>
                <a:ext cx="210211" cy="184281"/>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n-ea"/>
                </a:endParaRPr>
              </a:p>
            </p:txBody>
          </p:sp>
          <p:sp>
            <p:nvSpPr>
              <p:cNvPr id="9" name="直角三角形 8"/>
              <p:cNvSpPr/>
              <p:nvPr/>
            </p:nvSpPr>
            <p:spPr>
              <a:xfrm flipV="1">
                <a:off x="3548033" y="2635380"/>
                <a:ext cx="224243" cy="188846"/>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n-ea"/>
                </a:endParaRPr>
              </a:p>
            </p:txBody>
          </p:sp>
          <p:sp>
            <p:nvSpPr>
              <p:cNvPr id="10" name="正方形/長方形 9"/>
              <p:cNvSpPr/>
              <p:nvPr/>
            </p:nvSpPr>
            <p:spPr>
              <a:xfrm>
                <a:off x="2680028" y="2635735"/>
                <a:ext cx="868005" cy="59483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n-ea"/>
                </a:endParaRPr>
              </a:p>
            </p:txBody>
          </p:sp>
        </p:grpSp>
        <p:sp>
          <p:nvSpPr>
            <p:cNvPr id="11" name="Rectangle 1106"/>
            <p:cNvSpPr>
              <a:spLocks noChangeArrowheads="1"/>
            </p:cNvSpPr>
            <p:nvPr/>
          </p:nvSpPr>
          <p:spPr bwMode="auto">
            <a:xfrm>
              <a:off x="992443" y="2729820"/>
              <a:ext cx="180894"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2" name="Rectangle 1107"/>
            <p:cNvSpPr>
              <a:spLocks noChangeArrowheads="1"/>
            </p:cNvSpPr>
            <p:nvPr/>
          </p:nvSpPr>
          <p:spPr bwMode="auto">
            <a:xfrm>
              <a:off x="1334779" y="2729820"/>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3" name="Rectangle 1107"/>
            <p:cNvSpPr>
              <a:spLocks noChangeArrowheads="1"/>
            </p:cNvSpPr>
            <p:nvPr/>
          </p:nvSpPr>
          <p:spPr bwMode="auto">
            <a:xfrm>
              <a:off x="3709111" y="2771338"/>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4" name="Rectangle 1107"/>
            <p:cNvSpPr>
              <a:spLocks noChangeArrowheads="1"/>
            </p:cNvSpPr>
            <p:nvPr/>
          </p:nvSpPr>
          <p:spPr bwMode="auto">
            <a:xfrm>
              <a:off x="3308461" y="2744295"/>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pic>
          <p:nvPicPr>
            <p:cNvPr id="15" name="Picture 972"/>
            <p:cNvPicPr>
              <a:picLocks noChangeAspect="1" noChangeArrowheads="1"/>
            </p:cNvPicPr>
            <p:nvPr/>
          </p:nvPicPr>
          <p:blipFill>
            <a:blip r:embed="rId3" cstate="print"/>
            <a:srcRect/>
            <a:stretch>
              <a:fillRect/>
            </a:stretch>
          </p:blipFill>
          <p:spPr bwMode="auto">
            <a:xfrm rot="5400000" flipH="1" flipV="1">
              <a:off x="2698429" y="2605225"/>
              <a:ext cx="281979" cy="506288"/>
            </a:xfrm>
            <a:prstGeom prst="rect">
              <a:avLst/>
            </a:prstGeom>
            <a:noFill/>
            <a:ln w="9525">
              <a:noFill/>
              <a:miter lim="800000"/>
              <a:headEnd/>
              <a:tailEnd/>
            </a:ln>
            <a:scene3d>
              <a:camera prst="orthographicFront">
                <a:rot lat="0" lon="0" rev="20400000"/>
              </a:camera>
              <a:lightRig rig="threePt" dir="t"/>
            </a:scene3d>
          </p:spPr>
        </p:pic>
        <p:grpSp>
          <p:nvGrpSpPr>
            <p:cNvPr id="20" name="グループ化 19"/>
            <p:cNvGrpSpPr/>
            <p:nvPr/>
          </p:nvGrpSpPr>
          <p:grpSpPr>
            <a:xfrm>
              <a:off x="2550584" y="2532496"/>
              <a:ext cx="217134" cy="123830"/>
              <a:chOff x="5571460" y="1035119"/>
              <a:chExt cx="217134" cy="123830"/>
            </a:xfrm>
            <a:scene3d>
              <a:camera prst="orthographicFront">
                <a:rot lat="0" lon="0" rev="1200000"/>
              </a:camera>
              <a:lightRig rig="threePt" dir="t"/>
            </a:scene3d>
          </p:grpSpPr>
          <p:cxnSp>
            <p:nvCxnSpPr>
              <p:cNvPr id="21" name="直線コネクタ 20"/>
              <p:cNvCxnSpPr/>
              <p:nvPr/>
            </p:nvCxnSpPr>
            <p:spPr>
              <a:xfrm flipV="1">
                <a:off x="5675181" y="1035119"/>
                <a:ext cx="0" cy="11374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H="1" flipV="1">
                <a:off x="5571460" y="1095153"/>
                <a:ext cx="64738" cy="5970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flipV="1">
                <a:off x="5720316" y="1073013"/>
                <a:ext cx="68278" cy="85936"/>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grpSp>
        <p:grpSp>
          <p:nvGrpSpPr>
            <p:cNvPr id="24" name="グループ化 23"/>
            <p:cNvGrpSpPr/>
            <p:nvPr/>
          </p:nvGrpSpPr>
          <p:grpSpPr>
            <a:xfrm>
              <a:off x="3047498" y="2850030"/>
              <a:ext cx="217134" cy="123830"/>
              <a:chOff x="5571460" y="1035119"/>
              <a:chExt cx="217134" cy="123830"/>
            </a:xfrm>
            <a:scene3d>
              <a:camera prst="orthographicFront">
                <a:rot lat="0" lon="0" rev="16800000"/>
              </a:camera>
              <a:lightRig rig="threePt" dir="t"/>
            </a:scene3d>
          </p:grpSpPr>
          <p:cxnSp>
            <p:nvCxnSpPr>
              <p:cNvPr id="25" name="直線コネクタ 24"/>
              <p:cNvCxnSpPr/>
              <p:nvPr/>
            </p:nvCxnSpPr>
            <p:spPr>
              <a:xfrm flipV="1">
                <a:off x="5675181" y="1035119"/>
                <a:ext cx="0" cy="11374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flipH="1" flipV="1">
                <a:off x="5571460" y="1095153"/>
                <a:ext cx="64738" cy="5970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flipV="1">
                <a:off x="5720316" y="1073013"/>
                <a:ext cx="68278" cy="85936"/>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grpSp>
        <p:sp>
          <p:nvSpPr>
            <p:cNvPr id="28" name="円弧 27"/>
            <p:cNvSpPr/>
            <p:nvPr/>
          </p:nvSpPr>
          <p:spPr>
            <a:xfrm>
              <a:off x="1328437" y="2663467"/>
              <a:ext cx="831092" cy="552671"/>
            </a:xfrm>
            <a:prstGeom prst="arc">
              <a:avLst/>
            </a:prstGeom>
            <a:ln w="127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latin typeface="+mn-ea"/>
              </a:endParaRPr>
            </a:p>
          </p:txBody>
        </p:sp>
        <p:grpSp>
          <p:nvGrpSpPr>
            <p:cNvPr id="29" name="グループ化 28"/>
            <p:cNvGrpSpPr/>
            <p:nvPr/>
          </p:nvGrpSpPr>
          <p:grpSpPr>
            <a:xfrm>
              <a:off x="1022243" y="2641469"/>
              <a:ext cx="217134" cy="123830"/>
              <a:chOff x="5571460" y="1035119"/>
              <a:chExt cx="217134" cy="123830"/>
            </a:xfrm>
            <a:scene3d>
              <a:camera prst="orthographicFront">
                <a:rot lat="0" lon="0" rev="6600000"/>
              </a:camera>
              <a:lightRig rig="threePt" dir="t"/>
            </a:scene3d>
          </p:grpSpPr>
          <p:cxnSp>
            <p:nvCxnSpPr>
              <p:cNvPr id="30" name="直線コネクタ 29"/>
              <p:cNvCxnSpPr/>
              <p:nvPr/>
            </p:nvCxnSpPr>
            <p:spPr>
              <a:xfrm flipV="1">
                <a:off x="5675181" y="1035119"/>
                <a:ext cx="0" cy="11374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flipH="1" flipV="1">
                <a:off x="5571460" y="1095153"/>
                <a:ext cx="64738" cy="5970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flipV="1">
                <a:off x="5720316" y="1073013"/>
                <a:ext cx="68278" cy="85936"/>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grpSp>
        <p:grpSp>
          <p:nvGrpSpPr>
            <p:cNvPr id="33" name="グループ化 32"/>
            <p:cNvGrpSpPr/>
            <p:nvPr/>
          </p:nvGrpSpPr>
          <p:grpSpPr>
            <a:xfrm>
              <a:off x="1544268" y="2792655"/>
              <a:ext cx="217134" cy="123830"/>
              <a:chOff x="5571460" y="1035119"/>
              <a:chExt cx="217134" cy="123830"/>
            </a:xfrm>
            <a:scene3d>
              <a:camera prst="orthographicFront">
                <a:rot lat="0" lon="0" rev="10200000"/>
              </a:camera>
              <a:lightRig rig="threePt" dir="t"/>
            </a:scene3d>
          </p:grpSpPr>
          <p:cxnSp>
            <p:nvCxnSpPr>
              <p:cNvPr id="34" name="直線コネクタ 33"/>
              <p:cNvCxnSpPr/>
              <p:nvPr/>
            </p:nvCxnSpPr>
            <p:spPr>
              <a:xfrm flipV="1">
                <a:off x="5675181" y="1035119"/>
                <a:ext cx="0" cy="11374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H="1" flipV="1">
                <a:off x="5571460" y="1095153"/>
                <a:ext cx="64738" cy="5970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V="1">
                <a:off x="5720316" y="1073013"/>
                <a:ext cx="68278" cy="85936"/>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grpSp>
        <p:grpSp>
          <p:nvGrpSpPr>
            <p:cNvPr id="37" name="Group 989"/>
            <p:cNvGrpSpPr>
              <a:grpSpLocks/>
            </p:cNvGrpSpPr>
            <p:nvPr/>
          </p:nvGrpSpPr>
          <p:grpSpPr bwMode="auto">
            <a:xfrm>
              <a:off x="1176246" y="2460037"/>
              <a:ext cx="494053" cy="259538"/>
              <a:chOff x="2288" y="2935"/>
              <a:chExt cx="254" cy="133"/>
            </a:xfrm>
            <a:scene3d>
              <a:camera prst="orthographicFront">
                <a:rot lat="0" lon="0" rev="21300000"/>
              </a:camera>
              <a:lightRig rig="threePt" dir="t"/>
            </a:scene3d>
          </p:grpSpPr>
          <p:grpSp>
            <p:nvGrpSpPr>
              <p:cNvPr id="38" name="Group 990"/>
              <p:cNvGrpSpPr>
                <a:grpSpLocks/>
              </p:cNvGrpSpPr>
              <p:nvPr/>
            </p:nvGrpSpPr>
            <p:grpSpPr bwMode="auto">
              <a:xfrm>
                <a:off x="2288" y="2935"/>
                <a:ext cx="254" cy="133"/>
                <a:chOff x="2288" y="2935"/>
                <a:chExt cx="254" cy="133"/>
              </a:xfrm>
            </p:grpSpPr>
            <p:grpSp>
              <p:nvGrpSpPr>
                <p:cNvPr id="180" name="Group 991"/>
                <p:cNvGrpSpPr>
                  <a:grpSpLocks/>
                </p:cNvGrpSpPr>
                <p:nvPr/>
              </p:nvGrpSpPr>
              <p:grpSpPr bwMode="auto">
                <a:xfrm>
                  <a:off x="2288" y="2935"/>
                  <a:ext cx="254" cy="133"/>
                  <a:chOff x="2288" y="2935"/>
                  <a:chExt cx="254" cy="133"/>
                </a:xfrm>
              </p:grpSpPr>
              <p:grpSp>
                <p:nvGrpSpPr>
                  <p:cNvPr id="195" name="Group 992"/>
                  <p:cNvGrpSpPr>
                    <a:grpSpLocks/>
                  </p:cNvGrpSpPr>
                  <p:nvPr/>
                </p:nvGrpSpPr>
                <p:grpSpPr bwMode="auto">
                  <a:xfrm>
                    <a:off x="2288" y="2935"/>
                    <a:ext cx="254" cy="133"/>
                    <a:chOff x="2288" y="2935"/>
                    <a:chExt cx="254" cy="133"/>
                  </a:xfrm>
                </p:grpSpPr>
                <p:sp>
                  <p:nvSpPr>
                    <p:cNvPr id="197" name="Freeform 99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98" name="Freeform 99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96" name="Freeform 99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81" name="Group 996"/>
                <p:cNvGrpSpPr>
                  <a:grpSpLocks/>
                </p:cNvGrpSpPr>
                <p:nvPr/>
              </p:nvGrpSpPr>
              <p:grpSpPr bwMode="auto">
                <a:xfrm>
                  <a:off x="2447" y="2945"/>
                  <a:ext cx="55" cy="109"/>
                  <a:chOff x="2447" y="2945"/>
                  <a:chExt cx="55" cy="109"/>
                </a:xfrm>
              </p:grpSpPr>
              <p:sp>
                <p:nvSpPr>
                  <p:cNvPr id="193" name="Freeform 99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94" name="Freeform 99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82" name="Group 999"/>
                <p:cNvGrpSpPr>
                  <a:grpSpLocks/>
                </p:cNvGrpSpPr>
                <p:nvPr/>
              </p:nvGrpSpPr>
              <p:grpSpPr bwMode="auto">
                <a:xfrm>
                  <a:off x="2320" y="2946"/>
                  <a:ext cx="32" cy="110"/>
                  <a:chOff x="2320" y="2946"/>
                  <a:chExt cx="32" cy="110"/>
                </a:xfrm>
              </p:grpSpPr>
              <p:sp>
                <p:nvSpPr>
                  <p:cNvPr id="191" name="Freeform 100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92" name="Freeform 100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83" name="Group 1002"/>
                <p:cNvGrpSpPr>
                  <a:grpSpLocks/>
                </p:cNvGrpSpPr>
                <p:nvPr/>
              </p:nvGrpSpPr>
              <p:grpSpPr bwMode="auto">
                <a:xfrm>
                  <a:off x="2349" y="3035"/>
                  <a:ext cx="131" cy="21"/>
                  <a:chOff x="2349" y="3035"/>
                  <a:chExt cx="131" cy="21"/>
                </a:xfrm>
              </p:grpSpPr>
              <p:sp>
                <p:nvSpPr>
                  <p:cNvPr id="189" name="Freeform 100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90" name="Freeform 100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84" name="Group 1005"/>
                <p:cNvGrpSpPr>
                  <a:grpSpLocks/>
                </p:cNvGrpSpPr>
                <p:nvPr/>
              </p:nvGrpSpPr>
              <p:grpSpPr bwMode="auto">
                <a:xfrm>
                  <a:off x="2348" y="2945"/>
                  <a:ext cx="129" cy="19"/>
                  <a:chOff x="2348" y="2945"/>
                  <a:chExt cx="129" cy="19"/>
                </a:xfrm>
              </p:grpSpPr>
              <p:sp>
                <p:nvSpPr>
                  <p:cNvPr id="187" name="Freeform 100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88" name="Freeform 100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185" name="Line 100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86" name="Line 100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grpSp>
            <p:nvGrpSpPr>
              <p:cNvPr id="39" name="Group 1010"/>
              <p:cNvGrpSpPr>
                <a:grpSpLocks/>
              </p:cNvGrpSpPr>
              <p:nvPr/>
            </p:nvGrpSpPr>
            <p:grpSpPr bwMode="auto">
              <a:xfrm>
                <a:off x="2288" y="2935"/>
                <a:ext cx="254" cy="133"/>
                <a:chOff x="2288" y="2935"/>
                <a:chExt cx="254" cy="133"/>
              </a:xfrm>
            </p:grpSpPr>
            <p:grpSp>
              <p:nvGrpSpPr>
                <p:cNvPr id="176" name="Group 1011"/>
                <p:cNvGrpSpPr>
                  <a:grpSpLocks/>
                </p:cNvGrpSpPr>
                <p:nvPr/>
              </p:nvGrpSpPr>
              <p:grpSpPr bwMode="auto">
                <a:xfrm>
                  <a:off x="2288" y="2935"/>
                  <a:ext cx="254" cy="133"/>
                  <a:chOff x="2288" y="2935"/>
                  <a:chExt cx="254" cy="133"/>
                </a:xfrm>
              </p:grpSpPr>
              <p:sp>
                <p:nvSpPr>
                  <p:cNvPr id="178" name="Freeform 101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79" name="Freeform 101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77" name="Freeform 101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0" name="Group 1015"/>
              <p:cNvGrpSpPr>
                <a:grpSpLocks/>
              </p:cNvGrpSpPr>
              <p:nvPr/>
            </p:nvGrpSpPr>
            <p:grpSpPr bwMode="auto">
              <a:xfrm>
                <a:off x="2447" y="2945"/>
                <a:ext cx="55" cy="109"/>
                <a:chOff x="2447" y="2945"/>
                <a:chExt cx="55" cy="109"/>
              </a:xfrm>
            </p:grpSpPr>
            <p:sp>
              <p:nvSpPr>
                <p:cNvPr id="174" name="Freeform 101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75" name="Freeform 101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1" name="Group 1018"/>
              <p:cNvGrpSpPr>
                <a:grpSpLocks/>
              </p:cNvGrpSpPr>
              <p:nvPr/>
            </p:nvGrpSpPr>
            <p:grpSpPr bwMode="auto">
              <a:xfrm>
                <a:off x="2320" y="2946"/>
                <a:ext cx="32" cy="110"/>
                <a:chOff x="2320" y="2946"/>
                <a:chExt cx="32" cy="110"/>
              </a:xfrm>
            </p:grpSpPr>
            <p:sp>
              <p:nvSpPr>
                <p:cNvPr id="172" name="Freeform 101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73" name="Freeform 102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2" name="Group 1021"/>
              <p:cNvGrpSpPr>
                <a:grpSpLocks/>
              </p:cNvGrpSpPr>
              <p:nvPr/>
            </p:nvGrpSpPr>
            <p:grpSpPr bwMode="auto">
              <a:xfrm>
                <a:off x="2349" y="3035"/>
                <a:ext cx="131" cy="21"/>
                <a:chOff x="2349" y="3035"/>
                <a:chExt cx="131" cy="21"/>
              </a:xfrm>
            </p:grpSpPr>
            <p:sp>
              <p:nvSpPr>
                <p:cNvPr id="170" name="Freeform 102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71" name="Freeform 102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3" name="Group 1024"/>
              <p:cNvGrpSpPr>
                <a:grpSpLocks/>
              </p:cNvGrpSpPr>
              <p:nvPr/>
            </p:nvGrpSpPr>
            <p:grpSpPr bwMode="auto">
              <a:xfrm>
                <a:off x="2348" y="2945"/>
                <a:ext cx="129" cy="19"/>
                <a:chOff x="2348" y="2945"/>
                <a:chExt cx="129" cy="19"/>
              </a:xfrm>
            </p:grpSpPr>
            <p:sp>
              <p:nvSpPr>
                <p:cNvPr id="168" name="Freeform 102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69" name="Freeform 102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44" name="Line 102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45" name="Line 102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46" name="Group 1029"/>
              <p:cNvGrpSpPr>
                <a:grpSpLocks/>
              </p:cNvGrpSpPr>
              <p:nvPr/>
            </p:nvGrpSpPr>
            <p:grpSpPr bwMode="auto">
              <a:xfrm>
                <a:off x="2288" y="2935"/>
                <a:ext cx="254" cy="133"/>
                <a:chOff x="2288" y="2935"/>
                <a:chExt cx="254" cy="133"/>
              </a:xfrm>
            </p:grpSpPr>
            <p:grpSp>
              <p:nvGrpSpPr>
                <p:cNvPr id="164" name="Group 1030"/>
                <p:cNvGrpSpPr>
                  <a:grpSpLocks/>
                </p:cNvGrpSpPr>
                <p:nvPr/>
              </p:nvGrpSpPr>
              <p:grpSpPr bwMode="auto">
                <a:xfrm>
                  <a:off x="2288" y="2935"/>
                  <a:ext cx="254" cy="133"/>
                  <a:chOff x="2288" y="2935"/>
                  <a:chExt cx="254" cy="133"/>
                </a:xfrm>
              </p:grpSpPr>
              <p:sp>
                <p:nvSpPr>
                  <p:cNvPr id="166" name="Freeform 103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67" name="Freeform 103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65" name="Freeform 103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7" name="Group 1034"/>
              <p:cNvGrpSpPr>
                <a:grpSpLocks/>
              </p:cNvGrpSpPr>
              <p:nvPr/>
            </p:nvGrpSpPr>
            <p:grpSpPr bwMode="auto">
              <a:xfrm>
                <a:off x="2447" y="2945"/>
                <a:ext cx="55" cy="109"/>
                <a:chOff x="2447" y="2945"/>
                <a:chExt cx="55" cy="109"/>
              </a:xfrm>
            </p:grpSpPr>
            <p:sp>
              <p:nvSpPr>
                <p:cNvPr id="162" name="Freeform 103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63" name="Freeform 103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8" name="Group 1037"/>
              <p:cNvGrpSpPr>
                <a:grpSpLocks/>
              </p:cNvGrpSpPr>
              <p:nvPr/>
            </p:nvGrpSpPr>
            <p:grpSpPr bwMode="auto">
              <a:xfrm>
                <a:off x="2320" y="2946"/>
                <a:ext cx="32" cy="110"/>
                <a:chOff x="2320" y="2946"/>
                <a:chExt cx="32" cy="110"/>
              </a:xfrm>
            </p:grpSpPr>
            <p:sp>
              <p:nvSpPr>
                <p:cNvPr id="158" name="Freeform 103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159" name="Group 1039"/>
                <p:cNvGrpSpPr>
                  <a:grpSpLocks/>
                </p:cNvGrpSpPr>
                <p:nvPr/>
              </p:nvGrpSpPr>
              <p:grpSpPr bwMode="auto">
                <a:xfrm>
                  <a:off x="2320" y="2946"/>
                  <a:ext cx="32" cy="110"/>
                  <a:chOff x="2320" y="2946"/>
                  <a:chExt cx="32" cy="110"/>
                </a:xfrm>
              </p:grpSpPr>
              <p:sp>
                <p:nvSpPr>
                  <p:cNvPr id="160" name="Freeform 10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161" name="Freeform 104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grpSp>
            <p:nvGrpSpPr>
              <p:cNvPr id="49" name="Group 1042"/>
              <p:cNvGrpSpPr>
                <a:grpSpLocks/>
              </p:cNvGrpSpPr>
              <p:nvPr/>
            </p:nvGrpSpPr>
            <p:grpSpPr bwMode="auto">
              <a:xfrm>
                <a:off x="2349" y="3035"/>
                <a:ext cx="131" cy="21"/>
                <a:chOff x="2349" y="3035"/>
                <a:chExt cx="131" cy="21"/>
              </a:xfrm>
            </p:grpSpPr>
            <p:sp>
              <p:nvSpPr>
                <p:cNvPr id="156" name="Freeform 10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57" name="Freeform 10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50" name="Group 1045"/>
              <p:cNvGrpSpPr>
                <a:grpSpLocks/>
              </p:cNvGrpSpPr>
              <p:nvPr/>
            </p:nvGrpSpPr>
            <p:grpSpPr bwMode="auto">
              <a:xfrm>
                <a:off x="2348" y="2945"/>
                <a:ext cx="129" cy="19"/>
                <a:chOff x="2348" y="2945"/>
                <a:chExt cx="129" cy="19"/>
              </a:xfrm>
            </p:grpSpPr>
            <p:sp>
              <p:nvSpPr>
                <p:cNvPr id="154" name="Freeform 10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55" name="Freeform 10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51" name="Line 104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52" name="Line 104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53" name="Group 1050"/>
              <p:cNvGrpSpPr>
                <a:grpSpLocks/>
              </p:cNvGrpSpPr>
              <p:nvPr/>
            </p:nvGrpSpPr>
            <p:grpSpPr bwMode="auto">
              <a:xfrm>
                <a:off x="2288" y="2935"/>
                <a:ext cx="254" cy="133"/>
                <a:chOff x="2288" y="2935"/>
                <a:chExt cx="254" cy="133"/>
              </a:xfrm>
            </p:grpSpPr>
            <p:grpSp>
              <p:nvGrpSpPr>
                <p:cNvPr id="150" name="Group 1051"/>
                <p:cNvGrpSpPr>
                  <a:grpSpLocks/>
                </p:cNvGrpSpPr>
                <p:nvPr/>
              </p:nvGrpSpPr>
              <p:grpSpPr bwMode="auto">
                <a:xfrm>
                  <a:off x="2288" y="2935"/>
                  <a:ext cx="254" cy="133"/>
                  <a:chOff x="2288" y="2935"/>
                  <a:chExt cx="254" cy="133"/>
                </a:xfrm>
              </p:grpSpPr>
              <p:sp>
                <p:nvSpPr>
                  <p:cNvPr id="152" name="Freeform 105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53" name="Freeform 105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51" name="Freeform 105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54" name="Group 1055"/>
              <p:cNvGrpSpPr>
                <a:grpSpLocks/>
              </p:cNvGrpSpPr>
              <p:nvPr/>
            </p:nvGrpSpPr>
            <p:grpSpPr bwMode="auto">
              <a:xfrm>
                <a:off x="2447" y="2945"/>
                <a:ext cx="55" cy="109"/>
                <a:chOff x="2447" y="2945"/>
                <a:chExt cx="55" cy="109"/>
              </a:xfrm>
            </p:grpSpPr>
            <p:sp>
              <p:nvSpPr>
                <p:cNvPr id="148" name="Freeform 105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49" name="Freeform 105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55" name="Group 1058"/>
              <p:cNvGrpSpPr>
                <a:grpSpLocks/>
              </p:cNvGrpSpPr>
              <p:nvPr/>
            </p:nvGrpSpPr>
            <p:grpSpPr bwMode="auto">
              <a:xfrm>
                <a:off x="2320" y="2946"/>
                <a:ext cx="32" cy="110"/>
                <a:chOff x="2320" y="2946"/>
                <a:chExt cx="32" cy="110"/>
              </a:xfrm>
            </p:grpSpPr>
            <p:sp>
              <p:nvSpPr>
                <p:cNvPr id="146" name="Freeform 105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47" name="Freeform 106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56" name="Group 1061"/>
              <p:cNvGrpSpPr>
                <a:grpSpLocks/>
              </p:cNvGrpSpPr>
              <p:nvPr/>
            </p:nvGrpSpPr>
            <p:grpSpPr bwMode="auto">
              <a:xfrm>
                <a:off x="2349" y="3035"/>
                <a:ext cx="131" cy="21"/>
                <a:chOff x="2349" y="3035"/>
                <a:chExt cx="131" cy="21"/>
              </a:xfrm>
            </p:grpSpPr>
            <p:sp>
              <p:nvSpPr>
                <p:cNvPr id="144" name="Freeform 106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45" name="Freeform 106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57" name="Group 1064"/>
              <p:cNvGrpSpPr>
                <a:grpSpLocks/>
              </p:cNvGrpSpPr>
              <p:nvPr/>
            </p:nvGrpSpPr>
            <p:grpSpPr bwMode="auto">
              <a:xfrm>
                <a:off x="2348" y="2945"/>
                <a:ext cx="129" cy="19"/>
                <a:chOff x="2348" y="2945"/>
                <a:chExt cx="129" cy="19"/>
              </a:xfrm>
            </p:grpSpPr>
            <p:sp>
              <p:nvSpPr>
                <p:cNvPr id="142" name="Freeform 106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43" name="Freeform 106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58" name="Line 106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59" name="Line 106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60" name="Group 1069"/>
              <p:cNvGrpSpPr>
                <a:grpSpLocks/>
              </p:cNvGrpSpPr>
              <p:nvPr/>
            </p:nvGrpSpPr>
            <p:grpSpPr bwMode="auto">
              <a:xfrm>
                <a:off x="2288" y="2935"/>
                <a:ext cx="254" cy="133"/>
                <a:chOff x="2288" y="2935"/>
                <a:chExt cx="254" cy="133"/>
              </a:xfrm>
            </p:grpSpPr>
            <p:sp>
              <p:nvSpPr>
                <p:cNvPr id="140" name="Freeform 107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41" name="Freeform 107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61" name="Freeform 107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62" name="Group 1073"/>
              <p:cNvGrpSpPr>
                <a:grpSpLocks/>
              </p:cNvGrpSpPr>
              <p:nvPr/>
            </p:nvGrpSpPr>
            <p:grpSpPr bwMode="auto">
              <a:xfrm>
                <a:off x="2288" y="2935"/>
                <a:ext cx="254" cy="133"/>
                <a:chOff x="2288" y="2935"/>
                <a:chExt cx="254" cy="133"/>
              </a:xfrm>
            </p:grpSpPr>
            <p:sp>
              <p:nvSpPr>
                <p:cNvPr id="138" name="Freeform 107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39" name="Freeform 107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63" name="Freeform 107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64" name="Freeform 107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65" name="Freeform 107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66" name="Freeform 107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67" name="Freeform 108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68" name="Freeform 108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69" name="Freeform 108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70" name="Freeform 108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71" name="Freeform 108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72" name="Freeform 108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73" name="Freeform 108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74" name="Freeform 1087"/>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75" name="Freeform 1088"/>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76" name="Freeform 108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77" name="Freeform 109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78" name="Freeform 1091"/>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79" name="Freeform 109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80" name="Line 1093"/>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81" name="Line 1094"/>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82" name="Group 1095"/>
              <p:cNvGrpSpPr>
                <a:grpSpLocks/>
              </p:cNvGrpSpPr>
              <p:nvPr/>
            </p:nvGrpSpPr>
            <p:grpSpPr bwMode="auto">
              <a:xfrm>
                <a:off x="2288" y="2935"/>
                <a:ext cx="254" cy="133"/>
                <a:chOff x="2288" y="2935"/>
                <a:chExt cx="254" cy="133"/>
              </a:xfrm>
            </p:grpSpPr>
            <p:sp>
              <p:nvSpPr>
                <p:cNvPr id="136" name="Freeform 109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37" name="Freeform 109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83" name="Freeform 109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84" name="Group 1099"/>
              <p:cNvGrpSpPr>
                <a:grpSpLocks/>
              </p:cNvGrpSpPr>
              <p:nvPr/>
            </p:nvGrpSpPr>
            <p:grpSpPr bwMode="auto">
              <a:xfrm>
                <a:off x="2288" y="2935"/>
                <a:ext cx="254" cy="133"/>
                <a:chOff x="2288" y="2935"/>
                <a:chExt cx="254" cy="133"/>
              </a:xfrm>
            </p:grpSpPr>
            <p:sp>
              <p:nvSpPr>
                <p:cNvPr id="134" name="Freeform 110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35" name="Freeform 110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85" name="Freeform 110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86" name="Freeform 110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87" name="Freeform 110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88" name="Freeform 110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89" name="Freeform 110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90" name="Freeform 110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91" name="Freeform 110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92" name="Freeform 110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93" name="Freeform 111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94" name="Freeform 111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95" name="Freeform 111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96" name="Freeform 111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97" name="Freeform 111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98" name="Freeform 111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99" name="Freeform 111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100" name="Freeform 111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01" name="Freeform 111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102" name="Line 111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03" name="Line 112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104" name="Group 1121"/>
              <p:cNvGrpSpPr>
                <a:grpSpLocks/>
              </p:cNvGrpSpPr>
              <p:nvPr/>
            </p:nvGrpSpPr>
            <p:grpSpPr bwMode="auto">
              <a:xfrm>
                <a:off x="2288" y="2935"/>
                <a:ext cx="254" cy="133"/>
                <a:chOff x="2288" y="2935"/>
                <a:chExt cx="254" cy="133"/>
              </a:xfrm>
            </p:grpSpPr>
            <p:sp>
              <p:nvSpPr>
                <p:cNvPr id="132" name="Freeform 112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33" name="Freeform 112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05" name="Freeform 112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106" name="Group 1125"/>
              <p:cNvGrpSpPr>
                <a:grpSpLocks/>
              </p:cNvGrpSpPr>
              <p:nvPr/>
            </p:nvGrpSpPr>
            <p:grpSpPr bwMode="auto">
              <a:xfrm>
                <a:off x="2288" y="2935"/>
                <a:ext cx="254" cy="133"/>
                <a:chOff x="2288" y="2935"/>
                <a:chExt cx="254" cy="133"/>
              </a:xfrm>
            </p:grpSpPr>
            <p:sp>
              <p:nvSpPr>
                <p:cNvPr id="130" name="Freeform 112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31" name="Freeform 112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07" name="Freeform 112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108" name="Freeform 112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09" name="Freeform 113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110" name="Freeform 113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11" name="Freeform 113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112" name="Freeform 113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113" name="Group 1134"/>
              <p:cNvGrpSpPr>
                <a:grpSpLocks/>
              </p:cNvGrpSpPr>
              <p:nvPr/>
            </p:nvGrpSpPr>
            <p:grpSpPr bwMode="auto">
              <a:xfrm>
                <a:off x="2320" y="2946"/>
                <a:ext cx="32" cy="110"/>
                <a:chOff x="2320" y="2946"/>
                <a:chExt cx="32" cy="110"/>
              </a:xfrm>
            </p:grpSpPr>
            <p:sp>
              <p:nvSpPr>
                <p:cNvPr id="128" name="Freeform 113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129" name="Freeform 113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114" name="Freeform 113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115" name="Group 1138"/>
              <p:cNvGrpSpPr>
                <a:grpSpLocks/>
              </p:cNvGrpSpPr>
              <p:nvPr/>
            </p:nvGrpSpPr>
            <p:grpSpPr bwMode="auto">
              <a:xfrm>
                <a:off x="2320" y="2946"/>
                <a:ext cx="32" cy="110"/>
                <a:chOff x="2320" y="2946"/>
                <a:chExt cx="32" cy="110"/>
              </a:xfrm>
            </p:grpSpPr>
            <p:sp>
              <p:nvSpPr>
                <p:cNvPr id="126" name="Freeform 113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127" name="Freeform 11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116" name="Freeform 114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17" name="Freeform 114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118" name="Freeform 11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19" name="Freeform 11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120" name="Freeform 114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21" name="Freeform 11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122" name="Freeform 11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23" name="Freeform 114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124" name="Line 114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25" name="Line 115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cxnSp>
          <p:nvCxnSpPr>
            <p:cNvPr id="527" name="直線コネクタ 526"/>
            <p:cNvCxnSpPr/>
            <p:nvPr/>
          </p:nvCxnSpPr>
          <p:spPr>
            <a:xfrm flipV="1">
              <a:off x="1657471" y="2199339"/>
              <a:ext cx="0" cy="2154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8" name="直線コネクタ 527"/>
            <p:cNvCxnSpPr/>
            <p:nvPr/>
          </p:nvCxnSpPr>
          <p:spPr>
            <a:xfrm flipV="1">
              <a:off x="2574327" y="2245602"/>
              <a:ext cx="0" cy="5075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9" name="直線コネクタ 528"/>
            <p:cNvCxnSpPr/>
            <p:nvPr/>
          </p:nvCxnSpPr>
          <p:spPr>
            <a:xfrm>
              <a:off x="1630354" y="2329405"/>
              <a:ext cx="908038"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30" name="テキスト ボックス 529"/>
            <p:cNvSpPr txBox="1"/>
            <p:nvPr/>
          </p:nvSpPr>
          <p:spPr>
            <a:xfrm>
              <a:off x="712450" y="2748598"/>
              <a:ext cx="1301958" cy="477054"/>
            </a:xfrm>
            <a:prstGeom prst="rect">
              <a:avLst/>
            </a:prstGeom>
            <a:noFill/>
          </p:spPr>
          <p:txBody>
            <a:bodyPr wrap="non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Not less than</a:t>
              </a:r>
            </a:p>
            <a:p>
              <a:pPr algn="ctr">
                <a:lnSpc>
                  <a:spcPts val="1500"/>
                </a:lnSpc>
              </a:pPr>
              <a:r>
                <a:rPr lang="en-US" altLang="ja-JP" sz="1600" b="1" dirty="0" smtClean="0">
                  <a:latin typeface="Calibri" panose="020F0502020204030204" pitchFamily="34" charset="0"/>
                  <a:cs typeface="Arial" panose="020B0604020202020204" pitchFamily="34" charset="0"/>
                </a:rPr>
                <a:t>16km/h</a:t>
              </a:r>
              <a:endParaRPr lang="ja-JP" altLang="en-US" sz="1600" b="1" dirty="0">
                <a:latin typeface="Calibri" panose="020F0502020204030204" pitchFamily="34" charset="0"/>
                <a:cs typeface="Arial" panose="020B0604020202020204" pitchFamily="34" charset="0"/>
              </a:endParaRPr>
            </a:p>
          </p:txBody>
        </p:sp>
        <p:sp>
          <p:nvSpPr>
            <p:cNvPr id="531" name="テキスト ボックス 530"/>
            <p:cNvSpPr txBox="1"/>
            <p:nvPr/>
          </p:nvSpPr>
          <p:spPr>
            <a:xfrm>
              <a:off x="1379614" y="1720607"/>
              <a:ext cx="1459950" cy="669414"/>
            </a:xfrm>
            <a:prstGeom prst="rect">
              <a:avLst/>
            </a:prstGeom>
            <a:noFill/>
          </p:spPr>
          <p:txBody>
            <a:bodyPr wrap="non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TTC </a:t>
              </a:r>
            </a:p>
            <a:p>
              <a:pPr algn="ctr">
                <a:lnSpc>
                  <a:spcPts val="1500"/>
                </a:lnSpc>
              </a:pPr>
              <a:r>
                <a:rPr lang="en-US" altLang="ja-JP" sz="1600" b="1" dirty="0" smtClean="0">
                  <a:latin typeface="Calibri" panose="020F0502020204030204" pitchFamily="34" charset="0"/>
                  <a:cs typeface="Arial" panose="020B0604020202020204" pitchFamily="34" charset="0"/>
                </a:rPr>
                <a:t>not more than </a:t>
              </a:r>
            </a:p>
            <a:p>
              <a:pPr algn="ctr">
                <a:lnSpc>
                  <a:spcPts val="1500"/>
                </a:lnSpc>
              </a:pPr>
              <a:r>
                <a:rPr lang="en-US" altLang="ja-JP" sz="1600" b="1" dirty="0" smtClean="0">
                  <a:latin typeface="Calibri" panose="020F0502020204030204" pitchFamily="34" charset="0"/>
                  <a:cs typeface="Arial" panose="020B0604020202020204" pitchFamily="34" charset="0"/>
                </a:rPr>
                <a:t>2.8sec.</a:t>
              </a:r>
              <a:endParaRPr lang="ja-JP" altLang="en-US" sz="1600" b="1" dirty="0">
                <a:latin typeface="Calibri" panose="020F0502020204030204" pitchFamily="34" charset="0"/>
                <a:cs typeface="Arial" panose="020B0604020202020204" pitchFamily="34" charset="0"/>
              </a:endParaRPr>
            </a:p>
          </p:txBody>
        </p:sp>
        <p:sp>
          <p:nvSpPr>
            <p:cNvPr id="532" name="テキスト ボックス 531"/>
            <p:cNvSpPr txBox="1"/>
            <p:nvPr/>
          </p:nvSpPr>
          <p:spPr>
            <a:xfrm>
              <a:off x="2837024" y="2457859"/>
              <a:ext cx="1064907" cy="338554"/>
            </a:xfrm>
            <a:prstGeom prst="rect">
              <a:avLst/>
            </a:prstGeom>
            <a:noFill/>
          </p:spPr>
          <p:txBody>
            <a:bodyPr wrap="none" rtlCol="0">
              <a:spAutoFit/>
            </a:bodyPr>
            <a:lstStyle/>
            <a:p>
              <a:r>
                <a:rPr lang="en-US" altLang="ja-JP" sz="1600" b="1" dirty="0">
                  <a:latin typeface="Calibri" panose="020F0502020204030204" pitchFamily="34" charset="0"/>
                  <a:cs typeface="Arial" panose="020B0604020202020204" pitchFamily="34" charset="0"/>
                </a:rPr>
                <a:t>Stationary</a:t>
              </a:r>
              <a:endParaRPr lang="ja-JP" altLang="en-US" sz="1600" b="1" dirty="0">
                <a:latin typeface="Calibri" panose="020F0502020204030204" pitchFamily="34" charset="0"/>
                <a:cs typeface="Arial" panose="020B0604020202020204" pitchFamily="34" charset="0"/>
              </a:endParaRPr>
            </a:p>
          </p:txBody>
        </p:sp>
        <p:sp>
          <p:nvSpPr>
            <p:cNvPr id="700" name="Rectangle 1107"/>
            <p:cNvSpPr>
              <a:spLocks noChangeArrowheads="1"/>
            </p:cNvSpPr>
            <p:nvPr/>
          </p:nvSpPr>
          <p:spPr bwMode="auto">
            <a:xfrm>
              <a:off x="672457" y="2731297"/>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701" name="Rectangle 1107"/>
            <p:cNvSpPr>
              <a:spLocks noChangeArrowheads="1"/>
            </p:cNvSpPr>
            <p:nvPr/>
          </p:nvSpPr>
          <p:spPr bwMode="auto">
            <a:xfrm>
              <a:off x="341478" y="2743020"/>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grpSp>
          <p:nvGrpSpPr>
            <p:cNvPr id="703" name="Group 989"/>
            <p:cNvGrpSpPr>
              <a:grpSpLocks/>
            </p:cNvGrpSpPr>
            <p:nvPr/>
          </p:nvGrpSpPr>
          <p:grpSpPr bwMode="auto">
            <a:xfrm>
              <a:off x="133830" y="2417365"/>
              <a:ext cx="494053" cy="259538"/>
              <a:chOff x="2288" y="2935"/>
              <a:chExt cx="254" cy="133"/>
            </a:xfrm>
            <a:scene3d>
              <a:camera prst="orthographicFront">
                <a:rot lat="0" lon="0" rev="0"/>
              </a:camera>
              <a:lightRig rig="threePt" dir="t"/>
            </a:scene3d>
          </p:grpSpPr>
          <p:grpSp>
            <p:nvGrpSpPr>
              <p:cNvPr id="704" name="Group 990"/>
              <p:cNvGrpSpPr>
                <a:grpSpLocks/>
              </p:cNvGrpSpPr>
              <p:nvPr/>
            </p:nvGrpSpPr>
            <p:grpSpPr bwMode="auto">
              <a:xfrm>
                <a:off x="2288" y="2935"/>
                <a:ext cx="254" cy="133"/>
                <a:chOff x="2288" y="2935"/>
                <a:chExt cx="254" cy="133"/>
              </a:xfrm>
            </p:grpSpPr>
            <p:grpSp>
              <p:nvGrpSpPr>
                <p:cNvPr id="846" name="Group 991"/>
                <p:cNvGrpSpPr>
                  <a:grpSpLocks/>
                </p:cNvGrpSpPr>
                <p:nvPr/>
              </p:nvGrpSpPr>
              <p:grpSpPr bwMode="auto">
                <a:xfrm>
                  <a:off x="2288" y="2935"/>
                  <a:ext cx="254" cy="133"/>
                  <a:chOff x="2288" y="2935"/>
                  <a:chExt cx="254" cy="133"/>
                </a:xfrm>
              </p:grpSpPr>
              <p:grpSp>
                <p:nvGrpSpPr>
                  <p:cNvPr id="861" name="Group 992"/>
                  <p:cNvGrpSpPr>
                    <a:grpSpLocks/>
                  </p:cNvGrpSpPr>
                  <p:nvPr/>
                </p:nvGrpSpPr>
                <p:grpSpPr bwMode="auto">
                  <a:xfrm>
                    <a:off x="2288" y="2935"/>
                    <a:ext cx="254" cy="133"/>
                    <a:chOff x="2288" y="2935"/>
                    <a:chExt cx="254" cy="133"/>
                  </a:xfrm>
                </p:grpSpPr>
                <p:sp>
                  <p:nvSpPr>
                    <p:cNvPr id="863" name="Freeform 99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864" name="Freeform 99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862" name="Freeform 99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847" name="Group 996"/>
                <p:cNvGrpSpPr>
                  <a:grpSpLocks/>
                </p:cNvGrpSpPr>
                <p:nvPr/>
              </p:nvGrpSpPr>
              <p:grpSpPr bwMode="auto">
                <a:xfrm>
                  <a:off x="2447" y="2945"/>
                  <a:ext cx="55" cy="109"/>
                  <a:chOff x="2447" y="2945"/>
                  <a:chExt cx="55" cy="109"/>
                </a:xfrm>
              </p:grpSpPr>
              <p:sp>
                <p:nvSpPr>
                  <p:cNvPr id="859" name="Freeform 99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860" name="Freeform 99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848" name="Group 999"/>
                <p:cNvGrpSpPr>
                  <a:grpSpLocks/>
                </p:cNvGrpSpPr>
                <p:nvPr/>
              </p:nvGrpSpPr>
              <p:grpSpPr bwMode="auto">
                <a:xfrm>
                  <a:off x="2320" y="2946"/>
                  <a:ext cx="32" cy="110"/>
                  <a:chOff x="2320" y="2946"/>
                  <a:chExt cx="32" cy="110"/>
                </a:xfrm>
              </p:grpSpPr>
              <p:sp>
                <p:nvSpPr>
                  <p:cNvPr id="857" name="Freeform 100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858" name="Freeform 100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849" name="Group 1002"/>
                <p:cNvGrpSpPr>
                  <a:grpSpLocks/>
                </p:cNvGrpSpPr>
                <p:nvPr/>
              </p:nvGrpSpPr>
              <p:grpSpPr bwMode="auto">
                <a:xfrm>
                  <a:off x="2349" y="3035"/>
                  <a:ext cx="131" cy="21"/>
                  <a:chOff x="2349" y="3035"/>
                  <a:chExt cx="131" cy="21"/>
                </a:xfrm>
              </p:grpSpPr>
              <p:sp>
                <p:nvSpPr>
                  <p:cNvPr id="855" name="Freeform 100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856" name="Freeform 100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850" name="Group 1005"/>
                <p:cNvGrpSpPr>
                  <a:grpSpLocks/>
                </p:cNvGrpSpPr>
                <p:nvPr/>
              </p:nvGrpSpPr>
              <p:grpSpPr bwMode="auto">
                <a:xfrm>
                  <a:off x="2348" y="2945"/>
                  <a:ext cx="129" cy="19"/>
                  <a:chOff x="2348" y="2945"/>
                  <a:chExt cx="129" cy="19"/>
                </a:xfrm>
              </p:grpSpPr>
              <p:sp>
                <p:nvSpPr>
                  <p:cNvPr id="853" name="Freeform 100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854" name="Freeform 100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851" name="Line 100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852" name="Line 100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grpSp>
            <p:nvGrpSpPr>
              <p:cNvPr id="705" name="Group 1010"/>
              <p:cNvGrpSpPr>
                <a:grpSpLocks/>
              </p:cNvGrpSpPr>
              <p:nvPr/>
            </p:nvGrpSpPr>
            <p:grpSpPr bwMode="auto">
              <a:xfrm>
                <a:off x="2288" y="2935"/>
                <a:ext cx="254" cy="133"/>
                <a:chOff x="2288" y="2935"/>
                <a:chExt cx="254" cy="133"/>
              </a:xfrm>
            </p:grpSpPr>
            <p:grpSp>
              <p:nvGrpSpPr>
                <p:cNvPr id="842" name="Group 1011"/>
                <p:cNvGrpSpPr>
                  <a:grpSpLocks/>
                </p:cNvGrpSpPr>
                <p:nvPr/>
              </p:nvGrpSpPr>
              <p:grpSpPr bwMode="auto">
                <a:xfrm>
                  <a:off x="2288" y="2935"/>
                  <a:ext cx="254" cy="133"/>
                  <a:chOff x="2288" y="2935"/>
                  <a:chExt cx="254" cy="133"/>
                </a:xfrm>
              </p:grpSpPr>
              <p:sp>
                <p:nvSpPr>
                  <p:cNvPr id="844" name="Freeform 101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845" name="Freeform 101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843" name="Freeform 101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706" name="Group 1015"/>
              <p:cNvGrpSpPr>
                <a:grpSpLocks/>
              </p:cNvGrpSpPr>
              <p:nvPr/>
            </p:nvGrpSpPr>
            <p:grpSpPr bwMode="auto">
              <a:xfrm>
                <a:off x="2447" y="2945"/>
                <a:ext cx="55" cy="109"/>
                <a:chOff x="2447" y="2945"/>
                <a:chExt cx="55" cy="109"/>
              </a:xfrm>
            </p:grpSpPr>
            <p:sp>
              <p:nvSpPr>
                <p:cNvPr id="840" name="Freeform 101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841" name="Freeform 101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707" name="Group 1018"/>
              <p:cNvGrpSpPr>
                <a:grpSpLocks/>
              </p:cNvGrpSpPr>
              <p:nvPr/>
            </p:nvGrpSpPr>
            <p:grpSpPr bwMode="auto">
              <a:xfrm>
                <a:off x="2320" y="2946"/>
                <a:ext cx="32" cy="110"/>
                <a:chOff x="2320" y="2946"/>
                <a:chExt cx="32" cy="110"/>
              </a:xfrm>
            </p:grpSpPr>
            <p:sp>
              <p:nvSpPr>
                <p:cNvPr id="838" name="Freeform 101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839" name="Freeform 102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708" name="Group 1021"/>
              <p:cNvGrpSpPr>
                <a:grpSpLocks/>
              </p:cNvGrpSpPr>
              <p:nvPr/>
            </p:nvGrpSpPr>
            <p:grpSpPr bwMode="auto">
              <a:xfrm>
                <a:off x="2349" y="3035"/>
                <a:ext cx="131" cy="21"/>
                <a:chOff x="2349" y="3035"/>
                <a:chExt cx="131" cy="21"/>
              </a:xfrm>
            </p:grpSpPr>
            <p:sp>
              <p:nvSpPr>
                <p:cNvPr id="836" name="Freeform 102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837" name="Freeform 102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709" name="Group 1024"/>
              <p:cNvGrpSpPr>
                <a:grpSpLocks/>
              </p:cNvGrpSpPr>
              <p:nvPr/>
            </p:nvGrpSpPr>
            <p:grpSpPr bwMode="auto">
              <a:xfrm>
                <a:off x="2348" y="2945"/>
                <a:ext cx="129" cy="19"/>
                <a:chOff x="2348" y="2945"/>
                <a:chExt cx="129" cy="19"/>
              </a:xfrm>
            </p:grpSpPr>
            <p:sp>
              <p:nvSpPr>
                <p:cNvPr id="834" name="Freeform 102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835" name="Freeform 102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710" name="Line 102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711" name="Line 102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712" name="Group 1029"/>
              <p:cNvGrpSpPr>
                <a:grpSpLocks/>
              </p:cNvGrpSpPr>
              <p:nvPr/>
            </p:nvGrpSpPr>
            <p:grpSpPr bwMode="auto">
              <a:xfrm>
                <a:off x="2288" y="2935"/>
                <a:ext cx="254" cy="133"/>
                <a:chOff x="2288" y="2935"/>
                <a:chExt cx="254" cy="133"/>
              </a:xfrm>
            </p:grpSpPr>
            <p:grpSp>
              <p:nvGrpSpPr>
                <p:cNvPr id="830" name="Group 1030"/>
                <p:cNvGrpSpPr>
                  <a:grpSpLocks/>
                </p:cNvGrpSpPr>
                <p:nvPr/>
              </p:nvGrpSpPr>
              <p:grpSpPr bwMode="auto">
                <a:xfrm>
                  <a:off x="2288" y="2935"/>
                  <a:ext cx="254" cy="133"/>
                  <a:chOff x="2288" y="2935"/>
                  <a:chExt cx="254" cy="133"/>
                </a:xfrm>
              </p:grpSpPr>
              <p:sp>
                <p:nvSpPr>
                  <p:cNvPr id="832" name="Freeform 103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833" name="Freeform 103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831" name="Freeform 103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713" name="Group 1034"/>
              <p:cNvGrpSpPr>
                <a:grpSpLocks/>
              </p:cNvGrpSpPr>
              <p:nvPr/>
            </p:nvGrpSpPr>
            <p:grpSpPr bwMode="auto">
              <a:xfrm>
                <a:off x="2447" y="2945"/>
                <a:ext cx="55" cy="109"/>
                <a:chOff x="2447" y="2945"/>
                <a:chExt cx="55" cy="109"/>
              </a:xfrm>
            </p:grpSpPr>
            <p:sp>
              <p:nvSpPr>
                <p:cNvPr id="828" name="Freeform 103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829" name="Freeform 103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714" name="Group 1037"/>
              <p:cNvGrpSpPr>
                <a:grpSpLocks/>
              </p:cNvGrpSpPr>
              <p:nvPr/>
            </p:nvGrpSpPr>
            <p:grpSpPr bwMode="auto">
              <a:xfrm>
                <a:off x="2320" y="2946"/>
                <a:ext cx="32" cy="110"/>
                <a:chOff x="2320" y="2946"/>
                <a:chExt cx="32" cy="110"/>
              </a:xfrm>
            </p:grpSpPr>
            <p:sp>
              <p:nvSpPr>
                <p:cNvPr id="824" name="Freeform 103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825" name="Group 1039"/>
                <p:cNvGrpSpPr>
                  <a:grpSpLocks/>
                </p:cNvGrpSpPr>
                <p:nvPr/>
              </p:nvGrpSpPr>
              <p:grpSpPr bwMode="auto">
                <a:xfrm>
                  <a:off x="2320" y="2946"/>
                  <a:ext cx="32" cy="110"/>
                  <a:chOff x="2320" y="2946"/>
                  <a:chExt cx="32" cy="110"/>
                </a:xfrm>
              </p:grpSpPr>
              <p:sp>
                <p:nvSpPr>
                  <p:cNvPr id="826" name="Freeform 10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827" name="Freeform 104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grpSp>
            <p:nvGrpSpPr>
              <p:cNvPr id="715" name="Group 1042"/>
              <p:cNvGrpSpPr>
                <a:grpSpLocks/>
              </p:cNvGrpSpPr>
              <p:nvPr/>
            </p:nvGrpSpPr>
            <p:grpSpPr bwMode="auto">
              <a:xfrm>
                <a:off x="2349" y="3035"/>
                <a:ext cx="131" cy="21"/>
                <a:chOff x="2349" y="3035"/>
                <a:chExt cx="131" cy="21"/>
              </a:xfrm>
            </p:grpSpPr>
            <p:sp>
              <p:nvSpPr>
                <p:cNvPr id="822" name="Freeform 10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823" name="Freeform 10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716" name="Group 1045"/>
              <p:cNvGrpSpPr>
                <a:grpSpLocks/>
              </p:cNvGrpSpPr>
              <p:nvPr/>
            </p:nvGrpSpPr>
            <p:grpSpPr bwMode="auto">
              <a:xfrm>
                <a:off x="2348" y="2945"/>
                <a:ext cx="129" cy="19"/>
                <a:chOff x="2348" y="2945"/>
                <a:chExt cx="129" cy="19"/>
              </a:xfrm>
            </p:grpSpPr>
            <p:sp>
              <p:nvSpPr>
                <p:cNvPr id="820" name="Freeform 10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821" name="Freeform 10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717" name="Line 104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718" name="Line 104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719" name="Group 1050"/>
              <p:cNvGrpSpPr>
                <a:grpSpLocks/>
              </p:cNvGrpSpPr>
              <p:nvPr/>
            </p:nvGrpSpPr>
            <p:grpSpPr bwMode="auto">
              <a:xfrm>
                <a:off x="2288" y="2935"/>
                <a:ext cx="254" cy="133"/>
                <a:chOff x="2288" y="2935"/>
                <a:chExt cx="254" cy="133"/>
              </a:xfrm>
            </p:grpSpPr>
            <p:grpSp>
              <p:nvGrpSpPr>
                <p:cNvPr id="816" name="Group 1051"/>
                <p:cNvGrpSpPr>
                  <a:grpSpLocks/>
                </p:cNvGrpSpPr>
                <p:nvPr/>
              </p:nvGrpSpPr>
              <p:grpSpPr bwMode="auto">
                <a:xfrm>
                  <a:off x="2288" y="2935"/>
                  <a:ext cx="254" cy="133"/>
                  <a:chOff x="2288" y="2935"/>
                  <a:chExt cx="254" cy="133"/>
                </a:xfrm>
              </p:grpSpPr>
              <p:sp>
                <p:nvSpPr>
                  <p:cNvPr id="818" name="Freeform 105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819" name="Freeform 105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817" name="Freeform 105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720" name="Group 1055"/>
              <p:cNvGrpSpPr>
                <a:grpSpLocks/>
              </p:cNvGrpSpPr>
              <p:nvPr/>
            </p:nvGrpSpPr>
            <p:grpSpPr bwMode="auto">
              <a:xfrm>
                <a:off x="2447" y="2945"/>
                <a:ext cx="55" cy="109"/>
                <a:chOff x="2447" y="2945"/>
                <a:chExt cx="55" cy="109"/>
              </a:xfrm>
            </p:grpSpPr>
            <p:sp>
              <p:nvSpPr>
                <p:cNvPr id="814" name="Freeform 105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815" name="Freeform 105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721" name="Group 1058"/>
              <p:cNvGrpSpPr>
                <a:grpSpLocks/>
              </p:cNvGrpSpPr>
              <p:nvPr/>
            </p:nvGrpSpPr>
            <p:grpSpPr bwMode="auto">
              <a:xfrm>
                <a:off x="2320" y="2946"/>
                <a:ext cx="32" cy="110"/>
                <a:chOff x="2320" y="2946"/>
                <a:chExt cx="32" cy="110"/>
              </a:xfrm>
            </p:grpSpPr>
            <p:sp>
              <p:nvSpPr>
                <p:cNvPr id="812" name="Freeform 105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813" name="Freeform 106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722" name="Group 1061"/>
              <p:cNvGrpSpPr>
                <a:grpSpLocks/>
              </p:cNvGrpSpPr>
              <p:nvPr/>
            </p:nvGrpSpPr>
            <p:grpSpPr bwMode="auto">
              <a:xfrm>
                <a:off x="2349" y="3035"/>
                <a:ext cx="131" cy="21"/>
                <a:chOff x="2349" y="3035"/>
                <a:chExt cx="131" cy="21"/>
              </a:xfrm>
            </p:grpSpPr>
            <p:sp>
              <p:nvSpPr>
                <p:cNvPr id="810" name="Freeform 106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811" name="Freeform 106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723" name="Group 1064"/>
              <p:cNvGrpSpPr>
                <a:grpSpLocks/>
              </p:cNvGrpSpPr>
              <p:nvPr/>
            </p:nvGrpSpPr>
            <p:grpSpPr bwMode="auto">
              <a:xfrm>
                <a:off x="2348" y="2945"/>
                <a:ext cx="129" cy="19"/>
                <a:chOff x="2348" y="2945"/>
                <a:chExt cx="129" cy="19"/>
              </a:xfrm>
            </p:grpSpPr>
            <p:sp>
              <p:nvSpPr>
                <p:cNvPr id="808" name="Freeform 106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809" name="Freeform 106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724" name="Line 106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725" name="Line 106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726" name="Group 1069"/>
              <p:cNvGrpSpPr>
                <a:grpSpLocks/>
              </p:cNvGrpSpPr>
              <p:nvPr/>
            </p:nvGrpSpPr>
            <p:grpSpPr bwMode="auto">
              <a:xfrm>
                <a:off x="2288" y="2935"/>
                <a:ext cx="254" cy="133"/>
                <a:chOff x="2288" y="2935"/>
                <a:chExt cx="254" cy="133"/>
              </a:xfrm>
            </p:grpSpPr>
            <p:sp>
              <p:nvSpPr>
                <p:cNvPr id="806" name="Freeform 107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807" name="Freeform 107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727" name="Freeform 107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728" name="Group 1073"/>
              <p:cNvGrpSpPr>
                <a:grpSpLocks/>
              </p:cNvGrpSpPr>
              <p:nvPr/>
            </p:nvGrpSpPr>
            <p:grpSpPr bwMode="auto">
              <a:xfrm>
                <a:off x="2288" y="2935"/>
                <a:ext cx="254" cy="133"/>
                <a:chOff x="2288" y="2935"/>
                <a:chExt cx="254" cy="133"/>
              </a:xfrm>
            </p:grpSpPr>
            <p:sp>
              <p:nvSpPr>
                <p:cNvPr id="804" name="Freeform 107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805" name="Freeform 107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729" name="Freeform 107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730" name="Freeform 107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731" name="Freeform 107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732" name="Freeform 107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733" name="Freeform 108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734" name="Freeform 108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735" name="Freeform 108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736" name="Freeform 108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737" name="Freeform 108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738" name="Freeform 108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739" name="Freeform 108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740" name="Freeform 1087"/>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741" name="Freeform 1088"/>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742" name="Freeform 108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743" name="Freeform 109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744" name="Freeform 1091"/>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745" name="Freeform 109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746" name="Line 1093"/>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747" name="Line 1094"/>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748" name="Group 1095"/>
              <p:cNvGrpSpPr>
                <a:grpSpLocks/>
              </p:cNvGrpSpPr>
              <p:nvPr/>
            </p:nvGrpSpPr>
            <p:grpSpPr bwMode="auto">
              <a:xfrm>
                <a:off x="2288" y="2935"/>
                <a:ext cx="254" cy="133"/>
                <a:chOff x="2288" y="2935"/>
                <a:chExt cx="254" cy="133"/>
              </a:xfrm>
            </p:grpSpPr>
            <p:sp>
              <p:nvSpPr>
                <p:cNvPr id="802" name="Freeform 109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803" name="Freeform 109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749" name="Freeform 109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750" name="Group 1099"/>
              <p:cNvGrpSpPr>
                <a:grpSpLocks/>
              </p:cNvGrpSpPr>
              <p:nvPr/>
            </p:nvGrpSpPr>
            <p:grpSpPr bwMode="auto">
              <a:xfrm>
                <a:off x="2288" y="2935"/>
                <a:ext cx="254" cy="133"/>
                <a:chOff x="2288" y="2935"/>
                <a:chExt cx="254" cy="133"/>
              </a:xfrm>
            </p:grpSpPr>
            <p:sp>
              <p:nvSpPr>
                <p:cNvPr id="800" name="Freeform 110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801" name="Freeform 110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751" name="Freeform 110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752" name="Freeform 110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753" name="Freeform 110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754" name="Freeform 110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755" name="Freeform 110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756" name="Freeform 110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757" name="Freeform 110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758" name="Freeform 110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759" name="Freeform 111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760" name="Freeform 111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761" name="Freeform 111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762" name="Freeform 111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763" name="Freeform 111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764" name="Freeform 111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765" name="Freeform 111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766" name="Freeform 111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767" name="Freeform 111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768" name="Line 111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769" name="Line 112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770" name="Group 1121"/>
              <p:cNvGrpSpPr>
                <a:grpSpLocks/>
              </p:cNvGrpSpPr>
              <p:nvPr/>
            </p:nvGrpSpPr>
            <p:grpSpPr bwMode="auto">
              <a:xfrm>
                <a:off x="2288" y="2935"/>
                <a:ext cx="254" cy="133"/>
                <a:chOff x="2288" y="2935"/>
                <a:chExt cx="254" cy="133"/>
              </a:xfrm>
            </p:grpSpPr>
            <p:sp>
              <p:nvSpPr>
                <p:cNvPr id="798" name="Freeform 112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799" name="Freeform 112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771" name="Freeform 112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772" name="Group 1125"/>
              <p:cNvGrpSpPr>
                <a:grpSpLocks/>
              </p:cNvGrpSpPr>
              <p:nvPr/>
            </p:nvGrpSpPr>
            <p:grpSpPr bwMode="auto">
              <a:xfrm>
                <a:off x="2288" y="2935"/>
                <a:ext cx="254" cy="133"/>
                <a:chOff x="2288" y="2935"/>
                <a:chExt cx="254" cy="133"/>
              </a:xfrm>
            </p:grpSpPr>
            <p:sp>
              <p:nvSpPr>
                <p:cNvPr id="796" name="Freeform 112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797" name="Freeform 112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773" name="Freeform 112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774" name="Freeform 112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775" name="Freeform 113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776" name="Freeform 113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777" name="Freeform 113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778" name="Freeform 113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779" name="Group 1134"/>
              <p:cNvGrpSpPr>
                <a:grpSpLocks/>
              </p:cNvGrpSpPr>
              <p:nvPr/>
            </p:nvGrpSpPr>
            <p:grpSpPr bwMode="auto">
              <a:xfrm>
                <a:off x="2320" y="2946"/>
                <a:ext cx="32" cy="110"/>
                <a:chOff x="2320" y="2946"/>
                <a:chExt cx="32" cy="110"/>
              </a:xfrm>
            </p:grpSpPr>
            <p:sp>
              <p:nvSpPr>
                <p:cNvPr id="794" name="Freeform 113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795" name="Freeform 113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780" name="Freeform 113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781" name="Group 1138"/>
              <p:cNvGrpSpPr>
                <a:grpSpLocks/>
              </p:cNvGrpSpPr>
              <p:nvPr/>
            </p:nvGrpSpPr>
            <p:grpSpPr bwMode="auto">
              <a:xfrm>
                <a:off x="2320" y="2946"/>
                <a:ext cx="32" cy="110"/>
                <a:chOff x="2320" y="2946"/>
                <a:chExt cx="32" cy="110"/>
              </a:xfrm>
            </p:grpSpPr>
            <p:sp>
              <p:nvSpPr>
                <p:cNvPr id="792" name="Freeform 113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793" name="Freeform 11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782" name="Freeform 114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783" name="Freeform 114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784" name="Freeform 11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785" name="Freeform 11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786" name="Freeform 114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787" name="Freeform 11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788" name="Freeform 11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789" name="Freeform 114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790" name="Line 114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791" name="Line 115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sp>
          <p:nvSpPr>
            <p:cNvPr id="865" name="テキスト ボックス 864"/>
            <p:cNvSpPr txBox="1"/>
            <p:nvPr/>
          </p:nvSpPr>
          <p:spPr>
            <a:xfrm>
              <a:off x="88609" y="2081617"/>
              <a:ext cx="856324" cy="338554"/>
            </a:xfrm>
            <a:prstGeom prst="rect">
              <a:avLst/>
            </a:prstGeom>
            <a:noFill/>
          </p:spPr>
          <p:txBody>
            <a:bodyPr wrap="none" rtlCol="0">
              <a:spAutoFit/>
            </a:bodyPr>
            <a:lstStyle/>
            <a:p>
              <a:pPr algn="ctr"/>
              <a:r>
                <a:rPr lang="en-US" altLang="ja-JP" sz="1600" b="1" dirty="0" smtClean="0">
                  <a:latin typeface="Calibri" panose="020F0502020204030204" pitchFamily="34" charset="0"/>
                  <a:cs typeface="Arial" panose="020B0604020202020204" pitchFamily="34" charset="0"/>
                </a:rPr>
                <a:t>30km/h</a:t>
              </a:r>
              <a:endParaRPr lang="ja-JP" altLang="en-US" sz="1600" b="1" dirty="0">
                <a:latin typeface="Calibri" panose="020F0502020204030204" pitchFamily="34" charset="0"/>
                <a:cs typeface="Arial" panose="020B0604020202020204" pitchFamily="34" charset="0"/>
              </a:endParaRPr>
            </a:p>
          </p:txBody>
        </p:sp>
        <p:cxnSp>
          <p:nvCxnSpPr>
            <p:cNvPr id="866" name="直線矢印コネクタ 865"/>
            <p:cNvCxnSpPr/>
            <p:nvPr/>
          </p:nvCxnSpPr>
          <p:spPr>
            <a:xfrm>
              <a:off x="747749" y="2546393"/>
              <a:ext cx="291307" cy="3897"/>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232" name="テキスト ボックス 1231"/>
          <p:cNvSpPr txBox="1"/>
          <p:nvPr/>
        </p:nvSpPr>
        <p:spPr>
          <a:xfrm>
            <a:off x="25023" y="1205326"/>
            <a:ext cx="2096577" cy="646331"/>
          </a:xfrm>
          <a:prstGeom prst="rect">
            <a:avLst/>
          </a:prstGeom>
          <a:noFill/>
        </p:spPr>
        <p:txBody>
          <a:bodyPr wrap="square" rtlCol="0">
            <a:spAutoFit/>
          </a:bodyPr>
          <a:lstStyle/>
          <a:p>
            <a:pPr marL="182563" indent="-182563"/>
            <a:r>
              <a:rPr kumimoji="1" lang="en-US" altLang="ja-JP" b="1" dirty="0" smtClean="0">
                <a:ea typeface="Tahoma" panose="020B0604030504040204" pitchFamily="34" charset="0"/>
                <a:cs typeface="Tahoma" panose="020B0604030504040204" pitchFamily="34" charset="0"/>
              </a:rPr>
              <a:t>1)Beginning to steer for right turn</a:t>
            </a:r>
            <a:endParaRPr kumimoji="1" lang="ja-JP" altLang="en-US" b="1" dirty="0">
              <a:cs typeface="Tahoma" panose="020B0604030504040204" pitchFamily="34" charset="0"/>
            </a:endParaRPr>
          </a:p>
        </p:txBody>
      </p:sp>
      <p:sp>
        <p:nvSpPr>
          <p:cNvPr id="1233" name="テキスト ボックス 1232"/>
          <p:cNvSpPr txBox="1"/>
          <p:nvPr/>
        </p:nvSpPr>
        <p:spPr>
          <a:xfrm>
            <a:off x="112618" y="3931675"/>
            <a:ext cx="1759650" cy="369332"/>
          </a:xfrm>
          <a:prstGeom prst="rect">
            <a:avLst/>
          </a:prstGeom>
          <a:noFill/>
        </p:spPr>
        <p:txBody>
          <a:bodyPr wrap="square" rtlCol="0">
            <a:spAutoFit/>
          </a:bodyPr>
          <a:lstStyle/>
          <a:p>
            <a:r>
              <a:rPr kumimoji="1" lang="en-US" altLang="ja-JP" b="1" dirty="0" smtClean="0">
                <a:ea typeface="Tahoma" panose="020B0604030504040204" pitchFamily="34" charset="0"/>
                <a:cs typeface="Tahoma" panose="020B0604030504040204" pitchFamily="34" charset="0"/>
              </a:rPr>
              <a:t>2)Wrap ratio 0%</a:t>
            </a:r>
            <a:endParaRPr kumimoji="1" lang="ja-JP" altLang="en-US" b="1" dirty="0">
              <a:cs typeface="Tahoma" panose="020B0604030504040204" pitchFamily="34" charset="0"/>
            </a:endParaRPr>
          </a:p>
        </p:txBody>
      </p:sp>
      <p:grpSp>
        <p:nvGrpSpPr>
          <p:cNvPr id="18" name="グループ化 17"/>
          <p:cNvGrpSpPr/>
          <p:nvPr/>
        </p:nvGrpSpPr>
        <p:grpSpPr>
          <a:xfrm>
            <a:off x="93603" y="4135900"/>
            <a:ext cx="3841500" cy="2169784"/>
            <a:chOff x="93603" y="4135900"/>
            <a:chExt cx="3841500" cy="2169784"/>
          </a:xfrm>
        </p:grpSpPr>
        <p:sp>
          <p:nvSpPr>
            <p:cNvPr id="867" name="Rectangle 1097"/>
            <p:cNvSpPr>
              <a:spLocks noChangeArrowheads="1"/>
            </p:cNvSpPr>
            <p:nvPr/>
          </p:nvSpPr>
          <p:spPr bwMode="auto">
            <a:xfrm>
              <a:off x="93603" y="4660476"/>
              <a:ext cx="3841500" cy="1186873"/>
            </a:xfrm>
            <a:prstGeom prst="rect">
              <a:avLst/>
            </a:prstGeom>
            <a:solidFill>
              <a:schemeClr val="bg1">
                <a:lumMod val="65000"/>
              </a:schemeClr>
            </a:solidFill>
            <a:ln w="9525">
              <a:noFill/>
              <a:miter lim="800000"/>
              <a:headEnd/>
              <a:tailEnd/>
            </a:ln>
          </p:spPr>
          <p:txBody>
            <a:bodyPr/>
            <a:lstStyle/>
            <a:p>
              <a:pPr eaLnBrk="0" hangingPunct="0"/>
              <a:endParaRPr kumimoji="0" lang="ja-JP" altLang="ja-JP">
                <a:latin typeface="+mn-ea"/>
              </a:endParaRPr>
            </a:p>
          </p:txBody>
        </p:sp>
        <p:grpSp>
          <p:nvGrpSpPr>
            <p:cNvPr id="868" name="グループ化 867"/>
            <p:cNvGrpSpPr/>
            <p:nvPr/>
          </p:nvGrpSpPr>
          <p:grpSpPr>
            <a:xfrm>
              <a:off x="1837309" y="5836414"/>
              <a:ext cx="1302459" cy="469270"/>
              <a:chOff x="2469817" y="2635380"/>
              <a:chExt cx="1302459" cy="595191"/>
            </a:xfrm>
          </p:grpSpPr>
          <p:sp>
            <p:nvSpPr>
              <p:cNvPr id="869" name="直角三角形 868"/>
              <p:cNvSpPr/>
              <p:nvPr/>
            </p:nvSpPr>
            <p:spPr>
              <a:xfrm flipH="1" flipV="1">
                <a:off x="2469817" y="2639945"/>
                <a:ext cx="210211" cy="184281"/>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n-ea"/>
                </a:endParaRPr>
              </a:p>
            </p:txBody>
          </p:sp>
          <p:sp>
            <p:nvSpPr>
              <p:cNvPr id="870" name="直角三角形 869"/>
              <p:cNvSpPr/>
              <p:nvPr/>
            </p:nvSpPr>
            <p:spPr>
              <a:xfrm flipV="1">
                <a:off x="3548033" y="2635380"/>
                <a:ext cx="224243" cy="188846"/>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n-ea"/>
                </a:endParaRPr>
              </a:p>
            </p:txBody>
          </p:sp>
          <p:sp>
            <p:nvSpPr>
              <p:cNvPr id="871" name="正方形/長方形 870"/>
              <p:cNvSpPr/>
              <p:nvPr/>
            </p:nvSpPr>
            <p:spPr>
              <a:xfrm>
                <a:off x="2680028" y="2635735"/>
                <a:ext cx="868005" cy="59483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n-ea"/>
                </a:endParaRPr>
              </a:p>
            </p:txBody>
          </p:sp>
        </p:grpSp>
        <p:grpSp>
          <p:nvGrpSpPr>
            <p:cNvPr id="872" name="グループ化 871"/>
            <p:cNvGrpSpPr/>
            <p:nvPr/>
          </p:nvGrpSpPr>
          <p:grpSpPr>
            <a:xfrm flipV="1">
              <a:off x="1830292" y="4135900"/>
              <a:ext cx="1302459" cy="544951"/>
              <a:chOff x="2469817" y="2635380"/>
              <a:chExt cx="1302459" cy="595191"/>
            </a:xfrm>
          </p:grpSpPr>
          <p:sp>
            <p:nvSpPr>
              <p:cNvPr id="873" name="直角三角形 872"/>
              <p:cNvSpPr/>
              <p:nvPr/>
            </p:nvSpPr>
            <p:spPr>
              <a:xfrm flipH="1" flipV="1">
                <a:off x="2469817" y="2639945"/>
                <a:ext cx="210211" cy="184281"/>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n-ea"/>
                </a:endParaRPr>
              </a:p>
            </p:txBody>
          </p:sp>
          <p:sp>
            <p:nvSpPr>
              <p:cNvPr id="874" name="直角三角形 873"/>
              <p:cNvSpPr/>
              <p:nvPr/>
            </p:nvSpPr>
            <p:spPr>
              <a:xfrm flipV="1">
                <a:off x="3548033" y="2635380"/>
                <a:ext cx="224243" cy="188846"/>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n-ea"/>
                </a:endParaRPr>
              </a:p>
            </p:txBody>
          </p:sp>
          <p:sp>
            <p:nvSpPr>
              <p:cNvPr id="875" name="正方形/長方形 874"/>
              <p:cNvSpPr/>
              <p:nvPr/>
            </p:nvSpPr>
            <p:spPr>
              <a:xfrm>
                <a:off x="2680028" y="2635735"/>
                <a:ext cx="868005" cy="59483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n-ea"/>
                </a:endParaRPr>
              </a:p>
            </p:txBody>
          </p:sp>
        </p:grpSp>
        <p:sp>
          <p:nvSpPr>
            <p:cNvPr id="876" name="Rectangle 1106"/>
            <p:cNvSpPr>
              <a:spLocks noChangeArrowheads="1"/>
            </p:cNvSpPr>
            <p:nvPr/>
          </p:nvSpPr>
          <p:spPr bwMode="auto">
            <a:xfrm>
              <a:off x="1002988" y="5242876"/>
              <a:ext cx="180894"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877" name="Rectangle 1107"/>
            <p:cNvSpPr>
              <a:spLocks noChangeArrowheads="1"/>
            </p:cNvSpPr>
            <p:nvPr/>
          </p:nvSpPr>
          <p:spPr bwMode="auto">
            <a:xfrm>
              <a:off x="1345324" y="5242876"/>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878" name="Rectangle 1107"/>
            <p:cNvSpPr>
              <a:spLocks noChangeArrowheads="1"/>
            </p:cNvSpPr>
            <p:nvPr/>
          </p:nvSpPr>
          <p:spPr bwMode="auto">
            <a:xfrm>
              <a:off x="3719656" y="5249225"/>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879" name="Rectangle 1107"/>
            <p:cNvSpPr>
              <a:spLocks noChangeArrowheads="1"/>
            </p:cNvSpPr>
            <p:nvPr/>
          </p:nvSpPr>
          <p:spPr bwMode="auto">
            <a:xfrm>
              <a:off x="3319006" y="5257351"/>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pic>
          <p:nvPicPr>
            <p:cNvPr id="880" name="Picture 972"/>
            <p:cNvPicPr>
              <a:picLocks noChangeAspect="1" noChangeArrowheads="1"/>
            </p:cNvPicPr>
            <p:nvPr/>
          </p:nvPicPr>
          <p:blipFill>
            <a:blip r:embed="rId3" cstate="print"/>
            <a:srcRect/>
            <a:stretch>
              <a:fillRect/>
            </a:stretch>
          </p:blipFill>
          <p:spPr bwMode="auto">
            <a:xfrm rot="5400000" flipH="1" flipV="1">
              <a:off x="2708974" y="5118281"/>
              <a:ext cx="281979" cy="506288"/>
            </a:xfrm>
            <a:prstGeom prst="rect">
              <a:avLst/>
            </a:prstGeom>
            <a:noFill/>
            <a:ln w="9525">
              <a:noFill/>
              <a:miter lim="800000"/>
              <a:headEnd/>
              <a:tailEnd/>
            </a:ln>
            <a:scene3d>
              <a:camera prst="orthographicFront">
                <a:rot lat="0" lon="0" rev="20400000"/>
              </a:camera>
              <a:lightRig rig="threePt" dir="t"/>
            </a:scene3d>
          </p:spPr>
        </p:pic>
        <p:grpSp>
          <p:nvGrpSpPr>
            <p:cNvPr id="881" name="グループ化 880"/>
            <p:cNvGrpSpPr/>
            <p:nvPr/>
          </p:nvGrpSpPr>
          <p:grpSpPr>
            <a:xfrm>
              <a:off x="2561129" y="5045552"/>
              <a:ext cx="217134" cy="123830"/>
              <a:chOff x="5571460" y="1035119"/>
              <a:chExt cx="217134" cy="123830"/>
            </a:xfrm>
            <a:scene3d>
              <a:camera prst="orthographicFront">
                <a:rot lat="0" lon="0" rev="1200000"/>
              </a:camera>
              <a:lightRig rig="threePt" dir="t"/>
            </a:scene3d>
          </p:grpSpPr>
          <p:cxnSp>
            <p:nvCxnSpPr>
              <p:cNvPr id="882" name="直線コネクタ 881"/>
              <p:cNvCxnSpPr/>
              <p:nvPr/>
            </p:nvCxnSpPr>
            <p:spPr>
              <a:xfrm flipV="1">
                <a:off x="5675181" y="1035119"/>
                <a:ext cx="0" cy="11374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83" name="直線コネクタ 882"/>
              <p:cNvCxnSpPr/>
              <p:nvPr/>
            </p:nvCxnSpPr>
            <p:spPr>
              <a:xfrm flipH="1" flipV="1">
                <a:off x="5571460" y="1095153"/>
                <a:ext cx="64738" cy="5970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84" name="直線コネクタ 883"/>
              <p:cNvCxnSpPr/>
              <p:nvPr/>
            </p:nvCxnSpPr>
            <p:spPr>
              <a:xfrm flipV="1">
                <a:off x="5720316" y="1073013"/>
                <a:ext cx="68278" cy="85936"/>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grpSp>
        <p:grpSp>
          <p:nvGrpSpPr>
            <p:cNvPr id="885" name="グループ化 884"/>
            <p:cNvGrpSpPr/>
            <p:nvPr/>
          </p:nvGrpSpPr>
          <p:grpSpPr>
            <a:xfrm>
              <a:off x="3058043" y="5363086"/>
              <a:ext cx="217134" cy="123830"/>
              <a:chOff x="5571460" y="1035119"/>
              <a:chExt cx="217134" cy="123830"/>
            </a:xfrm>
            <a:scene3d>
              <a:camera prst="orthographicFront">
                <a:rot lat="0" lon="0" rev="16800000"/>
              </a:camera>
              <a:lightRig rig="threePt" dir="t"/>
            </a:scene3d>
          </p:grpSpPr>
          <p:cxnSp>
            <p:nvCxnSpPr>
              <p:cNvPr id="886" name="直線コネクタ 885"/>
              <p:cNvCxnSpPr/>
              <p:nvPr/>
            </p:nvCxnSpPr>
            <p:spPr>
              <a:xfrm flipV="1">
                <a:off x="5675181" y="1035119"/>
                <a:ext cx="0" cy="11374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87" name="直線コネクタ 886"/>
              <p:cNvCxnSpPr/>
              <p:nvPr/>
            </p:nvCxnSpPr>
            <p:spPr>
              <a:xfrm flipH="1" flipV="1">
                <a:off x="5571460" y="1095153"/>
                <a:ext cx="64738" cy="5970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88" name="直線コネクタ 887"/>
              <p:cNvCxnSpPr/>
              <p:nvPr/>
            </p:nvCxnSpPr>
            <p:spPr>
              <a:xfrm flipV="1">
                <a:off x="5720316" y="1073013"/>
                <a:ext cx="68278" cy="85936"/>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grpSp>
        <p:sp>
          <p:nvSpPr>
            <p:cNvPr id="889" name="円弧 888"/>
            <p:cNvSpPr/>
            <p:nvPr/>
          </p:nvSpPr>
          <p:spPr>
            <a:xfrm>
              <a:off x="2208788" y="5437114"/>
              <a:ext cx="163206" cy="667421"/>
            </a:xfrm>
            <a:prstGeom prst="arc">
              <a:avLst/>
            </a:prstGeom>
            <a:ln w="12700">
              <a:solidFill>
                <a:schemeClr val="tx1"/>
              </a:solidFill>
              <a:headEnd type="none"/>
              <a:tailEnd type="triangle"/>
            </a:ln>
            <a:scene3d>
              <a:camera prst="orthographicFront">
                <a:rot lat="0" lon="0" rev="1200000"/>
              </a:camera>
              <a:lightRig rig="threePt" dir="t"/>
            </a:scene3d>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latin typeface="+mn-ea"/>
              </a:endParaRPr>
            </a:p>
          </p:txBody>
        </p:sp>
        <p:grpSp>
          <p:nvGrpSpPr>
            <p:cNvPr id="890" name="グループ化 889"/>
            <p:cNvGrpSpPr/>
            <p:nvPr/>
          </p:nvGrpSpPr>
          <p:grpSpPr>
            <a:xfrm>
              <a:off x="1471700" y="5227677"/>
              <a:ext cx="217134" cy="123830"/>
              <a:chOff x="5571460" y="1035119"/>
              <a:chExt cx="217134" cy="123830"/>
            </a:xfrm>
            <a:scene3d>
              <a:camera prst="orthographicFront">
                <a:rot lat="0" lon="0" rev="6600000"/>
              </a:camera>
              <a:lightRig rig="threePt" dir="t"/>
            </a:scene3d>
          </p:grpSpPr>
          <p:cxnSp>
            <p:nvCxnSpPr>
              <p:cNvPr id="891" name="直線コネクタ 890"/>
              <p:cNvCxnSpPr/>
              <p:nvPr/>
            </p:nvCxnSpPr>
            <p:spPr>
              <a:xfrm flipV="1">
                <a:off x="5675181" y="1035119"/>
                <a:ext cx="0" cy="11374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92" name="直線コネクタ 891"/>
              <p:cNvCxnSpPr/>
              <p:nvPr/>
            </p:nvCxnSpPr>
            <p:spPr>
              <a:xfrm flipH="1" flipV="1">
                <a:off x="5571460" y="1095153"/>
                <a:ext cx="64738" cy="5970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93" name="直線コネクタ 892"/>
              <p:cNvCxnSpPr/>
              <p:nvPr/>
            </p:nvCxnSpPr>
            <p:spPr>
              <a:xfrm flipV="1">
                <a:off x="5720316" y="1073013"/>
                <a:ext cx="68278" cy="85936"/>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grpSp>
        <p:grpSp>
          <p:nvGrpSpPr>
            <p:cNvPr id="894" name="グループ化 893"/>
            <p:cNvGrpSpPr/>
            <p:nvPr/>
          </p:nvGrpSpPr>
          <p:grpSpPr>
            <a:xfrm>
              <a:off x="1920573" y="5525167"/>
              <a:ext cx="217134" cy="123830"/>
              <a:chOff x="5571460" y="1035119"/>
              <a:chExt cx="217134" cy="123830"/>
            </a:xfrm>
            <a:scene3d>
              <a:camera prst="orthographicFront">
                <a:rot lat="0" lon="0" rev="10200000"/>
              </a:camera>
              <a:lightRig rig="threePt" dir="t"/>
            </a:scene3d>
          </p:grpSpPr>
          <p:cxnSp>
            <p:nvCxnSpPr>
              <p:cNvPr id="895" name="直線コネクタ 894"/>
              <p:cNvCxnSpPr/>
              <p:nvPr/>
            </p:nvCxnSpPr>
            <p:spPr>
              <a:xfrm flipV="1">
                <a:off x="5675181" y="1035119"/>
                <a:ext cx="0" cy="11374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96" name="直線コネクタ 895"/>
              <p:cNvCxnSpPr/>
              <p:nvPr/>
            </p:nvCxnSpPr>
            <p:spPr>
              <a:xfrm flipH="1" flipV="1">
                <a:off x="5571460" y="1095153"/>
                <a:ext cx="64738" cy="5970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97" name="直線コネクタ 896"/>
              <p:cNvCxnSpPr/>
              <p:nvPr/>
            </p:nvCxnSpPr>
            <p:spPr>
              <a:xfrm flipV="1">
                <a:off x="5720316" y="1073013"/>
                <a:ext cx="68278" cy="85936"/>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grpSp>
        <p:grpSp>
          <p:nvGrpSpPr>
            <p:cNvPr id="898" name="Group 989"/>
            <p:cNvGrpSpPr>
              <a:grpSpLocks/>
            </p:cNvGrpSpPr>
            <p:nvPr/>
          </p:nvGrpSpPr>
          <p:grpSpPr bwMode="auto">
            <a:xfrm>
              <a:off x="1674471" y="5143781"/>
              <a:ext cx="494053" cy="259538"/>
              <a:chOff x="2288" y="2935"/>
              <a:chExt cx="254" cy="133"/>
            </a:xfrm>
            <a:scene3d>
              <a:camera prst="orthographicFront">
                <a:rot lat="0" lon="0" rev="19800000"/>
              </a:camera>
              <a:lightRig rig="threePt" dir="t"/>
            </a:scene3d>
          </p:grpSpPr>
          <p:grpSp>
            <p:nvGrpSpPr>
              <p:cNvPr id="899" name="Group 990"/>
              <p:cNvGrpSpPr>
                <a:grpSpLocks/>
              </p:cNvGrpSpPr>
              <p:nvPr/>
            </p:nvGrpSpPr>
            <p:grpSpPr bwMode="auto">
              <a:xfrm>
                <a:off x="2288" y="2935"/>
                <a:ext cx="254" cy="133"/>
                <a:chOff x="2288" y="2935"/>
                <a:chExt cx="254" cy="133"/>
              </a:xfrm>
            </p:grpSpPr>
            <p:grpSp>
              <p:nvGrpSpPr>
                <p:cNvPr id="1041" name="Group 991"/>
                <p:cNvGrpSpPr>
                  <a:grpSpLocks/>
                </p:cNvGrpSpPr>
                <p:nvPr/>
              </p:nvGrpSpPr>
              <p:grpSpPr bwMode="auto">
                <a:xfrm>
                  <a:off x="2288" y="2935"/>
                  <a:ext cx="254" cy="133"/>
                  <a:chOff x="2288" y="2935"/>
                  <a:chExt cx="254" cy="133"/>
                </a:xfrm>
              </p:grpSpPr>
              <p:grpSp>
                <p:nvGrpSpPr>
                  <p:cNvPr id="1056" name="Group 992"/>
                  <p:cNvGrpSpPr>
                    <a:grpSpLocks/>
                  </p:cNvGrpSpPr>
                  <p:nvPr/>
                </p:nvGrpSpPr>
                <p:grpSpPr bwMode="auto">
                  <a:xfrm>
                    <a:off x="2288" y="2935"/>
                    <a:ext cx="254" cy="133"/>
                    <a:chOff x="2288" y="2935"/>
                    <a:chExt cx="254" cy="133"/>
                  </a:xfrm>
                </p:grpSpPr>
                <p:sp>
                  <p:nvSpPr>
                    <p:cNvPr id="1058" name="Freeform 99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059" name="Freeform 99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057" name="Freeform 99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042" name="Group 996"/>
                <p:cNvGrpSpPr>
                  <a:grpSpLocks/>
                </p:cNvGrpSpPr>
                <p:nvPr/>
              </p:nvGrpSpPr>
              <p:grpSpPr bwMode="auto">
                <a:xfrm>
                  <a:off x="2447" y="2945"/>
                  <a:ext cx="55" cy="109"/>
                  <a:chOff x="2447" y="2945"/>
                  <a:chExt cx="55" cy="109"/>
                </a:xfrm>
              </p:grpSpPr>
              <p:sp>
                <p:nvSpPr>
                  <p:cNvPr id="1054" name="Freeform 99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055" name="Freeform 99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043" name="Group 999"/>
                <p:cNvGrpSpPr>
                  <a:grpSpLocks/>
                </p:cNvGrpSpPr>
                <p:nvPr/>
              </p:nvGrpSpPr>
              <p:grpSpPr bwMode="auto">
                <a:xfrm>
                  <a:off x="2320" y="2946"/>
                  <a:ext cx="32" cy="110"/>
                  <a:chOff x="2320" y="2946"/>
                  <a:chExt cx="32" cy="110"/>
                </a:xfrm>
              </p:grpSpPr>
              <p:sp>
                <p:nvSpPr>
                  <p:cNvPr id="1052" name="Freeform 100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053" name="Freeform 100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044" name="Group 1002"/>
                <p:cNvGrpSpPr>
                  <a:grpSpLocks/>
                </p:cNvGrpSpPr>
                <p:nvPr/>
              </p:nvGrpSpPr>
              <p:grpSpPr bwMode="auto">
                <a:xfrm>
                  <a:off x="2349" y="3035"/>
                  <a:ext cx="131" cy="21"/>
                  <a:chOff x="2349" y="3035"/>
                  <a:chExt cx="131" cy="21"/>
                </a:xfrm>
              </p:grpSpPr>
              <p:sp>
                <p:nvSpPr>
                  <p:cNvPr id="1050" name="Freeform 100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051" name="Freeform 100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045" name="Group 1005"/>
                <p:cNvGrpSpPr>
                  <a:grpSpLocks/>
                </p:cNvGrpSpPr>
                <p:nvPr/>
              </p:nvGrpSpPr>
              <p:grpSpPr bwMode="auto">
                <a:xfrm>
                  <a:off x="2348" y="2945"/>
                  <a:ext cx="129" cy="19"/>
                  <a:chOff x="2348" y="2945"/>
                  <a:chExt cx="129" cy="19"/>
                </a:xfrm>
              </p:grpSpPr>
              <p:sp>
                <p:nvSpPr>
                  <p:cNvPr id="1048" name="Freeform 100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049" name="Freeform 100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1046" name="Line 100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047" name="Line 100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grpSp>
            <p:nvGrpSpPr>
              <p:cNvPr id="900" name="Group 1010"/>
              <p:cNvGrpSpPr>
                <a:grpSpLocks/>
              </p:cNvGrpSpPr>
              <p:nvPr/>
            </p:nvGrpSpPr>
            <p:grpSpPr bwMode="auto">
              <a:xfrm>
                <a:off x="2288" y="2935"/>
                <a:ext cx="254" cy="133"/>
                <a:chOff x="2288" y="2935"/>
                <a:chExt cx="254" cy="133"/>
              </a:xfrm>
            </p:grpSpPr>
            <p:grpSp>
              <p:nvGrpSpPr>
                <p:cNvPr id="1037" name="Group 1011"/>
                <p:cNvGrpSpPr>
                  <a:grpSpLocks/>
                </p:cNvGrpSpPr>
                <p:nvPr/>
              </p:nvGrpSpPr>
              <p:grpSpPr bwMode="auto">
                <a:xfrm>
                  <a:off x="2288" y="2935"/>
                  <a:ext cx="254" cy="133"/>
                  <a:chOff x="2288" y="2935"/>
                  <a:chExt cx="254" cy="133"/>
                </a:xfrm>
              </p:grpSpPr>
              <p:sp>
                <p:nvSpPr>
                  <p:cNvPr id="1039" name="Freeform 101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040" name="Freeform 101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038" name="Freeform 101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901" name="Group 1015"/>
              <p:cNvGrpSpPr>
                <a:grpSpLocks/>
              </p:cNvGrpSpPr>
              <p:nvPr/>
            </p:nvGrpSpPr>
            <p:grpSpPr bwMode="auto">
              <a:xfrm>
                <a:off x="2447" y="2945"/>
                <a:ext cx="55" cy="109"/>
                <a:chOff x="2447" y="2945"/>
                <a:chExt cx="55" cy="109"/>
              </a:xfrm>
            </p:grpSpPr>
            <p:sp>
              <p:nvSpPr>
                <p:cNvPr id="1035" name="Freeform 101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036" name="Freeform 101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902" name="Group 1018"/>
              <p:cNvGrpSpPr>
                <a:grpSpLocks/>
              </p:cNvGrpSpPr>
              <p:nvPr/>
            </p:nvGrpSpPr>
            <p:grpSpPr bwMode="auto">
              <a:xfrm>
                <a:off x="2320" y="2946"/>
                <a:ext cx="32" cy="110"/>
                <a:chOff x="2320" y="2946"/>
                <a:chExt cx="32" cy="110"/>
              </a:xfrm>
            </p:grpSpPr>
            <p:sp>
              <p:nvSpPr>
                <p:cNvPr id="1033" name="Freeform 101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034" name="Freeform 102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903" name="Group 1021"/>
              <p:cNvGrpSpPr>
                <a:grpSpLocks/>
              </p:cNvGrpSpPr>
              <p:nvPr/>
            </p:nvGrpSpPr>
            <p:grpSpPr bwMode="auto">
              <a:xfrm>
                <a:off x="2349" y="3035"/>
                <a:ext cx="131" cy="21"/>
                <a:chOff x="2349" y="3035"/>
                <a:chExt cx="131" cy="21"/>
              </a:xfrm>
            </p:grpSpPr>
            <p:sp>
              <p:nvSpPr>
                <p:cNvPr id="1031" name="Freeform 102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032" name="Freeform 102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904" name="Group 1024"/>
              <p:cNvGrpSpPr>
                <a:grpSpLocks/>
              </p:cNvGrpSpPr>
              <p:nvPr/>
            </p:nvGrpSpPr>
            <p:grpSpPr bwMode="auto">
              <a:xfrm>
                <a:off x="2348" y="2945"/>
                <a:ext cx="129" cy="19"/>
                <a:chOff x="2348" y="2945"/>
                <a:chExt cx="129" cy="19"/>
              </a:xfrm>
            </p:grpSpPr>
            <p:sp>
              <p:nvSpPr>
                <p:cNvPr id="1029" name="Freeform 102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030" name="Freeform 102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905" name="Line 102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906" name="Line 102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907" name="Group 1029"/>
              <p:cNvGrpSpPr>
                <a:grpSpLocks/>
              </p:cNvGrpSpPr>
              <p:nvPr/>
            </p:nvGrpSpPr>
            <p:grpSpPr bwMode="auto">
              <a:xfrm>
                <a:off x="2288" y="2935"/>
                <a:ext cx="254" cy="133"/>
                <a:chOff x="2288" y="2935"/>
                <a:chExt cx="254" cy="133"/>
              </a:xfrm>
            </p:grpSpPr>
            <p:grpSp>
              <p:nvGrpSpPr>
                <p:cNvPr id="1025" name="Group 1030"/>
                <p:cNvGrpSpPr>
                  <a:grpSpLocks/>
                </p:cNvGrpSpPr>
                <p:nvPr/>
              </p:nvGrpSpPr>
              <p:grpSpPr bwMode="auto">
                <a:xfrm>
                  <a:off x="2288" y="2935"/>
                  <a:ext cx="254" cy="133"/>
                  <a:chOff x="2288" y="2935"/>
                  <a:chExt cx="254" cy="133"/>
                </a:xfrm>
              </p:grpSpPr>
              <p:sp>
                <p:nvSpPr>
                  <p:cNvPr id="1027" name="Freeform 103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028" name="Freeform 103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026" name="Freeform 103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908" name="Group 1034"/>
              <p:cNvGrpSpPr>
                <a:grpSpLocks/>
              </p:cNvGrpSpPr>
              <p:nvPr/>
            </p:nvGrpSpPr>
            <p:grpSpPr bwMode="auto">
              <a:xfrm>
                <a:off x="2447" y="2945"/>
                <a:ext cx="55" cy="109"/>
                <a:chOff x="2447" y="2945"/>
                <a:chExt cx="55" cy="109"/>
              </a:xfrm>
            </p:grpSpPr>
            <p:sp>
              <p:nvSpPr>
                <p:cNvPr id="1023" name="Freeform 103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024" name="Freeform 103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909" name="Group 1037"/>
              <p:cNvGrpSpPr>
                <a:grpSpLocks/>
              </p:cNvGrpSpPr>
              <p:nvPr/>
            </p:nvGrpSpPr>
            <p:grpSpPr bwMode="auto">
              <a:xfrm>
                <a:off x="2320" y="2946"/>
                <a:ext cx="32" cy="110"/>
                <a:chOff x="2320" y="2946"/>
                <a:chExt cx="32" cy="110"/>
              </a:xfrm>
            </p:grpSpPr>
            <p:sp>
              <p:nvSpPr>
                <p:cNvPr id="1019" name="Freeform 103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1020" name="Group 1039"/>
                <p:cNvGrpSpPr>
                  <a:grpSpLocks/>
                </p:cNvGrpSpPr>
                <p:nvPr/>
              </p:nvGrpSpPr>
              <p:grpSpPr bwMode="auto">
                <a:xfrm>
                  <a:off x="2320" y="2946"/>
                  <a:ext cx="32" cy="110"/>
                  <a:chOff x="2320" y="2946"/>
                  <a:chExt cx="32" cy="110"/>
                </a:xfrm>
              </p:grpSpPr>
              <p:sp>
                <p:nvSpPr>
                  <p:cNvPr id="1021" name="Freeform 10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1022" name="Freeform 104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grpSp>
            <p:nvGrpSpPr>
              <p:cNvPr id="910" name="Group 1042"/>
              <p:cNvGrpSpPr>
                <a:grpSpLocks/>
              </p:cNvGrpSpPr>
              <p:nvPr/>
            </p:nvGrpSpPr>
            <p:grpSpPr bwMode="auto">
              <a:xfrm>
                <a:off x="2349" y="3035"/>
                <a:ext cx="131" cy="21"/>
                <a:chOff x="2349" y="3035"/>
                <a:chExt cx="131" cy="21"/>
              </a:xfrm>
            </p:grpSpPr>
            <p:sp>
              <p:nvSpPr>
                <p:cNvPr id="1017" name="Freeform 10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018" name="Freeform 10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911" name="Group 1045"/>
              <p:cNvGrpSpPr>
                <a:grpSpLocks/>
              </p:cNvGrpSpPr>
              <p:nvPr/>
            </p:nvGrpSpPr>
            <p:grpSpPr bwMode="auto">
              <a:xfrm>
                <a:off x="2348" y="2945"/>
                <a:ext cx="129" cy="19"/>
                <a:chOff x="2348" y="2945"/>
                <a:chExt cx="129" cy="19"/>
              </a:xfrm>
            </p:grpSpPr>
            <p:sp>
              <p:nvSpPr>
                <p:cNvPr id="1015" name="Freeform 10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016" name="Freeform 10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912" name="Line 104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913" name="Line 104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914" name="Group 1050"/>
              <p:cNvGrpSpPr>
                <a:grpSpLocks/>
              </p:cNvGrpSpPr>
              <p:nvPr/>
            </p:nvGrpSpPr>
            <p:grpSpPr bwMode="auto">
              <a:xfrm>
                <a:off x="2288" y="2935"/>
                <a:ext cx="254" cy="133"/>
                <a:chOff x="2288" y="2935"/>
                <a:chExt cx="254" cy="133"/>
              </a:xfrm>
            </p:grpSpPr>
            <p:grpSp>
              <p:nvGrpSpPr>
                <p:cNvPr id="1011" name="Group 1051"/>
                <p:cNvGrpSpPr>
                  <a:grpSpLocks/>
                </p:cNvGrpSpPr>
                <p:nvPr/>
              </p:nvGrpSpPr>
              <p:grpSpPr bwMode="auto">
                <a:xfrm>
                  <a:off x="2288" y="2935"/>
                  <a:ext cx="254" cy="133"/>
                  <a:chOff x="2288" y="2935"/>
                  <a:chExt cx="254" cy="133"/>
                </a:xfrm>
              </p:grpSpPr>
              <p:sp>
                <p:nvSpPr>
                  <p:cNvPr id="1013" name="Freeform 105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014" name="Freeform 105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012" name="Freeform 105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915" name="Group 1055"/>
              <p:cNvGrpSpPr>
                <a:grpSpLocks/>
              </p:cNvGrpSpPr>
              <p:nvPr/>
            </p:nvGrpSpPr>
            <p:grpSpPr bwMode="auto">
              <a:xfrm>
                <a:off x="2447" y="2945"/>
                <a:ext cx="55" cy="109"/>
                <a:chOff x="2447" y="2945"/>
                <a:chExt cx="55" cy="109"/>
              </a:xfrm>
            </p:grpSpPr>
            <p:sp>
              <p:nvSpPr>
                <p:cNvPr id="1009" name="Freeform 105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010" name="Freeform 105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916" name="Group 1058"/>
              <p:cNvGrpSpPr>
                <a:grpSpLocks/>
              </p:cNvGrpSpPr>
              <p:nvPr/>
            </p:nvGrpSpPr>
            <p:grpSpPr bwMode="auto">
              <a:xfrm>
                <a:off x="2320" y="2946"/>
                <a:ext cx="32" cy="110"/>
                <a:chOff x="2320" y="2946"/>
                <a:chExt cx="32" cy="110"/>
              </a:xfrm>
            </p:grpSpPr>
            <p:sp>
              <p:nvSpPr>
                <p:cNvPr id="1007" name="Freeform 105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008" name="Freeform 106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917" name="Group 1061"/>
              <p:cNvGrpSpPr>
                <a:grpSpLocks/>
              </p:cNvGrpSpPr>
              <p:nvPr/>
            </p:nvGrpSpPr>
            <p:grpSpPr bwMode="auto">
              <a:xfrm>
                <a:off x="2349" y="3035"/>
                <a:ext cx="131" cy="21"/>
                <a:chOff x="2349" y="3035"/>
                <a:chExt cx="131" cy="21"/>
              </a:xfrm>
            </p:grpSpPr>
            <p:sp>
              <p:nvSpPr>
                <p:cNvPr id="1005" name="Freeform 106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006" name="Freeform 106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918" name="Group 1064"/>
              <p:cNvGrpSpPr>
                <a:grpSpLocks/>
              </p:cNvGrpSpPr>
              <p:nvPr/>
            </p:nvGrpSpPr>
            <p:grpSpPr bwMode="auto">
              <a:xfrm>
                <a:off x="2348" y="2945"/>
                <a:ext cx="129" cy="19"/>
                <a:chOff x="2348" y="2945"/>
                <a:chExt cx="129" cy="19"/>
              </a:xfrm>
            </p:grpSpPr>
            <p:sp>
              <p:nvSpPr>
                <p:cNvPr id="1003" name="Freeform 106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004" name="Freeform 106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919" name="Line 106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920" name="Line 106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921" name="Group 1069"/>
              <p:cNvGrpSpPr>
                <a:grpSpLocks/>
              </p:cNvGrpSpPr>
              <p:nvPr/>
            </p:nvGrpSpPr>
            <p:grpSpPr bwMode="auto">
              <a:xfrm>
                <a:off x="2288" y="2935"/>
                <a:ext cx="254" cy="133"/>
                <a:chOff x="2288" y="2935"/>
                <a:chExt cx="254" cy="133"/>
              </a:xfrm>
            </p:grpSpPr>
            <p:sp>
              <p:nvSpPr>
                <p:cNvPr id="1001" name="Freeform 107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002" name="Freeform 107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922" name="Freeform 107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923" name="Group 1073"/>
              <p:cNvGrpSpPr>
                <a:grpSpLocks/>
              </p:cNvGrpSpPr>
              <p:nvPr/>
            </p:nvGrpSpPr>
            <p:grpSpPr bwMode="auto">
              <a:xfrm>
                <a:off x="2288" y="2935"/>
                <a:ext cx="254" cy="133"/>
                <a:chOff x="2288" y="2935"/>
                <a:chExt cx="254" cy="133"/>
              </a:xfrm>
            </p:grpSpPr>
            <p:sp>
              <p:nvSpPr>
                <p:cNvPr id="999" name="Freeform 107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000" name="Freeform 107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924" name="Freeform 107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925" name="Freeform 107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926" name="Freeform 107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927" name="Freeform 107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928" name="Freeform 108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929" name="Freeform 108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930" name="Freeform 108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931" name="Freeform 108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932" name="Freeform 108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933" name="Freeform 108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934" name="Freeform 108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935" name="Freeform 1087"/>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936" name="Freeform 1088"/>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937" name="Freeform 108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938" name="Freeform 109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939" name="Freeform 1091"/>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940" name="Freeform 109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941" name="Line 1093"/>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942" name="Line 1094"/>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943" name="Group 1095"/>
              <p:cNvGrpSpPr>
                <a:grpSpLocks/>
              </p:cNvGrpSpPr>
              <p:nvPr/>
            </p:nvGrpSpPr>
            <p:grpSpPr bwMode="auto">
              <a:xfrm>
                <a:off x="2288" y="2935"/>
                <a:ext cx="254" cy="133"/>
                <a:chOff x="2288" y="2935"/>
                <a:chExt cx="254" cy="133"/>
              </a:xfrm>
            </p:grpSpPr>
            <p:sp>
              <p:nvSpPr>
                <p:cNvPr id="997" name="Freeform 109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998" name="Freeform 109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944" name="Freeform 109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945" name="Group 1099"/>
              <p:cNvGrpSpPr>
                <a:grpSpLocks/>
              </p:cNvGrpSpPr>
              <p:nvPr/>
            </p:nvGrpSpPr>
            <p:grpSpPr bwMode="auto">
              <a:xfrm>
                <a:off x="2288" y="2935"/>
                <a:ext cx="254" cy="133"/>
                <a:chOff x="2288" y="2935"/>
                <a:chExt cx="254" cy="133"/>
              </a:xfrm>
            </p:grpSpPr>
            <p:sp>
              <p:nvSpPr>
                <p:cNvPr id="995" name="Freeform 110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996" name="Freeform 110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946" name="Freeform 110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947" name="Freeform 110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948" name="Freeform 110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949" name="Freeform 110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950" name="Freeform 110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951" name="Freeform 110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952" name="Freeform 110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953" name="Freeform 110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954" name="Freeform 111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955" name="Freeform 111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956" name="Freeform 111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957" name="Freeform 111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958" name="Freeform 111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959" name="Freeform 111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960" name="Freeform 111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961" name="Freeform 111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962" name="Freeform 111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963" name="Line 111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964" name="Line 112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965" name="Group 1121"/>
              <p:cNvGrpSpPr>
                <a:grpSpLocks/>
              </p:cNvGrpSpPr>
              <p:nvPr/>
            </p:nvGrpSpPr>
            <p:grpSpPr bwMode="auto">
              <a:xfrm>
                <a:off x="2288" y="2935"/>
                <a:ext cx="254" cy="133"/>
                <a:chOff x="2288" y="2935"/>
                <a:chExt cx="254" cy="133"/>
              </a:xfrm>
            </p:grpSpPr>
            <p:sp>
              <p:nvSpPr>
                <p:cNvPr id="993" name="Freeform 112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994" name="Freeform 112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966" name="Freeform 112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967" name="Group 1125"/>
              <p:cNvGrpSpPr>
                <a:grpSpLocks/>
              </p:cNvGrpSpPr>
              <p:nvPr/>
            </p:nvGrpSpPr>
            <p:grpSpPr bwMode="auto">
              <a:xfrm>
                <a:off x="2288" y="2935"/>
                <a:ext cx="254" cy="133"/>
                <a:chOff x="2288" y="2935"/>
                <a:chExt cx="254" cy="133"/>
              </a:xfrm>
            </p:grpSpPr>
            <p:sp>
              <p:nvSpPr>
                <p:cNvPr id="991" name="Freeform 112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992" name="Freeform 112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968" name="Freeform 112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969" name="Freeform 112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970" name="Freeform 113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971" name="Freeform 113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972" name="Freeform 113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973" name="Freeform 113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974" name="Group 1134"/>
              <p:cNvGrpSpPr>
                <a:grpSpLocks/>
              </p:cNvGrpSpPr>
              <p:nvPr/>
            </p:nvGrpSpPr>
            <p:grpSpPr bwMode="auto">
              <a:xfrm>
                <a:off x="2320" y="2946"/>
                <a:ext cx="32" cy="110"/>
                <a:chOff x="2320" y="2946"/>
                <a:chExt cx="32" cy="110"/>
              </a:xfrm>
            </p:grpSpPr>
            <p:sp>
              <p:nvSpPr>
                <p:cNvPr id="989" name="Freeform 113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990" name="Freeform 113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975" name="Freeform 113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976" name="Group 1138"/>
              <p:cNvGrpSpPr>
                <a:grpSpLocks/>
              </p:cNvGrpSpPr>
              <p:nvPr/>
            </p:nvGrpSpPr>
            <p:grpSpPr bwMode="auto">
              <a:xfrm>
                <a:off x="2320" y="2946"/>
                <a:ext cx="32" cy="110"/>
                <a:chOff x="2320" y="2946"/>
                <a:chExt cx="32" cy="110"/>
              </a:xfrm>
            </p:grpSpPr>
            <p:sp>
              <p:nvSpPr>
                <p:cNvPr id="987" name="Freeform 113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988" name="Freeform 11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977" name="Freeform 114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978" name="Freeform 114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979" name="Freeform 11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980" name="Freeform 11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981" name="Freeform 114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982" name="Freeform 11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983" name="Freeform 11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984" name="Freeform 114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985" name="Line 114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986" name="Line 115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cxnSp>
          <p:nvCxnSpPr>
            <p:cNvPr id="1060" name="直線コネクタ 1059"/>
            <p:cNvCxnSpPr/>
            <p:nvPr/>
          </p:nvCxnSpPr>
          <p:spPr>
            <a:xfrm flipV="1">
              <a:off x="2204464" y="4844735"/>
              <a:ext cx="0" cy="4610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1" name="直線コネクタ 1060"/>
            <p:cNvCxnSpPr/>
            <p:nvPr/>
          </p:nvCxnSpPr>
          <p:spPr>
            <a:xfrm flipV="1">
              <a:off x="2584872" y="4857789"/>
              <a:ext cx="199" cy="408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2" name="直線コネクタ 1061"/>
            <p:cNvCxnSpPr/>
            <p:nvPr/>
          </p:nvCxnSpPr>
          <p:spPr>
            <a:xfrm flipV="1">
              <a:off x="2205721" y="4927676"/>
              <a:ext cx="367600" cy="12782"/>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64" name="テキスト ボックス 1063"/>
            <p:cNvSpPr txBox="1"/>
            <p:nvPr/>
          </p:nvSpPr>
          <p:spPr>
            <a:xfrm>
              <a:off x="1727112" y="4261446"/>
              <a:ext cx="1459950" cy="669414"/>
            </a:xfrm>
            <a:prstGeom prst="rect">
              <a:avLst/>
            </a:prstGeom>
            <a:noFill/>
          </p:spPr>
          <p:txBody>
            <a:bodyPr wrap="non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TTC </a:t>
              </a:r>
            </a:p>
            <a:p>
              <a:pPr algn="ctr">
                <a:lnSpc>
                  <a:spcPts val="1500"/>
                </a:lnSpc>
              </a:pPr>
              <a:r>
                <a:rPr lang="en-US" altLang="ja-JP" sz="1600" b="1" dirty="0" smtClean="0">
                  <a:latin typeface="Calibri" panose="020F0502020204030204" pitchFamily="34" charset="0"/>
                  <a:cs typeface="Arial" panose="020B0604020202020204" pitchFamily="34" charset="0"/>
                </a:rPr>
                <a:t>not more than </a:t>
              </a:r>
            </a:p>
            <a:p>
              <a:pPr algn="ctr">
                <a:lnSpc>
                  <a:spcPts val="1500"/>
                </a:lnSpc>
              </a:pPr>
              <a:r>
                <a:rPr lang="en-US" altLang="ja-JP" sz="1600" b="1" dirty="0" smtClean="0">
                  <a:latin typeface="Calibri" panose="020F0502020204030204" pitchFamily="34" charset="0"/>
                  <a:cs typeface="Arial" panose="020B0604020202020204" pitchFamily="34" charset="0"/>
                </a:rPr>
                <a:t>1.7sec.</a:t>
              </a:r>
              <a:endParaRPr lang="ja-JP" altLang="en-US" sz="1600" b="1" dirty="0">
                <a:latin typeface="Calibri" panose="020F0502020204030204" pitchFamily="34" charset="0"/>
                <a:cs typeface="Arial" panose="020B0604020202020204" pitchFamily="34" charset="0"/>
              </a:endParaRPr>
            </a:p>
          </p:txBody>
        </p:sp>
        <p:sp>
          <p:nvSpPr>
            <p:cNvPr id="1065" name="テキスト ボックス 1064"/>
            <p:cNvSpPr txBox="1"/>
            <p:nvPr/>
          </p:nvSpPr>
          <p:spPr>
            <a:xfrm>
              <a:off x="2847569" y="4970915"/>
              <a:ext cx="1064907" cy="338554"/>
            </a:xfrm>
            <a:prstGeom prst="rect">
              <a:avLst/>
            </a:prstGeom>
            <a:noFill/>
          </p:spPr>
          <p:txBody>
            <a:bodyPr wrap="none" rtlCol="0">
              <a:spAutoFit/>
            </a:bodyPr>
            <a:lstStyle/>
            <a:p>
              <a:r>
                <a:rPr lang="en-US" altLang="ja-JP" sz="1600" b="1" dirty="0">
                  <a:latin typeface="Calibri" panose="020F0502020204030204" pitchFamily="34" charset="0"/>
                  <a:cs typeface="Arial" panose="020B0604020202020204" pitchFamily="34" charset="0"/>
                </a:rPr>
                <a:t>Stationary</a:t>
              </a:r>
              <a:endParaRPr lang="ja-JP" altLang="en-US" sz="1600" b="1" dirty="0">
                <a:latin typeface="Calibri" panose="020F0502020204030204" pitchFamily="34" charset="0"/>
                <a:cs typeface="Arial" panose="020B0604020202020204" pitchFamily="34" charset="0"/>
              </a:endParaRPr>
            </a:p>
          </p:txBody>
        </p:sp>
        <p:sp>
          <p:nvSpPr>
            <p:cNvPr id="1066" name="Rectangle 1107"/>
            <p:cNvSpPr>
              <a:spLocks noChangeArrowheads="1"/>
            </p:cNvSpPr>
            <p:nvPr/>
          </p:nvSpPr>
          <p:spPr bwMode="auto">
            <a:xfrm>
              <a:off x="683002" y="5244353"/>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067" name="Rectangle 1107"/>
            <p:cNvSpPr>
              <a:spLocks noChangeArrowheads="1"/>
            </p:cNvSpPr>
            <p:nvPr/>
          </p:nvSpPr>
          <p:spPr bwMode="auto">
            <a:xfrm>
              <a:off x="352023" y="5256076"/>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239" name="テキスト ボックス 1238"/>
            <p:cNvSpPr txBox="1"/>
            <p:nvPr/>
          </p:nvSpPr>
          <p:spPr>
            <a:xfrm>
              <a:off x="771024" y="5399416"/>
              <a:ext cx="1301958" cy="477054"/>
            </a:xfrm>
            <a:prstGeom prst="rect">
              <a:avLst/>
            </a:prstGeom>
            <a:noFill/>
          </p:spPr>
          <p:txBody>
            <a:bodyPr wrap="non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Not less than</a:t>
              </a:r>
            </a:p>
            <a:p>
              <a:pPr algn="ctr">
                <a:lnSpc>
                  <a:spcPts val="1500"/>
                </a:lnSpc>
              </a:pPr>
              <a:r>
                <a:rPr lang="en-US" altLang="ja-JP" sz="1600" b="1" dirty="0" smtClean="0">
                  <a:latin typeface="Calibri" panose="020F0502020204030204" pitchFamily="34" charset="0"/>
                  <a:cs typeface="Arial" panose="020B0604020202020204" pitchFamily="34" charset="0"/>
                </a:rPr>
                <a:t>10km/h</a:t>
              </a:r>
              <a:endParaRPr lang="ja-JP" altLang="en-US" sz="1600" b="1" dirty="0">
                <a:latin typeface="Calibri" panose="020F0502020204030204" pitchFamily="34" charset="0"/>
                <a:cs typeface="Arial" panose="020B0604020202020204" pitchFamily="34" charset="0"/>
              </a:endParaRPr>
            </a:p>
          </p:txBody>
        </p:sp>
      </p:grpSp>
      <p:graphicFrame>
        <p:nvGraphicFramePr>
          <p:cNvPr id="1241" name="表 1240"/>
          <p:cNvGraphicFramePr>
            <a:graphicFrameLocks noGrp="1"/>
          </p:cNvGraphicFramePr>
          <p:nvPr>
            <p:extLst>
              <p:ext uri="{D42A27DB-BD31-4B8C-83A1-F6EECF244321}">
                <p14:modId xmlns:p14="http://schemas.microsoft.com/office/powerpoint/2010/main" val="1652756892"/>
              </p:ext>
            </p:extLst>
          </p:nvPr>
        </p:nvGraphicFramePr>
        <p:xfrm>
          <a:off x="4289336" y="4616373"/>
          <a:ext cx="4555958" cy="1737360"/>
        </p:xfrm>
        <a:graphic>
          <a:graphicData uri="http://schemas.openxmlformats.org/drawingml/2006/table">
            <a:tbl>
              <a:tblPr firstRow="1" bandRow="1">
                <a:tableStyleId>{5C22544A-7EE6-4342-B048-85BDC9FD1C3A}</a:tableStyleId>
              </a:tblPr>
              <a:tblGrid>
                <a:gridCol w="356955">
                  <a:extLst>
                    <a:ext uri="{9D8B030D-6E8A-4147-A177-3AD203B41FA5}">
                      <a16:colId xmlns:a16="http://schemas.microsoft.com/office/drawing/2014/main" xmlns="" val="20000"/>
                    </a:ext>
                  </a:extLst>
                </a:gridCol>
                <a:gridCol w="1266698">
                  <a:extLst>
                    <a:ext uri="{9D8B030D-6E8A-4147-A177-3AD203B41FA5}">
                      <a16:colId xmlns:a16="http://schemas.microsoft.com/office/drawing/2014/main" xmlns="" val="20001"/>
                    </a:ext>
                  </a:extLst>
                </a:gridCol>
                <a:gridCol w="1297436">
                  <a:extLst>
                    <a:ext uri="{9D8B030D-6E8A-4147-A177-3AD203B41FA5}">
                      <a16:colId xmlns:a16="http://schemas.microsoft.com/office/drawing/2014/main" xmlns="" val="20002"/>
                    </a:ext>
                  </a:extLst>
                </a:gridCol>
                <a:gridCol w="1634869">
                  <a:extLst>
                    <a:ext uri="{9D8B030D-6E8A-4147-A177-3AD203B41FA5}">
                      <a16:colId xmlns:a16="http://schemas.microsoft.com/office/drawing/2014/main" xmlns="" val="20003"/>
                    </a:ext>
                  </a:extLst>
                </a:gridCol>
              </a:tblGrid>
              <a:tr h="370840">
                <a:tc>
                  <a:txBody>
                    <a:bodyPr/>
                    <a:lstStyle/>
                    <a:p>
                      <a:pPr algn="ctr"/>
                      <a:endParaRPr kumimoji="1" lang="ja-JP" altLang="en-US" sz="1400" b="0" dirty="0">
                        <a:solidFill>
                          <a:schemeClr val="bg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kumimoji="1" lang="en-US" altLang="ja-JP" sz="1600" b="1" dirty="0" smtClean="0">
                          <a:solidFill>
                            <a:schemeClr val="bg1"/>
                          </a:solidFill>
                          <a:latin typeface="+mn-lt"/>
                        </a:rPr>
                        <a:t>Speed</a:t>
                      </a:r>
                    </a:p>
                    <a:p>
                      <a:pPr algn="ctr"/>
                      <a:r>
                        <a:rPr kumimoji="1" lang="ja-JP" altLang="en-US" sz="1400" b="0" dirty="0" smtClean="0">
                          <a:solidFill>
                            <a:schemeClr val="bg1"/>
                          </a:solidFill>
                          <a:latin typeface="+mn-lt"/>
                        </a:rPr>
                        <a:t>（</a:t>
                      </a:r>
                      <a:r>
                        <a:rPr kumimoji="1" lang="en-US" altLang="ja-JP" sz="1400" b="0" dirty="0" smtClean="0">
                          <a:solidFill>
                            <a:schemeClr val="bg1"/>
                          </a:solidFill>
                          <a:latin typeface="+mn-lt"/>
                        </a:rPr>
                        <a:t>Average</a:t>
                      </a:r>
                      <a:r>
                        <a:rPr kumimoji="1" lang="ja-JP" altLang="en-US" sz="1400" b="0" dirty="0" smtClean="0">
                          <a:solidFill>
                            <a:schemeClr val="bg1"/>
                          </a:solidFill>
                          <a:latin typeface="+mn-lt"/>
                        </a:rPr>
                        <a:t>）</a:t>
                      </a:r>
                      <a:endParaRPr kumimoji="1" lang="ja-JP" altLang="en-US" sz="1400" b="0" dirty="0">
                        <a:solidFill>
                          <a:schemeClr val="bg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dirty="0" smtClean="0">
                          <a:solidFill>
                            <a:schemeClr val="bg1"/>
                          </a:solidFill>
                          <a:latin typeface="+mn-lt"/>
                        </a:rPr>
                        <a:t>TTC</a:t>
                      </a:r>
                    </a:p>
                    <a:p>
                      <a:pPr algn="ctr"/>
                      <a:r>
                        <a:rPr kumimoji="1" lang="ja-JP" altLang="en-US" sz="1400" b="0" dirty="0" smtClean="0">
                          <a:solidFill>
                            <a:schemeClr val="bg1"/>
                          </a:solidFill>
                          <a:latin typeface="+mn-lt"/>
                        </a:rPr>
                        <a:t>（</a:t>
                      </a:r>
                      <a:r>
                        <a:rPr kumimoji="1" lang="en-US" altLang="ja-JP" sz="1400" b="0" dirty="0" smtClean="0">
                          <a:solidFill>
                            <a:schemeClr val="bg1"/>
                          </a:solidFill>
                          <a:latin typeface="+mn-lt"/>
                        </a:rPr>
                        <a:t>Average</a:t>
                      </a:r>
                      <a:r>
                        <a:rPr kumimoji="1" lang="ja-JP" altLang="en-US" sz="1400" b="0" dirty="0" smtClean="0">
                          <a:solidFill>
                            <a:schemeClr val="bg1"/>
                          </a:solidFill>
                          <a:latin typeface="+mn-lt"/>
                        </a:rPr>
                        <a:t>）</a:t>
                      </a:r>
                      <a:endParaRPr kumimoji="1" lang="ja-JP" altLang="en-US" sz="1400" b="0" dirty="0">
                        <a:solidFill>
                          <a:schemeClr val="bg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kumimoji="1" lang="en-US" altLang="ja-JP" sz="1600" b="1" dirty="0" smtClean="0">
                          <a:solidFill>
                            <a:schemeClr val="bg1"/>
                          </a:solidFill>
                          <a:latin typeface="+mn-lt"/>
                        </a:rPr>
                        <a:t>Brake</a:t>
                      </a:r>
                      <a:r>
                        <a:rPr kumimoji="1" lang="en-US" altLang="ja-JP" sz="1600" b="1" baseline="0" dirty="0" smtClean="0">
                          <a:solidFill>
                            <a:schemeClr val="bg1"/>
                          </a:solidFill>
                          <a:latin typeface="+mn-lt"/>
                        </a:rPr>
                        <a:t> pedal operation</a:t>
                      </a:r>
                      <a:endParaRPr kumimoji="1" lang="ja-JP" altLang="en-US" sz="1600" b="1" dirty="0">
                        <a:solidFill>
                          <a:schemeClr val="bg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xmlns="" val="10000"/>
                  </a:ext>
                </a:extLst>
              </a:tr>
              <a:tr h="370840">
                <a:tc>
                  <a:txBody>
                    <a:bodyPr/>
                    <a:lstStyle/>
                    <a:p>
                      <a:pPr algn="ctr"/>
                      <a:r>
                        <a:rPr kumimoji="1" lang="en-US" altLang="ja-JP" sz="1600" b="1" dirty="0" smtClean="0">
                          <a:latin typeface="+mn-lt"/>
                        </a:rPr>
                        <a:t>1)</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solidFill>
                            <a:srgbClr val="FF0000"/>
                          </a:solidFill>
                          <a:latin typeface="+mn-lt"/>
                        </a:rPr>
                        <a:t>16</a:t>
                      </a:r>
                      <a:r>
                        <a:rPr kumimoji="1" lang="en-US" altLang="ja-JP" sz="1600" b="1" dirty="0" smtClean="0">
                          <a:latin typeface="+mn-lt"/>
                        </a:rPr>
                        <a:t>km/h</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solidFill>
                            <a:srgbClr val="FF0000"/>
                          </a:solidFill>
                          <a:latin typeface="+mn-lt"/>
                        </a:rPr>
                        <a:t>2.8</a:t>
                      </a:r>
                      <a:r>
                        <a:rPr kumimoji="1" lang="ja-JP" altLang="en-US" sz="1600" b="1" baseline="0" dirty="0" smtClean="0">
                          <a:latin typeface="+mn-lt"/>
                        </a:rPr>
                        <a:t> </a:t>
                      </a:r>
                      <a:r>
                        <a:rPr kumimoji="1" lang="en-US" altLang="ja-JP" sz="1600" b="1" baseline="0" dirty="0" smtClean="0">
                          <a:latin typeface="+mn-lt"/>
                        </a:rPr>
                        <a:t>sec.</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latin typeface="+mn-lt"/>
                        </a:rPr>
                        <a:t>Observed </a:t>
                      </a:r>
                    </a:p>
                    <a:p>
                      <a:pPr algn="ctr"/>
                      <a:r>
                        <a:rPr kumimoji="1" lang="en-US" altLang="ja-JP" sz="1600" b="1" dirty="0" smtClean="0">
                          <a:latin typeface="+mn-lt"/>
                        </a:rPr>
                        <a:t>(all of data)</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1"/>
                  </a:ext>
                </a:extLst>
              </a:tr>
              <a:tr h="370840">
                <a:tc>
                  <a:txBody>
                    <a:bodyPr/>
                    <a:lstStyle/>
                    <a:p>
                      <a:pPr algn="ctr"/>
                      <a:r>
                        <a:rPr kumimoji="1" lang="en-US" altLang="ja-JP" sz="1600" b="1" dirty="0" smtClean="0">
                          <a:latin typeface="+mn-lt"/>
                        </a:rPr>
                        <a:t>2)</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solidFill>
                            <a:srgbClr val="FF0000"/>
                          </a:solidFill>
                          <a:latin typeface="+mn-lt"/>
                        </a:rPr>
                        <a:t>10</a:t>
                      </a:r>
                      <a:r>
                        <a:rPr kumimoji="1" lang="en-US" altLang="ja-JP" sz="1600" b="1" dirty="0" smtClean="0">
                          <a:latin typeface="+mn-lt"/>
                        </a:rPr>
                        <a:t>km/h</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solidFill>
                            <a:srgbClr val="FF0000"/>
                          </a:solidFill>
                          <a:latin typeface="+mn-lt"/>
                        </a:rPr>
                        <a:t>1.7</a:t>
                      </a:r>
                      <a:r>
                        <a:rPr kumimoji="1" lang="ja-JP" altLang="en-US" sz="1600" b="1" baseline="0" dirty="0" smtClean="0">
                          <a:latin typeface="+mn-lt"/>
                        </a:rPr>
                        <a:t> </a:t>
                      </a:r>
                      <a:r>
                        <a:rPr kumimoji="1" lang="en-US" altLang="ja-JP" sz="1600" b="1" baseline="0" dirty="0" smtClean="0">
                          <a:latin typeface="+mn-lt"/>
                        </a:rPr>
                        <a:t>sec.</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latin typeface="+mn-lt"/>
                        </a:rPr>
                        <a:t>Not</a:t>
                      </a:r>
                      <a:r>
                        <a:rPr kumimoji="1" lang="en-US" altLang="ja-JP" sz="1600" b="1" baseline="0" dirty="0" smtClean="0">
                          <a:latin typeface="+mn-lt"/>
                        </a:rPr>
                        <a:t> observed (</a:t>
                      </a:r>
                      <a:r>
                        <a:rPr kumimoji="1" lang="en-US" altLang="ja-JP" sz="1600" b="1" dirty="0" smtClean="0">
                          <a:latin typeface="+mn-lt"/>
                        </a:rPr>
                        <a:t>73%</a:t>
                      </a:r>
                      <a:r>
                        <a:rPr kumimoji="1" lang="ja-JP" altLang="en-US" sz="1600" b="1" baseline="0" dirty="0" smtClean="0">
                          <a:latin typeface="+mn-lt"/>
                        </a:rPr>
                        <a:t> </a:t>
                      </a:r>
                      <a:r>
                        <a:rPr kumimoji="1" lang="en-US" altLang="ja-JP" sz="1600" b="1" baseline="0" dirty="0" smtClean="0">
                          <a:latin typeface="+mn-lt"/>
                        </a:rPr>
                        <a:t>of data)</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2"/>
                  </a:ext>
                </a:extLst>
              </a:tr>
            </a:tbl>
          </a:graphicData>
        </a:graphic>
      </p:graphicFrame>
      <p:sp>
        <p:nvSpPr>
          <p:cNvPr id="1242" name="テキスト ボックス 1241"/>
          <p:cNvSpPr txBox="1"/>
          <p:nvPr/>
        </p:nvSpPr>
        <p:spPr>
          <a:xfrm>
            <a:off x="3972091" y="4226906"/>
            <a:ext cx="5061623" cy="369332"/>
          </a:xfrm>
          <a:prstGeom prst="rect">
            <a:avLst/>
          </a:prstGeom>
          <a:noFill/>
        </p:spPr>
        <p:txBody>
          <a:bodyPr wrap="square" rtlCol="0">
            <a:spAutoFit/>
          </a:bodyPr>
          <a:lstStyle/>
          <a:p>
            <a:r>
              <a:rPr lang="en-US" altLang="ja-JP" b="1" dirty="0" smtClean="0">
                <a:ea typeface="Tahoma" panose="020B0604030504040204" pitchFamily="34" charset="0"/>
                <a:cs typeface="Tahoma" panose="020B0604030504040204" pitchFamily="34" charset="0"/>
              </a:rPr>
              <a:t>Research result: </a:t>
            </a:r>
            <a:r>
              <a:rPr lang="en-US" altLang="ja-JP" b="1" dirty="0">
                <a:ea typeface="Tahoma" panose="020B0604030504040204" pitchFamily="34" charset="0"/>
                <a:cs typeface="Tahoma" panose="020B0604030504040204" pitchFamily="34" charset="0"/>
              </a:rPr>
              <a:t>Driving behavior of normal drivers </a:t>
            </a:r>
            <a:endParaRPr lang="en-US" altLang="ja-JP" b="1" dirty="0" smtClean="0">
              <a:ea typeface="Tahoma" panose="020B0604030504040204" pitchFamily="34" charset="0"/>
              <a:cs typeface="Tahoma" panose="020B0604030504040204" pitchFamily="34" charset="0"/>
            </a:endParaRPr>
          </a:p>
        </p:txBody>
      </p:sp>
      <p:sp>
        <p:nvSpPr>
          <p:cNvPr id="1243" name="正方形/長方形 1242"/>
          <p:cNvSpPr/>
          <p:nvPr/>
        </p:nvSpPr>
        <p:spPr>
          <a:xfrm>
            <a:off x="4057924" y="969486"/>
            <a:ext cx="4759965" cy="3046988"/>
          </a:xfrm>
          <a:prstGeom prst="rect">
            <a:avLst/>
          </a:prstGeom>
          <a:ln w="25400">
            <a:solidFill>
              <a:srgbClr val="0070C0"/>
            </a:solidFill>
          </a:ln>
        </p:spPr>
        <p:txBody>
          <a:bodyPr wrap="square">
            <a:spAutoFit/>
          </a:bodyPr>
          <a:lstStyle/>
          <a:p>
            <a:r>
              <a:rPr lang="en-US" altLang="ja-JP" sz="1600" kern="1000" dirty="0" smtClean="0">
                <a:ea typeface="Tahoma" panose="020B0604030504040204" pitchFamily="34" charset="0"/>
                <a:cs typeface="Tahoma" panose="020B0604030504040204" pitchFamily="34" charset="0"/>
              </a:rPr>
              <a:t>The subject vehicle drives at a speed of 30 km/h (with a tolerance of +0/-2 km/h) toward the intersection, and decelerates by braking to a speed of </a:t>
            </a:r>
            <a:r>
              <a:rPr lang="en-US" altLang="ja-JP" sz="1600" b="1" kern="1000" dirty="0" smtClean="0">
                <a:solidFill>
                  <a:srgbClr val="FF0000"/>
                </a:solidFill>
                <a:ea typeface="Tahoma" panose="020B0604030504040204" pitchFamily="34" charset="0"/>
                <a:cs typeface="Tahoma" panose="020B0604030504040204" pitchFamily="34" charset="0"/>
              </a:rPr>
              <a:t>not less than 16 km/h</a:t>
            </a:r>
            <a:r>
              <a:rPr lang="en-US" altLang="ja-JP" sz="1600" kern="1000" dirty="0" smtClean="0">
                <a:ea typeface="Tahoma" panose="020B0604030504040204" pitchFamily="34" charset="0"/>
                <a:cs typeface="Tahoma" panose="020B0604030504040204" pitchFamily="34" charset="0"/>
              </a:rPr>
              <a:t> at a point where the subject vehicle begins to steer left / right, and the TTC to the oncoming vehicle is </a:t>
            </a:r>
            <a:r>
              <a:rPr lang="en-US" altLang="ja-JP" sz="1600" b="1" kern="1000" dirty="0" smtClean="0">
                <a:solidFill>
                  <a:srgbClr val="FF0000"/>
                </a:solidFill>
                <a:ea typeface="Tahoma" panose="020B0604030504040204" pitchFamily="34" charset="0"/>
                <a:cs typeface="Tahoma" panose="020B0604030504040204" pitchFamily="34" charset="0"/>
              </a:rPr>
              <a:t>not more than 2.8 seconds</a:t>
            </a:r>
            <a:r>
              <a:rPr lang="en-US" altLang="ja-JP" sz="1600" kern="1000" dirty="0" smtClean="0">
                <a:ea typeface="Tahoma" panose="020B0604030504040204" pitchFamily="34" charset="0"/>
                <a:cs typeface="Tahoma" panose="020B0604030504040204" pitchFamily="34" charset="0"/>
              </a:rPr>
              <a:t>. When the subject vehicle turns left or right in the intersection, the speed is reduced to </a:t>
            </a:r>
            <a:r>
              <a:rPr lang="en-US" altLang="ja-JP" sz="1600" b="1" kern="1000" dirty="0" smtClean="0">
                <a:solidFill>
                  <a:srgbClr val="FF0000"/>
                </a:solidFill>
                <a:ea typeface="Tahoma" panose="020B0604030504040204" pitchFamily="34" charset="0"/>
                <a:cs typeface="Tahoma" panose="020B0604030504040204" pitchFamily="34" charset="0"/>
              </a:rPr>
              <a:t>not less than 10 km/h</a:t>
            </a:r>
            <a:r>
              <a:rPr lang="en-US" altLang="ja-JP" sz="1600" kern="1000" dirty="0" smtClean="0">
                <a:ea typeface="Tahoma" panose="020B0604030504040204" pitchFamily="34" charset="0"/>
                <a:cs typeface="Tahoma" panose="020B0604030504040204" pitchFamily="34" charset="0"/>
              </a:rPr>
              <a:t>, and then drives at a constant speed. The TTC to the oncoming vehicle is </a:t>
            </a:r>
            <a:r>
              <a:rPr lang="en-US" altLang="ja-JP" sz="1600" b="1" kern="1000" dirty="0" smtClean="0">
                <a:solidFill>
                  <a:srgbClr val="FF0000"/>
                </a:solidFill>
                <a:ea typeface="Tahoma" panose="020B0604030504040204" pitchFamily="34" charset="0"/>
                <a:cs typeface="Tahoma" panose="020B0604030504040204" pitchFamily="34" charset="0"/>
              </a:rPr>
              <a:t>not more than 1.7 seconds </a:t>
            </a:r>
            <a:r>
              <a:rPr lang="en-US" altLang="ja-JP" sz="1600" kern="1000" dirty="0" smtClean="0">
                <a:ea typeface="Tahoma" panose="020B0604030504040204" pitchFamily="34" charset="0"/>
                <a:cs typeface="Tahoma" panose="020B0604030504040204" pitchFamily="34" charset="0"/>
              </a:rPr>
              <a:t>at when the wrap ratio between the subject vehicle and the oncoming vehicle becomes 0%.</a:t>
            </a:r>
            <a:endParaRPr lang="ja-JP" altLang="en-US" sz="1600" dirty="0">
              <a:cs typeface="Tahoma" panose="020B0604030504040204" pitchFamily="34" charset="0"/>
            </a:endParaRPr>
          </a:p>
        </p:txBody>
      </p:sp>
      <p:sp>
        <p:nvSpPr>
          <p:cNvPr id="1244" name="正方形/長方形 1243"/>
          <p:cNvSpPr/>
          <p:nvPr/>
        </p:nvSpPr>
        <p:spPr>
          <a:xfrm>
            <a:off x="4658623" y="674594"/>
            <a:ext cx="3380926" cy="369332"/>
          </a:xfrm>
          <a:prstGeom prst="rect">
            <a:avLst/>
          </a:prstGeom>
        </p:spPr>
        <p:txBody>
          <a:bodyPr wrap="none">
            <a:spAutoFit/>
          </a:bodyPr>
          <a:lstStyle/>
          <a:p>
            <a:r>
              <a:rPr lang="en-US" altLang="ja-JP" b="1" dirty="0" smtClean="0">
                <a:ea typeface="Tahoma" panose="020B0604030504040204" pitchFamily="34" charset="0"/>
                <a:cs typeface="Tahoma" panose="020B0604030504040204" pitchFamily="34" charset="0"/>
              </a:rPr>
              <a:t>An example of the detail scenario</a:t>
            </a:r>
            <a:endParaRPr lang="ja-JP" altLang="en-US" b="1" dirty="0">
              <a:cs typeface="Tahoma" panose="020B0604030504040204" pitchFamily="34" charset="0"/>
            </a:endParaRPr>
          </a:p>
        </p:txBody>
      </p:sp>
      <p:sp>
        <p:nvSpPr>
          <p:cNvPr id="1246" name="正方形/長方形 1245"/>
          <p:cNvSpPr/>
          <p:nvPr/>
        </p:nvSpPr>
        <p:spPr>
          <a:xfrm>
            <a:off x="574207" y="120301"/>
            <a:ext cx="7905177" cy="461665"/>
          </a:xfrm>
          <a:prstGeom prst="rect">
            <a:avLst/>
          </a:prstGeom>
        </p:spPr>
        <p:txBody>
          <a:bodyPr wrap="none">
            <a:spAutoFit/>
          </a:bodyPr>
          <a:lstStyle/>
          <a:p>
            <a:r>
              <a:rPr lang="en-US" altLang="ja-JP" sz="2400" b="1" dirty="0" smtClean="0">
                <a:ea typeface="Tahoma" panose="020B0604030504040204" pitchFamily="34" charset="0"/>
                <a:cs typeface="Tahoma" panose="020B0604030504040204" pitchFamily="34" charset="0"/>
              </a:rPr>
              <a:t>Relation between the Draft Scenario  and the research result</a:t>
            </a:r>
            <a:endParaRPr lang="ja-JP" altLang="en-US" sz="2400" b="1" dirty="0">
              <a:cs typeface="Tahoma" panose="020B0604030504040204" pitchFamily="34" charset="0"/>
            </a:endParaRPr>
          </a:p>
        </p:txBody>
      </p:sp>
      <p:sp>
        <p:nvSpPr>
          <p:cNvPr id="16" name="スライド番号プレースホルダー 15"/>
          <p:cNvSpPr>
            <a:spLocks noGrp="1"/>
          </p:cNvSpPr>
          <p:nvPr>
            <p:ph type="sldNum" sz="quarter" idx="12"/>
          </p:nvPr>
        </p:nvSpPr>
        <p:spPr>
          <a:xfrm>
            <a:off x="7010849" y="6430780"/>
            <a:ext cx="2057400" cy="365125"/>
          </a:xfrm>
        </p:spPr>
        <p:txBody>
          <a:bodyPr/>
          <a:lstStyle/>
          <a:p>
            <a:fld id="{61E50C74-FC2F-423F-AAEB-EDA4C9771544}" type="slidenum">
              <a:rPr kumimoji="1" lang="ja-JP" altLang="en-US" smtClean="0"/>
              <a:t>1</a:t>
            </a:fld>
            <a:endParaRPr kumimoji="1" lang="ja-JP" altLang="en-US" dirty="0"/>
          </a:p>
        </p:txBody>
      </p:sp>
      <p:sp>
        <p:nvSpPr>
          <p:cNvPr id="1063" name="テキスト ボックス 1062"/>
          <p:cNvSpPr txBox="1"/>
          <p:nvPr/>
        </p:nvSpPr>
        <p:spPr>
          <a:xfrm>
            <a:off x="7922371" y="-2953"/>
            <a:ext cx="1005403" cy="307777"/>
          </a:xfrm>
          <a:prstGeom prst="rect">
            <a:avLst/>
          </a:prstGeom>
          <a:noFill/>
        </p:spPr>
        <p:txBody>
          <a:bodyPr wrap="none" rtlCol="0">
            <a:spAutoFit/>
          </a:bodyPr>
          <a:lstStyle/>
          <a:p>
            <a:r>
              <a:rPr lang="en-US" altLang="ja-JP" sz="1400" dirty="0" smtClean="0"/>
              <a:t>AEBS-13-xx</a:t>
            </a:r>
            <a:endParaRPr lang="en-US" altLang="ja-JP" sz="1400" dirty="0"/>
          </a:p>
        </p:txBody>
      </p:sp>
    </p:spTree>
    <p:extLst>
      <p:ext uri="{BB962C8B-B14F-4D97-AF65-F5344CB8AC3E}">
        <p14:creationId xmlns:p14="http://schemas.microsoft.com/office/powerpoint/2010/main" val="3076794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3" name="グループ化 532"/>
          <p:cNvGrpSpPr/>
          <p:nvPr/>
        </p:nvGrpSpPr>
        <p:grpSpPr>
          <a:xfrm>
            <a:off x="386538" y="6375902"/>
            <a:ext cx="3749769" cy="374246"/>
            <a:chOff x="785646" y="3233395"/>
            <a:chExt cx="3749769" cy="374246"/>
          </a:xfrm>
        </p:grpSpPr>
        <p:pic>
          <p:nvPicPr>
            <p:cNvPr id="534" name="Picture 972"/>
            <p:cNvPicPr>
              <a:picLocks noChangeAspect="1" noChangeArrowheads="1"/>
            </p:cNvPicPr>
            <p:nvPr/>
          </p:nvPicPr>
          <p:blipFill>
            <a:blip r:embed="rId2" cstate="print"/>
            <a:srcRect/>
            <a:stretch>
              <a:fillRect/>
            </a:stretch>
          </p:blipFill>
          <p:spPr bwMode="auto">
            <a:xfrm rot="5400000" flipH="1" flipV="1">
              <a:off x="2644966" y="3173579"/>
              <a:ext cx="281979" cy="506288"/>
            </a:xfrm>
            <a:prstGeom prst="rect">
              <a:avLst/>
            </a:prstGeom>
            <a:noFill/>
            <a:ln w="9525">
              <a:noFill/>
              <a:miter lim="800000"/>
              <a:headEnd/>
              <a:tailEnd/>
            </a:ln>
            <a:scene3d>
              <a:camera prst="orthographicFront">
                <a:rot lat="0" lon="0" rev="10800000"/>
              </a:camera>
              <a:lightRig rig="threePt" dir="t"/>
            </a:scene3d>
          </p:spPr>
        </p:pic>
        <p:grpSp>
          <p:nvGrpSpPr>
            <p:cNvPr id="535" name="Group 989"/>
            <p:cNvGrpSpPr>
              <a:grpSpLocks/>
            </p:cNvGrpSpPr>
            <p:nvPr/>
          </p:nvGrpSpPr>
          <p:grpSpPr bwMode="auto">
            <a:xfrm>
              <a:off x="785646" y="3269087"/>
              <a:ext cx="494053" cy="259538"/>
              <a:chOff x="2288" y="2935"/>
              <a:chExt cx="254" cy="133"/>
            </a:xfrm>
            <a:scene3d>
              <a:camera prst="orthographicFront">
                <a:rot lat="0" lon="0" rev="21594000"/>
              </a:camera>
              <a:lightRig rig="threePt" dir="t"/>
            </a:scene3d>
          </p:grpSpPr>
          <p:grpSp>
            <p:nvGrpSpPr>
              <p:cNvPr id="538" name="Group 990"/>
              <p:cNvGrpSpPr>
                <a:grpSpLocks/>
              </p:cNvGrpSpPr>
              <p:nvPr/>
            </p:nvGrpSpPr>
            <p:grpSpPr bwMode="auto">
              <a:xfrm>
                <a:off x="2288" y="2935"/>
                <a:ext cx="254" cy="133"/>
                <a:chOff x="2288" y="2935"/>
                <a:chExt cx="254" cy="133"/>
              </a:xfrm>
            </p:grpSpPr>
            <p:grpSp>
              <p:nvGrpSpPr>
                <p:cNvPr id="680" name="Group 991"/>
                <p:cNvGrpSpPr>
                  <a:grpSpLocks/>
                </p:cNvGrpSpPr>
                <p:nvPr/>
              </p:nvGrpSpPr>
              <p:grpSpPr bwMode="auto">
                <a:xfrm>
                  <a:off x="2288" y="2935"/>
                  <a:ext cx="254" cy="133"/>
                  <a:chOff x="2288" y="2935"/>
                  <a:chExt cx="254" cy="133"/>
                </a:xfrm>
              </p:grpSpPr>
              <p:grpSp>
                <p:nvGrpSpPr>
                  <p:cNvPr id="695" name="Group 992"/>
                  <p:cNvGrpSpPr>
                    <a:grpSpLocks/>
                  </p:cNvGrpSpPr>
                  <p:nvPr/>
                </p:nvGrpSpPr>
                <p:grpSpPr bwMode="auto">
                  <a:xfrm>
                    <a:off x="2288" y="2935"/>
                    <a:ext cx="254" cy="133"/>
                    <a:chOff x="2288" y="2935"/>
                    <a:chExt cx="254" cy="133"/>
                  </a:xfrm>
                </p:grpSpPr>
                <p:sp>
                  <p:nvSpPr>
                    <p:cNvPr id="697" name="Freeform 99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98" name="Freeform 99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96" name="Freeform 99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grpSp>
              <p:nvGrpSpPr>
                <p:cNvPr id="681" name="Group 996"/>
                <p:cNvGrpSpPr>
                  <a:grpSpLocks/>
                </p:cNvGrpSpPr>
                <p:nvPr/>
              </p:nvGrpSpPr>
              <p:grpSpPr bwMode="auto">
                <a:xfrm>
                  <a:off x="2447" y="2945"/>
                  <a:ext cx="55" cy="109"/>
                  <a:chOff x="2447" y="2945"/>
                  <a:chExt cx="55" cy="109"/>
                </a:xfrm>
              </p:grpSpPr>
              <p:sp>
                <p:nvSpPr>
                  <p:cNvPr id="693" name="Freeform 99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94" name="Freeform 99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grpSp>
            <p:grpSp>
              <p:nvGrpSpPr>
                <p:cNvPr id="682" name="Group 999"/>
                <p:cNvGrpSpPr>
                  <a:grpSpLocks/>
                </p:cNvGrpSpPr>
                <p:nvPr/>
              </p:nvGrpSpPr>
              <p:grpSpPr bwMode="auto">
                <a:xfrm>
                  <a:off x="2320" y="2946"/>
                  <a:ext cx="32" cy="110"/>
                  <a:chOff x="2320" y="2946"/>
                  <a:chExt cx="32" cy="110"/>
                </a:xfrm>
              </p:grpSpPr>
              <p:sp>
                <p:nvSpPr>
                  <p:cNvPr id="691" name="Freeform 100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692" name="Freeform 100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grpSp>
              <p:nvGrpSpPr>
                <p:cNvPr id="683" name="Group 1002"/>
                <p:cNvGrpSpPr>
                  <a:grpSpLocks/>
                </p:cNvGrpSpPr>
                <p:nvPr/>
              </p:nvGrpSpPr>
              <p:grpSpPr bwMode="auto">
                <a:xfrm>
                  <a:off x="2349" y="3035"/>
                  <a:ext cx="131" cy="21"/>
                  <a:chOff x="2349" y="3035"/>
                  <a:chExt cx="131" cy="21"/>
                </a:xfrm>
              </p:grpSpPr>
              <p:sp>
                <p:nvSpPr>
                  <p:cNvPr id="689" name="Freeform 100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90" name="Freeform 100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grpSp>
            <p:grpSp>
              <p:nvGrpSpPr>
                <p:cNvPr id="684" name="Group 1005"/>
                <p:cNvGrpSpPr>
                  <a:grpSpLocks/>
                </p:cNvGrpSpPr>
                <p:nvPr/>
              </p:nvGrpSpPr>
              <p:grpSpPr bwMode="auto">
                <a:xfrm>
                  <a:off x="2348" y="2945"/>
                  <a:ext cx="129" cy="19"/>
                  <a:chOff x="2348" y="2945"/>
                  <a:chExt cx="129" cy="19"/>
                </a:xfrm>
              </p:grpSpPr>
              <p:sp>
                <p:nvSpPr>
                  <p:cNvPr id="687" name="Freeform 100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88" name="Freeform 100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grpSp>
            <p:sp>
              <p:nvSpPr>
                <p:cNvPr id="685" name="Line 100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686" name="Line 100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grpSp>
            <p:nvGrpSpPr>
              <p:cNvPr id="539" name="Group 1010"/>
              <p:cNvGrpSpPr>
                <a:grpSpLocks/>
              </p:cNvGrpSpPr>
              <p:nvPr/>
            </p:nvGrpSpPr>
            <p:grpSpPr bwMode="auto">
              <a:xfrm>
                <a:off x="2288" y="2935"/>
                <a:ext cx="254" cy="133"/>
                <a:chOff x="2288" y="2935"/>
                <a:chExt cx="254" cy="133"/>
              </a:xfrm>
            </p:grpSpPr>
            <p:grpSp>
              <p:nvGrpSpPr>
                <p:cNvPr id="676" name="Group 1011"/>
                <p:cNvGrpSpPr>
                  <a:grpSpLocks/>
                </p:cNvGrpSpPr>
                <p:nvPr/>
              </p:nvGrpSpPr>
              <p:grpSpPr bwMode="auto">
                <a:xfrm>
                  <a:off x="2288" y="2935"/>
                  <a:ext cx="254" cy="133"/>
                  <a:chOff x="2288" y="2935"/>
                  <a:chExt cx="254" cy="133"/>
                </a:xfrm>
              </p:grpSpPr>
              <p:sp>
                <p:nvSpPr>
                  <p:cNvPr id="678" name="Freeform 101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79" name="Freeform 101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77" name="Freeform 101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grpSp>
            <p:nvGrpSpPr>
              <p:cNvPr id="540" name="Group 1015"/>
              <p:cNvGrpSpPr>
                <a:grpSpLocks/>
              </p:cNvGrpSpPr>
              <p:nvPr/>
            </p:nvGrpSpPr>
            <p:grpSpPr bwMode="auto">
              <a:xfrm>
                <a:off x="2447" y="2945"/>
                <a:ext cx="55" cy="109"/>
                <a:chOff x="2447" y="2945"/>
                <a:chExt cx="55" cy="109"/>
              </a:xfrm>
            </p:grpSpPr>
            <p:sp>
              <p:nvSpPr>
                <p:cNvPr id="674" name="Freeform 101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75" name="Freeform 101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grpSp>
          <p:grpSp>
            <p:nvGrpSpPr>
              <p:cNvPr id="541" name="Group 1018"/>
              <p:cNvGrpSpPr>
                <a:grpSpLocks/>
              </p:cNvGrpSpPr>
              <p:nvPr/>
            </p:nvGrpSpPr>
            <p:grpSpPr bwMode="auto">
              <a:xfrm>
                <a:off x="2320" y="2946"/>
                <a:ext cx="32" cy="110"/>
                <a:chOff x="2320" y="2946"/>
                <a:chExt cx="32" cy="110"/>
              </a:xfrm>
            </p:grpSpPr>
            <p:sp>
              <p:nvSpPr>
                <p:cNvPr id="672" name="Freeform 101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673" name="Freeform 102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grpSp>
            <p:nvGrpSpPr>
              <p:cNvPr id="542" name="Group 1021"/>
              <p:cNvGrpSpPr>
                <a:grpSpLocks/>
              </p:cNvGrpSpPr>
              <p:nvPr/>
            </p:nvGrpSpPr>
            <p:grpSpPr bwMode="auto">
              <a:xfrm>
                <a:off x="2349" y="3035"/>
                <a:ext cx="131" cy="21"/>
                <a:chOff x="2349" y="3035"/>
                <a:chExt cx="131" cy="21"/>
              </a:xfrm>
            </p:grpSpPr>
            <p:sp>
              <p:nvSpPr>
                <p:cNvPr id="670" name="Freeform 102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71" name="Freeform 102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grpSp>
          <p:grpSp>
            <p:nvGrpSpPr>
              <p:cNvPr id="543" name="Group 1024"/>
              <p:cNvGrpSpPr>
                <a:grpSpLocks/>
              </p:cNvGrpSpPr>
              <p:nvPr/>
            </p:nvGrpSpPr>
            <p:grpSpPr bwMode="auto">
              <a:xfrm>
                <a:off x="2348" y="2945"/>
                <a:ext cx="129" cy="19"/>
                <a:chOff x="2348" y="2945"/>
                <a:chExt cx="129" cy="19"/>
              </a:xfrm>
            </p:grpSpPr>
            <p:sp>
              <p:nvSpPr>
                <p:cNvPr id="668" name="Freeform 102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69" name="Freeform 102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grpSp>
          <p:sp>
            <p:nvSpPr>
              <p:cNvPr id="544" name="Line 102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545" name="Line 102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nvGrpSpPr>
              <p:cNvPr id="546" name="Group 1029"/>
              <p:cNvGrpSpPr>
                <a:grpSpLocks/>
              </p:cNvGrpSpPr>
              <p:nvPr/>
            </p:nvGrpSpPr>
            <p:grpSpPr bwMode="auto">
              <a:xfrm>
                <a:off x="2288" y="2935"/>
                <a:ext cx="254" cy="133"/>
                <a:chOff x="2288" y="2935"/>
                <a:chExt cx="254" cy="133"/>
              </a:xfrm>
            </p:grpSpPr>
            <p:grpSp>
              <p:nvGrpSpPr>
                <p:cNvPr id="664" name="Group 1030"/>
                <p:cNvGrpSpPr>
                  <a:grpSpLocks/>
                </p:cNvGrpSpPr>
                <p:nvPr/>
              </p:nvGrpSpPr>
              <p:grpSpPr bwMode="auto">
                <a:xfrm>
                  <a:off x="2288" y="2935"/>
                  <a:ext cx="254" cy="133"/>
                  <a:chOff x="2288" y="2935"/>
                  <a:chExt cx="254" cy="133"/>
                </a:xfrm>
              </p:grpSpPr>
              <p:sp>
                <p:nvSpPr>
                  <p:cNvPr id="666" name="Freeform 103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67" name="Freeform 103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65" name="Freeform 103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grpSp>
            <p:nvGrpSpPr>
              <p:cNvPr id="547" name="Group 1034"/>
              <p:cNvGrpSpPr>
                <a:grpSpLocks/>
              </p:cNvGrpSpPr>
              <p:nvPr/>
            </p:nvGrpSpPr>
            <p:grpSpPr bwMode="auto">
              <a:xfrm>
                <a:off x="2447" y="2945"/>
                <a:ext cx="55" cy="109"/>
                <a:chOff x="2447" y="2945"/>
                <a:chExt cx="55" cy="109"/>
              </a:xfrm>
            </p:grpSpPr>
            <p:sp>
              <p:nvSpPr>
                <p:cNvPr id="662" name="Freeform 103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63" name="Freeform 103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grpSp>
          <p:grpSp>
            <p:nvGrpSpPr>
              <p:cNvPr id="548" name="Group 1037"/>
              <p:cNvGrpSpPr>
                <a:grpSpLocks/>
              </p:cNvGrpSpPr>
              <p:nvPr/>
            </p:nvGrpSpPr>
            <p:grpSpPr bwMode="auto">
              <a:xfrm>
                <a:off x="2320" y="2946"/>
                <a:ext cx="32" cy="110"/>
                <a:chOff x="2320" y="2946"/>
                <a:chExt cx="32" cy="110"/>
              </a:xfrm>
            </p:grpSpPr>
            <p:sp>
              <p:nvSpPr>
                <p:cNvPr id="658" name="Freeform 103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grpSp>
              <p:nvGrpSpPr>
                <p:cNvPr id="659" name="Group 1039"/>
                <p:cNvGrpSpPr>
                  <a:grpSpLocks/>
                </p:cNvGrpSpPr>
                <p:nvPr/>
              </p:nvGrpSpPr>
              <p:grpSpPr bwMode="auto">
                <a:xfrm>
                  <a:off x="2320" y="2946"/>
                  <a:ext cx="32" cy="110"/>
                  <a:chOff x="2320" y="2946"/>
                  <a:chExt cx="32" cy="110"/>
                </a:xfrm>
              </p:grpSpPr>
              <p:sp>
                <p:nvSpPr>
                  <p:cNvPr id="660" name="Freeform 10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sp>
                <p:nvSpPr>
                  <p:cNvPr id="661" name="Freeform 104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grpSp>
          <p:grpSp>
            <p:nvGrpSpPr>
              <p:cNvPr id="549" name="Group 1042"/>
              <p:cNvGrpSpPr>
                <a:grpSpLocks/>
              </p:cNvGrpSpPr>
              <p:nvPr/>
            </p:nvGrpSpPr>
            <p:grpSpPr bwMode="auto">
              <a:xfrm>
                <a:off x="2349" y="3035"/>
                <a:ext cx="131" cy="21"/>
                <a:chOff x="2349" y="3035"/>
                <a:chExt cx="131" cy="21"/>
              </a:xfrm>
            </p:grpSpPr>
            <p:sp>
              <p:nvSpPr>
                <p:cNvPr id="656" name="Freeform 10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57" name="Freeform 10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grpSp>
          <p:grpSp>
            <p:nvGrpSpPr>
              <p:cNvPr id="550" name="Group 1045"/>
              <p:cNvGrpSpPr>
                <a:grpSpLocks/>
              </p:cNvGrpSpPr>
              <p:nvPr/>
            </p:nvGrpSpPr>
            <p:grpSpPr bwMode="auto">
              <a:xfrm>
                <a:off x="2348" y="2945"/>
                <a:ext cx="129" cy="19"/>
                <a:chOff x="2348" y="2945"/>
                <a:chExt cx="129" cy="19"/>
              </a:xfrm>
            </p:grpSpPr>
            <p:sp>
              <p:nvSpPr>
                <p:cNvPr id="654" name="Freeform 10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55" name="Freeform 10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grpSp>
          <p:sp>
            <p:nvSpPr>
              <p:cNvPr id="551" name="Line 104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552" name="Line 104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nvGrpSpPr>
              <p:cNvPr id="553" name="Group 1050"/>
              <p:cNvGrpSpPr>
                <a:grpSpLocks/>
              </p:cNvGrpSpPr>
              <p:nvPr/>
            </p:nvGrpSpPr>
            <p:grpSpPr bwMode="auto">
              <a:xfrm>
                <a:off x="2288" y="2935"/>
                <a:ext cx="254" cy="133"/>
                <a:chOff x="2288" y="2935"/>
                <a:chExt cx="254" cy="133"/>
              </a:xfrm>
            </p:grpSpPr>
            <p:grpSp>
              <p:nvGrpSpPr>
                <p:cNvPr id="650" name="Group 1051"/>
                <p:cNvGrpSpPr>
                  <a:grpSpLocks/>
                </p:cNvGrpSpPr>
                <p:nvPr/>
              </p:nvGrpSpPr>
              <p:grpSpPr bwMode="auto">
                <a:xfrm>
                  <a:off x="2288" y="2935"/>
                  <a:ext cx="254" cy="133"/>
                  <a:chOff x="2288" y="2935"/>
                  <a:chExt cx="254" cy="133"/>
                </a:xfrm>
              </p:grpSpPr>
              <p:sp>
                <p:nvSpPr>
                  <p:cNvPr id="652" name="Freeform 105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53" name="Freeform 105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51" name="Freeform 105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grpSp>
            <p:nvGrpSpPr>
              <p:cNvPr id="554" name="Group 1055"/>
              <p:cNvGrpSpPr>
                <a:grpSpLocks/>
              </p:cNvGrpSpPr>
              <p:nvPr/>
            </p:nvGrpSpPr>
            <p:grpSpPr bwMode="auto">
              <a:xfrm>
                <a:off x="2447" y="2945"/>
                <a:ext cx="55" cy="109"/>
                <a:chOff x="2447" y="2945"/>
                <a:chExt cx="55" cy="109"/>
              </a:xfrm>
            </p:grpSpPr>
            <p:sp>
              <p:nvSpPr>
                <p:cNvPr id="648" name="Freeform 105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49" name="Freeform 105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grpSp>
          <p:grpSp>
            <p:nvGrpSpPr>
              <p:cNvPr id="555" name="Group 1058"/>
              <p:cNvGrpSpPr>
                <a:grpSpLocks/>
              </p:cNvGrpSpPr>
              <p:nvPr/>
            </p:nvGrpSpPr>
            <p:grpSpPr bwMode="auto">
              <a:xfrm>
                <a:off x="2320" y="2946"/>
                <a:ext cx="32" cy="110"/>
                <a:chOff x="2320" y="2946"/>
                <a:chExt cx="32" cy="110"/>
              </a:xfrm>
            </p:grpSpPr>
            <p:sp>
              <p:nvSpPr>
                <p:cNvPr id="646" name="Freeform 105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647" name="Freeform 106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grpSp>
            <p:nvGrpSpPr>
              <p:cNvPr id="556" name="Group 1061"/>
              <p:cNvGrpSpPr>
                <a:grpSpLocks/>
              </p:cNvGrpSpPr>
              <p:nvPr/>
            </p:nvGrpSpPr>
            <p:grpSpPr bwMode="auto">
              <a:xfrm>
                <a:off x="2349" y="3035"/>
                <a:ext cx="131" cy="21"/>
                <a:chOff x="2349" y="3035"/>
                <a:chExt cx="131" cy="21"/>
              </a:xfrm>
            </p:grpSpPr>
            <p:sp>
              <p:nvSpPr>
                <p:cNvPr id="644" name="Freeform 106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45" name="Freeform 106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grpSp>
          <p:grpSp>
            <p:nvGrpSpPr>
              <p:cNvPr id="557" name="Group 1064"/>
              <p:cNvGrpSpPr>
                <a:grpSpLocks/>
              </p:cNvGrpSpPr>
              <p:nvPr/>
            </p:nvGrpSpPr>
            <p:grpSpPr bwMode="auto">
              <a:xfrm>
                <a:off x="2348" y="2945"/>
                <a:ext cx="129" cy="19"/>
                <a:chOff x="2348" y="2945"/>
                <a:chExt cx="129" cy="19"/>
              </a:xfrm>
            </p:grpSpPr>
            <p:sp>
              <p:nvSpPr>
                <p:cNvPr id="642" name="Freeform 106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43" name="Freeform 106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grpSp>
          <p:sp>
            <p:nvSpPr>
              <p:cNvPr id="558" name="Line 106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559" name="Line 106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nvGrpSpPr>
              <p:cNvPr id="560" name="Group 1069"/>
              <p:cNvGrpSpPr>
                <a:grpSpLocks/>
              </p:cNvGrpSpPr>
              <p:nvPr/>
            </p:nvGrpSpPr>
            <p:grpSpPr bwMode="auto">
              <a:xfrm>
                <a:off x="2288" y="2935"/>
                <a:ext cx="254" cy="133"/>
                <a:chOff x="2288" y="2935"/>
                <a:chExt cx="254" cy="133"/>
              </a:xfrm>
            </p:grpSpPr>
            <p:sp>
              <p:nvSpPr>
                <p:cNvPr id="640" name="Freeform 107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41" name="Freeform 107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561" name="Freeform 107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nvGrpSpPr>
              <p:cNvPr id="562" name="Group 1073"/>
              <p:cNvGrpSpPr>
                <a:grpSpLocks/>
              </p:cNvGrpSpPr>
              <p:nvPr/>
            </p:nvGrpSpPr>
            <p:grpSpPr bwMode="auto">
              <a:xfrm>
                <a:off x="2288" y="2935"/>
                <a:ext cx="254" cy="133"/>
                <a:chOff x="2288" y="2935"/>
                <a:chExt cx="254" cy="133"/>
              </a:xfrm>
            </p:grpSpPr>
            <p:sp>
              <p:nvSpPr>
                <p:cNvPr id="638" name="Freeform 107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39" name="Freeform 107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563" name="Freeform 107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sp>
            <p:nvSpPr>
              <p:cNvPr id="564" name="Freeform 107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565" name="Freeform 107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566" name="Freeform 107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567" name="Freeform 108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568" name="Freeform 108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569" name="Freeform 108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sp>
            <p:nvSpPr>
              <p:cNvPr id="570" name="Freeform 108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571" name="Freeform 108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sp>
            <p:nvSpPr>
              <p:cNvPr id="572" name="Freeform 108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573" name="Freeform 108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574" name="Freeform 1087"/>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575" name="Freeform 1088"/>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576" name="Freeform 108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577" name="Freeform 109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578" name="Freeform 1091"/>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579" name="Freeform 109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580" name="Line 1093"/>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581" name="Line 1094"/>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nvGrpSpPr>
              <p:cNvPr id="582" name="Group 1095"/>
              <p:cNvGrpSpPr>
                <a:grpSpLocks/>
              </p:cNvGrpSpPr>
              <p:nvPr/>
            </p:nvGrpSpPr>
            <p:grpSpPr bwMode="auto">
              <a:xfrm>
                <a:off x="2288" y="2935"/>
                <a:ext cx="254" cy="133"/>
                <a:chOff x="2288" y="2935"/>
                <a:chExt cx="254" cy="133"/>
              </a:xfrm>
            </p:grpSpPr>
            <p:sp>
              <p:nvSpPr>
                <p:cNvPr id="636" name="Freeform 109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37" name="Freeform 109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583" name="Freeform 109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nvGrpSpPr>
              <p:cNvPr id="584" name="Group 1099"/>
              <p:cNvGrpSpPr>
                <a:grpSpLocks/>
              </p:cNvGrpSpPr>
              <p:nvPr/>
            </p:nvGrpSpPr>
            <p:grpSpPr bwMode="auto">
              <a:xfrm>
                <a:off x="2288" y="2935"/>
                <a:ext cx="254" cy="133"/>
                <a:chOff x="2288" y="2935"/>
                <a:chExt cx="254" cy="133"/>
              </a:xfrm>
            </p:grpSpPr>
            <p:sp>
              <p:nvSpPr>
                <p:cNvPr id="634" name="Freeform 110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35" name="Freeform 110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585" name="Freeform 110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sp>
            <p:nvSpPr>
              <p:cNvPr id="586" name="Freeform 110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587" name="Freeform 110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588" name="Freeform 110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589" name="Freeform 110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590" name="Freeform 110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591" name="Freeform 110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sp>
            <p:nvSpPr>
              <p:cNvPr id="592" name="Freeform 110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593" name="Freeform 111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sp>
            <p:nvSpPr>
              <p:cNvPr id="594" name="Freeform 111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595" name="Freeform 111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596" name="Freeform 111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597" name="Freeform 111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598" name="Freeform 111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599" name="Freeform 111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600" name="Freeform 111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01" name="Freeform 111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602" name="Line 111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603" name="Line 112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nvGrpSpPr>
              <p:cNvPr id="604" name="Group 1121"/>
              <p:cNvGrpSpPr>
                <a:grpSpLocks/>
              </p:cNvGrpSpPr>
              <p:nvPr/>
            </p:nvGrpSpPr>
            <p:grpSpPr bwMode="auto">
              <a:xfrm>
                <a:off x="2288" y="2935"/>
                <a:ext cx="254" cy="133"/>
                <a:chOff x="2288" y="2935"/>
                <a:chExt cx="254" cy="133"/>
              </a:xfrm>
            </p:grpSpPr>
            <p:sp>
              <p:nvSpPr>
                <p:cNvPr id="632" name="Freeform 112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33" name="Freeform 112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05" name="Freeform 112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nvGrpSpPr>
              <p:cNvPr id="606" name="Group 1125"/>
              <p:cNvGrpSpPr>
                <a:grpSpLocks/>
              </p:cNvGrpSpPr>
              <p:nvPr/>
            </p:nvGrpSpPr>
            <p:grpSpPr bwMode="auto">
              <a:xfrm>
                <a:off x="2288" y="2935"/>
                <a:ext cx="254" cy="133"/>
                <a:chOff x="2288" y="2935"/>
                <a:chExt cx="254" cy="133"/>
              </a:xfrm>
            </p:grpSpPr>
            <p:sp>
              <p:nvSpPr>
                <p:cNvPr id="630" name="Freeform 112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31" name="Freeform 112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07" name="Freeform 112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sp>
            <p:nvSpPr>
              <p:cNvPr id="608" name="Freeform 112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09" name="Freeform 113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610" name="Freeform 113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11" name="Freeform 113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612" name="Freeform 113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grpSp>
            <p:nvGrpSpPr>
              <p:cNvPr id="613" name="Group 1134"/>
              <p:cNvGrpSpPr>
                <a:grpSpLocks/>
              </p:cNvGrpSpPr>
              <p:nvPr/>
            </p:nvGrpSpPr>
            <p:grpSpPr bwMode="auto">
              <a:xfrm>
                <a:off x="2320" y="2946"/>
                <a:ext cx="32" cy="110"/>
                <a:chOff x="2320" y="2946"/>
                <a:chExt cx="32" cy="110"/>
              </a:xfrm>
            </p:grpSpPr>
            <p:sp>
              <p:nvSpPr>
                <p:cNvPr id="628" name="Freeform 113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sp>
              <p:nvSpPr>
                <p:cNvPr id="629" name="Freeform 113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sp>
            <p:nvSpPr>
              <p:cNvPr id="614" name="Freeform 113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grpSp>
            <p:nvGrpSpPr>
              <p:cNvPr id="615" name="Group 1138"/>
              <p:cNvGrpSpPr>
                <a:grpSpLocks/>
              </p:cNvGrpSpPr>
              <p:nvPr/>
            </p:nvGrpSpPr>
            <p:grpSpPr bwMode="auto">
              <a:xfrm>
                <a:off x="2320" y="2946"/>
                <a:ext cx="32" cy="110"/>
                <a:chOff x="2320" y="2946"/>
                <a:chExt cx="32" cy="110"/>
              </a:xfrm>
            </p:grpSpPr>
            <p:sp>
              <p:nvSpPr>
                <p:cNvPr id="626" name="Freeform 113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sp>
              <p:nvSpPr>
                <p:cNvPr id="627" name="Freeform 11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sp>
            <p:nvSpPr>
              <p:cNvPr id="616" name="Freeform 114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17" name="Freeform 114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618" name="Freeform 11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19" name="Freeform 11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620" name="Freeform 114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21" name="Freeform 11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622" name="Freeform 11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23" name="Freeform 114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624" name="Line 114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625" name="Line 115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sp>
          <p:nvSpPr>
            <p:cNvPr id="536" name="テキスト ボックス 535"/>
            <p:cNvSpPr txBox="1"/>
            <p:nvPr/>
          </p:nvSpPr>
          <p:spPr>
            <a:xfrm>
              <a:off x="3090852" y="3269087"/>
              <a:ext cx="1444563" cy="338554"/>
            </a:xfrm>
            <a:prstGeom prst="rect">
              <a:avLst/>
            </a:prstGeom>
            <a:noFill/>
          </p:spPr>
          <p:txBody>
            <a:bodyPr wrap="none" rtlCol="0">
              <a:spAutoFit/>
            </a:bodyPr>
            <a:lstStyle/>
            <a:p>
              <a:r>
                <a:rPr lang="en-US" altLang="ja-JP" sz="1600" dirty="0"/>
                <a:t>Related vehicle</a:t>
              </a:r>
            </a:p>
          </p:txBody>
        </p:sp>
        <p:sp>
          <p:nvSpPr>
            <p:cNvPr id="537" name="テキスト ボックス 536"/>
            <p:cNvSpPr txBox="1"/>
            <p:nvPr/>
          </p:nvSpPr>
          <p:spPr>
            <a:xfrm>
              <a:off x="1343886" y="3233395"/>
              <a:ext cx="1233932" cy="338554"/>
            </a:xfrm>
            <a:prstGeom prst="rect">
              <a:avLst/>
            </a:prstGeom>
            <a:noFill/>
          </p:spPr>
          <p:txBody>
            <a:bodyPr wrap="square" rtlCol="0">
              <a:spAutoFit/>
            </a:bodyPr>
            <a:lstStyle/>
            <a:p>
              <a:r>
                <a:rPr lang="en-US" altLang="ja-JP" sz="1600" dirty="0"/>
                <a:t>Test vehicle</a:t>
              </a:r>
            </a:p>
          </p:txBody>
        </p:sp>
      </p:grpSp>
      <p:sp>
        <p:nvSpPr>
          <p:cNvPr id="1232" name="テキスト ボックス 1231"/>
          <p:cNvSpPr txBox="1"/>
          <p:nvPr/>
        </p:nvSpPr>
        <p:spPr>
          <a:xfrm>
            <a:off x="93603" y="1149774"/>
            <a:ext cx="2423919" cy="646331"/>
          </a:xfrm>
          <a:prstGeom prst="rect">
            <a:avLst/>
          </a:prstGeom>
          <a:noFill/>
        </p:spPr>
        <p:txBody>
          <a:bodyPr wrap="square" rtlCol="0">
            <a:spAutoFit/>
          </a:bodyPr>
          <a:lstStyle/>
          <a:p>
            <a:pPr marL="182563" lvl="0" indent="-182563">
              <a:defRPr/>
            </a:pPr>
            <a:r>
              <a:rPr lang="en-US" altLang="ja-JP" b="1" dirty="0" smtClean="0"/>
              <a:t>1)Beginning </a:t>
            </a:r>
            <a:r>
              <a:rPr lang="en-US" altLang="ja-JP" b="1" dirty="0"/>
              <a:t>of left turn (related vehicle)</a:t>
            </a:r>
            <a:endParaRPr lang="ja-JP" altLang="en-US" b="1" dirty="0"/>
          </a:p>
        </p:txBody>
      </p:sp>
      <p:sp>
        <p:nvSpPr>
          <p:cNvPr id="1233" name="テキスト ボックス 1232"/>
          <p:cNvSpPr txBox="1"/>
          <p:nvPr/>
        </p:nvSpPr>
        <p:spPr>
          <a:xfrm>
            <a:off x="160923" y="3860598"/>
            <a:ext cx="1775132" cy="369332"/>
          </a:xfrm>
          <a:prstGeom prst="rect">
            <a:avLst/>
          </a:prstGeom>
          <a:noFill/>
        </p:spPr>
        <p:txBody>
          <a:bodyPr wrap="square" rtlCol="0">
            <a:spAutoFit/>
          </a:bodyPr>
          <a:lstStyle/>
          <a:p>
            <a:r>
              <a:rPr kumimoji="1" lang="en-US" altLang="ja-JP" b="1" dirty="0" smtClean="0">
                <a:ea typeface="Tahoma" panose="020B0604030504040204" pitchFamily="34" charset="0"/>
                <a:cs typeface="Tahoma" panose="020B0604030504040204" pitchFamily="34" charset="0"/>
              </a:rPr>
              <a:t>2)Wrap ratio 0%</a:t>
            </a:r>
            <a:endParaRPr kumimoji="1" lang="ja-JP" altLang="en-US" b="1" dirty="0">
              <a:cs typeface="Tahoma" panose="020B0604030504040204" pitchFamily="34" charset="0"/>
            </a:endParaRPr>
          </a:p>
        </p:txBody>
      </p:sp>
      <p:sp>
        <p:nvSpPr>
          <p:cNvPr id="1242" name="テキスト ボックス 1241"/>
          <p:cNvSpPr txBox="1"/>
          <p:nvPr/>
        </p:nvSpPr>
        <p:spPr>
          <a:xfrm>
            <a:off x="3972091" y="4450650"/>
            <a:ext cx="5061623" cy="369332"/>
          </a:xfrm>
          <a:prstGeom prst="rect">
            <a:avLst/>
          </a:prstGeom>
          <a:noFill/>
        </p:spPr>
        <p:txBody>
          <a:bodyPr wrap="square" rtlCol="0">
            <a:spAutoFit/>
          </a:bodyPr>
          <a:lstStyle/>
          <a:p>
            <a:r>
              <a:rPr lang="en-US" altLang="ja-JP" b="1" dirty="0" smtClean="0">
                <a:ea typeface="Tahoma" panose="020B0604030504040204" pitchFamily="34" charset="0"/>
                <a:cs typeface="Tahoma" panose="020B0604030504040204" pitchFamily="34" charset="0"/>
              </a:rPr>
              <a:t>Research result: </a:t>
            </a:r>
            <a:r>
              <a:rPr lang="en-US" altLang="ja-JP" b="1" dirty="0">
                <a:ea typeface="Tahoma" panose="020B0604030504040204" pitchFamily="34" charset="0"/>
                <a:cs typeface="Tahoma" panose="020B0604030504040204" pitchFamily="34" charset="0"/>
              </a:rPr>
              <a:t>Driving behavior of normal drivers </a:t>
            </a:r>
            <a:endParaRPr lang="en-US" altLang="ja-JP" b="1" dirty="0" smtClean="0">
              <a:ea typeface="Tahoma" panose="020B0604030504040204" pitchFamily="34" charset="0"/>
              <a:cs typeface="Tahoma" panose="020B0604030504040204" pitchFamily="34" charset="0"/>
            </a:endParaRPr>
          </a:p>
        </p:txBody>
      </p:sp>
      <p:sp>
        <p:nvSpPr>
          <p:cNvPr id="1243" name="正方形/長方形 1242"/>
          <p:cNvSpPr/>
          <p:nvPr/>
        </p:nvSpPr>
        <p:spPr>
          <a:xfrm>
            <a:off x="3264612" y="1180795"/>
            <a:ext cx="5808072" cy="3293209"/>
          </a:xfrm>
          <a:prstGeom prst="rect">
            <a:avLst/>
          </a:prstGeom>
          <a:ln w="25400">
            <a:solidFill>
              <a:srgbClr val="0070C0"/>
            </a:solidFill>
          </a:ln>
        </p:spPr>
        <p:txBody>
          <a:bodyPr wrap="square">
            <a:spAutoFit/>
          </a:bodyPr>
          <a:lstStyle/>
          <a:p>
            <a:r>
              <a:rPr lang="en-US" altLang="ja-JP" sz="1600" kern="1000" dirty="0">
                <a:ea typeface="Tahoma" panose="020B0604030504040204" pitchFamily="34" charset="0"/>
                <a:cs typeface="Tahoma" panose="020B0604030504040204" pitchFamily="34" charset="0"/>
              </a:rPr>
              <a:t>Both the forward vehicle and the subject vehicle drive at a speed of </a:t>
            </a:r>
            <a:r>
              <a:rPr lang="en-US" altLang="ja-JP" sz="1600" kern="1000" dirty="0" smtClean="0">
                <a:ea typeface="Tahoma" panose="020B0604030504040204" pitchFamily="34" charset="0"/>
                <a:cs typeface="Tahoma" panose="020B0604030504040204" pitchFamily="34" charset="0"/>
              </a:rPr>
              <a:t>40 </a:t>
            </a:r>
            <a:r>
              <a:rPr lang="en-US" altLang="ja-JP" sz="1600" kern="1000" dirty="0">
                <a:ea typeface="Tahoma" panose="020B0604030504040204" pitchFamily="34" charset="0"/>
                <a:cs typeface="Tahoma" panose="020B0604030504040204" pitchFamily="34" charset="0"/>
              </a:rPr>
              <a:t>km/h (with a tolerance of +0/-2 km/h) on the straight road. The forward vehicle decelerates by braking to a speed of </a:t>
            </a:r>
            <a:r>
              <a:rPr lang="en-US" altLang="ja-JP" sz="1600" kern="1000" dirty="0" smtClean="0">
                <a:ea typeface="Tahoma" panose="020B0604030504040204" pitchFamily="34" charset="0"/>
                <a:cs typeface="Tahoma" panose="020B0604030504040204" pitchFamily="34" charset="0"/>
              </a:rPr>
              <a:t>10 </a:t>
            </a:r>
            <a:r>
              <a:rPr lang="en-US" altLang="ja-JP" sz="1600" kern="1000" dirty="0">
                <a:ea typeface="Tahoma" panose="020B0604030504040204" pitchFamily="34" charset="0"/>
                <a:cs typeface="Tahoma" panose="020B0604030504040204" pitchFamily="34" charset="0"/>
              </a:rPr>
              <a:t>km/h (with a tolerance of +0/-2 km/h) in order to turn right or left at the corner, and the subject vehicle also decelerates by braking to keep appropriate distance with the forward vehicle. At when the forward vehicle begins to turn right or left, the speed of the subject vehicle is </a:t>
            </a:r>
            <a:r>
              <a:rPr lang="en-US" altLang="ja-JP" sz="1600" b="1" kern="1000" dirty="0">
                <a:solidFill>
                  <a:srgbClr val="FF0000"/>
                </a:solidFill>
                <a:ea typeface="Tahoma" panose="020B0604030504040204" pitchFamily="34" charset="0"/>
                <a:cs typeface="Tahoma" panose="020B0604030504040204" pitchFamily="34" charset="0"/>
              </a:rPr>
              <a:t>not less than </a:t>
            </a:r>
            <a:r>
              <a:rPr lang="en-US" altLang="ja-JP" sz="1600" b="1" kern="1000" dirty="0" smtClean="0">
                <a:solidFill>
                  <a:srgbClr val="FF0000"/>
                </a:solidFill>
                <a:ea typeface="Tahoma" panose="020B0604030504040204" pitchFamily="34" charset="0"/>
                <a:cs typeface="Tahoma" panose="020B0604030504040204" pitchFamily="34" charset="0"/>
              </a:rPr>
              <a:t>26 </a:t>
            </a:r>
            <a:r>
              <a:rPr lang="en-US" altLang="ja-JP" sz="1600" b="1" kern="1000" dirty="0">
                <a:solidFill>
                  <a:srgbClr val="FF0000"/>
                </a:solidFill>
                <a:ea typeface="Tahoma" panose="020B0604030504040204" pitchFamily="34" charset="0"/>
                <a:cs typeface="Tahoma" panose="020B0604030504040204" pitchFamily="34" charset="0"/>
              </a:rPr>
              <a:t>km/h </a:t>
            </a:r>
            <a:r>
              <a:rPr lang="en-US" altLang="ja-JP" sz="1600" kern="1000" dirty="0">
                <a:ea typeface="Tahoma" panose="020B0604030504040204" pitchFamily="34" charset="0"/>
                <a:cs typeface="Tahoma" panose="020B0604030504040204" pitchFamily="34" charset="0"/>
              </a:rPr>
              <a:t>and the TTC to the frontal vehicle is </a:t>
            </a:r>
            <a:r>
              <a:rPr lang="en-US" altLang="ja-JP" sz="1600" b="1" kern="1000" dirty="0">
                <a:solidFill>
                  <a:srgbClr val="FF0000"/>
                </a:solidFill>
                <a:ea typeface="Tahoma" panose="020B0604030504040204" pitchFamily="34" charset="0"/>
                <a:cs typeface="Tahoma" panose="020B0604030504040204" pitchFamily="34" charset="0"/>
              </a:rPr>
              <a:t>not more than </a:t>
            </a:r>
            <a:r>
              <a:rPr lang="en-US" altLang="ja-JP" sz="1600" b="1" kern="1000" dirty="0" smtClean="0">
                <a:solidFill>
                  <a:srgbClr val="FF0000"/>
                </a:solidFill>
                <a:ea typeface="Tahoma" panose="020B0604030504040204" pitchFamily="34" charset="0"/>
                <a:cs typeface="Tahoma" panose="020B0604030504040204" pitchFamily="34" charset="0"/>
              </a:rPr>
              <a:t>4.7 </a:t>
            </a:r>
            <a:r>
              <a:rPr lang="en-US" altLang="ja-JP" sz="1600" b="1" kern="1000" dirty="0">
                <a:solidFill>
                  <a:srgbClr val="FF0000"/>
                </a:solidFill>
                <a:ea typeface="Tahoma" panose="020B0604030504040204" pitchFamily="34" charset="0"/>
                <a:cs typeface="Tahoma" panose="020B0604030504040204" pitchFamily="34" charset="0"/>
              </a:rPr>
              <a:t>seconds</a:t>
            </a:r>
            <a:r>
              <a:rPr lang="en-US" altLang="ja-JP" sz="1600" kern="1000" dirty="0">
                <a:ea typeface="Tahoma" panose="020B0604030504040204" pitchFamily="34" charset="0"/>
                <a:cs typeface="Tahoma" panose="020B0604030504040204" pitchFamily="34" charset="0"/>
              </a:rPr>
              <a:t>. After that, the subject vehicle decelerates to a speed of </a:t>
            </a:r>
            <a:r>
              <a:rPr lang="en-US" altLang="ja-JP" sz="1600" b="1" kern="1000" dirty="0">
                <a:solidFill>
                  <a:srgbClr val="FF0000"/>
                </a:solidFill>
                <a:ea typeface="Tahoma" panose="020B0604030504040204" pitchFamily="34" charset="0"/>
                <a:cs typeface="Tahoma" panose="020B0604030504040204" pitchFamily="34" charset="0"/>
              </a:rPr>
              <a:t>not less than </a:t>
            </a:r>
            <a:r>
              <a:rPr lang="en-US" altLang="ja-JP" sz="1600" b="1" kern="1000" dirty="0" smtClean="0">
                <a:solidFill>
                  <a:srgbClr val="FF0000"/>
                </a:solidFill>
                <a:ea typeface="Tahoma" panose="020B0604030504040204" pitchFamily="34" charset="0"/>
                <a:cs typeface="Tahoma" panose="020B0604030504040204" pitchFamily="34" charset="0"/>
              </a:rPr>
              <a:t>20 </a:t>
            </a:r>
            <a:r>
              <a:rPr lang="en-US" altLang="ja-JP" sz="1600" b="1" kern="1000" dirty="0">
                <a:solidFill>
                  <a:srgbClr val="FF0000"/>
                </a:solidFill>
                <a:ea typeface="Tahoma" panose="020B0604030504040204" pitchFamily="34" charset="0"/>
                <a:cs typeface="Tahoma" panose="020B0604030504040204" pitchFamily="34" charset="0"/>
              </a:rPr>
              <a:t>km/h</a:t>
            </a:r>
            <a:r>
              <a:rPr lang="en-US" altLang="ja-JP" sz="1600" kern="1000" dirty="0">
                <a:ea typeface="Tahoma" panose="020B0604030504040204" pitchFamily="34" charset="0"/>
                <a:cs typeface="Tahoma" panose="020B0604030504040204" pitchFamily="34" charset="0"/>
              </a:rPr>
              <a:t>, and then drives at a constant speed. The TTC to the forward vehicle is </a:t>
            </a:r>
            <a:r>
              <a:rPr lang="en-US" altLang="ja-JP" sz="1600" b="1" kern="1000" dirty="0">
                <a:solidFill>
                  <a:srgbClr val="FF0000"/>
                </a:solidFill>
                <a:ea typeface="Tahoma" panose="020B0604030504040204" pitchFamily="34" charset="0"/>
                <a:cs typeface="Tahoma" panose="020B0604030504040204" pitchFamily="34" charset="0"/>
              </a:rPr>
              <a:t>not more than </a:t>
            </a:r>
            <a:r>
              <a:rPr lang="en-US" altLang="ja-JP" sz="1600" b="1" kern="1000" dirty="0" smtClean="0">
                <a:solidFill>
                  <a:srgbClr val="FF0000"/>
                </a:solidFill>
                <a:ea typeface="Tahoma" panose="020B0604030504040204" pitchFamily="34" charset="0"/>
                <a:cs typeface="Tahoma" panose="020B0604030504040204" pitchFamily="34" charset="0"/>
              </a:rPr>
              <a:t>2.5 </a:t>
            </a:r>
            <a:r>
              <a:rPr lang="en-US" altLang="ja-JP" sz="1600" b="1" kern="1000" dirty="0">
                <a:solidFill>
                  <a:srgbClr val="FF0000"/>
                </a:solidFill>
                <a:ea typeface="Tahoma" panose="020B0604030504040204" pitchFamily="34" charset="0"/>
                <a:cs typeface="Tahoma" panose="020B0604030504040204" pitchFamily="34" charset="0"/>
              </a:rPr>
              <a:t>seconds </a:t>
            </a:r>
            <a:r>
              <a:rPr lang="en-US" altLang="ja-JP" sz="1600" kern="1000" dirty="0">
                <a:ea typeface="Tahoma" panose="020B0604030504040204" pitchFamily="34" charset="0"/>
                <a:cs typeface="Tahoma" panose="020B0604030504040204" pitchFamily="34" charset="0"/>
              </a:rPr>
              <a:t>at when the wrap ratio between the subject vehicle and the oncoming vehicle becomes 0%. </a:t>
            </a:r>
            <a:endParaRPr lang="ja-JP" altLang="en-US" sz="1600" dirty="0">
              <a:cs typeface="Tahoma" panose="020B0604030504040204" pitchFamily="34" charset="0"/>
            </a:endParaRPr>
          </a:p>
        </p:txBody>
      </p:sp>
      <p:sp>
        <p:nvSpPr>
          <p:cNvPr id="1246" name="正方形/長方形 1245"/>
          <p:cNvSpPr/>
          <p:nvPr/>
        </p:nvSpPr>
        <p:spPr>
          <a:xfrm>
            <a:off x="712450" y="103753"/>
            <a:ext cx="7905177" cy="461665"/>
          </a:xfrm>
          <a:prstGeom prst="rect">
            <a:avLst/>
          </a:prstGeom>
        </p:spPr>
        <p:txBody>
          <a:bodyPr wrap="none">
            <a:spAutoFit/>
          </a:bodyPr>
          <a:lstStyle/>
          <a:p>
            <a:r>
              <a:rPr lang="en-US" altLang="ja-JP" sz="2400" b="1" dirty="0" smtClean="0">
                <a:ea typeface="Tahoma" panose="020B0604030504040204" pitchFamily="34" charset="0"/>
                <a:cs typeface="Tahoma" panose="020B0604030504040204" pitchFamily="34" charset="0"/>
              </a:rPr>
              <a:t>Relation between the Draft Scenario  and the research result</a:t>
            </a:r>
            <a:endParaRPr lang="ja-JP" altLang="en-US" sz="2400" b="1" dirty="0">
              <a:cs typeface="Tahoma" panose="020B0604030504040204" pitchFamily="34" charset="0"/>
            </a:endParaRPr>
          </a:p>
        </p:txBody>
      </p:sp>
      <p:graphicFrame>
        <p:nvGraphicFramePr>
          <p:cNvPr id="1068" name="表 1067"/>
          <p:cNvGraphicFramePr>
            <a:graphicFrameLocks noGrp="1"/>
          </p:cNvGraphicFramePr>
          <p:nvPr>
            <p:extLst>
              <p:ext uri="{D42A27DB-BD31-4B8C-83A1-F6EECF244321}">
                <p14:modId xmlns:p14="http://schemas.microsoft.com/office/powerpoint/2010/main" val="1920729057"/>
              </p:ext>
            </p:extLst>
          </p:nvPr>
        </p:nvGraphicFramePr>
        <p:xfrm>
          <a:off x="4229176" y="4840117"/>
          <a:ext cx="4555958" cy="1737360"/>
        </p:xfrm>
        <a:graphic>
          <a:graphicData uri="http://schemas.openxmlformats.org/drawingml/2006/table">
            <a:tbl>
              <a:tblPr firstRow="1" bandRow="1">
                <a:tableStyleId>{5C22544A-7EE6-4342-B048-85BDC9FD1C3A}</a:tableStyleId>
              </a:tblPr>
              <a:tblGrid>
                <a:gridCol w="356955">
                  <a:extLst>
                    <a:ext uri="{9D8B030D-6E8A-4147-A177-3AD203B41FA5}">
                      <a16:colId xmlns:a16="http://schemas.microsoft.com/office/drawing/2014/main" xmlns="" val="20000"/>
                    </a:ext>
                  </a:extLst>
                </a:gridCol>
                <a:gridCol w="1266698">
                  <a:extLst>
                    <a:ext uri="{9D8B030D-6E8A-4147-A177-3AD203B41FA5}">
                      <a16:colId xmlns:a16="http://schemas.microsoft.com/office/drawing/2014/main" xmlns="" val="20001"/>
                    </a:ext>
                  </a:extLst>
                </a:gridCol>
                <a:gridCol w="1252821">
                  <a:extLst>
                    <a:ext uri="{9D8B030D-6E8A-4147-A177-3AD203B41FA5}">
                      <a16:colId xmlns:a16="http://schemas.microsoft.com/office/drawing/2014/main" xmlns="" val="20002"/>
                    </a:ext>
                  </a:extLst>
                </a:gridCol>
                <a:gridCol w="1679484">
                  <a:extLst>
                    <a:ext uri="{9D8B030D-6E8A-4147-A177-3AD203B41FA5}">
                      <a16:colId xmlns:a16="http://schemas.microsoft.com/office/drawing/2014/main" xmlns="" val="20003"/>
                    </a:ext>
                  </a:extLst>
                </a:gridCol>
              </a:tblGrid>
              <a:tr h="370840">
                <a:tc>
                  <a:txBody>
                    <a:bodyPr/>
                    <a:lstStyle/>
                    <a:p>
                      <a:pPr algn="ctr"/>
                      <a:endParaRPr kumimoji="1" lang="ja-JP" altLang="en-US" sz="1400" b="0" dirty="0">
                        <a:solidFill>
                          <a:schemeClr val="bg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kumimoji="1" lang="en-US" altLang="ja-JP" sz="1600" b="1" dirty="0" smtClean="0">
                          <a:solidFill>
                            <a:schemeClr val="bg1"/>
                          </a:solidFill>
                          <a:latin typeface="+mn-lt"/>
                        </a:rPr>
                        <a:t>Speed</a:t>
                      </a:r>
                    </a:p>
                    <a:p>
                      <a:pPr algn="ctr"/>
                      <a:r>
                        <a:rPr kumimoji="1" lang="ja-JP" altLang="en-US" sz="1400" b="0" dirty="0" smtClean="0">
                          <a:solidFill>
                            <a:schemeClr val="bg1"/>
                          </a:solidFill>
                          <a:latin typeface="+mn-lt"/>
                        </a:rPr>
                        <a:t>（</a:t>
                      </a:r>
                      <a:r>
                        <a:rPr kumimoji="1" lang="en-US" altLang="ja-JP" sz="1400" b="0" dirty="0" smtClean="0">
                          <a:solidFill>
                            <a:schemeClr val="bg1"/>
                          </a:solidFill>
                          <a:latin typeface="+mn-lt"/>
                        </a:rPr>
                        <a:t>Average</a:t>
                      </a:r>
                      <a:r>
                        <a:rPr kumimoji="1" lang="ja-JP" altLang="en-US" sz="1400" b="0" dirty="0" smtClean="0">
                          <a:solidFill>
                            <a:schemeClr val="bg1"/>
                          </a:solidFill>
                          <a:latin typeface="+mn-lt"/>
                        </a:rPr>
                        <a:t>）</a:t>
                      </a:r>
                      <a:endParaRPr kumimoji="1" lang="ja-JP" altLang="en-US" sz="1400" b="0" dirty="0">
                        <a:solidFill>
                          <a:schemeClr val="bg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dirty="0" smtClean="0">
                          <a:solidFill>
                            <a:schemeClr val="bg1"/>
                          </a:solidFill>
                          <a:latin typeface="+mn-lt"/>
                        </a:rPr>
                        <a:t>TTC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dirty="0" smtClean="0">
                          <a:solidFill>
                            <a:schemeClr val="bg1"/>
                          </a:solidFill>
                          <a:latin typeface="+mn-lt"/>
                        </a:rPr>
                        <a:t>（</a:t>
                      </a:r>
                      <a:r>
                        <a:rPr kumimoji="1" lang="en-US" altLang="ja-JP" sz="1400" b="0" dirty="0" smtClean="0">
                          <a:solidFill>
                            <a:schemeClr val="bg1"/>
                          </a:solidFill>
                          <a:latin typeface="+mn-lt"/>
                        </a:rPr>
                        <a:t>Average</a:t>
                      </a:r>
                      <a:r>
                        <a:rPr kumimoji="1" lang="ja-JP" altLang="en-US" sz="1400" b="0" dirty="0" smtClean="0">
                          <a:solidFill>
                            <a:schemeClr val="bg1"/>
                          </a:solidFill>
                          <a:latin typeface="+mn-lt"/>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kumimoji="1" lang="en-US" altLang="ja-JP" sz="1600" b="1" dirty="0" smtClean="0">
                          <a:solidFill>
                            <a:schemeClr val="bg1"/>
                          </a:solidFill>
                          <a:latin typeface="+mn-lt"/>
                        </a:rPr>
                        <a:t>Brake</a:t>
                      </a:r>
                      <a:r>
                        <a:rPr kumimoji="1" lang="en-US" altLang="ja-JP" sz="1600" b="1" baseline="0" dirty="0" smtClean="0">
                          <a:solidFill>
                            <a:schemeClr val="bg1"/>
                          </a:solidFill>
                          <a:latin typeface="+mn-lt"/>
                        </a:rPr>
                        <a:t> pedal operation</a:t>
                      </a:r>
                      <a:endParaRPr kumimoji="1" lang="ja-JP" altLang="en-US" sz="1600" b="1" dirty="0">
                        <a:solidFill>
                          <a:schemeClr val="bg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xmlns="" val="10000"/>
                  </a:ext>
                </a:extLst>
              </a:tr>
              <a:tr h="370840">
                <a:tc>
                  <a:txBody>
                    <a:bodyPr/>
                    <a:lstStyle/>
                    <a:p>
                      <a:pPr algn="ctr"/>
                      <a:r>
                        <a:rPr kumimoji="1" lang="en-US" altLang="ja-JP" sz="1600" b="1" dirty="0" smtClean="0">
                          <a:latin typeface="+mn-lt"/>
                        </a:rPr>
                        <a:t>1)</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solidFill>
                            <a:srgbClr val="FF0000"/>
                          </a:solidFill>
                          <a:latin typeface="+mn-lt"/>
                        </a:rPr>
                        <a:t>26</a:t>
                      </a:r>
                      <a:r>
                        <a:rPr kumimoji="1" lang="en-US" altLang="ja-JP" sz="1600" b="1" dirty="0" smtClean="0">
                          <a:latin typeface="+mn-lt"/>
                        </a:rPr>
                        <a:t>km/h</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solidFill>
                            <a:srgbClr val="FF0000"/>
                          </a:solidFill>
                          <a:latin typeface="+mn-lt"/>
                        </a:rPr>
                        <a:t>4.7</a:t>
                      </a:r>
                      <a:r>
                        <a:rPr kumimoji="1" lang="ja-JP" altLang="en-US" sz="1600" b="1" baseline="0" dirty="0" smtClean="0">
                          <a:latin typeface="+mn-lt"/>
                        </a:rPr>
                        <a:t> </a:t>
                      </a:r>
                      <a:r>
                        <a:rPr kumimoji="1" lang="en-US" altLang="ja-JP" sz="1600" b="1" baseline="0" dirty="0" smtClean="0">
                          <a:latin typeface="+mn-lt"/>
                        </a:rPr>
                        <a:t>sec.</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latin typeface="+mn-lt"/>
                        </a:rPr>
                        <a:t>Observed </a:t>
                      </a:r>
                    </a:p>
                    <a:p>
                      <a:pPr algn="ctr"/>
                      <a:r>
                        <a:rPr kumimoji="1" lang="en-US" altLang="ja-JP" sz="1600" b="1" dirty="0" smtClean="0">
                          <a:latin typeface="+mn-lt"/>
                        </a:rPr>
                        <a:t>(97% of data)</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1"/>
                  </a:ext>
                </a:extLst>
              </a:tr>
              <a:tr h="370840">
                <a:tc>
                  <a:txBody>
                    <a:bodyPr/>
                    <a:lstStyle/>
                    <a:p>
                      <a:pPr algn="ctr"/>
                      <a:r>
                        <a:rPr kumimoji="1" lang="en-US" altLang="ja-JP" sz="1600" b="1" dirty="0" smtClean="0">
                          <a:latin typeface="+mn-lt"/>
                        </a:rPr>
                        <a:t>2)</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solidFill>
                            <a:srgbClr val="FF0000"/>
                          </a:solidFill>
                          <a:latin typeface="+mn-lt"/>
                        </a:rPr>
                        <a:t>20</a:t>
                      </a:r>
                      <a:r>
                        <a:rPr kumimoji="1" lang="en-US" altLang="ja-JP" sz="1600" b="1" dirty="0" smtClean="0">
                          <a:latin typeface="+mn-lt"/>
                        </a:rPr>
                        <a:t>km/h</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solidFill>
                            <a:srgbClr val="FF0000"/>
                          </a:solidFill>
                          <a:latin typeface="+mn-lt"/>
                        </a:rPr>
                        <a:t>2.5</a:t>
                      </a:r>
                      <a:r>
                        <a:rPr kumimoji="1" lang="ja-JP" altLang="en-US" sz="1600" b="1" baseline="0" dirty="0" smtClean="0">
                          <a:latin typeface="+mn-lt"/>
                        </a:rPr>
                        <a:t> </a:t>
                      </a:r>
                      <a:r>
                        <a:rPr kumimoji="1" lang="en-US" altLang="ja-JP" sz="1600" b="1" baseline="0" dirty="0" smtClean="0">
                          <a:latin typeface="+mn-lt"/>
                        </a:rPr>
                        <a:t>sec.</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latin typeface="+mn-lt"/>
                        </a:rPr>
                        <a:t>Not</a:t>
                      </a:r>
                      <a:r>
                        <a:rPr kumimoji="1" lang="en-US" altLang="ja-JP" sz="1600" b="1" baseline="0" dirty="0" smtClean="0">
                          <a:latin typeface="+mn-lt"/>
                        </a:rPr>
                        <a:t> observed </a:t>
                      </a:r>
                    </a:p>
                    <a:p>
                      <a:pPr algn="ctr"/>
                      <a:r>
                        <a:rPr kumimoji="1" lang="en-US" altLang="ja-JP" sz="1600" b="1" baseline="0" dirty="0" smtClean="0">
                          <a:latin typeface="+mn-lt"/>
                        </a:rPr>
                        <a:t>(all</a:t>
                      </a:r>
                      <a:r>
                        <a:rPr kumimoji="1" lang="ja-JP" altLang="en-US" sz="1600" b="1" baseline="0" dirty="0" smtClean="0">
                          <a:latin typeface="+mn-lt"/>
                        </a:rPr>
                        <a:t> </a:t>
                      </a:r>
                      <a:r>
                        <a:rPr kumimoji="1" lang="en-US" altLang="ja-JP" sz="1600" b="1" baseline="0" dirty="0" smtClean="0">
                          <a:latin typeface="+mn-lt"/>
                        </a:rPr>
                        <a:t>of data)</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2"/>
                  </a:ext>
                </a:extLst>
              </a:tr>
            </a:tbl>
          </a:graphicData>
        </a:graphic>
      </p:graphicFrame>
      <p:grpSp>
        <p:nvGrpSpPr>
          <p:cNvPr id="19" name="グループ化 18"/>
          <p:cNvGrpSpPr/>
          <p:nvPr/>
        </p:nvGrpSpPr>
        <p:grpSpPr>
          <a:xfrm>
            <a:off x="119041" y="1820008"/>
            <a:ext cx="3043732" cy="1892968"/>
            <a:chOff x="961257" y="1605992"/>
            <a:chExt cx="3043732" cy="1892968"/>
          </a:xfrm>
        </p:grpSpPr>
        <p:sp>
          <p:nvSpPr>
            <p:cNvPr id="1442" name="Rectangle 1097"/>
            <p:cNvSpPr>
              <a:spLocks noChangeArrowheads="1"/>
            </p:cNvSpPr>
            <p:nvPr/>
          </p:nvSpPr>
          <p:spPr bwMode="auto">
            <a:xfrm>
              <a:off x="973046" y="2312087"/>
              <a:ext cx="3029495" cy="1186873"/>
            </a:xfrm>
            <a:prstGeom prst="rect">
              <a:avLst/>
            </a:prstGeom>
            <a:solidFill>
              <a:schemeClr val="bg1">
                <a:lumMod val="65000"/>
              </a:schemeClr>
            </a:solidFill>
            <a:ln w="9525">
              <a:noFill/>
              <a:miter lim="800000"/>
              <a:headEnd/>
              <a:tailEnd/>
            </a:ln>
          </p:spPr>
          <p:txBody>
            <a:bodyPr/>
            <a:lstStyle/>
            <a:p>
              <a:pPr eaLnBrk="0" hangingPunct="0"/>
              <a:endParaRPr kumimoji="0" lang="ja-JP" altLang="ja-JP">
                <a:latin typeface="+mn-ea"/>
              </a:endParaRPr>
            </a:p>
          </p:txBody>
        </p:sp>
        <p:grpSp>
          <p:nvGrpSpPr>
            <p:cNvPr id="1443" name="グループ化 1442"/>
            <p:cNvGrpSpPr/>
            <p:nvPr/>
          </p:nvGrpSpPr>
          <p:grpSpPr>
            <a:xfrm flipV="1">
              <a:off x="3112434" y="1661673"/>
              <a:ext cx="892555" cy="664422"/>
              <a:chOff x="2289107" y="2629500"/>
              <a:chExt cx="892555" cy="602676"/>
            </a:xfrm>
          </p:grpSpPr>
          <p:sp>
            <p:nvSpPr>
              <p:cNvPr id="1801" name="直角三角形 1800"/>
              <p:cNvSpPr/>
              <p:nvPr/>
            </p:nvSpPr>
            <p:spPr>
              <a:xfrm flipH="1" flipV="1">
                <a:off x="2289107" y="2629500"/>
                <a:ext cx="210211" cy="184281"/>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802" name="正方形/長方形 1801"/>
              <p:cNvSpPr/>
              <p:nvPr/>
            </p:nvSpPr>
            <p:spPr>
              <a:xfrm>
                <a:off x="2412378" y="2637340"/>
                <a:ext cx="769284" cy="59483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sp>
          <p:nvSpPr>
            <p:cNvPr id="1444" name="円弧 1443"/>
            <p:cNvSpPr/>
            <p:nvPr/>
          </p:nvSpPr>
          <p:spPr>
            <a:xfrm flipV="1">
              <a:off x="3311593" y="2075489"/>
              <a:ext cx="381682" cy="496502"/>
            </a:xfrm>
            <a:prstGeom prst="arc">
              <a:avLst/>
            </a:prstGeom>
            <a:ln w="127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mn-ea"/>
              </a:endParaRPr>
            </a:p>
          </p:txBody>
        </p:sp>
        <p:sp>
          <p:nvSpPr>
            <p:cNvPr id="1445" name="Rectangle 1107"/>
            <p:cNvSpPr>
              <a:spLocks noChangeArrowheads="1"/>
            </p:cNvSpPr>
            <p:nvPr/>
          </p:nvSpPr>
          <p:spPr bwMode="auto">
            <a:xfrm>
              <a:off x="3654207" y="2879178"/>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grpSp>
          <p:nvGrpSpPr>
            <p:cNvPr id="1448" name="Group 989"/>
            <p:cNvGrpSpPr>
              <a:grpSpLocks/>
            </p:cNvGrpSpPr>
            <p:nvPr/>
          </p:nvGrpSpPr>
          <p:grpSpPr bwMode="auto">
            <a:xfrm>
              <a:off x="1385663" y="2557573"/>
              <a:ext cx="494053" cy="259538"/>
              <a:chOff x="2288" y="2935"/>
              <a:chExt cx="254" cy="133"/>
            </a:xfrm>
            <a:scene3d>
              <a:camera prst="orthographicFront">
                <a:rot lat="0" lon="0" rev="21594000"/>
              </a:camera>
              <a:lightRig rig="threePt" dir="t"/>
            </a:scene3d>
          </p:grpSpPr>
          <p:grpSp>
            <p:nvGrpSpPr>
              <p:cNvPr id="1640" name="Group 990"/>
              <p:cNvGrpSpPr>
                <a:grpSpLocks/>
              </p:cNvGrpSpPr>
              <p:nvPr/>
            </p:nvGrpSpPr>
            <p:grpSpPr bwMode="auto">
              <a:xfrm>
                <a:off x="2288" y="2935"/>
                <a:ext cx="254" cy="133"/>
                <a:chOff x="2288" y="2935"/>
                <a:chExt cx="254" cy="133"/>
              </a:xfrm>
            </p:grpSpPr>
            <p:grpSp>
              <p:nvGrpSpPr>
                <p:cNvPr id="1782" name="Group 991"/>
                <p:cNvGrpSpPr>
                  <a:grpSpLocks/>
                </p:cNvGrpSpPr>
                <p:nvPr/>
              </p:nvGrpSpPr>
              <p:grpSpPr bwMode="auto">
                <a:xfrm>
                  <a:off x="2288" y="2935"/>
                  <a:ext cx="254" cy="133"/>
                  <a:chOff x="2288" y="2935"/>
                  <a:chExt cx="254" cy="133"/>
                </a:xfrm>
              </p:grpSpPr>
              <p:grpSp>
                <p:nvGrpSpPr>
                  <p:cNvPr id="1797" name="Group 992"/>
                  <p:cNvGrpSpPr>
                    <a:grpSpLocks/>
                  </p:cNvGrpSpPr>
                  <p:nvPr/>
                </p:nvGrpSpPr>
                <p:grpSpPr bwMode="auto">
                  <a:xfrm>
                    <a:off x="2288" y="2935"/>
                    <a:ext cx="254" cy="133"/>
                    <a:chOff x="2288" y="2935"/>
                    <a:chExt cx="254" cy="133"/>
                  </a:xfrm>
                </p:grpSpPr>
                <p:sp>
                  <p:nvSpPr>
                    <p:cNvPr id="1799" name="Freeform 99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800" name="Freeform 99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798" name="Freeform 99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783" name="Group 996"/>
                <p:cNvGrpSpPr>
                  <a:grpSpLocks/>
                </p:cNvGrpSpPr>
                <p:nvPr/>
              </p:nvGrpSpPr>
              <p:grpSpPr bwMode="auto">
                <a:xfrm>
                  <a:off x="2447" y="2945"/>
                  <a:ext cx="55" cy="109"/>
                  <a:chOff x="2447" y="2945"/>
                  <a:chExt cx="55" cy="109"/>
                </a:xfrm>
              </p:grpSpPr>
              <p:sp>
                <p:nvSpPr>
                  <p:cNvPr id="1795" name="Freeform 99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796" name="Freeform 99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784" name="Group 999"/>
                <p:cNvGrpSpPr>
                  <a:grpSpLocks/>
                </p:cNvGrpSpPr>
                <p:nvPr/>
              </p:nvGrpSpPr>
              <p:grpSpPr bwMode="auto">
                <a:xfrm>
                  <a:off x="2320" y="2946"/>
                  <a:ext cx="32" cy="110"/>
                  <a:chOff x="2320" y="2946"/>
                  <a:chExt cx="32" cy="110"/>
                </a:xfrm>
              </p:grpSpPr>
              <p:sp>
                <p:nvSpPr>
                  <p:cNvPr id="1793" name="Freeform 100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794" name="Freeform 100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785" name="Group 1002"/>
                <p:cNvGrpSpPr>
                  <a:grpSpLocks/>
                </p:cNvGrpSpPr>
                <p:nvPr/>
              </p:nvGrpSpPr>
              <p:grpSpPr bwMode="auto">
                <a:xfrm>
                  <a:off x="2349" y="3035"/>
                  <a:ext cx="131" cy="21"/>
                  <a:chOff x="2349" y="3035"/>
                  <a:chExt cx="131" cy="21"/>
                </a:xfrm>
              </p:grpSpPr>
              <p:sp>
                <p:nvSpPr>
                  <p:cNvPr id="1791" name="Freeform 100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792" name="Freeform 100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786" name="Group 1005"/>
                <p:cNvGrpSpPr>
                  <a:grpSpLocks/>
                </p:cNvGrpSpPr>
                <p:nvPr/>
              </p:nvGrpSpPr>
              <p:grpSpPr bwMode="auto">
                <a:xfrm>
                  <a:off x="2348" y="2945"/>
                  <a:ext cx="129" cy="19"/>
                  <a:chOff x="2348" y="2945"/>
                  <a:chExt cx="129" cy="19"/>
                </a:xfrm>
              </p:grpSpPr>
              <p:sp>
                <p:nvSpPr>
                  <p:cNvPr id="1789" name="Freeform 100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790" name="Freeform 100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1787" name="Line 100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788" name="Line 100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grpSp>
            <p:nvGrpSpPr>
              <p:cNvPr id="1641" name="Group 1010"/>
              <p:cNvGrpSpPr>
                <a:grpSpLocks/>
              </p:cNvGrpSpPr>
              <p:nvPr/>
            </p:nvGrpSpPr>
            <p:grpSpPr bwMode="auto">
              <a:xfrm>
                <a:off x="2288" y="2935"/>
                <a:ext cx="254" cy="133"/>
                <a:chOff x="2288" y="2935"/>
                <a:chExt cx="254" cy="133"/>
              </a:xfrm>
            </p:grpSpPr>
            <p:grpSp>
              <p:nvGrpSpPr>
                <p:cNvPr id="1778" name="Group 1011"/>
                <p:cNvGrpSpPr>
                  <a:grpSpLocks/>
                </p:cNvGrpSpPr>
                <p:nvPr/>
              </p:nvGrpSpPr>
              <p:grpSpPr bwMode="auto">
                <a:xfrm>
                  <a:off x="2288" y="2935"/>
                  <a:ext cx="254" cy="133"/>
                  <a:chOff x="2288" y="2935"/>
                  <a:chExt cx="254" cy="133"/>
                </a:xfrm>
              </p:grpSpPr>
              <p:sp>
                <p:nvSpPr>
                  <p:cNvPr id="1780" name="Freeform 101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781" name="Freeform 101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779" name="Freeform 101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642" name="Group 1015"/>
              <p:cNvGrpSpPr>
                <a:grpSpLocks/>
              </p:cNvGrpSpPr>
              <p:nvPr/>
            </p:nvGrpSpPr>
            <p:grpSpPr bwMode="auto">
              <a:xfrm>
                <a:off x="2447" y="2945"/>
                <a:ext cx="55" cy="109"/>
                <a:chOff x="2447" y="2945"/>
                <a:chExt cx="55" cy="109"/>
              </a:xfrm>
            </p:grpSpPr>
            <p:sp>
              <p:nvSpPr>
                <p:cNvPr id="1776" name="Freeform 101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777" name="Freeform 101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643" name="Group 1018"/>
              <p:cNvGrpSpPr>
                <a:grpSpLocks/>
              </p:cNvGrpSpPr>
              <p:nvPr/>
            </p:nvGrpSpPr>
            <p:grpSpPr bwMode="auto">
              <a:xfrm>
                <a:off x="2320" y="2946"/>
                <a:ext cx="32" cy="110"/>
                <a:chOff x="2320" y="2946"/>
                <a:chExt cx="32" cy="110"/>
              </a:xfrm>
            </p:grpSpPr>
            <p:sp>
              <p:nvSpPr>
                <p:cNvPr id="1774" name="Freeform 101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775" name="Freeform 102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644" name="Group 1021"/>
              <p:cNvGrpSpPr>
                <a:grpSpLocks/>
              </p:cNvGrpSpPr>
              <p:nvPr/>
            </p:nvGrpSpPr>
            <p:grpSpPr bwMode="auto">
              <a:xfrm>
                <a:off x="2349" y="3035"/>
                <a:ext cx="131" cy="21"/>
                <a:chOff x="2349" y="3035"/>
                <a:chExt cx="131" cy="21"/>
              </a:xfrm>
            </p:grpSpPr>
            <p:sp>
              <p:nvSpPr>
                <p:cNvPr id="1772" name="Freeform 102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773" name="Freeform 102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645" name="Group 1024"/>
              <p:cNvGrpSpPr>
                <a:grpSpLocks/>
              </p:cNvGrpSpPr>
              <p:nvPr/>
            </p:nvGrpSpPr>
            <p:grpSpPr bwMode="auto">
              <a:xfrm>
                <a:off x="2348" y="2945"/>
                <a:ext cx="129" cy="19"/>
                <a:chOff x="2348" y="2945"/>
                <a:chExt cx="129" cy="19"/>
              </a:xfrm>
            </p:grpSpPr>
            <p:sp>
              <p:nvSpPr>
                <p:cNvPr id="1770" name="Freeform 102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771" name="Freeform 102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1646" name="Line 102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647" name="Line 102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1648" name="Group 1029"/>
              <p:cNvGrpSpPr>
                <a:grpSpLocks/>
              </p:cNvGrpSpPr>
              <p:nvPr/>
            </p:nvGrpSpPr>
            <p:grpSpPr bwMode="auto">
              <a:xfrm>
                <a:off x="2288" y="2935"/>
                <a:ext cx="254" cy="133"/>
                <a:chOff x="2288" y="2935"/>
                <a:chExt cx="254" cy="133"/>
              </a:xfrm>
            </p:grpSpPr>
            <p:grpSp>
              <p:nvGrpSpPr>
                <p:cNvPr id="1766" name="Group 1030"/>
                <p:cNvGrpSpPr>
                  <a:grpSpLocks/>
                </p:cNvGrpSpPr>
                <p:nvPr/>
              </p:nvGrpSpPr>
              <p:grpSpPr bwMode="auto">
                <a:xfrm>
                  <a:off x="2288" y="2935"/>
                  <a:ext cx="254" cy="133"/>
                  <a:chOff x="2288" y="2935"/>
                  <a:chExt cx="254" cy="133"/>
                </a:xfrm>
              </p:grpSpPr>
              <p:sp>
                <p:nvSpPr>
                  <p:cNvPr id="1768" name="Freeform 103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769" name="Freeform 103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767" name="Freeform 103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649" name="Group 1034"/>
              <p:cNvGrpSpPr>
                <a:grpSpLocks/>
              </p:cNvGrpSpPr>
              <p:nvPr/>
            </p:nvGrpSpPr>
            <p:grpSpPr bwMode="auto">
              <a:xfrm>
                <a:off x="2447" y="2945"/>
                <a:ext cx="55" cy="109"/>
                <a:chOff x="2447" y="2945"/>
                <a:chExt cx="55" cy="109"/>
              </a:xfrm>
            </p:grpSpPr>
            <p:sp>
              <p:nvSpPr>
                <p:cNvPr id="1764" name="Freeform 103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765" name="Freeform 103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650" name="Group 1037"/>
              <p:cNvGrpSpPr>
                <a:grpSpLocks/>
              </p:cNvGrpSpPr>
              <p:nvPr/>
            </p:nvGrpSpPr>
            <p:grpSpPr bwMode="auto">
              <a:xfrm>
                <a:off x="2320" y="2946"/>
                <a:ext cx="32" cy="110"/>
                <a:chOff x="2320" y="2946"/>
                <a:chExt cx="32" cy="110"/>
              </a:xfrm>
            </p:grpSpPr>
            <p:sp>
              <p:nvSpPr>
                <p:cNvPr id="1760" name="Freeform 103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1761" name="Group 1039"/>
                <p:cNvGrpSpPr>
                  <a:grpSpLocks/>
                </p:cNvGrpSpPr>
                <p:nvPr/>
              </p:nvGrpSpPr>
              <p:grpSpPr bwMode="auto">
                <a:xfrm>
                  <a:off x="2320" y="2946"/>
                  <a:ext cx="32" cy="110"/>
                  <a:chOff x="2320" y="2946"/>
                  <a:chExt cx="32" cy="110"/>
                </a:xfrm>
              </p:grpSpPr>
              <p:sp>
                <p:nvSpPr>
                  <p:cNvPr id="1762" name="Freeform 10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1763" name="Freeform 104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grpSp>
            <p:nvGrpSpPr>
              <p:cNvPr id="1651" name="Group 1042"/>
              <p:cNvGrpSpPr>
                <a:grpSpLocks/>
              </p:cNvGrpSpPr>
              <p:nvPr/>
            </p:nvGrpSpPr>
            <p:grpSpPr bwMode="auto">
              <a:xfrm>
                <a:off x="2349" y="3035"/>
                <a:ext cx="131" cy="21"/>
                <a:chOff x="2349" y="3035"/>
                <a:chExt cx="131" cy="21"/>
              </a:xfrm>
            </p:grpSpPr>
            <p:sp>
              <p:nvSpPr>
                <p:cNvPr id="1758" name="Freeform 10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759" name="Freeform 10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652" name="Group 1045"/>
              <p:cNvGrpSpPr>
                <a:grpSpLocks/>
              </p:cNvGrpSpPr>
              <p:nvPr/>
            </p:nvGrpSpPr>
            <p:grpSpPr bwMode="auto">
              <a:xfrm>
                <a:off x="2348" y="2945"/>
                <a:ext cx="129" cy="19"/>
                <a:chOff x="2348" y="2945"/>
                <a:chExt cx="129" cy="19"/>
              </a:xfrm>
            </p:grpSpPr>
            <p:sp>
              <p:nvSpPr>
                <p:cNvPr id="1756" name="Freeform 10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757" name="Freeform 10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1653" name="Line 104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654" name="Line 104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1655" name="Group 1050"/>
              <p:cNvGrpSpPr>
                <a:grpSpLocks/>
              </p:cNvGrpSpPr>
              <p:nvPr/>
            </p:nvGrpSpPr>
            <p:grpSpPr bwMode="auto">
              <a:xfrm>
                <a:off x="2288" y="2935"/>
                <a:ext cx="254" cy="133"/>
                <a:chOff x="2288" y="2935"/>
                <a:chExt cx="254" cy="133"/>
              </a:xfrm>
            </p:grpSpPr>
            <p:grpSp>
              <p:nvGrpSpPr>
                <p:cNvPr id="1752" name="Group 1051"/>
                <p:cNvGrpSpPr>
                  <a:grpSpLocks/>
                </p:cNvGrpSpPr>
                <p:nvPr/>
              </p:nvGrpSpPr>
              <p:grpSpPr bwMode="auto">
                <a:xfrm>
                  <a:off x="2288" y="2935"/>
                  <a:ext cx="254" cy="133"/>
                  <a:chOff x="2288" y="2935"/>
                  <a:chExt cx="254" cy="133"/>
                </a:xfrm>
              </p:grpSpPr>
              <p:sp>
                <p:nvSpPr>
                  <p:cNvPr id="1754" name="Freeform 105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755" name="Freeform 105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753" name="Freeform 105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656" name="Group 1055"/>
              <p:cNvGrpSpPr>
                <a:grpSpLocks/>
              </p:cNvGrpSpPr>
              <p:nvPr/>
            </p:nvGrpSpPr>
            <p:grpSpPr bwMode="auto">
              <a:xfrm>
                <a:off x="2447" y="2945"/>
                <a:ext cx="55" cy="109"/>
                <a:chOff x="2447" y="2945"/>
                <a:chExt cx="55" cy="109"/>
              </a:xfrm>
            </p:grpSpPr>
            <p:sp>
              <p:nvSpPr>
                <p:cNvPr id="1750" name="Freeform 105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751" name="Freeform 105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657" name="Group 1058"/>
              <p:cNvGrpSpPr>
                <a:grpSpLocks/>
              </p:cNvGrpSpPr>
              <p:nvPr/>
            </p:nvGrpSpPr>
            <p:grpSpPr bwMode="auto">
              <a:xfrm>
                <a:off x="2320" y="2946"/>
                <a:ext cx="32" cy="110"/>
                <a:chOff x="2320" y="2946"/>
                <a:chExt cx="32" cy="110"/>
              </a:xfrm>
            </p:grpSpPr>
            <p:sp>
              <p:nvSpPr>
                <p:cNvPr id="1748" name="Freeform 105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749" name="Freeform 106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658" name="Group 1061"/>
              <p:cNvGrpSpPr>
                <a:grpSpLocks/>
              </p:cNvGrpSpPr>
              <p:nvPr/>
            </p:nvGrpSpPr>
            <p:grpSpPr bwMode="auto">
              <a:xfrm>
                <a:off x="2349" y="3035"/>
                <a:ext cx="131" cy="21"/>
                <a:chOff x="2349" y="3035"/>
                <a:chExt cx="131" cy="21"/>
              </a:xfrm>
            </p:grpSpPr>
            <p:sp>
              <p:nvSpPr>
                <p:cNvPr id="1746" name="Freeform 106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747" name="Freeform 106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659" name="Group 1064"/>
              <p:cNvGrpSpPr>
                <a:grpSpLocks/>
              </p:cNvGrpSpPr>
              <p:nvPr/>
            </p:nvGrpSpPr>
            <p:grpSpPr bwMode="auto">
              <a:xfrm>
                <a:off x="2348" y="2945"/>
                <a:ext cx="129" cy="19"/>
                <a:chOff x="2348" y="2945"/>
                <a:chExt cx="129" cy="19"/>
              </a:xfrm>
            </p:grpSpPr>
            <p:sp>
              <p:nvSpPr>
                <p:cNvPr id="1744" name="Freeform 106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745" name="Freeform 106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1660" name="Line 106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661" name="Line 106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1662" name="Group 1069"/>
              <p:cNvGrpSpPr>
                <a:grpSpLocks/>
              </p:cNvGrpSpPr>
              <p:nvPr/>
            </p:nvGrpSpPr>
            <p:grpSpPr bwMode="auto">
              <a:xfrm>
                <a:off x="2288" y="2935"/>
                <a:ext cx="254" cy="133"/>
                <a:chOff x="2288" y="2935"/>
                <a:chExt cx="254" cy="133"/>
              </a:xfrm>
            </p:grpSpPr>
            <p:sp>
              <p:nvSpPr>
                <p:cNvPr id="1742" name="Freeform 107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743" name="Freeform 107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663" name="Freeform 107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1664" name="Group 1073"/>
              <p:cNvGrpSpPr>
                <a:grpSpLocks/>
              </p:cNvGrpSpPr>
              <p:nvPr/>
            </p:nvGrpSpPr>
            <p:grpSpPr bwMode="auto">
              <a:xfrm>
                <a:off x="2288" y="2935"/>
                <a:ext cx="254" cy="133"/>
                <a:chOff x="2288" y="2935"/>
                <a:chExt cx="254" cy="133"/>
              </a:xfrm>
            </p:grpSpPr>
            <p:sp>
              <p:nvSpPr>
                <p:cNvPr id="1740" name="Freeform 107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741" name="Freeform 107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665" name="Freeform 107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1666" name="Freeform 107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667" name="Freeform 107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1668" name="Freeform 107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669" name="Freeform 108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1670" name="Freeform 108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671" name="Freeform 108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1672" name="Freeform 108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673" name="Freeform 108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1674" name="Freeform 108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675" name="Freeform 108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1676" name="Freeform 1087"/>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677" name="Freeform 1088"/>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1678" name="Freeform 108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679" name="Freeform 109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1680" name="Freeform 1091"/>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681" name="Freeform 109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1682" name="Line 1093"/>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683" name="Line 1094"/>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1684" name="Group 1095"/>
              <p:cNvGrpSpPr>
                <a:grpSpLocks/>
              </p:cNvGrpSpPr>
              <p:nvPr/>
            </p:nvGrpSpPr>
            <p:grpSpPr bwMode="auto">
              <a:xfrm>
                <a:off x="2288" y="2935"/>
                <a:ext cx="254" cy="133"/>
                <a:chOff x="2288" y="2935"/>
                <a:chExt cx="254" cy="133"/>
              </a:xfrm>
            </p:grpSpPr>
            <p:sp>
              <p:nvSpPr>
                <p:cNvPr id="1738" name="Freeform 109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739" name="Freeform 109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685" name="Freeform 109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1686" name="Group 1099"/>
              <p:cNvGrpSpPr>
                <a:grpSpLocks/>
              </p:cNvGrpSpPr>
              <p:nvPr/>
            </p:nvGrpSpPr>
            <p:grpSpPr bwMode="auto">
              <a:xfrm>
                <a:off x="2288" y="2935"/>
                <a:ext cx="254" cy="133"/>
                <a:chOff x="2288" y="2935"/>
                <a:chExt cx="254" cy="133"/>
              </a:xfrm>
            </p:grpSpPr>
            <p:sp>
              <p:nvSpPr>
                <p:cNvPr id="1736" name="Freeform 110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737" name="Freeform 110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687" name="Freeform 110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1688" name="Freeform 110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689" name="Freeform 110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1690" name="Freeform 110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691" name="Freeform 110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1692" name="Freeform 110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693" name="Freeform 110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1694" name="Freeform 110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695" name="Freeform 111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1696" name="Freeform 111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697" name="Freeform 111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1698" name="Freeform 111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699" name="Freeform 111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1700" name="Freeform 111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701" name="Freeform 111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1702" name="Freeform 111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703" name="Freeform 111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1704" name="Line 111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705" name="Line 112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1706" name="Group 1121"/>
              <p:cNvGrpSpPr>
                <a:grpSpLocks/>
              </p:cNvGrpSpPr>
              <p:nvPr/>
            </p:nvGrpSpPr>
            <p:grpSpPr bwMode="auto">
              <a:xfrm>
                <a:off x="2288" y="2935"/>
                <a:ext cx="254" cy="133"/>
                <a:chOff x="2288" y="2935"/>
                <a:chExt cx="254" cy="133"/>
              </a:xfrm>
            </p:grpSpPr>
            <p:sp>
              <p:nvSpPr>
                <p:cNvPr id="1734" name="Freeform 112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735" name="Freeform 112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707" name="Freeform 112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1708" name="Group 1125"/>
              <p:cNvGrpSpPr>
                <a:grpSpLocks/>
              </p:cNvGrpSpPr>
              <p:nvPr/>
            </p:nvGrpSpPr>
            <p:grpSpPr bwMode="auto">
              <a:xfrm>
                <a:off x="2288" y="2935"/>
                <a:ext cx="254" cy="133"/>
                <a:chOff x="2288" y="2935"/>
                <a:chExt cx="254" cy="133"/>
              </a:xfrm>
            </p:grpSpPr>
            <p:sp>
              <p:nvSpPr>
                <p:cNvPr id="1732" name="Freeform 112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733" name="Freeform 112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709" name="Freeform 112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1710" name="Freeform 112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711" name="Freeform 113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1712" name="Freeform 113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713" name="Freeform 113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1714" name="Freeform 113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1715" name="Group 1134"/>
              <p:cNvGrpSpPr>
                <a:grpSpLocks/>
              </p:cNvGrpSpPr>
              <p:nvPr/>
            </p:nvGrpSpPr>
            <p:grpSpPr bwMode="auto">
              <a:xfrm>
                <a:off x="2320" y="2946"/>
                <a:ext cx="32" cy="110"/>
                <a:chOff x="2320" y="2946"/>
                <a:chExt cx="32" cy="110"/>
              </a:xfrm>
            </p:grpSpPr>
            <p:sp>
              <p:nvSpPr>
                <p:cNvPr id="1730" name="Freeform 113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1731" name="Freeform 113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1716" name="Freeform 113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1717" name="Group 1138"/>
              <p:cNvGrpSpPr>
                <a:grpSpLocks/>
              </p:cNvGrpSpPr>
              <p:nvPr/>
            </p:nvGrpSpPr>
            <p:grpSpPr bwMode="auto">
              <a:xfrm>
                <a:off x="2320" y="2946"/>
                <a:ext cx="32" cy="110"/>
                <a:chOff x="2320" y="2946"/>
                <a:chExt cx="32" cy="110"/>
              </a:xfrm>
            </p:grpSpPr>
            <p:sp>
              <p:nvSpPr>
                <p:cNvPr id="1728" name="Freeform 113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1729" name="Freeform 11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1718" name="Freeform 114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719" name="Freeform 114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1720" name="Freeform 11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721" name="Freeform 11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1722" name="Freeform 114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723" name="Freeform 11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1724" name="Freeform 11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725" name="Freeform 114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1726" name="Line 114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727" name="Line 115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cxnSp>
          <p:nvCxnSpPr>
            <p:cNvPr id="1449" name="直線矢印コネクタ 1448"/>
            <p:cNvCxnSpPr/>
            <p:nvPr/>
          </p:nvCxnSpPr>
          <p:spPr>
            <a:xfrm flipV="1">
              <a:off x="1939383" y="2680954"/>
              <a:ext cx="499729" cy="1063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50" name="Rectangle 1107"/>
            <p:cNvSpPr>
              <a:spLocks noChangeArrowheads="1"/>
            </p:cNvSpPr>
            <p:nvPr/>
          </p:nvSpPr>
          <p:spPr bwMode="auto">
            <a:xfrm>
              <a:off x="3296840" y="2899648"/>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451" name="Rectangle 1107"/>
            <p:cNvSpPr>
              <a:spLocks noChangeArrowheads="1"/>
            </p:cNvSpPr>
            <p:nvPr/>
          </p:nvSpPr>
          <p:spPr bwMode="auto">
            <a:xfrm>
              <a:off x="2169188" y="2882717"/>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452" name="Rectangle 1106"/>
            <p:cNvSpPr>
              <a:spLocks noChangeArrowheads="1"/>
            </p:cNvSpPr>
            <p:nvPr/>
          </p:nvSpPr>
          <p:spPr bwMode="auto">
            <a:xfrm>
              <a:off x="2517522" y="2897873"/>
              <a:ext cx="180894"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453" name="Rectangle 1107"/>
            <p:cNvSpPr>
              <a:spLocks noChangeArrowheads="1"/>
            </p:cNvSpPr>
            <p:nvPr/>
          </p:nvSpPr>
          <p:spPr bwMode="auto">
            <a:xfrm>
              <a:off x="2918488" y="2895417"/>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pic>
          <p:nvPicPr>
            <p:cNvPr id="1454" name="Picture 972"/>
            <p:cNvPicPr>
              <a:picLocks noChangeAspect="1" noChangeArrowheads="1"/>
            </p:cNvPicPr>
            <p:nvPr/>
          </p:nvPicPr>
          <p:blipFill>
            <a:blip r:embed="rId2" cstate="print"/>
            <a:srcRect/>
            <a:stretch>
              <a:fillRect/>
            </a:stretch>
          </p:blipFill>
          <p:spPr bwMode="auto">
            <a:xfrm rot="5400000" flipH="1">
              <a:off x="2998331" y="2383833"/>
              <a:ext cx="289161" cy="519183"/>
            </a:xfrm>
            <a:prstGeom prst="rect">
              <a:avLst/>
            </a:prstGeom>
            <a:noFill/>
            <a:ln w="9525">
              <a:noFill/>
              <a:miter lim="800000"/>
              <a:headEnd/>
              <a:tailEnd/>
            </a:ln>
            <a:scene3d>
              <a:camera prst="orthographicFront">
                <a:rot lat="0" lon="0" rev="300000"/>
              </a:camera>
              <a:lightRig rig="threePt" dir="t"/>
            </a:scene3d>
          </p:spPr>
        </p:pic>
        <p:grpSp>
          <p:nvGrpSpPr>
            <p:cNvPr id="1455" name="グループ化 1454"/>
            <p:cNvGrpSpPr/>
            <p:nvPr/>
          </p:nvGrpSpPr>
          <p:grpSpPr>
            <a:xfrm>
              <a:off x="3239349" y="2360185"/>
              <a:ext cx="217134" cy="123830"/>
              <a:chOff x="5571460" y="1035119"/>
              <a:chExt cx="217134" cy="123830"/>
            </a:xfrm>
            <a:scene3d>
              <a:camera prst="orthographicFront">
                <a:rot lat="0" lon="0" rev="0"/>
              </a:camera>
              <a:lightRig rig="threePt" dir="t"/>
            </a:scene3d>
          </p:grpSpPr>
          <p:cxnSp>
            <p:nvCxnSpPr>
              <p:cNvPr id="1637" name="直線コネクタ 1636"/>
              <p:cNvCxnSpPr/>
              <p:nvPr/>
            </p:nvCxnSpPr>
            <p:spPr>
              <a:xfrm flipV="1">
                <a:off x="5675181" y="1035119"/>
                <a:ext cx="0" cy="11374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638" name="直線コネクタ 1637"/>
              <p:cNvCxnSpPr/>
              <p:nvPr/>
            </p:nvCxnSpPr>
            <p:spPr>
              <a:xfrm flipH="1" flipV="1">
                <a:off x="5571460" y="1095153"/>
                <a:ext cx="64738" cy="5970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639" name="直線コネクタ 1638"/>
              <p:cNvCxnSpPr/>
              <p:nvPr/>
            </p:nvCxnSpPr>
            <p:spPr>
              <a:xfrm flipV="1">
                <a:off x="5720316" y="1073013"/>
                <a:ext cx="68278" cy="85936"/>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grpSp>
        <p:grpSp>
          <p:nvGrpSpPr>
            <p:cNvPr id="1456" name="グループ化 1455"/>
            <p:cNvGrpSpPr/>
            <p:nvPr/>
          </p:nvGrpSpPr>
          <p:grpSpPr>
            <a:xfrm>
              <a:off x="2782152" y="2423981"/>
              <a:ext cx="217134" cy="123830"/>
              <a:chOff x="5571460" y="1035119"/>
              <a:chExt cx="217134" cy="123830"/>
            </a:xfrm>
            <a:scene3d>
              <a:camera prst="orthographicFront">
                <a:rot lat="0" lon="0" rev="2400000"/>
              </a:camera>
              <a:lightRig rig="threePt" dir="t"/>
            </a:scene3d>
          </p:grpSpPr>
          <p:cxnSp>
            <p:nvCxnSpPr>
              <p:cNvPr id="1634" name="直線コネクタ 1633"/>
              <p:cNvCxnSpPr/>
              <p:nvPr/>
            </p:nvCxnSpPr>
            <p:spPr>
              <a:xfrm flipV="1">
                <a:off x="5675181" y="1035119"/>
                <a:ext cx="0" cy="11374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635" name="直線コネクタ 1634"/>
              <p:cNvCxnSpPr/>
              <p:nvPr/>
            </p:nvCxnSpPr>
            <p:spPr>
              <a:xfrm flipH="1" flipV="1">
                <a:off x="5571460" y="1095153"/>
                <a:ext cx="64738" cy="5970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636" name="直線コネクタ 1635"/>
              <p:cNvCxnSpPr/>
              <p:nvPr/>
            </p:nvCxnSpPr>
            <p:spPr>
              <a:xfrm flipV="1">
                <a:off x="5720316" y="1073013"/>
                <a:ext cx="68278" cy="85936"/>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grpSp>
        <p:sp>
          <p:nvSpPr>
            <p:cNvPr id="1457" name="テキスト ボックス 1456"/>
            <p:cNvSpPr txBox="1"/>
            <p:nvPr/>
          </p:nvSpPr>
          <p:spPr>
            <a:xfrm>
              <a:off x="2836450" y="2762716"/>
              <a:ext cx="856325" cy="338554"/>
            </a:xfrm>
            <a:prstGeom prst="rect">
              <a:avLst/>
            </a:prstGeom>
            <a:noFill/>
          </p:spPr>
          <p:txBody>
            <a:bodyPr wrap="none" rtlCol="0">
              <a:spAutoFit/>
            </a:bodyPr>
            <a:lstStyle/>
            <a:p>
              <a:r>
                <a:rPr lang="en-US" altLang="ja-JP" sz="1600" b="1" dirty="0" smtClean="0">
                  <a:latin typeface="Calibri" panose="020F0502020204030204" pitchFamily="34" charset="0"/>
                  <a:cs typeface="Arial" panose="020B0604020202020204" pitchFamily="34" charset="0"/>
                </a:rPr>
                <a:t>10</a:t>
              </a:r>
              <a:r>
                <a:rPr kumimoji="1" lang="en-US" altLang="ja-JP" sz="1600" b="1" dirty="0" smtClean="0">
                  <a:latin typeface="Calibri" panose="020F0502020204030204" pitchFamily="34" charset="0"/>
                  <a:cs typeface="Arial" panose="020B0604020202020204" pitchFamily="34" charset="0"/>
                </a:rPr>
                <a:t>km/h</a:t>
              </a:r>
              <a:endParaRPr kumimoji="1" lang="ja-JP" altLang="en-US" sz="1600" b="1" dirty="0">
                <a:latin typeface="Calibri" panose="020F0502020204030204" pitchFamily="34" charset="0"/>
                <a:cs typeface="Arial" panose="020B0604020202020204" pitchFamily="34" charset="0"/>
              </a:endParaRPr>
            </a:p>
          </p:txBody>
        </p:sp>
        <p:cxnSp>
          <p:nvCxnSpPr>
            <p:cNvPr id="1458" name="直線コネクタ 1457"/>
            <p:cNvCxnSpPr/>
            <p:nvPr/>
          </p:nvCxnSpPr>
          <p:spPr>
            <a:xfrm flipV="1">
              <a:off x="2890124" y="2162706"/>
              <a:ext cx="1666" cy="3344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9" name="直線コネクタ 1458"/>
            <p:cNvCxnSpPr/>
            <p:nvPr/>
          </p:nvCxnSpPr>
          <p:spPr>
            <a:xfrm flipV="1">
              <a:off x="1893456" y="2221473"/>
              <a:ext cx="988739" cy="6958"/>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60" name="直線コネクタ 1459"/>
            <p:cNvCxnSpPr/>
            <p:nvPr/>
          </p:nvCxnSpPr>
          <p:spPr>
            <a:xfrm flipV="1">
              <a:off x="1883575" y="2151276"/>
              <a:ext cx="2375" cy="3813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61" name="Rectangle 1107"/>
            <p:cNvSpPr>
              <a:spLocks noChangeArrowheads="1"/>
            </p:cNvSpPr>
            <p:nvPr/>
          </p:nvSpPr>
          <p:spPr bwMode="auto">
            <a:xfrm>
              <a:off x="1861440" y="2889019"/>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462" name="Rectangle 1106"/>
            <p:cNvSpPr>
              <a:spLocks noChangeArrowheads="1"/>
            </p:cNvSpPr>
            <p:nvPr/>
          </p:nvSpPr>
          <p:spPr bwMode="auto">
            <a:xfrm>
              <a:off x="1082122" y="2887244"/>
              <a:ext cx="180894"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463" name="Rectangle 1107"/>
            <p:cNvSpPr>
              <a:spLocks noChangeArrowheads="1"/>
            </p:cNvSpPr>
            <p:nvPr/>
          </p:nvSpPr>
          <p:spPr bwMode="auto">
            <a:xfrm>
              <a:off x="1483088" y="2884788"/>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464" name="テキスト ボックス 1463"/>
            <p:cNvSpPr txBox="1"/>
            <p:nvPr/>
          </p:nvSpPr>
          <p:spPr>
            <a:xfrm>
              <a:off x="961257" y="2808683"/>
              <a:ext cx="1301958" cy="477054"/>
            </a:xfrm>
            <a:prstGeom prst="rect">
              <a:avLst/>
            </a:prstGeom>
            <a:noFill/>
          </p:spPr>
          <p:txBody>
            <a:bodyPr wrap="non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Not less than</a:t>
              </a:r>
            </a:p>
            <a:p>
              <a:pPr algn="ctr">
                <a:lnSpc>
                  <a:spcPts val="1500"/>
                </a:lnSpc>
              </a:pPr>
              <a:r>
                <a:rPr lang="en-US" altLang="ja-JP" sz="1600" b="1" dirty="0" smtClean="0">
                  <a:latin typeface="Calibri" panose="020F0502020204030204" pitchFamily="34" charset="0"/>
                  <a:cs typeface="Arial" panose="020B0604020202020204" pitchFamily="34" charset="0"/>
                </a:rPr>
                <a:t>26km/h</a:t>
              </a:r>
              <a:endParaRPr lang="ja-JP" altLang="en-US" sz="1600" b="1" dirty="0">
                <a:latin typeface="Calibri" panose="020F0502020204030204" pitchFamily="34" charset="0"/>
                <a:cs typeface="Arial" panose="020B0604020202020204" pitchFamily="34" charset="0"/>
              </a:endParaRPr>
            </a:p>
          </p:txBody>
        </p:sp>
        <p:sp>
          <p:nvSpPr>
            <p:cNvPr id="1470" name="正方形/長方形 1469"/>
            <p:cNvSpPr/>
            <p:nvPr/>
          </p:nvSpPr>
          <p:spPr>
            <a:xfrm>
              <a:off x="1355747" y="2500112"/>
              <a:ext cx="57150" cy="15424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1" name="正方形/長方形 1470"/>
            <p:cNvSpPr/>
            <p:nvPr/>
          </p:nvSpPr>
          <p:spPr>
            <a:xfrm>
              <a:off x="1358364" y="2710726"/>
              <a:ext cx="57150" cy="15424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2" name="テキスト ボックス 1471"/>
            <p:cNvSpPr txBox="1"/>
            <p:nvPr/>
          </p:nvSpPr>
          <p:spPr>
            <a:xfrm>
              <a:off x="1642691" y="1605992"/>
              <a:ext cx="1459950" cy="669414"/>
            </a:xfrm>
            <a:prstGeom prst="rect">
              <a:avLst/>
            </a:prstGeom>
            <a:noFill/>
          </p:spPr>
          <p:txBody>
            <a:bodyPr wrap="non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TTC </a:t>
              </a:r>
            </a:p>
            <a:p>
              <a:pPr algn="ctr">
                <a:lnSpc>
                  <a:spcPts val="1500"/>
                </a:lnSpc>
              </a:pPr>
              <a:r>
                <a:rPr lang="en-US" altLang="ja-JP" sz="1600" b="1" dirty="0" smtClean="0">
                  <a:latin typeface="Calibri" panose="020F0502020204030204" pitchFamily="34" charset="0"/>
                  <a:cs typeface="Arial" panose="020B0604020202020204" pitchFamily="34" charset="0"/>
                </a:rPr>
                <a:t>not more than </a:t>
              </a:r>
            </a:p>
            <a:p>
              <a:pPr algn="ctr">
                <a:lnSpc>
                  <a:spcPts val="1500"/>
                </a:lnSpc>
              </a:pPr>
              <a:r>
                <a:rPr lang="en-US" altLang="ja-JP" sz="1600" b="1" dirty="0" smtClean="0">
                  <a:latin typeface="Calibri" panose="020F0502020204030204" pitchFamily="34" charset="0"/>
                  <a:cs typeface="Arial" panose="020B0604020202020204" pitchFamily="34" charset="0"/>
                </a:rPr>
                <a:t>4.7sec.</a:t>
              </a:r>
              <a:endParaRPr lang="ja-JP" altLang="en-US" sz="1600" b="1" dirty="0">
                <a:latin typeface="Calibri" panose="020F0502020204030204" pitchFamily="34" charset="0"/>
                <a:cs typeface="Arial" panose="020B0604020202020204" pitchFamily="34" charset="0"/>
              </a:endParaRPr>
            </a:p>
          </p:txBody>
        </p:sp>
      </p:grpSp>
      <p:grpSp>
        <p:nvGrpSpPr>
          <p:cNvPr id="1803" name="グループ化 1802"/>
          <p:cNvGrpSpPr/>
          <p:nvPr/>
        </p:nvGrpSpPr>
        <p:grpSpPr>
          <a:xfrm>
            <a:off x="227304" y="4170764"/>
            <a:ext cx="3140490" cy="2151601"/>
            <a:chOff x="6392443" y="297515"/>
            <a:chExt cx="3140490" cy="2151601"/>
          </a:xfrm>
        </p:grpSpPr>
        <p:sp>
          <p:nvSpPr>
            <p:cNvPr id="1804" name="Rectangle 1097"/>
            <p:cNvSpPr>
              <a:spLocks noChangeArrowheads="1"/>
            </p:cNvSpPr>
            <p:nvPr/>
          </p:nvSpPr>
          <p:spPr bwMode="auto">
            <a:xfrm>
              <a:off x="6392443" y="1262243"/>
              <a:ext cx="3140490" cy="1186873"/>
            </a:xfrm>
            <a:prstGeom prst="rect">
              <a:avLst/>
            </a:prstGeom>
            <a:solidFill>
              <a:schemeClr val="bg1">
                <a:lumMod val="65000"/>
              </a:schemeClr>
            </a:solidFill>
            <a:ln w="9525">
              <a:noFill/>
              <a:miter lim="800000"/>
              <a:headEnd/>
              <a:tailEnd/>
            </a:ln>
          </p:spPr>
          <p:txBody>
            <a:bodyPr/>
            <a:lstStyle/>
            <a:p>
              <a:pPr eaLnBrk="0" hangingPunct="0"/>
              <a:endParaRPr kumimoji="0" lang="ja-JP" altLang="ja-JP">
                <a:latin typeface="+mn-ea"/>
              </a:endParaRPr>
            </a:p>
          </p:txBody>
        </p:sp>
        <p:grpSp>
          <p:nvGrpSpPr>
            <p:cNvPr id="1805" name="グループ化 1804"/>
            <p:cNvGrpSpPr/>
            <p:nvPr/>
          </p:nvGrpSpPr>
          <p:grpSpPr>
            <a:xfrm flipV="1">
              <a:off x="8241861" y="612734"/>
              <a:ext cx="894257" cy="674150"/>
              <a:chOff x="2289107" y="2629500"/>
              <a:chExt cx="894257" cy="611500"/>
            </a:xfrm>
          </p:grpSpPr>
          <p:sp>
            <p:nvSpPr>
              <p:cNvPr id="1994" name="直角三角形 1993"/>
              <p:cNvSpPr/>
              <p:nvPr/>
            </p:nvSpPr>
            <p:spPr>
              <a:xfrm flipH="1" flipV="1">
                <a:off x="2289107" y="2629500"/>
                <a:ext cx="210211" cy="184281"/>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995" name="正方形/長方形 1994"/>
              <p:cNvSpPr/>
              <p:nvPr/>
            </p:nvSpPr>
            <p:spPr>
              <a:xfrm>
                <a:off x="2414080" y="2646164"/>
                <a:ext cx="769284" cy="59483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sp>
          <p:nvSpPr>
            <p:cNvPr id="1806" name="円弧 1805"/>
            <p:cNvSpPr/>
            <p:nvPr/>
          </p:nvSpPr>
          <p:spPr>
            <a:xfrm flipV="1">
              <a:off x="8679544" y="517643"/>
              <a:ext cx="85102" cy="496502"/>
            </a:xfrm>
            <a:prstGeom prst="arc">
              <a:avLst/>
            </a:prstGeom>
            <a:ln w="127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mn-ea"/>
              </a:endParaRPr>
            </a:p>
          </p:txBody>
        </p:sp>
        <p:sp>
          <p:nvSpPr>
            <p:cNvPr id="1807" name="Rectangle 1107"/>
            <p:cNvSpPr>
              <a:spLocks noChangeArrowheads="1"/>
            </p:cNvSpPr>
            <p:nvPr/>
          </p:nvSpPr>
          <p:spPr bwMode="auto">
            <a:xfrm>
              <a:off x="8783635" y="1839969"/>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808" name="Rectangle 1106"/>
            <p:cNvSpPr>
              <a:spLocks noChangeArrowheads="1"/>
            </p:cNvSpPr>
            <p:nvPr/>
          </p:nvSpPr>
          <p:spPr bwMode="auto">
            <a:xfrm>
              <a:off x="9131968" y="1844490"/>
              <a:ext cx="180894"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grpSp>
          <p:nvGrpSpPr>
            <p:cNvPr id="1809" name="Group 989"/>
            <p:cNvGrpSpPr>
              <a:grpSpLocks/>
            </p:cNvGrpSpPr>
            <p:nvPr/>
          </p:nvGrpSpPr>
          <p:grpSpPr bwMode="auto">
            <a:xfrm>
              <a:off x="7248734" y="1507729"/>
              <a:ext cx="494053" cy="259538"/>
              <a:chOff x="2288" y="2935"/>
              <a:chExt cx="254" cy="133"/>
            </a:xfrm>
            <a:scene3d>
              <a:camera prst="orthographicFront">
                <a:rot lat="0" lon="0" rev="21594000"/>
              </a:camera>
              <a:lightRig rig="threePt" dir="t"/>
            </a:scene3d>
          </p:grpSpPr>
          <p:grpSp>
            <p:nvGrpSpPr>
              <p:cNvPr id="1833" name="Group 990"/>
              <p:cNvGrpSpPr>
                <a:grpSpLocks/>
              </p:cNvGrpSpPr>
              <p:nvPr/>
            </p:nvGrpSpPr>
            <p:grpSpPr bwMode="auto">
              <a:xfrm>
                <a:off x="2288" y="2935"/>
                <a:ext cx="254" cy="133"/>
                <a:chOff x="2288" y="2935"/>
                <a:chExt cx="254" cy="133"/>
              </a:xfrm>
            </p:grpSpPr>
            <p:grpSp>
              <p:nvGrpSpPr>
                <p:cNvPr id="1975" name="Group 991"/>
                <p:cNvGrpSpPr>
                  <a:grpSpLocks/>
                </p:cNvGrpSpPr>
                <p:nvPr/>
              </p:nvGrpSpPr>
              <p:grpSpPr bwMode="auto">
                <a:xfrm>
                  <a:off x="2288" y="2935"/>
                  <a:ext cx="254" cy="133"/>
                  <a:chOff x="2288" y="2935"/>
                  <a:chExt cx="254" cy="133"/>
                </a:xfrm>
              </p:grpSpPr>
              <p:grpSp>
                <p:nvGrpSpPr>
                  <p:cNvPr id="1990" name="Group 992"/>
                  <p:cNvGrpSpPr>
                    <a:grpSpLocks/>
                  </p:cNvGrpSpPr>
                  <p:nvPr/>
                </p:nvGrpSpPr>
                <p:grpSpPr bwMode="auto">
                  <a:xfrm>
                    <a:off x="2288" y="2935"/>
                    <a:ext cx="254" cy="133"/>
                    <a:chOff x="2288" y="2935"/>
                    <a:chExt cx="254" cy="133"/>
                  </a:xfrm>
                </p:grpSpPr>
                <p:sp>
                  <p:nvSpPr>
                    <p:cNvPr id="1992" name="Freeform 99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993" name="Freeform 99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991" name="Freeform 99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976" name="Group 996"/>
                <p:cNvGrpSpPr>
                  <a:grpSpLocks/>
                </p:cNvGrpSpPr>
                <p:nvPr/>
              </p:nvGrpSpPr>
              <p:grpSpPr bwMode="auto">
                <a:xfrm>
                  <a:off x="2447" y="2945"/>
                  <a:ext cx="55" cy="109"/>
                  <a:chOff x="2447" y="2945"/>
                  <a:chExt cx="55" cy="109"/>
                </a:xfrm>
              </p:grpSpPr>
              <p:sp>
                <p:nvSpPr>
                  <p:cNvPr id="1988" name="Freeform 99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989" name="Freeform 99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977" name="Group 999"/>
                <p:cNvGrpSpPr>
                  <a:grpSpLocks/>
                </p:cNvGrpSpPr>
                <p:nvPr/>
              </p:nvGrpSpPr>
              <p:grpSpPr bwMode="auto">
                <a:xfrm>
                  <a:off x="2320" y="2946"/>
                  <a:ext cx="32" cy="110"/>
                  <a:chOff x="2320" y="2946"/>
                  <a:chExt cx="32" cy="110"/>
                </a:xfrm>
              </p:grpSpPr>
              <p:sp>
                <p:nvSpPr>
                  <p:cNvPr id="1986" name="Freeform 100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987" name="Freeform 100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978" name="Group 1002"/>
                <p:cNvGrpSpPr>
                  <a:grpSpLocks/>
                </p:cNvGrpSpPr>
                <p:nvPr/>
              </p:nvGrpSpPr>
              <p:grpSpPr bwMode="auto">
                <a:xfrm>
                  <a:off x="2349" y="3035"/>
                  <a:ext cx="131" cy="21"/>
                  <a:chOff x="2349" y="3035"/>
                  <a:chExt cx="131" cy="21"/>
                </a:xfrm>
              </p:grpSpPr>
              <p:sp>
                <p:nvSpPr>
                  <p:cNvPr id="1984" name="Freeform 100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985" name="Freeform 100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979" name="Group 1005"/>
                <p:cNvGrpSpPr>
                  <a:grpSpLocks/>
                </p:cNvGrpSpPr>
                <p:nvPr/>
              </p:nvGrpSpPr>
              <p:grpSpPr bwMode="auto">
                <a:xfrm>
                  <a:off x="2348" y="2945"/>
                  <a:ext cx="129" cy="19"/>
                  <a:chOff x="2348" y="2945"/>
                  <a:chExt cx="129" cy="19"/>
                </a:xfrm>
              </p:grpSpPr>
              <p:sp>
                <p:nvSpPr>
                  <p:cNvPr id="1982" name="Freeform 100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983" name="Freeform 100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1980" name="Line 100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981" name="Line 100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grpSp>
            <p:nvGrpSpPr>
              <p:cNvPr id="1834" name="Group 1010"/>
              <p:cNvGrpSpPr>
                <a:grpSpLocks/>
              </p:cNvGrpSpPr>
              <p:nvPr/>
            </p:nvGrpSpPr>
            <p:grpSpPr bwMode="auto">
              <a:xfrm>
                <a:off x="2288" y="2935"/>
                <a:ext cx="254" cy="133"/>
                <a:chOff x="2288" y="2935"/>
                <a:chExt cx="254" cy="133"/>
              </a:xfrm>
            </p:grpSpPr>
            <p:grpSp>
              <p:nvGrpSpPr>
                <p:cNvPr id="1971" name="Group 1011"/>
                <p:cNvGrpSpPr>
                  <a:grpSpLocks/>
                </p:cNvGrpSpPr>
                <p:nvPr/>
              </p:nvGrpSpPr>
              <p:grpSpPr bwMode="auto">
                <a:xfrm>
                  <a:off x="2288" y="2935"/>
                  <a:ext cx="254" cy="133"/>
                  <a:chOff x="2288" y="2935"/>
                  <a:chExt cx="254" cy="133"/>
                </a:xfrm>
              </p:grpSpPr>
              <p:sp>
                <p:nvSpPr>
                  <p:cNvPr id="1973" name="Freeform 101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974" name="Freeform 101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972" name="Freeform 101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835" name="Group 1015"/>
              <p:cNvGrpSpPr>
                <a:grpSpLocks/>
              </p:cNvGrpSpPr>
              <p:nvPr/>
            </p:nvGrpSpPr>
            <p:grpSpPr bwMode="auto">
              <a:xfrm>
                <a:off x="2447" y="2945"/>
                <a:ext cx="55" cy="109"/>
                <a:chOff x="2447" y="2945"/>
                <a:chExt cx="55" cy="109"/>
              </a:xfrm>
            </p:grpSpPr>
            <p:sp>
              <p:nvSpPr>
                <p:cNvPr id="1969" name="Freeform 101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970" name="Freeform 101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836" name="Group 1018"/>
              <p:cNvGrpSpPr>
                <a:grpSpLocks/>
              </p:cNvGrpSpPr>
              <p:nvPr/>
            </p:nvGrpSpPr>
            <p:grpSpPr bwMode="auto">
              <a:xfrm>
                <a:off x="2320" y="2946"/>
                <a:ext cx="32" cy="110"/>
                <a:chOff x="2320" y="2946"/>
                <a:chExt cx="32" cy="110"/>
              </a:xfrm>
            </p:grpSpPr>
            <p:sp>
              <p:nvSpPr>
                <p:cNvPr id="1967" name="Freeform 101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968" name="Freeform 102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837" name="Group 1021"/>
              <p:cNvGrpSpPr>
                <a:grpSpLocks/>
              </p:cNvGrpSpPr>
              <p:nvPr/>
            </p:nvGrpSpPr>
            <p:grpSpPr bwMode="auto">
              <a:xfrm>
                <a:off x="2349" y="3035"/>
                <a:ext cx="131" cy="21"/>
                <a:chOff x="2349" y="3035"/>
                <a:chExt cx="131" cy="21"/>
              </a:xfrm>
            </p:grpSpPr>
            <p:sp>
              <p:nvSpPr>
                <p:cNvPr id="1965" name="Freeform 102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966" name="Freeform 102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838" name="Group 1024"/>
              <p:cNvGrpSpPr>
                <a:grpSpLocks/>
              </p:cNvGrpSpPr>
              <p:nvPr/>
            </p:nvGrpSpPr>
            <p:grpSpPr bwMode="auto">
              <a:xfrm>
                <a:off x="2348" y="2945"/>
                <a:ext cx="129" cy="19"/>
                <a:chOff x="2348" y="2945"/>
                <a:chExt cx="129" cy="19"/>
              </a:xfrm>
            </p:grpSpPr>
            <p:sp>
              <p:nvSpPr>
                <p:cNvPr id="1963" name="Freeform 102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964" name="Freeform 102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1839" name="Line 102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840" name="Line 102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1841" name="Group 1029"/>
              <p:cNvGrpSpPr>
                <a:grpSpLocks/>
              </p:cNvGrpSpPr>
              <p:nvPr/>
            </p:nvGrpSpPr>
            <p:grpSpPr bwMode="auto">
              <a:xfrm>
                <a:off x="2288" y="2935"/>
                <a:ext cx="254" cy="133"/>
                <a:chOff x="2288" y="2935"/>
                <a:chExt cx="254" cy="133"/>
              </a:xfrm>
            </p:grpSpPr>
            <p:grpSp>
              <p:nvGrpSpPr>
                <p:cNvPr id="1959" name="Group 1030"/>
                <p:cNvGrpSpPr>
                  <a:grpSpLocks/>
                </p:cNvGrpSpPr>
                <p:nvPr/>
              </p:nvGrpSpPr>
              <p:grpSpPr bwMode="auto">
                <a:xfrm>
                  <a:off x="2288" y="2935"/>
                  <a:ext cx="254" cy="133"/>
                  <a:chOff x="2288" y="2935"/>
                  <a:chExt cx="254" cy="133"/>
                </a:xfrm>
              </p:grpSpPr>
              <p:sp>
                <p:nvSpPr>
                  <p:cNvPr id="1961" name="Freeform 103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962" name="Freeform 103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960" name="Freeform 103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842" name="Group 1034"/>
              <p:cNvGrpSpPr>
                <a:grpSpLocks/>
              </p:cNvGrpSpPr>
              <p:nvPr/>
            </p:nvGrpSpPr>
            <p:grpSpPr bwMode="auto">
              <a:xfrm>
                <a:off x="2447" y="2945"/>
                <a:ext cx="55" cy="109"/>
                <a:chOff x="2447" y="2945"/>
                <a:chExt cx="55" cy="109"/>
              </a:xfrm>
            </p:grpSpPr>
            <p:sp>
              <p:nvSpPr>
                <p:cNvPr id="1957" name="Freeform 103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958" name="Freeform 103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843" name="Group 1037"/>
              <p:cNvGrpSpPr>
                <a:grpSpLocks/>
              </p:cNvGrpSpPr>
              <p:nvPr/>
            </p:nvGrpSpPr>
            <p:grpSpPr bwMode="auto">
              <a:xfrm>
                <a:off x="2320" y="2946"/>
                <a:ext cx="32" cy="110"/>
                <a:chOff x="2320" y="2946"/>
                <a:chExt cx="32" cy="110"/>
              </a:xfrm>
            </p:grpSpPr>
            <p:sp>
              <p:nvSpPr>
                <p:cNvPr id="1953" name="Freeform 103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1954" name="Group 1039"/>
                <p:cNvGrpSpPr>
                  <a:grpSpLocks/>
                </p:cNvGrpSpPr>
                <p:nvPr/>
              </p:nvGrpSpPr>
              <p:grpSpPr bwMode="auto">
                <a:xfrm>
                  <a:off x="2320" y="2946"/>
                  <a:ext cx="32" cy="110"/>
                  <a:chOff x="2320" y="2946"/>
                  <a:chExt cx="32" cy="110"/>
                </a:xfrm>
              </p:grpSpPr>
              <p:sp>
                <p:nvSpPr>
                  <p:cNvPr id="1955" name="Freeform 10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1956" name="Freeform 104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grpSp>
            <p:nvGrpSpPr>
              <p:cNvPr id="1844" name="Group 1042"/>
              <p:cNvGrpSpPr>
                <a:grpSpLocks/>
              </p:cNvGrpSpPr>
              <p:nvPr/>
            </p:nvGrpSpPr>
            <p:grpSpPr bwMode="auto">
              <a:xfrm>
                <a:off x="2349" y="3035"/>
                <a:ext cx="131" cy="21"/>
                <a:chOff x="2349" y="3035"/>
                <a:chExt cx="131" cy="21"/>
              </a:xfrm>
            </p:grpSpPr>
            <p:sp>
              <p:nvSpPr>
                <p:cNvPr id="1951" name="Freeform 10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952" name="Freeform 10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845" name="Group 1045"/>
              <p:cNvGrpSpPr>
                <a:grpSpLocks/>
              </p:cNvGrpSpPr>
              <p:nvPr/>
            </p:nvGrpSpPr>
            <p:grpSpPr bwMode="auto">
              <a:xfrm>
                <a:off x="2348" y="2945"/>
                <a:ext cx="129" cy="19"/>
                <a:chOff x="2348" y="2945"/>
                <a:chExt cx="129" cy="19"/>
              </a:xfrm>
            </p:grpSpPr>
            <p:sp>
              <p:nvSpPr>
                <p:cNvPr id="1949" name="Freeform 10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950" name="Freeform 10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1846" name="Line 104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847" name="Line 104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1848" name="Group 1050"/>
              <p:cNvGrpSpPr>
                <a:grpSpLocks/>
              </p:cNvGrpSpPr>
              <p:nvPr/>
            </p:nvGrpSpPr>
            <p:grpSpPr bwMode="auto">
              <a:xfrm>
                <a:off x="2288" y="2935"/>
                <a:ext cx="254" cy="133"/>
                <a:chOff x="2288" y="2935"/>
                <a:chExt cx="254" cy="133"/>
              </a:xfrm>
            </p:grpSpPr>
            <p:grpSp>
              <p:nvGrpSpPr>
                <p:cNvPr id="1945" name="Group 1051"/>
                <p:cNvGrpSpPr>
                  <a:grpSpLocks/>
                </p:cNvGrpSpPr>
                <p:nvPr/>
              </p:nvGrpSpPr>
              <p:grpSpPr bwMode="auto">
                <a:xfrm>
                  <a:off x="2288" y="2935"/>
                  <a:ext cx="254" cy="133"/>
                  <a:chOff x="2288" y="2935"/>
                  <a:chExt cx="254" cy="133"/>
                </a:xfrm>
              </p:grpSpPr>
              <p:sp>
                <p:nvSpPr>
                  <p:cNvPr id="1947" name="Freeform 105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948" name="Freeform 105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946" name="Freeform 105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849" name="Group 1055"/>
              <p:cNvGrpSpPr>
                <a:grpSpLocks/>
              </p:cNvGrpSpPr>
              <p:nvPr/>
            </p:nvGrpSpPr>
            <p:grpSpPr bwMode="auto">
              <a:xfrm>
                <a:off x="2447" y="2945"/>
                <a:ext cx="55" cy="109"/>
                <a:chOff x="2447" y="2945"/>
                <a:chExt cx="55" cy="109"/>
              </a:xfrm>
            </p:grpSpPr>
            <p:sp>
              <p:nvSpPr>
                <p:cNvPr id="1943" name="Freeform 105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944" name="Freeform 105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850" name="Group 1058"/>
              <p:cNvGrpSpPr>
                <a:grpSpLocks/>
              </p:cNvGrpSpPr>
              <p:nvPr/>
            </p:nvGrpSpPr>
            <p:grpSpPr bwMode="auto">
              <a:xfrm>
                <a:off x="2320" y="2946"/>
                <a:ext cx="32" cy="110"/>
                <a:chOff x="2320" y="2946"/>
                <a:chExt cx="32" cy="110"/>
              </a:xfrm>
            </p:grpSpPr>
            <p:sp>
              <p:nvSpPr>
                <p:cNvPr id="1941" name="Freeform 105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942" name="Freeform 106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851" name="Group 1061"/>
              <p:cNvGrpSpPr>
                <a:grpSpLocks/>
              </p:cNvGrpSpPr>
              <p:nvPr/>
            </p:nvGrpSpPr>
            <p:grpSpPr bwMode="auto">
              <a:xfrm>
                <a:off x="2349" y="3035"/>
                <a:ext cx="131" cy="21"/>
                <a:chOff x="2349" y="3035"/>
                <a:chExt cx="131" cy="21"/>
              </a:xfrm>
            </p:grpSpPr>
            <p:sp>
              <p:nvSpPr>
                <p:cNvPr id="1939" name="Freeform 106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940" name="Freeform 106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1852" name="Group 1064"/>
              <p:cNvGrpSpPr>
                <a:grpSpLocks/>
              </p:cNvGrpSpPr>
              <p:nvPr/>
            </p:nvGrpSpPr>
            <p:grpSpPr bwMode="auto">
              <a:xfrm>
                <a:off x="2348" y="2945"/>
                <a:ext cx="129" cy="19"/>
                <a:chOff x="2348" y="2945"/>
                <a:chExt cx="129" cy="19"/>
              </a:xfrm>
            </p:grpSpPr>
            <p:sp>
              <p:nvSpPr>
                <p:cNvPr id="1937" name="Freeform 106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938" name="Freeform 106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1853" name="Line 106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854" name="Line 106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1855" name="Group 1069"/>
              <p:cNvGrpSpPr>
                <a:grpSpLocks/>
              </p:cNvGrpSpPr>
              <p:nvPr/>
            </p:nvGrpSpPr>
            <p:grpSpPr bwMode="auto">
              <a:xfrm>
                <a:off x="2288" y="2935"/>
                <a:ext cx="254" cy="133"/>
                <a:chOff x="2288" y="2935"/>
                <a:chExt cx="254" cy="133"/>
              </a:xfrm>
            </p:grpSpPr>
            <p:sp>
              <p:nvSpPr>
                <p:cNvPr id="1935" name="Freeform 107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936" name="Freeform 107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856" name="Freeform 107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1857" name="Group 1073"/>
              <p:cNvGrpSpPr>
                <a:grpSpLocks/>
              </p:cNvGrpSpPr>
              <p:nvPr/>
            </p:nvGrpSpPr>
            <p:grpSpPr bwMode="auto">
              <a:xfrm>
                <a:off x="2288" y="2935"/>
                <a:ext cx="254" cy="133"/>
                <a:chOff x="2288" y="2935"/>
                <a:chExt cx="254" cy="133"/>
              </a:xfrm>
            </p:grpSpPr>
            <p:sp>
              <p:nvSpPr>
                <p:cNvPr id="1933" name="Freeform 107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934" name="Freeform 107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858" name="Freeform 107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1859" name="Freeform 107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860" name="Freeform 107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1861" name="Freeform 107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862" name="Freeform 108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1863" name="Freeform 108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864" name="Freeform 108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1865" name="Freeform 108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866" name="Freeform 108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1867" name="Freeform 108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868" name="Freeform 108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1869" name="Freeform 1087"/>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870" name="Freeform 1088"/>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1871" name="Freeform 108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872" name="Freeform 109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1873" name="Freeform 1091"/>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874" name="Freeform 109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1875" name="Line 1093"/>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876" name="Line 1094"/>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1877" name="Group 1095"/>
              <p:cNvGrpSpPr>
                <a:grpSpLocks/>
              </p:cNvGrpSpPr>
              <p:nvPr/>
            </p:nvGrpSpPr>
            <p:grpSpPr bwMode="auto">
              <a:xfrm>
                <a:off x="2288" y="2935"/>
                <a:ext cx="254" cy="133"/>
                <a:chOff x="2288" y="2935"/>
                <a:chExt cx="254" cy="133"/>
              </a:xfrm>
            </p:grpSpPr>
            <p:sp>
              <p:nvSpPr>
                <p:cNvPr id="1931" name="Freeform 109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932" name="Freeform 109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878" name="Freeform 109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1879" name="Group 1099"/>
              <p:cNvGrpSpPr>
                <a:grpSpLocks/>
              </p:cNvGrpSpPr>
              <p:nvPr/>
            </p:nvGrpSpPr>
            <p:grpSpPr bwMode="auto">
              <a:xfrm>
                <a:off x="2288" y="2935"/>
                <a:ext cx="254" cy="133"/>
                <a:chOff x="2288" y="2935"/>
                <a:chExt cx="254" cy="133"/>
              </a:xfrm>
            </p:grpSpPr>
            <p:sp>
              <p:nvSpPr>
                <p:cNvPr id="1929" name="Freeform 110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930" name="Freeform 110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880" name="Freeform 110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1881" name="Freeform 110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882" name="Freeform 110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1883" name="Freeform 110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884" name="Freeform 110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1885" name="Freeform 110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886" name="Freeform 110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1887" name="Freeform 110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1888" name="Freeform 111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1889" name="Freeform 111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890" name="Freeform 111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1891" name="Freeform 111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892" name="Freeform 111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1893" name="Freeform 111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894" name="Freeform 111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1895" name="Freeform 111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896" name="Freeform 111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1897" name="Line 111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898" name="Line 112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1899" name="Group 1121"/>
              <p:cNvGrpSpPr>
                <a:grpSpLocks/>
              </p:cNvGrpSpPr>
              <p:nvPr/>
            </p:nvGrpSpPr>
            <p:grpSpPr bwMode="auto">
              <a:xfrm>
                <a:off x="2288" y="2935"/>
                <a:ext cx="254" cy="133"/>
                <a:chOff x="2288" y="2935"/>
                <a:chExt cx="254" cy="133"/>
              </a:xfrm>
            </p:grpSpPr>
            <p:sp>
              <p:nvSpPr>
                <p:cNvPr id="1927" name="Freeform 112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928" name="Freeform 112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900" name="Freeform 112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1901" name="Group 1125"/>
              <p:cNvGrpSpPr>
                <a:grpSpLocks/>
              </p:cNvGrpSpPr>
              <p:nvPr/>
            </p:nvGrpSpPr>
            <p:grpSpPr bwMode="auto">
              <a:xfrm>
                <a:off x="2288" y="2935"/>
                <a:ext cx="254" cy="133"/>
                <a:chOff x="2288" y="2935"/>
                <a:chExt cx="254" cy="133"/>
              </a:xfrm>
            </p:grpSpPr>
            <p:sp>
              <p:nvSpPr>
                <p:cNvPr id="1925" name="Freeform 112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1926" name="Freeform 112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1902" name="Freeform 112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1903" name="Freeform 112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904" name="Freeform 113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1905" name="Freeform 113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1906" name="Freeform 113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1907" name="Freeform 113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1908" name="Group 1134"/>
              <p:cNvGrpSpPr>
                <a:grpSpLocks/>
              </p:cNvGrpSpPr>
              <p:nvPr/>
            </p:nvGrpSpPr>
            <p:grpSpPr bwMode="auto">
              <a:xfrm>
                <a:off x="2320" y="2946"/>
                <a:ext cx="32" cy="110"/>
                <a:chOff x="2320" y="2946"/>
                <a:chExt cx="32" cy="110"/>
              </a:xfrm>
            </p:grpSpPr>
            <p:sp>
              <p:nvSpPr>
                <p:cNvPr id="1923" name="Freeform 113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1924" name="Freeform 113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1909" name="Freeform 113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1910" name="Group 1138"/>
              <p:cNvGrpSpPr>
                <a:grpSpLocks/>
              </p:cNvGrpSpPr>
              <p:nvPr/>
            </p:nvGrpSpPr>
            <p:grpSpPr bwMode="auto">
              <a:xfrm>
                <a:off x="2320" y="2946"/>
                <a:ext cx="32" cy="110"/>
                <a:chOff x="2320" y="2946"/>
                <a:chExt cx="32" cy="110"/>
              </a:xfrm>
            </p:grpSpPr>
            <p:sp>
              <p:nvSpPr>
                <p:cNvPr id="1921" name="Freeform 113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1922" name="Freeform 11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1911" name="Freeform 114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912" name="Freeform 114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1913" name="Freeform 11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1914" name="Freeform 11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1915" name="Freeform 114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916" name="Freeform 11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1917" name="Freeform 11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1918" name="Freeform 114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1919" name="Line 114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1920" name="Line 115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cxnSp>
          <p:nvCxnSpPr>
            <p:cNvPr id="1810" name="直線矢印コネクタ 1809"/>
            <p:cNvCxnSpPr/>
            <p:nvPr/>
          </p:nvCxnSpPr>
          <p:spPr>
            <a:xfrm flipV="1">
              <a:off x="7802454" y="1631110"/>
              <a:ext cx="499729" cy="1063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11" name="Rectangle 1107"/>
            <p:cNvSpPr>
              <a:spLocks noChangeArrowheads="1"/>
            </p:cNvSpPr>
            <p:nvPr/>
          </p:nvSpPr>
          <p:spPr bwMode="auto">
            <a:xfrm>
              <a:off x="8426268" y="1860439"/>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812" name="Rectangle 1107"/>
            <p:cNvSpPr>
              <a:spLocks noChangeArrowheads="1"/>
            </p:cNvSpPr>
            <p:nvPr/>
          </p:nvSpPr>
          <p:spPr bwMode="auto">
            <a:xfrm>
              <a:off x="7298615" y="1832873"/>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813" name="Rectangle 1106"/>
            <p:cNvSpPr>
              <a:spLocks noChangeArrowheads="1"/>
            </p:cNvSpPr>
            <p:nvPr/>
          </p:nvSpPr>
          <p:spPr bwMode="auto">
            <a:xfrm>
              <a:off x="7646949" y="1848029"/>
              <a:ext cx="180894"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814" name="Rectangle 1107"/>
            <p:cNvSpPr>
              <a:spLocks noChangeArrowheads="1"/>
            </p:cNvSpPr>
            <p:nvPr/>
          </p:nvSpPr>
          <p:spPr bwMode="auto">
            <a:xfrm>
              <a:off x="8047915" y="1845573"/>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pic>
          <p:nvPicPr>
            <p:cNvPr id="1815" name="Picture 972"/>
            <p:cNvPicPr>
              <a:picLocks noChangeAspect="1" noChangeArrowheads="1"/>
            </p:cNvPicPr>
            <p:nvPr/>
          </p:nvPicPr>
          <p:blipFill>
            <a:blip r:embed="rId2" cstate="print"/>
            <a:srcRect/>
            <a:stretch>
              <a:fillRect/>
            </a:stretch>
          </p:blipFill>
          <p:spPr bwMode="auto">
            <a:xfrm rot="5400000" flipH="1">
              <a:off x="8403524" y="1004048"/>
              <a:ext cx="289161" cy="519183"/>
            </a:xfrm>
            <a:prstGeom prst="rect">
              <a:avLst/>
            </a:prstGeom>
            <a:noFill/>
            <a:ln w="9525">
              <a:noFill/>
              <a:miter lim="800000"/>
              <a:headEnd/>
              <a:tailEnd/>
            </a:ln>
            <a:scene3d>
              <a:camera prst="orthographicFront">
                <a:rot lat="0" lon="0" rev="3120000"/>
              </a:camera>
              <a:lightRig rig="threePt" dir="t"/>
            </a:scene3d>
          </p:spPr>
        </p:pic>
        <p:grpSp>
          <p:nvGrpSpPr>
            <p:cNvPr id="1816" name="グループ化 1815"/>
            <p:cNvGrpSpPr/>
            <p:nvPr/>
          </p:nvGrpSpPr>
          <p:grpSpPr>
            <a:xfrm>
              <a:off x="8464473" y="906301"/>
              <a:ext cx="217134" cy="123830"/>
              <a:chOff x="5571460" y="1035119"/>
              <a:chExt cx="217134" cy="123830"/>
            </a:xfrm>
            <a:scene3d>
              <a:camera prst="orthographicFront">
                <a:rot lat="0" lon="0" rev="1200000"/>
              </a:camera>
              <a:lightRig rig="threePt" dir="t"/>
            </a:scene3d>
          </p:grpSpPr>
          <p:cxnSp>
            <p:nvCxnSpPr>
              <p:cNvPr id="1830" name="直線コネクタ 1829"/>
              <p:cNvCxnSpPr/>
              <p:nvPr/>
            </p:nvCxnSpPr>
            <p:spPr>
              <a:xfrm flipV="1">
                <a:off x="5675181" y="1035119"/>
                <a:ext cx="0" cy="11374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831" name="直線コネクタ 1830"/>
              <p:cNvCxnSpPr/>
              <p:nvPr/>
            </p:nvCxnSpPr>
            <p:spPr>
              <a:xfrm flipH="1" flipV="1">
                <a:off x="5571460" y="1095153"/>
                <a:ext cx="64738" cy="5970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832" name="直線コネクタ 1831"/>
              <p:cNvCxnSpPr/>
              <p:nvPr/>
            </p:nvCxnSpPr>
            <p:spPr>
              <a:xfrm flipV="1">
                <a:off x="5720316" y="1073013"/>
                <a:ext cx="68278" cy="85936"/>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grpSp>
        <p:sp>
          <p:nvSpPr>
            <p:cNvPr id="1817" name="テキスト ボックス 1816"/>
            <p:cNvSpPr txBox="1"/>
            <p:nvPr/>
          </p:nvSpPr>
          <p:spPr>
            <a:xfrm>
              <a:off x="8517275" y="1362484"/>
              <a:ext cx="856325" cy="338554"/>
            </a:xfrm>
            <a:prstGeom prst="rect">
              <a:avLst/>
            </a:prstGeom>
            <a:noFill/>
          </p:spPr>
          <p:txBody>
            <a:bodyPr wrap="none" rtlCol="0">
              <a:spAutoFit/>
            </a:bodyPr>
            <a:lstStyle/>
            <a:p>
              <a:r>
                <a:rPr lang="en-US" altLang="ja-JP" sz="1600" b="1" dirty="0" smtClean="0">
                  <a:latin typeface="Calibri" panose="020F0502020204030204" pitchFamily="34" charset="0"/>
                  <a:cs typeface="Arial" panose="020B0604020202020204" pitchFamily="34" charset="0"/>
                </a:rPr>
                <a:t>10</a:t>
              </a:r>
              <a:r>
                <a:rPr kumimoji="1" lang="en-US" altLang="ja-JP" sz="1600" b="1" dirty="0" smtClean="0">
                  <a:latin typeface="Calibri" panose="020F0502020204030204" pitchFamily="34" charset="0"/>
                  <a:cs typeface="Arial" panose="020B0604020202020204" pitchFamily="34" charset="0"/>
                </a:rPr>
                <a:t>km/h</a:t>
              </a:r>
              <a:endParaRPr kumimoji="1" lang="ja-JP" altLang="en-US" sz="1600" b="1" dirty="0">
                <a:latin typeface="Calibri" panose="020F0502020204030204" pitchFamily="34" charset="0"/>
                <a:cs typeface="Arial" panose="020B0604020202020204" pitchFamily="34" charset="0"/>
              </a:endParaRPr>
            </a:p>
          </p:txBody>
        </p:sp>
        <p:cxnSp>
          <p:nvCxnSpPr>
            <p:cNvPr id="1818" name="直線コネクタ 1817"/>
            <p:cNvCxnSpPr/>
            <p:nvPr/>
          </p:nvCxnSpPr>
          <p:spPr>
            <a:xfrm flipV="1">
              <a:off x="7751133" y="945499"/>
              <a:ext cx="556180" cy="6686"/>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19" name="直線コネクタ 1818"/>
            <p:cNvCxnSpPr/>
            <p:nvPr/>
          </p:nvCxnSpPr>
          <p:spPr>
            <a:xfrm flipV="1">
              <a:off x="7737396" y="901433"/>
              <a:ext cx="0" cy="5176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20" name="Rectangle 1107"/>
            <p:cNvSpPr>
              <a:spLocks noChangeArrowheads="1"/>
            </p:cNvSpPr>
            <p:nvPr/>
          </p:nvSpPr>
          <p:spPr bwMode="auto">
            <a:xfrm>
              <a:off x="6990867" y="1839175"/>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821" name="Rectangle 1107"/>
            <p:cNvSpPr>
              <a:spLocks noChangeArrowheads="1"/>
            </p:cNvSpPr>
            <p:nvPr/>
          </p:nvSpPr>
          <p:spPr bwMode="auto">
            <a:xfrm>
              <a:off x="6612515" y="1834944"/>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822" name="テキスト ボックス 1821"/>
            <p:cNvSpPr txBox="1"/>
            <p:nvPr/>
          </p:nvSpPr>
          <p:spPr>
            <a:xfrm>
              <a:off x="7035101" y="1769311"/>
              <a:ext cx="1301958" cy="477054"/>
            </a:xfrm>
            <a:prstGeom prst="rect">
              <a:avLst/>
            </a:prstGeom>
            <a:noFill/>
          </p:spPr>
          <p:txBody>
            <a:bodyPr wrap="non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Not less than</a:t>
              </a:r>
            </a:p>
            <a:p>
              <a:pPr algn="ctr">
                <a:lnSpc>
                  <a:spcPts val="1500"/>
                </a:lnSpc>
              </a:pPr>
              <a:r>
                <a:rPr lang="en-US" altLang="ja-JP" sz="1600" b="1" dirty="0" smtClean="0">
                  <a:latin typeface="Calibri" panose="020F0502020204030204" pitchFamily="34" charset="0"/>
                  <a:cs typeface="Arial" panose="020B0604020202020204" pitchFamily="34" charset="0"/>
                </a:rPr>
                <a:t>20km/h</a:t>
              </a:r>
              <a:endParaRPr lang="ja-JP" altLang="en-US" sz="1600" b="1" dirty="0">
                <a:latin typeface="Calibri" panose="020F0502020204030204" pitchFamily="34" charset="0"/>
                <a:cs typeface="Arial" panose="020B0604020202020204" pitchFamily="34" charset="0"/>
              </a:endParaRPr>
            </a:p>
          </p:txBody>
        </p:sp>
        <p:sp>
          <p:nvSpPr>
            <p:cNvPr id="1823" name="テキスト ボックス 1822"/>
            <p:cNvSpPr txBox="1"/>
            <p:nvPr/>
          </p:nvSpPr>
          <p:spPr>
            <a:xfrm>
              <a:off x="7291526" y="297515"/>
              <a:ext cx="1459950" cy="669414"/>
            </a:xfrm>
            <a:prstGeom prst="rect">
              <a:avLst/>
            </a:prstGeom>
            <a:noFill/>
          </p:spPr>
          <p:txBody>
            <a:bodyPr wrap="non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TTC </a:t>
              </a:r>
            </a:p>
            <a:p>
              <a:pPr algn="ctr">
                <a:lnSpc>
                  <a:spcPts val="1500"/>
                </a:lnSpc>
              </a:pPr>
              <a:r>
                <a:rPr lang="en-US" altLang="ja-JP" sz="1600" b="1" dirty="0" smtClean="0">
                  <a:latin typeface="Calibri" panose="020F0502020204030204" pitchFamily="34" charset="0"/>
                  <a:cs typeface="Arial" panose="020B0604020202020204" pitchFamily="34" charset="0"/>
                </a:rPr>
                <a:t>not more than </a:t>
              </a:r>
            </a:p>
            <a:p>
              <a:pPr algn="ctr">
                <a:lnSpc>
                  <a:spcPts val="1500"/>
                </a:lnSpc>
              </a:pPr>
              <a:r>
                <a:rPr lang="en-US" altLang="ja-JP" sz="1600" b="1" dirty="0" smtClean="0">
                  <a:latin typeface="Calibri" panose="020F0502020204030204" pitchFamily="34" charset="0"/>
                  <a:cs typeface="Arial" panose="020B0604020202020204" pitchFamily="34" charset="0"/>
                </a:rPr>
                <a:t>2.5sec.</a:t>
              </a:r>
              <a:endParaRPr lang="ja-JP" altLang="en-US" sz="1600" b="1" dirty="0">
                <a:latin typeface="Calibri" panose="020F0502020204030204" pitchFamily="34" charset="0"/>
                <a:cs typeface="Arial" panose="020B0604020202020204" pitchFamily="34" charset="0"/>
              </a:endParaRPr>
            </a:p>
          </p:txBody>
        </p:sp>
        <p:sp>
          <p:nvSpPr>
            <p:cNvPr id="1824" name="直角三角形 1823"/>
            <p:cNvSpPr/>
            <p:nvPr/>
          </p:nvSpPr>
          <p:spPr>
            <a:xfrm>
              <a:off x="9036848" y="1068289"/>
              <a:ext cx="224243" cy="208194"/>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25" name="直線コネクタ 1824"/>
            <p:cNvCxnSpPr/>
            <p:nvPr/>
          </p:nvCxnSpPr>
          <p:spPr>
            <a:xfrm flipV="1">
              <a:off x="8314600" y="880818"/>
              <a:ext cx="0" cy="4119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26" name="グループ化 1825"/>
            <p:cNvGrpSpPr/>
            <p:nvPr/>
          </p:nvGrpSpPr>
          <p:grpSpPr>
            <a:xfrm>
              <a:off x="8166761" y="1246541"/>
              <a:ext cx="217134" cy="123830"/>
              <a:chOff x="5571460" y="1035119"/>
              <a:chExt cx="217134" cy="123830"/>
            </a:xfrm>
            <a:scene3d>
              <a:camera prst="orthographicFront">
                <a:rot lat="0" lon="0" rev="3600000"/>
              </a:camera>
              <a:lightRig rig="threePt" dir="t"/>
            </a:scene3d>
          </p:grpSpPr>
          <p:cxnSp>
            <p:nvCxnSpPr>
              <p:cNvPr id="1827" name="直線コネクタ 1826"/>
              <p:cNvCxnSpPr/>
              <p:nvPr/>
            </p:nvCxnSpPr>
            <p:spPr>
              <a:xfrm flipV="1">
                <a:off x="5675181" y="1035119"/>
                <a:ext cx="0" cy="11374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828" name="直線コネクタ 1827"/>
              <p:cNvCxnSpPr/>
              <p:nvPr/>
            </p:nvCxnSpPr>
            <p:spPr>
              <a:xfrm flipH="1" flipV="1">
                <a:off x="5571460" y="1095153"/>
                <a:ext cx="64738" cy="59703"/>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829" name="直線コネクタ 1828"/>
              <p:cNvCxnSpPr/>
              <p:nvPr/>
            </p:nvCxnSpPr>
            <p:spPr>
              <a:xfrm flipV="1">
                <a:off x="5720316" y="1073013"/>
                <a:ext cx="68278" cy="85936"/>
              </a:xfrm>
              <a:prstGeom prst="line">
                <a:avLst/>
              </a:prstGeom>
              <a:ln w="28575">
                <a:solidFill>
                  <a:srgbClr val="FF9900"/>
                </a:solidFill>
              </a:ln>
            </p:spPr>
            <p:style>
              <a:lnRef idx="1">
                <a:schemeClr val="accent1"/>
              </a:lnRef>
              <a:fillRef idx="0">
                <a:schemeClr val="accent1"/>
              </a:fillRef>
              <a:effectRef idx="0">
                <a:schemeClr val="accent1"/>
              </a:effectRef>
              <a:fontRef idx="minor">
                <a:schemeClr val="tx1"/>
              </a:fontRef>
            </p:style>
          </p:cxnSp>
        </p:grpSp>
      </p:grpSp>
      <p:cxnSp>
        <p:nvCxnSpPr>
          <p:cNvPr id="3" name="直線コネクタ 2"/>
          <p:cNvCxnSpPr/>
          <p:nvPr/>
        </p:nvCxnSpPr>
        <p:spPr>
          <a:xfrm>
            <a:off x="1516467" y="5372189"/>
            <a:ext cx="821543"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99" name="直線コネクタ 698"/>
          <p:cNvCxnSpPr/>
          <p:nvPr/>
        </p:nvCxnSpPr>
        <p:spPr>
          <a:xfrm>
            <a:off x="1583803" y="5630919"/>
            <a:ext cx="821543"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 name="スライド番号プレースホルダー 3"/>
          <p:cNvSpPr>
            <a:spLocks noGrp="1"/>
          </p:cNvSpPr>
          <p:nvPr>
            <p:ph type="sldNum" sz="quarter" idx="12"/>
          </p:nvPr>
        </p:nvSpPr>
        <p:spPr>
          <a:xfrm>
            <a:off x="7000215" y="6441414"/>
            <a:ext cx="2057400" cy="365125"/>
          </a:xfrm>
        </p:spPr>
        <p:txBody>
          <a:bodyPr/>
          <a:lstStyle/>
          <a:p>
            <a:fld id="{61E50C74-FC2F-423F-AAEB-EDA4C9771544}" type="slidenum">
              <a:rPr kumimoji="1" lang="ja-JP" altLang="en-US" smtClean="0"/>
              <a:t>2</a:t>
            </a:fld>
            <a:endParaRPr kumimoji="1" lang="ja-JP" altLang="en-US" dirty="0"/>
          </a:p>
        </p:txBody>
      </p:sp>
      <p:sp>
        <p:nvSpPr>
          <p:cNvPr id="701" name="テキスト ボックス 700"/>
          <p:cNvSpPr txBox="1"/>
          <p:nvPr/>
        </p:nvSpPr>
        <p:spPr>
          <a:xfrm>
            <a:off x="7922371" y="-2953"/>
            <a:ext cx="1005403" cy="307777"/>
          </a:xfrm>
          <a:prstGeom prst="rect">
            <a:avLst/>
          </a:prstGeom>
          <a:noFill/>
        </p:spPr>
        <p:txBody>
          <a:bodyPr wrap="none" rtlCol="0">
            <a:spAutoFit/>
          </a:bodyPr>
          <a:lstStyle/>
          <a:p>
            <a:r>
              <a:rPr lang="en-US" altLang="ja-JP" sz="1400" dirty="0" smtClean="0"/>
              <a:t>AEBS-13-xx</a:t>
            </a:r>
            <a:endParaRPr lang="en-US" altLang="ja-JP" sz="1400" dirty="0"/>
          </a:p>
        </p:txBody>
      </p:sp>
      <p:sp>
        <p:nvSpPr>
          <p:cNvPr id="703" name="テキスト ボックス 702"/>
          <p:cNvSpPr txBox="1"/>
          <p:nvPr/>
        </p:nvSpPr>
        <p:spPr>
          <a:xfrm>
            <a:off x="110571" y="502844"/>
            <a:ext cx="3793987" cy="615553"/>
          </a:xfrm>
          <a:prstGeom prst="rect">
            <a:avLst/>
          </a:prstGeom>
          <a:noFill/>
          <a:ln w="6350">
            <a:noFill/>
          </a:ln>
        </p:spPr>
        <p:txBody>
          <a:bodyPr wrap="none" rtlCol="0">
            <a:spAutoFit/>
          </a:bodyPr>
          <a:lstStyle/>
          <a:p>
            <a:r>
              <a:rPr lang="en-US" altLang="ja-JP" b="1" dirty="0" smtClean="0">
                <a:solidFill>
                  <a:srgbClr val="0000FF"/>
                </a:solidFill>
                <a:latin typeface="Calibri" panose="020F0502020204030204" pitchFamily="34" charset="0"/>
                <a:ea typeface="ＭＳ Ｐゴシック" panose="020B0600070205080204" pitchFamily="50" charset="-128"/>
                <a:cs typeface="Arial" panose="020B0604020202020204" pitchFamily="34" charset="0"/>
              </a:rPr>
              <a:t>Scenario 2 </a:t>
            </a:r>
            <a:r>
              <a:rPr lang="en-US" altLang="ja-JP" b="1" dirty="0" smtClean="0">
                <a:solidFill>
                  <a:srgbClr val="0000FF"/>
                </a:solidFill>
                <a:ea typeface="Tahoma" panose="020B0604030504040204" pitchFamily="34" charset="0"/>
                <a:cs typeface="Tahoma" panose="020B0604030504040204" pitchFamily="34" charset="0"/>
              </a:rPr>
              <a:t>:</a:t>
            </a:r>
          </a:p>
          <a:p>
            <a:r>
              <a:rPr lang="en-US" altLang="ja-JP" sz="1600" b="1" dirty="0">
                <a:solidFill>
                  <a:srgbClr val="0000FF"/>
                </a:solidFill>
                <a:ea typeface="Tahoma" panose="020B0604030504040204" pitchFamily="34" charset="0"/>
                <a:cs typeface="Tahoma" panose="020B0604030504040204" pitchFamily="34" charset="0"/>
              </a:rPr>
              <a:t>Right turn or Left turn of a forward vehicle</a:t>
            </a:r>
            <a:endParaRPr lang="en-US" altLang="ja-JP" sz="1600" b="1" dirty="0">
              <a:solidFill>
                <a:srgbClr val="0000FF"/>
              </a:solidFill>
              <a:latin typeface="Calibri" panose="020F0502020204030204" pitchFamily="34" charset="0"/>
              <a:ea typeface="ＭＳ Ｐゴシック" panose="020B0600070205080204" pitchFamily="50" charset="-128"/>
              <a:cs typeface="Arial" panose="020B0604020202020204" pitchFamily="34" charset="0"/>
            </a:endParaRPr>
          </a:p>
        </p:txBody>
      </p:sp>
      <p:sp>
        <p:nvSpPr>
          <p:cNvPr id="704" name="正方形/長方形 703"/>
          <p:cNvSpPr/>
          <p:nvPr/>
        </p:nvSpPr>
        <p:spPr>
          <a:xfrm>
            <a:off x="4375091" y="859260"/>
            <a:ext cx="3380926" cy="369332"/>
          </a:xfrm>
          <a:prstGeom prst="rect">
            <a:avLst/>
          </a:prstGeom>
        </p:spPr>
        <p:txBody>
          <a:bodyPr wrap="none">
            <a:spAutoFit/>
          </a:bodyPr>
          <a:lstStyle/>
          <a:p>
            <a:r>
              <a:rPr lang="en-US" altLang="ja-JP" b="1" dirty="0" smtClean="0">
                <a:ea typeface="Tahoma" panose="020B0604030504040204" pitchFamily="34" charset="0"/>
                <a:cs typeface="Tahoma" panose="020B0604030504040204" pitchFamily="34" charset="0"/>
              </a:rPr>
              <a:t>An example of the detail scenario</a:t>
            </a:r>
            <a:endParaRPr lang="ja-JP" altLang="en-US" b="1" dirty="0">
              <a:cs typeface="Tahoma" panose="020B0604030504040204" pitchFamily="34" charset="0"/>
            </a:endParaRPr>
          </a:p>
        </p:txBody>
      </p:sp>
    </p:spTree>
    <p:extLst>
      <p:ext uri="{BB962C8B-B14F-4D97-AF65-F5344CB8AC3E}">
        <p14:creationId xmlns:p14="http://schemas.microsoft.com/office/powerpoint/2010/main" val="31504087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 name="テキスト ボックス 1231"/>
          <p:cNvSpPr txBox="1"/>
          <p:nvPr/>
        </p:nvSpPr>
        <p:spPr>
          <a:xfrm>
            <a:off x="125120" y="1110964"/>
            <a:ext cx="2096577" cy="646331"/>
          </a:xfrm>
          <a:prstGeom prst="rect">
            <a:avLst/>
          </a:prstGeom>
          <a:noFill/>
        </p:spPr>
        <p:txBody>
          <a:bodyPr wrap="square" rtlCol="0">
            <a:spAutoFit/>
          </a:bodyPr>
          <a:lstStyle/>
          <a:p>
            <a:pPr marL="176213" indent="-176213"/>
            <a:r>
              <a:rPr kumimoji="1" lang="en-US" altLang="ja-JP" b="1" dirty="0" smtClean="0">
                <a:ea typeface="Tahoma" panose="020B0604030504040204" pitchFamily="34" charset="0"/>
                <a:cs typeface="Tahoma" panose="020B0604030504040204" pitchFamily="34" charset="0"/>
              </a:rPr>
              <a:t>1)Beginning to steer </a:t>
            </a:r>
            <a:r>
              <a:rPr lang="en-US" altLang="ja-JP" b="1" dirty="0" smtClean="0">
                <a:ea typeface="Tahoma" panose="020B0604030504040204" pitchFamily="34" charset="0"/>
                <a:cs typeface="Tahoma" panose="020B0604030504040204" pitchFamily="34" charset="0"/>
              </a:rPr>
              <a:t>to</a:t>
            </a:r>
            <a:r>
              <a:rPr kumimoji="1" lang="en-US" altLang="ja-JP" b="1" dirty="0" smtClean="0">
                <a:ea typeface="Tahoma" panose="020B0604030504040204" pitchFamily="34" charset="0"/>
                <a:cs typeface="Tahoma" panose="020B0604030504040204" pitchFamily="34" charset="0"/>
              </a:rPr>
              <a:t> turn right</a:t>
            </a:r>
            <a:endParaRPr kumimoji="1" lang="ja-JP" altLang="en-US" b="1" dirty="0">
              <a:cs typeface="Tahoma" panose="020B0604030504040204" pitchFamily="34" charset="0"/>
            </a:endParaRPr>
          </a:p>
        </p:txBody>
      </p:sp>
      <p:sp>
        <p:nvSpPr>
          <p:cNvPr id="1233" name="テキスト ボックス 1232"/>
          <p:cNvSpPr txBox="1"/>
          <p:nvPr/>
        </p:nvSpPr>
        <p:spPr>
          <a:xfrm>
            <a:off x="128962" y="4070462"/>
            <a:ext cx="2124944" cy="369332"/>
          </a:xfrm>
          <a:prstGeom prst="rect">
            <a:avLst/>
          </a:prstGeom>
          <a:noFill/>
        </p:spPr>
        <p:txBody>
          <a:bodyPr wrap="square" rtlCol="0">
            <a:spAutoFit/>
          </a:bodyPr>
          <a:lstStyle/>
          <a:p>
            <a:r>
              <a:rPr kumimoji="1" lang="en-US" altLang="ja-JP" b="1" dirty="0" smtClean="0">
                <a:ea typeface="Tahoma" panose="020B0604030504040204" pitchFamily="34" charset="0"/>
                <a:cs typeface="Tahoma" panose="020B0604030504040204" pitchFamily="34" charset="0"/>
              </a:rPr>
              <a:t>2)Offset ratio -100%</a:t>
            </a:r>
            <a:endParaRPr kumimoji="1" lang="ja-JP" altLang="en-US" b="1" dirty="0">
              <a:cs typeface="Tahoma" panose="020B0604030504040204" pitchFamily="34" charset="0"/>
            </a:endParaRPr>
          </a:p>
        </p:txBody>
      </p:sp>
      <p:sp>
        <p:nvSpPr>
          <p:cNvPr id="1242" name="テキスト ボックス 1241"/>
          <p:cNvSpPr txBox="1"/>
          <p:nvPr/>
        </p:nvSpPr>
        <p:spPr>
          <a:xfrm>
            <a:off x="3682637" y="4668940"/>
            <a:ext cx="5061623" cy="369332"/>
          </a:xfrm>
          <a:prstGeom prst="rect">
            <a:avLst/>
          </a:prstGeom>
          <a:noFill/>
        </p:spPr>
        <p:txBody>
          <a:bodyPr wrap="square" rtlCol="0">
            <a:spAutoFit/>
          </a:bodyPr>
          <a:lstStyle/>
          <a:p>
            <a:r>
              <a:rPr lang="en-US" altLang="ja-JP" b="1" dirty="0" smtClean="0">
                <a:ea typeface="Tahoma" panose="020B0604030504040204" pitchFamily="34" charset="0"/>
                <a:cs typeface="Tahoma" panose="020B0604030504040204" pitchFamily="34" charset="0"/>
              </a:rPr>
              <a:t>Research result: </a:t>
            </a:r>
            <a:r>
              <a:rPr lang="en-US" altLang="ja-JP" b="1" dirty="0">
                <a:ea typeface="Tahoma" panose="020B0604030504040204" pitchFamily="34" charset="0"/>
                <a:cs typeface="Tahoma" panose="020B0604030504040204" pitchFamily="34" charset="0"/>
              </a:rPr>
              <a:t>Driving behavior of normal drivers </a:t>
            </a:r>
            <a:endParaRPr lang="en-US" altLang="ja-JP" b="1" dirty="0" smtClean="0">
              <a:ea typeface="Tahoma" panose="020B0604030504040204" pitchFamily="34" charset="0"/>
              <a:cs typeface="Tahoma" panose="020B0604030504040204" pitchFamily="34" charset="0"/>
            </a:endParaRPr>
          </a:p>
        </p:txBody>
      </p:sp>
      <p:sp>
        <p:nvSpPr>
          <p:cNvPr id="1243" name="正方形/長方形 1242"/>
          <p:cNvSpPr/>
          <p:nvPr/>
        </p:nvSpPr>
        <p:spPr>
          <a:xfrm>
            <a:off x="3193701" y="1177950"/>
            <a:ext cx="5891936" cy="3539430"/>
          </a:xfrm>
          <a:prstGeom prst="rect">
            <a:avLst/>
          </a:prstGeom>
          <a:ln w="25400">
            <a:solidFill>
              <a:srgbClr val="0070C0"/>
            </a:solidFill>
          </a:ln>
        </p:spPr>
        <p:txBody>
          <a:bodyPr wrap="square">
            <a:spAutoFit/>
          </a:bodyPr>
          <a:lstStyle/>
          <a:p>
            <a:r>
              <a:rPr lang="en-US" altLang="ja-JP" sz="1600" kern="1000" dirty="0">
                <a:ea typeface="Tahoma" panose="020B0604030504040204" pitchFamily="34" charset="0"/>
                <a:cs typeface="Tahoma" panose="020B0604030504040204" pitchFamily="34" charset="0"/>
              </a:rPr>
              <a:t>The subject vehicle drives at a speed of </a:t>
            </a:r>
            <a:r>
              <a:rPr lang="en-US" altLang="ja-JP" sz="1600" kern="1000" dirty="0" smtClean="0">
                <a:ea typeface="Tahoma" panose="020B0604030504040204" pitchFamily="34" charset="0"/>
                <a:cs typeface="Tahoma" panose="020B0604030504040204" pitchFamily="34" charset="0"/>
              </a:rPr>
              <a:t>30 </a:t>
            </a:r>
            <a:r>
              <a:rPr lang="en-US" altLang="ja-JP" sz="1600" kern="1000" dirty="0">
                <a:ea typeface="Tahoma" panose="020B0604030504040204" pitchFamily="34" charset="0"/>
                <a:cs typeface="Tahoma" panose="020B0604030504040204" pitchFamily="34" charset="0"/>
              </a:rPr>
              <a:t>(with a tolerance of +0/-2 km/h) km/h toward the curve of which the radius is not more than </a:t>
            </a:r>
            <a:r>
              <a:rPr lang="en-US" altLang="ja-JP" sz="1600" kern="1000" dirty="0" smtClean="0">
                <a:ea typeface="Tahoma" panose="020B0604030504040204" pitchFamily="34" charset="0"/>
                <a:cs typeface="Tahoma" panose="020B0604030504040204" pitchFamily="34" charset="0"/>
              </a:rPr>
              <a:t>25 </a:t>
            </a:r>
            <a:r>
              <a:rPr lang="en-US" altLang="ja-JP" sz="1600" kern="1000" dirty="0">
                <a:ea typeface="Tahoma" panose="020B0604030504040204" pitchFamily="34" charset="0"/>
                <a:cs typeface="Tahoma" panose="020B0604030504040204" pitchFamily="34" charset="0"/>
              </a:rPr>
              <a:t>m at the outer side of the road, and decelerates by braking to a speed of </a:t>
            </a:r>
            <a:r>
              <a:rPr lang="en-US" altLang="ja-JP" sz="1600" b="1" kern="1000" dirty="0">
                <a:solidFill>
                  <a:srgbClr val="FF0000"/>
                </a:solidFill>
                <a:ea typeface="Tahoma" panose="020B0604030504040204" pitchFamily="34" charset="0"/>
                <a:cs typeface="Tahoma" panose="020B0604030504040204" pitchFamily="34" charset="0"/>
              </a:rPr>
              <a:t>not less than </a:t>
            </a:r>
            <a:r>
              <a:rPr lang="en-US" altLang="ja-JP" sz="1600" b="1" kern="1000" dirty="0" smtClean="0">
                <a:solidFill>
                  <a:srgbClr val="FF0000"/>
                </a:solidFill>
                <a:ea typeface="Tahoma" panose="020B0604030504040204" pitchFamily="34" charset="0"/>
                <a:cs typeface="Tahoma" panose="020B0604030504040204" pitchFamily="34" charset="0"/>
              </a:rPr>
              <a:t>22 </a:t>
            </a:r>
            <a:r>
              <a:rPr lang="en-US" altLang="ja-JP" sz="1600" b="1" kern="1000" dirty="0">
                <a:solidFill>
                  <a:srgbClr val="FF0000"/>
                </a:solidFill>
                <a:ea typeface="Tahoma" panose="020B0604030504040204" pitchFamily="34" charset="0"/>
                <a:cs typeface="Tahoma" panose="020B0604030504040204" pitchFamily="34" charset="0"/>
              </a:rPr>
              <a:t>km/h </a:t>
            </a:r>
            <a:r>
              <a:rPr lang="en-US" altLang="ja-JP" sz="1600" kern="1000" dirty="0">
                <a:ea typeface="Tahoma" panose="020B0604030504040204" pitchFamily="34" charset="0"/>
                <a:cs typeface="Tahoma" panose="020B0604030504040204" pitchFamily="34" charset="0"/>
              </a:rPr>
              <a:t>at a point where the subject vehicle enters the curve. The TTC to the stationary </a:t>
            </a:r>
            <a:r>
              <a:rPr lang="en-US" altLang="ja-JP" sz="1600" kern="1000" dirty="0" smtClean="0">
                <a:ea typeface="Tahoma" panose="020B0604030504040204" pitchFamily="34" charset="0"/>
                <a:cs typeface="Tahoma" panose="020B0604030504040204" pitchFamily="34" charset="0"/>
              </a:rPr>
              <a:t>object is </a:t>
            </a:r>
            <a:r>
              <a:rPr lang="en-US" altLang="ja-JP" sz="1600" b="1" kern="1000" dirty="0">
                <a:solidFill>
                  <a:srgbClr val="FF0000"/>
                </a:solidFill>
                <a:ea typeface="Tahoma" panose="020B0604030504040204" pitchFamily="34" charset="0"/>
                <a:cs typeface="Tahoma" panose="020B0604030504040204" pitchFamily="34" charset="0"/>
              </a:rPr>
              <a:t>not more than </a:t>
            </a:r>
            <a:r>
              <a:rPr lang="en-US" altLang="ja-JP" sz="1600" b="1" kern="1000" dirty="0" smtClean="0">
                <a:solidFill>
                  <a:srgbClr val="FF0000"/>
                </a:solidFill>
                <a:ea typeface="Tahoma" panose="020B0604030504040204" pitchFamily="34" charset="0"/>
                <a:cs typeface="Tahoma" panose="020B0604030504040204" pitchFamily="34" charset="0"/>
              </a:rPr>
              <a:t>1.6 </a:t>
            </a:r>
            <a:r>
              <a:rPr lang="en-US" altLang="ja-JP" sz="1600" b="1" kern="1000" dirty="0">
                <a:solidFill>
                  <a:srgbClr val="FF0000"/>
                </a:solidFill>
                <a:ea typeface="Tahoma" panose="020B0604030504040204" pitchFamily="34" charset="0"/>
                <a:cs typeface="Tahoma" panose="020B0604030504040204" pitchFamily="34" charset="0"/>
              </a:rPr>
              <a:t>seconds </a:t>
            </a:r>
            <a:r>
              <a:rPr lang="en-US" altLang="ja-JP" sz="1600" kern="1000" dirty="0">
                <a:ea typeface="Tahoma" panose="020B0604030504040204" pitchFamily="34" charset="0"/>
                <a:cs typeface="Tahoma" panose="020B0604030504040204" pitchFamily="34" charset="0"/>
              </a:rPr>
              <a:t>at when the subject vehicle begins to turn in the curve. In the curve, the subject vehicle drives outer lane than the </a:t>
            </a:r>
            <a:r>
              <a:rPr lang="en-US" altLang="ja-JP" sz="1600" kern="1000" dirty="0" err="1">
                <a:ea typeface="Tahoma" panose="020B0604030504040204" pitchFamily="34" charset="0"/>
                <a:cs typeface="Tahoma" panose="020B0604030504040204" pitchFamily="34" charset="0"/>
              </a:rPr>
              <a:t>centre</a:t>
            </a:r>
            <a:r>
              <a:rPr lang="en-US" altLang="ja-JP" sz="1600" kern="1000" dirty="0">
                <a:ea typeface="Tahoma" panose="020B0604030504040204" pitchFamily="34" charset="0"/>
                <a:cs typeface="Tahoma" panose="020B0604030504040204" pitchFamily="34" charset="0"/>
              </a:rPr>
              <a:t> of the road. After that, the subject vehicle continue to turn in the curve at a constant speed of </a:t>
            </a:r>
            <a:r>
              <a:rPr lang="en-US" altLang="ja-JP" sz="1600" b="1" kern="1000" dirty="0">
                <a:solidFill>
                  <a:srgbClr val="FF0000"/>
                </a:solidFill>
                <a:ea typeface="Tahoma" panose="020B0604030504040204" pitchFamily="34" charset="0"/>
                <a:cs typeface="Tahoma" panose="020B0604030504040204" pitchFamily="34" charset="0"/>
              </a:rPr>
              <a:t>not less than </a:t>
            </a:r>
            <a:r>
              <a:rPr lang="en-US" altLang="ja-JP" sz="1600" b="1" kern="1000" dirty="0" smtClean="0">
                <a:solidFill>
                  <a:srgbClr val="FF0000"/>
                </a:solidFill>
                <a:ea typeface="Tahoma" panose="020B0604030504040204" pitchFamily="34" charset="0"/>
                <a:cs typeface="Tahoma" panose="020B0604030504040204" pitchFamily="34" charset="0"/>
              </a:rPr>
              <a:t>21 </a:t>
            </a:r>
            <a:r>
              <a:rPr lang="en-US" altLang="ja-JP" sz="1600" b="1" kern="1000" dirty="0">
                <a:solidFill>
                  <a:srgbClr val="FF0000"/>
                </a:solidFill>
                <a:ea typeface="Tahoma" panose="020B0604030504040204" pitchFamily="34" charset="0"/>
                <a:cs typeface="Tahoma" panose="020B0604030504040204" pitchFamily="34" charset="0"/>
              </a:rPr>
              <a:t>km/h</a:t>
            </a:r>
            <a:r>
              <a:rPr lang="en-US" altLang="ja-JP" sz="1600" kern="1000" dirty="0">
                <a:ea typeface="Tahoma" panose="020B0604030504040204" pitchFamily="34" charset="0"/>
                <a:cs typeface="Tahoma" panose="020B0604030504040204" pitchFamily="34" charset="0"/>
              </a:rPr>
              <a:t>. The TTC to the stationary </a:t>
            </a:r>
            <a:r>
              <a:rPr lang="en-US" altLang="ja-JP" sz="1600" kern="1000" dirty="0" smtClean="0">
                <a:ea typeface="Tahoma" panose="020B0604030504040204" pitchFamily="34" charset="0"/>
                <a:cs typeface="Tahoma" panose="020B0604030504040204" pitchFamily="34" charset="0"/>
              </a:rPr>
              <a:t>object </a:t>
            </a:r>
            <a:r>
              <a:rPr lang="en-US" altLang="ja-JP" sz="1600" kern="1000" dirty="0">
                <a:ea typeface="Tahoma" panose="020B0604030504040204" pitchFamily="34" charset="0"/>
                <a:cs typeface="Tahoma" panose="020B0604030504040204" pitchFamily="34" charset="0"/>
              </a:rPr>
              <a:t>is </a:t>
            </a:r>
            <a:r>
              <a:rPr lang="en-US" altLang="ja-JP" sz="1600" b="1" kern="1000" dirty="0">
                <a:solidFill>
                  <a:srgbClr val="FF0000"/>
                </a:solidFill>
                <a:ea typeface="Tahoma" panose="020B0604030504040204" pitchFamily="34" charset="0"/>
                <a:cs typeface="Tahoma" panose="020B0604030504040204" pitchFamily="34" charset="0"/>
              </a:rPr>
              <a:t>not more than </a:t>
            </a:r>
            <a:r>
              <a:rPr lang="en-US" altLang="ja-JP" sz="1600" b="1" kern="1000" dirty="0" smtClean="0">
                <a:solidFill>
                  <a:srgbClr val="FF0000"/>
                </a:solidFill>
                <a:ea typeface="Tahoma" panose="020B0604030504040204" pitchFamily="34" charset="0"/>
                <a:cs typeface="Tahoma" panose="020B0604030504040204" pitchFamily="34" charset="0"/>
              </a:rPr>
              <a:t>1.1 </a:t>
            </a:r>
            <a:r>
              <a:rPr lang="en-US" altLang="ja-JP" sz="1600" b="1" kern="1000" dirty="0">
                <a:solidFill>
                  <a:srgbClr val="FF0000"/>
                </a:solidFill>
                <a:ea typeface="Tahoma" panose="020B0604030504040204" pitchFamily="34" charset="0"/>
                <a:cs typeface="Tahoma" panose="020B0604030504040204" pitchFamily="34" charset="0"/>
              </a:rPr>
              <a:t>second</a:t>
            </a:r>
            <a:r>
              <a:rPr lang="en-US" altLang="ja-JP" sz="1600" kern="1000" dirty="0">
                <a:solidFill>
                  <a:srgbClr val="FF0000"/>
                </a:solidFill>
                <a:ea typeface="Tahoma" panose="020B0604030504040204" pitchFamily="34" charset="0"/>
                <a:cs typeface="Tahoma" panose="020B0604030504040204" pitchFamily="34" charset="0"/>
              </a:rPr>
              <a:t> </a:t>
            </a:r>
            <a:r>
              <a:rPr lang="en-US" altLang="ja-JP" sz="1600" kern="1000" dirty="0">
                <a:ea typeface="Tahoma" panose="020B0604030504040204" pitchFamily="34" charset="0"/>
                <a:cs typeface="Tahoma" panose="020B0604030504040204" pitchFamily="34" charset="0"/>
              </a:rPr>
              <a:t>at when the wrap ratio between the subject vehicle and the stationary vehicle becomes 0%, or at when the offset ratio* between the subject vehicle and the </a:t>
            </a:r>
            <a:r>
              <a:rPr lang="en-US" altLang="ja-JP" sz="1600" kern="1000" dirty="0" err="1">
                <a:ea typeface="Tahoma" panose="020B0604030504040204" pitchFamily="34" charset="0"/>
                <a:cs typeface="Tahoma" panose="020B0604030504040204" pitchFamily="34" charset="0"/>
              </a:rPr>
              <a:t>centre</a:t>
            </a:r>
            <a:r>
              <a:rPr lang="en-US" altLang="ja-JP" sz="1600" kern="1000" dirty="0">
                <a:ea typeface="Tahoma" panose="020B0604030504040204" pitchFamily="34" charset="0"/>
                <a:cs typeface="Tahoma" panose="020B0604030504040204" pitchFamily="34" charset="0"/>
              </a:rPr>
              <a:t> of the </a:t>
            </a:r>
            <a:r>
              <a:rPr lang="en-US" altLang="ja-JP" sz="1600" kern="1000" dirty="0" smtClean="0">
                <a:ea typeface="Tahoma" panose="020B0604030504040204" pitchFamily="34" charset="0"/>
                <a:cs typeface="Tahoma" panose="020B0604030504040204" pitchFamily="34" charset="0"/>
              </a:rPr>
              <a:t>stationary pedestrian </a:t>
            </a:r>
            <a:r>
              <a:rPr lang="en-US" altLang="ja-JP" sz="1600" kern="1000" dirty="0">
                <a:ea typeface="Tahoma" panose="020B0604030504040204" pitchFamily="34" charset="0"/>
                <a:cs typeface="Tahoma" panose="020B0604030504040204" pitchFamily="34" charset="0"/>
              </a:rPr>
              <a:t>target or </a:t>
            </a:r>
            <a:r>
              <a:rPr lang="en-US" altLang="ja-JP" sz="1600" kern="1000" dirty="0" smtClean="0">
                <a:ea typeface="Tahoma" panose="020B0604030504040204" pitchFamily="34" charset="0"/>
                <a:cs typeface="Tahoma" panose="020B0604030504040204" pitchFamily="34" charset="0"/>
              </a:rPr>
              <a:t>the stationary bicycle target becomes </a:t>
            </a:r>
            <a:r>
              <a:rPr lang="en-US" altLang="ja-JP" sz="1600" kern="1000" dirty="0">
                <a:ea typeface="Tahoma" panose="020B0604030504040204" pitchFamily="34" charset="0"/>
                <a:cs typeface="Tahoma" panose="020B0604030504040204" pitchFamily="34" charset="0"/>
              </a:rPr>
              <a:t>-100%. </a:t>
            </a:r>
            <a:endParaRPr lang="ja-JP" altLang="en-US" sz="1600" dirty="0">
              <a:cs typeface="Tahoma" panose="020B0604030504040204" pitchFamily="34" charset="0"/>
            </a:endParaRPr>
          </a:p>
        </p:txBody>
      </p:sp>
      <p:sp>
        <p:nvSpPr>
          <p:cNvPr id="1246" name="正方形/長方形 1245"/>
          <p:cNvSpPr/>
          <p:nvPr/>
        </p:nvSpPr>
        <p:spPr>
          <a:xfrm>
            <a:off x="712450" y="113481"/>
            <a:ext cx="7905177" cy="461665"/>
          </a:xfrm>
          <a:prstGeom prst="rect">
            <a:avLst/>
          </a:prstGeom>
        </p:spPr>
        <p:txBody>
          <a:bodyPr wrap="none">
            <a:spAutoFit/>
          </a:bodyPr>
          <a:lstStyle/>
          <a:p>
            <a:r>
              <a:rPr lang="en-US" altLang="ja-JP" sz="2400" b="1" dirty="0" smtClean="0">
                <a:ea typeface="Tahoma" panose="020B0604030504040204" pitchFamily="34" charset="0"/>
                <a:cs typeface="Tahoma" panose="020B0604030504040204" pitchFamily="34" charset="0"/>
              </a:rPr>
              <a:t>Relation between the Draft Scenario  and the research result</a:t>
            </a:r>
            <a:endParaRPr lang="ja-JP" altLang="en-US" sz="2400" b="1" dirty="0">
              <a:cs typeface="Tahoma" panose="020B0604030504040204" pitchFamily="34" charset="0"/>
            </a:endParaRPr>
          </a:p>
        </p:txBody>
      </p:sp>
      <p:grpSp>
        <p:nvGrpSpPr>
          <p:cNvPr id="19" name="グループ化 18"/>
          <p:cNvGrpSpPr/>
          <p:nvPr/>
        </p:nvGrpSpPr>
        <p:grpSpPr>
          <a:xfrm>
            <a:off x="108776" y="1571089"/>
            <a:ext cx="2997833" cy="3655831"/>
            <a:chOff x="130042" y="1213414"/>
            <a:chExt cx="2997833" cy="3655831"/>
          </a:xfrm>
        </p:grpSpPr>
        <p:sp>
          <p:nvSpPr>
            <p:cNvPr id="2176" name="円弧 2175"/>
            <p:cNvSpPr/>
            <p:nvPr/>
          </p:nvSpPr>
          <p:spPr>
            <a:xfrm>
              <a:off x="220750" y="2015653"/>
              <a:ext cx="2864138" cy="2581157"/>
            </a:xfrm>
            <a:prstGeom prst="arc">
              <a:avLst/>
            </a:prstGeom>
            <a:noFill/>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mn-ea"/>
              </a:endParaRPr>
            </a:p>
          </p:txBody>
        </p:sp>
        <p:sp>
          <p:nvSpPr>
            <p:cNvPr id="2177" name="円弧 2176"/>
            <p:cNvSpPr/>
            <p:nvPr/>
          </p:nvSpPr>
          <p:spPr>
            <a:xfrm>
              <a:off x="187922" y="2078288"/>
              <a:ext cx="2852905" cy="2571034"/>
            </a:xfrm>
            <a:prstGeom prst="arc">
              <a:avLst/>
            </a:prstGeom>
            <a:noFill/>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mn-ea"/>
              </a:endParaRPr>
            </a:p>
          </p:txBody>
        </p:sp>
        <p:sp>
          <p:nvSpPr>
            <p:cNvPr id="2185" name="アーチ 2184"/>
            <p:cNvSpPr/>
            <p:nvPr/>
          </p:nvSpPr>
          <p:spPr>
            <a:xfrm>
              <a:off x="245592" y="2073353"/>
              <a:ext cx="2795892" cy="2795892"/>
            </a:xfrm>
            <a:prstGeom prst="blockArc">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n-ea"/>
              </a:endParaRPr>
            </a:p>
          </p:txBody>
        </p:sp>
        <p:sp>
          <p:nvSpPr>
            <p:cNvPr id="2178" name="円/楕円 2177"/>
            <p:cNvSpPr/>
            <p:nvPr/>
          </p:nvSpPr>
          <p:spPr>
            <a:xfrm>
              <a:off x="1554003" y="1991878"/>
              <a:ext cx="135628" cy="12222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179" name="円/楕円 2178"/>
            <p:cNvSpPr/>
            <p:nvPr/>
          </p:nvSpPr>
          <p:spPr>
            <a:xfrm>
              <a:off x="2014329" y="2073255"/>
              <a:ext cx="135628" cy="12222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180" name="円/楕円 2179"/>
            <p:cNvSpPr/>
            <p:nvPr/>
          </p:nvSpPr>
          <p:spPr>
            <a:xfrm>
              <a:off x="2357928" y="2228081"/>
              <a:ext cx="135628" cy="12222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181" name="円/楕円 2180"/>
            <p:cNvSpPr/>
            <p:nvPr/>
          </p:nvSpPr>
          <p:spPr>
            <a:xfrm>
              <a:off x="2622227" y="2430545"/>
              <a:ext cx="135628" cy="12222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182" name="円/楕円 2181"/>
            <p:cNvSpPr/>
            <p:nvPr/>
          </p:nvSpPr>
          <p:spPr>
            <a:xfrm>
              <a:off x="2807234" y="2668732"/>
              <a:ext cx="135628" cy="12222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183" name="円/楕円 2182"/>
            <p:cNvSpPr/>
            <p:nvPr/>
          </p:nvSpPr>
          <p:spPr>
            <a:xfrm>
              <a:off x="2926170" y="2954555"/>
              <a:ext cx="135628" cy="12222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184" name="円/楕円 2183"/>
            <p:cNvSpPr/>
            <p:nvPr/>
          </p:nvSpPr>
          <p:spPr>
            <a:xfrm>
              <a:off x="2992247" y="3264199"/>
              <a:ext cx="135628" cy="12222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186" name="Rectangle 1097"/>
            <p:cNvSpPr>
              <a:spLocks noChangeArrowheads="1"/>
            </p:cNvSpPr>
            <p:nvPr/>
          </p:nvSpPr>
          <p:spPr bwMode="auto">
            <a:xfrm>
              <a:off x="166506" y="2092866"/>
              <a:ext cx="1468924" cy="712313"/>
            </a:xfrm>
            <a:prstGeom prst="rect">
              <a:avLst/>
            </a:prstGeom>
            <a:solidFill>
              <a:schemeClr val="bg1">
                <a:lumMod val="65000"/>
              </a:schemeClr>
            </a:solidFill>
            <a:ln w="9525">
              <a:noFill/>
              <a:miter lim="800000"/>
              <a:headEnd/>
              <a:tailEnd/>
            </a:ln>
          </p:spPr>
          <p:txBody>
            <a:bodyPr/>
            <a:lstStyle/>
            <a:p>
              <a:pPr eaLnBrk="0" hangingPunct="0"/>
              <a:endParaRPr kumimoji="0" lang="ja-JP" altLang="ja-JP">
                <a:latin typeface="+mn-ea"/>
              </a:endParaRPr>
            </a:p>
          </p:txBody>
        </p:sp>
        <p:sp>
          <p:nvSpPr>
            <p:cNvPr id="2187" name="正方形/長方形 2186"/>
            <p:cNvSpPr/>
            <p:nvPr/>
          </p:nvSpPr>
          <p:spPr>
            <a:xfrm>
              <a:off x="166506" y="2783172"/>
              <a:ext cx="1580467" cy="872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188" name="Rectangle 1107"/>
            <p:cNvSpPr>
              <a:spLocks noChangeArrowheads="1"/>
            </p:cNvSpPr>
            <p:nvPr/>
          </p:nvSpPr>
          <p:spPr bwMode="auto">
            <a:xfrm>
              <a:off x="1257760" y="2421508"/>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2189" name="Rectangle 1107"/>
            <p:cNvSpPr>
              <a:spLocks noChangeArrowheads="1"/>
            </p:cNvSpPr>
            <p:nvPr/>
          </p:nvSpPr>
          <p:spPr bwMode="auto">
            <a:xfrm>
              <a:off x="857110" y="2429634"/>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2190" name="Rectangle 1107"/>
            <p:cNvSpPr>
              <a:spLocks noChangeArrowheads="1"/>
            </p:cNvSpPr>
            <p:nvPr/>
          </p:nvSpPr>
          <p:spPr bwMode="auto">
            <a:xfrm>
              <a:off x="463093" y="2438395"/>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grpSp>
          <p:nvGrpSpPr>
            <p:cNvPr id="2192" name="Group 989"/>
            <p:cNvGrpSpPr>
              <a:grpSpLocks/>
            </p:cNvGrpSpPr>
            <p:nvPr/>
          </p:nvGrpSpPr>
          <p:grpSpPr bwMode="auto">
            <a:xfrm>
              <a:off x="1203243" y="2128815"/>
              <a:ext cx="494053" cy="259538"/>
              <a:chOff x="2288" y="2935"/>
              <a:chExt cx="254" cy="133"/>
            </a:xfrm>
            <a:scene3d>
              <a:camera prst="orthographicFront">
                <a:rot lat="0" lon="0" rev="21420000"/>
              </a:camera>
              <a:lightRig rig="threePt" dir="t"/>
            </a:scene3d>
          </p:grpSpPr>
          <p:grpSp>
            <p:nvGrpSpPr>
              <p:cNvPr id="2376" name="Group 990"/>
              <p:cNvGrpSpPr>
                <a:grpSpLocks/>
              </p:cNvGrpSpPr>
              <p:nvPr/>
            </p:nvGrpSpPr>
            <p:grpSpPr bwMode="auto">
              <a:xfrm>
                <a:off x="2288" y="2935"/>
                <a:ext cx="254" cy="133"/>
                <a:chOff x="2288" y="2935"/>
                <a:chExt cx="254" cy="133"/>
              </a:xfrm>
            </p:grpSpPr>
            <p:grpSp>
              <p:nvGrpSpPr>
                <p:cNvPr id="2518" name="Group 991"/>
                <p:cNvGrpSpPr>
                  <a:grpSpLocks/>
                </p:cNvGrpSpPr>
                <p:nvPr/>
              </p:nvGrpSpPr>
              <p:grpSpPr bwMode="auto">
                <a:xfrm>
                  <a:off x="2288" y="2935"/>
                  <a:ext cx="254" cy="133"/>
                  <a:chOff x="2288" y="2935"/>
                  <a:chExt cx="254" cy="133"/>
                </a:xfrm>
              </p:grpSpPr>
              <p:grpSp>
                <p:nvGrpSpPr>
                  <p:cNvPr id="2533" name="Group 992"/>
                  <p:cNvGrpSpPr>
                    <a:grpSpLocks/>
                  </p:cNvGrpSpPr>
                  <p:nvPr/>
                </p:nvGrpSpPr>
                <p:grpSpPr bwMode="auto">
                  <a:xfrm>
                    <a:off x="2288" y="2935"/>
                    <a:ext cx="254" cy="133"/>
                    <a:chOff x="2288" y="2935"/>
                    <a:chExt cx="254" cy="133"/>
                  </a:xfrm>
                </p:grpSpPr>
                <p:sp>
                  <p:nvSpPr>
                    <p:cNvPr id="2535" name="Freeform 99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536" name="Freeform 99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534" name="Freeform 99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519" name="Group 996"/>
                <p:cNvGrpSpPr>
                  <a:grpSpLocks/>
                </p:cNvGrpSpPr>
                <p:nvPr/>
              </p:nvGrpSpPr>
              <p:grpSpPr bwMode="auto">
                <a:xfrm>
                  <a:off x="2447" y="2945"/>
                  <a:ext cx="55" cy="109"/>
                  <a:chOff x="2447" y="2945"/>
                  <a:chExt cx="55" cy="109"/>
                </a:xfrm>
              </p:grpSpPr>
              <p:sp>
                <p:nvSpPr>
                  <p:cNvPr id="2531" name="Freeform 99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532" name="Freeform 99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520" name="Group 999"/>
                <p:cNvGrpSpPr>
                  <a:grpSpLocks/>
                </p:cNvGrpSpPr>
                <p:nvPr/>
              </p:nvGrpSpPr>
              <p:grpSpPr bwMode="auto">
                <a:xfrm>
                  <a:off x="2320" y="2946"/>
                  <a:ext cx="32" cy="110"/>
                  <a:chOff x="2320" y="2946"/>
                  <a:chExt cx="32" cy="110"/>
                </a:xfrm>
              </p:grpSpPr>
              <p:sp>
                <p:nvSpPr>
                  <p:cNvPr id="2529" name="Freeform 100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530" name="Freeform 100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521" name="Group 1002"/>
                <p:cNvGrpSpPr>
                  <a:grpSpLocks/>
                </p:cNvGrpSpPr>
                <p:nvPr/>
              </p:nvGrpSpPr>
              <p:grpSpPr bwMode="auto">
                <a:xfrm>
                  <a:off x="2349" y="3035"/>
                  <a:ext cx="131" cy="21"/>
                  <a:chOff x="2349" y="3035"/>
                  <a:chExt cx="131" cy="21"/>
                </a:xfrm>
              </p:grpSpPr>
              <p:sp>
                <p:nvSpPr>
                  <p:cNvPr id="2527" name="Freeform 100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528" name="Freeform 100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522" name="Group 1005"/>
                <p:cNvGrpSpPr>
                  <a:grpSpLocks/>
                </p:cNvGrpSpPr>
                <p:nvPr/>
              </p:nvGrpSpPr>
              <p:grpSpPr bwMode="auto">
                <a:xfrm>
                  <a:off x="2348" y="2945"/>
                  <a:ext cx="129" cy="19"/>
                  <a:chOff x="2348" y="2945"/>
                  <a:chExt cx="129" cy="19"/>
                </a:xfrm>
              </p:grpSpPr>
              <p:sp>
                <p:nvSpPr>
                  <p:cNvPr id="2525" name="Freeform 100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526" name="Freeform 100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2523" name="Line 100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524" name="Line 100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grpSp>
            <p:nvGrpSpPr>
              <p:cNvPr id="2377" name="Group 1010"/>
              <p:cNvGrpSpPr>
                <a:grpSpLocks/>
              </p:cNvGrpSpPr>
              <p:nvPr/>
            </p:nvGrpSpPr>
            <p:grpSpPr bwMode="auto">
              <a:xfrm>
                <a:off x="2288" y="2935"/>
                <a:ext cx="254" cy="133"/>
                <a:chOff x="2288" y="2935"/>
                <a:chExt cx="254" cy="133"/>
              </a:xfrm>
            </p:grpSpPr>
            <p:grpSp>
              <p:nvGrpSpPr>
                <p:cNvPr id="2514" name="Group 1011"/>
                <p:cNvGrpSpPr>
                  <a:grpSpLocks/>
                </p:cNvGrpSpPr>
                <p:nvPr/>
              </p:nvGrpSpPr>
              <p:grpSpPr bwMode="auto">
                <a:xfrm>
                  <a:off x="2288" y="2935"/>
                  <a:ext cx="254" cy="133"/>
                  <a:chOff x="2288" y="2935"/>
                  <a:chExt cx="254" cy="133"/>
                </a:xfrm>
              </p:grpSpPr>
              <p:sp>
                <p:nvSpPr>
                  <p:cNvPr id="2516" name="Freeform 101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517" name="Freeform 101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515" name="Freeform 101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378" name="Group 1015"/>
              <p:cNvGrpSpPr>
                <a:grpSpLocks/>
              </p:cNvGrpSpPr>
              <p:nvPr/>
            </p:nvGrpSpPr>
            <p:grpSpPr bwMode="auto">
              <a:xfrm>
                <a:off x="2447" y="2945"/>
                <a:ext cx="55" cy="109"/>
                <a:chOff x="2447" y="2945"/>
                <a:chExt cx="55" cy="109"/>
              </a:xfrm>
            </p:grpSpPr>
            <p:sp>
              <p:nvSpPr>
                <p:cNvPr id="2512" name="Freeform 101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513" name="Freeform 101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379" name="Group 1018"/>
              <p:cNvGrpSpPr>
                <a:grpSpLocks/>
              </p:cNvGrpSpPr>
              <p:nvPr/>
            </p:nvGrpSpPr>
            <p:grpSpPr bwMode="auto">
              <a:xfrm>
                <a:off x="2320" y="2946"/>
                <a:ext cx="32" cy="110"/>
                <a:chOff x="2320" y="2946"/>
                <a:chExt cx="32" cy="110"/>
              </a:xfrm>
            </p:grpSpPr>
            <p:sp>
              <p:nvSpPr>
                <p:cNvPr id="2510" name="Freeform 101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511" name="Freeform 102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380" name="Group 1021"/>
              <p:cNvGrpSpPr>
                <a:grpSpLocks/>
              </p:cNvGrpSpPr>
              <p:nvPr/>
            </p:nvGrpSpPr>
            <p:grpSpPr bwMode="auto">
              <a:xfrm>
                <a:off x="2349" y="3035"/>
                <a:ext cx="131" cy="21"/>
                <a:chOff x="2349" y="3035"/>
                <a:chExt cx="131" cy="21"/>
              </a:xfrm>
            </p:grpSpPr>
            <p:sp>
              <p:nvSpPr>
                <p:cNvPr id="2508" name="Freeform 102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509" name="Freeform 102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381" name="Group 1024"/>
              <p:cNvGrpSpPr>
                <a:grpSpLocks/>
              </p:cNvGrpSpPr>
              <p:nvPr/>
            </p:nvGrpSpPr>
            <p:grpSpPr bwMode="auto">
              <a:xfrm>
                <a:off x="2348" y="2945"/>
                <a:ext cx="129" cy="19"/>
                <a:chOff x="2348" y="2945"/>
                <a:chExt cx="129" cy="19"/>
              </a:xfrm>
            </p:grpSpPr>
            <p:sp>
              <p:nvSpPr>
                <p:cNvPr id="2506" name="Freeform 102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507" name="Freeform 102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2382" name="Line 102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383" name="Line 102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2384" name="Group 1029"/>
              <p:cNvGrpSpPr>
                <a:grpSpLocks/>
              </p:cNvGrpSpPr>
              <p:nvPr/>
            </p:nvGrpSpPr>
            <p:grpSpPr bwMode="auto">
              <a:xfrm>
                <a:off x="2288" y="2935"/>
                <a:ext cx="254" cy="133"/>
                <a:chOff x="2288" y="2935"/>
                <a:chExt cx="254" cy="133"/>
              </a:xfrm>
            </p:grpSpPr>
            <p:grpSp>
              <p:nvGrpSpPr>
                <p:cNvPr id="2502" name="Group 1030"/>
                <p:cNvGrpSpPr>
                  <a:grpSpLocks/>
                </p:cNvGrpSpPr>
                <p:nvPr/>
              </p:nvGrpSpPr>
              <p:grpSpPr bwMode="auto">
                <a:xfrm>
                  <a:off x="2288" y="2935"/>
                  <a:ext cx="254" cy="133"/>
                  <a:chOff x="2288" y="2935"/>
                  <a:chExt cx="254" cy="133"/>
                </a:xfrm>
              </p:grpSpPr>
              <p:sp>
                <p:nvSpPr>
                  <p:cNvPr id="2504" name="Freeform 103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505" name="Freeform 103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503" name="Freeform 103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385" name="Group 1034"/>
              <p:cNvGrpSpPr>
                <a:grpSpLocks/>
              </p:cNvGrpSpPr>
              <p:nvPr/>
            </p:nvGrpSpPr>
            <p:grpSpPr bwMode="auto">
              <a:xfrm>
                <a:off x="2447" y="2945"/>
                <a:ext cx="55" cy="109"/>
                <a:chOff x="2447" y="2945"/>
                <a:chExt cx="55" cy="109"/>
              </a:xfrm>
            </p:grpSpPr>
            <p:sp>
              <p:nvSpPr>
                <p:cNvPr id="2500" name="Freeform 103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501" name="Freeform 103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386" name="Group 1037"/>
              <p:cNvGrpSpPr>
                <a:grpSpLocks/>
              </p:cNvGrpSpPr>
              <p:nvPr/>
            </p:nvGrpSpPr>
            <p:grpSpPr bwMode="auto">
              <a:xfrm>
                <a:off x="2320" y="2946"/>
                <a:ext cx="32" cy="110"/>
                <a:chOff x="2320" y="2946"/>
                <a:chExt cx="32" cy="110"/>
              </a:xfrm>
            </p:grpSpPr>
            <p:sp>
              <p:nvSpPr>
                <p:cNvPr id="2496" name="Freeform 103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2497" name="Group 1039"/>
                <p:cNvGrpSpPr>
                  <a:grpSpLocks/>
                </p:cNvGrpSpPr>
                <p:nvPr/>
              </p:nvGrpSpPr>
              <p:grpSpPr bwMode="auto">
                <a:xfrm>
                  <a:off x="2320" y="2946"/>
                  <a:ext cx="32" cy="110"/>
                  <a:chOff x="2320" y="2946"/>
                  <a:chExt cx="32" cy="110"/>
                </a:xfrm>
              </p:grpSpPr>
              <p:sp>
                <p:nvSpPr>
                  <p:cNvPr id="2498" name="Freeform 10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2499" name="Freeform 104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grpSp>
            <p:nvGrpSpPr>
              <p:cNvPr id="2387" name="Group 1042"/>
              <p:cNvGrpSpPr>
                <a:grpSpLocks/>
              </p:cNvGrpSpPr>
              <p:nvPr/>
            </p:nvGrpSpPr>
            <p:grpSpPr bwMode="auto">
              <a:xfrm>
                <a:off x="2349" y="3035"/>
                <a:ext cx="131" cy="21"/>
                <a:chOff x="2349" y="3035"/>
                <a:chExt cx="131" cy="21"/>
              </a:xfrm>
            </p:grpSpPr>
            <p:sp>
              <p:nvSpPr>
                <p:cNvPr id="2494" name="Freeform 10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495" name="Freeform 10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388" name="Group 1045"/>
              <p:cNvGrpSpPr>
                <a:grpSpLocks/>
              </p:cNvGrpSpPr>
              <p:nvPr/>
            </p:nvGrpSpPr>
            <p:grpSpPr bwMode="auto">
              <a:xfrm>
                <a:off x="2348" y="2945"/>
                <a:ext cx="129" cy="19"/>
                <a:chOff x="2348" y="2945"/>
                <a:chExt cx="129" cy="19"/>
              </a:xfrm>
            </p:grpSpPr>
            <p:sp>
              <p:nvSpPr>
                <p:cNvPr id="2492" name="Freeform 10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493" name="Freeform 10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2389" name="Line 104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390" name="Line 104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2391" name="Group 1050"/>
              <p:cNvGrpSpPr>
                <a:grpSpLocks/>
              </p:cNvGrpSpPr>
              <p:nvPr/>
            </p:nvGrpSpPr>
            <p:grpSpPr bwMode="auto">
              <a:xfrm>
                <a:off x="2288" y="2935"/>
                <a:ext cx="254" cy="133"/>
                <a:chOff x="2288" y="2935"/>
                <a:chExt cx="254" cy="133"/>
              </a:xfrm>
            </p:grpSpPr>
            <p:grpSp>
              <p:nvGrpSpPr>
                <p:cNvPr id="2488" name="Group 1051"/>
                <p:cNvGrpSpPr>
                  <a:grpSpLocks/>
                </p:cNvGrpSpPr>
                <p:nvPr/>
              </p:nvGrpSpPr>
              <p:grpSpPr bwMode="auto">
                <a:xfrm>
                  <a:off x="2288" y="2935"/>
                  <a:ext cx="254" cy="133"/>
                  <a:chOff x="2288" y="2935"/>
                  <a:chExt cx="254" cy="133"/>
                </a:xfrm>
              </p:grpSpPr>
              <p:sp>
                <p:nvSpPr>
                  <p:cNvPr id="2490" name="Freeform 105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491" name="Freeform 105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489" name="Freeform 105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392" name="Group 1055"/>
              <p:cNvGrpSpPr>
                <a:grpSpLocks/>
              </p:cNvGrpSpPr>
              <p:nvPr/>
            </p:nvGrpSpPr>
            <p:grpSpPr bwMode="auto">
              <a:xfrm>
                <a:off x="2447" y="2945"/>
                <a:ext cx="55" cy="109"/>
                <a:chOff x="2447" y="2945"/>
                <a:chExt cx="55" cy="109"/>
              </a:xfrm>
            </p:grpSpPr>
            <p:sp>
              <p:nvSpPr>
                <p:cNvPr id="2486" name="Freeform 105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487" name="Freeform 105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393" name="Group 1058"/>
              <p:cNvGrpSpPr>
                <a:grpSpLocks/>
              </p:cNvGrpSpPr>
              <p:nvPr/>
            </p:nvGrpSpPr>
            <p:grpSpPr bwMode="auto">
              <a:xfrm>
                <a:off x="2320" y="2946"/>
                <a:ext cx="32" cy="110"/>
                <a:chOff x="2320" y="2946"/>
                <a:chExt cx="32" cy="110"/>
              </a:xfrm>
            </p:grpSpPr>
            <p:sp>
              <p:nvSpPr>
                <p:cNvPr id="2484" name="Freeform 105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485" name="Freeform 106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394" name="Group 1061"/>
              <p:cNvGrpSpPr>
                <a:grpSpLocks/>
              </p:cNvGrpSpPr>
              <p:nvPr/>
            </p:nvGrpSpPr>
            <p:grpSpPr bwMode="auto">
              <a:xfrm>
                <a:off x="2349" y="3035"/>
                <a:ext cx="131" cy="21"/>
                <a:chOff x="2349" y="3035"/>
                <a:chExt cx="131" cy="21"/>
              </a:xfrm>
            </p:grpSpPr>
            <p:sp>
              <p:nvSpPr>
                <p:cNvPr id="2482" name="Freeform 106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483" name="Freeform 106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395" name="Group 1064"/>
              <p:cNvGrpSpPr>
                <a:grpSpLocks/>
              </p:cNvGrpSpPr>
              <p:nvPr/>
            </p:nvGrpSpPr>
            <p:grpSpPr bwMode="auto">
              <a:xfrm>
                <a:off x="2348" y="2945"/>
                <a:ext cx="129" cy="19"/>
                <a:chOff x="2348" y="2945"/>
                <a:chExt cx="129" cy="19"/>
              </a:xfrm>
            </p:grpSpPr>
            <p:sp>
              <p:nvSpPr>
                <p:cNvPr id="2480" name="Freeform 106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481" name="Freeform 106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2396" name="Line 106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397" name="Line 106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2398" name="Group 1069"/>
              <p:cNvGrpSpPr>
                <a:grpSpLocks/>
              </p:cNvGrpSpPr>
              <p:nvPr/>
            </p:nvGrpSpPr>
            <p:grpSpPr bwMode="auto">
              <a:xfrm>
                <a:off x="2288" y="2935"/>
                <a:ext cx="254" cy="133"/>
                <a:chOff x="2288" y="2935"/>
                <a:chExt cx="254" cy="133"/>
              </a:xfrm>
            </p:grpSpPr>
            <p:sp>
              <p:nvSpPr>
                <p:cNvPr id="2478" name="Freeform 107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479" name="Freeform 107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399" name="Freeform 107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2400" name="Group 1073"/>
              <p:cNvGrpSpPr>
                <a:grpSpLocks/>
              </p:cNvGrpSpPr>
              <p:nvPr/>
            </p:nvGrpSpPr>
            <p:grpSpPr bwMode="auto">
              <a:xfrm>
                <a:off x="2288" y="2935"/>
                <a:ext cx="254" cy="133"/>
                <a:chOff x="2288" y="2935"/>
                <a:chExt cx="254" cy="133"/>
              </a:xfrm>
            </p:grpSpPr>
            <p:sp>
              <p:nvSpPr>
                <p:cNvPr id="2476" name="Freeform 107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477" name="Freeform 107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401" name="Freeform 107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2402" name="Freeform 107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403" name="Freeform 107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404" name="Freeform 107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405" name="Freeform 108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406" name="Freeform 108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407" name="Freeform 108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2408" name="Freeform 108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409" name="Freeform 108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2410" name="Freeform 108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411" name="Freeform 108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412" name="Freeform 1087"/>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413" name="Freeform 1088"/>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414" name="Freeform 108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415" name="Freeform 109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416" name="Freeform 1091"/>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417" name="Freeform 109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418" name="Line 1093"/>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419" name="Line 1094"/>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2420" name="Group 1095"/>
              <p:cNvGrpSpPr>
                <a:grpSpLocks/>
              </p:cNvGrpSpPr>
              <p:nvPr/>
            </p:nvGrpSpPr>
            <p:grpSpPr bwMode="auto">
              <a:xfrm>
                <a:off x="2288" y="2935"/>
                <a:ext cx="254" cy="133"/>
                <a:chOff x="2288" y="2935"/>
                <a:chExt cx="254" cy="133"/>
              </a:xfrm>
            </p:grpSpPr>
            <p:sp>
              <p:nvSpPr>
                <p:cNvPr id="2474" name="Freeform 109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475" name="Freeform 109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421" name="Freeform 109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2422" name="Group 1099"/>
              <p:cNvGrpSpPr>
                <a:grpSpLocks/>
              </p:cNvGrpSpPr>
              <p:nvPr/>
            </p:nvGrpSpPr>
            <p:grpSpPr bwMode="auto">
              <a:xfrm>
                <a:off x="2288" y="2935"/>
                <a:ext cx="254" cy="133"/>
                <a:chOff x="2288" y="2935"/>
                <a:chExt cx="254" cy="133"/>
              </a:xfrm>
            </p:grpSpPr>
            <p:sp>
              <p:nvSpPr>
                <p:cNvPr id="2472" name="Freeform 110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473" name="Freeform 110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423" name="Freeform 110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2424" name="Freeform 110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425" name="Freeform 110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426" name="Freeform 110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427" name="Freeform 110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428" name="Freeform 110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429" name="Freeform 110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2430" name="Freeform 110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431" name="Freeform 111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2432" name="Freeform 111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433" name="Freeform 111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434" name="Freeform 111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435" name="Freeform 111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436" name="Freeform 111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437" name="Freeform 111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438" name="Freeform 111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439" name="Freeform 111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440" name="Line 111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441" name="Line 112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2442" name="Group 1121"/>
              <p:cNvGrpSpPr>
                <a:grpSpLocks/>
              </p:cNvGrpSpPr>
              <p:nvPr/>
            </p:nvGrpSpPr>
            <p:grpSpPr bwMode="auto">
              <a:xfrm>
                <a:off x="2288" y="2935"/>
                <a:ext cx="254" cy="133"/>
                <a:chOff x="2288" y="2935"/>
                <a:chExt cx="254" cy="133"/>
              </a:xfrm>
            </p:grpSpPr>
            <p:sp>
              <p:nvSpPr>
                <p:cNvPr id="2470" name="Freeform 112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471" name="Freeform 112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443" name="Freeform 112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2444" name="Group 1125"/>
              <p:cNvGrpSpPr>
                <a:grpSpLocks/>
              </p:cNvGrpSpPr>
              <p:nvPr/>
            </p:nvGrpSpPr>
            <p:grpSpPr bwMode="auto">
              <a:xfrm>
                <a:off x="2288" y="2935"/>
                <a:ext cx="254" cy="133"/>
                <a:chOff x="2288" y="2935"/>
                <a:chExt cx="254" cy="133"/>
              </a:xfrm>
            </p:grpSpPr>
            <p:sp>
              <p:nvSpPr>
                <p:cNvPr id="2468" name="Freeform 112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469" name="Freeform 112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445" name="Freeform 112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2446" name="Freeform 112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447" name="Freeform 113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448" name="Freeform 113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449" name="Freeform 113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450" name="Freeform 113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2451" name="Group 1134"/>
              <p:cNvGrpSpPr>
                <a:grpSpLocks/>
              </p:cNvGrpSpPr>
              <p:nvPr/>
            </p:nvGrpSpPr>
            <p:grpSpPr bwMode="auto">
              <a:xfrm>
                <a:off x="2320" y="2946"/>
                <a:ext cx="32" cy="110"/>
                <a:chOff x="2320" y="2946"/>
                <a:chExt cx="32" cy="110"/>
              </a:xfrm>
            </p:grpSpPr>
            <p:sp>
              <p:nvSpPr>
                <p:cNvPr id="2466" name="Freeform 113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2467" name="Freeform 113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2452" name="Freeform 113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2453" name="Group 1138"/>
              <p:cNvGrpSpPr>
                <a:grpSpLocks/>
              </p:cNvGrpSpPr>
              <p:nvPr/>
            </p:nvGrpSpPr>
            <p:grpSpPr bwMode="auto">
              <a:xfrm>
                <a:off x="2320" y="2946"/>
                <a:ext cx="32" cy="110"/>
                <a:chOff x="2320" y="2946"/>
                <a:chExt cx="32" cy="110"/>
              </a:xfrm>
            </p:grpSpPr>
            <p:sp>
              <p:nvSpPr>
                <p:cNvPr id="2464" name="Freeform 113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2465" name="Freeform 11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2454" name="Freeform 114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455" name="Freeform 114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456" name="Freeform 11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457" name="Freeform 11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458" name="Freeform 114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459" name="Freeform 11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460" name="Freeform 11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461" name="Freeform 114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462" name="Line 114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463" name="Line 115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cxnSp>
          <p:nvCxnSpPr>
            <p:cNvPr id="2193" name="直線矢印コネクタ 2192"/>
            <p:cNvCxnSpPr/>
            <p:nvPr/>
          </p:nvCxnSpPr>
          <p:spPr>
            <a:xfrm flipV="1">
              <a:off x="1791095" y="2284745"/>
              <a:ext cx="190636" cy="126792"/>
            </a:xfrm>
            <a:prstGeom prst="straightConnector1">
              <a:avLst/>
            </a:prstGeom>
            <a:ln w="12700">
              <a:solidFill>
                <a:schemeClr val="tx1"/>
              </a:solidFill>
              <a:tailEnd type="triangle"/>
            </a:ln>
            <a:scene3d>
              <a:camera prst="orthographicFront">
                <a:rot lat="0" lon="0" rev="18600000"/>
              </a:camera>
              <a:lightRig rig="threePt" dir="t"/>
            </a:scene3d>
          </p:spPr>
          <p:style>
            <a:lnRef idx="1">
              <a:schemeClr val="accent1"/>
            </a:lnRef>
            <a:fillRef idx="0">
              <a:schemeClr val="accent1"/>
            </a:fillRef>
            <a:effectRef idx="0">
              <a:schemeClr val="accent1"/>
            </a:effectRef>
            <a:fontRef idx="minor">
              <a:schemeClr val="tx1"/>
            </a:fontRef>
          </p:style>
        </p:cxnSp>
        <p:sp>
          <p:nvSpPr>
            <p:cNvPr id="2194" name="Rectangle 1107"/>
            <p:cNvSpPr>
              <a:spLocks noChangeArrowheads="1"/>
            </p:cNvSpPr>
            <p:nvPr/>
          </p:nvSpPr>
          <p:spPr bwMode="auto">
            <a:xfrm>
              <a:off x="2081491" y="2539184"/>
              <a:ext cx="178948" cy="52689"/>
            </a:xfrm>
            <a:prstGeom prst="rect">
              <a:avLst/>
            </a:prstGeom>
            <a:solidFill>
              <a:srgbClr val="FFFFFF"/>
            </a:solidFill>
            <a:ln w="9525">
              <a:noFill/>
              <a:miter lim="800000"/>
              <a:headEnd/>
              <a:tailEnd/>
            </a:ln>
            <a:scene3d>
              <a:camera prst="orthographicFront">
                <a:rot lat="0" lon="0" rev="9000000"/>
              </a:camera>
              <a:lightRig rig="threePt" dir="t"/>
            </a:scene3d>
          </p:spPr>
          <p:txBody>
            <a:bodyPr/>
            <a:lstStyle/>
            <a:p>
              <a:pPr eaLnBrk="0" hangingPunct="0"/>
              <a:endParaRPr kumimoji="0" lang="ja-JP" altLang="ja-JP">
                <a:latin typeface="+mn-ea"/>
              </a:endParaRPr>
            </a:p>
          </p:txBody>
        </p:sp>
        <p:sp>
          <p:nvSpPr>
            <p:cNvPr id="2195" name="Rectangle 1107"/>
            <p:cNvSpPr>
              <a:spLocks noChangeArrowheads="1"/>
            </p:cNvSpPr>
            <p:nvPr/>
          </p:nvSpPr>
          <p:spPr bwMode="auto">
            <a:xfrm>
              <a:off x="1680841" y="2431560"/>
              <a:ext cx="178948" cy="52689"/>
            </a:xfrm>
            <a:prstGeom prst="rect">
              <a:avLst/>
            </a:prstGeom>
            <a:solidFill>
              <a:srgbClr val="FFFFFF"/>
            </a:solidFill>
            <a:ln w="9525">
              <a:noFill/>
              <a:miter lim="800000"/>
              <a:headEnd/>
              <a:tailEnd/>
            </a:ln>
            <a:scene3d>
              <a:camera prst="orthographicFront">
                <a:rot lat="0" lon="0" rev="10200000"/>
              </a:camera>
              <a:lightRig rig="threePt" dir="t"/>
            </a:scene3d>
          </p:spPr>
          <p:txBody>
            <a:bodyPr/>
            <a:lstStyle/>
            <a:p>
              <a:pPr eaLnBrk="0" hangingPunct="0"/>
              <a:endParaRPr kumimoji="0" lang="ja-JP" altLang="ja-JP">
                <a:latin typeface="+mn-ea"/>
              </a:endParaRPr>
            </a:p>
          </p:txBody>
        </p:sp>
        <p:sp>
          <p:nvSpPr>
            <p:cNvPr id="2196" name="Rectangle 1107"/>
            <p:cNvSpPr>
              <a:spLocks noChangeArrowheads="1"/>
            </p:cNvSpPr>
            <p:nvPr/>
          </p:nvSpPr>
          <p:spPr bwMode="auto">
            <a:xfrm>
              <a:off x="2303341" y="2761034"/>
              <a:ext cx="178948" cy="52689"/>
            </a:xfrm>
            <a:prstGeom prst="rect">
              <a:avLst/>
            </a:prstGeom>
            <a:solidFill>
              <a:srgbClr val="FFFFFF"/>
            </a:solidFill>
            <a:ln w="9525">
              <a:noFill/>
              <a:miter lim="800000"/>
              <a:headEnd/>
              <a:tailEnd/>
            </a:ln>
            <a:scene3d>
              <a:camera prst="orthographicFront">
                <a:rot lat="0" lon="0" rev="7800000"/>
              </a:camera>
              <a:lightRig rig="threePt" dir="t"/>
            </a:scene3d>
          </p:spPr>
          <p:txBody>
            <a:bodyPr/>
            <a:lstStyle/>
            <a:p>
              <a:pPr eaLnBrk="0" hangingPunct="0"/>
              <a:endParaRPr kumimoji="0" lang="ja-JP" altLang="ja-JP">
                <a:latin typeface="+mn-ea"/>
              </a:endParaRPr>
            </a:p>
          </p:txBody>
        </p:sp>
        <p:sp>
          <p:nvSpPr>
            <p:cNvPr id="2197" name="Rectangle 1107"/>
            <p:cNvSpPr>
              <a:spLocks noChangeArrowheads="1"/>
            </p:cNvSpPr>
            <p:nvPr/>
          </p:nvSpPr>
          <p:spPr bwMode="auto">
            <a:xfrm>
              <a:off x="2490466" y="3029183"/>
              <a:ext cx="178948" cy="52689"/>
            </a:xfrm>
            <a:prstGeom prst="rect">
              <a:avLst/>
            </a:prstGeom>
            <a:solidFill>
              <a:srgbClr val="FFFFFF"/>
            </a:solidFill>
            <a:ln w="9525">
              <a:noFill/>
              <a:miter lim="800000"/>
              <a:headEnd/>
              <a:tailEnd/>
            </a:ln>
            <a:scene3d>
              <a:camera prst="orthographicFront">
                <a:rot lat="0" lon="0" rev="6600000"/>
              </a:camera>
              <a:lightRig rig="threePt" dir="t"/>
            </a:scene3d>
          </p:spPr>
          <p:txBody>
            <a:bodyPr/>
            <a:lstStyle/>
            <a:p>
              <a:pPr eaLnBrk="0" hangingPunct="0"/>
              <a:endParaRPr kumimoji="0" lang="ja-JP" altLang="ja-JP">
                <a:latin typeface="+mn-ea"/>
              </a:endParaRPr>
            </a:p>
          </p:txBody>
        </p:sp>
        <p:sp>
          <p:nvSpPr>
            <p:cNvPr id="2198" name="Rectangle 1107"/>
            <p:cNvSpPr>
              <a:spLocks noChangeArrowheads="1"/>
            </p:cNvSpPr>
            <p:nvPr/>
          </p:nvSpPr>
          <p:spPr bwMode="auto">
            <a:xfrm>
              <a:off x="2573417" y="3355203"/>
              <a:ext cx="178948" cy="52689"/>
            </a:xfrm>
            <a:prstGeom prst="rect">
              <a:avLst/>
            </a:prstGeom>
            <a:solidFill>
              <a:srgbClr val="FFFFFF"/>
            </a:solidFill>
            <a:ln w="9525">
              <a:noFill/>
              <a:miter lim="800000"/>
              <a:headEnd/>
              <a:tailEnd/>
            </a:ln>
            <a:scene3d>
              <a:camera prst="orthographicFront">
                <a:rot lat="0" lon="0" rev="5400000"/>
              </a:camera>
              <a:lightRig rig="threePt" dir="t"/>
            </a:scene3d>
          </p:spPr>
          <p:txBody>
            <a:bodyPr/>
            <a:lstStyle/>
            <a:p>
              <a:pPr eaLnBrk="0" hangingPunct="0"/>
              <a:endParaRPr kumimoji="0" lang="ja-JP" altLang="ja-JP">
                <a:latin typeface="+mn-ea"/>
              </a:endParaRPr>
            </a:p>
          </p:txBody>
        </p:sp>
        <p:cxnSp>
          <p:nvCxnSpPr>
            <p:cNvPr id="2199" name="直線矢印コネクタ 2198"/>
            <p:cNvCxnSpPr/>
            <p:nvPr/>
          </p:nvCxnSpPr>
          <p:spPr>
            <a:xfrm flipV="1">
              <a:off x="1251127" y="2472865"/>
              <a:ext cx="1281346" cy="11637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00" name="テキスト ボックス 2199"/>
            <p:cNvSpPr txBox="1"/>
            <p:nvPr/>
          </p:nvSpPr>
          <p:spPr>
            <a:xfrm>
              <a:off x="2232687" y="1862729"/>
              <a:ext cx="826784" cy="276999"/>
            </a:xfrm>
            <a:prstGeom prst="rect">
              <a:avLst/>
            </a:prstGeom>
            <a:noFill/>
          </p:spPr>
          <p:txBody>
            <a:bodyPr wrap="square" rtlCol="0">
              <a:spAutoFit/>
            </a:bodyPr>
            <a:lstStyle/>
            <a:p>
              <a:r>
                <a:rPr lang="en-US" altLang="ja-JP" sz="1200" dirty="0" smtClean="0"/>
                <a:t>Stationary</a:t>
              </a:r>
              <a:endParaRPr kumimoji="1" lang="en-US" altLang="ja-JP" sz="1200" dirty="0" smtClean="0"/>
            </a:p>
          </p:txBody>
        </p:sp>
        <p:sp>
          <p:nvSpPr>
            <p:cNvPr id="2201" name="テキスト ボックス 2200"/>
            <p:cNvSpPr txBox="1"/>
            <p:nvPr/>
          </p:nvSpPr>
          <p:spPr>
            <a:xfrm>
              <a:off x="130042" y="2380095"/>
              <a:ext cx="866419" cy="338554"/>
            </a:xfrm>
            <a:prstGeom prst="rect">
              <a:avLst/>
            </a:prstGeom>
            <a:noFill/>
          </p:spPr>
          <p:txBody>
            <a:bodyPr wrap="square" rtlCol="0">
              <a:spAutoFit/>
            </a:bodyPr>
            <a:lstStyle/>
            <a:p>
              <a:r>
                <a:rPr lang="en-US" altLang="ja-JP" sz="1600" b="1" dirty="0" smtClean="0">
                  <a:latin typeface="Calibri" panose="020F0502020204030204" pitchFamily="34" charset="0"/>
                  <a:cs typeface="Arial" panose="020B0604020202020204" pitchFamily="34" charset="0"/>
                </a:rPr>
                <a:t>30km/h</a:t>
              </a:r>
              <a:endParaRPr kumimoji="1" lang="ja-JP" altLang="en-US" sz="1600" b="1" dirty="0">
                <a:latin typeface="Calibri" panose="020F0502020204030204" pitchFamily="34" charset="0"/>
                <a:cs typeface="Arial" panose="020B0604020202020204" pitchFamily="34" charset="0"/>
              </a:endParaRPr>
            </a:p>
          </p:txBody>
        </p:sp>
        <p:cxnSp>
          <p:nvCxnSpPr>
            <p:cNvPr id="2202" name="直線矢印コネクタ 2201"/>
            <p:cNvCxnSpPr/>
            <p:nvPr/>
          </p:nvCxnSpPr>
          <p:spPr>
            <a:xfrm flipV="1">
              <a:off x="2659753" y="3193187"/>
              <a:ext cx="306939" cy="3258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03" name="テキスト ボックス 2202"/>
            <p:cNvSpPr txBox="1"/>
            <p:nvPr/>
          </p:nvSpPr>
          <p:spPr>
            <a:xfrm>
              <a:off x="2039797" y="3486674"/>
              <a:ext cx="883428" cy="276999"/>
            </a:xfrm>
            <a:prstGeom prst="rect">
              <a:avLst/>
            </a:prstGeom>
            <a:noFill/>
          </p:spPr>
          <p:txBody>
            <a:bodyPr wrap="square" rtlCol="0">
              <a:spAutoFit/>
            </a:bodyPr>
            <a:lstStyle/>
            <a:p>
              <a:r>
                <a:rPr lang="en-US" altLang="ja-JP" sz="1200" dirty="0" smtClean="0"/>
                <a:t>Guard pipe</a:t>
              </a:r>
              <a:endParaRPr lang="en-US" altLang="ja-JP" sz="1200" dirty="0"/>
            </a:p>
          </p:txBody>
        </p:sp>
        <p:sp>
          <p:nvSpPr>
            <p:cNvPr id="2204" name="テキスト ボックス 2203"/>
            <p:cNvSpPr txBox="1"/>
            <p:nvPr/>
          </p:nvSpPr>
          <p:spPr>
            <a:xfrm>
              <a:off x="254200" y="2957201"/>
              <a:ext cx="1459951" cy="669414"/>
            </a:xfrm>
            <a:prstGeom prst="rect">
              <a:avLst/>
            </a:prstGeom>
            <a:noFill/>
          </p:spPr>
          <p:txBody>
            <a:bodyPr wrap="non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Curve radius:</a:t>
              </a:r>
            </a:p>
            <a:p>
              <a:pPr algn="ctr">
                <a:lnSpc>
                  <a:spcPts val="1500"/>
                </a:lnSpc>
              </a:pPr>
              <a:r>
                <a:rPr lang="en-US" altLang="ja-JP" sz="1600" b="1" dirty="0" smtClean="0">
                  <a:latin typeface="Calibri" panose="020F0502020204030204" pitchFamily="34" charset="0"/>
                  <a:cs typeface="Arial" panose="020B0604020202020204" pitchFamily="34" charset="0"/>
                </a:rPr>
                <a:t>not more than </a:t>
              </a:r>
            </a:p>
            <a:p>
              <a:pPr algn="ctr">
                <a:lnSpc>
                  <a:spcPts val="1500"/>
                </a:lnSpc>
              </a:pPr>
              <a:r>
                <a:rPr lang="en-US" altLang="ja-JP" sz="1600" b="1" dirty="0" smtClean="0">
                  <a:latin typeface="Calibri" panose="020F0502020204030204" pitchFamily="34" charset="0"/>
                  <a:cs typeface="Arial" panose="020B0604020202020204" pitchFamily="34" charset="0"/>
                </a:rPr>
                <a:t>25m</a:t>
              </a:r>
              <a:endParaRPr lang="ja-JP" altLang="en-US" sz="1600" b="1" dirty="0">
                <a:latin typeface="Calibri" panose="020F0502020204030204" pitchFamily="34" charset="0"/>
                <a:cs typeface="Arial" panose="020B0604020202020204" pitchFamily="34" charset="0"/>
              </a:endParaRPr>
            </a:p>
          </p:txBody>
        </p:sp>
        <p:grpSp>
          <p:nvGrpSpPr>
            <p:cNvPr id="2205" name="グループ化 2204"/>
            <p:cNvGrpSpPr/>
            <p:nvPr/>
          </p:nvGrpSpPr>
          <p:grpSpPr>
            <a:xfrm>
              <a:off x="224856" y="2146033"/>
              <a:ext cx="494053" cy="259538"/>
              <a:chOff x="1789252" y="3561880"/>
              <a:chExt cx="494053" cy="259538"/>
            </a:xfrm>
          </p:grpSpPr>
          <p:grpSp>
            <p:nvGrpSpPr>
              <p:cNvPr id="2215" name="Group 990"/>
              <p:cNvGrpSpPr>
                <a:grpSpLocks/>
              </p:cNvGrpSpPr>
              <p:nvPr/>
            </p:nvGrpSpPr>
            <p:grpSpPr bwMode="auto">
              <a:xfrm>
                <a:off x="1789252" y="3561880"/>
                <a:ext cx="494053" cy="259538"/>
                <a:chOff x="2288" y="2935"/>
                <a:chExt cx="254" cy="133"/>
              </a:xfrm>
              <a:scene3d>
                <a:camera prst="orthographicFront">
                  <a:rot lat="0" lon="0" rev="21594000"/>
                </a:camera>
                <a:lightRig rig="threePt" dir="t"/>
              </a:scene3d>
            </p:grpSpPr>
            <p:grpSp>
              <p:nvGrpSpPr>
                <p:cNvPr id="2357" name="Group 991"/>
                <p:cNvGrpSpPr>
                  <a:grpSpLocks/>
                </p:cNvGrpSpPr>
                <p:nvPr/>
              </p:nvGrpSpPr>
              <p:grpSpPr bwMode="auto">
                <a:xfrm>
                  <a:off x="2288" y="2935"/>
                  <a:ext cx="254" cy="133"/>
                  <a:chOff x="2288" y="2935"/>
                  <a:chExt cx="254" cy="133"/>
                </a:xfrm>
              </p:grpSpPr>
              <p:grpSp>
                <p:nvGrpSpPr>
                  <p:cNvPr id="2372" name="Group 992"/>
                  <p:cNvGrpSpPr>
                    <a:grpSpLocks/>
                  </p:cNvGrpSpPr>
                  <p:nvPr/>
                </p:nvGrpSpPr>
                <p:grpSpPr bwMode="auto">
                  <a:xfrm>
                    <a:off x="2288" y="2935"/>
                    <a:ext cx="254" cy="133"/>
                    <a:chOff x="2288" y="2935"/>
                    <a:chExt cx="254" cy="133"/>
                  </a:xfrm>
                </p:grpSpPr>
                <p:sp>
                  <p:nvSpPr>
                    <p:cNvPr id="2374" name="Freeform 99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sz="1600">
                        <a:latin typeface="Calibri" panose="020F0502020204030204" pitchFamily="34" charset="0"/>
                      </a:endParaRPr>
                    </a:p>
                  </p:txBody>
                </p:sp>
                <p:sp>
                  <p:nvSpPr>
                    <p:cNvPr id="2375" name="Freeform 99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sp>
                <p:nvSpPr>
                  <p:cNvPr id="2373" name="Freeform 99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grpSp>
              <p:nvGrpSpPr>
                <p:cNvPr id="2358" name="Group 996"/>
                <p:cNvGrpSpPr>
                  <a:grpSpLocks/>
                </p:cNvGrpSpPr>
                <p:nvPr/>
              </p:nvGrpSpPr>
              <p:grpSpPr bwMode="auto">
                <a:xfrm>
                  <a:off x="2447" y="2945"/>
                  <a:ext cx="55" cy="109"/>
                  <a:chOff x="2447" y="2945"/>
                  <a:chExt cx="55" cy="109"/>
                </a:xfrm>
              </p:grpSpPr>
              <p:sp>
                <p:nvSpPr>
                  <p:cNvPr id="2370" name="Freeform 99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sz="1600">
                      <a:latin typeface="Calibri" panose="020F0502020204030204" pitchFamily="34" charset="0"/>
                    </a:endParaRPr>
                  </a:p>
                </p:txBody>
              </p:sp>
              <p:sp>
                <p:nvSpPr>
                  <p:cNvPr id="2371" name="Freeform 99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grpSp>
              <p:nvGrpSpPr>
                <p:cNvPr id="2359" name="Group 999"/>
                <p:cNvGrpSpPr>
                  <a:grpSpLocks/>
                </p:cNvGrpSpPr>
                <p:nvPr/>
              </p:nvGrpSpPr>
              <p:grpSpPr bwMode="auto">
                <a:xfrm>
                  <a:off x="2320" y="2946"/>
                  <a:ext cx="32" cy="110"/>
                  <a:chOff x="2320" y="2946"/>
                  <a:chExt cx="32" cy="110"/>
                </a:xfrm>
              </p:grpSpPr>
              <p:sp>
                <p:nvSpPr>
                  <p:cNvPr id="2368" name="Freeform 100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sz="1600">
                      <a:latin typeface="Calibri" panose="020F0502020204030204" pitchFamily="34" charset="0"/>
                    </a:endParaRPr>
                  </a:p>
                </p:txBody>
              </p:sp>
              <p:sp>
                <p:nvSpPr>
                  <p:cNvPr id="2369" name="Freeform 100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grpSp>
              <p:nvGrpSpPr>
                <p:cNvPr id="2360" name="Group 1002"/>
                <p:cNvGrpSpPr>
                  <a:grpSpLocks/>
                </p:cNvGrpSpPr>
                <p:nvPr/>
              </p:nvGrpSpPr>
              <p:grpSpPr bwMode="auto">
                <a:xfrm>
                  <a:off x="2349" y="3035"/>
                  <a:ext cx="131" cy="21"/>
                  <a:chOff x="2349" y="3035"/>
                  <a:chExt cx="131" cy="21"/>
                </a:xfrm>
              </p:grpSpPr>
              <p:sp>
                <p:nvSpPr>
                  <p:cNvPr id="2366" name="Freeform 100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sz="1600">
                      <a:latin typeface="Calibri" panose="020F0502020204030204" pitchFamily="34" charset="0"/>
                    </a:endParaRPr>
                  </a:p>
                </p:txBody>
              </p:sp>
              <p:sp>
                <p:nvSpPr>
                  <p:cNvPr id="2367" name="Freeform 100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grpSp>
              <p:nvGrpSpPr>
                <p:cNvPr id="2361" name="Group 1005"/>
                <p:cNvGrpSpPr>
                  <a:grpSpLocks/>
                </p:cNvGrpSpPr>
                <p:nvPr/>
              </p:nvGrpSpPr>
              <p:grpSpPr bwMode="auto">
                <a:xfrm>
                  <a:off x="2348" y="2945"/>
                  <a:ext cx="129" cy="19"/>
                  <a:chOff x="2348" y="2945"/>
                  <a:chExt cx="129" cy="19"/>
                </a:xfrm>
              </p:grpSpPr>
              <p:sp>
                <p:nvSpPr>
                  <p:cNvPr id="2364" name="Freeform 100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sz="1600">
                      <a:latin typeface="Calibri" panose="020F0502020204030204" pitchFamily="34" charset="0"/>
                    </a:endParaRPr>
                  </a:p>
                </p:txBody>
              </p:sp>
              <p:sp>
                <p:nvSpPr>
                  <p:cNvPr id="2365" name="Freeform 100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sz="1600">
                      <a:latin typeface="Calibri" panose="020F0502020204030204" pitchFamily="34" charset="0"/>
                    </a:endParaRPr>
                  </a:p>
                </p:txBody>
              </p:sp>
            </p:grpSp>
            <p:sp>
              <p:nvSpPr>
                <p:cNvPr id="2362" name="Line 100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sz="1600">
                    <a:latin typeface="Calibri" panose="020F0502020204030204" pitchFamily="34" charset="0"/>
                  </a:endParaRPr>
                </a:p>
              </p:txBody>
            </p:sp>
            <p:sp>
              <p:nvSpPr>
                <p:cNvPr id="2363" name="Line 100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sz="1600">
                    <a:latin typeface="Calibri" panose="020F0502020204030204" pitchFamily="34" charset="0"/>
                  </a:endParaRPr>
                </a:p>
              </p:txBody>
            </p:sp>
          </p:grpSp>
          <p:grpSp>
            <p:nvGrpSpPr>
              <p:cNvPr id="2216" name="Group 1010"/>
              <p:cNvGrpSpPr>
                <a:grpSpLocks/>
              </p:cNvGrpSpPr>
              <p:nvPr/>
            </p:nvGrpSpPr>
            <p:grpSpPr bwMode="auto">
              <a:xfrm>
                <a:off x="1789252" y="3561880"/>
                <a:ext cx="494053" cy="259538"/>
                <a:chOff x="2288" y="2935"/>
                <a:chExt cx="254" cy="133"/>
              </a:xfrm>
              <a:scene3d>
                <a:camera prst="orthographicFront">
                  <a:rot lat="0" lon="0" rev="21594000"/>
                </a:camera>
                <a:lightRig rig="threePt" dir="t"/>
              </a:scene3d>
            </p:grpSpPr>
            <p:grpSp>
              <p:nvGrpSpPr>
                <p:cNvPr id="2353" name="Group 1011"/>
                <p:cNvGrpSpPr>
                  <a:grpSpLocks/>
                </p:cNvGrpSpPr>
                <p:nvPr/>
              </p:nvGrpSpPr>
              <p:grpSpPr bwMode="auto">
                <a:xfrm>
                  <a:off x="2288" y="2935"/>
                  <a:ext cx="254" cy="133"/>
                  <a:chOff x="2288" y="2935"/>
                  <a:chExt cx="254" cy="133"/>
                </a:xfrm>
              </p:grpSpPr>
              <p:sp>
                <p:nvSpPr>
                  <p:cNvPr id="2355" name="Freeform 101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sz="1600">
                      <a:latin typeface="Calibri" panose="020F0502020204030204" pitchFamily="34" charset="0"/>
                    </a:endParaRPr>
                  </a:p>
                </p:txBody>
              </p:sp>
              <p:sp>
                <p:nvSpPr>
                  <p:cNvPr id="2356" name="Freeform 101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sp>
              <p:nvSpPr>
                <p:cNvPr id="2354" name="Freeform 101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grpSp>
            <p:nvGrpSpPr>
              <p:cNvPr id="2217" name="Group 1015"/>
              <p:cNvGrpSpPr>
                <a:grpSpLocks/>
              </p:cNvGrpSpPr>
              <p:nvPr/>
            </p:nvGrpSpPr>
            <p:grpSpPr bwMode="auto">
              <a:xfrm>
                <a:off x="2098521" y="3581394"/>
                <a:ext cx="106980" cy="212704"/>
                <a:chOff x="2447" y="2945"/>
                <a:chExt cx="55" cy="109"/>
              </a:xfrm>
              <a:scene3d>
                <a:camera prst="orthographicFront">
                  <a:rot lat="0" lon="0" rev="21594000"/>
                </a:camera>
                <a:lightRig rig="threePt" dir="t"/>
              </a:scene3d>
            </p:grpSpPr>
            <p:sp>
              <p:nvSpPr>
                <p:cNvPr id="2351" name="Freeform 101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sz="1600">
                    <a:latin typeface="Calibri" panose="020F0502020204030204" pitchFamily="34" charset="0"/>
                  </a:endParaRPr>
                </a:p>
              </p:txBody>
            </p:sp>
            <p:sp>
              <p:nvSpPr>
                <p:cNvPr id="2352" name="Freeform 101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grpSp>
            <p:nvGrpSpPr>
              <p:cNvPr id="2218" name="Group 1018"/>
              <p:cNvGrpSpPr>
                <a:grpSpLocks/>
              </p:cNvGrpSpPr>
              <p:nvPr/>
            </p:nvGrpSpPr>
            <p:grpSpPr bwMode="auto">
              <a:xfrm>
                <a:off x="1851495" y="3583346"/>
                <a:ext cx="62243" cy="214655"/>
                <a:chOff x="2320" y="2946"/>
                <a:chExt cx="32" cy="110"/>
              </a:xfrm>
              <a:scene3d>
                <a:camera prst="orthographicFront">
                  <a:rot lat="0" lon="0" rev="21594000"/>
                </a:camera>
                <a:lightRig rig="threePt" dir="t"/>
              </a:scene3d>
            </p:grpSpPr>
            <p:sp>
              <p:nvSpPr>
                <p:cNvPr id="2349" name="Freeform 101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sz="1600">
                    <a:latin typeface="Calibri" panose="020F0502020204030204" pitchFamily="34" charset="0"/>
                  </a:endParaRPr>
                </a:p>
              </p:txBody>
            </p:sp>
            <p:sp>
              <p:nvSpPr>
                <p:cNvPr id="2350" name="Freeform 102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grpSp>
            <p:nvGrpSpPr>
              <p:cNvPr id="2219" name="Group 1021"/>
              <p:cNvGrpSpPr>
                <a:grpSpLocks/>
              </p:cNvGrpSpPr>
              <p:nvPr/>
            </p:nvGrpSpPr>
            <p:grpSpPr bwMode="auto">
              <a:xfrm>
                <a:off x="1907903" y="3757021"/>
                <a:ext cx="254807" cy="40980"/>
                <a:chOff x="2349" y="3035"/>
                <a:chExt cx="131" cy="21"/>
              </a:xfrm>
              <a:scene3d>
                <a:camera prst="orthographicFront">
                  <a:rot lat="0" lon="0" rev="21594000"/>
                </a:camera>
                <a:lightRig rig="threePt" dir="t"/>
              </a:scene3d>
            </p:grpSpPr>
            <p:sp>
              <p:nvSpPr>
                <p:cNvPr id="2347" name="Freeform 102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sz="1600">
                    <a:latin typeface="Calibri" panose="020F0502020204030204" pitchFamily="34" charset="0"/>
                  </a:endParaRPr>
                </a:p>
              </p:txBody>
            </p:sp>
            <p:sp>
              <p:nvSpPr>
                <p:cNvPr id="2348" name="Freeform 102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grpSp>
            <p:nvGrpSpPr>
              <p:cNvPr id="2220" name="Group 1024"/>
              <p:cNvGrpSpPr>
                <a:grpSpLocks/>
              </p:cNvGrpSpPr>
              <p:nvPr/>
            </p:nvGrpSpPr>
            <p:grpSpPr bwMode="auto">
              <a:xfrm>
                <a:off x="1905957" y="3581394"/>
                <a:ext cx="250917" cy="37077"/>
                <a:chOff x="2348" y="2945"/>
                <a:chExt cx="129" cy="19"/>
              </a:xfrm>
              <a:scene3d>
                <a:camera prst="orthographicFront">
                  <a:rot lat="0" lon="0" rev="21594000"/>
                </a:camera>
                <a:lightRig rig="threePt" dir="t"/>
              </a:scene3d>
            </p:grpSpPr>
            <p:sp>
              <p:nvSpPr>
                <p:cNvPr id="2345" name="Freeform 102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sz="1600">
                    <a:latin typeface="Calibri" panose="020F0502020204030204" pitchFamily="34" charset="0"/>
                  </a:endParaRPr>
                </a:p>
              </p:txBody>
            </p:sp>
            <p:sp>
              <p:nvSpPr>
                <p:cNvPr id="2346" name="Freeform 102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sz="1600">
                    <a:latin typeface="Calibri" panose="020F0502020204030204" pitchFamily="34" charset="0"/>
                  </a:endParaRPr>
                </a:p>
              </p:txBody>
            </p:sp>
          </p:grpSp>
          <p:sp>
            <p:nvSpPr>
              <p:cNvPr id="2221" name="Line 1027"/>
              <p:cNvSpPr>
                <a:spLocks noChangeShapeType="1"/>
              </p:cNvSpPr>
              <p:nvPr/>
            </p:nvSpPr>
            <p:spPr bwMode="auto">
              <a:xfrm>
                <a:off x="2267744" y="3727750"/>
                <a:ext cx="3890" cy="62445"/>
              </a:xfrm>
              <a:prstGeom prst="line">
                <a:avLst/>
              </a:prstGeom>
              <a:noFill/>
              <a:ln w="12700" cap="rnd">
                <a:solidFill>
                  <a:srgbClr val="FFFFFF"/>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22" name="Line 1028"/>
              <p:cNvSpPr>
                <a:spLocks noChangeShapeType="1"/>
              </p:cNvSpPr>
              <p:nvPr/>
            </p:nvSpPr>
            <p:spPr bwMode="auto">
              <a:xfrm>
                <a:off x="2267744" y="3591151"/>
                <a:ext cx="1945" cy="62445"/>
              </a:xfrm>
              <a:prstGeom prst="line">
                <a:avLst/>
              </a:prstGeom>
              <a:noFill/>
              <a:ln w="12700" cap="rnd">
                <a:solidFill>
                  <a:srgbClr val="FFFFFF"/>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grpSp>
            <p:nvGrpSpPr>
              <p:cNvPr id="2223" name="Group 1029"/>
              <p:cNvGrpSpPr>
                <a:grpSpLocks/>
              </p:cNvGrpSpPr>
              <p:nvPr/>
            </p:nvGrpSpPr>
            <p:grpSpPr bwMode="auto">
              <a:xfrm>
                <a:off x="1789252" y="3561880"/>
                <a:ext cx="494053" cy="259538"/>
                <a:chOff x="2288" y="2935"/>
                <a:chExt cx="254" cy="133"/>
              </a:xfrm>
              <a:scene3d>
                <a:camera prst="orthographicFront">
                  <a:rot lat="0" lon="0" rev="21594000"/>
                </a:camera>
                <a:lightRig rig="threePt" dir="t"/>
              </a:scene3d>
            </p:grpSpPr>
            <p:grpSp>
              <p:nvGrpSpPr>
                <p:cNvPr id="2341" name="Group 1030"/>
                <p:cNvGrpSpPr>
                  <a:grpSpLocks/>
                </p:cNvGrpSpPr>
                <p:nvPr/>
              </p:nvGrpSpPr>
              <p:grpSpPr bwMode="auto">
                <a:xfrm>
                  <a:off x="2288" y="2935"/>
                  <a:ext cx="254" cy="133"/>
                  <a:chOff x="2288" y="2935"/>
                  <a:chExt cx="254" cy="133"/>
                </a:xfrm>
              </p:grpSpPr>
              <p:sp>
                <p:nvSpPr>
                  <p:cNvPr id="2343" name="Freeform 103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sz="1600">
                      <a:latin typeface="Calibri" panose="020F0502020204030204" pitchFamily="34" charset="0"/>
                    </a:endParaRPr>
                  </a:p>
                </p:txBody>
              </p:sp>
              <p:sp>
                <p:nvSpPr>
                  <p:cNvPr id="2344" name="Freeform 103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sp>
              <p:nvSpPr>
                <p:cNvPr id="2342" name="Freeform 103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grpSp>
            <p:nvGrpSpPr>
              <p:cNvPr id="2224" name="Group 1034"/>
              <p:cNvGrpSpPr>
                <a:grpSpLocks/>
              </p:cNvGrpSpPr>
              <p:nvPr/>
            </p:nvGrpSpPr>
            <p:grpSpPr bwMode="auto">
              <a:xfrm>
                <a:off x="2098521" y="3581394"/>
                <a:ext cx="106980" cy="212704"/>
                <a:chOff x="2447" y="2945"/>
                <a:chExt cx="55" cy="109"/>
              </a:xfrm>
              <a:scene3d>
                <a:camera prst="orthographicFront">
                  <a:rot lat="0" lon="0" rev="21594000"/>
                </a:camera>
                <a:lightRig rig="threePt" dir="t"/>
              </a:scene3d>
            </p:grpSpPr>
            <p:sp>
              <p:nvSpPr>
                <p:cNvPr id="2339" name="Freeform 103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sz="1600">
                    <a:latin typeface="Calibri" panose="020F0502020204030204" pitchFamily="34" charset="0"/>
                  </a:endParaRPr>
                </a:p>
              </p:txBody>
            </p:sp>
            <p:sp>
              <p:nvSpPr>
                <p:cNvPr id="2340" name="Freeform 103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grpSp>
            <p:nvGrpSpPr>
              <p:cNvPr id="2225" name="Group 1037"/>
              <p:cNvGrpSpPr>
                <a:grpSpLocks/>
              </p:cNvGrpSpPr>
              <p:nvPr/>
            </p:nvGrpSpPr>
            <p:grpSpPr bwMode="auto">
              <a:xfrm>
                <a:off x="1851495" y="3583346"/>
                <a:ext cx="62243" cy="214655"/>
                <a:chOff x="2320" y="2946"/>
                <a:chExt cx="32" cy="110"/>
              </a:xfrm>
              <a:scene3d>
                <a:camera prst="orthographicFront">
                  <a:rot lat="0" lon="0" rev="21594000"/>
                </a:camera>
                <a:lightRig rig="threePt" dir="t"/>
              </a:scene3d>
            </p:grpSpPr>
            <p:sp>
              <p:nvSpPr>
                <p:cNvPr id="2335" name="Freeform 103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sz="1600">
                    <a:latin typeface="Calibri" panose="020F0502020204030204" pitchFamily="34" charset="0"/>
                  </a:endParaRPr>
                </a:p>
              </p:txBody>
            </p:sp>
            <p:grpSp>
              <p:nvGrpSpPr>
                <p:cNvPr id="2336" name="Group 1039"/>
                <p:cNvGrpSpPr>
                  <a:grpSpLocks/>
                </p:cNvGrpSpPr>
                <p:nvPr/>
              </p:nvGrpSpPr>
              <p:grpSpPr bwMode="auto">
                <a:xfrm>
                  <a:off x="2320" y="2946"/>
                  <a:ext cx="32" cy="110"/>
                  <a:chOff x="2320" y="2946"/>
                  <a:chExt cx="32" cy="110"/>
                </a:xfrm>
              </p:grpSpPr>
              <p:sp>
                <p:nvSpPr>
                  <p:cNvPr id="2337" name="Freeform 10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sz="1600">
                      <a:latin typeface="Calibri" panose="020F0502020204030204" pitchFamily="34" charset="0"/>
                    </a:endParaRPr>
                  </a:p>
                </p:txBody>
              </p:sp>
              <p:sp>
                <p:nvSpPr>
                  <p:cNvPr id="2338" name="Freeform 104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grpSp>
          <p:grpSp>
            <p:nvGrpSpPr>
              <p:cNvPr id="2226" name="Group 1042"/>
              <p:cNvGrpSpPr>
                <a:grpSpLocks/>
              </p:cNvGrpSpPr>
              <p:nvPr/>
            </p:nvGrpSpPr>
            <p:grpSpPr bwMode="auto">
              <a:xfrm>
                <a:off x="1907903" y="3757021"/>
                <a:ext cx="254807" cy="40980"/>
                <a:chOff x="2349" y="3035"/>
                <a:chExt cx="131" cy="21"/>
              </a:xfrm>
              <a:scene3d>
                <a:camera prst="orthographicFront">
                  <a:rot lat="0" lon="0" rev="21594000"/>
                </a:camera>
                <a:lightRig rig="threePt" dir="t"/>
              </a:scene3d>
            </p:grpSpPr>
            <p:sp>
              <p:nvSpPr>
                <p:cNvPr id="2333" name="Freeform 10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sz="1600">
                    <a:latin typeface="Calibri" panose="020F0502020204030204" pitchFamily="34" charset="0"/>
                  </a:endParaRPr>
                </a:p>
              </p:txBody>
            </p:sp>
            <p:sp>
              <p:nvSpPr>
                <p:cNvPr id="2334" name="Freeform 10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grpSp>
            <p:nvGrpSpPr>
              <p:cNvPr id="2227" name="Group 1045"/>
              <p:cNvGrpSpPr>
                <a:grpSpLocks/>
              </p:cNvGrpSpPr>
              <p:nvPr/>
            </p:nvGrpSpPr>
            <p:grpSpPr bwMode="auto">
              <a:xfrm>
                <a:off x="1905957" y="3581394"/>
                <a:ext cx="250917" cy="37077"/>
                <a:chOff x="2348" y="2945"/>
                <a:chExt cx="129" cy="19"/>
              </a:xfrm>
              <a:scene3d>
                <a:camera prst="orthographicFront">
                  <a:rot lat="0" lon="0" rev="21594000"/>
                </a:camera>
                <a:lightRig rig="threePt" dir="t"/>
              </a:scene3d>
            </p:grpSpPr>
            <p:sp>
              <p:nvSpPr>
                <p:cNvPr id="2331" name="Freeform 10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sz="1600">
                    <a:latin typeface="Calibri" panose="020F0502020204030204" pitchFamily="34" charset="0"/>
                  </a:endParaRPr>
                </a:p>
              </p:txBody>
            </p:sp>
            <p:sp>
              <p:nvSpPr>
                <p:cNvPr id="2332" name="Freeform 10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sz="1600">
                    <a:latin typeface="Calibri" panose="020F0502020204030204" pitchFamily="34" charset="0"/>
                  </a:endParaRPr>
                </a:p>
              </p:txBody>
            </p:sp>
          </p:grpSp>
          <p:sp>
            <p:nvSpPr>
              <p:cNvPr id="2228" name="Line 1048"/>
              <p:cNvSpPr>
                <a:spLocks noChangeShapeType="1"/>
              </p:cNvSpPr>
              <p:nvPr/>
            </p:nvSpPr>
            <p:spPr bwMode="auto">
              <a:xfrm>
                <a:off x="2267744" y="3727750"/>
                <a:ext cx="3890" cy="62445"/>
              </a:xfrm>
              <a:prstGeom prst="line">
                <a:avLst/>
              </a:prstGeom>
              <a:noFill/>
              <a:ln w="12700" cap="rnd">
                <a:solidFill>
                  <a:srgbClr val="FFFFFF"/>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29" name="Line 1049"/>
              <p:cNvSpPr>
                <a:spLocks noChangeShapeType="1"/>
              </p:cNvSpPr>
              <p:nvPr/>
            </p:nvSpPr>
            <p:spPr bwMode="auto">
              <a:xfrm>
                <a:off x="2267744" y="3591151"/>
                <a:ext cx="1945" cy="62445"/>
              </a:xfrm>
              <a:prstGeom prst="line">
                <a:avLst/>
              </a:prstGeom>
              <a:noFill/>
              <a:ln w="12700" cap="rnd">
                <a:solidFill>
                  <a:srgbClr val="FFFFFF"/>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grpSp>
            <p:nvGrpSpPr>
              <p:cNvPr id="2230" name="Group 1050"/>
              <p:cNvGrpSpPr>
                <a:grpSpLocks/>
              </p:cNvGrpSpPr>
              <p:nvPr/>
            </p:nvGrpSpPr>
            <p:grpSpPr bwMode="auto">
              <a:xfrm>
                <a:off x="1789252" y="3561880"/>
                <a:ext cx="494053" cy="259538"/>
                <a:chOff x="2288" y="2935"/>
                <a:chExt cx="254" cy="133"/>
              </a:xfrm>
              <a:scene3d>
                <a:camera prst="orthographicFront">
                  <a:rot lat="0" lon="0" rev="21594000"/>
                </a:camera>
                <a:lightRig rig="threePt" dir="t"/>
              </a:scene3d>
            </p:grpSpPr>
            <p:grpSp>
              <p:nvGrpSpPr>
                <p:cNvPr id="2327" name="Group 1051"/>
                <p:cNvGrpSpPr>
                  <a:grpSpLocks/>
                </p:cNvGrpSpPr>
                <p:nvPr/>
              </p:nvGrpSpPr>
              <p:grpSpPr bwMode="auto">
                <a:xfrm>
                  <a:off x="2288" y="2935"/>
                  <a:ext cx="254" cy="133"/>
                  <a:chOff x="2288" y="2935"/>
                  <a:chExt cx="254" cy="133"/>
                </a:xfrm>
              </p:grpSpPr>
              <p:sp>
                <p:nvSpPr>
                  <p:cNvPr id="2329" name="Freeform 105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sz="1600">
                      <a:latin typeface="Calibri" panose="020F0502020204030204" pitchFamily="34" charset="0"/>
                    </a:endParaRPr>
                  </a:p>
                </p:txBody>
              </p:sp>
              <p:sp>
                <p:nvSpPr>
                  <p:cNvPr id="2330" name="Freeform 105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sp>
              <p:nvSpPr>
                <p:cNvPr id="2328" name="Freeform 105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grpSp>
            <p:nvGrpSpPr>
              <p:cNvPr id="2231" name="Group 1055"/>
              <p:cNvGrpSpPr>
                <a:grpSpLocks/>
              </p:cNvGrpSpPr>
              <p:nvPr/>
            </p:nvGrpSpPr>
            <p:grpSpPr bwMode="auto">
              <a:xfrm>
                <a:off x="2098521" y="3581394"/>
                <a:ext cx="106980" cy="212704"/>
                <a:chOff x="2447" y="2945"/>
                <a:chExt cx="55" cy="109"/>
              </a:xfrm>
              <a:scene3d>
                <a:camera prst="orthographicFront">
                  <a:rot lat="0" lon="0" rev="21594000"/>
                </a:camera>
                <a:lightRig rig="threePt" dir="t"/>
              </a:scene3d>
            </p:grpSpPr>
            <p:sp>
              <p:nvSpPr>
                <p:cNvPr id="2325" name="Freeform 105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sz="1600">
                    <a:latin typeface="Calibri" panose="020F0502020204030204" pitchFamily="34" charset="0"/>
                  </a:endParaRPr>
                </a:p>
              </p:txBody>
            </p:sp>
            <p:sp>
              <p:nvSpPr>
                <p:cNvPr id="2326" name="Freeform 105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grpSp>
            <p:nvGrpSpPr>
              <p:cNvPr id="2232" name="Group 1058"/>
              <p:cNvGrpSpPr>
                <a:grpSpLocks/>
              </p:cNvGrpSpPr>
              <p:nvPr/>
            </p:nvGrpSpPr>
            <p:grpSpPr bwMode="auto">
              <a:xfrm>
                <a:off x="1851495" y="3583346"/>
                <a:ext cx="62243" cy="214655"/>
                <a:chOff x="2320" y="2946"/>
                <a:chExt cx="32" cy="110"/>
              </a:xfrm>
              <a:scene3d>
                <a:camera prst="orthographicFront">
                  <a:rot lat="0" lon="0" rev="21594000"/>
                </a:camera>
                <a:lightRig rig="threePt" dir="t"/>
              </a:scene3d>
            </p:grpSpPr>
            <p:sp>
              <p:nvSpPr>
                <p:cNvPr id="2323" name="Freeform 105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sz="1600">
                    <a:latin typeface="Calibri" panose="020F0502020204030204" pitchFamily="34" charset="0"/>
                  </a:endParaRPr>
                </a:p>
              </p:txBody>
            </p:sp>
            <p:sp>
              <p:nvSpPr>
                <p:cNvPr id="2324" name="Freeform 106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grpSp>
            <p:nvGrpSpPr>
              <p:cNvPr id="2233" name="Group 1061"/>
              <p:cNvGrpSpPr>
                <a:grpSpLocks/>
              </p:cNvGrpSpPr>
              <p:nvPr/>
            </p:nvGrpSpPr>
            <p:grpSpPr bwMode="auto">
              <a:xfrm>
                <a:off x="1907903" y="3757021"/>
                <a:ext cx="254807" cy="40980"/>
                <a:chOff x="2349" y="3035"/>
                <a:chExt cx="131" cy="21"/>
              </a:xfrm>
              <a:scene3d>
                <a:camera prst="orthographicFront">
                  <a:rot lat="0" lon="0" rev="21594000"/>
                </a:camera>
                <a:lightRig rig="threePt" dir="t"/>
              </a:scene3d>
            </p:grpSpPr>
            <p:sp>
              <p:nvSpPr>
                <p:cNvPr id="2321" name="Freeform 106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sz="1600">
                    <a:latin typeface="Calibri" panose="020F0502020204030204" pitchFamily="34" charset="0"/>
                  </a:endParaRPr>
                </a:p>
              </p:txBody>
            </p:sp>
            <p:sp>
              <p:nvSpPr>
                <p:cNvPr id="2322" name="Freeform 106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grpSp>
            <p:nvGrpSpPr>
              <p:cNvPr id="2234" name="Group 1064"/>
              <p:cNvGrpSpPr>
                <a:grpSpLocks/>
              </p:cNvGrpSpPr>
              <p:nvPr/>
            </p:nvGrpSpPr>
            <p:grpSpPr bwMode="auto">
              <a:xfrm>
                <a:off x="1905957" y="3581394"/>
                <a:ext cx="250917" cy="37077"/>
                <a:chOff x="2348" y="2945"/>
                <a:chExt cx="129" cy="19"/>
              </a:xfrm>
              <a:scene3d>
                <a:camera prst="orthographicFront">
                  <a:rot lat="0" lon="0" rev="21594000"/>
                </a:camera>
                <a:lightRig rig="threePt" dir="t"/>
              </a:scene3d>
            </p:grpSpPr>
            <p:sp>
              <p:nvSpPr>
                <p:cNvPr id="2319" name="Freeform 106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sz="1600">
                    <a:latin typeface="Calibri" panose="020F0502020204030204" pitchFamily="34" charset="0"/>
                  </a:endParaRPr>
                </a:p>
              </p:txBody>
            </p:sp>
            <p:sp>
              <p:nvSpPr>
                <p:cNvPr id="2320" name="Freeform 106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sz="1600">
                    <a:latin typeface="Calibri" panose="020F0502020204030204" pitchFamily="34" charset="0"/>
                  </a:endParaRPr>
                </a:p>
              </p:txBody>
            </p:sp>
          </p:grpSp>
          <p:sp>
            <p:nvSpPr>
              <p:cNvPr id="2235" name="Line 1067"/>
              <p:cNvSpPr>
                <a:spLocks noChangeShapeType="1"/>
              </p:cNvSpPr>
              <p:nvPr/>
            </p:nvSpPr>
            <p:spPr bwMode="auto">
              <a:xfrm>
                <a:off x="2267744" y="3727750"/>
                <a:ext cx="3890" cy="62445"/>
              </a:xfrm>
              <a:prstGeom prst="line">
                <a:avLst/>
              </a:prstGeom>
              <a:noFill/>
              <a:ln w="12700" cap="rnd">
                <a:solidFill>
                  <a:srgbClr val="FFFFFF"/>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36" name="Line 1068"/>
              <p:cNvSpPr>
                <a:spLocks noChangeShapeType="1"/>
              </p:cNvSpPr>
              <p:nvPr/>
            </p:nvSpPr>
            <p:spPr bwMode="auto">
              <a:xfrm>
                <a:off x="2267744" y="3591151"/>
                <a:ext cx="1945" cy="62445"/>
              </a:xfrm>
              <a:prstGeom prst="line">
                <a:avLst/>
              </a:prstGeom>
              <a:noFill/>
              <a:ln w="12700" cap="rnd">
                <a:solidFill>
                  <a:srgbClr val="FFFFFF"/>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grpSp>
            <p:nvGrpSpPr>
              <p:cNvPr id="2237" name="Group 1069"/>
              <p:cNvGrpSpPr>
                <a:grpSpLocks/>
              </p:cNvGrpSpPr>
              <p:nvPr/>
            </p:nvGrpSpPr>
            <p:grpSpPr bwMode="auto">
              <a:xfrm>
                <a:off x="1789252" y="3561880"/>
                <a:ext cx="494053" cy="259538"/>
                <a:chOff x="2288" y="2935"/>
                <a:chExt cx="254" cy="133"/>
              </a:xfrm>
              <a:scene3d>
                <a:camera prst="orthographicFront">
                  <a:rot lat="0" lon="0" rev="21594000"/>
                </a:camera>
                <a:lightRig rig="threePt" dir="t"/>
              </a:scene3d>
            </p:grpSpPr>
            <p:sp>
              <p:nvSpPr>
                <p:cNvPr id="2317" name="Freeform 107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sz="1600">
                    <a:latin typeface="Calibri" panose="020F0502020204030204" pitchFamily="34" charset="0"/>
                  </a:endParaRPr>
                </a:p>
              </p:txBody>
            </p:sp>
            <p:sp>
              <p:nvSpPr>
                <p:cNvPr id="2318" name="Freeform 107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sp>
            <p:nvSpPr>
              <p:cNvPr id="2238" name="Freeform 1072"/>
              <p:cNvSpPr>
                <a:spLocks/>
              </p:cNvSpPr>
              <p:nvPr/>
            </p:nvSpPr>
            <p:spPr bwMode="auto">
              <a:xfrm>
                <a:off x="1789252" y="3561880"/>
                <a:ext cx="494053" cy="259538"/>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grpSp>
            <p:nvGrpSpPr>
              <p:cNvPr id="2239" name="Group 1073"/>
              <p:cNvGrpSpPr>
                <a:grpSpLocks/>
              </p:cNvGrpSpPr>
              <p:nvPr/>
            </p:nvGrpSpPr>
            <p:grpSpPr bwMode="auto">
              <a:xfrm>
                <a:off x="1789252" y="3561880"/>
                <a:ext cx="494053" cy="259538"/>
                <a:chOff x="2288" y="2935"/>
                <a:chExt cx="254" cy="133"/>
              </a:xfrm>
              <a:scene3d>
                <a:camera prst="orthographicFront">
                  <a:rot lat="0" lon="0" rev="21594000"/>
                </a:camera>
                <a:lightRig rig="threePt" dir="t"/>
              </a:scene3d>
            </p:grpSpPr>
            <p:sp>
              <p:nvSpPr>
                <p:cNvPr id="2315" name="Freeform 107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sz="1600">
                    <a:latin typeface="Calibri" panose="020F0502020204030204" pitchFamily="34" charset="0"/>
                  </a:endParaRPr>
                </a:p>
              </p:txBody>
            </p:sp>
            <p:sp>
              <p:nvSpPr>
                <p:cNvPr id="2316" name="Freeform 107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sp>
            <p:nvSpPr>
              <p:cNvPr id="2240" name="Freeform 1076"/>
              <p:cNvSpPr>
                <a:spLocks/>
              </p:cNvSpPr>
              <p:nvPr/>
            </p:nvSpPr>
            <p:spPr bwMode="auto">
              <a:xfrm>
                <a:off x="1789252" y="3561880"/>
                <a:ext cx="494053" cy="259538"/>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41" name="Freeform 1077"/>
              <p:cNvSpPr>
                <a:spLocks/>
              </p:cNvSpPr>
              <p:nvPr/>
            </p:nvSpPr>
            <p:spPr bwMode="auto">
              <a:xfrm>
                <a:off x="2098521" y="3581394"/>
                <a:ext cx="106980" cy="212704"/>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42" name="Freeform 1078"/>
              <p:cNvSpPr>
                <a:spLocks/>
              </p:cNvSpPr>
              <p:nvPr/>
            </p:nvSpPr>
            <p:spPr bwMode="auto">
              <a:xfrm>
                <a:off x="2098521" y="3581394"/>
                <a:ext cx="106980" cy="212704"/>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43" name="Freeform 1079"/>
              <p:cNvSpPr>
                <a:spLocks/>
              </p:cNvSpPr>
              <p:nvPr/>
            </p:nvSpPr>
            <p:spPr bwMode="auto">
              <a:xfrm>
                <a:off x="2098521" y="3581394"/>
                <a:ext cx="106980" cy="212704"/>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44" name="Freeform 1080"/>
              <p:cNvSpPr>
                <a:spLocks/>
              </p:cNvSpPr>
              <p:nvPr/>
            </p:nvSpPr>
            <p:spPr bwMode="auto">
              <a:xfrm>
                <a:off x="2098521" y="3581394"/>
                <a:ext cx="106980" cy="212704"/>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45" name="Freeform 1081"/>
              <p:cNvSpPr>
                <a:spLocks/>
              </p:cNvSpPr>
              <p:nvPr/>
            </p:nvSpPr>
            <p:spPr bwMode="auto">
              <a:xfrm>
                <a:off x="1851495" y="3583346"/>
                <a:ext cx="62243" cy="214655"/>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46" name="Freeform 1082"/>
              <p:cNvSpPr>
                <a:spLocks/>
              </p:cNvSpPr>
              <p:nvPr/>
            </p:nvSpPr>
            <p:spPr bwMode="auto">
              <a:xfrm>
                <a:off x="1851495" y="3583346"/>
                <a:ext cx="62243" cy="214655"/>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47" name="Freeform 1083"/>
              <p:cNvSpPr>
                <a:spLocks/>
              </p:cNvSpPr>
              <p:nvPr/>
            </p:nvSpPr>
            <p:spPr bwMode="auto">
              <a:xfrm>
                <a:off x="1851495" y="3583346"/>
                <a:ext cx="62243" cy="214655"/>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48" name="Freeform 1084"/>
              <p:cNvSpPr>
                <a:spLocks/>
              </p:cNvSpPr>
              <p:nvPr/>
            </p:nvSpPr>
            <p:spPr bwMode="auto">
              <a:xfrm>
                <a:off x="1851495" y="3583346"/>
                <a:ext cx="62243" cy="214655"/>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49" name="Freeform 1085"/>
              <p:cNvSpPr>
                <a:spLocks/>
              </p:cNvSpPr>
              <p:nvPr/>
            </p:nvSpPr>
            <p:spPr bwMode="auto">
              <a:xfrm>
                <a:off x="1907903" y="3757021"/>
                <a:ext cx="254807" cy="40980"/>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50" name="Freeform 1086"/>
              <p:cNvSpPr>
                <a:spLocks/>
              </p:cNvSpPr>
              <p:nvPr/>
            </p:nvSpPr>
            <p:spPr bwMode="auto">
              <a:xfrm>
                <a:off x="1907903" y="3757021"/>
                <a:ext cx="254807" cy="40980"/>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51" name="Freeform 1087"/>
              <p:cNvSpPr>
                <a:spLocks/>
              </p:cNvSpPr>
              <p:nvPr/>
            </p:nvSpPr>
            <p:spPr bwMode="auto">
              <a:xfrm>
                <a:off x="1907903" y="3757021"/>
                <a:ext cx="254807" cy="40980"/>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52" name="Freeform 1088"/>
              <p:cNvSpPr>
                <a:spLocks/>
              </p:cNvSpPr>
              <p:nvPr/>
            </p:nvSpPr>
            <p:spPr bwMode="auto">
              <a:xfrm>
                <a:off x="1907903" y="3757021"/>
                <a:ext cx="254807" cy="40980"/>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53" name="Freeform 1089"/>
              <p:cNvSpPr>
                <a:spLocks/>
              </p:cNvSpPr>
              <p:nvPr/>
            </p:nvSpPr>
            <p:spPr bwMode="auto">
              <a:xfrm>
                <a:off x="1905957" y="3581394"/>
                <a:ext cx="250917" cy="37077"/>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54" name="Freeform 1090"/>
              <p:cNvSpPr>
                <a:spLocks/>
              </p:cNvSpPr>
              <p:nvPr/>
            </p:nvSpPr>
            <p:spPr bwMode="auto">
              <a:xfrm>
                <a:off x="1905957" y="3581394"/>
                <a:ext cx="250917" cy="37077"/>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55" name="Freeform 1091"/>
              <p:cNvSpPr>
                <a:spLocks/>
              </p:cNvSpPr>
              <p:nvPr/>
            </p:nvSpPr>
            <p:spPr bwMode="auto">
              <a:xfrm>
                <a:off x="1905957" y="3581394"/>
                <a:ext cx="250917" cy="37077"/>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56" name="Freeform 1092"/>
              <p:cNvSpPr>
                <a:spLocks/>
              </p:cNvSpPr>
              <p:nvPr/>
            </p:nvSpPr>
            <p:spPr bwMode="auto">
              <a:xfrm>
                <a:off x="1905957" y="3581394"/>
                <a:ext cx="250917" cy="37077"/>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57" name="Line 1093"/>
              <p:cNvSpPr>
                <a:spLocks noChangeShapeType="1"/>
              </p:cNvSpPr>
              <p:nvPr/>
            </p:nvSpPr>
            <p:spPr bwMode="auto">
              <a:xfrm>
                <a:off x="2267744" y="3727750"/>
                <a:ext cx="3890" cy="62445"/>
              </a:xfrm>
              <a:prstGeom prst="line">
                <a:avLst/>
              </a:prstGeom>
              <a:noFill/>
              <a:ln w="12700" cap="rnd">
                <a:solidFill>
                  <a:srgbClr val="FFFFFF"/>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58" name="Line 1094"/>
              <p:cNvSpPr>
                <a:spLocks noChangeShapeType="1"/>
              </p:cNvSpPr>
              <p:nvPr/>
            </p:nvSpPr>
            <p:spPr bwMode="auto">
              <a:xfrm>
                <a:off x="2267744" y="3591151"/>
                <a:ext cx="1945" cy="62445"/>
              </a:xfrm>
              <a:prstGeom prst="line">
                <a:avLst/>
              </a:prstGeom>
              <a:noFill/>
              <a:ln w="12700" cap="rnd">
                <a:solidFill>
                  <a:srgbClr val="FFFFFF"/>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grpSp>
            <p:nvGrpSpPr>
              <p:cNvPr id="2259" name="Group 1095"/>
              <p:cNvGrpSpPr>
                <a:grpSpLocks/>
              </p:cNvGrpSpPr>
              <p:nvPr/>
            </p:nvGrpSpPr>
            <p:grpSpPr bwMode="auto">
              <a:xfrm>
                <a:off x="1789252" y="3561880"/>
                <a:ext cx="494053" cy="259538"/>
                <a:chOff x="2288" y="2935"/>
                <a:chExt cx="254" cy="133"/>
              </a:xfrm>
              <a:scene3d>
                <a:camera prst="orthographicFront">
                  <a:rot lat="0" lon="0" rev="21594000"/>
                </a:camera>
                <a:lightRig rig="threePt" dir="t"/>
              </a:scene3d>
            </p:grpSpPr>
            <p:sp>
              <p:nvSpPr>
                <p:cNvPr id="2313" name="Freeform 109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sz="1600">
                    <a:latin typeface="Calibri" panose="020F0502020204030204" pitchFamily="34" charset="0"/>
                  </a:endParaRPr>
                </a:p>
              </p:txBody>
            </p:sp>
            <p:sp>
              <p:nvSpPr>
                <p:cNvPr id="2314" name="Freeform 109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sp>
            <p:nvSpPr>
              <p:cNvPr id="2260" name="Freeform 1098"/>
              <p:cNvSpPr>
                <a:spLocks/>
              </p:cNvSpPr>
              <p:nvPr/>
            </p:nvSpPr>
            <p:spPr bwMode="auto">
              <a:xfrm>
                <a:off x="1789252" y="3561880"/>
                <a:ext cx="494053" cy="259538"/>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grpSp>
            <p:nvGrpSpPr>
              <p:cNvPr id="2261" name="Group 1099"/>
              <p:cNvGrpSpPr>
                <a:grpSpLocks/>
              </p:cNvGrpSpPr>
              <p:nvPr/>
            </p:nvGrpSpPr>
            <p:grpSpPr bwMode="auto">
              <a:xfrm>
                <a:off x="1789252" y="3561880"/>
                <a:ext cx="494053" cy="259538"/>
                <a:chOff x="2288" y="2935"/>
                <a:chExt cx="254" cy="133"/>
              </a:xfrm>
              <a:scene3d>
                <a:camera prst="orthographicFront">
                  <a:rot lat="0" lon="0" rev="21594000"/>
                </a:camera>
                <a:lightRig rig="threePt" dir="t"/>
              </a:scene3d>
            </p:grpSpPr>
            <p:sp>
              <p:nvSpPr>
                <p:cNvPr id="2311" name="Freeform 110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sz="1600">
                    <a:latin typeface="Calibri" panose="020F0502020204030204" pitchFamily="34" charset="0"/>
                  </a:endParaRPr>
                </a:p>
              </p:txBody>
            </p:sp>
            <p:sp>
              <p:nvSpPr>
                <p:cNvPr id="2312" name="Freeform 110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sp>
            <p:nvSpPr>
              <p:cNvPr id="2262" name="Freeform 1102"/>
              <p:cNvSpPr>
                <a:spLocks/>
              </p:cNvSpPr>
              <p:nvPr/>
            </p:nvSpPr>
            <p:spPr bwMode="auto">
              <a:xfrm>
                <a:off x="1789252" y="3561880"/>
                <a:ext cx="494053" cy="259538"/>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63" name="Freeform 1103"/>
              <p:cNvSpPr>
                <a:spLocks/>
              </p:cNvSpPr>
              <p:nvPr/>
            </p:nvSpPr>
            <p:spPr bwMode="auto">
              <a:xfrm>
                <a:off x="2098521" y="3581394"/>
                <a:ext cx="106980" cy="212704"/>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64" name="Freeform 1104"/>
              <p:cNvSpPr>
                <a:spLocks/>
              </p:cNvSpPr>
              <p:nvPr/>
            </p:nvSpPr>
            <p:spPr bwMode="auto">
              <a:xfrm>
                <a:off x="2098521" y="3581394"/>
                <a:ext cx="106980" cy="212704"/>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65" name="Freeform 1105"/>
              <p:cNvSpPr>
                <a:spLocks/>
              </p:cNvSpPr>
              <p:nvPr/>
            </p:nvSpPr>
            <p:spPr bwMode="auto">
              <a:xfrm>
                <a:off x="2098521" y="3581394"/>
                <a:ext cx="106980" cy="212704"/>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66" name="Freeform 1106"/>
              <p:cNvSpPr>
                <a:spLocks/>
              </p:cNvSpPr>
              <p:nvPr/>
            </p:nvSpPr>
            <p:spPr bwMode="auto">
              <a:xfrm>
                <a:off x="2098521" y="3581394"/>
                <a:ext cx="106980" cy="212704"/>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67" name="Freeform 1107"/>
              <p:cNvSpPr>
                <a:spLocks/>
              </p:cNvSpPr>
              <p:nvPr/>
            </p:nvSpPr>
            <p:spPr bwMode="auto">
              <a:xfrm>
                <a:off x="1851495" y="3583346"/>
                <a:ext cx="62243" cy="214655"/>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68" name="Freeform 1108"/>
              <p:cNvSpPr>
                <a:spLocks/>
              </p:cNvSpPr>
              <p:nvPr/>
            </p:nvSpPr>
            <p:spPr bwMode="auto">
              <a:xfrm>
                <a:off x="1851495" y="3583346"/>
                <a:ext cx="62243" cy="214655"/>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69" name="Freeform 1109"/>
              <p:cNvSpPr>
                <a:spLocks/>
              </p:cNvSpPr>
              <p:nvPr/>
            </p:nvSpPr>
            <p:spPr bwMode="auto">
              <a:xfrm>
                <a:off x="1851495" y="3583346"/>
                <a:ext cx="62243" cy="214655"/>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70" name="Freeform 1110"/>
              <p:cNvSpPr>
                <a:spLocks/>
              </p:cNvSpPr>
              <p:nvPr/>
            </p:nvSpPr>
            <p:spPr bwMode="auto">
              <a:xfrm>
                <a:off x="1851495" y="3583346"/>
                <a:ext cx="62243" cy="214655"/>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71" name="Freeform 1111"/>
              <p:cNvSpPr>
                <a:spLocks/>
              </p:cNvSpPr>
              <p:nvPr/>
            </p:nvSpPr>
            <p:spPr bwMode="auto">
              <a:xfrm>
                <a:off x="1907903" y="3757021"/>
                <a:ext cx="254807" cy="40980"/>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72" name="Freeform 1112"/>
              <p:cNvSpPr>
                <a:spLocks/>
              </p:cNvSpPr>
              <p:nvPr/>
            </p:nvSpPr>
            <p:spPr bwMode="auto">
              <a:xfrm>
                <a:off x="1907903" y="3757021"/>
                <a:ext cx="254807" cy="40980"/>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73" name="Freeform 1113"/>
              <p:cNvSpPr>
                <a:spLocks/>
              </p:cNvSpPr>
              <p:nvPr/>
            </p:nvSpPr>
            <p:spPr bwMode="auto">
              <a:xfrm>
                <a:off x="1907903" y="3757021"/>
                <a:ext cx="254807" cy="40980"/>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74" name="Freeform 1114"/>
              <p:cNvSpPr>
                <a:spLocks/>
              </p:cNvSpPr>
              <p:nvPr/>
            </p:nvSpPr>
            <p:spPr bwMode="auto">
              <a:xfrm>
                <a:off x="1907903" y="3757021"/>
                <a:ext cx="254807" cy="40980"/>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75" name="Freeform 1115"/>
              <p:cNvSpPr>
                <a:spLocks/>
              </p:cNvSpPr>
              <p:nvPr/>
            </p:nvSpPr>
            <p:spPr bwMode="auto">
              <a:xfrm>
                <a:off x="1905957" y="3581394"/>
                <a:ext cx="250917" cy="37077"/>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76" name="Freeform 1116"/>
              <p:cNvSpPr>
                <a:spLocks/>
              </p:cNvSpPr>
              <p:nvPr/>
            </p:nvSpPr>
            <p:spPr bwMode="auto">
              <a:xfrm>
                <a:off x="1905957" y="3581394"/>
                <a:ext cx="250917" cy="37077"/>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77" name="Freeform 1117"/>
              <p:cNvSpPr>
                <a:spLocks/>
              </p:cNvSpPr>
              <p:nvPr/>
            </p:nvSpPr>
            <p:spPr bwMode="auto">
              <a:xfrm>
                <a:off x="1905957" y="3581394"/>
                <a:ext cx="250917" cy="37077"/>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78" name="Freeform 1118"/>
              <p:cNvSpPr>
                <a:spLocks/>
              </p:cNvSpPr>
              <p:nvPr/>
            </p:nvSpPr>
            <p:spPr bwMode="auto">
              <a:xfrm>
                <a:off x="1905957" y="3581394"/>
                <a:ext cx="250917" cy="37077"/>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79" name="Line 1119"/>
              <p:cNvSpPr>
                <a:spLocks noChangeShapeType="1"/>
              </p:cNvSpPr>
              <p:nvPr/>
            </p:nvSpPr>
            <p:spPr bwMode="auto">
              <a:xfrm>
                <a:off x="2267744" y="3727750"/>
                <a:ext cx="3890" cy="62445"/>
              </a:xfrm>
              <a:prstGeom prst="line">
                <a:avLst/>
              </a:prstGeom>
              <a:noFill/>
              <a:ln w="12700" cap="rnd">
                <a:solidFill>
                  <a:srgbClr val="FFFFFF"/>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80" name="Line 1120"/>
              <p:cNvSpPr>
                <a:spLocks noChangeShapeType="1"/>
              </p:cNvSpPr>
              <p:nvPr/>
            </p:nvSpPr>
            <p:spPr bwMode="auto">
              <a:xfrm>
                <a:off x="2267744" y="3591151"/>
                <a:ext cx="1945" cy="62445"/>
              </a:xfrm>
              <a:prstGeom prst="line">
                <a:avLst/>
              </a:prstGeom>
              <a:noFill/>
              <a:ln w="12700" cap="rnd">
                <a:solidFill>
                  <a:srgbClr val="FFFFFF"/>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grpSp>
            <p:nvGrpSpPr>
              <p:cNvPr id="2281" name="Group 1121"/>
              <p:cNvGrpSpPr>
                <a:grpSpLocks/>
              </p:cNvGrpSpPr>
              <p:nvPr/>
            </p:nvGrpSpPr>
            <p:grpSpPr bwMode="auto">
              <a:xfrm>
                <a:off x="1789252" y="3561880"/>
                <a:ext cx="494053" cy="259538"/>
                <a:chOff x="2288" y="2935"/>
                <a:chExt cx="254" cy="133"/>
              </a:xfrm>
              <a:scene3d>
                <a:camera prst="orthographicFront">
                  <a:rot lat="0" lon="0" rev="21594000"/>
                </a:camera>
                <a:lightRig rig="threePt" dir="t"/>
              </a:scene3d>
            </p:grpSpPr>
            <p:sp>
              <p:nvSpPr>
                <p:cNvPr id="2309" name="Freeform 112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sz="1600">
                    <a:latin typeface="Calibri" panose="020F0502020204030204" pitchFamily="34" charset="0"/>
                  </a:endParaRPr>
                </a:p>
              </p:txBody>
            </p:sp>
            <p:sp>
              <p:nvSpPr>
                <p:cNvPr id="2310" name="Freeform 112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sp>
            <p:nvSpPr>
              <p:cNvPr id="2282" name="Freeform 1124"/>
              <p:cNvSpPr>
                <a:spLocks/>
              </p:cNvSpPr>
              <p:nvPr/>
            </p:nvSpPr>
            <p:spPr bwMode="auto">
              <a:xfrm>
                <a:off x="1789252" y="3561880"/>
                <a:ext cx="494053" cy="259538"/>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grpSp>
            <p:nvGrpSpPr>
              <p:cNvPr id="2283" name="Group 1125"/>
              <p:cNvGrpSpPr>
                <a:grpSpLocks/>
              </p:cNvGrpSpPr>
              <p:nvPr/>
            </p:nvGrpSpPr>
            <p:grpSpPr bwMode="auto">
              <a:xfrm>
                <a:off x="1789252" y="3561880"/>
                <a:ext cx="494053" cy="259538"/>
                <a:chOff x="2288" y="2935"/>
                <a:chExt cx="254" cy="133"/>
              </a:xfrm>
              <a:scene3d>
                <a:camera prst="orthographicFront">
                  <a:rot lat="0" lon="0" rev="21594000"/>
                </a:camera>
                <a:lightRig rig="threePt" dir="t"/>
              </a:scene3d>
            </p:grpSpPr>
            <p:sp>
              <p:nvSpPr>
                <p:cNvPr id="2307" name="Freeform 112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sz="1600">
                    <a:latin typeface="Calibri" panose="020F0502020204030204" pitchFamily="34" charset="0"/>
                  </a:endParaRPr>
                </a:p>
              </p:txBody>
            </p:sp>
            <p:sp>
              <p:nvSpPr>
                <p:cNvPr id="2308" name="Freeform 112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sp>
            <p:nvSpPr>
              <p:cNvPr id="2284" name="Freeform 1128"/>
              <p:cNvSpPr>
                <a:spLocks/>
              </p:cNvSpPr>
              <p:nvPr/>
            </p:nvSpPr>
            <p:spPr bwMode="auto">
              <a:xfrm>
                <a:off x="1789252" y="3561880"/>
                <a:ext cx="494053" cy="259538"/>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85" name="Freeform 1129"/>
              <p:cNvSpPr>
                <a:spLocks/>
              </p:cNvSpPr>
              <p:nvPr/>
            </p:nvSpPr>
            <p:spPr bwMode="auto">
              <a:xfrm>
                <a:off x="2098521" y="3581394"/>
                <a:ext cx="106980" cy="212704"/>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86" name="Freeform 1130"/>
              <p:cNvSpPr>
                <a:spLocks/>
              </p:cNvSpPr>
              <p:nvPr/>
            </p:nvSpPr>
            <p:spPr bwMode="auto">
              <a:xfrm>
                <a:off x="2098521" y="3581394"/>
                <a:ext cx="106980" cy="212704"/>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87" name="Freeform 1131"/>
              <p:cNvSpPr>
                <a:spLocks/>
              </p:cNvSpPr>
              <p:nvPr/>
            </p:nvSpPr>
            <p:spPr bwMode="auto">
              <a:xfrm>
                <a:off x="2098521" y="3581394"/>
                <a:ext cx="106980" cy="212704"/>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88" name="Freeform 1132"/>
              <p:cNvSpPr>
                <a:spLocks/>
              </p:cNvSpPr>
              <p:nvPr/>
            </p:nvSpPr>
            <p:spPr bwMode="auto">
              <a:xfrm>
                <a:off x="2098521" y="3581394"/>
                <a:ext cx="106980" cy="212704"/>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89" name="Freeform 1133"/>
              <p:cNvSpPr>
                <a:spLocks/>
              </p:cNvSpPr>
              <p:nvPr/>
            </p:nvSpPr>
            <p:spPr bwMode="auto">
              <a:xfrm>
                <a:off x="1851495" y="3583346"/>
                <a:ext cx="62243" cy="214655"/>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grpSp>
            <p:nvGrpSpPr>
              <p:cNvPr id="2290" name="Group 1134"/>
              <p:cNvGrpSpPr>
                <a:grpSpLocks/>
              </p:cNvGrpSpPr>
              <p:nvPr/>
            </p:nvGrpSpPr>
            <p:grpSpPr bwMode="auto">
              <a:xfrm>
                <a:off x="1851495" y="3583346"/>
                <a:ext cx="62243" cy="214655"/>
                <a:chOff x="2320" y="2946"/>
                <a:chExt cx="32" cy="110"/>
              </a:xfrm>
              <a:scene3d>
                <a:camera prst="orthographicFront">
                  <a:rot lat="0" lon="0" rev="21594000"/>
                </a:camera>
                <a:lightRig rig="threePt" dir="t"/>
              </a:scene3d>
            </p:grpSpPr>
            <p:sp>
              <p:nvSpPr>
                <p:cNvPr id="2305" name="Freeform 113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sz="1600">
                    <a:latin typeface="Calibri" panose="020F0502020204030204" pitchFamily="34" charset="0"/>
                  </a:endParaRPr>
                </a:p>
              </p:txBody>
            </p:sp>
            <p:sp>
              <p:nvSpPr>
                <p:cNvPr id="2306" name="Freeform 113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sp>
            <p:nvSpPr>
              <p:cNvPr id="2291" name="Freeform 1137"/>
              <p:cNvSpPr>
                <a:spLocks/>
              </p:cNvSpPr>
              <p:nvPr/>
            </p:nvSpPr>
            <p:spPr bwMode="auto">
              <a:xfrm>
                <a:off x="1851495" y="3583346"/>
                <a:ext cx="62243" cy="214655"/>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grpSp>
            <p:nvGrpSpPr>
              <p:cNvPr id="2292" name="Group 1138"/>
              <p:cNvGrpSpPr>
                <a:grpSpLocks/>
              </p:cNvGrpSpPr>
              <p:nvPr/>
            </p:nvGrpSpPr>
            <p:grpSpPr bwMode="auto">
              <a:xfrm>
                <a:off x="1851495" y="3583346"/>
                <a:ext cx="62243" cy="214655"/>
                <a:chOff x="2320" y="2946"/>
                <a:chExt cx="32" cy="110"/>
              </a:xfrm>
              <a:scene3d>
                <a:camera prst="orthographicFront">
                  <a:rot lat="0" lon="0" rev="21594000"/>
                </a:camera>
                <a:lightRig rig="threePt" dir="t"/>
              </a:scene3d>
            </p:grpSpPr>
            <p:sp>
              <p:nvSpPr>
                <p:cNvPr id="2303" name="Freeform 113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sz="1600">
                    <a:latin typeface="Calibri" panose="020F0502020204030204" pitchFamily="34" charset="0"/>
                  </a:endParaRPr>
                </a:p>
              </p:txBody>
            </p:sp>
            <p:sp>
              <p:nvSpPr>
                <p:cNvPr id="2304" name="Freeform 11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sz="1600">
                    <a:latin typeface="Calibri" panose="020F0502020204030204" pitchFamily="34" charset="0"/>
                  </a:endParaRPr>
                </a:p>
              </p:txBody>
            </p:sp>
          </p:grpSp>
          <p:sp>
            <p:nvSpPr>
              <p:cNvPr id="2293" name="Freeform 1141"/>
              <p:cNvSpPr>
                <a:spLocks/>
              </p:cNvSpPr>
              <p:nvPr/>
            </p:nvSpPr>
            <p:spPr bwMode="auto">
              <a:xfrm>
                <a:off x="1907903" y="3757021"/>
                <a:ext cx="254807" cy="40980"/>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94" name="Freeform 1142"/>
              <p:cNvSpPr>
                <a:spLocks/>
              </p:cNvSpPr>
              <p:nvPr/>
            </p:nvSpPr>
            <p:spPr bwMode="auto">
              <a:xfrm>
                <a:off x="1907903" y="3757021"/>
                <a:ext cx="254807" cy="40980"/>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95" name="Freeform 1143"/>
              <p:cNvSpPr>
                <a:spLocks/>
              </p:cNvSpPr>
              <p:nvPr/>
            </p:nvSpPr>
            <p:spPr bwMode="auto">
              <a:xfrm>
                <a:off x="1907903" y="3757021"/>
                <a:ext cx="254807" cy="40980"/>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96" name="Freeform 1144"/>
              <p:cNvSpPr>
                <a:spLocks/>
              </p:cNvSpPr>
              <p:nvPr/>
            </p:nvSpPr>
            <p:spPr bwMode="auto">
              <a:xfrm>
                <a:off x="1907903" y="3757021"/>
                <a:ext cx="254807" cy="40980"/>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97" name="Freeform 1145"/>
              <p:cNvSpPr>
                <a:spLocks/>
              </p:cNvSpPr>
              <p:nvPr/>
            </p:nvSpPr>
            <p:spPr bwMode="auto">
              <a:xfrm>
                <a:off x="1905957" y="3581394"/>
                <a:ext cx="250917" cy="37077"/>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98" name="Freeform 1146"/>
              <p:cNvSpPr>
                <a:spLocks/>
              </p:cNvSpPr>
              <p:nvPr/>
            </p:nvSpPr>
            <p:spPr bwMode="auto">
              <a:xfrm>
                <a:off x="1905957" y="3581394"/>
                <a:ext cx="250917" cy="37077"/>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299" name="Freeform 1147"/>
              <p:cNvSpPr>
                <a:spLocks/>
              </p:cNvSpPr>
              <p:nvPr/>
            </p:nvSpPr>
            <p:spPr bwMode="auto">
              <a:xfrm>
                <a:off x="1905957" y="3581394"/>
                <a:ext cx="250917" cy="37077"/>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300" name="Freeform 1148"/>
              <p:cNvSpPr>
                <a:spLocks/>
              </p:cNvSpPr>
              <p:nvPr/>
            </p:nvSpPr>
            <p:spPr bwMode="auto">
              <a:xfrm>
                <a:off x="1905957" y="3581394"/>
                <a:ext cx="250917" cy="37077"/>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301" name="Line 1149"/>
              <p:cNvSpPr>
                <a:spLocks noChangeShapeType="1"/>
              </p:cNvSpPr>
              <p:nvPr/>
            </p:nvSpPr>
            <p:spPr bwMode="auto">
              <a:xfrm>
                <a:off x="2267744" y="3727750"/>
                <a:ext cx="3890" cy="62445"/>
              </a:xfrm>
              <a:prstGeom prst="line">
                <a:avLst/>
              </a:prstGeom>
              <a:noFill/>
              <a:ln w="12700" cap="rnd">
                <a:solidFill>
                  <a:srgbClr val="FFFFFF"/>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sp>
            <p:nvSpPr>
              <p:cNvPr id="2302" name="Line 1150"/>
              <p:cNvSpPr>
                <a:spLocks noChangeShapeType="1"/>
              </p:cNvSpPr>
              <p:nvPr/>
            </p:nvSpPr>
            <p:spPr bwMode="auto">
              <a:xfrm>
                <a:off x="2267744" y="3591151"/>
                <a:ext cx="1945" cy="62445"/>
              </a:xfrm>
              <a:prstGeom prst="line">
                <a:avLst/>
              </a:prstGeom>
              <a:noFill/>
              <a:ln w="12700" cap="rnd">
                <a:solidFill>
                  <a:srgbClr val="FFFFFF"/>
                </a:solidFill>
                <a:round/>
                <a:headEnd/>
                <a:tailEnd/>
              </a:ln>
              <a:scene3d>
                <a:camera prst="orthographicFront">
                  <a:rot lat="0" lon="0" rev="21594000"/>
                </a:camera>
                <a:lightRig rig="threePt" dir="t"/>
              </a:scene3d>
            </p:spPr>
            <p:txBody>
              <a:bodyPr/>
              <a:lstStyle/>
              <a:p>
                <a:endParaRPr lang="ja-JP" altLang="en-US" sz="1600">
                  <a:latin typeface="Calibri" panose="020F0502020204030204" pitchFamily="34" charset="0"/>
                </a:endParaRPr>
              </a:p>
            </p:txBody>
          </p:sp>
        </p:grpSp>
        <p:cxnSp>
          <p:nvCxnSpPr>
            <p:cNvPr id="2206" name="直線矢印コネクタ 2205"/>
            <p:cNvCxnSpPr/>
            <p:nvPr/>
          </p:nvCxnSpPr>
          <p:spPr>
            <a:xfrm>
              <a:off x="767703" y="2270639"/>
              <a:ext cx="289159"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07" name="テキスト ボックス 2206"/>
            <p:cNvSpPr txBox="1"/>
            <p:nvPr/>
          </p:nvSpPr>
          <p:spPr>
            <a:xfrm>
              <a:off x="1012950" y="2390416"/>
              <a:ext cx="1301958" cy="477054"/>
            </a:xfrm>
            <a:prstGeom prst="rect">
              <a:avLst/>
            </a:prstGeom>
            <a:noFill/>
          </p:spPr>
          <p:txBody>
            <a:bodyPr wrap="non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Not less than</a:t>
              </a:r>
            </a:p>
            <a:p>
              <a:pPr algn="ctr">
                <a:lnSpc>
                  <a:spcPts val="1500"/>
                </a:lnSpc>
              </a:pPr>
              <a:r>
                <a:rPr lang="en-US" altLang="ja-JP" sz="1600" b="1" dirty="0" smtClean="0">
                  <a:latin typeface="Calibri" panose="020F0502020204030204" pitchFamily="34" charset="0"/>
                  <a:cs typeface="Arial" panose="020B0604020202020204" pitchFamily="34" charset="0"/>
                </a:rPr>
                <a:t>22km/h</a:t>
              </a:r>
              <a:endParaRPr lang="ja-JP" altLang="en-US" sz="1600" b="1" dirty="0">
                <a:latin typeface="Calibri" panose="020F0502020204030204" pitchFamily="34" charset="0"/>
                <a:cs typeface="Arial" panose="020B0604020202020204" pitchFamily="34" charset="0"/>
              </a:endParaRPr>
            </a:p>
          </p:txBody>
        </p:sp>
        <p:sp>
          <p:nvSpPr>
            <p:cNvPr id="2208" name="正方形/長方形 2207"/>
            <p:cNvSpPr/>
            <p:nvPr/>
          </p:nvSpPr>
          <p:spPr>
            <a:xfrm>
              <a:off x="1166975" y="2249125"/>
              <a:ext cx="57150" cy="154247"/>
            </a:xfrm>
            <a:prstGeom prst="rect">
              <a:avLst/>
            </a:prstGeom>
            <a:solidFill>
              <a:srgbClr val="FF0000"/>
            </a:solidFill>
            <a:ln>
              <a:noFill/>
            </a:ln>
            <a:scene3d>
              <a:camera prst="orthographicFront">
                <a:rot lat="0" lon="0" rev="214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09" name="正方形/長方形 2208"/>
            <p:cNvSpPr/>
            <p:nvPr/>
          </p:nvSpPr>
          <p:spPr>
            <a:xfrm>
              <a:off x="1181154" y="2040012"/>
              <a:ext cx="57150" cy="154247"/>
            </a:xfrm>
            <a:prstGeom prst="rect">
              <a:avLst/>
            </a:prstGeom>
            <a:solidFill>
              <a:srgbClr val="FF0000"/>
            </a:solidFill>
            <a:ln>
              <a:noFill/>
            </a:ln>
            <a:scene3d>
              <a:camera prst="orthographicFront">
                <a:rot lat="0" lon="0" rev="214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10" name="直線コネクタ 2209"/>
            <p:cNvCxnSpPr/>
            <p:nvPr/>
          </p:nvCxnSpPr>
          <p:spPr>
            <a:xfrm flipV="1">
              <a:off x="1717632" y="1665327"/>
              <a:ext cx="0" cy="448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1" name="直線コネクタ 2210"/>
            <p:cNvCxnSpPr/>
            <p:nvPr/>
          </p:nvCxnSpPr>
          <p:spPr>
            <a:xfrm flipV="1">
              <a:off x="2745876" y="1680036"/>
              <a:ext cx="0" cy="448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2" name="直線コネクタ 2211"/>
            <p:cNvCxnSpPr/>
            <p:nvPr/>
          </p:nvCxnSpPr>
          <p:spPr>
            <a:xfrm>
              <a:off x="1735966" y="1822717"/>
              <a:ext cx="1016399"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213" name="テキスト ボックス 2212"/>
            <p:cNvSpPr txBox="1"/>
            <p:nvPr/>
          </p:nvSpPr>
          <p:spPr>
            <a:xfrm>
              <a:off x="1543929" y="1213414"/>
              <a:ext cx="1459950" cy="669414"/>
            </a:xfrm>
            <a:prstGeom prst="rect">
              <a:avLst/>
            </a:prstGeom>
            <a:noFill/>
          </p:spPr>
          <p:txBody>
            <a:bodyPr wrap="non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TTC </a:t>
              </a:r>
            </a:p>
            <a:p>
              <a:pPr algn="ctr">
                <a:lnSpc>
                  <a:spcPts val="1500"/>
                </a:lnSpc>
              </a:pPr>
              <a:r>
                <a:rPr lang="en-US" altLang="ja-JP" sz="1600" b="1" dirty="0" smtClean="0">
                  <a:latin typeface="Calibri" panose="020F0502020204030204" pitchFamily="34" charset="0"/>
                  <a:cs typeface="Arial" panose="020B0604020202020204" pitchFamily="34" charset="0"/>
                </a:rPr>
                <a:t>not more than </a:t>
              </a:r>
            </a:p>
            <a:p>
              <a:pPr algn="ctr">
                <a:lnSpc>
                  <a:spcPts val="1500"/>
                </a:lnSpc>
              </a:pPr>
              <a:r>
                <a:rPr lang="en-US" altLang="ja-JP" sz="1600" b="1" dirty="0" smtClean="0">
                  <a:latin typeface="Calibri" panose="020F0502020204030204" pitchFamily="34" charset="0"/>
                  <a:cs typeface="Arial" panose="020B0604020202020204" pitchFamily="34" charset="0"/>
                </a:rPr>
                <a:t>1.6sec.</a:t>
              </a:r>
              <a:endParaRPr lang="ja-JP" altLang="en-US" sz="1600" b="1" dirty="0">
                <a:latin typeface="Calibri" panose="020F0502020204030204" pitchFamily="34" charset="0"/>
                <a:cs typeface="Arial" panose="020B0604020202020204" pitchFamily="34" charset="0"/>
              </a:endParaRPr>
            </a:p>
          </p:txBody>
        </p:sp>
        <p:sp>
          <p:nvSpPr>
            <p:cNvPr id="2174" name="円/楕円 2173"/>
            <p:cNvSpPr/>
            <p:nvPr/>
          </p:nvSpPr>
          <p:spPr>
            <a:xfrm>
              <a:off x="2750382" y="2116374"/>
              <a:ext cx="100401" cy="338903"/>
            </a:xfrm>
            <a:prstGeom prst="ellipse">
              <a:avLst/>
            </a:prstGeom>
            <a:solidFill>
              <a:schemeClr val="accent2">
                <a:lumMod val="40000"/>
                <a:lumOff val="60000"/>
              </a:schemeClr>
            </a:solidFill>
            <a:ln>
              <a:solidFill>
                <a:schemeClr val="tx1"/>
              </a:solidFill>
            </a:ln>
            <a:scene3d>
              <a:camera prst="orthographicFront">
                <a:rot lat="0" lon="0" rev="9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175" name="円/楕円 2174"/>
            <p:cNvSpPr/>
            <p:nvPr/>
          </p:nvSpPr>
          <p:spPr>
            <a:xfrm>
              <a:off x="2706332" y="2189857"/>
              <a:ext cx="154088" cy="154088"/>
            </a:xfrm>
            <a:prstGeom prst="ellipse">
              <a:avLst/>
            </a:prstGeom>
            <a:solidFill>
              <a:schemeClr val="accent2">
                <a:lumMod val="40000"/>
                <a:lumOff val="60000"/>
              </a:schemeClr>
            </a:solidFill>
            <a:ln>
              <a:solidFill>
                <a:schemeClr val="tx1"/>
              </a:solidFill>
            </a:ln>
            <a:scene3d>
              <a:camera prst="orthographicFront">
                <a:rot lat="0" lon="0" rev="9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2214" name="直線コネクタ 2213"/>
            <p:cNvCxnSpPr/>
            <p:nvPr/>
          </p:nvCxnSpPr>
          <p:spPr>
            <a:xfrm>
              <a:off x="241391" y="2260963"/>
              <a:ext cx="2701471" cy="0"/>
            </a:xfrm>
            <a:prstGeom prst="line">
              <a:avLst/>
            </a:prstGeom>
            <a:ln w="952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grpSp>
        <p:nvGrpSpPr>
          <p:cNvPr id="2733" name="グループ化 2732"/>
          <p:cNvGrpSpPr/>
          <p:nvPr/>
        </p:nvGrpSpPr>
        <p:grpSpPr>
          <a:xfrm>
            <a:off x="195296" y="4174801"/>
            <a:ext cx="2980353" cy="3664522"/>
            <a:chOff x="1018162" y="615843"/>
            <a:chExt cx="2980353" cy="3664522"/>
          </a:xfrm>
        </p:grpSpPr>
        <p:sp>
          <p:nvSpPr>
            <p:cNvPr id="2734" name="アーチ 2733"/>
            <p:cNvSpPr/>
            <p:nvPr/>
          </p:nvSpPr>
          <p:spPr>
            <a:xfrm>
              <a:off x="1075832" y="1484473"/>
              <a:ext cx="2795892" cy="2795892"/>
            </a:xfrm>
            <a:prstGeom prst="blockArc">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n-ea"/>
              </a:endParaRPr>
            </a:p>
          </p:txBody>
        </p:sp>
        <p:sp>
          <p:nvSpPr>
            <p:cNvPr id="2735" name="円弧 2734"/>
            <p:cNvSpPr/>
            <p:nvPr/>
          </p:nvSpPr>
          <p:spPr>
            <a:xfrm>
              <a:off x="1089090" y="1426773"/>
              <a:ext cx="2864138" cy="2581157"/>
            </a:xfrm>
            <a:prstGeom prst="arc">
              <a:avLst/>
            </a:prstGeom>
            <a:noFill/>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mn-ea"/>
              </a:endParaRPr>
            </a:p>
          </p:txBody>
        </p:sp>
        <p:sp>
          <p:nvSpPr>
            <p:cNvPr id="2736" name="円弧 2735"/>
            <p:cNvSpPr/>
            <p:nvPr/>
          </p:nvSpPr>
          <p:spPr>
            <a:xfrm>
              <a:off x="1018162" y="1489408"/>
              <a:ext cx="2852905" cy="2571034"/>
            </a:xfrm>
            <a:prstGeom prst="arc">
              <a:avLst/>
            </a:prstGeom>
            <a:noFill/>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mn-ea"/>
              </a:endParaRPr>
            </a:p>
          </p:txBody>
        </p:sp>
        <p:sp>
          <p:nvSpPr>
            <p:cNvPr id="2737" name="円/楕円 2736"/>
            <p:cNvSpPr/>
            <p:nvPr/>
          </p:nvSpPr>
          <p:spPr>
            <a:xfrm>
              <a:off x="2420339" y="1390967"/>
              <a:ext cx="135628" cy="12222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38" name="円/楕円 2737"/>
            <p:cNvSpPr/>
            <p:nvPr/>
          </p:nvSpPr>
          <p:spPr>
            <a:xfrm>
              <a:off x="2880665" y="1472344"/>
              <a:ext cx="135628" cy="12222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39" name="円/楕円 2738"/>
            <p:cNvSpPr/>
            <p:nvPr/>
          </p:nvSpPr>
          <p:spPr>
            <a:xfrm>
              <a:off x="3224264" y="1627170"/>
              <a:ext cx="135628" cy="12222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40" name="円/楕円 2739"/>
            <p:cNvSpPr/>
            <p:nvPr/>
          </p:nvSpPr>
          <p:spPr>
            <a:xfrm>
              <a:off x="3488563" y="1829634"/>
              <a:ext cx="135628" cy="12222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41" name="円/楕円 2740"/>
            <p:cNvSpPr/>
            <p:nvPr/>
          </p:nvSpPr>
          <p:spPr>
            <a:xfrm>
              <a:off x="3673570" y="2067821"/>
              <a:ext cx="135628" cy="12222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42" name="円/楕円 2741"/>
            <p:cNvSpPr/>
            <p:nvPr/>
          </p:nvSpPr>
          <p:spPr>
            <a:xfrm>
              <a:off x="3792506" y="2353644"/>
              <a:ext cx="135628" cy="12222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43" name="円/楕円 2742"/>
            <p:cNvSpPr/>
            <p:nvPr/>
          </p:nvSpPr>
          <p:spPr>
            <a:xfrm>
              <a:off x="3858583" y="2663288"/>
              <a:ext cx="135628" cy="122228"/>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44" name="Rectangle 1097"/>
            <p:cNvSpPr>
              <a:spLocks noChangeArrowheads="1"/>
            </p:cNvSpPr>
            <p:nvPr/>
          </p:nvSpPr>
          <p:spPr bwMode="auto">
            <a:xfrm>
              <a:off x="1266060" y="1491955"/>
              <a:ext cx="1235706" cy="762439"/>
            </a:xfrm>
            <a:prstGeom prst="rect">
              <a:avLst/>
            </a:prstGeom>
            <a:solidFill>
              <a:schemeClr val="bg1">
                <a:lumMod val="65000"/>
              </a:schemeClr>
            </a:solidFill>
            <a:ln w="9525">
              <a:noFill/>
              <a:miter lim="800000"/>
              <a:headEnd/>
              <a:tailEnd/>
            </a:ln>
          </p:spPr>
          <p:txBody>
            <a:bodyPr/>
            <a:lstStyle/>
            <a:p>
              <a:pPr eaLnBrk="0" hangingPunct="0"/>
              <a:endParaRPr kumimoji="0" lang="ja-JP" altLang="ja-JP">
                <a:latin typeface="+mn-ea"/>
              </a:endParaRPr>
            </a:p>
          </p:txBody>
        </p:sp>
        <p:sp>
          <p:nvSpPr>
            <p:cNvPr id="2745" name="正方形/長方形 2744"/>
            <p:cNvSpPr/>
            <p:nvPr/>
          </p:nvSpPr>
          <p:spPr>
            <a:xfrm>
              <a:off x="1032842" y="2192894"/>
              <a:ext cx="1580467" cy="872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46" name="Rectangle 1107"/>
            <p:cNvSpPr>
              <a:spLocks noChangeArrowheads="1"/>
            </p:cNvSpPr>
            <p:nvPr/>
          </p:nvSpPr>
          <p:spPr bwMode="auto">
            <a:xfrm>
              <a:off x="2124096" y="1820597"/>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2747" name="Rectangle 1107"/>
            <p:cNvSpPr>
              <a:spLocks noChangeArrowheads="1"/>
            </p:cNvSpPr>
            <p:nvPr/>
          </p:nvSpPr>
          <p:spPr bwMode="auto">
            <a:xfrm>
              <a:off x="1723446" y="1828723"/>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2748" name="Rectangle 1107"/>
            <p:cNvSpPr>
              <a:spLocks noChangeArrowheads="1"/>
            </p:cNvSpPr>
            <p:nvPr/>
          </p:nvSpPr>
          <p:spPr bwMode="auto">
            <a:xfrm>
              <a:off x="1329429" y="1837484"/>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grpSp>
          <p:nvGrpSpPr>
            <p:cNvPr id="2749" name="Group 989"/>
            <p:cNvGrpSpPr>
              <a:grpSpLocks/>
            </p:cNvGrpSpPr>
            <p:nvPr/>
          </p:nvGrpSpPr>
          <p:grpSpPr bwMode="auto">
            <a:xfrm>
              <a:off x="2367311" y="1522030"/>
              <a:ext cx="494053" cy="259538"/>
              <a:chOff x="2288" y="2935"/>
              <a:chExt cx="254" cy="133"/>
            </a:xfrm>
            <a:scene3d>
              <a:camera prst="orthographicFront">
                <a:rot lat="0" lon="0" rev="21120000"/>
              </a:camera>
              <a:lightRig rig="threePt" dir="t"/>
            </a:scene3d>
          </p:grpSpPr>
          <p:grpSp>
            <p:nvGrpSpPr>
              <p:cNvPr id="2769" name="Group 990"/>
              <p:cNvGrpSpPr>
                <a:grpSpLocks/>
              </p:cNvGrpSpPr>
              <p:nvPr/>
            </p:nvGrpSpPr>
            <p:grpSpPr bwMode="auto">
              <a:xfrm>
                <a:off x="2288" y="2935"/>
                <a:ext cx="254" cy="133"/>
                <a:chOff x="2288" y="2935"/>
                <a:chExt cx="254" cy="133"/>
              </a:xfrm>
            </p:grpSpPr>
            <p:grpSp>
              <p:nvGrpSpPr>
                <p:cNvPr id="2911" name="Group 991"/>
                <p:cNvGrpSpPr>
                  <a:grpSpLocks/>
                </p:cNvGrpSpPr>
                <p:nvPr/>
              </p:nvGrpSpPr>
              <p:grpSpPr bwMode="auto">
                <a:xfrm>
                  <a:off x="2288" y="2935"/>
                  <a:ext cx="254" cy="133"/>
                  <a:chOff x="2288" y="2935"/>
                  <a:chExt cx="254" cy="133"/>
                </a:xfrm>
              </p:grpSpPr>
              <p:grpSp>
                <p:nvGrpSpPr>
                  <p:cNvPr id="2926" name="Group 992"/>
                  <p:cNvGrpSpPr>
                    <a:grpSpLocks/>
                  </p:cNvGrpSpPr>
                  <p:nvPr/>
                </p:nvGrpSpPr>
                <p:grpSpPr bwMode="auto">
                  <a:xfrm>
                    <a:off x="2288" y="2935"/>
                    <a:ext cx="254" cy="133"/>
                    <a:chOff x="2288" y="2935"/>
                    <a:chExt cx="254" cy="133"/>
                  </a:xfrm>
                </p:grpSpPr>
                <p:sp>
                  <p:nvSpPr>
                    <p:cNvPr id="2928" name="Freeform 99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929" name="Freeform 99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927" name="Freeform 99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912" name="Group 996"/>
                <p:cNvGrpSpPr>
                  <a:grpSpLocks/>
                </p:cNvGrpSpPr>
                <p:nvPr/>
              </p:nvGrpSpPr>
              <p:grpSpPr bwMode="auto">
                <a:xfrm>
                  <a:off x="2447" y="2945"/>
                  <a:ext cx="55" cy="109"/>
                  <a:chOff x="2447" y="2945"/>
                  <a:chExt cx="55" cy="109"/>
                </a:xfrm>
              </p:grpSpPr>
              <p:sp>
                <p:nvSpPr>
                  <p:cNvPr id="2924" name="Freeform 99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925" name="Freeform 99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913" name="Group 999"/>
                <p:cNvGrpSpPr>
                  <a:grpSpLocks/>
                </p:cNvGrpSpPr>
                <p:nvPr/>
              </p:nvGrpSpPr>
              <p:grpSpPr bwMode="auto">
                <a:xfrm>
                  <a:off x="2320" y="2946"/>
                  <a:ext cx="32" cy="110"/>
                  <a:chOff x="2320" y="2946"/>
                  <a:chExt cx="32" cy="110"/>
                </a:xfrm>
              </p:grpSpPr>
              <p:sp>
                <p:nvSpPr>
                  <p:cNvPr id="2922" name="Freeform 100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923" name="Freeform 100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914" name="Group 1002"/>
                <p:cNvGrpSpPr>
                  <a:grpSpLocks/>
                </p:cNvGrpSpPr>
                <p:nvPr/>
              </p:nvGrpSpPr>
              <p:grpSpPr bwMode="auto">
                <a:xfrm>
                  <a:off x="2349" y="3035"/>
                  <a:ext cx="131" cy="21"/>
                  <a:chOff x="2349" y="3035"/>
                  <a:chExt cx="131" cy="21"/>
                </a:xfrm>
              </p:grpSpPr>
              <p:sp>
                <p:nvSpPr>
                  <p:cNvPr id="2920" name="Freeform 100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921" name="Freeform 100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915" name="Group 1005"/>
                <p:cNvGrpSpPr>
                  <a:grpSpLocks/>
                </p:cNvGrpSpPr>
                <p:nvPr/>
              </p:nvGrpSpPr>
              <p:grpSpPr bwMode="auto">
                <a:xfrm>
                  <a:off x="2348" y="2945"/>
                  <a:ext cx="129" cy="19"/>
                  <a:chOff x="2348" y="2945"/>
                  <a:chExt cx="129" cy="19"/>
                </a:xfrm>
              </p:grpSpPr>
              <p:sp>
                <p:nvSpPr>
                  <p:cNvPr id="2918" name="Freeform 100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919" name="Freeform 100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2916" name="Line 100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917" name="Line 100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grpSp>
            <p:nvGrpSpPr>
              <p:cNvPr id="2770" name="Group 1010"/>
              <p:cNvGrpSpPr>
                <a:grpSpLocks/>
              </p:cNvGrpSpPr>
              <p:nvPr/>
            </p:nvGrpSpPr>
            <p:grpSpPr bwMode="auto">
              <a:xfrm>
                <a:off x="2288" y="2935"/>
                <a:ext cx="254" cy="133"/>
                <a:chOff x="2288" y="2935"/>
                <a:chExt cx="254" cy="133"/>
              </a:xfrm>
            </p:grpSpPr>
            <p:grpSp>
              <p:nvGrpSpPr>
                <p:cNvPr id="2907" name="Group 1011"/>
                <p:cNvGrpSpPr>
                  <a:grpSpLocks/>
                </p:cNvGrpSpPr>
                <p:nvPr/>
              </p:nvGrpSpPr>
              <p:grpSpPr bwMode="auto">
                <a:xfrm>
                  <a:off x="2288" y="2935"/>
                  <a:ext cx="254" cy="133"/>
                  <a:chOff x="2288" y="2935"/>
                  <a:chExt cx="254" cy="133"/>
                </a:xfrm>
              </p:grpSpPr>
              <p:sp>
                <p:nvSpPr>
                  <p:cNvPr id="2909" name="Freeform 101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910" name="Freeform 101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908" name="Freeform 101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771" name="Group 1015"/>
              <p:cNvGrpSpPr>
                <a:grpSpLocks/>
              </p:cNvGrpSpPr>
              <p:nvPr/>
            </p:nvGrpSpPr>
            <p:grpSpPr bwMode="auto">
              <a:xfrm>
                <a:off x="2447" y="2945"/>
                <a:ext cx="55" cy="109"/>
                <a:chOff x="2447" y="2945"/>
                <a:chExt cx="55" cy="109"/>
              </a:xfrm>
            </p:grpSpPr>
            <p:sp>
              <p:nvSpPr>
                <p:cNvPr id="2905" name="Freeform 101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906" name="Freeform 101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772" name="Group 1018"/>
              <p:cNvGrpSpPr>
                <a:grpSpLocks/>
              </p:cNvGrpSpPr>
              <p:nvPr/>
            </p:nvGrpSpPr>
            <p:grpSpPr bwMode="auto">
              <a:xfrm>
                <a:off x="2320" y="2946"/>
                <a:ext cx="32" cy="110"/>
                <a:chOff x="2320" y="2946"/>
                <a:chExt cx="32" cy="110"/>
              </a:xfrm>
            </p:grpSpPr>
            <p:sp>
              <p:nvSpPr>
                <p:cNvPr id="2903" name="Freeform 101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904" name="Freeform 102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773" name="Group 1021"/>
              <p:cNvGrpSpPr>
                <a:grpSpLocks/>
              </p:cNvGrpSpPr>
              <p:nvPr/>
            </p:nvGrpSpPr>
            <p:grpSpPr bwMode="auto">
              <a:xfrm>
                <a:off x="2349" y="3035"/>
                <a:ext cx="131" cy="21"/>
                <a:chOff x="2349" y="3035"/>
                <a:chExt cx="131" cy="21"/>
              </a:xfrm>
            </p:grpSpPr>
            <p:sp>
              <p:nvSpPr>
                <p:cNvPr id="2901" name="Freeform 102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902" name="Freeform 102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774" name="Group 1024"/>
              <p:cNvGrpSpPr>
                <a:grpSpLocks/>
              </p:cNvGrpSpPr>
              <p:nvPr/>
            </p:nvGrpSpPr>
            <p:grpSpPr bwMode="auto">
              <a:xfrm>
                <a:off x="2348" y="2945"/>
                <a:ext cx="129" cy="19"/>
                <a:chOff x="2348" y="2945"/>
                <a:chExt cx="129" cy="19"/>
              </a:xfrm>
            </p:grpSpPr>
            <p:sp>
              <p:nvSpPr>
                <p:cNvPr id="2899" name="Freeform 102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900" name="Freeform 102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2775" name="Line 102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776" name="Line 102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2777" name="Group 1029"/>
              <p:cNvGrpSpPr>
                <a:grpSpLocks/>
              </p:cNvGrpSpPr>
              <p:nvPr/>
            </p:nvGrpSpPr>
            <p:grpSpPr bwMode="auto">
              <a:xfrm>
                <a:off x="2288" y="2935"/>
                <a:ext cx="254" cy="133"/>
                <a:chOff x="2288" y="2935"/>
                <a:chExt cx="254" cy="133"/>
              </a:xfrm>
            </p:grpSpPr>
            <p:grpSp>
              <p:nvGrpSpPr>
                <p:cNvPr id="2895" name="Group 1030"/>
                <p:cNvGrpSpPr>
                  <a:grpSpLocks/>
                </p:cNvGrpSpPr>
                <p:nvPr/>
              </p:nvGrpSpPr>
              <p:grpSpPr bwMode="auto">
                <a:xfrm>
                  <a:off x="2288" y="2935"/>
                  <a:ext cx="254" cy="133"/>
                  <a:chOff x="2288" y="2935"/>
                  <a:chExt cx="254" cy="133"/>
                </a:xfrm>
              </p:grpSpPr>
              <p:sp>
                <p:nvSpPr>
                  <p:cNvPr id="2897" name="Freeform 103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898" name="Freeform 103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896" name="Freeform 103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778" name="Group 1034"/>
              <p:cNvGrpSpPr>
                <a:grpSpLocks/>
              </p:cNvGrpSpPr>
              <p:nvPr/>
            </p:nvGrpSpPr>
            <p:grpSpPr bwMode="auto">
              <a:xfrm>
                <a:off x="2447" y="2945"/>
                <a:ext cx="55" cy="109"/>
                <a:chOff x="2447" y="2945"/>
                <a:chExt cx="55" cy="109"/>
              </a:xfrm>
            </p:grpSpPr>
            <p:sp>
              <p:nvSpPr>
                <p:cNvPr id="2893" name="Freeform 103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894" name="Freeform 103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779" name="Group 1037"/>
              <p:cNvGrpSpPr>
                <a:grpSpLocks/>
              </p:cNvGrpSpPr>
              <p:nvPr/>
            </p:nvGrpSpPr>
            <p:grpSpPr bwMode="auto">
              <a:xfrm>
                <a:off x="2320" y="2946"/>
                <a:ext cx="32" cy="110"/>
                <a:chOff x="2320" y="2946"/>
                <a:chExt cx="32" cy="110"/>
              </a:xfrm>
            </p:grpSpPr>
            <p:sp>
              <p:nvSpPr>
                <p:cNvPr id="2889" name="Freeform 103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2890" name="Group 1039"/>
                <p:cNvGrpSpPr>
                  <a:grpSpLocks/>
                </p:cNvGrpSpPr>
                <p:nvPr/>
              </p:nvGrpSpPr>
              <p:grpSpPr bwMode="auto">
                <a:xfrm>
                  <a:off x="2320" y="2946"/>
                  <a:ext cx="32" cy="110"/>
                  <a:chOff x="2320" y="2946"/>
                  <a:chExt cx="32" cy="110"/>
                </a:xfrm>
              </p:grpSpPr>
              <p:sp>
                <p:nvSpPr>
                  <p:cNvPr id="2891" name="Freeform 10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2892" name="Freeform 104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grpSp>
            <p:nvGrpSpPr>
              <p:cNvPr id="2780" name="Group 1042"/>
              <p:cNvGrpSpPr>
                <a:grpSpLocks/>
              </p:cNvGrpSpPr>
              <p:nvPr/>
            </p:nvGrpSpPr>
            <p:grpSpPr bwMode="auto">
              <a:xfrm>
                <a:off x="2349" y="3035"/>
                <a:ext cx="131" cy="21"/>
                <a:chOff x="2349" y="3035"/>
                <a:chExt cx="131" cy="21"/>
              </a:xfrm>
            </p:grpSpPr>
            <p:sp>
              <p:nvSpPr>
                <p:cNvPr id="2887" name="Freeform 10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888" name="Freeform 10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781" name="Group 1045"/>
              <p:cNvGrpSpPr>
                <a:grpSpLocks/>
              </p:cNvGrpSpPr>
              <p:nvPr/>
            </p:nvGrpSpPr>
            <p:grpSpPr bwMode="auto">
              <a:xfrm>
                <a:off x="2348" y="2945"/>
                <a:ext cx="129" cy="19"/>
                <a:chOff x="2348" y="2945"/>
                <a:chExt cx="129" cy="19"/>
              </a:xfrm>
            </p:grpSpPr>
            <p:sp>
              <p:nvSpPr>
                <p:cNvPr id="2885" name="Freeform 10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886" name="Freeform 10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2782" name="Line 104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783" name="Line 104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2784" name="Group 1050"/>
              <p:cNvGrpSpPr>
                <a:grpSpLocks/>
              </p:cNvGrpSpPr>
              <p:nvPr/>
            </p:nvGrpSpPr>
            <p:grpSpPr bwMode="auto">
              <a:xfrm>
                <a:off x="2288" y="2935"/>
                <a:ext cx="254" cy="133"/>
                <a:chOff x="2288" y="2935"/>
                <a:chExt cx="254" cy="133"/>
              </a:xfrm>
            </p:grpSpPr>
            <p:grpSp>
              <p:nvGrpSpPr>
                <p:cNvPr id="2881" name="Group 1051"/>
                <p:cNvGrpSpPr>
                  <a:grpSpLocks/>
                </p:cNvGrpSpPr>
                <p:nvPr/>
              </p:nvGrpSpPr>
              <p:grpSpPr bwMode="auto">
                <a:xfrm>
                  <a:off x="2288" y="2935"/>
                  <a:ext cx="254" cy="133"/>
                  <a:chOff x="2288" y="2935"/>
                  <a:chExt cx="254" cy="133"/>
                </a:xfrm>
              </p:grpSpPr>
              <p:sp>
                <p:nvSpPr>
                  <p:cNvPr id="2883" name="Freeform 105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884" name="Freeform 105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882" name="Freeform 105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785" name="Group 1055"/>
              <p:cNvGrpSpPr>
                <a:grpSpLocks/>
              </p:cNvGrpSpPr>
              <p:nvPr/>
            </p:nvGrpSpPr>
            <p:grpSpPr bwMode="auto">
              <a:xfrm>
                <a:off x="2447" y="2945"/>
                <a:ext cx="55" cy="109"/>
                <a:chOff x="2447" y="2945"/>
                <a:chExt cx="55" cy="109"/>
              </a:xfrm>
            </p:grpSpPr>
            <p:sp>
              <p:nvSpPr>
                <p:cNvPr id="2879" name="Freeform 105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880" name="Freeform 105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786" name="Group 1058"/>
              <p:cNvGrpSpPr>
                <a:grpSpLocks/>
              </p:cNvGrpSpPr>
              <p:nvPr/>
            </p:nvGrpSpPr>
            <p:grpSpPr bwMode="auto">
              <a:xfrm>
                <a:off x="2320" y="2946"/>
                <a:ext cx="32" cy="110"/>
                <a:chOff x="2320" y="2946"/>
                <a:chExt cx="32" cy="110"/>
              </a:xfrm>
            </p:grpSpPr>
            <p:sp>
              <p:nvSpPr>
                <p:cNvPr id="2877" name="Freeform 105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878" name="Freeform 106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787" name="Group 1061"/>
              <p:cNvGrpSpPr>
                <a:grpSpLocks/>
              </p:cNvGrpSpPr>
              <p:nvPr/>
            </p:nvGrpSpPr>
            <p:grpSpPr bwMode="auto">
              <a:xfrm>
                <a:off x="2349" y="3035"/>
                <a:ext cx="131" cy="21"/>
                <a:chOff x="2349" y="3035"/>
                <a:chExt cx="131" cy="21"/>
              </a:xfrm>
            </p:grpSpPr>
            <p:sp>
              <p:nvSpPr>
                <p:cNvPr id="2875" name="Freeform 106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876" name="Freeform 106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788" name="Group 1064"/>
              <p:cNvGrpSpPr>
                <a:grpSpLocks/>
              </p:cNvGrpSpPr>
              <p:nvPr/>
            </p:nvGrpSpPr>
            <p:grpSpPr bwMode="auto">
              <a:xfrm>
                <a:off x="2348" y="2945"/>
                <a:ext cx="129" cy="19"/>
                <a:chOff x="2348" y="2945"/>
                <a:chExt cx="129" cy="19"/>
              </a:xfrm>
            </p:grpSpPr>
            <p:sp>
              <p:nvSpPr>
                <p:cNvPr id="2873" name="Freeform 106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874" name="Freeform 106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2789" name="Line 106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790" name="Line 106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2791" name="Group 1069"/>
              <p:cNvGrpSpPr>
                <a:grpSpLocks/>
              </p:cNvGrpSpPr>
              <p:nvPr/>
            </p:nvGrpSpPr>
            <p:grpSpPr bwMode="auto">
              <a:xfrm>
                <a:off x="2288" y="2935"/>
                <a:ext cx="254" cy="133"/>
                <a:chOff x="2288" y="2935"/>
                <a:chExt cx="254" cy="133"/>
              </a:xfrm>
            </p:grpSpPr>
            <p:sp>
              <p:nvSpPr>
                <p:cNvPr id="2871" name="Freeform 107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872" name="Freeform 107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792" name="Freeform 107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2793" name="Group 1073"/>
              <p:cNvGrpSpPr>
                <a:grpSpLocks/>
              </p:cNvGrpSpPr>
              <p:nvPr/>
            </p:nvGrpSpPr>
            <p:grpSpPr bwMode="auto">
              <a:xfrm>
                <a:off x="2288" y="2935"/>
                <a:ext cx="254" cy="133"/>
                <a:chOff x="2288" y="2935"/>
                <a:chExt cx="254" cy="133"/>
              </a:xfrm>
            </p:grpSpPr>
            <p:sp>
              <p:nvSpPr>
                <p:cNvPr id="2869" name="Freeform 107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870" name="Freeform 107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794" name="Freeform 107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2795" name="Freeform 107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796" name="Freeform 107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797" name="Freeform 107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798" name="Freeform 108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799" name="Freeform 108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800" name="Freeform 108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2801" name="Freeform 108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802" name="Freeform 108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2803" name="Freeform 108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804" name="Freeform 108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805" name="Freeform 1087"/>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806" name="Freeform 1088"/>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807" name="Freeform 108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808" name="Freeform 109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809" name="Freeform 1091"/>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810" name="Freeform 109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811" name="Line 1093"/>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812" name="Line 1094"/>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2813" name="Group 1095"/>
              <p:cNvGrpSpPr>
                <a:grpSpLocks/>
              </p:cNvGrpSpPr>
              <p:nvPr/>
            </p:nvGrpSpPr>
            <p:grpSpPr bwMode="auto">
              <a:xfrm>
                <a:off x="2288" y="2935"/>
                <a:ext cx="254" cy="133"/>
                <a:chOff x="2288" y="2935"/>
                <a:chExt cx="254" cy="133"/>
              </a:xfrm>
            </p:grpSpPr>
            <p:sp>
              <p:nvSpPr>
                <p:cNvPr id="2867" name="Freeform 109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868" name="Freeform 109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814" name="Freeform 109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2815" name="Group 1099"/>
              <p:cNvGrpSpPr>
                <a:grpSpLocks/>
              </p:cNvGrpSpPr>
              <p:nvPr/>
            </p:nvGrpSpPr>
            <p:grpSpPr bwMode="auto">
              <a:xfrm>
                <a:off x="2288" y="2935"/>
                <a:ext cx="254" cy="133"/>
                <a:chOff x="2288" y="2935"/>
                <a:chExt cx="254" cy="133"/>
              </a:xfrm>
            </p:grpSpPr>
            <p:sp>
              <p:nvSpPr>
                <p:cNvPr id="2865" name="Freeform 110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866" name="Freeform 110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816" name="Freeform 110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2817" name="Freeform 110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818" name="Freeform 110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819" name="Freeform 110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820" name="Freeform 110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821" name="Freeform 110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822" name="Freeform 110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2823" name="Freeform 110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824" name="Freeform 111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2825" name="Freeform 111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826" name="Freeform 111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827" name="Freeform 111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828" name="Freeform 111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829" name="Freeform 111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830" name="Freeform 111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831" name="Freeform 111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832" name="Freeform 111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833" name="Line 111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834" name="Line 112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2835" name="Group 1121"/>
              <p:cNvGrpSpPr>
                <a:grpSpLocks/>
              </p:cNvGrpSpPr>
              <p:nvPr/>
            </p:nvGrpSpPr>
            <p:grpSpPr bwMode="auto">
              <a:xfrm>
                <a:off x="2288" y="2935"/>
                <a:ext cx="254" cy="133"/>
                <a:chOff x="2288" y="2935"/>
                <a:chExt cx="254" cy="133"/>
              </a:xfrm>
            </p:grpSpPr>
            <p:sp>
              <p:nvSpPr>
                <p:cNvPr id="2863" name="Freeform 112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864" name="Freeform 112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836" name="Freeform 112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2837" name="Group 1125"/>
              <p:cNvGrpSpPr>
                <a:grpSpLocks/>
              </p:cNvGrpSpPr>
              <p:nvPr/>
            </p:nvGrpSpPr>
            <p:grpSpPr bwMode="auto">
              <a:xfrm>
                <a:off x="2288" y="2935"/>
                <a:ext cx="254" cy="133"/>
                <a:chOff x="2288" y="2935"/>
                <a:chExt cx="254" cy="133"/>
              </a:xfrm>
            </p:grpSpPr>
            <p:sp>
              <p:nvSpPr>
                <p:cNvPr id="2861" name="Freeform 112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862" name="Freeform 112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838" name="Freeform 112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2839" name="Freeform 112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840" name="Freeform 113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841" name="Freeform 113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842" name="Freeform 113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843" name="Freeform 113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2844" name="Group 1134"/>
              <p:cNvGrpSpPr>
                <a:grpSpLocks/>
              </p:cNvGrpSpPr>
              <p:nvPr/>
            </p:nvGrpSpPr>
            <p:grpSpPr bwMode="auto">
              <a:xfrm>
                <a:off x="2320" y="2946"/>
                <a:ext cx="32" cy="110"/>
                <a:chOff x="2320" y="2946"/>
                <a:chExt cx="32" cy="110"/>
              </a:xfrm>
            </p:grpSpPr>
            <p:sp>
              <p:nvSpPr>
                <p:cNvPr id="2859" name="Freeform 113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2860" name="Freeform 113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2845" name="Freeform 113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2846" name="Group 1138"/>
              <p:cNvGrpSpPr>
                <a:grpSpLocks/>
              </p:cNvGrpSpPr>
              <p:nvPr/>
            </p:nvGrpSpPr>
            <p:grpSpPr bwMode="auto">
              <a:xfrm>
                <a:off x="2320" y="2946"/>
                <a:ext cx="32" cy="110"/>
                <a:chOff x="2320" y="2946"/>
                <a:chExt cx="32" cy="110"/>
              </a:xfrm>
            </p:grpSpPr>
            <p:sp>
              <p:nvSpPr>
                <p:cNvPr id="2857" name="Freeform 113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2858" name="Freeform 11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2847" name="Freeform 114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848" name="Freeform 114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849" name="Freeform 11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850" name="Freeform 11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851" name="Freeform 114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852" name="Freeform 11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853" name="Freeform 11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854" name="Freeform 114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855" name="Line 114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856" name="Line 115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cxnSp>
          <p:nvCxnSpPr>
            <p:cNvPr id="2750" name="直線矢印コネクタ 2749"/>
            <p:cNvCxnSpPr/>
            <p:nvPr/>
          </p:nvCxnSpPr>
          <p:spPr>
            <a:xfrm flipV="1">
              <a:off x="2963955" y="1785293"/>
              <a:ext cx="190636" cy="126792"/>
            </a:xfrm>
            <a:prstGeom prst="straightConnector1">
              <a:avLst/>
            </a:prstGeom>
            <a:ln w="12700">
              <a:solidFill>
                <a:schemeClr val="tx1"/>
              </a:solidFill>
              <a:tailEnd type="triangle"/>
            </a:ln>
            <a:scene3d>
              <a:camera prst="orthographicFront">
                <a:rot lat="0" lon="0" rev="18000000"/>
              </a:camera>
              <a:lightRig rig="threePt" dir="t"/>
            </a:scene3d>
          </p:spPr>
          <p:style>
            <a:lnRef idx="1">
              <a:schemeClr val="accent1"/>
            </a:lnRef>
            <a:fillRef idx="0">
              <a:schemeClr val="accent1"/>
            </a:fillRef>
            <a:effectRef idx="0">
              <a:schemeClr val="accent1"/>
            </a:effectRef>
            <a:fontRef idx="minor">
              <a:schemeClr val="tx1"/>
            </a:fontRef>
          </p:style>
        </p:cxnSp>
        <p:sp>
          <p:nvSpPr>
            <p:cNvPr id="2751" name="Rectangle 1107"/>
            <p:cNvSpPr>
              <a:spLocks noChangeArrowheads="1"/>
            </p:cNvSpPr>
            <p:nvPr/>
          </p:nvSpPr>
          <p:spPr bwMode="auto">
            <a:xfrm>
              <a:off x="2947827" y="1938273"/>
              <a:ext cx="178948" cy="52689"/>
            </a:xfrm>
            <a:prstGeom prst="rect">
              <a:avLst/>
            </a:prstGeom>
            <a:solidFill>
              <a:srgbClr val="FFFFFF"/>
            </a:solidFill>
            <a:ln w="9525">
              <a:noFill/>
              <a:miter lim="800000"/>
              <a:headEnd/>
              <a:tailEnd/>
            </a:ln>
            <a:scene3d>
              <a:camera prst="orthographicFront">
                <a:rot lat="0" lon="0" rev="9000000"/>
              </a:camera>
              <a:lightRig rig="threePt" dir="t"/>
            </a:scene3d>
          </p:spPr>
          <p:txBody>
            <a:bodyPr/>
            <a:lstStyle/>
            <a:p>
              <a:pPr eaLnBrk="0" hangingPunct="0"/>
              <a:endParaRPr kumimoji="0" lang="ja-JP" altLang="ja-JP">
                <a:latin typeface="+mn-ea"/>
              </a:endParaRPr>
            </a:p>
          </p:txBody>
        </p:sp>
        <p:sp>
          <p:nvSpPr>
            <p:cNvPr id="2752" name="Rectangle 1107"/>
            <p:cNvSpPr>
              <a:spLocks noChangeArrowheads="1"/>
            </p:cNvSpPr>
            <p:nvPr/>
          </p:nvSpPr>
          <p:spPr bwMode="auto">
            <a:xfrm>
              <a:off x="2547177" y="1830649"/>
              <a:ext cx="178948" cy="52689"/>
            </a:xfrm>
            <a:prstGeom prst="rect">
              <a:avLst/>
            </a:prstGeom>
            <a:solidFill>
              <a:srgbClr val="FFFFFF"/>
            </a:solidFill>
            <a:ln w="9525">
              <a:noFill/>
              <a:miter lim="800000"/>
              <a:headEnd/>
              <a:tailEnd/>
            </a:ln>
            <a:scene3d>
              <a:camera prst="orthographicFront">
                <a:rot lat="0" lon="0" rev="10200000"/>
              </a:camera>
              <a:lightRig rig="threePt" dir="t"/>
            </a:scene3d>
          </p:spPr>
          <p:txBody>
            <a:bodyPr/>
            <a:lstStyle/>
            <a:p>
              <a:pPr eaLnBrk="0" hangingPunct="0"/>
              <a:endParaRPr kumimoji="0" lang="ja-JP" altLang="ja-JP">
                <a:latin typeface="+mn-ea"/>
              </a:endParaRPr>
            </a:p>
          </p:txBody>
        </p:sp>
        <p:sp>
          <p:nvSpPr>
            <p:cNvPr id="2753" name="Rectangle 1107"/>
            <p:cNvSpPr>
              <a:spLocks noChangeArrowheads="1"/>
            </p:cNvSpPr>
            <p:nvPr/>
          </p:nvSpPr>
          <p:spPr bwMode="auto">
            <a:xfrm>
              <a:off x="3169677" y="2160123"/>
              <a:ext cx="178948" cy="52689"/>
            </a:xfrm>
            <a:prstGeom prst="rect">
              <a:avLst/>
            </a:prstGeom>
            <a:solidFill>
              <a:srgbClr val="FFFFFF"/>
            </a:solidFill>
            <a:ln w="9525">
              <a:noFill/>
              <a:miter lim="800000"/>
              <a:headEnd/>
              <a:tailEnd/>
            </a:ln>
            <a:scene3d>
              <a:camera prst="orthographicFront">
                <a:rot lat="0" lon="0" rev="7800000"/>
              </a:camera>
              <a:lightRig rig="threePt" dir="t"/>
            </a:scene3d>
          </p:spPr>
          <p:txBody>
            <a:bodyPr/>
            <a:lstStyle/>
            <a:p>
              <a:pPr eaLnBrk="0" hangingPunct="0"/>
              <a:endParaRPr kumimoji="0" lang="ja-JP" altLang="ja-JP">
                <a:latin typeface="+mn-ea"/>
              </a:endParaRPr>
            </a:p>
          </p:txBody>
        </p:sp>
        <p:sp>
          <p:nvSpPr>
            <p:cNvPr id="2754" name="Rectangle 1107"/>
            <p:cNvSpPr>
              <a:spLocks noChangeArrowheads="1"/>
            </p:cNvSpPr>
            <p:nvPr/>
          </p:nvSpPr>
          <p:spPr bwMode="auto">
            <a:xfrm>
              <a:off x="3356802" y="2428272"/>
              <a:ext cx="178948" cy="52689"/>
            </a:xfrm>
            <a:prstGeom prst="rect">
              <a:avLst/>
            </a:prstGeom>
            <a:solidFill>
              <a:srgbClr val="FFFFFF"/>
            </a:solidFill>
            <a:ln w="9525">
              <a:noFill/>
              <a:miter lim="800000"/>
              <a:headEnd/>
              <a:tailEnd/>
            </a:ln>
            <a:scene3d>
              <a:camera prst="orthographicFront">
                <a:rot lat="0" lon="0" rev="6600000"/>
              </a:camera>
              <a:lightRig rig="threePt" dir="t"/>
            </a:scene3d>
          </p:spPr>
          <p:txBody>
            <a:bodyPr/>
            <a:lstStyle/>
            <a:p>
              <a:pPr eaLnBrk="0" hangingPunct="0"/>
              <a:endParaRPr kumimoji="0" lang="ja-JP" altLang="ja-JP">
                <a:latin typeface="+mn-ea"/>
              </a:endParaRPr>
            </a:p>
          </p:txBody>
        </p:sp>
        <p:sp>
          <p:nvSpPr>
            <p:cNvPr id="2755" name="Rectangle 1107"/>
            <p:cNvSpPr>
              <a:spLocks noChangeArrowheads="1"/>
            </p:cNvSpPr>
            <p:nvPr/>
          </p:nvSpPr>
          <p:spPr bwMode="auto">
            <a:xfrm>
              <a:off x="3439753" y="2754292"/>
              <a:ext cx="178948" cy="52689"/>
            </a:xfrm>
            <a:prstGeom prst="rect">
              <a:avLst/>
            </a:prstGeom>
            <a:solidFill>
              <a:srgbClr val="FFFFFF"/>
            </a:solidFill>
            <a:ln w="9525">
              <a:noFill/>
              <a:miter lim="800000"/>
              <a:headEnd/>
              <a:tailEnd/>
            </a:ln>
            <a:scene3d>
              <a:camera prst="orthographicFront">
                <a:rot lat="0" lon="0" rev="5400000"/>
              </a:camera>
              <a:lightRig rig="threePt" dir="t"/>
            </a:scene3d>
          </p:spPr>
          <p:txBody>
            <a:bodyPr/>
            <a:lstStyle/>
            <a:p>
              <a:pPr eaLnBrk="0" hangingPunct="0"/>
              <a:endParaRPr kumimoji="0" lang="ja-JP" altLang="ja-JP">
                <a:latin typeface="+mn-ea"/>
              </a:endParaRPr>
            </a:p>
          </p:txBody>
        </p:sp>
        <p:sp>
          <p:nvSpPr>
            <p:cNvPr id="2756" name="テキスト ボックス 2755"/>
            <p:cNvSpPr txBox="1"/>
            <p:nvPr/>
          </p:nvSpPr>
          <p:spPr>
            <a:xfrm>
              <a:off x="3171731" y="1286332"/>
              <a:ext cx="826784" cy="276999"/>
            </a:xfrm>
            <a:prstGeom prst="rect">
              <a:avLst/>
            </a:prstGeom>
            <a:noFill/>
          </p:spPr>
          <p:txBody>
            <a:bodyPr wrap="square" rtlCol="0">
              <a:spAutoFit/>
            </a:bodyPr>
            <a:lstStyle/>
            <a:p>
              <a:r>
                <a:rPr lang="en-US" altLang="ja-JP" sz="1200" dirty="0" smtClean="0"/>
                <a:t>Stationary</a:t>
              </a:r>
              <a:endParaRPr kumimoji="1" lang="en-US" altLang="ja-JP" sz="1200" dirty="0" smtClean="0"/>
            </a:p>
          </p:txBody>
        </p:sp>
        <p:sp>
          <p:nvSpPr>
            <p:cNvPr id="2757" name="テキスト ボックス 2756"/>
            <p:cNvSpPr txBox="1"/>
            <p:nvPr/>
          </p:nvSpPr>
          <p:spPr>
            <a:xfrm>
              <a:off x="1875778" y="1840674"/>
              <a:ext cx="1301958" cy="477054"/>
            </a:xfrm>
            <a:prstGeom prst="rect">
              <a:avLst/>
            </a:prstGeom>
            <a:noFill/>
          </p:spPr>
          <p:txBody>
            <a:bodyPr wrap="non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Not less than</a:t>
              </a:r>
            </a:p>
            <a:p>
              <a:pPr algn="ctr">
                <a:lnSpc>
                  <a:spcPts val="1500"/>
                </a:lnSpc>
              </a:pPr>
              <a:r>
                <a:rPr lang="en-US" altLang="ja-JP" sz="1600" b="1" dirty="0" smtClean="0">
                  <a:latin typeface="Calibri" panose="020F0502020204030204" pitchFamily="34" charset="0"/>
                  <a:cs typeface="Arial" panose="020B0604020202020204" pitchFamily="34" charset="0"/>
                </a:rPr>
                <a:t>21km/h</a:t>
              </a:r>
              <a:endParaRPr lang="ja-JP" altLang="en-US" sz="1600" b="1" dirty="0">
                <a:latin typeface="Calibri" panose="020F0502020204030204" pitchFamily="34" charset="0"/>
                <a:cs typeface="Arial" panose="020B0604020202020204" pitchFamily="34" charset="0"/>
              </a:endParaRPr>
            </a:p>
          </p:txBody>
        </p:sp>
        <p:sp>
          <p:nvSpPr>
            <p:cNvPr id="2758" name="正方形/長方形 2757"/>
            <p:cNvSpPr/>
            <p:nvPr/>
          </p:nvSpPr>
          <p:spPr>
            <a:xfrm>
              <a:off x="2312515" y="1640503"/>
              <a:ext cx="57150" cy="154247"/>
            </a:xfrm>
            <a:prstGeom prst="rect">
              <a:avLst/>
            </a:prstGeom>
            <a:solidFill>
              <a:srgbClr val="FF0000"/>
            </a:solidFill>
            <a:ln>
              <a:noFill/>
            </a:ln>
            <a:scene3d>
              <a:camera prst="orthographicFront">
                <a:rot lat="0" lon="0" rev="21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59" name="正方形/長方形 2758"/>
            <p:cNvSpPr/>
            <p:nvPr/>
          </p:nvSpPr>
          <p:spPr>
            <a:xfrm>
              <a:off x="2344201" y="1441025"/>
              <a:ext cx="57150" cy="154247"/>
            </a:xfrm>
            <a:prstGeom prst="rect">
              <a:avLst/>
            </a:prstGeom>
            <a:solidFill>
              <a:srgbClr val="FF0000"/>
            </a:solidFill>
            <a:ln>
              <a:noFill/>
            </a:ln>
            <a:scene3d>
              <a:camera prst="orthographicFront">
                <a:rot lat="0" lon="0" rev="2112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60" name="直線コネクタ 2759"/>
            <p:cNvCxnSpPr/>
            <p:nvPr/>
          </p:nvCxnSpPr>
          <p:spPr>
            <a:xfrm flipV="1">
              <a:off x="2881698" y="1161561"/>
              <a:ext cx="0" cy="448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61" name="直線コネクタ 2760"/>
            <p:cNvCxnSpPr/>
            <p:nvPr/>
          </p:nvCxnSpPr>
          <p:spPr>
            <a:xfrm flipV="1">
              <a:off x="3612212" y="1079125"/>
              <a:ext cx="0" cy="448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62" name="直線コネクタ 2761"/>
            <p:cNvCxnSpPr/>
            <p:nvPr/>
          </p:nvCxnSpPr>
          <p:spPr>
            <a:xfrm>
              <a:off x="2880665" y="1221806"/>
              <a:ext cx="738036"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63" name="テキスト ボックス 2762"/>
            <p:cNvSpPr txBox="1"/>
            <p:nvPr/>
          </p:nvSpPr>
          <p:spPr>
            <a:xfrm>
              <a:off x="2517506" y="615843"/>
              <a:ext cx="1459950" cy="669414"/>
            </a:xfrm>
            <a:prstGeom prst="rect">
              <a:avLst/>
            </a:prstGeom>
            <a:noFill/>
          </p:spPr>
          <p:txBody>
            <a:bodyPr wrap="non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TTC </a:t>
              </a:r>
            </a:p>
            <a:p>
              <a:pPr algn="ctr">
                <a:lnSpc>
                  <a:spcPts val="1500"/>
                </a:lnSpc>
              </a:pPr>
              <a:r>
                <a:rPr lang="en-US" altLang="ja-JP" sz="1600" b="1" dirty="0" smtClean="0">
                  <a:latin typeface="Calibri" panose="020F0502020204030204" pitchFamily="34" charset="0"/>
                  <a:cs typeface="Arial" panose="020B0604020202020204" pitchFamily="34" charset="0"/>
                </a:rPr>
                <a:t>not more than </a:t>
              </a:r>
            </a:p>
            <a:p>
              <a:pPr algn="ctr">
                <a:lnSpc>
                  <a:spcPts val="1500"/>
                </a:lnSpc>
              </a:pPr>
              <a:r>
                <a:rPr lang="en-US" altLang="ja-JP" sz="1600" b="1" dirty="0" smtClean="0">
                  <a:latin typeface="Calibri" panose="020F0502020204030204" pitchFamily="34" charset="0"/>
                  <a:cs typeface="Arial" panose="020B0604020202020204" pitchFamily="34" charset="0"/>
                </a:rPr>
                <a:t>1.1sec.</a:t>
              </a:r>
              <a:endParaRPr lang="ja-JP" altLang="en-US" sz="1600" b="1" dirty="0">
                <a:latin typeface="Calibri" panose="020F0502020204030204" pitchFamily="34" charset="0"/>
                <a:cs typeface="Arial" panose="020B0604020202020204" pitchFamily="34" charset="0"/>
              </a:endParaRPr>
            </a:p>
          </p:txBody>
        </p:sp>
        <p:grpSp>
          <p:nvGrpSpPr>
            <p:cNvPr id="2765" name="グループ化 2764"/>
            <p:cNvGrpSpPr/>
            <p:nvPr/>
          </p:nvGrpSpPr>
          <p:grpSpPr>
            <a:xfrm>
              <a:off x="3574186" y="1483564"/>
              <a:ext cx="170198" cy="338903"/>
              <a:chOff x="4777918" y="4493009"/>
              <a:chExt cx="94152" cy="187478"/>
            </a:xfrm>
            <a:scene3d>
              <a:camera prst="orthographicFront">
                <a:rot lat="0" lon="0" rev="9000000"/>
              </a:camera>
              <a:lightRig rig="threePt" dir="t"/>
            </a:scene3d>
          </p:grpSpPr>
          <p:sp>
            <p:nvSpPr>
              <p:cNvPr id="2767" name="円/楕円 2766"/>
              <p:cNvSpPr/>
              <p:nvPr/>
            </p:nvSpPr>
            <p:spPr>
              <a:xfrm>
                <a:off x="4777918" y="4493009"/>
                <a:ext cx="55541" cy="187478"/>
              </a:xfrm>
              <a:prstGeom prst="ellipse">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68" name="円/楕円 2767"/>
              <p:cNvSpPr/>
              <p:nvPr/>
            </p:nvSpPr>
            <p:spPr>
              <a:xfrm>
                <a:off x="4786830" y="4540315"/>
                <a:ext cx="85240" cy="85240"/>
              </a:xfrm>
              <a:prstGeom prst="ellipse">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cxnSp>
          <p:nvCxnSpPr>
            <p:cNvPr id="2766" name="直線コネクタ 2765"/>
            <p:cNvCxnSpPr>
              <a:stCxn id="2842" idx="0"/>
            </p:cNvCxnSpPr>
            <p:nvPr/>
          </p:nvCxnSpPr>
          <p:spPr>
            <a:xfrm>
              <a:off x="2783560" y="1541544"/>
              <a:ext cx="872773" cy="11069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64" name="直線コネクタ 2763"/>
            <p:cNvCxnSpPr/>
            <p:nvPr/>
          </p:nvCxnSpPr>
          <p:spPr>
            <a:xfrm>
              <a:off x="2009553" y="1649419"/>
              <a:ext cx="1799645" cy="0"/>
            </a:xfrm>
            <a:prstGeom prst="line">
              <a:avLst/>
            </a:prstGeom>
            <a:ln w="952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pic>
        <p:nvPicPr>
          <p:cNvPr id="18" name="図 17"/>
          <p:cNvPicPr>
            <a:picLocks noChangeAspect="1"/>
          </p:cNvPicPr>
          <p:nvPr/>
        </p:nvPicPr>
        <p:blipFill>
          <a:blip r:embed="rId2"/>
          <a:stretch>
            <a:fillRect/>
          </a:stretch>
        </p:blipFill>
        <p:spPr>
          <a:xfrm>
            <a:off x="365375" y="6407330"/>
            <a:ext cx="3530342" cy="425341"/>
          </a:xfrm>
          <a:prstGeom prst="rect">
            <a:avLst/>
          </a:prstGeom>
        </p:spPr>
      </p:pic>
      <p:graphicFrame>
        <p:nvGraphicFramePr>
          <p:cNvPr id="571" name="表 570"/>
          <p:cNvGraphicFramePr>
            <a:graphicFrameLocks noGrp="1"/>
          </p:cNvGraphicFramePr>
          <p:nvPr>
            <p:extLst>
              <p:ext uri="{D42A27DB-BD31-4B8C-83A1-F6EECF244321}">
                <p14:modId xmlns:p14="http://schemas.microsoft.com/office/powerpoint/2010/main" val="4202710311"/>
              </p:ext>
            </p:extLst>
          </p:nvPr>
        </p:nvGraphicFramePr>
        <p:xfrm>
          <a:off x="3958751" y="4988932"/>
          <a:ext cx="4555958" cy="1737360"/>
        </p:xfrm>
        <a:graphic>
          <a:graphicData uri="http://schemas.openxmlformats.org/drawingml/2006/table">
            <a:tbl>
              <a:tblPr firstRow="1" bandRow="1">
                <a:tableStyleId>{5C22544A-7EE6-4342-B048-85BDC9FD1C3A}</a:tableStyleId>
              </a:tblPr>
              <a:tblGrid>
                <a:gridCol w="356955">
                  <a:extLst>
                    <a:ext uri="{9D8B030D-6E8A-4147-A177-3AD203B41FA5}">
                      <a16:colId xmlns:a16="http://schemas.microsoft.com/office/drawing/2014/main" xmlns="" val="20000"/>
                    </a:ext>
                  </a:extLst>
                </a:gridCol>
                <a:gridCol w="1369181">
                  <a:extLst>
                    <a:ext uri="{9D8B030D-6E8A-4147-A177-3AD203B41FA5}">
                      <a16:colId xmlns:a16="http://schemas.microsoft.com/office/drawing/2014/main" xmlns="" val="20001"/>
                    </a:ext>
                  </a:extLst>
                </a:gridCol>
                <a:gridCol w="1419225">
                  <a:extLst>
                    <a:ext uri="{9D8B030D-6E8A-4147-A177-3AD203B41FA5}">
                      <a16:colId xmlns:a16="http://schemas.microsoft.com/office/drawing/2014/main" xmlns="" val="20002"/>
                    </a:ext>
                  </a:extLst>
                </a:gridCol>
                <a:gridCol w="1410597">
                  <a:extLst>
                    <a:ext uri="{9D8B030D-6E8A-4147-A177-3AD203B41FA5}">
                      <a16:colId xmlns:a16="http://schemas.microsoft.com/office/drawing/2014/main" xmlns="" val="20003"/>
                    </a:ext>
                  </a:extLst>
                </a:gridCol>
              </a:tblGrid>
              <a:tr h="370840">
                <a:tc>
                  <a:txBody>
                    <a:bodyPr/>
                    <a:lstStyle/>
                    <a:p>
                      <a:pPr algn="ctr"/>
                      <a:endParaRPr kumimoji="1" lang="ja-JP" altLang="en-US" sz="1400" b="0" dirty="0">
                        <a:solidFill>
                          <a:schemeClr val="bg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kumimoji="1" lang="en-US" altLang="ja-JP" sz="1600" b="1" dirty="0" smtClean="0">
                          <a:solidFill>
                            <a:schemeClr val="bg1"/>
                          </a:solidFill>
                          <a:latin typeface="+mn-lt"/>
                        </a:rPr>
                        <a:t>Speed</a:t>
                      </a:r>
                    </a:p>
                    <a:p>
                      <a:pPr algn="ctr"/>
                      <a:r>
                        <a:rPr kumimoji="1" lang="ja-JP" altLang="en-US" sz="1400" b="0" dirty="0" smtClean="0">
                          <a:solidFill>
                            <a:schemeClr val="bg1"/>
                          </a:solidFill>
                          <a:latin typeface="+mn-lt"/>
                        </a:rPr>
                        <a:t>（</a:t>
                      </a:r>
                      <a:r>
                        <a:rPr kumimoji="1" lang="en-US" altLang="ja-JP" sz="1400" b="0" dirty="0" smtClean="0">
                          <a:solidFill>
                            <a:schemeClr val="bg1"/>
                          </a:solidFill>
                          <a:latin typeface="+mn-lt"/>
                        </a:rPr>
                        <a:t>Average</a:t>
                      </a:r>
                      <a:r>
                        <a:rPr kumimoji="1" lang="ja-JP" altLang="en-US" sz="1400" b="0" dirty="0" smtClean="0">
                          <a:solidFill>
                            <a:schemeClr val="bg1"/>
                          </a:solidFill>
                          <a:latin typeface="+mn-lt"/>
                        </a:rPr>
                        <a:t>）</a:t>
                      </a:r>
                      <a:endParaRPr kumimoji="1" lang="ja-JP" altLang="en-US" sz="1400" b="0" dirty="0">
                        <a:solidFill>
                          <a:schemeClr val="bg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dirty="0" smtClean="0">
                          <a:solidFill>
                            <a:schemeClr val="bg1"/>
                          </a:solidFill>
                          <a:latin typeface="+mn-lt"/>
                        </a:rPr>
                        <a:t>TTC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dirty="0" smtClean="0">
                          <a:solidFill>
                            <a:schemeClr val="bg1"/>
                          </a:solidFill>
                          <a:latin typeface="+mn-lt"/>
                        </a:rPr>
                        <a:t>（</a:t>
                      </a:r>
                      <a:r>
                        <a:rPr kumimoji="1" lang="en-US" altLang="ja-JP" sz="1400" b="0" dirty="0" smtClean="0">
                          <a:solidFill>
                            <a:schemeClr val="bg1"/>
                          </a:solidFill>
                          <a:latin typeface="+mn-lt"/>
                        </a:rPr>
                        <a:t>Average</a:t>
                      </a:r>
                      <a:r>
                        <a:rPr kumimoji="1" lang="ja-JP" altLang="en-US" sz="1400" b="0" dirty="0" smtClean="0">
                          <a:solidFill>
                            <a:schemeClr val="bg1"/>
                          </a:solidFill>
                          <a:latin typeface="+mn-lt"/>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kumimoji="1" lang="en-US" altLang="ja-JP" sz="1600" b="1" dirty="0" smtClean="0">
                          <a:solidFill>
                            <a:schemeClr val="bg1"/>
                          </a:solidFill>
                          <a:latin typeface="+mn-lt"/>
                        </a:rPr>
                        <a:t>Brake</a:t>
                      </a:r>
                      <a:r>
                        <a:rPr kumimoji="1" lang="en-US" altLang="ja-JP" sz="1600" b="1" baseline="0" dirty="0" smtClean="0">
                          <a:solidFill>
                            <a:schemeClr val="bg1"/>
                          </a:solidFill>
                          <a:latin typeface="+mn-lt"/>
                        </a:rPr>
                        <a:t> pedal operation</a:t>
                      </a:r>
                      <a:endParaRPr kumimoji="1" lang="ja-JP" altLang="en-US" sz="1600" b="1" dirty="0">
                        <a:solidFill>
                          <a:schemeClr val="bg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xmlns="" val="10000"/>
                  </a:ext>
                </a:extLst>
              </a:tr>
              <a:tr h="370840">
                <a:tc>
                  <a:txBody>
                    <a:bodyPr/>
                    <a:lstStyle/>
                    <a:p>
                      <a:pPr algn="ctr"/>
                      <a:r>
                        <a:rPr kumimoji="1" lang="en-US" altLang="ja-JP" sz="1600" b="1" dirty="0" smtClean="0">
                          <a:latin typeface="+mn-lt"/>
                        </a:rPr>
                        <a:t>1)</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solidFill>
                            <a:srgbClr val="FF0000"/>
                          </a:solidFill>
                          <a:latin typeface="+mn-lt"/>
                        </a:rPr>
                        <a:t>22</a:t>
                      </a:r>
                      <a:r>
                        <a:rPr kumimoji="1" lang="en-US" altLang="ja-JP" sz="1600" b="1" dirty="0" smtClean="0">
                          <a:latin typeface="+mn-lt"/>
                        </a:rPr>
                        <a:t>km/h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dirty="0" smtClean="0">
                          <a:latin typeface="+mn-lt"/>
                        </a:rPr>
                        <a:t>(</a:t>
                      </a:r>
                      <a:r>
                        <a:rPr kumimoji="1" lang="en-US" altLang="ja-JP" sz="1200" b="1" baseline="0" dirty="0" smtClean="0">
                          <a:latin typeface="+mn-lt"/>
                        </a:rPr>
                        <a:t>Pedestrian target)</a:t>
                      </a:r>
                      <a:endParaRPr kumimoji="1" lang="ja-JP" altLang="en-US" sz="1200" b="1" dirty="0" smtClean="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solidFill>
                            <a:srgbClr val="FF0000"/>
                          </a:solidFill>
                          <a:latin typeface="+mn-lt"/>
                        </a:rPr>
                        <a:t>1.6</a:t>
                      </a:r>
                      <a:r>
                        <a:rPr kumimoji="1" lang="ja-JP" altLang="en-US" sz="1600" b="1" baseline="0" dirty="0" smtClean="0">
                          <a:latin typeface="+mn-lt"/>
                        </a:rPr>
                        <a:t> </a:t>
                      </a:r>
                      <a:r>
                        <a:rPr kumimoji="1" lang="en-US" altLang="ja-JP" sz="1600" b="1" baseline="0" dirty="0" smtClean="0">
                          <a:latin typeface="+mn-lt"/>
                        </a:rPr>
                        <a:t>sec.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baseline="0" dirty="0" smtClean="0">
                          <a:latin typeface="+mn-lt"/>
                        </a:rPr>
                        <a:t>(Pedestrian target)</a:t>
                      </a:r>
                      <a:endParaRPr kumimoji="1" lang="ja-JP" altLang="en-US" sz="1200" b="1" dirty="0" smtClean="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latin typeface="+mn-lt"/>
                        </a:rPr>
                        <a:t>Observed </a:t>
                      </a:r>
                    </a:p>
                    <a:p>
                      <a:pPr algn="ctr"/>
                      <a:r>
                        <a:rPr kumimoji="1" lang="en-US" altLang="ja-JP" sz="1600" b="1" dirty="0" smtClean="0">
                          <a:latin typeface="+mn-lt"/>
                        </a:rPr>
                        <a:t>(87% of data)</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1"/>
                  </a:ext>
                </a:extLst>
              </a:tr>
              <a:tr h="370840">
                <a:tc>
                  <a:txBody>
                    <a:bodyPr/>
                    <a:lstStyle/>
                    <a:p>
                      <a:pPr algn="ctr"/>
                      <a:r>
                        <a:rPr kumimoji="1" lang="en-US" altLang="ja-JP" sz="1600" b="1" dirty="0" smtClean="0">
                          <a:latin typeface="+mn-lt"/>
                        </a:rPr>
                        <a:t>2)</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solidFill>
                            <a:srgbClr val="FF0000"/>
                          </a:solidFill>
                          <a:latin typeface="+mn-lt"/>
                        </a:rPr>
                        <a:t>21</a:t>
                      </a:r>
                      <a:r>
                        <a:rPr kumimoji="1" lang="en-US" altLang="ja-JP" sz="1600" b="1" dirty="0" smtClean="0">
                          <a:latin typeface="+mn-lt"/>
                        </a:rPr>
                        <a:t>km/h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baseline="0" dirty="0" smtClean="0">
                          <a:latin typeface="+mn-lt"/>
                        </a:rPr>
                        <a:t>(Pedestrian target)</a:t>
                      </a:r>
                      <a:endParaRPr kumimoji="1" lang="ja-JP" altLang="en-US" sz="1200" b="1" dirty="0" smtClean="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solidFill>
                            <a:srgbClr val="FF0000"/>
                          </a:solidFill>
                          <a:latin typeface="+mn-lt"/>
                        </a:rPr>
                        <a:t>1.1</a:t>
                      </a:r>
                      <a:r>
                        <a:rPr kumimoji="1" lang="ja-JP" altLang="en-US" sz="1600" b="1" baseline="0" dirty="0" smtClean="0">
                          <a:latin typeface="+mn-lt"/>
                        </a:rPr>
                        <a:t> </a:t>
                      </a:r>
                      <a:r>
                        <a:rPr kumimoji="1" lang="en-US" altLang="ja-JP" sz="1600" b="1" baseline="0" dirty="0" smtClean="0">
                          <a:latin typeface="+mn-lt"/>
                        </a:rPr>
                        <a:t>sec.</a:t>
                      </a:r>
                    </a:p>
                    <a:p>
                      <a:pPr algn="ctr"/>
                      <a:r>
                        <a:rPr kumimoji="1" lang="en-US" altLang="ja-JP" sz="1200" b="1" baseline="0" dirty="0" smtClean="0">
                          <a:latin typeface="+mn-lt"/>
                        </a:rPr>
                        <a:t>(Pedestrian target)</a:t>
                      </a:r>
                      <a:endParaRPr kumimoji="1" lang="ja-JP" altLang="en-US" sz="12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baseline="0" dirty="0" smtClean="0">
                          <a:latin typeface="+mn-lt"/>
                        </a:rPr>
                        <a:t>Observed </a:t>
                      </a:r>
                    </a:p>
                    <a:p>
                      <a:pPr algn="ctr"/>
                      <a:r>
                        <a:rPr kumimoji="1" lang="en-US" altLang="ja-JP" sz="1600" b="1" baseline="0" dirty="0" smtClean="0">
                          <a:latin typeface="+mn-lt"/>
                        </a:rPr>
                        <a:t>(57%</a:t>
                      </a:r>
                      <a:r>
                        <a:rPr kumimoji="1" lang="ja-JP" altLang="en-US" sz="1600" b="1" baseline="0" dirty="0" smtClean="0">
                          <a:latin typeface="+mn-lt"/>
                        </a:rPr>
                        <a:t> </a:t>
                      </a:r>
                      <a:r>
                        <a:rPr kumimoji="1" lang="en-US" altLang="ja-JP" sz="1600" b="1" baseline="0" dirty="0" smtClean="0">
                          <a:latin typeface="+mn-lt"/>
                        </a:rPr>
                        <a:t>of data)</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2"/>
                  </a:ext>
                </a:extLst>
              </a:tr>
            </a:tbl>
          </a:graphicData>
        </a:graphic>
      </p:graphicFrame>
      <p:sp>
        <p:nvSpPr>
          <p:cNvPr id="2" name="スライド番号プレースホルダー 1"/>
          <p:cNvSpPr>
            <a:spLocks noGrp="1"/>
          </p:cNvSpPr>
          <p:nvPr>
            <p:ph type="sldNum" sz="quarter" idx="12"/>
          </p:nvPr>
        </p:nvSpPr>
        <p:spPr>
          <a:xfrm>
            <a:off x="6957688" y="6452045"/>
            <a:ext cx="2057400" cy="365125"/>
          </a:xfrm>
        </p:spPr>
        <p:txBody>
          <a:bodyPr/>
          <a:lstStyle/>
          <a:p>
            <a:fld id="{61E50C74-FC2F-423F-AAEB-EDA4C9771544}" type="slidenum">
              <a:rPr kumimoji="1" lang="ja-JP" altLang="en-US" smtClean="0"/>
              <a:t>3</a:t>
            </a:fld>
            <a:endParaRPr kumimoji="1" lang="ja-JP" altLang="en-US" dirty="0"/>
          </a:p>
        </p:txBody>
      </p:sp>
      <p:sp>
        <p:nvSpPr>
          <p:cNvPr id="573" name="テキスト ボックス 572"/>
          <p:cNvSpPr txBox="1"/>
          <p:nvPr/>
        </p:nvSpPr>
        <p:spPr>
          <a:xfrm>
            <a:off x="110571" y="434750"/>
            <a:ext cx="4702698" cy="615553"/>
          </a:xfrm>
          <a:prstGeom prst="rect">
            <a:avLst/>
          </a:prstGeom>
          <a:noFill/>
          <a:ln w="6350">
            <a:noFill/>
          </a:ln>
        </p:spPr>
        <p:txBody>
          <a:bodyPr wrap="none" rtlCol="0">
            <a:spAutoFit/>
          </a:bodyPr>
          <a:lstStyle/>
          <a:p>
            <a:r>
              <a:rPr lang="en-US" altLang="ja-JP" b="1" dirty="0" smtClean="0">
                <a:solidFill>
                  <a:srgbClr val="0000FF"/>
                </a:solidFill>
                <a:latin typeface="Calibri" panose="020F0502020204030204" pitchFamily="34" charset="0"/>
                <a:ea typeface="ＭＳ Ｐゴシック" panose="020B0600070205080204" pitchFamily="50" charset="-128"/>
                <a:cs typeface="Arial" panose="020B0604020202020204" pitchFamily="34" charset="0"/>
              </a:rPr>
              <a:t>Scenario 3 </a:t>
            </a:r>
            <a:r>
              <a:rPr lang="en-US" altLang="ja-JP" b="1" dirty="0" smtClean="0">
                <a:solidFill>
                  <a:srgbClr val="0000FF"/>
                </a:solidFill>
                <a:ea typeface="Tahoma" panose="020B0604030504040204" pitchFamily="34" charset="0"/>
                <a:cs typeface="Tahoma" panose="020B0604030504040204" pitchFamily="34" charset="0"/>
              </a:rPr>
              <a:t>:</a:t>
            </a:r>
          </a:p>
          <a:p>
            <a:r>
              <a:rPr lang="en-US" altLang="ja-JP" sz="1600" b="1" dirty="0">
                <a:solidFill>
                  <a:srgbClr val="0000FF"/>
                </a:solidFill>
                <a:ea typeface="Tahoma" panose="020B0604030504040204" pitchFamily="34" charset="0"/>
                <a:cs typeface="Tahoma" panose="020B0604030504040204" pitchFamily="34" charset="0"/>
              </a:rPr>
              <a:t>Curved road with guard pipes and a stationary object</a:t>
            </a:r>
            <a:endParaRPr lang="en-US" altLang="ja-JP" sz="1600" b="1" dirty="0">
              <a:solidFill>
                <a:srgbClr val="0000FF"/>
              </a:solidFill>
              <a:latin typeface="Calibri" panose="020F0502020204030204" pitchFamily="34" charset="0"/>
              <a:ea typeface="ＭＳ Ｐゴシック" panose="020B0600070205080204" pitchFamily="50" charset="-128"/>
              <a:cs typeface="Arial" panose="020B0604020202020204" pitchFamily="34" charset="0"/>
            </a:endParaRPr>
          </a:p>
        </p:txBody>
      </p:sp>
      <p:sp>
        <p:nvSpPr>
          <p:cNvPr id="574" name="正方形/長方形 573"/>
          <p:cNvSpPr/>
          <p:nvPr/>
        </p:nvSpPr>
        <p:spPr>
          <a:xfrm>
            <a:off x="4433011" y="888145"/>
            <a:ext cx="3380926" cy="369332"/>
          </a:xfrm>
          <a:prstGeom prst="rect">
            <a:avLst/>
          </a:prstGeom>
        </p:spPr>
        <p:txBody>
          <a:bodyPr wrap="none">
            <a:spAutoFit/>
          </a:bodyPr>
          <a:lstStyle/>
          <a:p>
            <a:r>
              <a:rPr lang="en-US" altLang="ja-JP" b="1" dirty="0" smtClean="0">
                <a:ea typeface="Tahoma" panose="020B0604030504040204" pitchFamily="34" charset="0"/>
                <a:cs typeface="Tahoma" panose="020B0604030504040204" pitchFamily="34" charset="0"/>
              </a:rPr>
              <a:t>An example of the detail scenario</a:t>
            </a:r>
            <a:endParaRPr lang="ja-JP" altLang="en-US" b="1" dirty="0">
              <a:cs typeface="Tahoma" panose="020B0604030504040204" pitchFamily="34" charset="0"/>
            </a:endParaRPr>
          </a:p>
        </p:txBody>
      </p:sp>
      <p:sp>
        <p:nvSpPr>
          <p:cNvPr id="575" name="テキスト ボックス 574"/>
          <p:cNvSpPr txBox="1"/>
          <p:nvPr/>
        </p:nvSpPr>
        <p:spPr>
          <a:xfrm>
            <a:off x="7922371" y="-2953"/>
            <a:ext cx="1005403" cy="307777"/>
          </a:xfrm>
          <a:prstGeom prst="rect">
            <a:avLst/>
          </a:prstGeom>
          <a:noFill/>
        </p:spPr>
        <p:txBody>
          <a:bodyPr wrap="none" rtlCol="0">
            <a:spAutoFit/>
          </a:bodyPr>
          <a:lstStyle/>
          <a:p>
            <a:r>
              <a:rPr lang="en-US" altLang="ja-JP" sz="1400" dirty="0" smtClean="0"/>
              <a:t>AEBS-13-xx</a:t>
            </a:r>
            <a:endParaRPr lang="en-US" altLang="ja-JP" sz="1400" dirty="0"/>
          </a:p>
        </p:txBody>
      </p:sp>
    </p:spTree>
    <p:extLst>
      <p:ext uri="{BB962C8B-B14F-4D97-AF65-F5344CB8AC3E}">
        <p14:creationId xmlns:p14="http://schemas.microsoft.com/office/powerpoint/2010/main" val="27438061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3" name="グループ化 532"/>
          <p:cNvGrpSpPr/>
          <p:nvPr/>
        </p:nvGrpSpPr>
        <p:grpSpPr>
          <a:xfrm>
            <a:off x="430475" y="6334426"/>
            <a:ext cx="1792172" cy="338554"/>
            <a:chOff x="785646" y="3233395"/>
            <a:chExt cx="1792172" cy="338554"/>
          </a:xfrm>
        </p:grpSpPr>
        <p:grpSp>
          <p:nvGrpSpPr>
            <p:cNvPr id="535" name="Group 989"/>
            <p:cNvGrpSpPr>
              <a:grpSpLocks/>
            </p:cNvGrpSpPr>
            <p:nvPr/>
          </p:nvGrpSpPr>
          <p:grpSpPr bwMode="auto">
            <a:xfrm>
              <a:off x="785646" y="3269087"/>
              <a:ext cx="494053" cy="259538"/>
              <a:chOff x="2288" y="2935"/>
              <a:chExt cx="254" cy="133"/>
            </a:xfrm>
            <a:scene3d>
              <a:camera prst="orthographicFront">
                <a:rot lat="0" lon="0" rev="21594000"/>
              </a:camera>
              <a:lightRig rig="threePt" dir="t"/>
            </a:scene3d>
          </p:grpSpPr>
          <p:grpSp>
            <p:nvGrpSpPr>
              <p:cNvPr id="538" name="Group 990"/>
              <p:cNvGrpSpPr>
                <a:grpSpLocks/>
              </p:cNvGrpSpPr>
              <p:nvPr/>
            </p:nvGrpSpPr>
            <p:grpSpPr bwMode="auto">
              <a:xfrm>
                <a:off x="2288" y="2935"/>
                <a:ext cx="254" cy="133"/>
                <a:chOff x="2288" y="2935"/>
                <a:chExt cx="254" cy="133"/>
              </a:xfrm>
            </p:grpSpPr>
            <p:grpSp>
              <p:nvGrpSpPr>
                <p:cNvPr id="680" name="Group 991"/>
                <p:cNvGrpSpPr>
                  <a:grpSpLocks/>
                </p:cNvGrpSpPr>
                <p:nvPr/>
              </p:nvGrpSpPr>
              <p:grpSpPr bwMode="auto">
                <a:xfrm>
                  <a:off x="2288" y="2935"/>
                  <a:ext cx="254" cy="133"/>
                  <a:chOff x="2288" y="2935"/>
                  <a:chExt cx="254" cy="133"/>
                </a:xfrm>
              </p:grpSpPr>
              <p:grpSp>
                <p:nvGrpSpPr>
                  <p:cNvPr id="695" name="Group 992"/>
                  <p:cNvGrpSpPr>
                    <a:grpSpLocks/>
                  </p:cNvGrpSpPr>
                  <p:nvPr/>
                </p:nvGrpSpPr>
                <p:grpSpPr bwMode="auto">
                  <a:xfrm>
                    <a:off x="2288" y="2935"/>
                    <a:ext cx="254" cy="133"/>
                    <a:chOff x="2288" y="2935"/>
                    <a:chExt cx="254" cy="133"/>
                  </a:xfrm>
                </p:grpSpPr>
                <p:sp>
                  <p:nvSpPr>
                    <p:cNvPr id="697" name="Freeform 99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98" name="Freeform 99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96" name="Freeform 99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grpSp>
              <p:nvGrpSpPr>
                <p:cNvPr id="681" name="Group 996"/>
                <p:cNvGrpSpPr>
                  <a:grpSpLocks/>
                </p:cNvGrpSpPr>
                <p:nvPr/>
              </p:nvGrpSpPr>
              <p:grpSpPr bwMode="auto">
                <a:xfrm>
                  <a:off x="2447" y="2945"/>
                  <a:ext cx="55" cy="109"/>
                  <a:chOff x="2447" y="2945"/>
                  <a:chExt cx="55" cy="109"/>
                </a:xfrm>
              </p:grpSpPr>
              <p:sp>
                <p:nvSpPr>
                  <p:cNvPr id="693" name="Freeform 99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94" name="Freeform 99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grpSp>
            <p:grpSp>
              <p:nvGrpSpPr>
                <p:cNvPr id="682" name="Group 999"/>
                <p:cNvGrpSpPr>
                  <a:grpSpLocks/>
                </p:cNvGrpSpPr>
                <p:nvPr/>
              </p:nvGrpSpPr>
              <p:grpSpPr bwMode="auto">
                <a:xfrm>
                  <a:off x="2320" y="2946"/>
                  <a:ext cx="32" cy="110"/>
                  <a:chOff x="2320" y="2946"/>
                  <a:chExt cx="32" cy="110"/>
                </a:xfrm>
              </p:grpSpPr>
              <p:sp>
                <p:nvSpPr>
                  <p:cNvPr id="691" name="Freeform 100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692" name="Freeform 100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grpSp>
              <p:nvGrpSpPr>
                <p:cNvPr id="683" name="Group 1002"/>
                <p:cNvGrpSpPr>
                  <a:grpSpLocks/>
                </p:cNvGrpSpPr>
                <p:nvPr/>
              </p:nvGrpSpPr>
              <p:grpSpPr bwMode="auto">
                <a:xfrm>
                  <a:off x="2349" y="3035"/>
                  <a:ext cx="131" cy="21"/>
                  <a:chOff x="2349" y="3035"/>
                  <a:chExt cx="131" cy="21"/>
                </a:xfrm>
              </p:grpSpPr>
              <p:sp>
                <p:nvSpPr>
                  <p:cNvPr id="689" name="Freeform 100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90" name="Freeform 100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grpSp>
            <p:grpSp>
              <p:nvGrpSpPr>
                <p:cNvPr id="684" name="Group 1005"/>
                <p:cNvGrpSpPr>
                  <a:grpSpLocks/>
                </p:cNvGrpSpPr>
                <p:nvPr/>
              </p:nvGrpSpPr>
              <p:grpSpPr bwMode="auto">
                <a:xfrm>
                  <a:off x="2348" y="2945"/>
                  <a:ext cx="129" cy="19"/>
                  <a:chOff x="2348" y="2945"/>
                  <a:chExt cx="129" cy="19"/>
                </a:xfrm>
              </p:grpSpPr>
              <p:sp>
                <p:nvSpPr>
                  <p:cNvPr id="687" name="Freeform 100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88" name="Freeform 100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grpSp>
            <p:sp>
              <p:nvSpPr>
                <p:cNvPr id="685" name="Line 100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686" name="Line 100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grpSp>
            <p:nvGrpSpPr>
              <p:cNvPr id="539" name="Group 1010"/>
              <p:cNvGrpSpPr>
                <a:grpSpLocks/>
              </p:cNvGrpSpPr>
              <p:nvPr/>
            </p:nvGrpSpPr>
            <p:grpSpPr bwMode="auto">
              <a:xfrm>
                <a:off x="2288" y="2935"/>
                <a:ext cx="254" cy="133"/>
                <a:chOff x="2288" y="2935"/>
                <a:chExt cx="254" cy="133"/>
              </a:xfrm>
            </p:grpSpPr>
            <p:grpSp>
              <p:nvGrpSpPr>
                <p:cNvPr id="676" name="Group 1011"/>
                <p:cNvGrpSpPr>
                  <a:grpSpLocks/>
                </p:cNvGrpSpPr>
                <p:nvPr/>
              </p:nvGrpSpPr>
              <p:grpSpPr bwMode="auto">
                <a:xfrm>
                  <a:off x="2288" y="2935"/>
                  <a:ext cx="254" cy="133"/>
                  <a:chOff x="2288" y="2935"/>
                  <a:chExt cx="254" cy="133"/>
                </a:xfrm>
              </p:grpSpPr>
              <p:sp>
                <p:nvSpPr>
                  <p:cNvPr id="678" name="Freeform 101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79" name="Freeform 101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77" name="Freeform 101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grpSp>
            <p:nvGrpSpPr>
              <p:cNvPr id="540" name="Group 1015"/>
              <p:cNvGrpSpPr>
                <a:grpSpLocks/>
              </p:cNvGrpSpPr>
              <p:nvPr/>
            </p:nvGrpSpPr>
            <p:grpSpPr bwMode="auto">
              <a:xfrm>
                <a:off x="2447" y="2945"/>
                <a:ext cx="55" cy="109"/>
                <a:chOff x="2447" y="2945"/>
                <a:chExt cx="55" cy="109"/>
              </a:xfrm>
            </p:grpSpPr>
            <p:sp>
              <p:nvSpPr>
                <p:cNvPr id="674" name="Freeform 101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75" name="Freeform 101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grpSp>
          <p:grpSp>
            <p:nvGrpSpPr>
              <p:cNvPr id="541" name="Group 1018"/>
              <p:cNvGrpSpPr>
                <a:grpSpLocks/>
              </p:cNvGrpSpPr>
              <p:nvPr/>
            </p:nvGrpSpPr>
            <p:grpSpPr bwMode="auto">
              <a:xfrm>
                <a:off x="2320" y="2946"/>
                <a:ext cx="32" cy="110"/>
                <a:chOff x="2320" y="2946"/>
                <a:chExt cx="32" cy="110"/>
              </a:xfrm>
            </p:grpSpPr>
            <p:sp>
              <p:nvSpPr>
                <p:cNvPr id="672" name="Freeform 101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673" name="Freeform 102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grpSp>
            <p:nvGrpSpPr>
              <p:cNvPr id="542" name="Group 1021"/>
              <p:cNvGrpSpPr>
                <a:grpSpLocks/>
              </p:cNvGrpSpPr>
              <p:nvPr/>
            </p:nvGrpSpPr>
            <p:grpSpPr bwMode="auto">
              <a:xfrm>
                <a:off x="2349" y="3035"/>
                <a:ext cx="131" cy="21"/>
                <a:chOff x="2349" y="3035"/>
                <a:chExt cx="131" cy="21"/>
              </a:xfrm>
            </p:grpSpPr>
            <p:sp>
              <p:nvSpPr>
                <p:cNvPr id="670" name="Freeform 102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71" name="Freeform 102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grpSp>
          <p:grpSp>
            <p:nvGrpSpPr>
              <p:cNvPr id="543" name="Group 1024"/>
              <p:cNvGrpSpPr>
                <a:grpSpLocks/>
              </p:cNvGrpSpPr>
              <p:nvPr/>
            </p:nvGrpSpPr>
            <p:grpSpPr bwMode="auto">
              <a:xfrm>
                <a:off x="2348" y="2945"/>
                <a:ext cx="129" cy="19"/>
                <a:chOff x="2348" y="2945"/>
                <a:chExt cx="129" cy="19"/>
              </a:xfrm>
            </p:grpSpPr>
            <p:sp>
              <p:nvSpPr>
                <p:cNvPr id="668" name="Freeform 102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69" name="Freeform 102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grpSp>
          <p:sp>
            <p:nvSpPr>
              <p:cNvPr id="544" name="Line 102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545" name="Line 102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nvGrpSpPr>
              <p:cNvPr id="546" name="Group 1029"/>
              <p:cNvGrpSpPr>
                <a:grpSpLocks/>
              </p:cNvGrpSpPr>
              <p:nvPr/>
            </p:nvGrpSpPr>
            <p:grpSpPr bwMode="auto">
              <a:xfrm>
                <a:off x="2288" y="2935"/>
                <a:ext cx="254" cy="133"/>
                <a:chOff x="2288" y="2935"/>
                <a:chExt cx="254" cy="133"/>
              </a:xfrm>
            </p:grpSpPr>
            <p:grpSp>
              <p:nvGrpSpPr>
                <p:cNvPr id="664" name="Group 1030"/>
                <p:cNvGrpSpPr>
                  <a:grpSpLocks/>
                </p:cNvGrpSpPr>
                <p:nvPr/>
              </p:nvGrpSpPr>
              <p:grpSpPr bwMode="auto">
                <a:xfrm>
                  <a:off x="2288" y="2935"/>
                  <a:ext cx="254" cy="133"/>
                  <a:chOff x="2288" y="2935"/>
                  <a:chExt cx="254" cy="133"/>
                </a:xfrm>
              </p:grpSpPr>
              <p:sp>
                <p:nvSpPr>
                  <p:cNvPr id="666" name="Freeform 103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67" name="Freeform 103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65" name="Freeform 103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grpSp>
            <p:nvGrpSpPr>
              <p:cNvPr id="547" name="Group 1034"/>
              <p:cNvGrpSpPr>
                <a:grpSpLocks/>
              </p:cNvGrpSpPr>
              <p:nvPr/>
            </p:nvGrpSpPr>
            <p:grpSpPr bwMode="auto">
              <a:xfrm>
                <a:off x="2447" y="2945"/>
                <a:ext cx="55" cy="109"/>
                <a:chOff x="2447" y="2945"/>
                <a:chExt cx="55" cy="109"/>
              </a:xfrm>
            </p:grpSpPr>
            <p:sp>
              <p:nvSpPr>
                <p:cNvPr id="662" name="Freeform 103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63" name="Freeform 103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grpSp>
          <p:grpSp>
            <p:nvGrpSpPr>
              <p:cNvPr id="548" name="Group 1037"/>
              <p:cNvGrpSpPr>
                <a:grpSpLocks/>
              </p:cNvGrpSpPr>
              <p:nvPr/>
            </p:nvGrpSpPr>
            <p:grpSpPr bwMode="auto">
              <a:xfrm>
                <a:off x="2320" y="2946"/>
                <a:ext cx="32" cy="110"/>
                <a:chOff x="2320" y="2946"/>
                <a:chExt cx="32" cy="110"/>
              </a:xfrm>
            </p:grpSpPr>
            <p:sp>
              <p:nvSpPr>
                <p:cNvPr id="658" name="Freeform 103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grpSp>
              <p:nvGrpSpPr>
                <p:cNvPr id="659" name="Group 1039"/>
                <p:cNvGrpSpPr>
                  <a:grpSpLocks/>
                </p:cNvGrpSpPr>
                <p:nvPr/>
              </p:nvGrpSpPr>
              <p:grpSpPr bwMode="auto">
                <a:xfrm>
                  <a:off x="2320" y="2946"/>
                  <a:ext cx="32" cy="110"/>
                  <a:chOff x="2320" y="2946"/>
                  <a:chExt cx="32" cy="110"/>
                </a:xfrm>
              </p:grpSpPr>
              <p:sp>
                <p:nvSpPr>
                  <p:cNvPr id="660" name="Freeform 10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sp>
                <p:nvSpPr>
                  <p:cNvPr id="661" name="Freeform 104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grpSp>
          <p:grpSp>
            <p:nvGrpSpPr>
              <p:cNvPr id="549" name="Group 1042"/>
              <p:cNvGrpSpPr>
                <a:grpSpLocks/>
              </p:cNvGrpSpPr>
              <p:nvPr/>
            </p:nvGrpSpPr>
            <p:grpSpPr bwMode="auto">
              <a:xfrm>
                <a:off x="2349" y="3035"/>
                <a:ext cx="131" cy="21"/>
                <a:chOff x="2349" y="3035"/>
                <a:chExt cx="131" cy="21"/>
              </a:xfrm>
            </p:grpSpPr>
            <p:sp>
              <p:nvSpPr>
                <p:cNvPr id="656" name="Freeform 10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57" name="Freeform 10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grpSp>
          <p:grpSp>
            <p:nvGrpSpPr>
              <p:cNvPr id="550" name="Group 1045"/>
              <p:cNvGrpSpPr>
                <a:grpSpLocks/>
              </p:cNvGrpSpPr>
              <p:nvPr/>
            </p:nvGrpSpPr>
            <p:grpSpPr bwMode="auto">
              <a:xfrm>
                <a:off x="2348" y="2945"/>
                <a:ext cx="129" cy="19"/>
                <a:chOff x="2348" y="2945"/>
                <a:chExt cx="129" cy="19"/>
              </a:xfrm>
            </p:grpSpPr>
            <p:sp>
              <p:nvSpPr>
                <p:cNvPr id="654" name="Freeform 10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55" name="Freeform 10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grpSp>
          <p:sp>
            <p:nvSpPr>
              <p:cNvPr id="551" name="Line 104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552" name="Line 104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nvGrpSpPr>
              <p:cNvPr id="553" name="Group 1050"/>
              <p:cNvGrpSpPr>
                <a:grpSpLocks/>
              </p:cNvGrpSpPr>
              <p:nvPr/>
            </p:nvGrpSpPr>
            <p:grpSpPr bwMode="auto">
              <a:xfrm>
                <a:off x="2288" y="2935"/>
                <a:ext cx="254" cy="133"/>
                <a:chOff x="2288" y="2935"/>
                <a:chExt cx="254" cy="133"/>
              </a:xfrm>
            </p:grpSpPr>
            <p:grpSp>
              <p:nvGrpSpPr>
                <p:cNvPr id="650" name="Group 1051"/>
                <p:cNvGrpSpPr>
                  <a:grpSpLocks/>
                </p:cNvGrpSpPr>
                <p:nvPr/>
              </p:nvGrpSpPr>
              <p:grpSpPr bwMode="auto">
                <a:xfrm>
                  <a:off x="2288" y="2935"/>
                  <a:ext cx="254" cy="133"/>
                  <a:chOff x="2288" y="2935"/>
                  <a:chExt cx="254" cy="133"/>
                </a:xfrm>
              </p:grpSpPr>
              <p:sp>
                <p:nvSpPr>
                  <p:cNvPr id="652" name="Freeform 105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53" name="Freeform 105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51" name="Freeform 105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grpSp>
            <p:nvGrpSpPr>
              <p:cNvPr id="554" name="Group 1055"/>
              <p:cNvGrpSpPr>
                <a:grpSpLocks/>
              </p:cNvGrpSpPr>
              <p:nvPr/>
            </p:nvGrpSpPr>
            <p:grpSpPr bwMode="auto">
              <a:xfrm>
                <a:off x="2447" y="2945"/>
                <a:ext cx="55" cy="109"/>
                <a:chOff x="2447" y="2945"/>
                <a:chExt cx="55" cy="109"/>
              </a:xfrm>
            </p:grpSpPr>
            <p:sp>
              <p:nvSpPr>
                <p:cNvPr id="648" name="Freeform 105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49" name="Freeform 105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grpSp>
          <p:grpSp>
            <p:nvGrpSpPr>
              <p:cNvPr id="555" name="Group 1058"/>
              <p:cNvGrpSpPr>
                <a:grpSpLocks/>
              </p:cNvGrpSpPr>
              <p:nvPr/>
            </p:nvGrpSpPr>
            <p:grpSpPr bwMode="auto">
              <a:xfrm>
                <a:off x="2320" y="2946"/>
                <a:ext cx="32" cy="110"/>
                <a:chOff x="2320" y="2946"/>
                <a:chExt cx="32" cy="110"/>
              </a:xfrm>
            </p:grpSpPr>
            <p:sp>
              <p:nvSpPr>
                <p:cNvPr id="646" name="Freeform 105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647" name="Freeform 106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grpSp>
            <p:nvGrpSpPr>
              <p:cNvPr id="556" name="Group 1061"/>
              <p:cNvGrpSpPr>
                <a:grpSpLocks/>
              </p:cNvGrpSpPr>
              <p:nvPr/>
            </p:nvGrpSpPr>
            <p:grpSpPr bwMode="auto">
              <a:xfrm>
                <a:off x="2349" y="3035"/>
                <a:ext cx="131" cy="21"/>
                <a:chOff x="2349" y="3035"/>
                <a:chExt cx="131" cy="21"/>
              </a:xfrm>
            </p:grpSpPr>
            <p:sp>
              <p:nvSpPr>
                <p:cNvPr id="644" name="Freeform 106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45" name="Freeform 106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grpSp>
          <p:grpSp>
            <p:nvGrpSpPr>
              <p:cNvPr id="557" name="Group 1064"/>
              <p:cNvGrpSpPr>
                <a:grpSpLocks/>
              </p:cNvGrpSpPr>
              <p:nvPr/>
            </p:nvGrpSpPr>
            <p:grpSpPr bwMode="auto">
              <a:xfrm>
                <a:off x="2348" y="2945"/>
                <a:ext cx="129" cy="19"/>
                <a:chOff x="2348" y="2945"/>
                <a:chExt cx="129" cy="19"/>
              </a:xfrm>
            </p:grpSpPr>
            <p:sp>
              <p:nvSpPr>
                <p:cNvPr id="642" name="Freeform 106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43" name="Freeform 106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grpSp>
          <p:sp>
            <p:nvSpPr>
              <p:cNvPr id="558" name="Line 106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559" name="Line 106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nvGrpSpPr>
              <p:cNvPr id="560" name="Group 1069"/>
              <p:cNvGrpSpPr>
                <a:grpSpLocks/>
              </p:cNvGrpSpPr>
              <p:nvPr/>
            </p:nvGrpSpPr>
            <p:grpSpPr bwMode="auto">
              <a:xfrm>
                <a:off x="2288" y="2935"/>
                <a:ext cx="254" cy="133"/>
                <a:chOff x="2288" y="2935"/>
                <a:chExt cx="254" cy="133"/>
              </a:xfrm>
            </p:grpSpPr>
            <p:sp>
              <p:nvSpPr>
                <p:cNvPr id="640" name="Freeform 107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41" name="Freeform 107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561" name="Freeform 107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nvGrpSpPr>
              <p:cNvPr id="562" name="Group 1073"/>
              <p:cNvGrpSpPr>
                <a:grpSpLocks/>
              </p:cNvGrpSpPr>
              <p:nvPr/>
            </p:nvGrpSpPr>
            <p:grpSpPr bwMode="auto">
              <a:xfrm>
                <a:off x="2288" y="2935"/>
                <a:ext cx="254" cy="133"/>
                <a:chOff x="2288" y="2935"/>
                <a:chExt cx="254" cy="133"/>
              </a:xfrm>
            </p:grpSpPr>
            <p:sp>
              <p:nvSpPr>
                <p:cNvPr id="638" name="Freeform 107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39" name="Freeform 107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563" name="Freeform 107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sp>
            <p:nvSpPr>
              <p:cNvPr id="564" name="Freeform 107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565" name="Freeform 107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566" name="Freeform 107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567" name="Freeform 108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568" name="Freeform 108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569" name="Freeform 108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sp>
            <p:nvSpPr>
              <p:cNvPr id="570" name="Freeform 108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571" name="Freeform 108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sp>
            <p:nvSpPr>
              <p:cNvPr id="572" name="Freeform 108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573" name="Freeform 108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574" name="Freeform 1087"/>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575" name="Freeform 1088"/>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576" name="Freeform 108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577" name="Freeform 109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578" name="Freeform 1091"/>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579" name="Freeform 109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580" name="Line 1093"/>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581" name="Line 1094"/>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nvGrpSpPr>
              <p:cNvPr id="582" name="Group 1095"/>
              <p:cNvGrpSpPr>
                <a:grpSpLocks/>
              </p:cNvGrpSpPr>
              <p:nvPr/>
            </p:nvGrpSpPr>
            <p:grpSpPr bwMode="auto">
              <a:xfrm>
                <a:off x="2288" y="2935"/>
                <a:ext cx="254" cy="133"/>
                <a:chOff x="2288" y="2935"/>
                <a:chExt cx="254" cy="133"/>
              </a:xfrm>
            </p:grpSpPr>
            <p:sp>
              <p:nvSpPr>
                <p:cNvPr id="636" name="Freeform 109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37" name="Freeform 109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583" name="Freeform 109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nvGrpSpPr>
              <p:cNvPr id="584" name="Group 1099"/>
              <p:cNvGrpSpPr>
                <a:grpSpLocks/>
              </p:cNvGrpSpPr>
              <p:nvPr/>
            </p:nvGrpSpPr>
            <p:grpSpPr bwMode="auto">
              <a:xfrm>
                <a:off x="2288" y="2935"/>
                <a:ext cx="254" cy="133"/>
                <a:chOff x="2288" y="2935"/>
                <a:chExt cx="254" cy="133"/>
              </a:xfrm>
            </p:grpSpPr>
            <p:sp>
              <p:nvSpPr>
                <p:cNvPr id="634" name="Freeform 110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35" name="Freeform 110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585" name="Freeform 110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sp>
            <p:nvSpPr>
              <p:cNvPr id="586" name="Freeform 110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587" name="Freeform 110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588" name="Freeform 110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589" name="Freeform 110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590" name="Freeform 110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591" name="Freeform 110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sp>
            <p:nvSpPr>
              <p:cNvPr id="592" name="Freeform 110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p>
            </p:txBody>
          </p:sp>
          <p:sp>
            <p:nvSpPr>
              <p:cNvPr id="593" name="Freeform 111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sp>
            <p:nvSpPr>
              <p:cNvPr id="594" name="Freeform 111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595" name="Freeform 111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596" name="Freeform 111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597" name="Freeform 111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598" name="Freeform 111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599" name="Freeform 111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600" name="Freeform 111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01" name="Freeform 111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602" name="Line 111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603" name="Line 112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nvGrpSpPr>
              <p:cNvPr id="604" name="Group 1121"/>
              <p:cNvGrpSpPr>
                <a:grpSpLocks/>
              </p:cNvGrpSpPr>
              <p:nvPr/>
            </p:nvGrpSpPr>
            <p:grpSpPr bwMode="auto">
              <a:xfrm>
                <a:off x="2288" y="2935"/>
                <a:ext cx="254" cy="133"/>
                <a:chOff x="2288" y="2935"/>
                <a:chExt cx="254" cy="133"/>
              </a:xfrm>
            </p:grpSpPr>
            <p:sp>
              <p:nvSpPr>
                <p:cNvPr id="632" name="Freeform 112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33" name="Freeform 112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05" name="Freeform 112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nvGrpSpPr>
              <p:cNvPr id="606" name="Group 1125"/>
              <p:cNvGrpSpPr>
                <a:grpSpLocks/>
              </p:cNvGrpSpPr>
              <p:nvPr/>
            </p:nvGrpSpPr>
            <p:grpSpPr bwMode="auto">
              <a:xfrm>
                <a:off x="2288" y="2935"/>
                <a:ext cx="254" cy="133"/>
                <a:chOff x="2288" y="2935"/>
                <a:chExt cx="254" cy="133"/>
              </a:xfrm>
            </p:grpSpPr>
            <p:sp>
              <p:nvSpPr>
                <p:cNvPr id="630" name="Freeform 112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p>
              </p:txBody>
            </p:sp>
            <p:sp>
              <p:nvSpPr>
                <p:cNvPr id="631" name="Freeform 112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grpSp>
          <p:sp>
            <p:nvSpPr>
              <p:cNvPr id="607" name="Freeform 112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p>
            </p:txBody>
          </p:sp>
          <p:sp>
            <p:nvSpPr>
              <p:cNvPr id="608" name="Freeform 112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09" name="Freeform 113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610" name="Freeform 113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p>
            </p:txBody>
          </p:sp>
          <p:sp>
            <p:nvSpPr>
              <p:cNvPr id="611" name="Freeform 113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p>
            </p:txBody>
          </p:sp>
          <p:sp>
            <p:nvSpPr>
              <p:cNvPr id="612" name="Freeform 113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grpSp>
            <p:nvGrpSpPr>
              <p:cNvPr id="613" name="Group 1134"/>
              <p:cNvGrpSpPr>
                <a:grpSpLocks/>
              </p:cNvGrpSpPr>
              <p:nvPr/>
            </p:nvGrpSpPr>
            <p:grpSpPr bwMode="auto">
              <a:xfrm>
                <a:off x="2320" y="2946"/>
                <a:ext cx="32" cy="110"/>
                <a:chOff x="2320" y="2946"/>
                <a:chExt cx="32" cy="110"/>
              </a:xfrm>
            </p:grpSpPr>
            <p:sp>
              <p:nvSpPr>
                <p:cNvPr id="628" name="Freeform 113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sp>
              <p:nvSpPr>
                <p:cNvPr id="629" name="Freeform 113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sp>
            <p:nvSpPr>
              <p:cNvPr id="614" name="Freeform 113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grpSp>
            <p:nvGrpSpPr>
              <p:cNvPr id="615" name="Group 1138"/>
              <p:cNvGrpSpPr>
                <a:grpSpLocks/>
              </p:cNvGrpSpPr>
              <p:nvPr/>
            </p:nvGrpSpPr>
            <p:grpSpPr bwMode="auto">
              <a:xfrm>
                <a:off x="2320" y="2946"/>
                <a:ext cx="32" cy="110"/>
                <a:chOff x="2320" y="2946"/>
                <a:chExt cx="32" cy="110"/>
              </a:xfrm>
            </p:grpSpPr>
            <p:sp>
              <p:nvSpPr>
                <p:cNvPr id="626" name="Freeform 113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p>
              </p:txBody>
            </p:sp>
            <p:sp>
              <p:nvSpPr>
                <p:cNvPr id="627" name="Freeform 11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p>
              </p:txBody>
            </p:sp>
          </p:grpSp>
          <p:sp>
            <p:nvSpPr>
              <p:cNvPr id="616" name="Freeform 114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17" name="Freeform 114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618" name="Freeform 11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p>
            </p:txBody>
          </p:sp>
          <p:sp>
            <p:nvSpPr>
              <p:cNvPr id="619" name="Freeform 11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p>
            </p:txBody>
          </p:sp>
          <p:sp>
            <p:nvSpPr>
              <p:cNvPr id="620" name="Freeform 114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21" name="Freeform 11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622" name="Freeform 11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p>
            </p:txBody>
          </p:sp>
          <p:sp>
            <p:nvSpPr>
              <p:cNvPr id="623" name="Freeform 114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p>
            </p:txBody>
          </p:sp>
          <p:sp>
            <p:nvSpPr>
              <p:cNvPr id="624" name="Line 114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p>
            </p:txBody>
          </p:sp>
          <p:sp>
            <p:nvSpPr>
              <p:cNvPr id="625" name="Line 115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p>
            </p:txBody>
          </p:sp>
        </p:grpSp>
        <p:sp>
          <p:nvSpPr>
            <p:cNvPr id="537" name="テキスト ボックス 536"/>
            <p:cNvSpPr txBox="1"/>
            <p:nvPr/>
          </p:nvSpPr>
          <p:spPr>
            <a:xfrm>
              <a:off x="1343886" y="3233395"/>
              <a:ext cx="1233932" cy="338554"/>
            </a:xfrm>
            <a:prstGeom prst="rect">
              <a:avLst/>
            </a:prstGeom>
            <a:noFill/>
          </p:spPr>
          <p:txBody>
            <a:bodyPr wrap="square" rtlCol="0">
              <a:spAutoFit/>
            </a:bodyPr>
            <a:lstStyle/>
            <a:p>
              <a:r>
                <a:rPr lang="en-US" altLang="ja-JP" sz="1600" dirty="0"/>
                <a:t>Test vehicle</a:t>
              </a:r>
            </a:p>
          </p:txBody>
        </p:sp>
      </p:grpSp>
      <p:sp>
        <p:nvSpPr>
          <p:cNvPr id="1232" name="テキスト ボックス 1231"/>
          <p:cNvSpPr txBox="1"/>
          <p:nvPr/>
        </p:nvSpPr>
        <p:spPr>
          <a:xfrm>
            <a:off x="93603" y="1059404"/>
            <a:ext cx="3650397" cy="369332"/>
          </a:xfrm>
          <a:prstGeom prst="rect">
            <a:avLst/>
          </a:prstGeom>
          <a:noFill/>
        </p:spPr>
        <p:txBody>
          <a:bodyPr wrap="square" rtlCol="0">
            <a:spAutoFit/>
          </a:bodyPr>
          <a:lstStyle/>
          <a:p>
            <a:r>
              <a:rPr kumimoji="1" lang="en-US" altLang="ja-JP" b="1" dirty="0" smtClean="0">
                <a:ea typeface="Tahoma" panose="020B0604030504040204" pitchFamily="34" charset="0"/>
                <a:cs typeface="Tahoma" panose="020B0604030504040204" pitchFamily="34" charset="0"/>
              </a:rPr>
              <a:t>1)Beginning to steer for lane change</a:t>
            </a:r>
            <a:endParaRPr kumimoji="1" lang="ja-JP" altLang="en-US" b="1" dirty="0">
              <a:cs typeface="Tahoma" panose="020B0604030504040204" pitchFamily="34" charset="0"/>
            </a:endParaRPr>
          </a:p>
        </p:txBody>
      </p:sp>
      <p:sp>
        <p:nvSpPr>
          <p:cNvPr id="1233" name="テキスト ボックス 1232"/>
          <p:cNvSpPr txBox="1"/>
          <p:nvPr/>
        </p:nvSpPr>
        <p:spPr>
          <a:xfrm>
            <a:off x="160923" y="3883848"/>
            <a:ext cx="2222140" cy="369332"/>
          </a:xfrm>
          <a:prstGeom prst="rect">
            <a:avLst/>
          </a:prstGeom>
          <a:noFill/>
        </p:spPr>
        <p:txBody>
          <a:bodyPr wrap="square" rtlCol="0">
            <a:spAutoFit/>
          </a:bodyPr>
          <a:lstStyle/>
          <a:p>
            <a:r>
              <a:rPr lang="en-US" altLang="ja-JP" b="1" dirty="0" smtClean="0">
                <a:ea typeface="Tahoma" panose="020B0604030504040204" pitchFamily="34" charset="0"/>
                <a:cs typeface="Tahoma" panose="020B0604030504040204" pitchFamily="34" charset="0"/>
              </a:rPr>
              <a:t>2)Offset</a:t>
            </a:r>
            <a:r>
              <a:rPr kumimoji="1" lang="en-US" altLang="ja-JP" b="1" dirty="0" smtClean="0">
                <a:ea typeface="Tahoma" panose="020B0604030504040204" pitchFamily="34" charset="0"/>
                <a:cs typeface="Tahoma" panose="020B0604030504040204" pitchFamily="34" charset="0"/>
              </a:rPr>
              <a:t> ratio -100%</a:t>
            </a:r>
            <a:endParaRPr kumimoji="1" lang="ja-JP" altLang="en-US" b="1" dirty="0">
              <a:cs typeface="Tahoma" panose="020B0604030504040204" pitchFamily="34" charset="0"/>
            </a:endParaRPr>
          </a:p>
        </p:txBody>
      </p:sp>
      <p:sp>
        <p:nvSpPr>
          <p:cNvPr id="1242" name="テキスト ボックス 1241"/>
          <p:cNvSpPr txBox="1"/>
          <p:nvPr/>
        </p:nvSpPr>
        <p:spPr>
          <a:xfrm>
            <a:off x="3972091" y="4226906"/>
            <a:ext cx="5061623" cy="369332"/>
          </a:xfrm>
          <a:prstGeom prst="rect">
            <a:avLst/>
          </a:prstGeom>
          <a:noFill/>
        </p:spPr>
        <p:txBody>
          <a:bodyPr wrap="square" rtlCol="0">
            <a:spAutoFit/>
          </a:bodyPr>
          <a:lstStyle/>
          <a:p>
            <a:r>
              <a:rPr lang="en-US" altLang="ja-JP" b="1" dirty="0" smtClean="0">
                <a:ea typeface="Tahoma" panose="020B0604030504040204" pitchFamily="34" charset="0"/>
                <a:cs typeface="Tahoma" panose="020B0604030504040204" pitchFamily="34" charset="0"/>
              </a:rPr>
              <a:t>Research result: </a:t>
            </a:r>
            <a:r>
              <a:rPr lang="en-US" altLang="ja-JP" b="1" dirty="0">
                <a:ea typeface="Tahoma" panose="020B0604030504040204" pitchFamily="34" charset="0"/>
                <a:cs typeface="Tahoma" panose="020B0604030504040204" pitchFamily="34" charset="0"/>
              </a:rPr>
              <a:t>Driving behavior of normal drivers </a:t>
            </a:r>
            <a:endParaRPr lang="en-US" altLang="ja-JP" b="1" dirty="0" smtClean="0">
              <a:ea typeface="Tahoma" panose="020B0604030504040204" pitchFamily="34" charset="0"/>
              <a:cs typeface="Tahoma" panose="020B0604030504040204" pitchFamily="34" charset="0"/>
            </a:endParaRPr>
          </a:p>
        </p:txBody>
      </p:sp>
      <p:sp>
        <p:nvSpPr>
          <p:cNvPr id="1243" name="正方形/長方形 1242"/>
          <p:cNvSpPr/>
          <p:nvPr/>
        </p:nvSpPr>
        <p:spPr>
          <a:xfrm>
            <a:off x="4259946" y="969486"/>
            <a:ext cx="4759965" cy="2800767"/>
          </a:xfrm>
          <a:prstGeom prst="rect">
            <a:avLst/>
          </a:prstGeom>
          <a:ln w="25400">
            <a:solidFill>
              <a:srgbClr val="0070C0"/>
            </a:solidFill>
          </a:ln>
        </p:spPr>
        <p:txBody>
          <a:bodyPr wrap="square">
            <a:spAutoFit/>
          </a:bodyPr>
          <a:lstStyle/>
          <a:p>
            <a:r>
              <a:rPr lang="en-GB" altLang="ja-JP" sz="1600" b="1" dirty="0"/>
              <a:t>The subject vehicle drives a straight road at a speed of </a:t>
            </a:r>
            <a:r>
              <a:rPr lang="en-GB" altLang="ja-JP" sz="1600" b="1" dirty="0" smtClean="0"/>
              <a:t>40 </a:t>
            </a:r>
            <a:r>
              <a:rPr lang="en-GB" altLang="ja-JP" sz="1600" b="1" dirty="0"/>
              <a:t>km/h (with a tolerance of +0/-2 km/h), and begins to steer in order to change the lane in front of the signboard which notifies reducing the lane. No other vehicles approach the subject vehicle. The TTC to the signboard is </a:t>
            </a:r>
            <a:r>
              <a:rPr lang="en-GB" altLang="ja-JP" sz="1600" b="1" dirty="0">
                <a:solidFill>
                  <a:srgbClr val="FF0000"/>
                </a:solidFill>
              </a:rPr>
              <a:t>not more than </a:t>
            </a:r>
            <a:r>
              <a:rPr lang="en-GB" altLang="ja-JP" sz="1600" b="1" dirty="0" smtClean="0">
                <a:solidFill>
                  <a:srgbClr val="FF0000"/>
                </a:solidFill>
              </a:rPr>
              <a:t>4.2 </a:t>
            </a:r>
            <a:r>
              <a:rPr lang="en-GB" altLang="ja-JP" sz="1600" b="1" dirty="0">
                <a:solidFill>
                  <a:srgbClr val="FF0000"/>
                </a:solidFill>
              </a:rPr>
              <a:t>seconds </a:t>
            </a:r>
            <a:r>
              <a:rPr lang="en-GB" altLang="ja-JP" sz="1600" b="1" dirty="0"/>
              <a:t>at when the subject vehicle begins to steer. During changing the lane, </a:t>
            </a:r>
            <a:r>
              <a:rPr lang="en-GB" altLang="ja-JP" sz="1600" b="1" dirty="0">
                <a:solidFill>
                  <a:srgbClr val="FF0000"/>
                </a:solidFill>
              </a:rPr>
              <a:t>the speed of the subject vehicle is constant</a:t>
            </a:r>
            <a:r>
              <a:rPr lang="en-GB" altLang="ja-JP" sz="1600" b="1" dirty="0"/>
              <a:t>, and the TTC to the signboard is </a:t>
            </a:r>
            <a:r>
              <a:rPr lang="en-GB" altLang="ja-JP" sz="1600" b="1" dirty="0">
                <a:solidFill>
                  <a:srgbClr val="FF0000"/>
                </a:solidFill>
              </a:rPr>
              <a:t>not more than </a:t>
            </a:r>
            <a:r>
              <a:rPr lang="en-GB" altLang="ja-JP" sz="1600" b="1" dirty="0" smtClean="0">
                <a:solidFill>
                  <a:srgbClr val="FF0000"/>
                </a:solidFill>
              </a:rPr>
              <a:t>3.3 </a:t>
            </a:r>
            <a:r>
              <a:rPr lang="en-GB" altLang="ja-JP" sz="1600" b="1" dirty="0">
                <a:solidFill>
                  <a:srgbClr val="FF0000"/>
                </a:solidFill>
              </a:rPr>
              <a:t>seconds</a:t>
            </a:r>
            <a:r>
              <a:rPr lang="en-GB" altLang="ja-JP" sz="1600" b="1" dirty="0"/>
              <a:t> at when the offset ratio between the subject vehicle and the centre of the signboard becomes -100%. </a:t>
            </a:r>
            <a:endParaRPr lang="ja-JP" altLang="en-US" sz="1600" dirty="0">
              <a:cs typeface="Tahoma" panose="020B0604030504040204" pitchFamily="34" charset="0"/>
            </a:endParaRPr>
          </a:p>
        </p:txBody>
      </p:sp>
      <p:sp>
        <p:nvSpPr>
          <p:cNvPr id="1246" name="正方形/長方形 1245"/>
          <p:cNvSpPr/>
          <p:nvPr/>
        </p:nvSpPr>
        <p:spPr>
          <a:xfrm>
            <a:off x="712450" y="103753"/>
            <a:ext cx="7905177" cy="461665"/>
          </a:xfrm>
          <a:prstGeom prst="rect">
            <a:avLst/>
          </a:prstGeom>
        </p:spPr>
        <p:txBody>
          <a:bodyPr wrap="none">
            <a:spAutoFit/>
          </a:bodyPr>
          <a:lstStyle/>
          <a:p>
            <a:r>
              <a:rPr lang="en-US" altLang="ja-JP" sz="2400" b="1" dirty="0" smtClean="0">
                <a:ea typeface="Tahoma" panose="020B0604030504040204" pitchFamily="34" charset="0"/>
                <a:cs typeface="Tahoma" panose="020B0604030504040204" pitchFamily="34" charset="0"/>
              </a:rPr>
              <a:t>Relation between the Draft Scenario  and the research result</a:t>
            </a:r>
            <a:endParaRPr lang="ja-JP" altLang="en-US" sz="2400" b="1" dirty="0">
              <a:cs typeface="Tahoma" panose="020B0604030504040204" pitchFamily="34" charset="0"/>
            </a:endParaRPr>
          </a:p>
        </p:txBody>
      </p:sp>
      <p:graphicFrame>
        <p:nvGraphicFramePr>
          <p:cNvPr id="176" name="表 175"/>
          <p:cNvGraphicFramePr>
            <a:graphicFrameLocks noGrp="1"/>
          </p:cNvGraphicFramePr>
          <p:nvPr>
            <p:extLst>
              <p:ext uri="{D42A27DB-BD31-4B8C-83A1-F6EECF244321}">
                <p14:modId xmlns:p14="http://schemas.microsoft.com/office/powerpoint/2010/main" val="3959875357"/>
              </p:ext>
            </p:extLst>
          </p:nvPr>
        </p:nvGraphicFramePr>
        <p:xfrm>
          <a:off x="4261931" y="4608584"/>
          <a:ext cx="4555958" cy="1737360"/>
        </p:xfrm>
        <a:graphic>
          <a:graphicData uri="http://schemas.openxmlformats.org/drawingml/2006/table">
            <a:tbl>
              <a:tblPr firstRow="1" bandRow="1">
                <a:tableStyleId>{5C22544A-7EE6-4342-B048-85BDC9FD1C3A}</a:tableStyleId>
              </a:tblPr>
              <a:tblGrid>
                <a:gridCol w="356955">
                  <a:extLst>
                    <a:ext uri="{9D8B030D-6E8A-4147-A177-3AD203B41FA5}">
                      <a16:colId xmlns:a16="http://schemas.microsoft.com/office/drawing/2014/main" xmlns="" val="20000"/>
                    </a:ext>
                  </a:extLst>
                </a:gridCol>
                <a:gridCol w="1266698">
                  <a:extLst>
                    <a:ext uri="{9D8B030D-6E8A-4147-A177-3AD203B41FA5}">
                      <a16:colId xmlns:a16="http://schemas.microsoft.com/office/drawing/2014/main" xmlns="" val="20001"/>
                    </a:ext>
                  </a:extLst>
                </a:gridCol>
                <a:gridCol w="1252821">
                  <a:extLst>
                    <a:ext uri="{9D8B030D-6E8A-4147-A177-3AD203B41FA5}">
                      <a16:colId xmlns:a16="http://schemas.microsoft.com/office/drawing/2014/main" xmlns="" val="20002"/>
                    </a:ext>
                  </a:extLst>
                </a:gridCol>
                <a:gridCol w="1679484">
                  <a:extLst>
                    <a:ext uri="{9D8B030D-6E8A-4147-A177-3AD203B41FA5}">
                      <a16:colId xmlns:a16="http://schemas.microsoft.com/office/drawing/2014/main" xmlns="" val="20003"/>
                    </a:ext>
                  </a:extLst>
                </a:gridCol>
              </a:tblGrid>
              <a:tr h="370840">
                <a:tc>
                  <a:txBody>
                    <a:bodyPr/>
                    <a:lstStyle/>
                    <a:p>
                      <a:pPr algn="ctr"/>
                      <a:endParaRPr kumimoji="1" lang="ja-JP" altLang="en-US" sz="1400" b="0" dirty="0">
                        <a:solidFill>
                          <a:schemeClr val="bg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kumimoji="1" lang="en-US" altLang="ja-JP" sz="1600" b="1" dirty="0" smtClean="0">
                          <a:solidFill>
                            <a:schemeClr val="bg1"/>
                          </a:solidFill>
                          <a:latin typeface="+mn-lt"/>
                        </a:rPr>
                        <a:t>Speed</a:t>
                      </a:r>
                    </a:p>
                    <a:p>
                      <a:pPr algn="ctr"/>
                      <a:r>
                        <a:rPr kumimoji="1" lang="ja-JP" altLang="en-US" sz="1400" b="0" dirty="0" smtClean="0">
                          <a:solidFill>
                            <a:schemeClr val="bg1"/>
                          </a:solidFill>
                          <a:latin typeface="+mn-lt"/>
                        </a:rPr>
                        <a:t>（</a:t>
                      </a:r>
                      <a:r>
                        <a:rPr kumimoji="1" lang="en-US" altLang="ja-JP" sz="1400" b="0" dirty="0" smtClean="0">
                          <a:solidFill>
                            <a:schemeClr val="bg1"/>
                          </a:solidFill>
                          <a:latin typeface="+mn-lt"/>
                        </a:rPr>
                        <a:t>Average</a:t>
                      </a:r>
                      <a:r>
                        <a:rPr kumimoji="1" lang="ja-JP" altLang="en-US" sz="1400" b="0" dirty="0" smtClean="0">
                          <a:solidFill>
                            <a:schemeClr val="bg1"/>
                          </a:solidFill>
                          <a:latin typeface="+mn-lt"/>
                        </a:rPr>
                        <a:t>）</a:t>
                      </a:r>
                      <a:endParaRPr kumimoji="1" lang="ja-JP" altLang="en-US" sz="1400" b="0" dirty="0">
                        <a:solidFill>
                          <a:schemeClr val="bg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dirty="0" smtClean="0">
                          <a:solidFill>
                            <a:schemeClr val="bg1"/>
                          </a:solidFill>
                          <a:latin typeface="+mn-lt"/>
                        </a:rPr>
                        <a:t>TTC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dirty="0" smtClean="0">
                          <a:solidFill>
                            <a:schemeClr val="bg1"/>
                          </a:solidFill>
                          <a:latin typeface="+mn-lt"/>
                        </a:rPr>
                        <a:t>（</a:t>
                      </a:r>
                      <a:r>
                        <a:rPr kumimoji="1" lang="en-US" altLang="ja-JP" sz="1400" b="0" dirty="0" smtClean="0">
                          <a:solidFill>
                            <a:schemeClr val="bg1"/>
                          </a:solidFill>
                          <a:latin typeface="+mn-lt"/>
                        </a:rPr>
                        <a:t>Average</a:t>
                      </a:r>
                      <a:r>
                        <a:rPr kumimoji="1" lang="ja-JP" altLang="en-US" sz="1400" b="0" dirty="0" smtClean="0">
                          <a:solidFill>
                            <a:schemeClr val="bg1"/>
                          </a:solidFill>
                          <a:latin typeface="+mn-lt"/>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ctr"/>
                      <a:r>
                        <a:rPr kumimoji="1" lang="en-US" altLang="ja-JP" sz="1600" b="1" dirty="0" smtClean="0">
                          <a:solidFill>
                            <a:schemeClr val="bg1"/>
                          </a:solidFill>
                          <a:latin typeface="+mn-lt"/>
                        </a:rPr>
                        <a:t>Brake</a:t>
                      </a:r>
                      <a:r>
                        <a:rPr kumimoji="1" lang="en-US" altLang="ja-JP" sz="1600" b="1" baseline="0" dirty="0" smtClean="0">
                          <a:solidFill>
                            <a:schemeClr val="bg1"/>
                          </a:solidFill>
                          <a:latin typeface="+mn-lt"/>
                        </a:rPr>
                        <a:t> pedal operation</a:t>
                      </a:r>
                      <a:endParaRPr kumimoji="1" lang="ja-JP" altLang="en-US" sz="1600" b="1" dirty="0">
                        <a:solidFill>
                          <a:schemeClr val="bg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xmlns="" val="10000"/>
                  </a:ext>
                </a:extLst>
              </a:tr>
              <a:tr h="370840">
                <a:tc>
                  <a:txBody>
                    <a:bodyPr/>
                    <a:lstStyle/>
                    <a:p>
                      <a:pPr algn="ctr"/>
                      <a:r>
                        <a:rPr kumimoji="1" lang="en-US" altLang="ja-JP" sz="1600" b="1" dirty="0" smtClean="0">
                          <a:latin typeface="+mn-lt"/>
                        </a:rPr>
                        <a:t>1)</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latin typeface="+mn-lt"/>
                        </a:rPr>
                        <a:t>39km/h</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solidFill>
                            <a:srgbClr val="FF0000"/>
                          </a:solidFill>
                          <a:latin typeface="+mn-lt"/>
                        </a:rPr>
                        <a:t>4.2</a:t>
                      </a:r>
                      <a:r>
                        <a:rPr kumimoji="1" lang="ja-JP" altLang="en-US" sz="1600" b="1" baseline="0" dirty="0" smtClean="0">
                          <a:latin typeface="+mn-lt"/>
                        </a:rPr>
                        <a:t> </a:t>
                      </a:r>
                      <a:r>
                        <a:rPr kumimoji="1" lang="en-US" altLang="ja-JP" sz="1600" b="1" baseline="0" dirty="0" smtClean="0">
                          <a:latin typeface="+mn-lt"/>
                        </a:rPr>
                        <a:t>sec.</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solidFill>
                            <a:srgbClr val="FF0000"/>
                          </a:solidFill>
                          <a:latin typeface="+mn-lt"/>
                        </a:rPr>
                        <a:t>Not</a:t>
                      </a:r>
                      <a:r>
                        <a:rPr kumimoji="1" lang="en-US" altLang="ja-JP" sz="1600" b="1" baseline="0" dirty="0" smtClean="0">
                          <a:solidFill>
                            <a:srgbClr val="FF0000"/>
                          </a:solidFill>
                          <a:latin typeface="+mn-lt"/>
                        </a:rPr>
                        <a:t> observed </a:t>
                      </a:r>
                      <a:r>
                        <a:rPr kumimoji="1" lang="en-US" altLang="ja-JP" sz="1600" b="1" baseline="0" dirty="0" smtClean="0">
                          <a:latin typeface="+mn-lt"/>
                        </a:rPr>
                        <a:t>(</a:t>
                      </a:r>
                      <a:r>
                        <a:rPr kumimoji="1" lang="en-US" altLang="ja-JP" sz="1600" b="1" dirty="0" smtClean="0">
                          <a:latin typeface="+mn-lt"/>
                        </a:rPr>
                        <a:t>79%</a:t>
                      </a:r>
                      <a:r>
                        <a:rPr kumimoji="1" lang="ja-JP" altLang="en-US" sz="1600" b="1" baseline="0" dirty="0" smtClean="0">
                          <a:latin typeface="+mn-lt"/>
                        </a:rPr>
                        <a:t> </a:t>
                      </a:r>
                      <a:r>
                        <a:rPr kumimoji="1" lang="en-US" altLang="ja-JP" sz="1600" b="1" baseline="0" dirty="0" smtClean="0">
                          <a:latin typeface="+mn-lt"/>
                        </a:rPr>
                        <a:t>of data)</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1"/>
                  </a:ext>
                </a:extLst>
              </a:tr>
              <a:tr h="370840">
                <a:tc>
                  <a:txBody>
                    <a:bodyPr/>
                    <a:lstStyle/>
                    <a:p>
                      <a:pPr algn="ctr"/>
                      <a:r>
                        <a:rPr kumimoji="1" lang="en-US" altLang="ja-JP" sz="1600" b="1" dirty="0" smtClean="0">
                          <a:latin typeface="+mn-lt"/>
                        </a:rPr>
                        <a:t>2)</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latin typeface="+mn-lt"/>
                        </a:rPr>
                        <a:t>38km/h</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solidFill>
                            <a:srgbClr val="FF0000"/>
                          </a:solidFill>
                          <a:latin typeface="+mn-lt"/>
                        </a:rPr>
                        <a:t>3.3</a:t>
                      </a:r>
                      <a:r>
                        <a:rPr kumimoji="1" lang="ja-JP" altLang="en-US" sz="1600" b="1" baseline="0" dirty="0" smtClean="0">
                          <a:latin typeface="+mn-lt"/>
                        </a:rPr>
                        <a:t> </a:t>
                      </a:r>
                      <a:r>
                        <a:rPr kumimoji="1" lang="en-US" altLang="ja-JP" sz="1600" b="1" baseline="0" dirty="0" smtClean="0">
                          <a:latin typeface="+mn-lt"/>
                        </a:rPr>
                        <a:t>sec.</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600" b="1" dirty="0" smtClean="0">
                          <a:solidFill>
                            <a:srgbClr val="FF0000"/>
                          </a:solidFill>
                          <a:latin typeface="+mn-lt"/>
                        </a:rPr>
                        <a:t>Not</a:t>
                      </a:r>
                      <a:r>
                        <a:rPr kumimoji="1" lang="en-US" altLang="ja-JP" sz="1600" b="1" baseline="0" dirty="0" smtClean="0">
                          <a:solidFill>
                            <a:srgbClr val="FF0000"/>
                          </a:solidFill>
                          <a:latin typeface="+mn-lt"/>
                        </a:rPr>
                        <a:t> observed </a:t>
                      </a:r>
                      <a:r>
                        <a:rPr kumimoji="1" lang="en-US" altLang="ja-JP" sz="1600" b="1" baseline="0" dirty="0" smtClean="0">
                          <a:latin typeface="+mn-lt"/>
                        </a:rPr>
                        <a:t>(</a:t>
                      </a:r>
                      <a:r>
                        <a:rPr kumimoji="1" lang="en-US" altLang="ja-JP" sz="1600" b="1" dirty="0" smtClean="0">
                          <a:latin typeface="+mn-lt"/>
                        </a:rPr>
                        <a:t>75%</a:t>
                      </a:r>
                      <a:r>
                        <a:rPr kumimoji="1" lang="ja-JP" altLang="en-US" sz="1600" b="1" baseline="0" dirty="0" smtClean="0">
                          <a:latin typeface="+mn-lt"/>
                        </a:rPr>
                        <a:t> </a:t>
                      </a:r>
                      <a:r>
                        <a:rPr kumimoji="1" lang="en-US" altLang="ja-JP" sz="1600" b="1" baseline="0" dirty="0" smtClean="0">
                          <a:latin typeface="+mn-lt"/>
                        </a:rPr>
                        <a:t>of data)</a:t>
                      </a:r>
                      <a:endParaRPr kumimoji="1" lang="ja-JP" altLang="en-US" sz="16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2"/>
                  </a:ext>
                </a:extLst>
              </a:tr>
            </a:tbl>
          </a:graphicData>
        </a:graphic>
      </p:graphicFrame>
      <p:grpSp>
        <p:nvGrpSpPr>
          <p:cNvPr id="178" name="グループ化 177"/>
          <p:cNvGrpSpPr/>
          <p:nvPr/>
        </p:nvGrpSpPr>
        <p:grpSpPr>
          <a:xfrm>
            <a:off x="105088" y="1621883"/>
            <a:ext cx="4021052" cy="1856576"/>
            <a:chOff x="237153" y="614971"/>
            <a:chExt cx="4021052" cy="1856576"/>
          </a:xfrm>
        </p:grpSpPr>
        <p:sp>
          <p:nvSpPr>
            <p:cNvPr id="179" name="Rectangle 1097"/>
            <p:cNvSpPr>
              <a:spLocks noChangeArrowheads="1"/>
            </p:cNvSpPr>
            <p:nvPr/>
          </p:nvSpPr>
          <p:spPr bwMode="auto">
            <a:xfrm>
              <a:off x="290289" y="1379265"/>
              <a:ext cx="3967916" cy="1092282"/>
            </a:xfrm>
            <a:prstGeom prst="rect">
              <a:avLst/>
            </a:prstGeom>
            <a:solidFill>
              <a:schemeClr val="bg1">
                <a:lumMod val="65000"/>
              </a:schemeClr>
            </a:solidFill>
            <a:ln w="9525">
              <a:noFill/>
              <a:miter lim="800000"/>
              <a:headEnd/>
              <a:tailEnd/>
            </a:ln>
          </p:spPr>
          <p:txBody>
            <a:bodyPr/>
            <a:lstStyle/>
            <a:p>
              <a:pPr eaLnBrk="0" hangingPunct="0"/>
              <a:endParaRPr kumimoji="0" lang="ja-JP" altLang="ja-JP">
                <a:latin typeface="+mn-ea"/>
              </a:endParaRPr>
            </a:p>
          </p:txBody>
        </p:sp>
        <p:sp>
          <p:nvSpPr>
            <p:cNvPr id="180" name="Rectangle 1106"/>
            <p:cNvSpPr>
              <a:spLocks noChangeArrowheads="1"/>
            </p:cNvSpPr>
            <p:nvPr/>
          </p:nvSpPr>
          <p:spPr bwMode="auto">
            <a:xfrm>
              <a:off x="1442817" y="1953175"/>
              <a:ext cx="180894"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81" name="Rectangle 1107"/>
            <p:cNvSpPr>
              <a:spLocks noChangeArrowheads="1"/>
            </p:cNvSpPr>
            <p:nvPr/>
          </p:nvSpPr>
          <p:spPr bwMode="auto">
            <a:xfrm>
              <a:off x="1785153" y="1953175"/>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82" name="Rectangle 1107"/>
            <p:cNvSpPr>
              <a:spLocks noChangeArrowheads="1"/>
            </p:cNvSpPr>
            <p:nvPr/>
          </p:nvSpPr>
          <p:spPr bwMode="auto">
            <a:xfrm>
              <a:off x="4057887" y="1959524"/>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83" name="Rectangle 1107"/>
            <p:cNvSpPr>
              <a:spLocks noChangeArrowheads="1"/>
            </p:cNvSpPr>
            <p:nvPr/>
          </p:nvSpPr>
          <p:spPr bwMode="auto">
            <a:xfrm>
              <a:off x="3758835" y="1967650"/>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84" name="Rectangle 1107"/>
            <p:cNvSpPr>
              <a:spLocks noChangeArrowheads="1"/>
            </p:cNvSpPr>
            <p:nvPr/>
          </p:nvSpPr>
          <p:spPr bwMode="auto">
            <a:xfrm>
              <a:off x="3455356" y="1973026"/>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85" name="Rectangle 1107"/>
            <p:cNvSpPr>
              <a:spLocks noChangeArrowheads="1"/>
            </p:cNvSpPr>
            <p:nvPr/>
          </p:nvSpPr>
          <p:spPr bwMode="auto">
            <a:xfrm>
              <a:off x="3054706" y="1981152"/>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86" name="Rectangle 1107"/>
            <p:cNvSpPr>
              <a:spLocks noChangeArrowheads="1"/>
            </p:cNvSpPr>
            <p:nvPr/>
          </p:nvSpPr>
          <p:spPr bwMode="auto">
            <a:xfrm>
              <a:off x="2598834" y="1973028"/>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87" name="Rectangle 1107"/>
            <p:cNvSpPr>
              <a:spLocks noChangeArrowheads="1"/>
            </p:cNvSpPr>
            <p:nvPr/>
          </p:nvSpPr>
          <p:spPr bwMode="auto">
            <a:xfrm>
              <a:off x="2198184" y="1981154"/>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cxnSp>
          <p:nvCxnSpPr>
            <p:cNvPr id="188" name="直線矢印コネクタ 187"/>
            <p:cNvCxnSpPr/>
            <p:nvPr/>
          </p:nvCxnSpPr>
          <p:spPr>
            <a:xfrm>
              <a:off x="979350" y="1696893"/>
              <a:ext cx="524628" cy="10477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89" name="グループ化 188"/>
            <p:cNvGrpSpPr/>
            <p:nvPr/>
          </p:nvGrpSpPr>
          <p:grpSpPr>
            <a:xfrm>
              <a:off x="3277105" y="1795218"/>
              <a:ext cx="214544" cy="214544"/>
              <a:chOff x="7416713" y="1486866"/>
              <a:chExt cx="214544" cy="214544"/>
            </a:xfrm>
          </p:grpSpPr>
          <p:sp>
            <p:nvSpPr>
              <p:cNvPr id="374" name="角丸四角形 373"/>
              <p:cNvSpPr/>
              <p:nvPr/>
            </p:nvSpPr>
            <p:spPr>
              <a:xfrm>
                <a:off x="7416713" y="1486866"/>
                <a:ext cx="214544" cy="214544"/>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75" name="円/楕円 374"/>
              <p:cNvSpPr/>
              <p:nvPr/>
            </p:nvSpPr>
            <p:spPr>
              <a:xfrm>
                <a:off x="7450653" y="1535252"/>
                <a:ext cx="130099" cy="130099"/>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nvGrpSpPr>
            <p:cNvPr id="190" name="グループ化 189"/>
            <p:cNvGrpSpPr/>
            <p:nvPr/>
          </p:nvGrpSpPr>
          <p:grpSpPr>
            <a:xfrm>
              <a:off x="3661521" y="1797490"/>
              <a:ext cx="214544" cy="214544"/>
              <a:chOff x="7416713" y="1486866"/>
              <a:chExt cx="214544" cy="214544"/>
            </a:xfrm>
          </p:grpSpPr>
          <p:sp>
            <p:nvSpPr>
              <p:cNvPr id="372" name="角丸四角形 371"/>
              <p:cNvSpPr/>
              <p:nvPr/>
            </p:nvSpPr>
            <p:spPr>
              <a:xfrm>
                <a:off x="7416713" y="1486866"/>
                <a:ext cx="214544" cy="214544"/>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73" name="円/楕円 372"/>
              <p:cNvSpPr/>
              <p:nvPr/>
            </p:nvSpPr>
            <p:spPr>
              <a:xfrm>
                <a:off x="7450653" y="1535252"/>
                <a:ext cx="130099" cy="130099"/>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nvGrpSpPr>
            <p:cNvPr id="191" name="グループ化 190"/>
            <p:cNvGrpSpPr/>
            <p:nvPr/>
          </p:nvGrpSpPr>
          <p:grpSpPr>
            <a:xfrm>
              <a:off x="4043660" y="1797490"/>
              <a:ext cx="214544" cy="214544"/>
              <a:chOff x="7416713" y="1486866"/>
              <a:chExt cx="214544" cy="214544"/>
            </a:xfrm>
          </p:grpSpPr>
          <p:sp>
            <p:nvSpPr>
              <p:cNvPr id="370" name="角丸四角形 369"/>
              <p:cNvSpPr/>
              <p:nvPr/>
            </p:nvSpPr>
            <p:spPr>
              <a:xfrm>
                <a:off x="7416713" y="1486866"/>
                <a:ext cx="214544" cy="214544"/>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71" name="円/楕円 370"/>
              <p:cNvSpPr/>
              <p:nvPr/>
            </p:nvSpPr>
            <p:spPr>
              <a:xfrm>
                <a:off x="7450653" y="1535252"/>
                <a:ext cx="130099" cy="130099"/>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sp>
          <p:nvSpPr>
            <p:cNvPr id="192" name="Rectangle 1106"/>
            <p:cNvSpPr>
              <a:spLocks noChangeArrowheads="1"/>
            </p:cNvSpPr>
            <p:nvPr/>
          </p:nvSpPr>
          <p:spPr bwMode="auto">
            <a:xfrm>
              <a:off x="776505" y="1956716"/>
              <a:ext cx="180894"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93" name="Rectangle 1107"/>
            <p:cNvSpPr>
              <a:spLocks noChangeArrowheads="1"/>
            </p:cNvSpPr>
            <p:nvPr/>
          </p:nvSpPr>
          <p:spPr bwMode="auto">
            <a:xfrm>
              <a:off x="1118841" y="1956716"/>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194" name="平行四辺形 193"/>
            <p:cNvSpPr/>
            <p:nvPr/>
          </p:nvSpPr>
          <p:spPr>
            <a:xfrm>
              <a:off x="2869999" y="1669303"/>
              <a:ext cx="749264" cy="127594"/>
            </a:xfrm>
            <a:prstGeom prst="parallelogram">
              <a:avLst/>
            </a:prstGeom>
            <a:solidFill>
              <a:schemeClr val="tx1">
                <a:lumMod val="75000"/>
                <a:lumOff val="25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95" name="平行四辺形 194"/>
            <p:cNvSpPr/>
            <p:nvPr/>
          </p:nvSpPr>
          <p:spPr>
            <a:xfrm>
              <a:off x="2840059" y="1586270"/>
              <a:ext cx="832493" cy="212655"/>
            </a:xfrm>
            <a:prstGeom prst="parallelogram">
              <a:avLst/>
            </a:prstGeom>
            <a:solidFill>
              <a:srgbClr val="FFFF00"/>
            </a:solidFill>
            <a:ln w="25400">
              <a:solidFill>
                <a:schemeClr val="tx1"/>
              </a:solidFill>
            </a:ln>
            <a:scene3d>
              <a:camera prst="orthographicFront">
                <a:rot lat="0" lon="0" rev="105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96" name="テキスト ボックス 195"/>
            <p:cNvSpPr txBox="1"/>
            <p:nvPr/>
          </p:nvSpPr>
          <p:spPr>
            <a:xfrm>
              <a:off x="3086067" y="1384250"/>
              <a:ext cx="312906" cy="605294"/>
            </a:xfrm>
            <a:prstGeom prst="rect">
              <a:avLst/>
            </a:prstGeom>
            <a:noFill/>
            <a:scene3d>
              <a:camera prst="orthographicFront">
                <a:rot lat="0" lon="0" rev="15720000"/>
              </a:camera>
              <a:lightRig rig="threePt" dir="t"/>
            </a:scene3d>
          </p:spPr>
          <p:txBody>
            <a:bodyPr wrap="none" rtlCol="0">
              <a:spAutoFit/>
            </a:bodyPr>
            <a:lstStyle/>
            <a:p>
              <a:pPr algn="ctr">
                <a:lnSpc>
                  <a:spcPts val="1000"/>
                </a:lnSpc>
              </a:pPr>
              <a:r>
                <a:rPr kumimoji="1" lang="ja-JP" altLang="en-US" sz="1000" dirty="0" smtClean="0">
                  <a:latin typeface="+mn-ea"/>
                </a:rPr>
                <a:t>車</a:t>
              </a:r>
              <a:endParaRPr kumimoji="1" lang="en-US" altLang="ja-JP" sz="1000" dirty="0" smtClean="0">
                <a:latin typeface="+mn-ea"/>
              </a:endParaRPr>
            </a:p>
            <a:p>
              <a:pPr algn="ctr">
                <a:lnSpc>
                  <a:spcPts val="1000"/>
                </a:lnSpc>
              </a:pPr>
              <a:r>
                <a:rPr kumimoji="1" lang="ja-JP" altLang="en-US" sz="1000" dirty="0" smtClean="0">
                  <a:latin typeface="+mn-ea"/>
                </a:rPr>
                <a:t>線</a:t>
              </a:r>
              <a:endParaRPr kumimoji="1" lang="en-US" altLang="ja-JP" sz="1000" dirty="0" smtClean="0">
                <a:latin typeface="+mn-ea"/>
              </a:endParaRPr>
            </a:p>
            <a:p>
              <a:pPr algn="ctr">
                <a:lnSpc>
                  <a:spcPts val="1000"/>
                </a:lnSpc>
              </a:pPr>
              <a:r>
                <a:rPr kumimoji="1" lang="ja-JP" altLang="en-US" sz="1000" dirty="0" smtClean="0">
                  <a:latin typeface="+mn-ea"/>
                </a:rPr>
                <a:t>減</a:t>
              </a:r>
              <a:endParaRPr kumimoji="1" lang="en-US" altLang="ja-JP" sz="1000" dirty="0" smtClean="0">
                <a:latin typeface="+mn-ea"/>
              </a:endParaRPr>
            </a:p>
            <a:p>
              <a:pPr algn="ctr">
                <a:lnSpc>
                  <a:spcPts val="1000"/>
                </a:lnSpc>
              </a:pPr>
              <a:r>
                <a:rPr kumimoji="1" lang="ja-JP" altLang="en-US" sz="1000" dirty="0" smtClean="0">
                  <a:latin typeface="+mn-ea"/>
                </a:rPr>
                <a:t>少</a:t>
              </a:r>
              <a:endParaRPr kumimoji="1" lang="ja-JP" altLang="en-US" sz="1000" dirty="0">
                <a:latin typeface="+mn-ea"/>
              </a:endParaRPr>
            </a:p>
          </p:txBody>
        </p:sp>
        <p:grpSp>
          <p:nvGrpSpPr>
            <p:cNvPr id="197" name="グループ化 196"/>
            <p:cNvGrpSpPr/>
            <p:nvPr/>
          </p:nvGrpSpPr>
          <p:grpSpPr>
            <a:xfrm>
              <a:off x="2808114" y="1787134"/>
              <a:ext cx="450429" cy="250891"/>
              <a:chOff x="2202606" y="2916377"/>
              <a:chExt cx="768653" cy="428143"/>
            </a:xfrm>
            <a:scene3d>
              <a:camera prst="orthographicFront">
                <a:rot lat="0" lon="0" rev="19800000"/>
              </a:camera>
              <a:lightRig rig="threePt" dir="t"/>
            </a:scene3d>
          </p:grpSpPr>
          <p:sp>
            <p:nvSpPr>
              <p:cNvPr id="367" name="平行四辺形 366"/>
              <p:cNvSpPr/>
              <p:nvPr/>
            </p:nvSpPr>
            <p:spPr>
              <a:xfrm flipH="1">
                <a:off x="2490852" y="2916377"/>
                <a:ext cx="480407" cy="417510"/>
              </a:xfrm>
              <a:prstGeom prst="parallelogram">
                <a:avLst/>
              </a:prstGeom>
              <a:solidFill>
                <a:schemeClr val="tx1">
                  <a:lumMod val="65000"/>
                  <a:lumOff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68" name="平行四辺形 367"/>
              <p:cNvSpPr/>
              <p:nvPr/>
            </p:nvSpPr>
            <p:spPr>
              <a:xfrm>
                <a:off x="2202606" y="2927010"/>
                <a:ext cx="617250" cy="417510"/>
              </a:xfrm>
              <a:prstGeom prst="parallelogram">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69" name="右矢印 368"/>
              <p:cNvSpPr/>
              <p:nvPr/>
            </p:nvSpPr>
            <p:spPr>
              <a:xfrm>
                <a:off x="2359886" y="3016145"/>
                <a:ext cx="347912" cy="232765"/>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nvGrpSpPr>
            <p:cNvPr id="199" name="Group 989"/>
            <p:cNvGrpSpPr>
              <a:grpSpLocks/>
            </p:cNvGrpSpPr>
            <p:nvPr/>
          </p:nvGrpSpPr>
          <p:grpSpPr bwMode="auto">
            <a:xfrm>
              <a:off x="370249" y="1535601"/>
              <a:ext cx="494053" cy="259538"/>
              <a:chOff x="2288" y="2935"/>
              <a:chExt cx="254" cy="133"/>
            </a:xfrm>
            <a:scene3d>
              <a:camera prst="orthographicFront">
                <a:rot lat="0" lon="0" rev="21594000"/>
              </a:camera>
              <a:lightRig rig="threePt" dir="t"/>
            </a:scene3d>
          </p:grpSpPr>
          <p:grpSp>
            <p:nvGrpSpPr>
              <p:cNvPr id="206" name="Group 990"/>
              <p:cNvGrpSpPr>
                <a:grpSpLocks/>
              </p:cNvGrpSpPr>
              <p:nvPr/>
            </p:nvGrpSpPr>
            <p:grpSpPr bwMode="auto">
              <a:xfrm>
                <a:off x="2288" y="2935"/>
                <a:ext cx="254" cy="133"/>
                <a:chOff x="2288" y="2935"/>
                <a:chExt cx="254" cy="133"/>
              </a:xfrm>
            </p:grpSpPr>
            <p:grpSp>
              <p:nvGrpSpPr>
                <p:cNvPr id="348" name="Group 991"/>
                <p:cNvGrpSpPr>
                  <a:grpSpLocks/>
                </p:cNvGrpSpPr>
                <p:nvPr/>
              </p:nvGrpSpPr>
              <p:grpSpPr bwMode="auto">
                <a:xfrm>
                  <a:off x="2288" y="2935"/>
                  <a:ext cx="254" cy="133"/>
                  <a:chOff x="2288" y="2935"/>
                  <a:chExt cx="254" cy="133"/>
                </a:xfrm>
              </p:grpSpPr>
              <p:grpSp>
                <p:nvGrpSpPr>
                  <p:cNvPr id="363" name="Group 992"/>
                  <p:cNvGrpSpPr>
                    <a:grpSpLocks/>
                  </p:cNvGrpSpPr>
                  <p:nvPr/>
                </p:nvGrpSpPr>
                <p:grpSpPr bwMode="auto">
                  <a:xfrm>
                    <a:off x="2288" y="2935"/>
                    <a:ext cx="254" cy="133"/>
                    <a:chOff x="2288" y="2935"/>
                    <a:chExt cx="254" cy="133"/>
                  </a:xfrm>
                </p:grpSpPr>
                <p:sp>
                  <p:nvSpPr>
                    <p:cNvPr id="365" name="Freeform 99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366" name="Freeform 99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364" name="Freeform 99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349" name="Group 996"/>
                <p:cNvGrpSpPr>
                  <a:grpSpLocks/>
                </p:cNvGrpSpPr>
                <p:nvPr/>
              </p:nvGrpSpPr>
              <p:grpSpPr bwMode="auto">
                <a:xfrm>
                  <a:off x="2447" y="2945"/>
                  <a:ext cx="55" cy="109"/>
                  <a:chOff x="2447" y="2945"/>
                  <a:chExt cx="55" cy="109"/>
                </a:xfrm>
              </p:grpSpPr>
              <p:sp>
                <p:nvSpPr>
                  <p:cNvPr id="361" name="Freeform 99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362" name="Freeform 99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350" name="Group 999"/>
                <p:cNvGrpSpPr>
                  <a:grpSpLocks/>
                </p:cNvGrpSpPr>
                <p:nvPr/>
              </p:nvGrpSpPr>
              <p:grpSpPr bwMode="auto">
                <a:xfrm>
                  <a:off x="2320" y="2946"/>
                  <a:ext cx="32" cy="110"/>
                  <a:chOff x="2320" y="2946"/>
                  <a:chExt cx="32" cy="110"/>
                </a:xfrm>
              </p:grpSpPr>
              <p:sp>
                <p:nvSpPr>
                  <p:cNvPr id="359" name="Freeform 100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360" name="Freeform 100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351" name="Group 1002"/>
                <p:cNvGrpSpPr>
                  <a:grpSpLocks/>
                </p:cNvGrpSpPr>
                <p:nvPr/>
              </p:nvGrpSpPr>
              <p:grpSpPr bwMode="auto">
                <a:xfrm>
                  <a:off x="2349" y="3035"/>
                  <a:ext cx="131" cy="21"/>
                  <a:chOff x="2349" y="3035"/>
                  <a:chExt cx="131" cy="21"/>
                </a:xfrm>
              </p:grpSpPr>
              <p:sp>
                <p:nvSpPr>
                  <p:cNvPr id="357" name="Freeform 100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358" name="Freeform 100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352" name="Group 1005"/>
                <p:cNvGrpSpPr>
                  <a:grpSpLocks/>
                </p:cNvGrpSpPr>
                <p:nvPr/>
              </p:nvGrpSpPr>
              <p:grpSpPr bwMode="auto">
                <a:xfrm>
                  <a:off x="2348" y="2945"/>
                  <a:ext cx="129" cy="19"/>
                  <a:chOff x="2348" y="2945"/>
                  <a:chExt cx="129" cy="19"/>
                </a:xfrm>
              </p:grpSpPr>
              <p:sp>
                <p:nvSpPr>
                  <p:cNvPr id="355" name="Freeform 100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356" name="Freeform 100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353" name="Line 100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354" name="Line 100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grpSp>
            <p:nvGrpSpPr>
              <p:cNvPr id="207" name="Group 1010"/>
              <p:cNvGrpSpPr>
                <a:grpSpLocks/>
              </p:cNvGrpSpPr>
              <p:nvPr/>
            </p:nvGrpSpPr>
            <p:grpSpPr bwMode="auto">
              <a:xfrm>
                <a:off x="2288" y="2935"/>
                <a:ext cx="254" cy="133"/>
                <a:chOff x="2288" y="2935"/>
                <a:chExt cx="254" cy="133"/>
              </a:xfrm>
            </p:grpSpPr>
            <p:grpSp>
              <p:nvGrpSpPr>
                <p:cNvPr id="344" name="Group 1011"/>
                <p:cNvGrpSpPr>
                  <a:grpSpLocks/>
                </p:cNvGrpSpPr>
                <p:nvPr/>
              </p:nvGrpSpPr>
              <p:grpSpPr bwMode="auto">
                <a:xfrm>
                  <a:off x="2288" y="2935"/>
                  <a:ext cx="254" cy="133"/>
                  <a:chOff x="2288" y="2935"/>
                  <a:chExt cx="254" cy="133"/>
                </a:xfrm>
              </p:grpSpPr>
              <p:sp>
                <p:nvSpPr>
                  <p:cNvPr id="346" name="Freeform 101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347" name="Freeform 101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345" name="Freeform 101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08" name="Group 1015"/>
              <p:cNvGrpSpPr>
                <a:grpSpLocks/>
              </p:cNvGrpSpPr>
              <p:nvPr/>
            </p:nvGrpSpPr>
            <p:grpSpPr bwMode="auto">
              <a:xfrm>
                <a:off x="2447" y="2945"/>
                <a:ext cx="55" cy="109"/>
                <a:chOff x="2447" y="2945"/>
                <a:chExt cx="55" cy="109"/>
              </a:xfrm>
            </p:grpSpPr>
            <p:sp>
              <p:nvSpPr>
                <p:cNvPr id="342" name="Freeform 101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343" name="Freeform 101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09" name="Group 1018"/>
              <p:cNvGrpSpPr>
                <a:grpSpLocks/>
              </p:cNvGrpSpPr>
              <p:nvPr/>
            </p:nvGrpSpPr>
            <p:grpSpPr bwMode="auto">
              <a:xfrm>
                <a:off x="2320" y="2946"/>
                <a:ext cx="32" cy="110"/>
                <a:chOff x="2320" y="2946"/>
                <a:chExt cx="32" cy="110"/>
              </a:xfrm>
            </p:grpSpPr>
            <p:sp>
              <p:nvSpPr>
                <p:cNvPr id="340" name="Freeform 101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341" name="Freeform 102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10" name="Group 1021"/>
              <p:cNvGrpSpPr>
                <a:grpSpLocks/>
              </p:cNvGrpSpPr>
              <p:nvPr/>
            </p:nvGrpSpPr>
            <p:grpSpPr bwMode="auto">
              <a:xfrm>
                <a:off x="2349" y="3035"/>
                <a:ext cx="131" cy="21"/>
                <a:chOff x="2349" y="3035"/>
                <a:chExt cx="131" cy="21"/>
              </a:xfrm>
            </p:grpSpPr>
            <p:sp>
              <p:nvSpPr>
                <p:cNvPr id="338" name="Freeform 102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339" name="Freeform 102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11" name="Group 1024"/>
              <p:cNvGrpSpPr>
                <a:grpSpLocks/>
              </p:cNvGrpSpPr>
              <p:nvPr/>
            </p:nvGrpSpPr>
            <p:grpSpPr bwMode="auto">
              <a:xfrm>
                <a:off x="2348" y="2945"/>
                <a:ext cx="129" cy="19"/>
                <a:chOff x="2348" y="2945"/>
                <a:chExt cx="129" cy="19"/>
              </a:xfrm>
            </p:grpSpPr>
            <p:sp>
              <p:nvSpPr>
                <p:cNvPr id="336" name="Freeform 102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337" name="Freeform 102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212" name="Line 102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13" name="Line 102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214" name="Group 1029"/>
              <p:cNvGrpSpPr>
                <a:grpSpLocks/>
              </p:cNvGrpSpPr>
              <p:nvPr/>
            </p:nvGrpSpPr>
            <p:grpSpPr bwMode="auto">
              <a:xfrm>
                <a:off x="2288" y="2935"/>
                <a:ext cx="254" cy="133"/>
                <a:chOff x="2288" y="2935"/>
                <a:chExt cx="254" cy="133"/>
              </a:xfrm>
            </p:grpSpPr>
            <p:grpSp>
              <p:nvGrpSpPr>
                <p:cNvPr id="332" name="Group 1030"/>
                <p:cNvGrpSpPr>
                  <a:grpSpLocks/>
                </p:cNvGrpSpPr>
                <p:nvPr/>
              </p:nvGrpSpPr>
              <p:grpSpPr bwMode="auto">
                <a:xfrm>
                  <a:off x="2288" y="2935"/>
                  <a:ext cx="254" cy="133"/>
                  <a:chOff x="2288" y="2935"/>
                  <a:chExt cx="254" cy="133"/>
                </a:xfrm>
              </p:grpSpPr>
              <p:sp>
                <p:nvSpPr>
                  <p:cNvPr id="334" name="Freeform 103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335" name="Freeform 103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333" name="Freeform 103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15" name="Group 1034"/>
              <p:cNvGrpSpPr>
                <a:grpSpLocks/>
              </p:cNvGrpSpPr>
              <p:nvPr/>
            </p:nvGrpSpPr>
            <p:grpSpPr bwMode="auto">
              <a:xfrm>
                <a:off x="2447" y="2945"/>
                <a:ext cx="55" cy="109"/>
                <a:chOff x="2447" y="2945"/>
                <a:chExt cx="55" cy="109"/>
              </a:xfrm>
            </p:grpSpPr>
            <p:sp>
              <p:nvSpPr>
                <p:cNvPr id="330" name="Freeform 103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331" name="Freeform 103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16" name="Group 1037"/>
              <p:cNvGrpSpPr>
                <a:grpSpLocks/>
              </p:cNvGrpSpPr>
              <p:nvPr/>
            </p:nvGrpSpPr>
            <p:grpSpPr bwMode="auto">
              <a:xfrm>
                <a:off x="2320" y="2946"/>
                <a:ext cx="32" cy="110"/>
                <a:chOff x="2320" y="2946"/>
                <a:chExt cx="32" cy="110"/>
              </a:xfrm>
            </p:grpSpPr>
            <p:sp>
              <p:nvSpPr>
                <p:cNvPr id="326" name="Freeform 103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327" name="Group 1039"/>
                <p:cNvGrpSpPr>
                  <a:grpSpLocks/>
                </p:cNvGrpSpPr>
                <p:nvPr/>
              </p:nvGrpSpPr>
              <p:grpSpPr bwMode="auto">
                <a:xfrm>
                  <a:off x="2320" y="2946"/>
                  <a:ext cx="32" cy="110"/>
                  <a:chOff x="2320" y="2946"/>
                  <a:chExt cx="32" cy="110"/>
                </a:xfrm>
              </p:grpSpPr>
              <p:sp>
                <p:nvSpPr>
                  <p:cNvPr id="328" name="Freeform 10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329" name="Freeform 104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grpSp>
            <p:nvGrpSpPr>
              <p:cNvPr id="217" name="Group 1042"/>
              <p:cNvGrpSpPr>
                <a:grpSpLocks/>
              </p:cNvGrpSpPr>
              <p:nvPr/>
            </p:nvGrpSpPr>
            <p:grpSpPr bwMode="auto">
              <a:xfrm>
                <a:off x="2349" y="3035"/>
                <a:ext cx="131" cy="21"/>
                <a:chOff x="2349" y="3035"/>
                <a:chExt cx="131" cy="21"/>
              </a:xfrm>
            </p:grpSpPr>
            <p:sp>
              <p:nvSpPr>
                <p:cNvPr id="324" name="Freeform 10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325" name="Freeform 10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18" name="Group 1045"/>
              <p:cNvGrpSpPr>
                <a:grpSpLocks/>
              </p:cNvGrpSpPr>
              <p:nvPr/>
            </p:nvGrpSpPr>
            <p:grpSpPr bwMode="auto">
              <a:xfrm>
                <a:off x="2348" y="2945"/>
                <a:ext cx="129" cy="19"/>
                <a:chOff x="2348" y="2945"/>
                <a:chExt cx="129" cy="19"/>
              </a:xfrm>
            </p:grpSpPr>
            <p:sp>
              <p:nvSpPr>
                <p:cNvPr id="322" name="Freeform 10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323" name="Freeform 10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219" name="Line 104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20" name="Line 104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221" name="Group 1050"/>
              <p:cNvGrpSpPr>
                <a:grpSpLocks/>
              </p:cNvGrpSpPr>
              <p:nvPr/>
            </p:nvGrpSpPr>
            <p:grpSpPr bwMode="auto">
              <a:xfrm>
                <a:off x="2288" y="2935"/>
                <a:ext cx="254" cy="133"/>
                <a:chOff x="2288" y="2935"/>
                <a:chExt cx="254" cy="133"/>
              </a:xfrm>
            </p:grpSpPr>
            <p:grpSp>
              <p:nvGrpSpPr>
                <p:cNvPr id="318" name="Group 1051"/>
                <p:cNvGrpSpPr>
                  <a:grpSpLocks/>
                </p:cNvGrpSpPr>
                <p:nvPr/>
              </p:nvGrpSpPr>
              <p:grpSpPr bwMode="auto">
                <a:xfrm>
                  <a:off x="2288" y="2935"/>
                  <a:ext cx="254" cy="133"/>
                  <a:chOff x="2288" y="2935"/>
                  <a:chExt cx="254" cy="133"/>
                </a:xfrm>
              </p:grpSpPr>
              <p:sp>
                <p:nvSpPr>
                  <p:cNvPr id="320" name="Freeform 105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321" name="Freeform 105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319" name="Freeform 105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22" name="Group 1055"/>
              <p:cNvGrpSpPr>
                <a:grpSpLocks/>
              </p:cNvGrpSpPr>
              <p:nvPr/>
            </p:nvGrpSpPr>
            <p:grpSpPr bwMode="auto">
              <a:xfrm>
                <a:off x="2447" y="2945"/>
                <a:ext cx="55" cy="109"/>
                <a:chOff x="2447" y="2945"/>
                <a:chExt cx="55" cy="109"/>
              </a:xfrm>
            </p:grpSpPr>
            <p:sp>
              <p:nvSpPr>
                <p:cNvPr id="316" name="Freeform 105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317" name="Freeform 105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23" name="Group 1058"/>
              <p:cNvGrpSpPr>
                <a:grpSpLocks/>
              </p:cNvGrpSpPr>
              <p:nvPr/>
            </p:nvGrpSpPr>
            <p:grpSpPr bwMode="auto">
              <a:xfrm>
                <a:off x="2320" y="2946"/>
                <a:ext cx="32" cy="110"/>
                <a:chOff x="2320" y="2946"/>
                <a:chExt cx="32" cy="110"/>
              </a:xfrm>
            </p:grpSpPr>
            <p:sp>
              <p:nvSpPr>
                <p:cNvPr id="314" name="Freeform 105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315" name="Freeform 106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24" name="Group 1061"/>
              <p:cNvGrpSpPr>
                <a:grpSpLocks/>
              </p:cNvGrpSpPr>
              <p:nvPr/>
            </p:nvGrpSpPr>
            <p:grpSpPr bwMode="auto">
              <a:xfrm>
                <a:off x="2349" y="3035"/>
                <a:ext cx="131" cy="21"/>
                <a:chOff x="2349" y="3035"/>
                <a:chExt cx="131" cy="21"/>
              </a:xfrm>
            </p:grpSpPr>
            <p:sp>
              <p:nvSpPr>
                <p:cNvPr id="312" name="Freeform 106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313" name="Freeform 106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225" name="Group 1064"/>
              <p:cNvGrpSpPr>
                <a:grpSpLocks/>
              </p:cNvGrpSpPr>
              <p:nvPr/>
            </p:nvGrpSpPr>
            <p:grpSpPr bwMode="auto">
              <a:xfrm>
                <a:off x="2348" y="2945"/>
                <a:ext cx="129" cy="19"/>
                <a:chOff x="2348" y="2945"/>
                <a:chExt cx="129" cy="19"/>
              </a:xfrm>
            </p:grpSpPr>
            <p:sp>
              <p:nvSpPr>
                <p:cNvPr id="310" name="Freeform 106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311" name="Freeform 106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226" name="Line 106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27" name="Line 106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228" name="Group 1069"/>
              <p:cNvGrpSpPr>
                <a:grpSpLocks/>
              </p:cNvGrpSpPr>
              <p:nvPr/>
            </p:nvGrpSpPr>
            <p:grpSpPr bwMode="auto">
              <a:xfrm>
                <a:off x="2288" y="2935"/>
                <a:ext cx="254" cy="133"/>
                <a:chOff x="2288" y="2935"/>
                <a:chExt cx="254" cy="133"/>
              </a:xfrm>
            </p:grpSpPr>
            <p:sp>
              <p:nvSpPr>
                <p:cNvPr id="308" name="Freeform 107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309" name="Freeform 107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29" name="Freeform 107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230" name="Group 1073"/>
              <p:cNvGrpSpPr>
                <a:grpSpLocks/>
              </p:cNvGrpSpPr>
              <p:nvPr/>
            </p:nvGrpSpPr>
            <p:grpSpPr bwMode="auto">
              <a:xfrm>
                <a:off x="2288" y="2935"/>
                <a:ext cx="254" cy="133"/>
                <a:chOff x="2288" y="2935"/>
                <a:chExt cx="254" cy="133"/>
              </a:xfrm>
            </p:grpSpPr>
            <p:sp>
              <p:nvSpPr>
                <p:cNvPr id="306" name="Freeform 107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307" name="Freeform 107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31" name="Freeform 107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232" name="Freeform 107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33" name="Freeform 107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34" name="Freeform 107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35" name="Freeform 108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36" name="Freeform 108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37" name="Freeform 108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238" name="Freeform 108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39" name="Freeform 108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240" name="Freeform 108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41" name="Freeform 108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42" name="Freeform 1087"/>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43" name="Freeform 1088"/>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44" name="Freeform 108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45" name="Freeform 109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46" name="Freeform 1091"/>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47" name="Freeform 109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48" name="Line 1093"/>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49" name="Line 1094"/>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250" name="Group 1095"/>
              <p:cNvGrpSpPr>
                <a:grpSpLocks/>
              </p:cNvGrpSpPr>
              <p:nvPr/>
            </p:nvGrpSpPr>
            <p:grpSpPr bwMode="auto">
              <a:xfrm>
                <a:off x="2288" y="2935"/>
                <a:ext cx="254" cy="133"/>
                <a:chOff x="2288" y="2935"/>
                <a:chExt cx="254" cy="133"/>
              </a:xfrm>
            </p:grpSpPr>
            <p:sp>
              <p:nvSpPr>
                <p:cNvPr id="304" name="Freeform 109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305" name="Freeform 109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51" name="Freeform 109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252" name="Group 1099"/>
              <p:cNvGrpSpPr>
                <a:grpSpLocks/>
              </p:cNvGrpSpPr>
              <p:nvPr/>
            </p:nvGrpSpPr>
            <p:grpSpPr bwMode="auto">
              <a:xfrm>
                <a:off x="2288" y="2935"/>
                <a:ext cx="254" cy="133"/>
                <a:chOff x="2288" y="2935"/>
                <a:chExt cx="254" cy="133"/>
              </a:xfrm>
            </p:grpSpPr>
            <p:sp>
              <p:nvSpPr>
                <p:cNvPr id="302" name="Freeform 110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303" name="Freeform 110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53" name="Freeform 110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254" name="Freeform 110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55" name="Freeform 110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56" name="Freeform 110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57" name="Freeform 110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58" name="Freeform 110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59" name="Freeform 110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260" name="Freeform 110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261" name="Freeform 111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262" name="Freeform 111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63" name="Freeform 111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64" name="Freeform 111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65" name="Freeform 111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66" name="Freeform 111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67" name="Freeform 111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68" name="Freeform 111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69" name="Freeform 111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70" name="Line 111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71" name="Line 112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272" name="Group 1121"/>
              <p:cNvGrpSpPr>
                <a:grpSpLocks/>
              </p:cNvGrpSpPr>
              <p:nvPr/>
            </p:nvGrpSpPr>
            <p:grpSpPr bwMode="auto">
              <a:xfrm>
                <a:off x="2288" y="2935"/>
                <a:ext cx="254" cy="133"/>
                <a:chOff x="2288" y="2935"/>
                <a:chExt cx="254" cy="133"/>
              </a:xfrm>
            </p:grpSpPr>
            <p:sp>
              <p:nvSpPr>
                <p:cNvPr id="300" name="Freeform 112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301" name="Freeform 112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73" name="Freeform 112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274" name="Group 1125"/>
              <p:cNvGrpSpPr>
                <a:grpSpLocks/>
              </p:cNvGrpSpPr>
              <p:nvPr/>
            </p:nvGrpSpPr>
            <p:grpSpPr bwMode="auto">
              <a:xfrm>
                <a:off x="2288" y="2935"/>
                <a:ext cx="254" cy="133"/>
                <a:chOff x="2288" y="2935"/>
                <a:chExt cx="254" cy="133"/>
              </a:xfrm>
            </p:grpSpPr>
            <p:sp>
              <p:nvSpPr>
                <p:cNvPr id="298" name="Freeform 112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299" name="Freeform 112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275" name="Freeform 112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276" name="Freeform 112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77" name="Freeform 113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78" name="Freeform 113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279" name="Freeform 113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280" name="Freeform 113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281" name="Group 1134"/>
              <p:cNvGrpSpPr>
                <a:grpSpLocks/>
              </p:cNvGrpSpPr>
              <p:nvPr/>
            </p:nvGrpSpPr>
            <p:grpSpPr bwMode="auto">
              <a:xfrm>
                <a:off x="2320" y="2946"/>
                <a:ext cx="32" cy="110"/>
                <a:chOff x="2320" y="2946"/>
                <a:chExt cx="32" cy="110"/>
              </a:xfrm>
            </p:grpSpPr>
            <p:sp>
              <p:nvSpPr>
                <p:cNvPr id="296" name="Freeform 113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297" name="Freeform 113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282" name="Freeform 113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283" name="Group 1138"/>
              <p:cNvGrpSpPr>
                <a:grpSpLocks/>
              </p:cNvGrpSpPr>
              <p:nvPr/>
            </p:nvGrpSpPr>
            <p:grpSpPr bwMode="auto">
              <a:xfrm>
                <a:off x="2320" y="2946"/>
                <a:ext cx="32" cy="110"/>
                <a:chOff x="2320" y="2946"/>
                <a:chExt cx="32" cy="110"/>
              </a:xfrm>
            </p:grpSpPr>
            <p:sp>
              <p:nvSpPr>
                <p:cNvPr id="294" name="Freeform 113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295" name="Freeform 11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284" name="Freeform 114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85" name="Freeform 114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86" name="Freeform 11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287" name="Freeform 11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288" name="Freeform 114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89" name="Freeform 11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90" name="Freeform 11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291" name="Freeform 114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292" name="Line 114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293" name="Line 115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sp>
          <p:nvSpPr>
            <p:cNvPr id="200" name="Rectangle 1107"/>
            <p:cNvSpPr>
              <a:spLocks noChangeArrowheads="1"/>
            </p:cNvSpPr>
            <p:nvPr/>
          </p:nvSpPr>
          <p:spPr bwMode="auto">
            <a:xfrm>
              <a:off x="436424" y="1966472"/>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cxnSp>
          <p:nvCxnSpPr>
            <p:cNvPr id="201" name="直線コネクタ 200"/>
            <p:cNvCxnSpPr/>
            <p:nvPr/>
          </p:nvCxnSpPr>
          <p:spPr>
            <a:xfrm>
              <a:off x="406403" y="1675893"/>
              <a:ext cx="3550302" cy="0"/>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02" name="直線コネクタ 201"/>
            <p:cNvCxnSpPr/>
            <p:nvPr/>
          </p:nvCxnSpPr>
          <p:spPr>
            <a:xfrm flipV="1">
              <a:off x="2835054" y="1064164"/>
              <a:ext cx="0" cy="5381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直線コネクタ 202"/>
            <p:cNvCxnSpPr/>
            <p:nvPr/>
          </p:nvCxnSpPr>
          <p:spPr>
            <a:xfrm flipV="1">
              <a:off x="848741" y="1110197"/>
              <a:ext cx="2375" cy="3813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4" name="テキスト ボックス 203"/>
            <p:cNvSpPr txBox="1"/>
            <p:nvPr/>
          </p:nvSpPr>
          <p:spPr>
            <a:xfrm>
              <a:off x="1055178" y="614971"/>
              <a:ext cx="1459950" cy="669414"/>
            </a:xfrm>
            <a:prstGeom prst="rect">
              <a:avLst/>
            </a:prstGeom>
            <a:noFill/>
          </p:spPr>
          <p:txBody>
            <a:bodyPr wrap="non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TTC </a:t>
              </a:r>
            </a:p>
            <a:p>
              <a:pPr algn="ctr">
                <a:lnSpc>
                  <a:spcPts val="1500"/>
                </a:lnSpc>
              </a:pPr>
              <a:r>
                <a:rPr lang="en-US" altLang="ja-JP" sz="1600" b="1" dirty="0" smtClean="0">
                  <a:latin typeface="Calibri" panose="020F0502020204030204" pitchFamily="34" charset="0"/>
                  <a:cs typeface="Arial" panose="020B0604020202020204" pitchFamily="34" charset="0"/>
                </a:rPr>
                <a:t>not more than </a:t>
              </a:r>
            </a:p>
            <a:p>
              <a:pPr algn="ctr">
                <a:lnSpc>
                  <a:spcPts val="1500"/>
                </a:lnSpc>
              </a:pPr>
              <a:r>
                <a:rPr lang="en-US" altLang="ja-JP" sz="1600" b="1" dirty="0" smtClean="0">
                  <a:latin typeface="Calibri" panose="020F0502020204030204" pitchFamily="34" charset="0"/>
                  <a:cs typeface="Arial" panose="020B0604020202020204" pitchFamily="34" charset="0"/>
                </a:rPr>
                <a:t>4.2sec.</a:t>
              </a:r>
              <a:endParaRPr lang="ja-JP" altLang="en-US" sz="1600" b="1" dirty="0">
                <a:latin typeface="Calibri" panose="020F0502020204030204" pitchFamily="34" charset="0"/>
                <a:cs typeface="Arial" panose="020B0604020202020204" pitchFamily="34" charset="0"/>
              </a:endParaRPr>
            </a:p>
          </p:txBody>
        </p:sp>
        <p:cxnSp>
          <p:nvCxnSpPr>
            <p:cNvPr id="205" name="直線コネクタ 204"/>
            <p:cNvCxnSpPr/>
            <p:nvPr/>
          </p:nvCxnSpPr>
          <p:spPr>
            <a:xfrm>
              <a:off x="850599" y="1241437"/>
              <a:ext cx="1989460" cy="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8" name="テキスト ボックス 197"/>
            <p:cNvSpPr txBox="1"/>
            <p:nvPr/>
          </p:nvSpPr>
          <p:spPr>
            <a:xfrm>
              <a:off x="237153" y="1798925"/>
              <a:ext cx="1093546" cy="477054"/>
            </a:xfrm>
            <a:prstGeom prst="rect">
              <a:avLst/>
            </a:prstGeom>
            <a:noFill/>
          </p:spPr>
          <p:txBody>
            <a:bodyPr wrap="squar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40km/h</a:t>
              </a:r>
            </a:p>
            <a:p>
              <a:pPr algn="ctr">
                <a:lnSpc>
                  <a:spcPts val="1500"/>
                </a:lnSpc>
              </a:pPr>
              <a:r>
                <a:rPr kumimoji="1" lang="en-US" altLang="ja-JP" sz="1600" b="1" dirty="0" smtClean="0">
                  <a:latin typeface="Calibri" panose="020F0502020204030204" pitchFamily="34" charset="0"/>
                  <a:cs typeface="Arial" panose="020B0604020202020204" pitchFamily="34" charset="0"/>
                </a:rPr>
                <a:t>(constant)</a:t>
              </a:r>
              <a:endParaRPr kumimoji="1" lang="ja-JP" altLang="en-US" sz="1600" b="1" dirty="0">
                <a:latin typeface="Calibri" panose="020F0502020204030204" pitchFamily="34" charset="0"/>
                <a:cs typeface="Arial" panose="020B0604020202020204" pitchFamily="34" charset="0"/>
              </a:endParaRPr>
            </a:p>
          </p:txBody>
        </p:sp>
      </p:grpSp>
      <p:grpSp>
        <p:nvGrpSpPr>
          <p:cNvPr id="376" name="グループ化 375"/>
          <p:cNvGrpSpPr/>
          <p:nvPr/>
        </p:nvGrpSpPr>
        <p:grpSpPr>
          <a:xfrm>
            <a:off x="136854" y="4324661"/>
            <a:ext cx="3967916" cy="1842725"/>
            <a:chOff x="5158600" y="628054"/>
            <a:chExt cx="3967916" cy="1842725"/>
          </a:xfrm>
        </p:grpSpPr>
        <p:sp>
          <p:nvSpPr>
            <p:cNvPr id="377" name="Rectangle 1097"/>
            <p:cNvSpPr>
              <a:spLocks noChangeArrowheads="1"/>
            </p:cNvSpPr>
            <p:nvPr/>
          </p:nvSpPr>
          <p:spPr bwMode="auto">
            <a:xfrm>
              <a:off x="5158600" y="1378497"/>
              <a:ext cx="3967916" cy="1092282"/>
            </a:xfrm>
            <a:prstGeom prst="rect">
              <a:avLst/>
            </a:prstGeom>
            <a:solidFill>
              <a:schemeClr val="bg1">
                <a:lumMod val="65000"/>
              </a:schemeClr>
            </a:solidFill>
            <a:ln w="9525">
              <a:noFill/>
              <a:miter lim="800000"/>
              <a:headEnd/>
              <a:tailEnd/>
            </a:ln>
          </p:spPr>
          <p:txBody>
            <a:bodyPr/>
            <a:lstStyle/>
            <a:p>
              <a:pPr eaLnBrk="0" hangingPunct="0"/>
              <a:endParaRPr kumimoji="0" lang="ja-JP" altLang="ja-JP">
                <a:latin typeface="+mn-ea"/>
              </a:endParaRPr>
            </a:p>
          </p:txBody>
        </p:sp>
        <p:sp>
          <p:nvSpPr>
            <p:cNvPr id="378" name="Rectangle 1106"/>
            <p:cNvSpPr>
              <a:spLocks noChangeArrowheads="1"/>
            </p:cNvSpPr>
            <p:nvPr/>
          </p:nvSpPr>
          <p:spPr bwMode="auto">
            <a:xfrm>
              <a:off x="6311128" y="1952407"/>
              <a:ext cx="180894"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379" name="Rectangle 1107"/>
            <p:cNvSpPr>
              <a:spLocks noChangeArrowheads="1"/>
            </p:cNvSpPr>
            <p:nvPr/>
          </p:nvSpPr>
          <p:spPr bwMode="auto">
            <a:xfrm>
              <a:off x="6653464" y="1952407"/>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380" name="Rectangle 1107"/>
            <p:cNvSpPr>
              <a:spLocks noChangeArrowheads="1"/>
            </p:cNvSpPr>
            <p:nvPr/>
          </p:nvSpPr>
          <p:spPr bwMode="auto">
            <a:xfrm>
              <a:off x="8926198" y="1958756"/>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381" name="Rectangle 1107"/>
            <p:cNvSpPr>
              <a:spLocks noChangeArrowheads="1"/>
            </p:cNvSpPr>
            <p:nvPr/>
          </p:nvSpPr>
          <p:spPr bwMode="auto">
            <a:xfrm>
              <a:off x="8627146" y="1966882"/>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382" name="Rectangle 1107"/>
            <p:cNvSpPr>
              <a:spLocks noChangeArrowheads="1"/>
            </p:cNvSpPr>
            <p:nvPr/>
          </p:nvSpPr>
          <p:spPr bwMode="auto">
            <a:xfrm>
              <a:off x="8323667" y="1972258"/>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383" name="Rectangle 1107"/>
            <p:cNvSpPr>
              <a:spLocks noChangeArrowheads="1"/>
            </p:cNvSpPr>
            <p:nvPr/>
          </p:nvSpPr>
          <p:spPr bwMode="auto">
            <a:xfrm>
              <a:off x="7923017" y="1980384"/>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384" name="Rectangle 1107"/>
            <p:cNvSpPr>
              <a:spLocks noChangeArrowheads="1"/>
            </p:cNvSpPr>
            <p:nvPr/>
          </p:nvSpPr>
          <p:spPr bwMode="auto">
            <a:xfrm>
              <a:off x="7467145" y="1972260"/>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385" name="Rectangle 1107"/>
            <p:cNvSpPr>
              <a:spLocks noChangeArrowheads="1"/>
            </p:cNvSpPr>
            <p:nvPr/>
          </p:nvSpPr>
          <p:spPr bwMode="auto">
            <a:xfrm>
              <a:off x="7066495" y="1980386"/>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cxnSp>
          <p:nvCxnSpPr>
            <p:cNvPr id="386" name="直線矢印コネクタ 385"/>
            <p:cNvCxnSpPr/>
            <p:nvPr/>
          </p:nvCxnSpPr>
          <p:spPr>
            <a:xfrm>
              <a:off x="7003269" y="1774401"/>
              <a:ext cx="278747" cy="10981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87" name="グループ化 386"/>
            <p:cNvGrpSpPr/>
            <p:nvPr/>
          </p:nvGrpSpPr>
          <p:grpSpPr>
            <a:xfrm>
              <a:off x="8145416" y="1794450"/>
              <a:ext cx="214544" cy="214544"/>
              <a:chOff x="7416713" y="1486866"/>
              <a:chExt cx="214544" cy="214544"/>
            </a:xfrm>
          </p:grpSpPr>
          <p:sp>
            <p:nvSpPr>
              <p:cNvPr id="740" name="角丸四角形 739"/>
              <p:cNvSpPr/>
              <p:nvPr/>
            </p:nvSpPr>
            <p:spPr>
              <a:xfrm>
                <a:off x="7416713" y="1486866"/>
                <a:ext cx="214544" cy="214544"/>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41" name="円/楕円 740"/>
              <p:cNvSpPr/>
              <p:nvPr/>
            </p:nvSpPr>
            <p:spPr>
              <a:xfrm>
                <a:off x="7450653" y="1535252"/>
                <a:ext cx="130099" cy="130099"/>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nvGrpSpPr>
            <p:cNvPr id="388" name="グループ化 387"/>
            <p:cNvGrpSpPr/>
            <p:nvPr/>
          </p:nvGrpSpPr>
          <p:grpSpPr>
            <a:xfrm>
              <a:off x="8529832" y="1796722"/>
              <a:ext cx="214544" cy="214544"/>
              <a:chOff x="7416713" y="1486866"/>
              <a:chExt cx="214544" cy="214544"/>
            </a:xfrm>
          </p:grpSpPr>
          <p:sp>
            <p:nvSpPr>
              <p:cNvPr id="738" name="角丸四角形 737"/>
              <p:cNvSpPr/>
              <p:nvPr/>
            </p:nvSpPr>
            <p:spPr>
              <a:xfrm>
                <a:off x="7416713" y="1486866"/>
                <a:ext cx="214544" cy="214544"/>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39" name="円/楕円 738"/>
              <p:cNvSpPr/>
              <p:nvPr/>
            </p:nvSpPr>
            <p:spPr>
              <a:xfrm>
                <a:off x="7450653" y="1535252"/>
                <a:ext cx="130099" cy="130099"/>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nvGrpSpPr>
            <p:cNvPr id="389" name="グループ化 388"/>
            <p:cNvGrpSpPr/>
            <p:nvPr/>
          </p:nvGrpSpPr>
          <p:grpSpPr>
            <a:xfrm>
              <a:off x="8911971" y="1796722"/>
              <a:ext cx="214544" cy="214544"/>
              <a:chOff x="7416713" y="1486866"/>
              <a:chExt cx="214544" cy="214544"/>
            </a:xfrm>
          </p:grpSpPr>
          <p:sp>
            <p:nvSpPr>
              <p:cNvPr id="736" name="角丸四角形 735"/>
              <p:cNvSpPr/>
              <p:nvPr/>
            </p:nvSpPr>
            <p:spPr>
              <a:xfrm>
                <a:off x="7416713" y="1486866"/>
                <a:ext cx="214544" cy="214544"/>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37" name="円/楕円 736"/>
              <p:cNvSpPr/>
              <p:nvPr/>
            </p:nvSpPr>
            <p:spPr>
              <a:xfrm>
                <a:off x="7450653" y="1535252"/>
                <a:ext cx="130099" cy="130099"/>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sp>
          <p:nvSpPr>
            <p:cNvPr id="390" name="Rectangle 1106"/>
            <p:cNvSpPr>
              <a:spLocks noChangeArrowheads="1"/>
            </p:cNvSpPr>
            <p:nvPr/>
          </p:nvSpPr>
          <p:spPr bwMode="auto">
            <a:xfrm>
              <a:off x="5644816" y="1955948"/>
              <a:ext cx="180894"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sp>
          <p:nvSpPr>
            <p:cNvPr id="391" name="Rectangle 1107"/>
            <p:cNvSpPr>
              <a:spLocks noChangeArrowheads="1"/>
            </p:cNvSpPr>
            <p:nvPr/>
          </p:nvSpPr>
          <p:spPr bwMode="auto">
            <a:xfrm>
              <a:off x="5987152" y="1955948"/>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grpSp>
          <p:nvGrpSpPr>
            <p:cNvPr id="392" name="Group 989"/>
            <p:cNvGrpSpPr>
              <a:grpSpLocks/>
            </p:cNvGrpSpPr>
            <p:nvPr/>
          </p:nvGrpSpPr>
          <p:grpSpPr bwMode="auto">
            <a:xfrm>
              <a:off x="6254943" y="1545537"/>
              <a:ext cx="494053" cy="259538"/>
              <a:chOff x="2288" y="2935"/>
              <a:chExt cx="254" cy="133"/>
            </a:xfrm>
            <a:scene3d>
              <a:camera prst="orthographicFront">
                <a:rot lat="0" lon="0" rev="21120000"/>
              </a:camera>
              <a:lightRig rig="threePt" dir="t"/>
            </a:scene3d>
          </p:grpSpPr>
          <p:grpSp>
            <p:nvGrpSpPr>
              <p:cNvPr id="408" name="Group 990"/>
              <p:cNvGrpSpPr>
                <a:grpSpLocks/>
              </p:cNvGrpSpPr>
              <p:nvPr/>
            </p:nvGrpSpPr>
            <p:grpSpPr bwMode="auto">
              <a:xfrm>
                <a:off x="2288" y="2935"/>
                <a:ext cx="254" cy="133"/>
                <a:chOff x="2288" y="2935"/>
                <a:chExt cx="254" cy="133"/>
              </a:xfrm>
            </p:grpSpPr>
            <p:grpSp>
              <p:nvGrpSpPr>
                <p:cNvPr id="717" name="Group 991"/>
                <p:cNvGrpSpPr>
                  <a:grpSpLocks/>
                </p:cNvGrpSpPr>
                <p:nvPr/>
              </p:nvGrpSpPr>
              <p:grpSpPr bwMode="auto">
                <a:xfrm>
                  <a:off x="2288" y="2935"/>
                  <a:ext cx="254" cy="133"/>
                  <a:chOff x="2288" y="2935"/>
                  <a:chExt cx="254" cy="133"/>
                </a:xfrm>
              </p:grpSpPr>
              <p:grpSp>
                <p:nvGrpSpPr>
                  <p:cNvPr id="732" name="Group 992"/>
                  <p:cNvGrpSpPr>
                    <a:grpSpLocks/>
                  </p:cNvGrpSpPr>
                  <p:nvPr/>
                </p:nvGrpSpPr>
                <p:grpSpPr bwMode="auto">
                  <a:xfrm>
                    <a:off x="2288" y="2935"/>
                    <a:ext cx="254" cy="133"/>
                    <a:chOff x="2288" y="2935"/>
                    <a:chExt cx="254" cy="133"/>
                  </a:xfrm>
                </p:grpSpPr>
                <p:sp>
                  <p:nvSpPr>
                    <p:cNvPr id="734" name="Freeform 99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735" name="Freeform 99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733" name="Freeform 99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718" name="Group 996"/>
                <p:cNvGrpSpPr>
                  <a:grpSpLocks/>
                </p:cNvGrpSpPr>
                <p:nvPr/>
              </p:nvGrpSpPr>
              <p:grpSpPr bwMode="auto">
                <a:xfrm>
                  <a:off x="2447" y="2945"/>
                  <a:ext cx="55" cy="109"/>
                  <a:chOff x="2447" y="2945"/>
                  <a:chExt cx="55" cy="109"/>
                </a:xfrm>
              </p:grpSpPr>
              <p:sp>
                <p:nvSpPr>
                  <p:cNvPr id="730" name="Freeform 99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731" name="Freeform 99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719" name="Group 999"/>
                <p:cNvGrpSpPr>
                  <a:grpSpLocks/>
                </p:cNvGrpSpPr>
                <p:nvPr/>
              </p:nvGrpSpPr>
              <p:grpSpPr bwMode="auto">
                <a:xfrm>
                  <a:off x="2320" y="2946"/>
                  <a:ext cx="32" cy="110"/>
                  <a:chOff x="2320" y="2946"/>
                  <a:chExt cx="32" cy="110"/>
                </a:xfrm>
              </p:grpSpPr>
              <p:sp>
                <p:nvSpPr>
                  <p:cNvPr id="728" name="Freeform 100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729" name="Freeform 100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720" name="Group 1002"/>
                <p:cNvGrpSpPr>
                  <a:grpSpLocks/>
                </p:cNvGrpSpPr>
                <p:nvPr/>
              </p:nvGrpSpPr>
              <p:grpSpPr bwMode="auto">
                <a:xfrm>
                  <a:off x="2349" y="3035"/>
                  <a:ext cx="131" cy="21"/>
                  <a:chOff x="2349" y="3035"/>
                  <a:chExt cx="131" cy="21"/>
                </a:xfrm>
              </p:grpSpPr>
              <p:sp>
                <p:nvSpPr>
                  <p:cNvPr id="726" name="Freeform 100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727" name="Freeform 100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721" name="Group 1005"/>
                <p:cNvGrpSpPr>
                  <a:grpSpLocks/>
                </p:cNvGrpSpPr>
                <p:nvPr/>
              </p:nvGrpSpPr>
              <p:grpSpPr bwMode="auto">
                <a:xfrm>
                  <a:off x="2348" y="2945"/>
                  <a:ext cx="129" cy="19"/>
                  <a:chOff x="2348" y="2945"/>
                  <a:chExt cx="129" cy="19"/>
                </a:xfrm>
              </p:grpSpPr>
              <p:sp>
                <p:nvSpPr>
                  <p:cNvPr id="724" name="Freeform 100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725" name="Freeform 100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722" name="Line 100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723" name="Line 100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grpSp>
            <p:nvGrpSpPr>
              <p:cNvPr id="409" name="Group 1010"/>
              <p:cNvGrpSpPr>
                <a:grpSpLocks/>
              </p:cNvGrpSpPr>
              <p:nvPr/>
            </p:nvGrpSpPr>
            <p:grpSpPr bwMode="auto">
              <a:xfrm>
                <a:off x="2288" y="2935"/>
                <a:ext cx="254" cy="133"/>
                <a:chOff x="2288" y="2935"/>
                <a:chExt cx="254" cy="133"/>
              </a:xfrm>
            </p:grpSpPr>
            <p:grpSp>
              <p:nvGrpSpPr>
                <p:cNvPr id="713" name="Group 1011"/>
                <p:cNvGrpSpPr>
                  <a:grpSpLocks/>
                </p:cNvGrpSpPr>
                <p:nvPr/>
              </p:nvGrpSpPr>
              <p:grpSpPr bwMode="auto">
                <a:xfrm>
                  <a:off x="2288" y="2935"/>
                  <a:ext cx="254" cy="133"/>
                  <a:chOff x="2288" y="2935"/>
                  <a:chExt cx="254" cy="133"/>
                </a:xfrm>
              </p:grpSpPr>
              <p:sp>
                <p:nvSpPr>
                  <p:cNvPr id="715" name="Freeform 101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716" name="Freeform 101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714" name="Freeform 101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10" name="Group 1015"/>
              <p:cNvGrpSpPr>
                <a:grpSpLocks/>
              </p:cNvGrpSpPr>
              <p:nvPr/>
            </p:nvGrpSpPr>
            <p:grpSpPr bwMode="auto">
              <a:xfrm>
                <a:off x="2447" y="2945"/>
                <a:ext cx="55" cy="109"/>
                <a:chOff x="2447" y="2945"/>
                <a:chExt cx="55" cy="109"/>
              </a:xfrm>
            </p:grpSpPr>
            <p:sp>
              <p:nvSpPr>
                <p:cNvPr id="711" name="Freeform 101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712" name="Freeform 101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11" name="Group 1018"/>
              <p:cNvGrpSpPr>
                <a:grpSpLocks/>
              </p:cNvGrpSpPr>
              <p:nvPr/>
            </p:nvGrpSpPr>
            <p:grpSpPr bwMode="auto">
              <a:xfrm>
                <a:off x="2320" y="2946"/>
                <a:ext cx="32" cy="110"/>
                <a:chOff x="2320" y="2946"/>
                <a:chExt cx="32" cy="110"/>
              </a:xfrm>
            </p:grpSpPr>
            <p:sp>
              <p:nvSpPr>
                <p:cNvPr id="709" name="Freeform 101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710" name="Freeform 102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12" name="Group 1021"/>
              <p:cNvGrpSpPr>
                <a:grpSpLocks/>
              </p:cNvGrpSpPr>
              <p:nvPr/>
            </p:nvGrpSpPr>
            <p:grpSpPr bwMode="auto">
              <a:xfrm>
                <a:off x="2349" y="3035"/>
                <a:ext cx="131" cy="21"/>
                <a:chOff x="2349" y="3035"/>
                <a:chExt cx="131" cy="21"/>
              </a:xfrm>
            </p:grpSpPr>
            <p:sp>
              <p:nvSpPr>
                <p:cNvPr id="707" name="Freeform 102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708" name="Freeform 102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13" name="Group 1024"/>
              <p:cNvGrpSpPr>
                <a:grpSpLocks/>
              </p:cNvGrpSpPr>
              <p:nvPr/>
            </p:nvGrpSpPr>
            <p:grpSpPr bwMode="auto">
              <a:xfrm>
                <a:off x="2348" y="2945"/>
                <a:ext cx="129" cy="19"/>
                <a:chOff x="2348" y="2945"/>
                <a:chExt cx="129" cy="19"/>
              </a:xfrm>
            </p:grpSpPr>
            <p:sp>
              <p:nvSpPr>
                <p:cNvPr id="705" name="Freeform 102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706" name="Freeform 102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414" name="Line 102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415" name="Line 102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416" name="Group 1029"/>
              <p:cNvGrpSpPr>
                <a:grpSpLocks/>
              </p:cNvGrpSpPr>
              <p:nvPr/>
            </p:nvGrpSpPr>
            <p:grpSpPr bwMode="auto">
              <a:xfrm>
                <a:off x="2288" y="2935"/>
                <a:ext cx="254" cy="133"/>
                <a:chOff x="2288" y="2935"/>
                <a:chExt cx="254" cy="133"/>
              </a:xfrm>
            </p:grpSpPr>
            <p:grpSp>
              <p:nvGrpSpPr>
                <p:cNvPr id="700" name="Group 1030"/>
                <p:cNvGrpSpPr>
                  <a:grpSpLocks/>
                </p:cNvGrpSpPr>
                <p:nvPr/>
              </p:nvGrpSpPr>
              <p:grpSpPr bwMode="auto">
                <a:xfrm>
                  <a:off x="2288" y="2935"/>
                  <a:ext cx="254" cy="133"/>
                  <a:chOff x="2288" y="2935"/>
                  <a:chExt cx="254" cy="133"/>
                </a:xfrm>
              </p:grpSpPr>
              <p:sp>
                <p:nvSpPr>
                  <p:cNvPr id="703" name="Freeform 103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704" name="Freeform 103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701" name="Freeform 103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17" name="Group 1034"/>
              <p:cNvGrpSpPr>
                <a:grpSpLocks/>
              </p:cNvGrpSpPr>
              <p:nvPr/>
            </p:nvGrpSpPr>
            <p:grpSpPr bwMode="auto">
              <a:xfrm>
                <a:off x="2447" y="2945"/>
                <a:ext cx="55" cy="109"/>
                <a:chOff x="2447" y="2945"/>
                <a:chExt cx="55" cy="109"/>
              </a:xfrm>
            </p:grpSpPr>
            <p:sp>
              <p:nvSpPr>
                <p:cNvPr id="532" name="Freeform 103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699" name="Freeform 103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18" name="Group 1037"/>
              <p:cNvGrpSpPr>
                <a:grpSpLocks/>
              </p:cNvGrpSpPr>
              <p:nvPr/>
            </p:nvGrpSpPr>
            <p:grpSpPr bwMode="auto">
              <a:xfrm>
                <a:off x="2320" y="2946"/>
                <a:ext cx="32" cy="110"/>
                <a:chOff x="2320" y="2946"/>
                <a:chExt cx="32" cy="110"/>
              </a:xfrm>
            </p:grpSpPr>
            <p:sp>
              <p:nvSpPr>
                <p:cNvPr id="528" name="Freeform 103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529" name="Group 1039"/>
                <p:cNvGrpSpPr>
                  <a:grpSpLocks/>
                </p:cNvGrpSpPr>
                <p:nvPr/>
              </p:nvGrpSpPr>
              <p:grpSpPr bwMode="auto">
                <a:xfrm>
                  <a:off x="2320" y="2946"/>
                  <a:ext cx="32" cy="110"/>
                  <a:chOff x="2320" y="2946"/>
                  <a:chExt cx="32" cy="110"/>
                </a:xfrm>
              </p:grpSpPr>
              <p:sp>
                <p:nvSpPr>
                  <p:cNvPr id="530" name="Freeform 10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531" name="Freeform 104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grpSp>
            <p:nvGrpSpPr>
              <p:cNvPr id="419" name="Group 1042"/>
              <p:cNvGrpSpPr>
                <a:grpSpLocks/>
              </p:cNvGrpSpPr>
              <p:nvPr/>
            </p:nvGrpSpPr>
            <p:grpSpPr bwMode="auto">
              <a:xfrm>
                <a:off x="2349" y="3035"/>
                <a:ext cx="131" cy="21"/>
                <a:chOff x="2349" y="3035"/>
                <a:chExt cx="131" cy="21"/>
              </a:xfrm>
            </p:grpSpPr>
            <p:sp>
              <p:nvSpPr>
                <p:cNvPr id="526" name="Freeform 10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527" name="Freeform 10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20" name="Group 1045"/>
              <p:cNvGrpSpPr>
                <a:grpSpLocks/>
              </p:cNvGrpSpPr>
              <p:nvPr/>
            </p:nvGrpSpPr>
            <p:grpSpPr bwMode="auto">
              <a:xfrm>
                <a:off x="2348" y="2945"/>
                <a:ext cx="129" cy="19"/>
                <a:chOff x="2348" y="2945"/>
                <a:chExt cx="129" cy="19"/>
              </a:xfrm>
            </p:grpSpPr>
            <p:sp>
              <p:nvSpPr>
                <p:cNvPr id="524" name="Freeform 10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525" name="Freeform 10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421" name="Line 1048"/>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422" name="Line 1049"/>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423" name="Group 1050"/>
              <p:cNvGrpSpPr>
                <a:grpSpLocks/>
              </p:cNvGrpSpPr>
              <p:nvPr/>
            </p:nvGrpSpPr>
            <p:grpSpPr bwMode="auto">
              <a:xfrm>
                <a:off x="2288" y="2935"/>
                <a:ext cx="254" cy="133"/>
                <a:chOff x="2288" y="2935"/>
                <a:chExt cx="254" cy="133"/>
              </a:xfrm>
            </p:grpSpPr>
            <p:grpSp>
              <p:nvGrpSpPr>
                <p:cNvPr id="520" name="Group 1051"/>
                <p:cNvGrpSpPr>
                  <a:grpSpLocks/>
                </p:cNvGrpSpPr>
                <p:nvPr/>
              </p:nvGrpSpPr>
              <p:grpSpPr bwMode="auto">
                <a:xfrm>
                  <a:off x="2288" y="2935"/>
                  <a:ext cx="254" cy="133"/>
                  <a:chOff x="2288" y="2935"/>
                  <a:chExt cx="254" cy="133"/>
                </a:xfrm>
              </p:grpSpPr>
              <p:sp>
                <p:nvSpPr>
                  <p:cNvPr id="522" name="Freeform 105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523" name="Freeform 105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521" name="Freeform 105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24" name="Group 1055"/>
              <p:cNvGrpSpPr>
                <a:grpSpLocks/>
              </p:cNvGrpSpPr>
              <p:nvPr/>
            </p:nvGrpSpPr>
            <p:grpSpPr bwMode="auto">
              <a:xfrm>
                <a:off x="2447" y="2945"/>
                <a:ext cx="55" cy="109"/>
                <a:chOff x="2447" y="2945"/>
                <a:chExt cx="55" cy="109"/>
              </a:xfrm>
            </p:grpSpPr>
            <p:sp>
              <p:nvSpPr>
                <p:cNvPr id="518" name="Freeform 105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519" name="Freeform 105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25" name="Group 1058"/>
              <p:cNvGrpSpPr>
                <a:grpSpLocks/>
              </p:cNvGrpSpPr>
              <p:nvPr/>
            </p:nvGrpSpPr>
            <p:grpSpPr bwMode="auto">
              <a:xfrm>
                <a:off x="2320" y="2946"/>
                <a:ext cx="32" cy="110"/>
                <a:chOff x="2320" y="2946"/>
                <a:chExt cx="32" cy="110"/>
              </a:xfrm>
            </p:grpSpPr>
            <p:sp>
              <p:nvSpPr>
                <p:cNvPr id="516" name="Freeform 105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517" name="Freeform 106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26" name="Group 1061"/>
              <p:cNvGrpSpPr>
                <a:grpSpLocks/>
              </p:cNvGrpSpPr>
              <p:nvPr/>
            </p:nvGrpSpPr>
            <p:grpSpPr bwMode="auto">
              <a:xfrm>
                <a:off x="2349" y="3035"/>
                <a:ext cx="131" cy="21"/>
                <a:chOff x="2349" y="3035"/>
                <a:chExt cx="131" cy="21"/>
              </a:xfrm>
            </p:grpSpPr>
            <p:sp>
              <p:nvSpPr>
                <p:cNvPr id="514" name="Freeform 106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515" name="Freeform 106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grpSp>
          <p:grpSp>
            <p:nvGrpSpPr>
              <p:cNvPr id="427" name="Group 1064"/>
              <p:cNvGrpSpPr>
                <a:grpSpLocks/>
              </p:cNvGrpSpPr>
              <p:nvPr/>
            </p:nvGrpSpPr>
            <p:grpSpPr bwMode="auto">
              <a:xfrm>
                <a:off x="2348" y="2945"/>
                <a:ext cx="129" cy="19"/>
                <a:chOff x="2348" y="2945"/>
                <a:chExt cx="129" cy="19"/>
              </a:xfrm>
            </p:grpSpPr>
            <p:sp>
              <p:nvSpPr>
                <p:cNvPr id="512" name="Freeform 106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513" name="Freeform 106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grpSp>
          <p:sp>
            <p:nvSpPr>
              <p:cNvPr id="428" name="Line 1067"/>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429" name="Line 1068"/>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430" name="Group 1069"/>
              <p:cNvGrpSpPr>
                <a:grpSpLocks/>
              </p:cNvGrpSpPr>
              <p:nvPr/>
            </p:nvGrpSpPr>
            <p:grpSpPr bwMode="auto">
              <a:xfrm>
                <a:off x="2288" y="2935"/>
                <a:ext cx="254" cy="133"/>
                <a:chOff x="2288" y="2935"/>
                <a:chExt cx="254" cy="133"/>
              </a:xfrm>
            </p:grpSpPr>
            <p:sp>
              <p:nvSpPr>
                <p:cNvPr id="510" name="Freeform 107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511" name="Freeform 107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431" name="Freeform 107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432" name="Group 1073"/>
              <p:cNvGrpSpPr>
                <a:grpSpLocks/>
              </p:cNvGrpSpPr>
              <p:nvPr/>
            </p:nvGrpSpPr>
            <p:grpSpPr bwMode="auto">
              <a:xfrm>
                <a:off x="2288" y="2935"/>
                <a:ext cx="254" cy="133"/>
                <a:chOff x="2288" y="2935"/>
                <a:chExt cx="254" cy="133"/>
              </a:xfrm>
            </p:grpSpPr>
            <p:sp>
              <p:nvSpPr>
                <p:cNvPr id="508" name="Freeform 107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509" name="Freeform 1075"/>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433" name="Freeform 107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434" name="Freeform 1077"/>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435" name="Freeform 1078"/>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436" name="Freeform 107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437" name="Freeform 108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438" name="Freeform 1081"/>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439" name="Freeform 1082"/>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440" name="Freeform 108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441" name="Freeform 1084"/>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442" name="Freeform 1085"/>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443" name="Freeform 1086"/>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444" name="Freeform 1087"/>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445" name="Freeform 1088"/>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446" name="Freeform 1089"/>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447" name="Freeform 1090"/>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448" name="Freeform 1091"/>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449" name="Freeform 1092"/>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450" name="Line 1093"/>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451" name="Line 1094"/>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452" name="Group 1095"/>
              <p:cNvGrpSpPr>
                <a:grpSpLocks/>
              </p:cNvGrpSpPr>
              <p:nvPr/>
            </p:nvGrpSpPr>
            <p:grpSpPr bwMode="auto">
              <a:xfrm>
                <a:off x="2288" y="2935"/>
                <a:ext cx="254" cy="133"/>
                <a:chOff x="2288" y="2935"/>
                <a:chExt cx="254" cy="133"/>
              </a:xfrm>
            </p:grpSpPr>
            <p:sp>
              <p:nvSpPr>
                <p:cNvPr id="506" name="Freeform 109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507" name="Freeform 109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453" name="Freeform 109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454" name="Group 1099"/>
              <p:cNvGrpSpPr>
                <a:grpSpLocks/>
              </p:cNvGrpSpPr>
              <p:nvPr/>
            </p:nvGrpSpPr>
            <p:grpSpPr bwMode="auto">
              <a:xfrm>
                <a:off x="2288" y="2935"/>
                <a:ext cx="254" cy="133"/>
                <a:chOff x="2288" y="2935"/>
                <a:chExt cx="254" cy="133"/>
              </a:xfrm>
            </p:grpSpPr>
            <p:sp>
              <p:nvSpPr>
                <p:cNvPr id="504" name="Freeform 1100"/>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505" name="Freeform 1101"/>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455" name="Freeform 110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456" name="Freeform 1103"/>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457" name="Freeform 1104"/>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458" name="Freeform 1105"/>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459" name="Freeform 1106"/>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460" name="Freeform 110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461" name="Freeform 1108"/>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462" name="Freeform 110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000000"/>
              </a:solidFill>
              <a:ln w="9525">
                <a:noFill/>
                <a:round/>
                <a:headEnd/>
                <a:tailEnd/>
              </a:ln>
            </p:spPr>
            <p:txBody>
              <a:bodyPr/>
              <a:lstStyle/>
              <a:p>
                <a:endParaRPr lang="ja-JP" altLang="en-US">
                  <a:latin typeface="+mn-ea"/>
                </a:endParaRPr>
              </a:p>
            </p:txBody>
          </p:sp>
          <p:sp>
            <p:nvSpPr>
              <p:cNvPr id="463" name="Freeform 111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sp>
            <p:nvSpPr>
              <p:cNvPr id="464" name="Freeform 111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465" name="Freeform 111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466" name="Freeform 111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467" name="Freeform 111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468" name="Freeform 111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469" name="Freeform 111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470" name="Freeform 111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471" name="Freeform 111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472" name="Line 111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473" name="Line 112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nvGrpSpPr>
              <p:cNvPr id="474" name="Group 1121"/>
              <p:cNvGrpSpPr>
                <a:grpSpLocks/>
              </p:cNvGrpSpPr>
              <p:nvPr/>
            </p:nvGrpSpPr>
            <p:grpSpPr bwMode="auto">
              <a:xfrm>
                <a:off x="2288" y="2935"/>
                <a:ext cx="254" cy="133"/>
                <a:chOff x="2288" y="2935"/>
                <a:chExt cx="254" cy="133"/>
              </a:xfrm>
            </p:grpSpPr>
            <p:sp>
              <p:nvSpPr>
                <p:cNvPr id="502" name="Freeform 1122"/>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503" name="Freeform 1123"/>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475" name="Freeform 1124"/>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nvGrpSpPr>
              <p:cNvPr id="476" name="Group 1125"/>
              <p:cNvGrpSpPr>
                <a:grpSpLocks/>
              </p:cNvGrpSpPr>
              <p:nvPr/>
            </p:nvGrpSpPr>
            <p:grpSpPr bwMode="auto">
              <a:xfrm>
                <a:off x="2288" y="2935"/>
                <a:ext cx="254" cy="133"/>
                <a:chOff x="2288" y="2935"/>
                <a:chExt cx="254" cy="133"/>
              </a:xfrm>
            </p:grpSpPr>
            <p:sp>
              <p:nvSpPr>
                <p:cNvPr id="500" name="Freeform 1126"/>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solidFill>
                  <a:srgbClr val="0000FF"/>
                </a:solidFill>
                <a:ln w="0">
                  <a:solidFill>
                    <a:srgbClr val="000000"/>
                  </a:solidFill>
                  <a:round/>
                  <a:headEnd/>
                  <a:tailEnd/>
                </a:ln>
              </p:spPr>
              <p:txBody>
                <a:bodyPr/>
                <a:lstStyle/>
                <a:p>
                  <a:endParaRPr lang="ja-JP" altLang="en-US">
                    <a:latin typeface="+mn-ea"/>
                  </a:endParaRPr>
                </a:p>
              </p:txBody>
            </p:sp>
            <p:sp>
              <p:nvSpPr>
                <p:cNvPr id="501" name="Freeform 1127"/>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grpSp>
          <p:sp>
            <p:nvSpPr>
              <p:cNvPr id="477" name="Freeform 1128"/>
              <p:cNvSpPr>
                <a:spLocks/>
              </p:cNvSpPr>
              <p:nvPr/>
            </p:nvSpPr>
            <p:spPr bwMode="auto">
              <a:xfrm>
                <a:off x="2288" y="2935"/>
                <a:ext cx="254" cy="133"/>
              </a:xfrm>
              <a:custGeom>
                <a:avLst/>
                <a:gdLst>
                  <a:gd name="T0" fmla="*/ 1 w 762"/>
                  <a:gd name="T1" fmla="*/ 0 h 404"/>
                  <a:gd name="T2" fmla="*/ 0 w 762"/>
                  <a:gd name="T3" fmla="*/ 1 h 404"/>
                  <a:gd name="T4" fmla="*/ 0 w 762"/>
                  <a:gd name="T5" fmla="*/ 4 h 404"/>
                  <a:gd name="T6" fmla="*/ 1 w 762"/>
                  <a:gd name="T7" fmla="*/ 5 h 404"/>
                  <a:gd name="T8" fmla="*/ 9 w 762"/>
                  <a:gd name="T9" fmla="*/ 5 h 404"/>
                  <a:gd name="T10" fmla="*/ 9 w 762"/>
                  <a:gd name="T11" fmla="*/ 4 h 404"/>
                  <a:gd name="T12" fmla="*/ 9 w 762"/>
                  <a:gd name="T13" fmla="*/ 1 h 404"/>
                  <a:gd name="T14" fmla="*/ 9 w 762"/>
                  <a:gd name="T15" fmla="*/ 0 h 404"/>
                  <a:gd name="T16" fmla="*/ 1 w 762"/>
                  <a:gd name="T17" fmla="*/ 0 h 4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2"/>
                  <a:gd name="T28" fmla="*/ 0 h 404"/>
                  <a:gd name="T29" fmla="*/ 762 w 762"/>
                  <a:gd name="T30" fmla="*/ 404 h 4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2" h="404">
                    <a:moveTo>
                      <a:pt x="67" y="0"/>
                    </a:moveTo>
                    <a:cubicBezTo>
                      <a:pt x="30" y="0"/>
                      <a:pt x="0" y="30"/>
                      <a:pt x="0" y="67"/>
                    </a:cubicBezTo>
                    <a:lnTo>
                      <a:pt x="0" y="337"/>
                    </a:lnTo>
                    <a:cubicBezTo>
                      <a:pt x="0" y="374"/>
                      <a:pt x="30" y="404"/>
                      <a:pt x="67" y="404"/>
                    </a:cubicBezTo>
                    <a:lnTo>
                      <a:pt x="695" y="404"/>
                    </a:lnTo>
                    <a:cubicBezTo>
                      <a:pt x="732" y="404"/>
                      <a:pt x="762" y="374"/>
                      <a:pt x="762" y="337"/>
                    </a:cubicBezTo>
                    <a:lnTo>
                      <a:pt x="762" y="67"/>
                    </a:lnTo>
                    <a:cubicBezTo>
                      <a:pt x="762" y="30"/>
                      <a:pt x="732" y="0"/>
                      <a:pt x="695" y="0"/>
                    </a:cubicBezTo>
                    <a:lnTo>
                      <a:pt x="67" y="0"/>
                    </a:lnTo>
                    <a:close/>
                  </a:path>
                </a:pathLst>
              </a:custGeom>
              <a:noFill/>
              <a:ln w="3175" cap="rnd">
                <a:solidFill>
                  <a:srgbClr val="000000"/>
                </a:solidFill>
                <a:round/>
                <a:headEnd/>
                <a:tailEnd/>
              </a:ln>
            </p:spPr>
            <p:txBody>
              <a:bodyPr/>
              <a:lstStyle/>
              <a:p>
                <a:endParaRPr lang="ja-JP" altLang="en-US">
                  <a:latin typeface="+mn-ea"/>
                </a:endParaRPr>
              </a:p>
            </p:txBody>
          </p:sp>
          <p:sp>
            <p:nvSpPr>
              <p:cNvPr id="478" name="Freeform 1129"/>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479" name="Freeform 1130"/>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480" name="Freeform 1131"/>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solidFill>
                <a:srgbClr val="BBE0E3"/>
              </a:solidFill>
              <a:ln w="9525">
                <a:noFill/>
                <a:round/>
                <a:headEnd/>
                <a:tailEnd/>
              </a:ln>
            </p:spPr>
            <p:txBody>
              <a:bodyPr/>
              <a:lstStyle/>
              <a:p>
                <a:endParaRPr lang="ja-JP" altLang="en-US">
                  <a:latin typeface="+mn-ea"/>
                </a:endParaRPr>
              </a:p>
            </p:txBody>
          </p:sp>
          <p:sp>
            <p:nvSpPr>
              <p:cNvPr id="481" name="Freeform 1132"/>
              <p:cNvSpPr>
                <a:spLocks/>
              </p:cNvSpPr>
              <p:nvPr/>
            </p:nvSpPr>
            <p:spPr bwMode="auto">
              <a:xfrm>
                <a:off x="2447" y="2945"/>
                <a:ext cx="55" cy="109"/>
              </a:xfrm>
              <a:custGeom>
                <a:avLst/>
                <a:gdLst>
                  <a:gd name="T0" fmla="*/ 55 w 55"/>
                  <a:gd name="T1" fmla="*/ 0 h 109"/>
                  <a:gd name="T2" fmla="*/ 0 w 55"/>
                  <a:gd name="T3" fmla="*/ 25 h 109"/>
                  <a:gd name="T4" fmla="*/ 0 w 55"/>
                  <a:gd name="T5" fmla="*/ 84 h 109"/>
                  <a:gd name="T6" fmla="*/ 55 w 55"/>
                  <a:gd name="T7" fmla="*/ 109 h 109"/>
                  <a:gd name="T8" fmla="*/ 55 w 55"/>
                  <a:gd name="T9" fmla="*/ 0 h 109"/>
                  <a:gd name="T10" fmla="*/ 0 60000 65536"/>
                  <a:gd name="T11" fmla="*/ 0 60000 65536"/>
                  <a:gd name="T12" fmla="*/ 0 60000 65536"/>
                  <a:gd name="T13" fmla="*/ 0 60000 65536"/>
                  <a:gd name="T14" fmla="*/ 0 60000 65536"/>
                  <a:gd name="T15" fmla="*/ 0 w 55"/>
                  <a:gd name="T16" fmla="*/ 0 h 109"/>
                  <a:gd name="T17" fmla="*/ 55 w 55"/>
                  <a:gd name="T18" fmla="*/ 109 h 109"/>
                </a:gdLst>
                <a:ahLst/>
                <a:cxnLst>
                  <a:cxn ang="T10">
                    <a:pos x="T0" y="T1"/>
                  </a:cxn>
                  <a:cxn ang="T11">
                    <a:pos x="T2" y="T3"/>
                  </a:cxn>
                  <a:cxn ang="T12">
                    <a:pos x="T4" y="T5"/>
                  </a:cxn>
                  <a:cxn ang="T13">
                    <a:pos x="T6" y="T7"/>
                  </a:cxn>
                  <a:cxn ang="T14">
                    <a:pos x="T8" y="T9"/>
                  </a:cxn>
                </a:cxnLst>
                <a:rect l="T15" t="T16" r="T17" b="T18"/>
                <a:pathLst>
                  <a:path w="55" h="109">
                    <a:moveTo>
                      <a:pt x="55" y="0"/>
                    </a:moveTo>
                    <a:lnTo>
                      <a:pt x="0" y="25"/>
                    </a:lnTo>
                    <a:lnTo>
                      <a:pt x="0" y="84"/>
                    </a:lnTo>
                    <a:lnTo>
                      <a:pt x="55" y="109"/>
                    </a:lnTo>
                    <a:lnTo>
                      <a:pt x="55" y="0"/>
                    </a:lnTo>
                    <a:close/>
                  </a:path>
                </a:pathLst>
              </a:custGeom>
              <a:noFill/>
              <a:ln w="3175" cap="rnd">
                <a:solidFill>
                  <a:srgbClr val="000000"/>
                </a:solidFill>
                <a:round/>
                <a:headEnd/>
                <a:tailEnd/>
              </a:ln>
            </p:spPr>
            <p:txBody>
              <a:bodyPr/>
              <a:lstStyle/>
              <a:p>
                <a:endParaRPr lang="ja-JP" altLang="en-US">
                  <a:latin typeface="+mn-ea"/>
                </a:endParaRPr>
              </a:p>
            </p:txBody>
          </p:sp>
          <p:sp>
            <p:nvSpPr>
              <p:cNvPr id="482" name="Freeform 1133"/>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483" name="Group 1134"/>
              <p:cNvGrpSpPr>
                <a:grpSpLocks/>
              </p:cNvGrpSpPr>
              <p:nvPr/>
            </p:nvGrpSpPr>
            <p:grpSpPr bwMode="auto">
              <a:xfrm>
                <a:off x="2320" y="2946"/>
                <a:ext cx="32" cy="110"/>
                <a:chOff x="2320" y="2946"/>
                <a:chExt cx="32" cy="110"/>
              </a:xfrm>
            </p:grpSpPr>
            <p:sp>
              <p:nvSpPr>
                <p:cNvPr id="498" name="Freeform 1135"/>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499" name="Freeform 1136"/>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484" name="Freeform 1137"/>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grpSp>
            <p:nvGrpSpPr>
              <p:cNvPr id="485" name="Group 1138"/>
              <p:cNvGrpSpPr>
                <a:grpSpLocks/>
              </p:cNvGrpSpPr>
              <p:nvPr/>
            </p:nvGrpSpPr>
            <p:grpSpPr bwMode="auto">
              <a:xfrm>
                <a:off x="2320" y="2946"/>
                <a:ext cx="32" cy="110"/>
                <a:chOff x="2320" y="2946"/>
                <a:chExt cx="32" cy="110"/>
              </a:xfrm>
            </p:grpSpPr>
            <p:sp>
              <p:nvSpPr>
                <p:cNvPr id="496" name="Freeform 1139"/>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solidFill>
                  <a:srgbClr val="BBE0E3"/>
                </a:solidFill>
                <a:ln w="9525">
                  <a:noFill/>
                  <a:round/>
                  <a:headEnd/>
                  <a:tailEnd/>
                </a:ln>
              </p:spPr>
              <p:txBody>
                <a:bodyPr/>
                <a:lstStyle/>
                <a:p>
                  <a:endParaRPr lang="ja-JP" altLang="en-US">
                    <a:latin typeface="+mn-ea"/>
                  </a:endParaRPr>
                </a:p>
              </p:txBody>
            </p:sp>
            <p:sp>
              <p:nvSpPr>
                <p:cNvPr id="497" name="Freeform 1140"/>
                <p:cNvSpPr>
                  <a:spLocks/>
                </p:cNvSpPr>
                <p:nvPr/>
              </p:nvSpPr>
              <p:spPr bwMode="auto">
                <a:xfrm>
                  <a:off x="2320" y="2946"/>
                  <a:ext cx="32" cy="110"/>
                </a:xfrm>
                <a:custGeom>
                  <a:avLst/>
                  <a:gdLst>
                    <a:gd name="T0" fmla="*/ 0 w 32"/>
                    <a:gd name="T1" fmla="*/ 110 h 110"/>
                    <a:gd name="T2" fmla="*/ 32 w 32"/>
                    <a:gd name="T3" fmla="*/ 91 h 110"/>
                    <a:gd name="T4" fmla="*/ 32 w 32"/>
                    <a:gd name="T5" fmla="*/ 19 h 110"/>
                    <a:gd name="T6" fmla="*/ 0 w 32"/>
                    <a:gd name="T7" fmla="*/ 0 h 110"/>
                    <a:gd name="T8" fmla="*/ 0 w 32"/>
                    <a:gd name="T9" fmla="*/ 110 h 110"/>
                    <a:gd name="T10" fmla="*/ 0 60000 65536"/>
                    <a:gd name="T11" fmla="*/ 0 60000 65536"/>
                    <a:gd name="T12" fmla="*/ 0 60000 65536"/>
                    <a:gd name="T13" fmla="*/ 0 60000 65536"/>
                    <a:gd name="T14" fmla="*/ 0 60000 65536"/>
                    <a:gd name="T15" fmla="*/ 0 w 32"/>
                    <a:gd name="T16" fmla="*/ 0 h 110"/>
                    <a:gd name="T17" fmla="*/ 32 w 32"/>
                    <a:gd name="T18" fmla="*/ 110 h 110"/>
                  </a:gdLst>
                  <a:ahLst/>
                  <a:cxnLst>
                    <a:cxn ang="T10">
                      <a:pos x="T0" y="T1"/>
                    </a:cxn>
                    <a:cxn ang="T11">
                      <a:pos x="T2" y="T3"/>
                    </a:cxn>
                    <a:cxn ang="T12">
                      <a:pos x="T4" y="T5"/>
                    </a:cxn>
                    <a:cxn ang="T13">
                      <a:pos x="T6" y="T7"/>
                    </a:cxn>
                    <a:cxn ang="T14">
                      <a:pos x="T8" y="T9"/>
                    </a:cxn>
                  </a:cxnLst>
                  <a:rect l="T15" t="T16" r="T17" b="T18"/>
                  <a:pathLst>
                    <a:path w="32" h="110">
                      <a:moveTo>
                        <a:pt x="0" y="110"/>
                      </a:moveTo>
                      <a:lnTo>
                        <a:pt x="32" y="91"/>
                      </a:lnTo>
                      <a:lnTo>
                        <a:pt x="32" y="19"/>
                      </a:lnTo>
                      <a:lnTo>
                        <a:pt x="0" y="0"/>
                      </a:lnTo>
                      <a:lnTo>
                        <a:pt x="0" y="110"/>
                      </a:lnTo>
                      <a:close/>
                    </a:path>
                  </a:pathLst>
                </a:custGeom>
                <a:noFill/>
                <a:ln w="3175" cap="rnd">
                  <a:solidFill>
                    <a:srgbClr val="000000"/>
                  </a:solidFill>
                  <a:round/>
                  <a:headEnd/>
                  <a:tailEnd/>
                </a:ln>
              </p:spPr>
              <p:txBody>
                <a:bodyPr/>
                <a:lstStyle/>
                <a:p>
                  <a:endParaRPr lang="ja-JP" altLang="en-US">
                    <a:latin typeface="+mn-ea"/>
                  </a:endParaRPr>
                </a:p>
              </p:txBody>
            </p:sp>
          </p:grpSp>
          <p:sp>
            <p:nvSpPr>
              <p:cNvPr id="486" name="Freeform 1141"/>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487" name="Freeform 1142"/>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488" name="Freeform 1143"/>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solidFill>
                <a:srgbClr val="BBE0E3"/>
              </a:solidFill>
              <a:ln w="9525">
                <a:noFill/>
                <a:round/>
                <a:headEnd/>
                <a:tailEnd/>
              </a:ln>
            </p:spPr>
            <p:txBody>
              <a:bodyPr/>
              <a:lstStyle/>
              <a:p>
                <a:endParaRPr lang="ja-JP" altLang="en-US">
                  <a:latin typeface="+mn-ea"/>
                </a:endParaRPr>
              </a:p>
            </p:txBody>
          </p:sp>
          <p:sp>
            <p:nvSpPr>
              <p:cNvPr id="489" name="Freeform 1144"/>
              <p:cNvSpPr>
                <a:spLocks/>
              </p:cNvSpPr>
              <p:nvPr/>
            </p:nvSpPr>
            <p:spPr bwMode="auto">
              <a:xfrm>
                <a:off x="2349" y="3035"/>
                <a:ext cx="131" cy="21"/>
              </a:xfrm>
              <a:custGeom>
                <a:avLst/>
                <a:gdLst>
                  <a:gd name="T0" fmla="*/ 0 w 131"/>
                  <a:gd name="T1" fmla="*/ 21 h 21"/>
                  <a:gd name="T2" fmla="*/ 20 w 131"/>
                  <a:gd name="T3" fmla="*/ 0 h 21"/>
                  <a:gd name="T4" fmla="*/ 89 w 131"/>
                  <a:gd name="T5" fmla="*/ 0 h 21"/>
                  <a:gd name="T6" fmla="*/ 131 w 131"/>
                  <a:gd name="T7" fmla="*/ 21 h 21"/>
                  <a:gd name="T8" fmla="*/ 0 w 131"/>
                  <a:gd name="T9" fmla="*/ 21 h 21"/>
                  <a:gd name="T10" fmla="*/ 0 60000 65536"/>
                  <a:gd name="T11" fmla="*/ 0 60000 65536"/>
                  <a:gd name="T12" fmla="*/ 0 60000 65536"/>
                  <a:gd name="T13" fmla="*/ 0 60000 65536"/>
                  <a:gd name="T14" fmla="*/ 0 60000 65536"/>
                  <a:gd name="T15" fmla="*/ 0 w 131"/>
                  <a:gd name="T16" fmla="*/ 0 h 21"/>
                  <a:gd name="T17" fmla="*/ 131 w 131"/>
                  <a:gd name="T18" fmla="*/ 21 h 21"/>
                </a:gdLst>
                <a:ahLst/>
                <a:cxnLst>
                  <a:cxn ang="T10">
                    <a:pos x="T0" y="T1"/>
                  </a:cxn>
                  <a:cxn ang="T11">
                    <a:pos x="T2" y="T3"/>
                  </a:cxn>
                  <a:cxn ang="T12">
                    <a:pos x="T4" y="T5"/>
                  </a:cxn>
                  <a:cxn ang="T13">
                    <a:pos x="T6" y="T7"/>
                  </a:cxn>
                  <a:cxn ang="T14">
                    <a:pos x="T8" y="T9"/>
                  </a:cxn>
                </a:cxnLst>
                <a:rect l="T15" t="T16" r="T17" b="T18"/>
                <a:pathLst>
                  <a:path w="131" h="21">
                    <a:moveTo>
                      <a:pt x="0" y="21"/>
                    </a:moveTo>
                    <a:lnTo>
                      <a:pt x="20" y="0"/>
                    </a:lnTo>
                    <a:lnTo>
                      <a:pt x="89" y="0"/>
                    </a:lnTo>
                    <a:lnTo>
                      <a:pt x="131" y="21"/>
                    </a:lnTo>
                    <a:lnTo>
                      <a:pt x="0" y="21"/>
                    </a:lnTo>
                    <a:close/>
                  </a:path>
                </a:pathLst>
              </a:custGeom>
              <a:noFill/>
              <a:ln w="3175" cap="rnd">
                <a:solidFill>
                  <a:srgbClr val="000000"/>
                </a:solidFill>
                <a:round/>
                <a:headEnd/>
                <a:tailEnd/>
              </a:ln>
            </p:spPr>
            <p:txBody>
              <a:bodyPr/>
              <a:lstStyle/>
              <a:p>
                <a:endParaRPr lang="ja-JP" altLang="en-US">
                  <a:latin typeface="+mn-ea"/>
                </a:endParaRPr>
              </a:p>
            </p:txBody>
          </p:sp>
          <p:sp>
            <p:nvSpPr>
              <p:cNvPr id="490" name="Freeform 1145"/>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491" name="Freeform 1146"/>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492" name="Freeform 1147"/>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solidFill>
                <a:srgbClr val="BBE0E3"/>
              </a:solidFill>
              <a:ln w="9525">
                <a:noFill/>
                <a:round/>
                <a:headEnd/>
                <a:tailEnd/>
              </a:ln>
            </p:spPr>
            <p:txBody>
              <a:bodyPr/>
              <a:lstStyle/>
              <a:p>
                <a:endParaRPr lang="ja-JP" altLang="en-US">
                  <a:latin typeface="+mn-ea"/>
                </a:endParaRPr>
              </a:p>
            </p:txBody>
          </p:sp>
          <p:sp>
            <p:nvSpPr>
              <p:cNvPr id="493" name="Freeform 1148"/>
              <p:cNvSpPr>
                <a:spLocks/>
              </p:cNvSpPr>
              <p:nvPr/>
            </p:nvSpPr>
            <p:spPr bwMode="auto">
              <a:xfrm>
                <a:off x="2348" y="2945"/>
                <a:ext cx="129" cy="19"/>
              </a:xfrm>
              <a:custGeom>
                <a:avLst/>
                <a:gdLst>
                  <a:gd name="T0" fmla="*/ 0 w 129"/>
                  <a:gd name="T1" fmla="*/ 0 h 19"/>
                  <a:gd name="T2" fmla="*/ 18 w 129"/>
                  <a:gd name="T3" fmla="*/ 19 h 19"/>
                  <a:gd name="T4" fmla="*/ 87 w 129"/>
                  <a:gd name="T5" fmla="*/ 19 h 19"/>
                  <a:gd name="T6" fmla="*/ 129 w 129"/>
                  <a:gd name="T7" fmla="*/ 0 h 19"/>
                  <a:gd name="T8" fmla="*/ 0 w 129"/>
                  <a:gd name="T9" fmla="*/ 0 h 19"/>
                  <a:gd name="T10" fmla="*/ 0 60000 65536"/>
                  <a:gd name="T11" fmla="*/ 0 60000 65536"/>
                  <a:gd name="T12" fmla="*/ 0 60000 65536"/>
                  <a:gd name="T13" fmla="*/ 0 60000 65536"/>
                  <a:gd name="T14" fmla="*/ 0 60000 65536"/>
                  <a:gd name="T15" fmla="*/ 0 w 129"/>
                  <a:gd name="T16" fmla="*/ 0 h 19"/>
                  <a:gd name="T17" fmla="*/ 129 w 129"/>
                  <a:gd name="T18" fmla="*/ 19 h 19"/>
                </a:gdLst>
                <a:ahLst/>
                <a:cxnLst>
                  <a:cxn ang="T10">
                    <a:pos x="T0" y="T1"/>
                  </a:cxn>
                  <a:cxn ang="T11">
                    <a:pos x="T2" y="T3"/>
                  </a:cxn>
                  <a:cxn ang="T12">
                    <a:pos x="T4" y="T5"/>
                  </a:cxn>
                  <a:cxn ang="T13">
                    <a:pos x="T6" y="T7"/>
                  </a:cxn>
                  <a:cxn ang="T14">
                    <a:pos x="T8" y="T9"/>
                  </a:cxn>
                </a:cxnLst>
                <a:rect l="T15" t="T16" r="T17" b="T18"/>
                <a:pathLst>
                  <a:path w="129" h="19">
                    <a:moveTo>
                      <a:pt x="0" y="0"/>
                    </a:moveTo>
                    <a:lnTo>
                      <a:pt x="18" y="19"/>
                    </a:lnTo>
                    <a:lnTo>
                      <a:pt x="87" y="19"/>
                    </a:lnTo>
                    <a:lnTo>
                      <a:pt x="129" y="0"/>
                    </a:lnTo>
                    <a:lnTo>
                      <a:pt x="0" y="0"/>
                    </a:lnTo>
                    <a:close/>
                  </a:path>
                </a:pathLst>
              </a:custGeom>
              <a:noFill/>
              <a:ln w="4763" cap="rnd">
                <a:solidFill>
                  <a:srgbClr val="000000"/>
                </a:solidFill>
                <a:round/>
                <a:headEnd/>
                <a:tailEnd/>
              </a:ln>
            </p:spPr>
            <p:txBody>
              <a:bodyPr/>
              <a:lstStyle/>
              <a:p>
                <a:endParaRPr lang="ja-JP" altLang="en-US">
                  <a:latin typeface="+mn-ea"/>
                </a:endParaRPr>
              </a:p>
            </p:txBody>
          </p:sp>
          <p:sp>
            <p:nvSpPr>
              <p:cNvPr id="494" name="Line 1149"/>
              <p:cNvSpPr>
                <a:spLocks noChangeShapeType="1"/>
              </p:cNvSpPr>
              <p:nvPr/>
            </p:nvSpPr>
            <p:spPr bwMode="auto">
              <a:xfrm>
                <a:off x="2534" y="3020"/>
                <a:ext cx="2" cy="32"/>
              </a:xfrm>
              <a:prstGeom prst="line">
                <a:avLst/>
              </a:prstGeom>
              <a:noFill/>
              <a:ln w="12700" cap="rnd">
                <a:solidFill>
                  <a:srgbClr val="FFFFFF"/>
                </a:solidFill>
                <a:round/>
                <a:headEnd/>
                <a:tailEnd/>
              </a:ln>
            </p:spPr>
            <p:txBody>
              <a:bodyPr/>
              <a:lstStyle/>
              <a:p>
                <a:endParaRPr lang="ja-JP" altLang="en-US">
                  <a:latin typeface="+mn-ea"/>
                </a:endParaRPr>
              </a:p>
            </p:txBody>
          </p:sp>
          <p:sp>
            <p:nvSpPr>
              <p:cNvPr id="495" name="Line 1150"/>
              <p:cNvSpPr>
                <a:spLocks noChangeShapeType="1"/>
              </p:cNvSpPr>
              <p:nvPr/>
            </p:nvSpPr>
            <p:spPr bwMode="auto">
              <a:xfrm>
                <a:off x="2534" y="2950"/>
                <a:ext cx="1" cy="32"/>
              </a:xfrm>
              <a:prstGeom prst="line">
                <a:avLst/>
              </a:prstGeom>
              <a:noFill/>
              <a:ln w="12700" cap="rnd">
                <a:solidFill>
                  <a:srgbClr val="FFFFFF"/>
                </a:solidFill>
                <a:round/>
                <a:headEnd/>
                <a:tailEnd/>
              </a:ln>
            </p:spPr>
            <p:txBody>
              <a:bodyPr/>
              <a:lstStyle/>
              <a:p>
                <a:endParaRPr lang="ja-JP" altLang="en-US">
                  <a:latin typeface="+mn-ea"/>
                </a:endParaRPr>
              </a:p>
            </p:txBody>
          </p:sp>
        </p:grpSp>
        <p:sp>
          <p:nvSpPr>
            <p:cNvPr id="393" name="平行四辺形 392"/>
            <p:cNvSpPr/>
            <p:nvPr/>
          </p:nvSpPr>
          <p:spPr>
            <a:xfrm>
              <a:off x="7738310" y="1668535"/>
              <a:ext cx="749264" cy="127594"/>
            </a:xfrm>
            <a:prstGeom prst="parallelogram">
              <a:avLst/>
            </a:prstGeom>
            <a:solidFill>
              <a:schemeClr val="tx1">
                <a:lumMod val="75000"/>
                <a:lumOff val="25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94" name="平行四辺形 393"/>
            <p:cNvSpPr/>
            <p:nvPr/>
          </p:nvSpPr>
          <p:spPr>
            <a:xfrm>
              <a:off x="7708370" y="1585502"/>
              <a:ext cx="832493" cy="212655"/>
            </a:xfrm>
            <a:prstGeom prst="parallelogram">
              <a:avLst/>
            </a:prstGeom>
            <a:solidFill>
              <a:srgbClr val="FFFF00"/>
            </a:solidFill>
            <a:ln w="25400">
              <a:solidFill>
                <a:schemeClr val="tx1"/>
              </a:solidFill>
            </a:ln>
            <a:scene3d>
              <a:camera prst="orthographicFront">
                <a:rot lat="0" lon="0" rev="105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95" name="テキスト ボックス 394"/>
            <p:cNvSpPr txBox="1"/>
            <p:nvPr/>
          </p:nvSpPr>
          <p:spPr>
            <a:xfrm>
              <a:off x="7954378" y="1383482"/>
              <a:ext cx="312906" cy="605294"/>
            </a:xfrm>
            <a:prstGeom prst="rect">
              <a:avLst/>
            </a:prstGeom>
            <a:noFill/>
            <a:scene3d>
              <a:camera prst="orthographicFront">
                <a:rot lat="0" lon="0" rev="15720000"/>
              </a:camera>
              <a:lightRig rig="threePt" dir="t"/>
            </a:scene3d>
          </p:spPr>
          <p:txBody>
            <a:bodyPr wrap="none" rtlCol="0">
              <a:spAutoFit/>
            </a:bodyPr>
            <a:lstStyle/>
            <a:p>
              <a:pPr algn="ctr">
                <a:lnSpc>
                  <a:spcPts val="1000"/>
                </a:lnSpc>
              </a:pPr>
              <a:r>
                <a:rPr kumimoji="1" lang="ja-JP" altLang="en-US" sz="1000" dirty="0" smtClean="0">
                  <a:latin typeface="+mn-ea"/>
                </a:rPr>
                <a:t>車</a:t>
              </a:r>
              <a:endParaRPr kumimoji="1" lang="en-US" altLang="ja-JP" sz="1000" dirty="0" smtClean="0">
                <a:latin typeface="+mn-ea"/>
              </a:endParaRPr>
            </a:p>
            <a:p>
              <a:pPr algn="ctr">
                <a:lnSpc>
                  <a:spcPts val="1000"/>
                </a:lnSpc>
              </a:pPr>
              <a:r>
                <a:rPr kumimoji="1" lang="ja-JP" altLang="en-US" sz="1000" dirty="0" smtClean="0">
                  <a:latin typeface="+mn-ea"/>
                </a:rPr>
                <a:t>線</a:t>
              </a:r>
              <a:endParaRPr kumimoji="1" lang="en-US" altLang="ja-JP" sz="1000" dirty="0" smtClean="0">
                <a:latin typeface="+mn-ea"/>
              </a:endParaRPr>
            </a:p>
            <a:p>
              <a:pPr algn="ctr">
                <a:lnSpc>
                  <a:spcPts val="1000"/>
                </a:lnSpc>
              </a:pPr>
              <a:r>
                <a:rPr kumimoji="1" lang="ja-JP" altLang="en-US" sz="1000" dirty="0" smtClean="0">
                  <a:latin typeface="+mn-ea"/>
                </a:rPr>
                <a:t>減</a:t>
              </a:r>
              <a:endParaRPr kumimoji="1" lang="en-US" altLang="ja-JP" sz="1000" dirty="0" smtClean="0">
                <a:latin typeface="+mn-ea"/>
              </a:endParaRPr>
            </a:p>
            <a:p>
              <a:pPr algn="ctr">
                <a:lnSpc>
                  <a:spcPts val="1000"/>
                </a:lnSpc>
              </a:pPr>
              <a:r>
                <a:rPr kumimoji="1" lang="ja-JP" altLang="en-US" sz="1000" dirty="0" smtClean="0">
                  <a:latin typeface="+mn-ea"/>
                </a:rPr>
                <a:t>少</a:t>
              </a:r>
              <a:endParaRPr kumimoji="1" lang="ja-JP" altLang="en-US" sz="1000" dirty="0">
                <a:latin typeface="+mn-ea"/>
              </a:endParaRPr>
            </a:p>
          </p:txBody>
        </p:sp>
        <p:grpSp>
          <p:nvGrpSpPr>
            <p:cNvPr id="396" name="グループ化 395"/>
            <p:cNvGrpSpPr/>
            <p:nvPr/>
          </p:nvGrpSpPr>
          <p:grpSpPr>
            <a:xfrm>
              <a:off x="7676425" y="1786366"/>
              <a:ext cx="450429" cy="250891"/>
              <a:chOff x="2202606" y="2916377"/>
              <a:chExt cx="768653" cy="428143"/>
            </a:xfrm>
            <a:scene3d>
              <a:camera prst="orthographicFront">
                <a:rot lat="0" lon="0" rev="19800000"/>
              </a:camera>
              <a:lightRig rig="threePt" dir="t"/>
            </a:scene3d>
          </p:grpSpPr>
          <p:sp>
            <p:nvSpPr>
              <p:cNvPr id="405" name="平行四辺形 404"/>
              <p:cNvSpPr/>
              <p:nvPr/>
            </p:nvSpPr>
            <p:spPr>
              <a:xfrm flipH="1">
                <a:off x="2490852" y="2916377"/>
                <a:ext cx="480407" cy="417510"/>
              </a:xfrm>
              <a:prstGeom prst="parallelogram">
                <a:avLst/>
              </a:prstGeom>
              <a:solidFill>
                <a:schemeClr val="tx1">
                  <a:lumMod val="65000"/>
                  <a:lumOff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06" name="平行四辺形 405"/>
              <p:cNvSpPr/>
              <p:nvPr/>
            </p:nvSpPr>
            <p:spPr>
              <a:xfrm>
                <a:off x="2202606" y="2927010"/>
                <a:ext cx="617250" cy="417510"/>
              </a:xfrm>
              <a:prstGeom prst="parallelogram">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07" name="右矢印 406"/>
              <p:cNvSpPr/>
              <p:nvPr/>
            </p:nvSpPr>
            <p:spPr>
              <a:xfrm>
                <a:off x="2359886" y="3016145"/>
                <a:ext cx="347912" cy="232765"/>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sp>
          <p:nvSpPr>
            <p:cNvPr id="397" name="テキスト ボックス 396"/>
            <p:cNvSpPr txBox="1"/>
            <p:nvPr/>
          </p:nvSpPr>
          <p:spPr>
            <a:xfrm>
              <a:off x="6089446" y="1847339"/>
              <a:ext cx="1093546" cy="477054"/>
            </a:xfrm>
            <a:prstGeom prst="rect">
              <a:avLst/>
            </a:prstGeom>
            <a:noFill/>
          </p:spPr>
          <p:txBody>
            <a:bodyPr wrap="squar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40km/h</a:t>
              </a:r>
            </a:p>
            <a:p>
              <a:pPr algn="ctr">
                <a:lnSpc>
                  <a:spcPts val="1500"/>
                </a:lnSpc>
              </a:pPr>
              <a:r>
                <a:rPr kumimoji="1" lang="en-US" altLang="ja-JP" sz="1600" b="1" dirty="0" smtClean="0">
                  <a:latin typeface="Calibri" panose="020F0502020204030204" pitchFamily="34" charset="0"/>
                  <a:cs typeface="Arial" panose="020B0604020202020204" pitchFamily="34" charset="0"/>
                </a:rPr>
                <a:t>(constant)</a:t>
              </a:r>
              <a:endParaRPr kumimoji="1" lang="ja-JP" altLang="en-US" sz="1600" b="1" dirty="0">
                <a:latin typeface="Calibri" panose="020F0502020204030204" pitchFamily="34" charset="0"/>
                <a:cs typeface="Arial" panose="020B0604020202020204" pitchFamily="34" charset="0"/>
              </a:endParaRPr>
            </a:p>
          </p:txBody>
        </p:sp>
        <p:sp>
          <p:nvSpPr>
            <p:cNvPr id="398" name="Rectangle 1107"/>
            <p:cNvSpPr>
              <a:spLocks noChangeArrowheads="1"/>
            </p:cNvSpPr>
            <p:nvPr/>
          </p:nvSpPr>
          <p:spPr bwMode="auto">
            <a:xfrm>
              <a:off x="5304735" y="1965704"/>
              <a:ext cx="178948" cy="52689"/>
            </a:xfrm>
            <a:prstGeom prst="rect">
              <a:avLst/>
            </a:prstGeom>
            <a:solidFill>
              <a:srgbClr val="FFFFFF"/>
            </a:solidFill>
            <a:ln w="9525">
              <a:noFill/>
              <a:miter lim="800000"/>
              <a:headEnd/>
              <a:tailEnd/>
            </a:ln>
          </p:spPr>
          <p:txBody>
            <a:bodyPr/>
            <a:lstStyle/>
            <a:p>
              <a:pPr eaLnBrk="0" hangingPunct="0"/>
              <a:endParaRPr kumimoji="0" lang="ja-JP" altLang="ja-JP">
                <a:latin typeface="+mn-ea"/>
              </a:endParaRPr>
            </a:p>
          </p:txBody>
        </p:sp>
        <p:cxnSp>
          <p:nvCxnSpPr>
            <p:cNvPr id="399" name="直線コネクタ 398"/>
            <p:cNvCxnSpPr/>
            <p:nvPr/>
          </p:nvCxnSpPr>
          <p:spPr>
            <a:xfrm>
              <a:off x="6719819" y="1592192"/>
              <a:ext cx="972752" cy="7695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0" name="直線コネクタ 399"/>
            <p:cNvCxnSpPr/>
            <p:nvPr/>
          </p:nvCxnSpPr>
          <p:spPr>
            <a:xfrm>
              <a:off x="5825710" y="1668633"/>
              <a:ext cx="3193533" cy="0"/>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401" name="直線コネクタ 400"/>
            <p:cNvCxnSpPr/>
            <p:nvPr/>
          </p:nvCxnSpPr>
          <p:spPr>
            <a:xfrm flipV="1">
              <a:off x="7710836" y="1077609"/>
              <a:ext cx="0" cy="5381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2" name="直線コネクタ 401"/>
            <p:cNvCxnSpPr/>
            <p:nvPr/>
          </p:nvCxnSpPr>
          <p:spPr>
            <a:xfrm flipV="1">
              <a:off x="6734626" y="1123642"/>
              <a:ext cx="2375" cy="3813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03" name="テキスト ボックス 402"/>
            <p:cNvSpPr txBox="1"/>
            <p:nvPr/>
          </p:nvSpPr>
          <p:spPr>
            <a:xfrm>
              <a:off x="6502350" y="628054"/>
              <a:ext cx="1459950" cy="669414"/>
            </a:xfrm>
            <a:prstGeom prst="rect">
              <a:avLst/>
            </a:prstGeom>
            <a:noFill/>
          </p:spPr>
          <p:txBody>
            <a:bodyPr wrap="none" rtlCol="0">
              <a:spAutoFit/>
            </a:bodyPr>
            <a:lstStyle/>
            <a:p>
              <a:pPr algn="ctr">
                <a:lnSpc>
                  <a:spcPts val="1500"/>
                </a:lnSpc>
              </a:pPr>
              <a:r>
                <a:rPr lang="en-US" altLang="ja-JP" sz="1600" b="1" dirty="0" smtClean="0">
                  <a:latin typeface="Calibri" panose="020F0502020204030204" pitchFamily="34" charset="0"/>
                  <a:cs typeface="Arial" panose="020B0604020202020204" pitchFamily="34" charset="0"/>
                </a:rPr>
                <a:t>TTC </a:t>
              </a:r>
            </a:p>
            <a:p>
              <a:pPr algn="ctr">
                <a:lnSpc>
                  <a:spcPts val="1500"/>
                </a:lnSpc>
              </a:pPr>
              <a:r>
                <a:rPr lang="en-US" altLang="ja-JP" sz="1600" b="1" dirty="0" smtClean="0">
                  <a:latin typeface="Calibri" panose="020F0502020204030204" pitchFamily="34" charset="0"/>
                  <a:cs typeface="Arial" panose="020B0604020202020204" pitchFamily="34" charset="0"/>
                </a:rPr>
                <a:t>not more than </a:t>
              </a:r>
            </a:p>
            <a:p>
              <a:pPr algn="ctr">
                <a:lnSpc>
                  <a:spcPts val="1500"/>
                </a:lnSpc>
              </a:pPr>
              <a:r>
                <a:rPr lang="en-US" altLang="ja-JP" sz="1600" b="1" dirty="0" smtClean="0">
                  <a:latin typeface="Calibri" panose="020F0502020204030204" pitchFamily="34" charset="0"/>
                  <a:cs typeface="Arial" panose="020B0604020202020204" pitchFamily="34" charset="0"/>
                </a:rPr>
                <a:t>3.3sec.</a:t>
              </a:r>
              <a:endParaRPr lang="ja-JP" altLang="en-US" sz="1600" b="1" dirty="0">
                <a:latin typeface="Calibri" panose="020F0502020204030204" pitchFamily="34" charset="0"/>
                <a:cs typeface="Arial" panose="020B0604020202020204" pitchFamily="34" charset="0"/>
              </a:endParaRPr>
            </a:p>
          </p:txBody>
        </p:sp>
        <p:cxnSp>
          <p:nvCxnSpPr>
            <p:cNvPr id="404" name="直線コネクタ 403"/>
            <p:cNvCxnSpPr/>
            <p:nvPr/>
          </p:nvCxnSpPr>
          <p:spPr>
            <a:xfrm>
              <a:off x="6719777" y="1254642"/>
              <a:ext cx="996064" cy="240"/>
            </a:xfrm>
            <a:prstGeom prst="line">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2" name="スライド番号プレースホルダー 1"/>
          <p:cNvSpPr>
            <a:spLocks noGrp="1"/>
          </p:cNvSpPr>
          <p:nvPr>
            <p:ph type="sldNum" sz="quarter" idx="12"/>
          </p:nvPr>
        </p:nvSpPr>
        <p:spPr>
          <a:xfrm>
            <a:off x="6989586" y="6452048"/>
            <a:ext cx="2057400" cy="365125"/>
          </a:xfrm>
        </p:spPr>
        <p:txBody>
          <a:bodyPr/>
          <a:lstStyle/>
          <a:p>
            <a:fld id="{61E50C74-FC2F-423F-AAEB-EDA4C9771544}" type="slidenum">
              <a:rPr kumimoji="1" lang="ja-JP" altLang="en-US" smtClean="0"/>
              <a:t>4</a:t>
            </a:fld>
            <a:endParaRPr kumimoji="1" lang="ja-JP" altLang="en-US" dirty="0"/>
          </a:p>
        </p:txBody>
      </p:sp>
      <p:sp>
        <p:nvSpPr>
          <p:cNvPr id="743" name="テキスト ボックス 742"/>
          <p:cNvSpPr txBox="1"/>
          <p:nvPr/>
        </p:nvSpPr>
        <p:spPr>
          <a:xfrm>
            <a:off x="110571" y="434750"/>
            <a:ext cx="3390287" cy="615553"/>
          </a:xfrm>
          <a:prstGeom prst="rect">
            <a:avLst/>
          </a:prstGeom>
          <a:noFill/>
          <a:ln w="6350">
            <a:noFill/>
          </a:ln>
        </p:spPr>
        <p:txBody>
          <a:bodyPr wrap="none" rtlCol="0">
            <a:spAutoFit/>
          </a:bodyPr>
          <a:lstStyle/>
          <a:p>
            <a:r>
              <a:rPr lang="en-US" altLang="ja-JP" b="1" dirty="0" smtClean="0">
                <a:solidFill>
                  <a:srgbClr val="0000FF"/>
                </a:solidFill>
                <a:latin typeface="Calibri" panose="020F0502020204030204" pitchFamily="34" charset="0"/>
                <a:ea typeface="ＭＳ Ｐゴシック" panose="020B0600070205080204" pitchFamily="50" charset="-128"/>
                <a:cs typeface="Arial" panose="020B0604020202020204" pitchFamily="34" charset="0"/>
              </a:rPr>
              <a:t>Scenario 4 </a:t>
            </a:r>
            <a:r>
              <a:rPr lang="en-US" altLang="ja-JP" b="1" dirty="0" smtClean="0">
                <a:solidFill>
                  <a:srgbClr val="0000FF"/>
                </a:solidFill>
                <a:ea typeface="Tahoma" panose="020B0604030504040204" pitchFamily="34" charset="0"/>
                <a:cs typeface="Tahoma" panose="020B0604030504040204" pitchFamily="34" charset="0"/>
              </a:rPr>
              <a:t>:</a:t>
            </a:r>
          </a:p>
          <a:p>
            <a:r>
              <a:rPr lang="en-US" altLang="ja-JP" sz="1600" b="1" dirty="0">
                <a:solidFill>
                  <a:srgbClr val="0000FF"/>
                </a:solidFill>
                <a:ea typeface="Tahoma" panose="020B0604030504040204" pitchFamily="34" charset="0"/>
                <a:cs typeface="Tahoma" panose="020B0604030504040204" pitchFamily="34" charset="0"/>
              </a:rPr>
              <a:t>Lane change due to road construction</a:t>
            </a:r>
            <a:endParaRPr lang="ja-JP" altLang="en-US" sz="1600" b="1" dirty="0">
              <a:solidFill>
                <a:srgbClr val="0000FF"/>
              </a:solidFill>
              <a:cs typeface="Tahoma" panose="020B0604030504040204" pitchFamily="34" charset="0"/>
            </a:endParaRPr>
          </a:p>
        </p:txBody>
      </p:sp>
      <p:sp>
        <p:nvSpPr>
          <p:cNvPr id="744" name="正方形/長方形 743"/>
          <p:cNvSpPr/>
          <p:nvPr/>
        </p:nvSpPr>
        <p:spPr>
          <a:xfrm>
            <a:off x="4849447" y="675797"/>
            <a:ext cx="3380926" cy="369332"/>
          </a:xfrm>
          <a:prstGeom prst="rect">
            <a:avLst/>
          </a:prstGeom>
        </p:spPr>
        <p:txBody>
          <a:bodyPr wrap="none">
            <a:spAutoFit/>
          </a:bodyPr>
          <a:lstStyle/>
          <a:p>
            <a:r>
              <a:rPr lang="en-US" altLang="ja-JP" b="1" dirty="0" smtClean="0">
                <a:ea typeface="Tahoma" panose="020B0604030504040204" pitchFamily="34" charset="0"/>
                <a:cs typeface="Tahoma" panose="020B0604030504040204" pitchFamily="34" charset="0"/>
              </a:rPr>
              <a:t>An example of the detail scenario</a:t>
            </a:r>
            <a:endParaRPr lang="ja-JP" altLang="en-US" b="1" dirty="0">
              <a:cs typeface="Tahoma" panose="020B0604030504040204" pitchFamily="34" charset="0"/>
            </a:endParaRPr>
          </a:p>
        </p:txBody>
      </p:sp>
      <p:sp>
        <p:nvSpPr>
          <p:cNvPr id="745" name="テキスト ボックス 744"/>
          <p:cNvSpPr txBox="1"/>
          <p:nvPr/>
        </p:nvSpPr>
        <p:spPr>
          <a:xfrm>
            <a:off x="7922371" y="-2953"/>
            <a:ext cx="1005403" cy="307777"/>
          </a:xfrm>
          <a:prstGeom prst="rect">
            <a:avLst/>
          </a:prstGeom>
          <a:noFill/>
        </p:spPr>
        <p:txBody>
          <a:bodyPr wrap="none" rtlCol="0">
            <a:spAutoFit/>
          </a:bodyPr>
          <a:lstStyle/>
          <a:p>
            <a:r>
              <a:rPr lang="en-US" altLang="ja-JP" sz="1400" dirty="0" smtClean="0"/>
              <a:t>AEBS-13-xx</a:t>
            </a:r>
            <a:endParaRPr lang="en-US" altLang="ja-JP" sz="1400" dirty="0"/>
          </a:p>
        </p:txBody>
      </p:sp>
    </p:spTree>
    <p:extLst>
      <p:ext uri="{BB962C8B-B14F-4D97-AF65-F5344CB8AC3E}">
        <p14:creationId xmlns:p14="http://schemas.microsoft.com/office/powerpoint/2010/main" val="1962208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1207</TotalTime>
  <Words>1072</Words>
  <Application>Microsoft Office PowerPoint</Application>
  <PresentationFormat>画面に合わせる (4:3)</PresentationFormat>
  <Paragraphs>167</Paragraphs>
  <Slides>4</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ＭＳ Ｐゴシック</vt:lpstr>
      <vt:lpstr>Arial</vt:lpstr>
      <vt:lpstr>Calibri</vt:lpstr>
      <vt:lpstr>Calibri Light</vt:lpstr>
      <vt:lpstr>Tahoma</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Hirose Toshiya</dc:creator>
  <cp:lastModifiedBy>NTSEL</cp:lastModifiedBy>
  <cp:revision>72</cp:revision>
  <cp:lastPrinted>2020-05-13T02:39:39Z</cp:lastPrinted>
  <dcterms:created xsi:type="dcterms:W3CDTF">2020-05-11T17:27:49Z</dcterms:created>
  <dcterms:modified xsi:type="dcterms:W3CDTF">2020-06-18T07:22:15Z</dcterms:modified>
</cp:coreProperties>
</file>