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6"/>
  </p:notesMasterIdLst>
  <p:handoutMasterIdLst>
    <p:handoutMasterId r:id="rId7"/>
  </p:handoutMasterIdLst>
  <p:sldIdLst>
    <p:sldId id="395" r:id="rId2"/>
    <p:sldId id="396" r:id="rId3"/>
    <p:sldId id="398" r:id="rId4"/>
    <p:sldId id="399" r:id="rId5"/>
  </p:sldIdLst>
  <p:sldSz cx="12192000" cy="6858000"/>
  <p:notesSz cx="6858000" cy="9144000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2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/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2" d="100"/>
          <a:sy n="82" d="100"/>
        </p:scale>
        <p:origin x="36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581A5-E4C6-4927-B3C0-8FAA582B9D53}" type="datetimeFigureOut">
              <a:rPr lang="de-DE" smtClean="0"/>
              <a:t>24.06.2020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B3B58-435A-4CAB-BEDA-B203A898BB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455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CC0F7-209C-4EE4-A1D5-BFF0CBCA9BC3}" type="datetimeFigureOut">
              <a:rPr lang="de-DE" smtClean="0"/>
              <a:t>24.06.2020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B7A2B-9D63-4AB1-9A7A-EE5F317964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26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1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9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9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21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1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56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58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427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46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3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3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24.06.2020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0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B9BD5">
                    <a:lumMod val="50000"/>
                  </a:srgbClr>
                </a:solidFill>
              </a:rPr>
              <a:t>AEB IWG 13 – Industry Input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794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Why use “perpendicular” also for the pedestrian scenario?</a:t>
            </a:r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Titel 1"/>
          <p:cNvSpPr>
            <a:spLocks noGrp="1"/>
          </p:cNvSpPr>
          <p:nvPr/>
        </p:nvSpPr>
        <p:spPr>
          <a:xfrm>
            <a:off x="870818" y="1523822"/>
            <a:ext cx="11321181" cy="4527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33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28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5.2.2.4</a:t>
            </a:r>
            <a:r>
              <a:rPr lang="en-GB" dirty="0" smtClean="0"/>
              <a:t>. (a) With </a:t>
            </a:r>
            <a:r>
              <a:rPr lang="en-GB" dirty="0"/>
              <a:t>unobstructed </a:t>
            </a:r>
            <a:r>
              <a:rPr lang="en-GB" b="1" dirty="0" smtClean="0">
                <a:solidFill>
                  <a:srgbClr val="FF0000"/>
                </a:solidFill>
              </a:rPr>
              <a:t>perpendicularly</a:t>
            </a:r>
            <a:r>
              <a:rPr lang="en-GB" dirty="0" smtClean="0"/>
              <a:t> crossing </a:t>
            </a:r>
            <a:r>
              <a:rPr lang="en-GB" dirty="0"/>
              <a:t>pedestrians with a lateral speed component of not more than 5 km/h;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/>
        </p:nvSpPr>
        <p:spPr>
          <a:xfrm>
            <a:off x="870381" y="2338812"/>
            <a:ext cx="7763821" cy="40639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1982" indent="-251982" algn="l" defTabSz="914333" rtl="0" eaLnBrk="1" latinLnBrk="0" hangingPunct="1">
              <a:lnSpc>
                <a:spcPct val="107000"/>
              </a:lnSpc>
              <a:spcBef>
                <a:spcPts val="500"/>
              </a:spcBef>
              <a:buFont typeface="Wingdings 3" panose="05040102010807070707" pitchFamily="18" charset="2"/>
              <a:buChar char="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7563" indent="-273580" algn="l" defTabSz="914333" rtl="0" eaLnBrk="1" latinLnBrk="0" hangingPunct="1">
              <a:lnSpc>
                <a:spcPct val="103000"/>
              </a:lnSpc>
              <a:spcBef>
                <a:spcPts val="500"/>
              </a:spcBef>
              <a:buFont typeface="Wingdings 3" panose="05040102010807070707" pitchFamily="18" charset="2"/>
              <a:buChar char="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0746" indent="-205185" algn="l" defTabSz="914333" rtl="0" eaLnBrk="1" latinLnBrk="0" hangingPunct="1">
              <a:lnSpc>
                <a:spcPct val="102000"/>
              </a:lnSpc>
              <a:spcBef>
                <a:spcPts val="500"/>
              </a:spcBef>
              <a:buFont typeface="Bosch Office Sans" pitchFamily="2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32331" indent="-183586" algn="l" defTabSz="914333" rtl="0" eaLnBrk="1" latinLnBrk="0" hangingPunct="1">
              <a:lnSpc>
                <a:spcPct val="103000"/>
              </a:lnSpc>
              <a:spcBef>
                <a:spcPts val="500"/>
              </a:spcBef>
              <a:buFont typeface="Bosch Office Sans" pitchFamily="2" charset="0"/>
              <a:buChar char="‒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2331" indent="-183586" algn="l" defTabSz="914333" rtl="0" eaLnBrk="1" latinLnBrk="0" hangingPunct="1">
              <a:lnSpc>
                <a:spcPct val="103000"/>
              </a:lnSpc>
              <a:spcBef>
                <a:spcPts val="500"/>
              </a:spcBef>
              <a:buFont typeface="Bosch Office Sans" pitchFamily="2" charset="0"/>
              <a:buChar char="‒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32331" indent="-183586" algn="l" defTabSz="914333" rtl="0" eaLnBrk="1" latinLnBrk="0" hangingPunct="1">
              <a:lnSpc>
                <a:spcPct val="103000"/>
              </a:lnSpc>
              <a:spcBef>
                <a:spcPts val="500"/>
              </a:spcBef>
              <a:buFont typeface="Bosch Office Sans" pitchFamily="2" charset="0"/>
              <a:buChar char="‒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2331" indent="-183586" algn="l" defTabSz="914333" rtl="0" eaLnBrk="1" latinLnBrk="0" hangingPunct="1">
              <a:lnSpc>
                <a:spcPct val="103000"/>
              </a:lnSpc>
              <a:spcBef>
                <a:spcPts val="500"/>
              </a:spcBef>
              <a:buFont typeface="Bosch Office Sans" pitchFamily="2" charset="0"/>
              <a:buChar char="‒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32331" indent="-183586" algn="l" defTabSz="914333" rtl="0" eaLnBrk="1" latinLnBrk="0" hangingPunct="1">
              <a:lnSpc>
                <a:spcPct val="103000"/>
              </a:lnSpc>
              <a:spcBef>
                <a:spcPts val="500"/>
              </a:spcBef>
              <a:buFont typeface="Bosch Office Sans" pitchFamily="2" charset="0"/>
              <a:buChar char="‒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331" indent="-183586" algn="l" defTabSz="914333" rtl="0" eaLnBrk="1" latinLnBrk="0" hangingPunct="1">
              <a:lnSpc>
                <a:spcPct val="103000"/>
              </a:lnSpc>
              <a:spcBef>
                <a:spcPts val="500"/>
              </a:spcBef>
              <a:buFont typeface="Bosch Office Sans" pitchFamily="2" charset="0"/>
              <a:buChar char="‒"/>
              <a:defRPr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Goal: </a:t>
            </a:r>
            <a:r>
              <a:rPr lang="en-US" dirty="0" smtClean="0">
                <a:solidFill>
                  <a:prstClr val="black"/>
                </a:solidFill>
              </a:rPr>
              <a:t>Create an unambiguous </a:t>
            </a:r>
            <a:r>
              <a:rPr lang="en-US" dirty="0" smtClean="0">
                <a:solidFill>
                  <a:prstClr val="black"/>
                </a:solidFill>
              </a:rPr>
              <a:t>regulation -&gt; use same wording as for Car2Bicycle. </a:t>
            </a:r>
            <a:endParaRPr lang="en-US" dirty="0" smtClean="0">
              <a:solidFill>
                <a:prstClr val="black"/>
              </a:solidFill>
            </a:endParaRPr>
          </a:p>
          <a:p>
            <a:r>
              <a:rPr lang="en-GB" b="1" dirty="0" smtClean="0">
                <a:solidFill>
                  <a:prstClr val="black"/>
                </a:solidFill>
              </a:rPr>
              <a:t>Problem: </a:t>
            </a:r>
            <a:r>
              <a:rPr lang="en-GB" dirty="0" smtClean="0">
                <a:solidFill>
                  <a:prstClr val="black"/>
                </a:solidFill>
              </a:rPr>
              <a:t>Because the crossing angle is currently undefined, the performance requirement applies to completely different scenarios</a:t>
            </a:r>
          </a:p>
          <a:p>
            <a:pPr marL="0" indent="0">
              <a:buFont typeface="Wingdings 3" panose="05040102010807070707" pitchFamily="18" charset="2"/>
              <a:buNone/>
            </a:pPr>
            <a:endParaRPr lang="en-GB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panose="05040102010807070707" pitchFamily="18" charset="2"/>
              <a:buNone/>
            </a:pPr>
            <a:endParaRPr lang="en-GB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panose="05040102010807070707" pitchFamily="18" charset="2"/>
              <a:buNone/>
            </a:pPr>
            <a:endParaRPr lang="en-GB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panose="05040102010807070707" pitchFamily="18" charset="2"/>
              <a:buNone/>
            </a:pPr>
            <a:endParaRPr lang="en-GB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9818671" y="2093629"/>
            <a:ext cx="1687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-25000" dirty="0" smtClean="0">
                <a:solidFill>
                  <a:srgbClr val="FF0000"/>
                </a:solidFill>
              </a:rPr>
              <a:t>v_ped_lat 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&lt;=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aseline="-25000" dirty="0" smtClean="0">
                <a:solidFill>
                  <a:srgbClr val="FF0000"/>
                </a:solidFill>
              </a:rPr>
              <a:t>5 km/h</a:t>
            </a:r>
          </a:p>
        </p:txBody>
      </p:sp>
      <p:grpSp>
        <p:nvGrpSpPr>
          <p:cNvPr id="3" name="Gruppieren 2"/>
          <p:cNvGrpSpPr/>
          <p:nvPr/>
        </p:nvGrpSpPr>
        <p:grpSpPr>
          <a:xfrm rot="5400000">
            <a:off x="9090139" y="3538160"/>
            <a:ext cx="3270070" cy="1344782"/>
            <a:chOff x="145240" y="2294893"/>
            <a:chExt cx="1468924" cy="712313"/>
          </a:xfrm>
        </p:grpSpPr>
        <p:sp>
          <p:nvSpPr>
            <p:cNvPr id="27" name="Rectangle 1097"/>
            <p:cNvSpPr>
              <a:spLocks noChangeArrowheads="1"/>
            </p:cNvSpPr>
            <p:nvPr/>
          </p:nvSpPr>
          <p:spPr bwMode="auto">
            <a:xfrm>
              <a:off x="145240" y="2294893"/>
              <a:ext cx="1468924" cy="71231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kumimoji="0" lang="ja-JP" altLang="ja-JP">
                <a:latin typeface="+mn-ea"/>
              </a:endParaRPr>
            </a:p>
          </p:txBody>
        </p:sp>
        <p:sp>
          <p:nvSpPr>
            <p:cNvPr id="29" name="Rectangle 1107"/>
            <p:cNvSpPr>
              <a:spLocks noChangeArrowheads="1"/>
            </p:cNvSpPr>
            <p:nvPr/>
          </p:nvSpPr>
          <p:spPr bwMode="auto">
            <a:xfrm>
              <a:off x="1236494" y="2623535"/>
              <a:ext cx="178948" cy="526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kumimoji="0" lang="ja-JP" altLang="ja-JP">
                <a:latin typeface="+mn-ea"/>
              </a:endParaRPr>
            </a:p>
          </p:txBody>
        </p:sp>
        <p:sp>
          <p:nvSpPr>
            <p:cNvPr id="38" name="Rectangle 1107"/>
            <p:cNvSpPr>
              <a:spLocks noChangeArrowheads="1"/>
            </p:cNvSpPr>
            <p:nvPr/>
          </p:nvSpPr>
          <p:spPr bwMode="auto">
            <a:xfrm>
              <a:off x="835844" y="2631661"/>
              <a:ext cx="178948" cy="526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kumimoji="0" lang="ja-JP" altLang="ja-JP">
                <a:latin typeface="+mn-ea"/>
              </a:endParaRPr>
            </a:p>
          </p:txBody>
        </p:sp>
        <p:sp>
          <p:nvSpPr>
            <p:cNvPr id="39" name="Rectangle 1107"/>
            <p:cNvSpPr>
              <a:spLocks noChangeArrowheads="1"/>
            </p:cNvSpPr>
            <p:nvPr/>
          </p:nvSpPr>
          <p:spPr bwMode="auto">
            <a:xfrm>
              <a:off x="441827" y="2640422"/>
              <a:ext cx="178948" cy="526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kumimoji="0" lang="ja-JP" altLang="ja-JP">
                <a:latin typeface="+mn-ea"/>
              </a:endParaRPr>
            </a:p>
          </p:txBody>
        </p:sp>
      </p:grpSp>
      <p:pic>
        <p:nvPicPr>
          <p:cNvPr id="41" name="図 17"/>
          <p:cNvPicPr>
            <a:picLocks noChangeAspect="1"/>
          </p:cNvPicPr>
          <p:nvPr/>
        </p:nvPicPr>
        <p:blipFill rotWithShape="1">
          <a:blip r:embed="rId4"/>
          <a:srcRect t="-1033" r="84653"/>
          <a:stretch/>
        </p:blipFill>
        <p:spPr>
          <a:xfrm rot="16200000">
            <a:off x="10646044" y="4805505"/>
            <a:ext cx="959017" cy="760629"/>
          </a:xfrm>
          <a:prstGeom prst="rect">
            <a:avLst/>
          </a:prstGeom>
        </p:spPr>
      </p:pic>
      <p:cxnSp>
        <p:nvCxnSpPr>
          <p:cNvPr id="44" name="Gerade Verbindung mit Pfeil 43"/>
          <p:cNvCxnSpPr/>
          <p:nvPr/>
        </p:nvCxnSpPr>
        <p:spPr>
          <a:xfrm flipH="1" flipV="1">
            <a:off x="10971457" y="3848505"/>
            <a:ext cx="42610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flipH="1">
            <a:off x="11035651" y="3813934"/>
            <a:ext cx="366162" cy="6291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図 17"/>
          <p:cNvPicPr>
            <a:picLocks noChangeAspect="1"/>
          </p:cNvPicPr>
          <p:nvPr/>
        </p:nvPicPr>
        <p:blipFill rotWithShape="1">
          <a:blip r:embed="rId4"/>
          <a:srcRect l="48228" t="1" r="44274" b="13667"/>
          <a:stretch/>
        </p:blipFill>
        <p:spPr>
          <a:xfrm rot="9000000">
            <a:off x="11240950" y="3539400"/>
            <a:ext cx="313229" cy="43452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10856937" y="3551745"/>
            <a:ext cx="668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</a:rPr>
              <a:t>v_lat</a:t>
            </a:r>
            <a:endParaRPr lang="de-DE" sz="1200" dirty="0">
              <a:solidFill>
                <a:srgbClr val="FF0000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10950515" y="3977589"/>
            <a:ext cx="668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</a:rPr>
              <a:t>v</a:t>
            </a:r>
            <a:endParaRPr lang="de-DE" sz="1200" dirty="0">
              <a:solidFill>
                <a:srgbClr val="FF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1138032" y="4109591"/>
            <a:ext cx="557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rgbClr val="FF0000"/>
                </a:solidFill>
              </a:rPr>
              <a:t>α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20" name="Gerader Verbinder 19"/>
          <p:cNvCxnSpPr/>
          <p:nvPr/>
        </p:nvCxnSpPr>
        <p:spPr>
          <a:xfrm flipH="1">
            <a:off x="11393369" y="3877084"/>
            <a:ext cx="4195" cy="618792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Bogen 20"/>
          <p:cNvSpPr/>
          <p:nvPr/>
        </p:nvSpPr>
        <p:spPr>
          <a:xfrm rot="8940820">
            <a:off x="11125918" y="4074610"/>
            <a:ext cx="326898" cy="333021"/>
          </a:xfrm>
          <a:prstGeom prst="arc">
            <a:avLst>
              <a:gd name="adj1" fmla="val 16234725"/>
              <a:gd name="adj2" fmla="val 5143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10232344" y="2940266"/>
                <a:ext cx="1478225" cy="3195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el-GR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l-G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𝑙𝑎𝑡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2344" y="2940266"/>
                <a:ext cx="1478225" cy="319511"/>
              </a:xfrm>
              <a:prstGeom prst="rect">
                <a:avLst/>
              </a:prstGeom>
              <a:blipFill>
                <a:blip r:embed="rId5"/>
                <a:stretch>
                  <a:fillRect l="-3719" t="-190566" r="-47107" b="-27924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Tabel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185026"/>
              </p:ext>
            </p:extLst>
          </p:nvPr>
        </p:nvGraphicFramePr>
        <p:xfrm>
          <a:off x="540547" y="3690244"/>
          <a:ext cx="4211744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6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0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/>
                        <a:t>v_lat (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&lt;=</a:t>
                      </a:r>
                      <a:r>
                        <a:rPr lang="de-DE" b="1" dirty="0" smtClean="0"/>
                        <a:t>5 km/h)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/>
                        <a:t>v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/>
                        <a:t>α</a:t>
                      </a:r>
                      <a:endParaRPr lang="de-DE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</a:t>
                      </a:r>
                      <a:r>
                        <a:rPr lang="de-DE" baseline="0" dirty="0" smtClean="0"/>
                        <a:t>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90°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88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5,5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65,4°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45,6°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23,5 °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16,6°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6494" y="3117326"/>
            <a:ext cx="2242222" cy="155094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6494" y="5190654"/>
            <a:ext cx="2315559" cy="1427638"/>
          </a:xfrm>
          <a:prstGeom prst="rect">
            <a:avLst/>
          </a:prstGeom>
        </p:spPr>
      </p:pic>
      <p:cxnSp>
        <p:nvCxnSpPr>
          <p:cNvPr id="12" name="Gerade Verbindung mit Pfeil 11"/>
          <p:cNvCxnSpPr/>
          <p:nvPr/>
        </p:nvCxnSpPr>
        <p:spPr>
          <a:xfrm flipV="1">
            <a:off x="4506817" y="4023120"/>
            <a:ext cx="1907645" cy="2299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722118" y="3690244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„</a:t>
            </a:r>
            <a:r>
              <a:rPr lang="de-DE" dirty="0" err="1" smtClean="0"/>
              <a:t>perpendicular</a:t>
            </a:r>
            <a:r>
              <a:rPr lang="de-DE" dirty="0" smtClean="0"/>
              <a:t>“</a:t>
            </a:r>
            <a:endParaRPr lang="de-DE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4523719" y="5745222"/>
            <a:ext cx="1886682" cy="5950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4874531" y="4774299"/>
            <a:ext cx="149677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„</a:t>
            </a:r>
            <a:r>
              <a:rPr lang="de-DE" sz="1600" dirty="0" err="1" smtClean="0"/>
              <a:t>much</a:t>
            </a:r>
            <a:r>
              <a:rPr lang="de-DE" sz="1600" dirty="0" smtClean="0"/>
              <a:t> </a:t>
            </a:r>
            <a:r>
              <a:rPr lang="de-DE" sz="1600" dirty="0" err="1" smtClean="0"/>
              <a:t>more</a:t>
            </a:r>
            <a:r>
              <a:rPr lang="de-DE" sz="1600" dirty="0" smtClean="0"/>
              <a:t> </a:t>
            </a:r>
            <a:r>
              <a:rPr lang="de-DE" sz="1600" dirty="0" err="1" smtClean="0"/>
              <a:t>likely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pedestrian</a:t>
            </a:r>
            <a:r>
              <a:rPr lang="de-DE" sz="1600" dirty="0" smtClean="0"/>
              <a:t> will not </a:t>
            </a:r>
            <a:r>
              <a:rPr lang="de-DE" sz="1600" dirty="0" err="1" smtClean="0"/>
              <a:t>enter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road</a:t>
            </a:r>
            <a:r>
              <a:rPr lang="de-DE" sz="1600" dirty="0" smtClean="0"/>
              <a:t>“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85912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B9BD5">
                    <a:lumMod val="50000"/>
                  </a:srgbClr>
                </a:solidFill>
              </a:rPr>
              <a:t>AEB IWG 13 – Industry Input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794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Why highly dynamic driving and turning events should be excluded from the </a:t>
            </a:r>
            <a:r>
              <a:rPr lang="en-US" altLang="ja-JP" sz="2000" dirty="0" smtClean="0">
                <a:solidFill>
                  <a:prstClr val="black"/>
                </a:solidFill>
              </a:rPr>
              <a:t>maximum performance </a:t>
            </a:r>
            <a:r>
              <a:rPr lang="en-US" altLang="ja-JP" sz="2000" dirty="0" smtClean="0">
                <a:solidFill>
                  <a:prstClr val="black"/>
                </a:solidFill>
              </a:rPr>
              <a:t>requirements? </a:t>
            </a:r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4299" y="1109688"/>
            <a:ext cx="4143492" cy="2544163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850286" y="1600419"/>
            <a:ext cx="6979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Proposal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: Modify item (h) </a:t>
            </a:r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and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add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new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item (i) </a:t>
            </a:r>
          </a:p>
        </p:txBody>
      </p:sp>
      <p:sp>
        <p:nvSpPr>
          <p:cNvPr id="7" name="Titel 1"/>
          <p:cNvSpPr>
            <a:spLocks noGrp="1"/>
          </p:cNvSpPr>
          <p:nvPr/>
        </p:nvSpPr>
        <p:spPr>
          <a:xfrm>
            <a:off x="990434" y="2260428"/>
            <a:ext cx="7275224" cy="15779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33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28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96938" indent="-896938">
              <a:lnSpc>
                <a:spcPct val="130000"/>
              </a:lnSpc>
            </a:pP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(h) 	In absence of </a:t>
            </a:r>
            <a:r>
              <a:rPr lang="en-GB" sz="1600" b="1" strike="sngStrik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extreme</a:t>
            </a:r>
            <a:r>
              <a:rPr lang="en-GB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highly dynamic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 conditions (e.g. harsh cornering).</a:t>
            </a:r>
            <a:endParaRPr lang="de-DE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6938" indent="-896938">
              <a:lnSpc>
                <a:spcPct val="130000"/>
              </a:lnSpc>
            </a:pPr>
            <a:r>
              <a:rPr lang="en-GB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	</a:t>
            </a:r>
            <a:r>
              <a:rPr lang="en-GB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absence of turning events (e.g. at an intersection) affecting the system performance</a:t>
            </a:r>
            <a:endParaRPr lang="de-DE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850286" y="3980198"/>
            <a:ext cx="8355260" cy="199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What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creates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these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8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challenges</a:t>
            </a:r>
            <a:r>
              <a:rPr lang="de-DE" sz="28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? </a:t>
            </a:r>
          </a:p>
          <a:p>
            <a:endParaRPr lang="de-DE" dirty="0"/>
          </a:p>
          <a:p>
            <a:pPr marL="342900" indent="-342900">
              <a:lnSpc>
                <a:spcPct val="130000"/>
              </a:lnSpc>
              <a:buAutoNum type="alphaLcParenBoth"/>
            </a:pPr>
            <a:r>
              <a:rPr lang="de-DE" dirty="0" smtClean="0"/>
              <a:t>Influences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dynamic</a:t>
            </a:r>
            <a:r>
              <a:rPr lang="de-DE" dirty="0" smtClean="0"/>
              <a:t> </a:t>
            </a:r>
            <a:r>
              <a:rPr lang="de-DE" dirty="0" err="1" smtClean="0"/>
              <a:t>vehicle</a:t>
            </a:r>
            <a:r>
              <a:rPr lang="de-DE" dirty="0" smtClean="0"/>
              <a:t> </a:t>
            </a:r>
            <a:r>
              <a:rPr lang="de-DE" dirty="0" err="1" smtClean="0"/>
              <a:t>behaviour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</a:p>
          <a:p>
            <a:pPr marL="342900" indent="-342900">
              <a:buAutoNum type="alphaLcParenBoth"/>
            </a:pPr>
            <a:r>
              <a:rPr lang="de-DE" dirty="0" smtClean="0"/>
              <a:t>Objects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outside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while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vehicle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turning</a:t>
            </a:r>
            <a:endParaRPr lang="de-DE" dirty="0" smtClean="0"/>
          </a:p>
          <a:p>
            <a:pPr marL="342900" indent="-342900">
              <a:buAutoNum type="alphaLcParenBoth"/>
            </a:pPr>
            <a:endParaRPr lang="de-DE" dirty="0"/>
          </a:p>
          <a:p>
            <a:r>
              <a:rPr lang="de-DE" dirty="0" smtClean="0"/>
              <a:t>See </a:t>
            </a:r>
            <a:r>
              <a:rPr lang="de-DE" dirty="0" err="1" smtClean="0"/>
              <a:t>illustration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effects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 smtClean="0"/>
              <a:t>slides</a:t>
            </a: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>
            <a:off x="6137030" y="5609492"/>
            <a:ext cx="465993" cy="32531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71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B9BD5">
                    <a:lumMod val="50000"/>
                  </a:srgbClr>
                </a:solidFill>
              </a:rPr>
              <a:t>AEB IWG 13 – Industry Input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12132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000" b="1" dirty="0" smtClean="0">
              <a:solidFill>
                <a:prstClr val="black"/>
              </a:solidFill>
            </a:endParaRPr>
          </a:p>
          <a:p>
            <a:r>
              <a:rPr lang="en-US" altLang="ja-JP" sz="2000" b="1" dirty="0" smtClean="0">
                <a:solidFill>
                  <a:prstClr val="black"/>
                </a:solidFill>
              </a:rPr>
              <a:t>(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a) </a:t>
            </a:r>
            <a:r>
              <a:rPr lang="de-DE" sz="2000" b="1" dirty="0"/>
              <a:t>Influences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dynamic</a:t>
            </a:r>
            <a:r>
              <a:rPr lang="de-DE" sz="2000" b="1" dirty="0"/>
              <a:t> </a:t>
            </a:r>
            <a:r>
              <a:rPr lang="de-DE" sz="2000" b="1" dirty="0" err="1"/>
              <a:t>vehicle</a:t>
            </a:r>
            <a:r>
              <a:rPr lang="de-DE" sz="2000" b="1" dirty="0"/>
              <a:t> </a:t>
            </a:r>
            <a:r>
              <a:rPr lang="de-DE" sz="2000" b="1" dirty="0" err="1"/>
              <a:t>behaviour</a:t>
            </a:r>
            <a:r>
              <a:rPr lang="de-DE" sz="2000" b="1" dirty="0"/>
              <a:t> on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accuracy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detection</a:t>
            </a:r>
            <a:r>
              <a:rPr lang="de-DE" sz="2000" b="1" dirty="0"/>
              <a:t> </a:t>
            </a:r>
          </a:p>
          <a:p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1839407" y="1635903"/>
            <a:ext cx="9662736" cy="3424860"/>
            <a:chOff x="353506" y="137486"/>
            <a:chExt cx="11171754" cy="4282683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032FC372-FE65-4C50-A563-7BA15FACD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94316" y="2776216"/>
              <a:ext cx="646232" cy="1457070"/>
            </a:xfrm>
            <a:prstGeom prst="rect">
              <a:avLst/>
            </a:prstGeom>
          </p:spPr>
        </p:pic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F48B16B5-FC75-4984-9279-D637EC8F407D}"/>
                </a:ext>
              </a:extLst>
            </p:cNvPr>
            <p:cNvSpPr/>
            <p:nvPr/>
          </p:nvSpPr>
          <p:spPr>
            <a:xfrm>
              <a:off x="6535152" y="2277787"/>
              <a:ext cx="2314801" cy="201719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Tahoma" pitchFamily="34" charset="0"/>
              </a:endParaRPr>
            </a:p>
          </p:txBody>
        </p: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3A51E538-F18E-4BF4-AE0D-E7B7938F82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29376" y="3946781"/>
              <a:ext cx="3491525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D8E4F18F-4B6A-46B2-B812-F143BDB84287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H="1">
              <a:off x="1236577" y="2781755"/>
              <a:ext cx="3491524" cy="11650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352682E-DA3C-43AA-B0EB-683DA1CA3344}"/>
                </a:ext>
              </a:extLst>
            </p:cNvPr>
            <p:cNvSpPr/>
            <p:nvPr/>
          </p:nvSpPr>
          <p:spPr>
            <a:xfrm>
              <a:off x="1204467" y="3878382"/>
              <a:ext cx="108000" cy="1080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Tahoma" pitchFamily="34" charset="0"/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C44F5F5C-83E3-443F-9B04-01A2F7772E55}"/>
                </a:ext>
              </a:extLst>
            </p:cNvPr>
            <p:cNvSpPr txBox="1"/>
            <p:nvPr/>
          </p:nvSpPr>
          <p:spPr>
            <a:xfrm>
              <a:off x="692351" y="3115467"/>
              <a:ext cx="74753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</a:pPr>
              <a:r>
                <a:rPr lang="de-DE" sz="1200" kern="0" dirty="0" err="1">
                  <a:solidFill>
                    <a:srgbClr val="000000"/>
                  </a:solidFill>
                  <a:latin typeface="Tahoma"/>
                </a:rPr>
                <a:t>centre</a:t>
              </a:r>
              <a:r>
                <a:rPr lang="de-DE" sz="1200" kern="0" dirty="0">
                  <a:solidFill>
                    <a:srgbClr val="000000"/>
                  </a:solidFill>
                  <a:latin typeface="Tahoma"/>
                </a:rPr>
                <a:t> </a:t>
              </a:r>
              <a:r>
                <a:rPr lang="de-DE" sz="1200" kern="0" dirty="0" err="1">
                  <a:solidFill>
                    <a:srgbClr val="000000"/>
                  </a:solidFill>
                  <a:latin typeface="Tahoma"/>
                </a:rPr>
                <a:t>of</a:t>
              </a:r>
              <a:r>
                <a:rPr lang="de-DE" sz="1200" kern="0" dirty="0">
                  <a:solidFill>
                    <a:srgbClr val="000000"/>
                  </a:solidFill>
                  <a:latin typeface="Tahoma"/>
                </a:rPr>
                <a:t> </a:t>
              </a:r>
              <a:r>
                <a:rPr lang="de-DE" sz="1200" kern="0" dirty="0" err="1">
                  <a:solidFill>
                    <a:srgbClr val="000000"/>
                  </a:solidFill>
                  <a:latin typeface="Tahoma"/>
                </a:rPr>
                <a:t>rotation</a:t>
              </a:r>
              <a:endParaRPr lang="en-US" sz="1200" kern="0" dirty="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EB96E472-AA1F-44DF-9D73-C669D05F4032}"/>
                </a:ext>
              </a:extLst>
            </p:cNvPr>
            <p:cNvCxnSpPr>
              <a:endCxn id="20" idx="1"/>
            </p:cNvCxnSpPr>
            <p:nvPr/>
          </p:nvCxnSpPr>
          <p:spPr>
            <a:xfrm>
              <a:off x="911952" y="3528399"/>
              <a:ext cx="308331" cy="365799"/>
            </a:xfrm>
            <a:prstGeom prst="straightConnector1">
              <a:avLst/>
            </a:prstGeom>
            <a:noFill/>
            <a:ln w="25400" cap="flat" cmpd="sng" algn="ctr">
              <a:solidFill>
                <a:srgbClr val="1179BF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D6BD3C84-7B38-437D-B62E-B2E711459F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20901" y="3541653"/>
              <a:ext cx="3601" cy="390731"/>
            </a:xfrm>
            <a:prstGeom prst="straightConnector1">
              <a:avLst/>
            </a:prstGeom>
            <a:noFill/>
            <a:ln w="38100" cap="flat" cmpd="sng" algn="ctr">
              <a:solidFill>
                <a:srgbClr val="7FD5F3"/>
              </a:solidFill>
              <a:prstDash val="solid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15571155-0353-4471-A1FF-D4CAECDDD9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55152" y="2266013"/>
              <a:ext cx="152536" cy="542287"/>
            </a:xfrm>
            <a:prstGeom prst="straightConnector1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25" name="Bogen 24">
              <a:extLst>
                <a:ext uri="{FF2B5EF4-FFF2-40B4-BE49-F238E27FC236}">
                  <a16:creationId xmlns:a16="http://schemas.microsoft.com/office/drawing/2014/main" id="{904DDF0B-E53D-48CD-9D8A-C74B6A5BD429}"/>
                </a:ext>
              </a:extLst>
            </p:cNvPr>
            <p:cNvSpPr/>
            <p:nvPr/>
          </p:nvSpPr>
          <p:spPr>
            <a:xfrm rot="1729150">
              <a:off x="962976" y="3658253"/>
              <a:ext cx="540000" cy="604995"/>
            </a:xfrm>
            <a:prstGeom prst="arc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headEnd type="triangle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BF7BFBF8-D999-4418-A10B-DDF25EEFE207}"/>
                </a:ext>
              </a:extLst>
            </p:cNvPr>
            <p:cNvSpPr txBox="1"/>
            <p:nvPr/>
          </p:nvSpPr>
          <p:spPr>
            <a:xfrm>
              <a:off x="1245469" y="4110314"/>
              <a:ext cx="74753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</a:pPr>
              <a:r>
                <a:rPr lang="de-DE" sz="1200" i="1" kern="0" dirty="0">
                  <a:solidFill>
                    <a:srgbClr val="000000"/>
                  </a:solidFill>
                  <a:latin typeface="Tahoma"/>
                </a:rPr>
                <a:t>y</a:t>
              </a:r>
              <a:r>
                <a:rPr lang="de-DE" sz="1200" i="1" kern="0" dirty="0" err="1">
                  <a:solidFill>
                    <a:srgbClr val="000000"/>
                  </a:solidFill>
                  <a:latin typeface="Tahoma"/>
                </a:rPr>
                <a:t>aw</a:t>
              </a:r>
              <a:r>
                <a:rPr lang="de-DE" sz="1200" i="1" kern="0" dirty="0">
                  <a:solidFill>
                    <a:srgbClr val="000000"/>
                  </a:solidFill>
                  <a:latin typeface="Tahoma"/>
                </a:rPr>
                <a:t> rate</a:t>
              </a:r>
              <a:endParaRPr lang="en-US" sz="1200" i="1" kern="0" dirty="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27" name="Bogen 26">
              <a:extLst>
                <a:ext uri="{FF2B5EF4-FFF2-40B4-BE49-F238E27FC236}">
                  <a16:creationId xmlns:a16="http://schemas.microsoft.com/office/drawing/2014/main" id="{4EFEF8BA-BD69-46E3-BE81-945C5A7EE0C8}"/>
                </a:ext>
              </a:extLst>
            </p:cNvPr>
            <p:cNvSpPr/>
            <p:nvPr/>
          </p:nvSpPr>
          <p:spPr>
            <a:xfrm rot="1729150">
              <a:off x="4490211" y="2600192"/>
              <a:ext cx="540000" cy="604995"/>
            </a:xfrm>
            <a:prstGeom prst="arc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headEnd type="triangle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B85B9848-3A43-435C-87D0-893E4B552940}"/>
                </a:ext>
              </a:extLst>
            </p:cNvPr>
            <p:cNvSpPr txBox="1"/>
            <p:nvPr/>
          </p:nvSpPr>
          <p:spPr>
            <a:xfrm>
              <a:off x="4760211" y="3807420"/>
              <a:ext cx="595431" cy="184666"/>
            </a:xfrm>
            <a:prstGeom prst="rect">
              <a:avLst/>
            </a:prstGeom>
            <a:solidFill>
              <a:srgbClr val="FFFFFF">
                <a:alpha val="41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velocity</a:t>
              </a:r>
              <a:endPara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endParaRPr>
            </a:p>
          </p:txBody>
        </p: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285B0A85-79EB-42EB-ADC8-93A463DA6712}"/>
                </a:ext>
              </a:extLst>
            </p:cNvPr>
            <p:cNvGrpSpPr/>
            <p:nvPr/>
          </p:nvGrpSpPr>
          <p:grpSpPr>
            <a:xfrm>
              <a:off x="6646749" y="2317892"/>
              <a:ext cx="2081492" cy="2031833"/>
              <a:chOff x="5609808" y="1772679"/>
              <a:chExt cx="2081492" cy="2031833"/>
            </a:xfrm>
          </p:grpSpPr>
          <p:sp>
            <p:nvSpPr>
              <p:cNvPr id="64" name="Rechteck 63">
                <a:extLst>
                  <a:ext uri="{FF2B5EF4-FFF2-40B4-BE49-F238E27FC236}">
                    <a16:creationId xmlns:a16="http://schemas.microsoft.com/office/drawing/2014/main" id="{A6FFC8E3-A25B-4FD4-B1C3-D93259A186AB}"/>
                  </a:ext>
                </a:extLst>
              </p:cNvPr>
              <p:cNvSpPr/>
              <p:nvPr/>
            </p:nvSpPr>
            <p:spPr>
              <a:xfrm>
                <a:off x="6348251" y="3361760"/>
                <a:ext cx="484716" cy="155250"/>
              </a:xfrm>
              <a:prstGeom prst="rect">
                <a:avLst/>
              </a:prstGeom>
              <a:gradFill rotWithShape="1">
                <a:gsLst>
                  <a:gs pos="0">
                    <a:srgbClr val="000000">
                      <a:tint val="50000"/>
                      <a:satMod val="300000"/>
                    </a:srgbClr>
                  </a:gs>
                  <a:gs pos="35000">
                    <a:srgbClr val="000000">
                      <a:tint val="37000"/>
                      <a:satMod val="300000"/>
                    </a:srgbClr>
                  </a:gs>
                  <a:gs pos="100000">
                    <a:srgbClr val="000000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ot="0" spcFirstLastPara="0" vertOverflow="overflow" horzOverflow="overflow" vert="horz" wrap="square" lIns="0" tIns="90000" rIns="0" bIns="9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+mn-ea"/>
                    <a:cs typeface="Tahoma" pitchFamily="34" charset="0"/>
                  </a:rPr>
                  <a:t>Sensor 1</a:t>
                </a:r>
                <a:endPara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Tahoma" pitchFamily="34" charset="0"/>
                </a:endParaRPr>
              </a:p>
            </p:txBody>
          </p:sp>
          <p:cxnSp>
            <p:nvCxnSpPr>
              <p:cNvPr id="65" name="Gerade Verbindung mit Pfeil 64">
                <a:extLst>
                  <a:ext uri="{FF2B5EF4-FFF2-40B4-BE49-F238E27FC236}">
                    <a16:creationId xmlns:a16="http://schemas.microsoft.com/office/drawing/2014/main" id="{002D9501-A836-4048-9064-E3C21D9827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251133" y="2193890"/>
                <a:ext cx="319063" cy="1194416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FFFF">
                    <a:lumMod val="50000"/>
                  </a:srgbClr>
                </a:solidFill>
                <a:prstDash val="solid"/>
                <a:tailEnd type="triangl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cxnSp>
            <p:nvCxnSpPr>
              <p:cNvPr id="66" name="Gerade Verbindung mit Pfeil 65">
                <a:extLst>
                  <a:ext uri="{FF2B5EF4-FFF2-40B4-BE49-F238E27FC236}">
                    <a16:creationId xmlns:a16="http://schemas.microsoft.com/office/drawing/2014/main" id="{8FC1BB87-3F92-4B40-A79D-025EC25522E7}"/>
                  </a:ext>
                </a:extLst>
              </p:cNvPr>
              <p:cNvCxnSpPr>
                <a:cxnSpLocks/>
                <a:stCxn id="64" idx="0"/>
              </p:cNvCxnSpPr>
              <p:nvPr/>
            </p:nvCxnSpPr>
            <p:spPr>
              <a:xfrm flipV="1">
                <a:off x="6590609" y="2193890"/>
                <a:ext cx="0" cy="116787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67" name="Gerade Verbindung mit Pfeil 66">
                <a:extLst>
                  <a:ext uri="{FF2B5EF4-FFF2-40B4-BE49-F238E27FC236}">
                    <a16:creationId xmlns:a16="http://schemas.microsoft.com/office/drawing/2014/main" id="{266C483A-A9AD-46A9-BEF2-B4437B2091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51134" y="2193890"/>
                <a:ext cx="339475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68" name="Textfeld 67">
                <a:extLst>
                  <a:ext uri="{FF2B5EF4-FFF2-40B4-BE49-F238E27FC236}">
                    <a16:creationId xmlns:a16="http://schemas.microsoft.com/office/drawing/2014/main" id="{624CA84E-01CF-49A5-ACBB-4DBFCE3B1DF4}"/>
                  </a:ext>
                </a:extLst>
              </p:cNvPr>
              <p:cNvSpPr txBox="1"/>
              <p:nvPr/>
            </p:nvSpPr>
            <p:spPr>
              <a:xfrm>
                <a:off x="6646054" y="2676086"/>
                <a:ext cx="595431" cy="369332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l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ong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.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velocity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69" name="Textfeld 68">
                <a:extLst>
                  <a:ext uri="{FF2B5EF4-FFF2-40B4-BE49-F238E27FC236}">
                    <a16:creationId xmlns:a16="http://schemas.microsoft.com/office/drawing/2014/main" id="{EA38265E-9C12-4643-9C41-418F52777F58}"/>
                  </a:ext>
                </a:extLst>
              </p:cNvPr>
              <p:cNvSpPr txBox="1"/>
              <p:nvPr/>
            </p:nvSpPr>
            <p:spPr>
              <a:xfrm>
                <a:off x="6237536" y="1772679"/>
                <a:ext cx="595431" cy="369332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lat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.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velocity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70" name="Textfeld 69">
                <a:extLst>
                  <a:ext uri="{FF2B5EF4-FFF2-40B4-BE49-F238E27FC236}">
                    <a16:creationId xmlns:a16="http://schemas.microsoft.com/office/drawing/2014/main" id="{4A7F89D5-91D1-4561-8FCA-B5D67FD945AA}"/>
                  </a:ext>
                </a:extLst>
              </p:cNvPr>
              <p:cNvSpPr txBox="1"/>
              <p:nvPr/>
            </p:nvSpPr>
            <p:spPr>
              <a:xfrm>
                <a:off x="5609808" y="2597936"/>
                <a:ext cx="738445" cy="416085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absolute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velocity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71" name="Bogen 70">
                <a:extLst>
                  <a:ext uri="{FF2B5EF4-FFF2-40B4-BE49-F238E27FC236}">
                    <a16:creationId xmlns:a16="http://schemas.microsoft.com/office/drawing/2014/main" id="{FA9A2BFA-1B8B-421C-9DB1-56F7A55696CF}"/>
                  </a:ext>
                </a:extLst>
              </p:cNvPr>
              <p:cNvSpPr/>
              <p:nvPr/>
            </p:nvSpPr>
            <p:spPr>
              <a:xfrm rot="1729150">
                <a:off x="6383922" y="3199517"/>
                <a:ext cx="540000" cy="604995"/>
              </a:xfrm>
              <a:prstGeom prst="arc">
                <a:avLst/>
              </a:prstGeom>
              <a:noFill/>
              <a:ln w="38100" cap="flat" cmpd="sng" algn="ctr">
                <a:solidFill>
                  <a:schemeClr val="accent1"/>
                </a:solidFill>
                <a:prstDash val="solid"/>
                <a:headEnd type="triangle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72" name="Textfeld 71">
                <a:extLst>
                  <a:ext uri="{FF2B5EF4-FFF2-40B4-BE49-F238E27FC236}">
                    <a16:creationId xmlns:a16="http://schemas.microsoft.com/office/drawing/2014/main" id="{8B217E78-FB62-46A1-B5CA-5EDFCA224FB5}"/>
                  </a:ext>
                </a:extLst>
              </p:cNvPr>
              <p:cNvSpPr txBox="1"/>
              <p:nvPr/>
            </p:nvSpPr>
            <p:spPr>
              <a:xfrm>
                <a:off x="6943769" y="3351429"/>
                <a:ext cx="74753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y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aw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rate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5571D129-A1DD-4FD8-9466-AA75FB8D2256}"/>
                </a:ext>
              </a:extLst>
            </p:cNvPr>
            <p:cNvSpPr/>
            <p:nvPr/>
          </p:nvSpPr>
          <p:spPr>
            <a:xfrm>
              <a:off x="4485743" y="2781755"/>
              <a:ext cx="484716" cy="155250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Overflow="overflow" horzOverflow="overflow" vert="horz" wrap="square" lIns="0" tIns="90000" rIns="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Tahoma" pitchFamily="34" charset="0"/>
                </a:rPr>
                <a:t>Sensor 1</a:t>
              </a:r>
              <a:endPara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Tahoma" pitchFamily="34" charset="0"/>
              </a:endParaRP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883C29D7-5433-4CCE-B2FF-6047DC2C64A1}"/>
                </a:ext>
              </a:extLst>
            </p:cNvPr>
            <p:cNvSpPr/>
            <p:nvPr/>
          </p:nvSpPr>
          <p:spPr>
            <a:xfrm>
              <a:off x="4173552" y="2305141"/>
              <a:ext cx="1052855" cy="735367"/>
            </a:xfrm>
            <a:prstGeom prst="ellipse">
              <a:avLst/>
            </a:prstGeom>
            <a:noFill/>
            <a:ln w="12700" cap="flat" cmpd="sng" algn="ctr">
              <a:solidFill>
                <a:srgbClr val="FFFFFF">
                  <a:lumMod val="50000"/>
                </a:srgbClr>
              </a:solidFill>
              <a:prstDash val="dash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cs typeface="Tahoma" pitchFamily="34" charset="0"/>
              </a:endParaRPr>
            </a:p>
          </p:txBody>
        </p: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6DE24792-3AE8-4844-B8B8-582709E5A05D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V="1">
              <a:off x="4699980" y="2277792"/>
              <a:ext cx="1842880" cy="27349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44EB8770-5D6D-46A2-A65E-1CF625AC4004}"/>
                </a:ext>
              </a:extLst>
            </p:cNvPr>
            <p:cNvCxnSpPr>
              <a:cxnSpLocks/>
            </p:cNvCxnSpPr>
            <p:nvPr/>
          </p:nvCxnSpPr>
          <p:spPr>
            <a:xfrm>
              <a:off x="4729119" y="3039076"/>
              <a:ext cx="1818285" cy="1255904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253F477D-977C-4C63-8229-6114C0C2C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02024" y="587558"/>
              <a:ext cx="646232" cy="1457070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A101B751-6E83-4BEF-AC0F-4BACB1016456}"/>
                </a:ext>
              </a:extLst>
            </p:cNvPr>
            <p:cNvSpPr/>
            <p:nvPr/>
          </p:nvSpPr>
          <p:spPr>
            <a:xfrm>
              <a:off x="6542860" y="333284"/>
              <a:ext cx="2314801" cy="177303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Tahoma" pitchFamily="34" charset="0"/>
              </a:endParaRPr>
            </a:p>
          </p:txBody>
        </p: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8CDED264-F83C-41A6-90D3-9A7EAB79E5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28609" y="1352995"/>
              <a:ext cx="3601" cy="390731"/>
            </a:xfrm>
            <a:prstGeom prst="straightConnector1">
              <a:avLst/>
            </a:prstGeom>
            <a:noFill/>
            <a:ln w="38100" cap="flat" cmpd="sng" algn="ctr">
              <a:solidFill>
                <a:srgbClr val="7FD5F3"/>
              </a:solidFill>
              <a:prstDash val="solid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A1CBAF4E-7A7C-4ADA-B3E0-1C64544BD84B}"/>
                </a:ext>
              </a:extLst>
            </p:cNvPr>
            <p:cNvSpPr txBox="1"/>
            <p:nvPr/>
          </p:nvSpPr>
          <p:spPr>
            <a:xfrm>
              <a:off x="4767919" y="1618762"/>
              <a:ext cx="595431" cy="184666"/>
            </a:xfrm>
            <a:prstGeom prst="rect">
              <a:avLst/>
            </a:prstGeom>
            <a:solidFill>
              <a:srgbClr val="FFFFFF">
                <a:alpha val="41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velocity</a:t>
              </a:r>
              <a:endPara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endParaRPr>
            </a:p>
          </p:txBody>
        </p: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700613D5-C1BB-42F3-B3D7-F606172486F3}"/>
                </a:ext>
              </a:extLst>
            </p:cNvPr>
            <p:cNvGrpSpPr/>
            <p:nvPr/>
          </p:nvGrpSpPr>
          <p:grpSpPr>
            <a:xfrm>
              <a:off x="6972304" y="652382"/>
              <a:ext cx="1061701" cy="1209411"/>
              <a:chOff x="5771266" y="2307599"/>
              <a:chExt cx="1061701" cy="1209411"/>
            </a:xfrm>
          </p:grpSpPr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36645AEE-AE4A-4461-819D-44007818DB8E}"/>
                  </a:ext>
                </a:extLst>
              </p:cNvPr>
              <p:cNvSpPr/>
              <p:nvPr/>
            </p:nvSpPr>
            <p:spPr>
              <a:xfrm>
                <a:off x="6348251" y="3361760"/>
                <a:ext cx="484716" cy="155250"/>
              </a:xfrm>
              <a:prstGeom prst="rect">
                <a:avLst/>
              </a:prstGeom>
              <a:gradFill rotWithShape="1">
                <a:gsLst>
                  <a:gs pos="0">
                    <a:srgbClr val="000000">
                      <a:tint val="50000"/>
                      <a:satMod val="300000"/>
                    </a:srgbClr>
                  </a:gs>
                  <a:gs pos="35000">
                    <a:srgbClr val="000000">
                      <a:tint val="37000"/>
                      <a:satMod val="300000"/>
                    </a:srgbClr>
                  </a:gs>
                  <a:gs pos="100000">
                    <a:srgbClr val="000000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ot="0" spcFirstLastPara="0" vertOverflow="overflow" horzOverflow="overflow" vert="horz" wrap="square" lIns="0" tIns="90000" rIns="0" bIns="9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+mn-ea"/>
                    <a:cs typeface="Tahoma" pitchFamily="34" charset="0"/>
                  </a:rPr>
                  <a:t>Sensor 1</a:t>
                </a:r>
                <a:endPara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Tahoma" pitchFamily="34" charset="0"/>
                </a:endParaRPr>
              </a:p>
            </p:txBody>
          </p:sp>
          <p:cxnSp>
            <p:nvCxnSpPr>
              <p:cNvPr id="62" name="Gerade Verbindung mit Pfeil 61">
                <a:extLst>
                  <a:ext uri="{FF2B5EF4-FFF2-40B4-BE49-F238E27FC236}">
                    <a16:creationId xmlns:a16="http://schemas.microsoft.com/office/drawing/2014/main" id="{B5C0E85A-08F8-4FE3-950D-5EBF52509C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70197" y="2307599"/>
                <a:ext cx="4370" cy="108070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FFFF">
                    <a:lumMod val="50000"/>
                  </a:srgbClr>
                </a:solidFill>
                <a:prstDash val="solid"/>
                <a:tailEnd type="triangl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C0F2389C-14B2-4DCB-877D-458EDA4DFC8E}"/>
                  </a:ext>
                </a:extLst>
              </p:cNvPr>
              <p:cNvSpPr txBox="1"/>
              <p:nvPr/>
            </p:nvSpPr>
            <p:spPr>
              <a:xfrm>
                <a:off x="5771266" y="2615710"/>
                <a:ext cx="736454" cy="416084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absolute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velocity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9BD1A60D-DFB9-4299-B0FE-2ED746EDD6FE}"/>
                </a:ext>
              </a:extLst>
            </p:cNvPr>
            <p:cNvSpPr/>
            <p:nvPr/>
          </p:nvSpPr>
          <p:spPr>
            <a:xfrm>
              <a:off x="4493451" y="593097"/>
              <a:ext cx="484716" cy="155250"/>
            </a:xfrm>
            <a:prstGeom prst="rect">
              <a:avLst/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Overflow="overflow" horzOverflow="overflow" vert="horz" wrap="square" lIns="0" tIns="90000" rIns="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Tahoma" pitchFamily="34" charset="0"/>
                </a:rPr>
                <a:t>Sensor 1</a:t>
              </a:r>
              <a:endPara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Tahoma" pitchFamily="34" charset="0"/>
              </a:endParaRP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90AF0B16-784F-4C9F-96B0-91C74CE06E3F}"/>
                </a:ext>
              </a:extLst>
            </p:cNvPr>
            <p:cNvSpPr/>
            <p:nvPr/>
          </p:nvSpPr>
          <p:spPr>
            <a:xfrm>
              <a:off x="4181260" y="180157"/>
              <a:ext cx="1052855" cy="671693"/>
            </a:xfrm>
            <a:prstGeom prst="ellipse">
              <a:avLst/>
            </a:prstGeom>
            <a:noFill/>
            <a:ln w="12700" cap="flat" cmpd="sng" algn="ctr">
              <a:solidFill>
                <a:srgbClr val="FFFFFF">
                  <a:lumMod val="50000"/>
                </a:srgbClr>
              </a:solidFill>
              <a:prstDash val="dash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cs typeface="Tahoma" pitchFamily="34" charset="0"/>
              </a:endParaRPr>
            </a:p>
          </p:txBody>
        </p: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1BB8FA78-6C13-4619-82D6-EDD01CB839D2}"/>
                </a:ext>
              </a:extLst>
            </p:cNvPr>
            <p:cNvCxnSpPr>
              <a:cxnSpLocks/>
              <a:stCxn id="40" idx="0"/>
            </p:cNvCxnSpPr>
            <p:nvPr/>
          </p:nvCxnSpPr>
          <p:spPr>
            <a:xfrm>
              <a:off x="4707688" y="180157"/>
              <a:ext cx="1827464" cy="169117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1297EA7-7BFC-4171-A42C-59662847DE22}"/>
                </a:ext>
              </a:extLst>
            </p:cNvPr>
            <p:cNvCxnSpPr>
              <a:cxnSpLocks/>
            </p:cNvCxnSpPr>
            <p:nvPr/>
          </p:nvCxnSpPr>
          <p:spPr>
            <a:xfrm>
              <a:off x="4736827" y="850418"/>
              <a:ext cx="1818285" cy="1255904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Gerade Verbindung mit Pfeil 42">
              <a:extLst>
                <a:ext uri="{FF2B5EF4-FFF2-40B4-BE49-F238E27FC236}">
                  <a16:creationId xmlns:a16="http://schemas.microsoft.com/office/drawing/2014/main" id="{4A448A63-A54F-4860-B934-15F626468B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630" y="231934"/>
              <a:ext cx="3601" cy="390731"/>
            </a:xfrm>
            <a:prstGeom prst="straightConnector1">
              <a:avLst/>
            </a:prstGeom>
            <a:noFill/>
            <a:ln w="38100" cap="flat" cmpd="sng" algn="ctr">
              <a:solidFill>
                <a:srgbClr val="7FD5F3"/>
              </a:solidFill>
              <a:prstDash val="solid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6AD76273-AC8C-4676-AADB-32A37365DF33}"/>
                </a:ext>
              </a:extLst>
            </p:cNvPr>
            <p:cNvSpPr txBox="1"/>
            <p:nvPr/>
          </p:nvSpPr>
          <p:spPr>
            <a:xfrm>
              <a:off x="353506" y="137486"/>
              <a:ext cx="2529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1) </a:t>
              </a:r>
              <a:r>
                <a:rPr lang="de-DE" b="1" dirty="0" err="1"/>
                <a:t>Driving</a:t>
              </a:r>
              <a:r>
                <a:rPr lang="de-DE" b="1" dirty="0"/>
                <a:t> </a:t>
              </a:r>
              <a:r>
                <a:rPr lang="de-DE" b="1" dirty="0" err="1"/>
                <a:t>straight</a:t>
              </a:r>
              <a:r>
                <a:rPr lang="de-DE" b="1" dirty="0"/>
                <a:t> </a:t>
              </a:r>
              <a:r>
                <a:rPr lang="de-DE" b="1" dirty="0" err="1"/>
                <a:t>ahead</a:t>
              </a:r>
              <a:endParaRPr lang="en-US" b="1" dirty="0"/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0F449598-0D9F-4999-9E49-1502FE2A427F}"/>
                </a:ext>
              </a:extLst>
            </p:cNvPr>
            <p:cNvSpPr txBox="1"/>
            <p:nvPr/>
          </p:nvSpPr>
          <p:spPr>
            <a:xfrm>
              <a:off x="354693" y="2183670"/>
              <a:ext cx="1145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2) </a:t>
              </a:r>
              <a:r>
                <a:rPr lang="de-DE" b="1" dirty="0" err="1"/>
                <a:t>Turning</a:t>
              </a:r>
              <a:endParaRPr lang="en-US" b="1" dirty="0"/>
            </a:p>
          </p:txBody>
        </p: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79AFE671-29D0-46EB-8F49-6E90B4F6F802}"/>
                </a:ext>
              </a:extLst>
            </p:cNvPr>
            <p:cNvCxnSpPr/>
            <p:nvPr/>
          </p:nvCxnSpPr>
          <p:spPr>
            <a:xfrm>
              <a:off x="381039" y="145493"/>
              <a:ext cx="85007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506FC4D4-EB01-40B6-A5FD-AD9CE4DF83CF}"/>
                </a:ext>
              </a:extLst>
            </p:cNvPr>
            <p:cNvCxnSpPr/>
            <p:nvPr/>
          </p:nvCxnSpPr>
          <p:spPr>
            <a:xfrm>
              <a:off x="422340" y="2197755"/>
              <a:ext cx="85007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C8DB7149-51D1-40B9-85BC-F2F229960F5A}"/>
                </a:ext>
              </a:extLst>
            </p:cNvPr>
            <p:cNvCxnSpPr/>
            <p:nvPr/>
          </p:nvCxnSpPr>
          <p:spPr>
            <a:xfrm>
              <a:off x="381039" y="4372450"/>
              <a:ext cx="850076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D2B1E366-7C31-4E1B-8BD9-4DF4413922A8}"/>
                </a:ext>
              </a:extLst>
            </p:cNvPr>
            <p:cNvSpPr/>
            <p:nvPr/>
          </p:nvSpPr>
          <p:spPr>
            <a:xfrm>
              <a:off x="9127050" y="2271322"/>
              <a:ext cx="2314801" cy="201719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Tahoma" pitchFamily="34" charset="0"/>
              </a:endParaRPr>
            </a:p>
          </p:txBody>
        </p:sp>
        <p:sp>
          <p:nvSpPr>
            <p:cNvPr id="50" name="Zylinder 49">
              <a:extLst>
                <a:ext uri="{FF2B5EF4-FFF2-40B4-BE49-F238E27FC236}">
                  <a16:creationId xmlns:a16="http://schemas.microsoft.com/office/drawing/2014/main" id="{D0A05908-BB51-43FF-9CFF-42F175840615}"/>
                </a:ext>
              </a:extLst>
            </p:cNvPr>
            <p:cNvSpPr/>
            <p:nvPr/>
          </p:nvSpPr>
          <p:spPr>
            <a:xfrm>
              <a:off x="9661087" y="3155470"/>
              <a:ext cx="256500" cy="27336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FAED45FA-9334-439A-B7F3-54B73F5CB8F8}"/>
                </a:ext>
              </a:extLst>
            </p:cNvPr>
            <p:cNvGrpSpPr/>
            <p:nvPr/>
          </p:nvGrpSpPr>
          <p:grpSpPr>
            <a:xfrm>
              <a:off x="9193819" y="2382403"/>
              <a:ext cx="2331441" cy="2037766"/>
              <a:chOff x="6348251" y="1766746"/>
              <a:chExt cx="2331441" cy="2037766"/>
            </a:xfrm>
          </p:grpSpPr>
          <p:sp>
            <p:nvSpPr>
              <p:cNvPr id="53" name="Rechteck 52">
                <a:extLst>
                  <a:ext uri="{FF2B5EF4-FFF2-40B4-BE49-F238E27FC236}">
                    <a16:creationId xmlns:a16="http://schemas.microsoft.com/office/drawing/2014/main" id="{03EF7005-BE42-4F74-9A32-D32BD994563C}"/>
                  </a:ext>
                </a:extLst>
              </p:cNvPr>
              <p:cNvSpPr/>
              <p:nvPr/>
            </p:nvSpPr>
            <p:spPr>
              <a:xfrm>
                <a:off x="6348251" y="3361760"/>
                <a:ext cx="484716" cy="155250"/>
              </a:xfrm>
              <a:prstGeom prst="rect">
                <a:avLst/>
              </a:prstGeom>
              <a:gradFill rotWithShape="1">
                <a:gsLst>
                  <a:gs pos="0">
                    <a:srgbClr val="000000">
                      <a:tint val="50000"/>
                      <a:satMod val="300000"/>
                    </a:srgbClr>
                  </a:gs>
                  <a:gs pos="35000">
                    <a:srgbClr val="000000">
                      <a:tint val="37000"/>
                      <a:satMod val="300000"/>
                    </a:srgbClr>
                  </a:gs>
                  <a:gs pos="100000">
                    <a:srgbClr val="000000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ot="0" spcFirstLastPara="0" vertOverflow="overflow" horzOverflow="overflow" vert="horz" wrap="square" lIns="0" tIns="90000" rIns="0" bIns="9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+mn-ea"/>
                    <a:cs typeface="Tahoma" pitchFamily="34" charset="0"/>
                  </a:rPr>
                  <a:t>Sensor 1</a:t>
                </a:r>
                <a:endPara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Tahoma" pitchFamily="34" charset="0"/>
                </a:endParaRPr>
              </a:p>
            </p:txBody>
          </p:sp>
          <p:cxnSp>
            <p:nvCxnSpPr>
              <p:cNvPr id="54" name="Gerade Verbindung mit Pfeil 53">
                <a:extLst>
                  <a:ext uri="{FF2B5EF4-FFF2-40B4-BE49-F238E27FC236}">
                    <a16:creationId xmlns:a16="http://schemas.microsoft.com/office/drawing/2014/main" id="{F02FA84B-764D-49A3-8968-D3B4D3FB6A66}"/>
                  </a:ext>
                </a:extLst>
              </p:cNvPr>
              <p:cNvCxnSpPr>
                <a:cxnSpLocks/>
                <a:stCxn id="53" idx="0"/>
              </p:cNvCxnSpPr>
              <p:nvPr/>
            </p:nvCxnSpPr>
            <p:spPr>
              <a:xfrm flipV="1">
                <a:off x="6590609" y="2671549"/>
                <a:ext cx="365561" cy="690211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55" name="Gerade Verbindung mit Pfeil 54">
                <a:extLst>
                  <a:ext uri="{FF2B5EF4-FFF2-40B4-BE49-F238E27FC236}">
                    <a16:creationId xmlns:a16="http://schemas.microsoft.com/office/drawing/2014/main" id="{250DD124-72C3-4E74-B00A-9CEA45174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43769" y="2695661"/>
                <a:ext cx="566827" cy="248649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56" name="Bogen 55">
                <a:extLst>
                  <a:ext uri="{FF2B5EF4-FFF2-40B4-BE49-F238E27FC236}">
                    <a16:creationId xmlns:a16="http://schemas.microsoft.com/office/drawing/2014/main" id="{E2565DCB-8A51-45D2-B07E-C24D90C4852C}"/>
                  </a:ext>
                </a:extLst>
              </p:cNvPr>
              <p:cNvSpPr/>
              <p:nvPr/>
            </p:nvSpPr>
            <p:spPr>
              <a:xfrm rot="1729150">
                <a:off x="6383922" y="3199517"/>
                <a:ext cx="540000" cy="604995"/>
              </a:xfrm>
              <a:prstGeom prst="arc">
                <a:avLst/>
              </a:prstGeom>
              <a:noFill/>
              <a:ln w="38100" cap="flat" cmpd="sng" algn="ctr">
                <a:solidFill>
                  <a:schemeClr val="accent1"/>
                </a:solidFill>
                <a:prstDash val="solid"/>
                <a:headEnd type="triangle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9034B41A-D20A-4172-AB22-8A9974DEBA05}"/>
                  </a:ext>
                </a:extLst>
              </p:cNvPr>
              <p:cNvSpPr txBox="1"/>
              <p:nvPr/>
            </p:nvSpPr>
            <p:spPr>
              <a:xfrm>
                <a:off x="6943769" y="3351429"/>
                <a:ext cx="74753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y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aw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rate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58" name="Textfeld 57">
                <a:extLst>
                  <a:ext uri="{FF2B5EF4-FFF2-40B4-BE49-F238E27FC236}">
                    <a16:creationId xmlns:a16="http://schemas.microsoft.com/office/drawing/2014/main" id="{560177ED-15E9-4E78-A01D-24BD9B01B8F1}"/>
                  </a:ext>
                </a:extLst>
              </p:cNvPr>
              <p:cNvSpPr txBox="1"/>
              <p:nvPr/>
            </p:nvSpPr>
            <p:spPr>
              <a:xfrm>
                <a:off x="6406524" y="1766746"/>
                <a:ext cx="2009764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„Virtual“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object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velocity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related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to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sensor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coordinates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due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to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rotary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movement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of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Sensor 1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4BC02667-EB4A-4649-BDEE-E28AEC1508FC}"/>
                  </a:ext>
                </a:extLst>
              </p:cNvPr>
              <p:cNvSpPr txBox="1"/>
              <p:nvPr/>
            </p:nvSpPr>
            <p:spPr>
              <a:xfrm>
                <a:off x="7203349" y="2649121"/>
                <a:ext cx="1476343" cy="230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i="1" kern="0" dirty="0">
                    <a:solidFill>
                      <a:srgbClr val="000000"/>
                    </a:solidFill>
                    <a:latin typeface="Tahoma"/>
                  </a:rPr>
                  <a:t>v = </a:t>
                </a:r>
                <a:r>
                  <a:rPr lang="de-DE" sz="1200" i="1" kern="0" dirty="0" smtClean="0">
                    <a:solidFill>
                      <a:srgbClr val="000000"/>
                    </a:solidFill>
                    <a:latin typeface="Tahoma"/>
                  </a:rPr>
                  <a:t>d* </a:t>
                </a:r>
                <a:r>
                  <a:rPr kumimoji="0" lang="de-DE" sz="12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yaw</a:t>
                </a:r>
                <a:r>
                  <a:rPr kumimoji="0" lang="de-DE" sz="12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 rate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60" name="Textfeld 59">
                <a:extLst>
                  <a:ext uri="{FF2B5EF4-FFF2-40B4-BE49-F238E27FC236}">
                    <a16:creationId xmlns:a16="http://schemas.microsoft.com/office/drawing/2014/main" id="{DB070E28-D3AA-4692-A814-DC8D1C876EB4}"/>
                  </a:ext>
                </a:extLst>
              </p:cNvPr>
              <p:cNvSpPr txBox="1"/>
              <p:nvPr/>
            </p:nvSpPr>
            <p:spPr>
              <a:xfrm>
                <a:off x="6598227" y="2868736"/>
                <a:ext cx="747531" cy="2309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</a:rPr>
                  <a:t>d</a:t>
                </a:r>
                <a:endParaRPr kumimoji="0" 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</p:grpSp>
        <p:sp>
          <p:nvSpPr>
            <p:cNvPr id="52" name="Nach unten gekrümmter Pfeil 51"/>
            <p:cNvSpPr/>
            <p:nvPr/>
          </p:nvSpPr>
          <p:spPr>
            <a:xfrm>
              <a:off x="8514272" y="2808300"/>
              <a:ext cx="737820" cy="456478"/>
            </a:xfrm>
            <a:prstGeom prst="curved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73" name="Textfeld 72"/>
          <p:cNvSpPr txBox="1"/>
          <p:nvPr/>
        </p:nvSpPr>
        <p:spPr>
          <a:xfrm>
            <a:off x="515746" y="5118753"/>
            <a:ext cx="11300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 smtClean="0"/>
              <a:t>When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vehicle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rotating</a:t>
            </a:r>
            <a:r>
              <a:rPr lang="de-DE" sz="1600" dirty="0" smtClean="0"/>
              <a:t> </a:t>
            </a:r>
            <a:r>
              <a:rPr lang="de-DE" sz="1600" dirty="0" err="1" smtClean="0"/>
              <a:t>objects</a:t>
            </a:r>
            <a:r>
              <a:rPr lang="de-DE" sz="1600" dirty="0" smtClean="0"/>
              <a:t> will </a:t>
            </a:r>
            <a:r>
              <a:rPr lang="de-DE" sz="1600" dirty="0" err="1" smtClean="0"/>
              <a:t>get</a:t>
            </a:r>
            <a:r>
              <a:rPr lang="de-DE" sz="1600" dirty="0" smtClean="0"/>
              <a:t> a „</a:t>
            </a:r>
            <a:r>
              <a:rPr lang="de-DE" sz="1600" dirty="0" err="1" smtClean="0"/>
              <a:t>virtual</a:t>
            </a:r>
            <a:r>
              <a:rPr lang="de-DE" sz="1600" dirty="0" smtClean="0"/>
              <a:t>“ </a:t>
            </a:r>
            <a:r>
              <a:rPr lang="de-DE" sz="1600" dirty="0" err="1" smtClean="0"/>
              <a:t>velocity</a:t>
            </a:r>
            <a:r>
              <a:rPr lang="de-DE" sz="1600" dirty="0" smtClean="0"/>
              <a:t>. This </a:t>
            </a:r>
            <a:r>
              <a:rPr lang="de-DE" sz="1600" dirty="0" err="1" smtClean="0"/>
              <a:t>effect</a:t>
            </a:r>
            <a:r>
              <a:rPr lang="de-DE" sz="1600" dirty="0" smtClean="0"/>
              <a:t> </a:t>
            </a:r>
            <a:r>
              <a:rPr lang="de-DE" sz="1600" dirty="0" err="1" smtClean="0"/>
              <a:t>cannot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fully</a:t>
            </a:r>
            <a:r>
              <a:rPr lang="de-DE" sz="1600" dirty="0" smtClean="0"/>
              <a:t> </a:t>
            </a:r>
            <a:r>
              <a:rPr lang="de-DE" sz="1600" dirty="0" err="1" smtClean="0"/>
              <a:t>compensated</a:t>
            </a:r>
            <a:r>
              <a:rPr lang="de-DE" sz="1600" dirty="0" smtClean="0"/>
              <a:t> </a:t>
            </a:r>
            <a:r>
              <a:rPr lang="de-DE" sz="1600" dirty="0" err="1" smtClean="0"/>
              <a:t>because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yaw</a:t>
            </a:r>
            <a:r>
              <a:rPr lang="de-DE" sz="1600" dirty="0" smtClean="0"/>
              <a:t> </a:t>
            </a:r>
            <a:r>
              <a:rPr lang="de-DE" sz="1600" dirty="0" err="1" smtClean="0"/>
              <a:t>sensors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vehicle</a:t>
            </a:r>
            <a:r>
              <a:rPr lang="de-DE" sz="1600" dirty="0" smtClean="0"/>
              <a:t> </a:t>
            </a:r>
            <a:r>
              <a:rPr lang="de-DE" sz="1600" dirty="0" err="1" smtClean="0"/>
              <a:t>have</a:t>
            </a:r>
            <a:r>
              <a:rPr lang="de-DE" sz="1600" dirty="0" smtClean="0"/>
              <a:t> </a:t>
            </a:r>
            <a:r>
              <a:rPr lang="de-DE" sz="1600" dirty="0" err="1" smtClean="0"/>
              <a:t>accuracy</a:t>
            </a:r>
            <a:r>
              <a:rPr lang="de-DE" sz="1600" dirty="0" smtClean="0"/>
              <a:t> </a:t>
            </a:r>
            <a:r>
              <a:rPr lang="de-DE" sz="1600" dirty="0" err="1" smtClean="0"/>
              <a:t>limits</a:t>
            </a:r>
            <a:r>
              <a:rPr lang="de-DE" sz="1600" dirty="0" smtClean="0"/>
              <a:t>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 err="1" smtClean="0"/>
              <a:t>Therefor</a:t>
            </a:r>
            <a:r>
              <a:rPr lang="de-DE" sz="1600" dirty="0" smtClean="0"/>
              <a:t> </a:t>
            </a:r>
            <a:r>
              <a:rPr lang="de-DE" sz="1600" dirty="0" err="1" smtClean="0"/>
              <a:t>while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vehicle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cornering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turning</a:t>
            </a:r>
            <a:r>
              <a:rPr lang="de-DE" sz="1600" dirty="0" smtClean="0"/>
              <a:t>, a </a:t>
            </a:r>
            <a:r>
              <a:rPr lang="de-DE" sz="1600" dirty="0" err="1" smtClean="0"/>
              <a:t>stationary</a:t>
            </a:r>
            <a:r>
              <a:rPr lang="de-DE" sz="1600" dirty="0" smtClean="0"/>
              <a:t> </a:t>
            </a:r>
            <a:r>
              <a:rPr lang="de-DE" sz="1600" dirty="0" err="1" smtClean="0"/>
              <a:t>object</a:t>
            </a:r>
            <a:r>
              <a:rPr lang="de-DE" sz="1600" dirty="0" smtClean="0"/>
              <a:t> at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side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road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appear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moving</a:t>
            </a:r>
            <a:r>
              <a:rPr lang="de-DE" sz="1600" dirty="0" smtClean="0"/>
              <a:t>, </a:t>
            </a:r>
            <a:r>
              <a:rPr lang="de-DE" sz="1600" dirty="0" err="1" smtClean="0"/>
              <a:t>posing</a:t>
            </a:r>
            <a:r>
              <a:rPr lang="de-DE" sz="1600" dirty="0" smtClean="0"/>
              <a:t> a </a:t>
            </a:r>
            <a:r>
              <a:rPr lang="de-DE" sz="1600" dirty="0" err="1" smtClean="0"/>
              <a:t>risk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false</a:t>
            </a:r>
            <a:r>
              <a:rPr lang="de-DE" sz="1600" dirty="0" smtClean="0"/>
              <a:t> </a:t>
            </a:r>
            <a:r>
              <a:rPr lang="de-DE" sz="1600" dirty="0" err="1" smtClean="0"/>
              <a:t>activations</a:t>
            </a:r>
            <a:r>
              <a:rPr lang="de-DE" sz="1600" dirty="0" smtClean="0"/>
              <a:t>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 smtClean="0"/>
              <a:t>In </a:t>
            </a:r>
            <a:r>
              <a:rPr lang="de-DE" sz="1600" dirty="0" err="1" smtClean="0"/>
              <a:t>order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avoid</a:t>
            </a:r>
            <a:r>
              <a:rPr lang="de-DE" sz="1600" dirty="0" smtClean="0"/>
              <a:t> </a:t>
            </a:r>
            <a:r>
              <a:rPr lang="de-DE" sz="1600" dirty="0" err="1" smtClean="0"/>
              <a:t>false</a:t>
            </a:r>
            <a:r>
              <a:rPr lang="de-DE" sz="1600" dirty="0" smtClean="0"/>
              <a:t> </a:t>
            </a:r>
            <a:r>
              <a:rPr lang="de-DE" sz="1600" dirty="0" err="1" smtClean="0"/>
              <a:t>activations</a:t>
            </a:r>
            <a:r>
              <a:rPr lang="de-DE" sz="1600" dirty="0" smtClean="0"/>
              <a:t> </a:t>
            </a:r>
            <a:r>
              <a:rPr lang="de-DE" sz="1600" dirty="0" err="1" smtClean="0"/>
              <a:t>under</a:t>
            </a:r>
            <a:r>
              <a:rPr lang="de-DE" sz="1600" dirty="0" smtClean="0"/>
              <a:t> </a:t>
            </a:r>
            <a:r>
              <a:rPr lang="de-DE" sz="1600" dirty="0" err="1" smtClean="0"/>
              <a:t>these</a:t>
            </a:r>
            <a:r>
              <a:rPr lang="de-DE" sz="1600" dirty="0" smtClean="0"/>
              <a:t> </a:t>
            </a:r>
            <a:r>
              <a:rPr lang="de-DE" sz="1600" dirty="0" err="1" smtClean="0"/>
              <a:t>circumstances</a:t>
            </a:r>
            <a:r>
              <a:rPr lang="de-DE" sz="1600" dirty="0" smtClean="0"/>
              <a:t>, </a:t>
            </a:r>
            <a:r>
              <a:rPr lang="de-DE" sz="1600" dirty="0" err="1" smtClean="0"/>
              <a:t>systems</a:t>
            </a:r>
            <a:r>
              <a:rPr lang="de-DE" sz="1600" dirty="0" smtClean="0"/>
              <a:t> </a:t>
            </a:r>
            <a:r>
              <a:rPr lang="de-DE" sz="1600" dirty="0" err="1" smtClean="0"/>
              <a:t>adapt</a:t>
            </a:r>
            <a:r>
              <a:rPr lang="de-DE" sz="1600" dirty="0" smtClean="0"/>
              <a:t> </a:t>
            </a:r>
            <a:r>
              <a:rPr lang="de-DE" sz="1600" dirty="0" err="1" smtClean="0"/>
              <a:t>their</a:t>
            </a:r>
            <a:r>
              <a:rPr lang="de-DE" sz="1600" dirty="0" smtClean="0"/>
              <a:t> </a:t>
            </a:r>
            <a:r>
              <a:rPr lang="de-DE" sz="1600" dirty="0" err="1" smtClean="0"/>
              <a:t>intervention</a:t>
            </a:r>
            <a:r>
              <a:rPr lang="de-DE" sz="1600" dirty="0" smtClean="0"/>
              <a:t> </a:t>
            </a:r>
            <a:r>
              <a:rPr lang="de-DE" sz="1600" dirty="0" err="1" smtClean="0"/>
              <a:t>strategies</a:t>
            </a:r>
            <a:r>
              <a:rPr lang="de-DE" sz="1600" dirty="0" smtClean="0"/>
              <a:t> in </a:t>
            </a:r>
            <a:r>
              <a:rPr lang="de-DE" sz="1600" dirty="0" err="1" smtClean="0"/>
              <a:t>these</a:t>
            </a:r>
            <a:r>
              <a:rPr lang="de-DE" sz="1600" dirty="0" smtClean="0"/>
              <a:t> </a:t>
            </a:r>
            <a:r>
              <a:rPr lang="de-DE" sz="1600" dirty="0" err="1" smtClean="0"/>
              <a:t>scenarios</a:t>
            </a:r>
            <a:r>
              <a:rPr lang="de-DE" sz="1600" dirty="0" smtClean="0"/>
              <a:t>.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0242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B9BD5">
                    <a:lumMod val="50000"/>
                  </a:srgbClr>
                </a:solidFill>
              </a:rPr>
              <a:t>AEB IWG 13 – Industry Input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8255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000" b="1" dirty="0" smtClean="0">
              <a:solidFill>
                <a:prstClr val="black"/>
              </a:solidFill>
            </a:endParaRPr>
          </a:p>
          <a:p>
            <a:r>
              <a:rPr lang="en-US" altLang="ja-JP" sz="2000" b="1" dirty="0" smtClean="0">
                <a:solidFill>
                  <a:prstClr val="black"/>
                </a:solidFill>
              </a:rPr>
              <a:t>(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b) </a:t>
            </a:r>
            <a:r>
              <a:rPr lang="de-DE" sz="2000" b="1" dirty="0"/>
              <a:t>Objects </a:t>
            </a:r>
            <a:r>
              <a:rPr lang="de-DE" sz="2000" b="1" dirty="0" err="1"/>
              <a:t>can</a:t>
            </a:r>
            <a:r>
              <a:rPr lang="de-DE" sz="2000" b="1" dirty="0"/>
              <a:t> </a:t>
            </a:r>
            <a:r>
              <a:rPr lang="de-DE" sz="2000" b="1" dirty="0" err="1"/>
              <a:t>be</a:t>
            </a:r>
            <a:r>
              <a:rPr lang="de-DE" sz="2000" b="1" dirty="0"/>
              <a:t> outside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field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view</a:t>
            </a:r>
            <a:r>
              <a:rPr lang="de-DE" sz="2000" b="1" dirty="0"/>
              <a:t> </a:t>
            </a:r>
            <a:r>
              <a:rPr lang="de-DE" sz="2000" b="1" dirty="0" err="1"/>
              <a:t>while</a:t>
            </a:r>
            <a:r>
              <a:rPr lang="de-DE" sz="2000" b="1" dirty="0"/>
              <a:t>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vehicle</a:t>
            </a:r>
            <a:r>
              <a:rPr lang="de-DE" sz="2000" b="1" dirty="0"/>
              <a:t> </a:t>
            </a:r>
            <a:r>
              <a:rPr lang="de-DE" sz="2000" b="1" dirty="0" err="1"/>
              <a:t>is</a:t>
            </a:r>
            <a:r>
              <a:rPr lang="de-DE" sz="2000" b="1" dirty="0"/>
              <a:t> </a:t>
            </a:r>
            <a:r>
              <a:rPr lang="de-DE" sz="2000" b="1" dirty="0" err="1"/>
              <a:t>turning</a:t>
            </a:r>
            <a:endParaRPr lang="de-DE" sz="2000" b="1" dirty="0"/>
          </a:p>
          <a:p>
            <a:endParaRPr lang="de-DE" sz="2000" b="1" dirty="0"/>
          </a:p>
          <a:p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515746" y="5118753"/>
            <a:ext cx="11300272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 smtClean="0"/>
              <a:t>The </a:t>
            </a:r>
            <a:r>
              <a:rPr lang="de-DE" sz="1600" dirty="0" err="1" smtClean="0"/>
              <a:t>field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view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sensors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primarily</a:t>
            </a:r>
            <a:r>
              <a:rPr lang="de-DE" sz="1600" dirty="0" smtClean="0"/>
              <a:t> </a:t>
            </a:r>
            <a:r>
              <a:rPr lang="de-DE" sz="1600" dirty="0" err="1" smtClean="0"/>
              <a:t>directed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front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vehicle</a:t>
            </a:r>
            <a:r>
              <a:rPr lang="de-DE" sz="1600" dirty="0" smtClean="0"/>
              <a:t> in </a:t>
            </a:r>
            <a:r>
              <a:rPr lang="de-DE" sz="1600" dirty="0" err="1" smtClean="0"/>
              <a:t>order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detect</a:t>
            </a:r>
            <a:r>
              <a:rPr lang="de-DE" sz="1600" dirty="0" smtClean="0"/>
              <a:t> </a:t>
            </a:r>
            <a:r>
              <a:rPr lang="de-DE" sz="1600" dirty="0" err="1" smtClean="0"/>
              <a:t>critical</a:t>
            </a:r>
            <a:r>
              <a:rPr lang="de-DE" sz="1600" dirty="0" smtClean="0"/>
              <a:t> </a:t>
            </a:r>
            <a:r>
              <a:rPr lang="de-DE" sz="1600" dirty="0" err="1" smtClean="0"/>
              <a:t>situations</a:t>
            </a:r>
            <a:r>
              <a:rPr lang="de-DE" sz="1600" dirty="0" smtClean="0"/>
              <a:t> </a:t>
            </a:r>
            <a:r>
              <a:rPr lang="de-DE" sz="1600" dirty="0" err="1" smtClean="0"/>
              <a:t>coming</a:t>
            </a:r>
            <a:r>
              <a:rPr lang="de-DE" sz="1600" dirty="0" smtClean="0"/>
              <a:t> </a:t>
            </a:r>
            <a:r>
              <a:rPr lang="de-DE" sz="1600" dirty="0" err="1" smtClean="0"/>
              <a:t>up</a:t>
            </a:r>
            <a:r>
              <a:rPr lang="de-DE" sz="1600" dirty="0" smtClean="0"/>
              <a:t> </a:t>
            </a:r>
            <a:r>
              <a:rPr lang="de-DE" sz="1600" dirty="0" err="1" smtClean="0"/>
              <a:t>ahead</a:t>
            </a:r>
            <a:r>
              <a:rPr lang="de-DE" sz="1600" dirty="0" smtClean="0"/>
              <a:t>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 smtClean="0"/>
              <a:t>When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vehicle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turning</a:t>
            </a:r>
            <a:r>
              <a:rPr lang="de-DE" sz="1600" dirty="0" smtClean="0"/>
              <a:t>,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critical</a:t>
            </a:r>
            <a:r>
              <a:rPr lang="de-DE" sz="1600" dirty="0" smtClean="0"/>
              <a:t> </a:t>
            </a:r>
            <a:r>
              <a:rPr lang="de-DE" sz="1600" dirty="0" err="1" smtClean="0"/>
              <a:t>situations</a:t>
            </a:r>
            <a:r>
              <a:rPr lang="de-DE" sz="1600" dirty="0" smtClean="0"/>
              <a:t> </a:t>
            </a:r>
            <a:r>
              <a:rPr lang="de-DE" sz="1600" dirty="0" err="1" smtClean="0"/>
              <a:t>develops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side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vehicle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therefor</a:t>
            </a:r>
            <a:r>
              <a:rPr lang="de-DE" sz="1600" dirty="0" smtClean="0"/>
              <a:t> outside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AEB‘s</a:t>
            </a:r>
            <a:r>
              <a:rPr lang="de-DE" sz="1600" dirty="0" smtClean="0"/>
              <a:t> </a:t>
            </a:r>
            <a:r>
              <a:rPr lang="de-DE" sz="1600" dirty="0" err="1" smtClean="0"/>
              <a:t>detection</a:t>
            </a:r>
            <a:r>
              <a:rPr lang="de-DE" sz="1600" dirty="0" smtClean="0"/>
              <a:t> </a:t>
            </a:r>
            <a:r>
              <a:rPr lang="de-DE" sz="1600" dirty="0" err="1" smtClean="0"/>
              <a:t>area</a:t>
            </a:r>
            <a:r>
              <a:rPr lang="de-DE" sz="1600" dirty="0" smtClean="0"/>
              <a:t>, </a:t>
            </a:r>
            <a:r>
              <a:rPr lang="de-DE" sz="1600" dirty="0" err="1" smtClean="0"/>
              <a:t>which</a:t>
            </a:r>
            <a:r>
              <a:rPr lang="de-DE" sz="1600" dirty="0" smtClean="0"/>
              <a:t> </a:t>
            </a:r>
            <a:r>
              <a:rPr lang="de-DE" sz="1600" dirty="0" err="1" smtClean="0"/>
              <a:t>prevents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AEB </a:t>
            </a:r>
            <a:r>
              <a:rPr lang="de-DE" sz="1600" dirty="0" err="1" smtClean="0"/>
              <a:t>from</a:t>
            </a:r>
            <a:r>
              <a:rPr lang="de-DE" sz="1600" dirty="0" smtClean="0"/>
              <a:t> </a:t>
            </a:r>
            <a:r>
              <a:rPr lang="de-DE" sz="1600" dirty="0" err="1" smtClean="0"/>
              <a:t>initiating</a:t>
            </a:r>
            <a:r>
              <a:rPr lang="de-DE" sz="1600" dirty="0" smtClean="0"/>
              <a:t> an </a:t>
            </a:r>
            <a:r>
              <a:rPr lang="de-DE" sz="1600" dirty="0" err="1" smtClean="0"/>
              <a:t>emergency</a:t>
            </a:r>
            <a:r>
              <a:rPr lang="de-DE" sz="1600" dirty="0" smtClean="0"/>
              <a:t> </a:t>
            </a:r>
            <a:r>
              <a:rPr lang="de-DE" sz="1600" dirty="0" err="1" smtClean="0"/>
              <a:t>braking</a:t>
            </a:r>
            <a:r>
              <a:rPr lang="de-DE" sz="1600" dirty="0" smtClean="0"/>
              <a:t>. </a:t>
            </a:r>
          </a:p>
        </p:txBody>
      </p:sp>
      <p:sp>
        <p:nvSpPr>
          <p:cNvPr id="2" name="Rechteck 1"/>
          <p:cNvSpPr/>
          <p:nvPr/>
        </p:nvSpPr>
        <p:spPr>
          <a:xfrm>
            <a:off x="1916723" y="1723292"/>
            <a:ext cx="1406769" cy="30509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/>
          <p:cNvSpPr/>
          <p:nvPr/>
        </p:nvSpPr>
        <p:spPr>
          <a:xfrm rot="5400000">
            <a:off x="2072433" y="975495"/>
            <a:ext cx="1215437" cy="43288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r Verbinder 6"/>
          <p:cNvCxnSpPr>
            <a:stCxn id="74" idx="2"/>
          </p:cNvCxnSpPr>
          <p:nvPr/>
        </p:nvCxnSpPr>
        <p:spPr>
          <a:xfrm>
            <a:off x="515743" y="3139904"/>
            <a:ext cx="1400980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/>
          <p:cNvCxnSpPr>
            <a:stCxn id="2" idx="2"/>
          </p:cNvCxnSpPr>
          <p:nvPr/>
        </p:nvCxnSpPr>
        <p:spPr>
          <a:xfrm flipV="1">
            <a:off x="2620108" y="3747623"/>
            <a:ext cx="0" cy="1026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/>
          <p:cNvCxnSpPr/>
          <p:nvPr/>
        </p:nvCxnSpPr>
        <p:spPr>
          <a:xfrm>
            <a:off x="3398921" y="3139904"/>
            <a:ext cx="1400980" cy="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/>
          <p:cNvCxnSpPr>
            <a:stCxn id="74" idx="1"/>
            <a:endCxn id="2" idx="0"/>
          </p:cNvCxnSpPr>
          <p:nvPr/>
        </p:nvCxnSpPr>
        <p:spPr>
          <a:xfrm flipH="1" flipV="1">
            <a:off x="2620108" y="1723292"/>
            <a:ext cx="0" cy="808893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Abgerundetes Rechteck 78"/>
          <p:cNvSpPr/>
          <p:nvPr/>
        </p:nvSpPr>
        <p:spPr>
          <a:xfrm>
            <a:off x="2848708" y="4408291"/>
            <a:ext cx="246184" cy="606669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Abgerundetes Rechteck 79"/>
          <p:cNvSpPr/>
          <p:nvPr/>
        </p:nvSpPr>
        <p:spPr>
          <a:xfrm rot="2192509">
            <a:off x="2958611" y="3419392"/>
            <a:ext cx="246184" cy="606669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Abgerundetes Rechteck 80"/>
          <p:cNvSpPr/>
          <p:nvPr/>
        </p:nvSpPr>
        <p:spPr>
          <a:xfrm rot="5400000">
            <a:off x="789806" y="3140430"/>
            <a:ext cx="246184" cy="60666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lussdiagramm: Auszug 81"/>
          <p:cNvSpPr/>
          <p:nvPr/>
        </p:nvSpPr>
        <p:spPr>
          <a:xfrm rot="13128372">
            <a:off x="2876509" y="2675087"/>
            <a:ext cx="1222131" cy="1008000"/>
          </a:xfrm>
          <a:prstGeom prst="flowChartExtra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ln>
            <a:solidFill>
              <a:schemeClr val="accent1">
                <a:lumMod val="40000"/>
                <a:lumOff val="6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Flussdiagramm: Auszug 82"/>
          <p:cNvSpPr/>
          <p:nvPr/>
        </p:nvSpPr>
        <p:spPr>
          <a:xfrm rot="10800000">
            <a:off x="2369678" y="3541327"/>
            <a:ext cx="1222131" cy="1008000"/>
          </a:xfrm>
          <a:prstGeom prst="flowChartExtra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ln>
            <a:solidFill>
              <a:schemeClr val="accent1">
                <a:lumMod val="40000"/>
                <a:lumOff val="6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Flussdiagramm: Auszug 83"/>
          <p:cNvSpPr/>
          <p:nvPr/>
        </p:nvSpPr>
        <p:spPr>
          <a:xfrm rot="16200000">
            <a:off x="963328" y="2939763"/>
            <a:ext cx="1222131" cy="1008000"/>
          </a:xfrm>
          <a:prstGeom prst="flowChartExtra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ln>
            <a:solidFill>
              <a:schemeClr val="accent1">
                <a:lumMod val="40000"/>
                <a:lumOff val="6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6" name="Gerade Verbindung mit Pfeil 85"/>
          <p:cNvCxnSpPr>
            <a:stCxn id="84" idx="0"/>
          </p:cNvCxnSpPr>
          <p:nvPr/>
        </p:nvCxnSpPr>
        <p:spPr>
          <a:xfrm>
            <a:off x="1070394" y="3443763"/>
            <a:ext cx="120146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Bogen 90"/>
          <p:cNvSpPr/>
          <p:nvPr/>
        </p:nvSpPr>
        <p:spPr>
          <a:xfrm rot="16904727">
            <a:off x="2448611" y="3834793"/>
            <a:ext cx="2108653" cy="1268130"/>
          </a:xfrm>
          <a:prstGeom prst="arc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Ellipse 92"/>
          <p:cNvSpPr/>
          <p:nvPr/>
        </p:nvSpPr>
        <p:spPr>
          <a:xfrm>
            <a:off x="3619641" y="3792271"/>
            <a:ext cx="254524" cy="1807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5" name="Gerade Verbindung mit Pfeil 94"/>
          <p:cNvCxnSpPr>
            <a:stCxn id="93" idx="0"/>
          </p:cNvCxnSpPr>
          <p:nvPr/>
        </p:nvCxnSpPr>
        <p:spPr>
          <a:xfrm flipV="1">
            <a:off x="3746903" y="3541327"/>
            <a:ext cx="0" cy="25094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96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THINKCELLPRESENTATIONDONOTDELETE" val="&lt;?xml version=&quot;1.0&quot; encoding=&quot;UTF-16&quot; standalone=&quot;yes&quot;?&gt;&lt;root reqver=&quot;24162&quot;&gt;&lt;version val=&quot;27096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Puzzles</Template>
  <TotalTime>0</TotalTime>
  <Words>505</Words>
  <Application>Microsoft Office PowerPoint</Application>
  <PresentationFormat>Breitbild</PresentationFormat>
  <Paragraphs>74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游ゴシック</vt:lpstr>
      <vt:lpstr>Arial</vt:lpstr>
      <vt:lpstr>Calibri</vt:lpstr>
      <vt:lpstr>Calibri Light</vt:lpstr>
      <vt:lpstr>Cambria Math</vt:lpstr>
      <vt:lpstr>Meiryo UI</vt:lpstr>
      <vt:lpstr>Tahoma</vt:lpstr>
      <vt:lpstr>Times New Roman</vt:lpstr>
      <vt:lpstr>Wingdings 3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>BMW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PUZZLE.</dc:title>
  <dc:creator>Heft Angelina, EG-823</dc:creator>
  <cp:lastModifiedBy>Kirschner, Tina (059)</cp:lastModifiedBy>
  <cp:revision>69</cp:revision>
  <dcterms:created xsi:type="dcterms:W3CDTF">2020-05-05T06:28:44Z</dcterms:created>
  <dcterms:modified xsi:type="dcterms:W3CDTF">2020-06-24T11:03:43Z</dcterms:modified>
</cp:coreProperties>
</file>