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80" r:id="rId2"/>
    <p:sldId id="261" r:id="rId3"/>
    <p:sldId id="274" r:id="rId4"/>
    <p:sldId id="279" r:id="rId5"/>
    <p:sldId id="278" r:id="rId6"/>
  </p:sldIdLst>
  <p:sldSz cx="12192000" cy="6858000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19" autoAdjust="0"/>
    <p:restoredTop sz="84405" autoAdjust="0"/>
  </p:normalViewPr>
  <p:slideViewPr>
    <p:cSldViewPr>
      <p:cViewPr varScale="1">
        <p:scale>
          <a:sx n="95" d="100"/>
          <a:sy n="95" d="100"/>
        </p:scale>
        <p:origin x="1248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02/10/2020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+mn-lt"/>
              </a:rPr>
              <a:t>Note that GRSG’s also working out R116 split (i.e. 3 new </a:t>
            </a:r>
            <a:r>
              <a:rPr lang="en-US" dirty="0" smtClean="0">
                <a:latin typeface="+mn-lt"/>
              </a:rPr>
              <a:t>Regulations), </a:t>
            </a:r>
            <a:r>
              <a:rPr lang="en-US" dirty="0">
                <a:latin typeface="+mn-lt"/>
              </a:rPr>
              <a:t>to be adopted at GRSG-119, October 2020.</a:t>
            </a:r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BEF77F-8C5F-4A0A-BEB8-4DC47B8E43F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1375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GRSG-117-31</a:t>
            </a:r>
          </a:p>
          <a:p>
            <a:r>
              <a:rPr lang="en-GB" sz="10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5.1.5."</a:t>
            </a:r>
            <a:r>
              <a:rPr lang="en-GB" sz="1000" u="sng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Key</a:t>
            </a:r>
            <a:r>
              <a:rPr lang="en-GB" sz="10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" means any </a:t>
            </a:r>
            <a:r>
              <a:rPr lang="en-GB" sz="1000" b="1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physical </a:t>
            </a:r>
            <a:r>
              <a:rPr lang="en-GB" sz="10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device </a:t>
            </a:r>
            <a:r>
              <a:rPr lang="en-GB" sz="1000" b="1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or electronic solution</a:t>
            </a:r>
            <a:r>
              <a:rPr lang="en-GB" sz="10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designed and constructed to provide a method of operating a locking system which is designed and constructed to be operated only by that </a:t>
            </a:r>
            <a:r>
              <a:rPr lang="en-GB" sz="1000" b="1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physical </a:t>
            </a:r>
            <a:r>
              <a:rPr lang="en-GB" sz="10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device </a:t>
            </a:r>
            <a:r>
              <a:rPr lang="en-GB" sz="1000" b="1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or electronic solution</a:t>
            </a:r>
            <a:r>
              <a:rPr lang="en-GB" sz="10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. </a:t>
            </a:r>
            <a:r>
              <a:rPr lang="en-GB" sz="1000" b="1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The hardware (e.g. smartphone) provided by other than car manufacturer is not included in electronic solution</a:t>
            </a:r>
          </a:p>
          <a:p>
            <a:r>
              <a:rPr lang="en-GB" baseline="0" dirty="0" err="1"/>
              <a:t>Issues’s</a:t>
            </a:r>
            <a:r>
              <a:rPr lang="en-GB" baseline="0" dirty="0"/>
              <a:t> on –cyber-security as –relay attack- .. well advertised those days.</a:t>
            </a:r>
            <a:endParaRPr lang="en-GB" dirty="0"/>
          </a:p>
          <a:p>
            <a:r>
              <a:rPr lang="en-GB" dirty="0"/>
              <a:t>Previous GRSG comments: </a:t>
            </a:r>
            <a:r>
              <a:rPr lang="en-GB" dirty="0" smtClean="0"/>
              <a:t>FR</a:t>
            </a:r>
            <a:r>
              <a:rPr lang="en-GB" baseline="0" dirty="0" smtClean="0"/>
              <a:t> </a:t>
            </a:r>
            <a:r>
              <a:rPr lang="en-GB" baseline="0" dirty="0"/>
              <a:t>comment on R79 experience, also requiring functional safety. UK’s ok / need to take care of connectivity risks (remote keys) requiring countermeasures. Zoom was made on detailed risks of specific </a:t>
            </a:r>
            <a:r>
              <a:rPr lang="en-GB" baseline="0" dirty="0" err="1"/>
              <a:t>scenarii</a:t>
            </a:r>
            <a:r>
              <a:rPr lang="en-GB" baseline="0" dirty="0"/>
              <a:t> such as key authentication, replacement, sharing.. Reference was made to ongoing work on cyber regulation annexes (threats and mitigations) and need for safe design</a:t>
            </a:r>
            <a:r>
              <a:rPr lang="en-GB" baseline="0" dirty="0" smtClean="0"/>
              <a:t>. </a:t>
            </a:r>
            <a:r>
              <a:rPr lang="en-GB" baseline="0" dirty="0" smtClean="0"/>
              <a:t>DE </a:t>
            </a:r>
            <a:r>
              <a:rPr lang="en-GB" baseline="0" dirty="0" smtClean="0"/>
              <a:t>supports consolidation need (GRSG-118-10).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BEF77F-8C5F-4A0A-BEB8-4DC47B8E43F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162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Request for </a:t>
            </a:r>
            <a:r>
              <a:rPr lang="en-GB" dirty="0" smtClean="0"/>
              <a:t>guidance (+informal GRSG-119 ?)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5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577886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unece.org/display/trans/Task+Force+R116+on+KE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unece.org/fileadmin/DAM/trans/doc/2020/wp29grsg/GRSG-117-31r1e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arconnectivity.or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nece.org/fileadmin/DAM/trans/doc/2020/wp29/ECE-TRANS-WP29-2020-079e.doc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BB8AE3-AEFC-4DA8-8C3A-DB5A5C740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GRSG, Task for the definition of Key</a:t>
            </a:r>
            <a:b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r>
              <a:rPr kumimoji="0" lang="en-GB" sz="4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Regulation n°116</a:t>
            </a:r>
            <a:br>
              <a:rPr kumimoji="0" lang="en-GB" sz="4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PROTECTION AGAINST UNAUTHORIZED USE 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1C6F9A-75C6-49CE-BED9-59765E243A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0632" y="2492896"/>
            <a:ext cx="8510736" cy="2980927"/>
          </a:xfrm>
        </p:spPr>
        <p:txBody>
          <a:bodyPr/>
          <a:lstStyle/>
          <a:p>
            <a:pPr marL="0" indent="0" algn="ctr">
              <a:buNone/>
            </a:pPr>
            <a:r>
              <a:rPr lang="fr-FR" dirty="0"/>
              <a:t>GRSG call for support </a:t>
            </a:r>
          </a:p>
          <a:p>
            <a:pPr marL="0" indent="0" algn="ctr">
              <a:buNone/>
            </a:pPr>
            <a:r>
              <a:rPr lang="fr-FR" dirty="0" err="1"/>
              <a:t>from</a:t>
            </a:r>
            <a:r>
              <a:rPr lang="fr-FR" dirty="0"/>
              <a:t> </a:t>
            </a:r>
          </a:p>
          <a:p>
            <a:pPr marL="0" indent="0" algn="ctr">
              <a:buNone/>
            </a:pPr>
            <a:r>
              <a:rPr lang="fr-FR" b="1" dirty="0"/>
              <a:t>GRVA/CS &amp; OTA</a:t>
            </a:r>
          </a:p>
          <a:p>
            <a:pPr marL="0" indent="0" algn="ctr">
              <a:buNone/>
            </a:pPr>
            <a:r>
              <a:rPr lang="fr-FR" dirty="0"/>
              <a:t>to</a:t>
            </a:r>
          </a:p>
          <a:p>
            <a:pPr marL="0" indent="0" algn="ctr">
              <a:buNone/>
            </a:pPr>
            <a:r>
              <a:rPr lang="fr-FR" b="1" dirty="0"/>
              <a:t>GRSG/Task-Force on KEY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625238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88641"/>
            <a:ext cx="9144000" cy="720080"/>
          </a:xfrm>
        </p:spPr>
        <p:txBody>
          <a:bodyPr/>
          <a:lstStyle/>
          <a:p>
            <a:pPr lvl="0" algn="l"/>
            <a:r>
              <a:rPr lang="fr-FR" sz="36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Background (1)</a:t>
            </a:r>
            <a:endParaRPr lang="en-GB" sz="3600" dirty="0"/>
          </a:p>
        </p:txBody>
      </p:sp>
      <p:sp>
        <p:nvSpPr>
          <p:cNvPr id="10" name="Rectangle 9"/>
          <p:cNvSpPr/>
          <p:nvPr/>
        </p:nvSpPr>
        <p:spPr>
          <a:xfrm>
            <a:off x="803984" y="1089312"/>
            <a:ext cx="11233248" cy="4568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85750" indent="-28575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b="1" dirty="0">
                <a:latin typeface="+mn-lt"/>
              </a:rPr>
              <a:t>Discussions on smart keys (for e.g. car sharing) were initiated at GRSG beginning 2014, </a:t>
            </a:r>
            <a:r>
              <a:rPr lang="en-US" dirty="0">
                <a:latin typeface="+mn-lt"/>
              </a:rPr>
              <a:t>(see detailed history in document </a:t>
            </a:r>
            <a:r>
              <a:rPr lang="en-US" dirty="0">
                <a:latin typeface="+mn-lt"/>
                <a:hlinkClick r:id="rId3"/>
              </a:rPr>
              <a:t>R116KEY-01-06</a:t>
            </a:r>
            <a:r>
              <a:rPr lang="en-US" dirty="0">
                <a:latin typeface="+mn-lt"/>
              </a:rPr>
              <a:t> </a:t>
            </a:r>
          </a:p>
          <a:p>
            <a:pPr marL="800100" lvl="1" indent="-342900">
              <a:spcBef>
                <a:spcPct val="20000"/>
              </a:spcBef>
              <a:buFont typeface="+mj-lt"/>
              <a:buAutoNum type="arabicPeriod"/>
            </a:pPr>
            <a:r>
              <a:rPr lang="en-US" dirty="0">
                <a:latin typeface="+mn-lt"/>
              </a:rPr>
              <a:t>2014: EC request to clarify definition of “key”</a:t>
            </a:r>
          </a:p>
          <a:p>
            <a:pPr marL="800100" lvl="1" indent="-342900">
              <a:spcBef>
                <a:spcPct val="20000"/>
              </a:spcBef>
              <a:buFont typeface="+mj-lt"/>
              <a:buAutoNum type="arabicPeriod"/>
            </a:pPr>
            <a:r>
              <a:rPr lang="en-US" dirty="0">
                <a:latin typeface="+mn-lt"/>
              </a:rPr>
              <a:t>2015: further discussions, decisions on whether amendment is needed postponed to 2016</a:t>
            </a:r>
          </a:p>
          <a:p>
            <a:pPr marL="800100" lvl="1" indent="-342900">
              <a:spcBef>
                <a:spcPct val="20000"/>
              </a:spcBef>
              <a:buFont typeface="+mj-lt"/>
              <a:buAutoNum type="arabicPeriod"/>
            </a:pPr>
            <a:r>
              <a:rPr lang="en-US" dirty="0">
                <a:latin typeface="+mn-lt"/>
              </a:rPr>
              <a:t>2018: OICA proposal GRSG-115-20 (updated as GRSG-117-31 in 2019) </a:t>
            </a:r>
          </a:p>
          <a:p>
            <a:pPr marL="800100" lvl="1" indent="-342900">
              <a:spcBef>
                <a:spcPct val="20000"/>
              </a:spcBef>
              <a:buFont typeface="+mj-lt"/>
              <a:buAutoNum type="arabicPeriod"/>
            </a:pPr>
            <a:r>
              <a:rPr lang="en-US" dirty="0">
                <a:latin typeface="+mn-lt"/>
              </a:rPr>
              <a:t>2020: “Task Force R116 on KEY” was officially launched aiming for consolidation of the proposal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  <a:sym typeface="Wingdings" panose="05000000000000000000" pitchFamily="2" charset="2"/>
              </a:rPr>
              <a:t> </a:t>
            </a:r>
            <a:r>
              <a:rPr lang="en-US" dirty="0">
                <a:latin typeface="+mn-lt"/>
              </a:rPr>
              <a:t>Cyber security provisions require GRVA support</a:t>
            </a:r>
            <a:r>
              <a:rPr lang="en-US" dirty="0" smtClean="0">
                <a:latin typeface="+mn-lt"/>
              </a:rPr>
              <a:t>.</a:t>
            </a:r>
          </a:p>
          <a:p>
            <a:pPr lvl="1">
              <a:spcBef>
                <a:spcPct val="20000"/>
              </a:spcBef>
            </a:pPr>
            <a:endParaRPr lang="en-US" dirty="0">
              <a:latin typeface="+mn-lt"/>
            </a:endParaRPr>
          </a:p>
          <a:p>
            <a:pPr marL="285750" indent="-28575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dirty="0"/>
              <a:t>Current text </a:t>
            </a:r>
            <a:r>
              <a:rPr lang="en-US" dirty="0">
                <a:hlinkClick r:id="rId4"/>
              </a:rPr>
              <a:t>GRSG-117-31-Rev.1</a:t>
            </a:r>
            <a:r>
              <a:rPr lang="en-US" dirty="0"/>
              <a:t> contains </a:t>
            </a:r>
            <a:r>
              <a:rPr lang="en-US" b="1" dirty="0"/>
              <a:t>requirements on cyber-security </a:t>
            </a:r>
            <a:r>
              <a:rPr lang="en-US" dirty="0">
                <a:latin typeface="+mn-lt"/>
              </a:rPr>
              <a:t>inspired from new ALKS Regulation:</a:t>
            </a:r>
          </a:p>
          <a:p>
            <a:pPr marL="536575">
              <a:spcBef>
                <a:spcPct val="20000"/>
              </a:spcBef>
            </a:pPr>
            <a:r>
              <a:rPr lang="en-US" dirty="0">
                <a:latin typeface="+mn-lt"/>
              </a:rPr>
              <a:t>“</a:t>
            </a:r>
            <a:r>
              <a:rPr lang="en-GB" dirty="0">
                <a:latin typeface="+mn-lt"/>
              </a:rPr>
              <a:t>The effectiveness of the system shall not be adversely affected by cyber-attacks, cyber threats and vulnerabilities. The effectiveness of the security measures shall be demonstrated by compliance with UN Regulation No. </a:t>
            </a:r>
            <a:r>
              <a:rPr lang="en-GB" dirty="0" smtClean="0">
                <a:latin typeface="+mn-lt"/>
              </a:rPr>
              <a:t>155”</a:t>
            </a:r>
          </a:p>
          <a:p>
            <a:pPr marL="536575">
              <a:spcBef>
                <a:spcPct val="20000"/>
              </a:spcBef>
            </a:pPr>
            <a:endParaRPr lang="en-GB" dirty="0">
              <a:latin typeface="+mn-lt"/>
            </a:endParaRPr>
          </a:p>
          <a:p>
            <a:pPr marL="285750" indent="-28575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b="1" dirty="0">
                <a:latin typeface="+mn-lt"/>
              </a:rPr>
              <a:t>Proposed for GRSG adoption at October 2020 session (119</a:t>
            </a:r>
            <a:r>
              <a:rPr lang="en-US" b="1" baseline="30000" dirty="0">
                <a:latin typeface="+mn-lt"/>
              </a:rPr>
              <a:t>th</a:t>
            </a:r>
            <a:r>
              <a:rPr lang="en-US" b="1" dirty="0">
                <a:latin typeface="+mn-lt"/>
              </a:rPr>
              <a:t> GRSG).</a:t>
            </a:r>
            <a:endParaRPr lang="en-US" dirty="0"/>
          </a:p>
          <a:p>
            <a:pPr>
              <a:spcBef>
                <a:spcPct val="20000"/>
              </a:spcBef>
            </a:pPr>
            <a:endParaRPr lang="en-US" b="1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</a:pPr>
            <a:endParaRPr lang="en-US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9928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02840" y="1089312"/>
            <a:ext cx="11018440" cy="5220008"/>
          </a:xfrm>
        </p:spPr>
        <p:txBody>
          <a:bodyPr>
            <a:normAutofit lnSpcReduction="10000"/>
          </a:bodyPr>
          <a:lstStyle/>
          <a:p>
            <a:pPr lvl="0"/>
            <a:r>
              <a:rPr lang="en-GB" sz="1800" b="1" dirty="0"/>
              <a:t>Smart keys </a:t>
            </a:r>
            <a:r>
              <a:rPr lang="en-GB" sz="1800" dirty="0"/>
              <a:t>(can be Virtual/Digital)</a:t>
            </a:r>
            <a:r>
              <a:rPr lang="en-GB" sz="1800" b="1" dirty="0"/>
              <a:t> </a:t>
            </a:r>
            <a:r>
              <a:rPr lang="en-GB" sz="1800" dirty="0"/>
              <a:t>discussions </a:t>
            </a:r>
            <a:r>
              <a:rPr lang="en-US" sz="1800" dirty="0"/>
              <a:t>ended in</a:t>
            </a:r>
            <a:r>
              <a:rPr lang="fr-FR" sz="1800" dirty="0"/>
              <a:t> the </a:t>
            </a:r>
            <a:r>
              <a:rPr lang="en-US" sz="1800" dirty="0">
                <a:solidFill>
                  <a:srgbClr val="000000"/>
                </a:solidFill>
              </a:rPr>
              <a:t>introduction of explicit requirements for definition and documentation (functional safety): GRSG requested support from the Task Force.</a:t>
            </a:r>
          </a:p>
          <a:p>
            <a:pPr lvl="0"/>
            <a:endParaRPr lang="en-US" sz="1000" dirty="0">
              <a:solidFill>
                <a:srgbClr val="000000"/>
              </a:solidFill>
            </a:endParaRPr>
          </a:p>
          <a:p>
            <a:pPr marL="400050" lvl="1" indent="0">
              <a:buNone/>
            </a:pPr>
            <a:r>
              <a:rPr lang="en-US" sz="1600" b="1" dirty="0">
                <a:solidFill>
                  <a:srgbClr val="000000"/>
                </a:solidFill>
              </a:rPr>
              <a:t>For example: c</a:t>
            </a:r>
            <a:r>
              <a:rPr lang="fr-FR" sz="1600" b="1" dirty="0" err="1"/>
              <a:t>larification</a:t>
            </a:r>
            <a:r>
              <a:rPr lang="fr-FR" sz="1600" b="1" dirty="0"/>
              <a:t> of the </a:t>
            </a:r>
            <a:r>
              <a:rPr lang="fr-FR" sz="1600" b="1" dirty="0" err="1"/>
              <a:t>difference</a:t>
            </a:r>
            <a:r>
              <a:rPr lang="fr-FR" sz="1600" b="1" dirty="0"/>
              <a:t> </a:t>
            </a:r>
            <a:r>
              <a:rPr lang="fr-FR" sz="1600" b="1" dirty="0" err="1"/>
              <a:t>between</a:t>
            </a:r>
            <a:r>
              <a:rPr lang="fr-FR" sz="1600" b="1" dirty="0"/>
              <a:t> </a:t>
            </a:r>
            <a:r>
              <a:rPr lang="fr-FR" sz="1600" b="1" dirty="0" err="1"/>
              <a:t>current</a:t>
            </a:r>
            <a:r>
              <a:rPr lang="fr-FR" sz="1600" b="1" dirty="0"/>
              <a:t> key and smartphone key</a:t>
            </a:r>
            <a:r>
              <a:rPr lang="fr-FR" sz="1600" dirty="0"/>
              <a:t>:</a:t>
            </a:r>
          </a:p>
          <a:p>
            <a:pPr marL="704850" lvl="5" indent="-342900">
              <a:buFont typeface="+mj-lt"/>
              <a:buAutoNum type="arabicPeriod"/>
            </a:pPr>
            <a:r>
              <a:rPr lang="fr-FR" sz="1600" dirty="0" err="1"/>
              <a:t>access</a:t>
            </a:r>
            <a:r>
              <a:rPr lang="fr-FR" sz="1600" dirty="0"/>
              <a:t> services: </a:t>
            </a:r>
            <a:r>
              <a:rPr lang="fr-FR" sz="1600" dirty="0" err="1"/>
              <a:t>issuing</a:t>
            </a:r>
            <a:r>
              <a:rPr lang="fr-FR" sz="1600" dirty="0"/>
              <a:t> key or </a:t>
            </a:r>
            <a:r>
              <a:rPr lang="fr-FR" sz="1600" dirty="0" err="1"/>
              <a:t>operation</a:t>
            </a:r>
            <a:r>
              <a:rPr lang="fr-FR" sz="1600" dirty="0"/>
              <a:t> </a:t>
            </a:r>
            <a:r>
              <a:rPr lang="fr-FR" sz="1600" dirty="0" err="1"/>
              <a:t>authority</a:t>
            </a:r>
            <a:r>
              <a:rPr lang="fr-FR" sz="1600" dirty="0"/>
              <a:t>, </a:t>
            </a:r>
            <a:r>
              <a:rPr lang="fr-FR" sz="1600" dirty="0" err="1"/>
              <a:t>authorizing</a:t>
            </a:r>
            <a:r>
              <a:rPr lang="fr-FR" sz="1600" dirty="0"/>
              <a:t> key and </a:t>
            </a:r>
            <a:r>
              <a:rPr lang="fr-FR" sz="1600" dirty="0" err="1"/>
              <a:t>vehicle</a:t>
            </a:r>
            <a:r>
              <a:rPr lang="fr-FR" sz="1600" dirty="0"/>
              <a:t>, </a:t>
            </a:r>
            <a:r>
              <a:rPr lang="fr-FR" sz="1600" dirty="0" err="1"/>
              <a:t>leave</a:t>
            </a:r>
            <a:r>
              <a:rPr lang="fr-FR" sz="1600" dirty="0"/>
              <a:t> </a:t>
            </a:r>
            <a:r>
              <a:rPr lang="fr-FR" sz="1600" dirty="0" err="1"/>
              <a:t>alone</a:t>
            </a:r>
            <a:r>
              <a:rPr lang="fr-FR" sz="1600" dirty="0"/>
              <a:t> the key, </a:t>
            </a:r>
            <a:r>
              <a:rPr lang="fr-FR" sz="1600" dirty="0" err="1"/>
              <a:t>lending</a:t>
            </a:r>
            <a:r>
              <a:rPr lang="fr-FR" sz="1600" dirty="0"/>
              <a:t> and </a:t>
            </a:r>
            <a:r>
              <a:rPr lang="fr-FR" sz="1600" dirty="0" err="1"/>
              <a:t>borrowing</a:t>
            </a:r>
            <a:r>
              <a:rPr lang="fr-FR" sz="1600" dirty="0"/>
              <a:t> of key, sharing </a:t>
            </a:r>
            <a:r>
              <a:rPr lang="fr-FR" sz="1600" dirty="0" smtClean="0"/>
              <a:t>business.</a:t>
            </a:r>
            <a:endParaRPr lang="fr-FR" sz="1600" dirty="0"/>
          </a:p>
          <a:p>
            <a:pPr marL="704850" lvl="5" indent="-342900">
              <a:buFont typeface="+mj-lt"/>
              <a:buAutoNum type="arabicPeriod"/>
            </a:pPr>
            <a:r>
              <a:rPr lang="fr-FR" sz="1600" dirty="0" err="1"/>
              <a:t>other</a:t>
            </a:r>
            <a:r>
              <a:rPr lang="fr-FR" sz="1600" dirty="0"/>
              <a:t> services: </a:t>
            </a:r>
            <a:r>
              <a:rPr lang="fr-FR" sz="1600" dirty="0" err="1"/>
              <a:t>remote</a:t>
            </a:r>
            <a:r>
              <a:rPr lang="fr-FR" sz="1600" dirty="0"/>
              <a:t> thermal </a:t>
            </a:r>
            <a:r>
              <a:rPr lang="fr-FR" sz="1600" dirty="0" err="1"/>
              <a:t>comfort</a:t>
            </a:r>
            <a:r>
              <a:rPr lang="fr-FR" sz="1600" dirty="0"/>
              <a:t>, </a:t>
            </a:r>
            <a:r>
              <a:rPr lang="fr-FR" sz="1600" dirty="0" err="1"/>
              <a:t>servicing</a:t>
            </a:r>
            <a:r>
              <a:rPr lang="fr-FR" sz="1600" dirty="0"/>
              <a:t>, </a:t>
            </a:r>
            <a:r>
              <a:rPr lang="fr-FR" sz="1600" dirty="0" err="1"/>
              <a:t>tracking</a:t>
            </a:r>
            <a:r>
              <a:rPr lang="fr-FR" sz="1600" dirty="0"/>
              <a:t>..</a:t>
            </a:r>
          </a:p>
          <a:p>
            <a:pPr lvl="0"/>
            <a:endParaRPr lang="en-GB" sz="1800" b="1" dirty="0"/>
          </a:p>
          <a:p>
            <a:pPr lvl="0" algn="just"/>
            <a:r>
              <a:rPr lang="en-GB" sz="1800" b="1" dirty="0"/>
              <a:t>Concept of Digital Key: </a:t>
            </a:r>
            <a:r>
              <a:rPr lang="en-GB" sz="1800" dirty="0"/>
              <a:t>Discussions until GRSG-117 revealed different understandings on the possible functionalities. The discussions led to the need of clarifying the technical concept of digital key/virtual keys working with smart </a:t>
            </a:r>
            <a:r>
              <a:rPr lang="en-GB" sz="1800" dirty="0" smtClean="0"/>
              <a:t>devices.</a:t>
            </a:r>
            <a:r>
              <a:rPr lang="fr-FR" sz="1800" b="1" dirty="0"/>
              <a:t> </a:t>
            </a:r>
            <a:r>
              <a:rPr lang="en-GB" sz="1800" dirty="0" smtClean="0"/>
              <a:t>The </a:t>
            </a:r>
            <a:r>
              <a:rPr lang="en-GB" sz="1800" dirty="0"/>
              <a:t>task-force refers to CCC (Car Connectivity Consortium, </a:t>
            </a:r>
            <a:r>
              <a:rPr lang="en-GB" sz="1800" dirty="0">
                <a:hlinkClick r:id="rId3"/>
              </a:rPr>
              <a:t>https://carconnectivity.org/</a:t>
            </a:r>
            <a:r>
              <a:rPr lang="en-GB" sz="1800" dirty="0"/>
              <a:t>) that works on standardization for digital keys for cars, where smart phone devices are used to start vehicles</a:t>
            </a:r>
            <a:r>
              <a:rPr lang="en-GB" sz="1800" dirty="0" smtClean="0"/>
              <a:t>. All material available on UN wiki .</a:t>
            </a:r>
            <a:endParaRPr lang="fr-FR" sz="1800" dirty="0"/>
          </a:p>
          <a:p>
            <a:pPr marL="0" indent="0">
              <a:buNone/>
            </a:pPr>
            <a:endParaRPr lang="fr-FR" sz="1800" b="1" dirty="0"/>
          </a:p>
          <a:p>
            <a:pPr lvl="0"/>
            <a:r>
              <a:rPr lang="en-GB" sz="1800" b="1" dirty="0"/>
              <a:t>GRSG-118, </a:t>
            </a:r>
            <a:r>
              <a:rPr lang="en-GB" sz="1800" dirty="0"/>
              <a:t>July 2020: </a:t>
            </a:r>
          </a:p>
          <a:p>
            <a:pPr lvl="1"/>
            <a:r>
              <a:rPr lang="en-GB" sz="1800" dirty="0"/>
              <a:t>the consolidated working document produced by the “Task Force R116 on KEY” was not commented. </a:t>
            </a:r>
          </a:p>
          <a:p>
            <a:pPr lvl="1"/>
            <a:r>
              <a:rPr lang="en-GB" sz="1800" dirty="0"/>
              <a:t>GRSG suggested to call for support from GRVA/CS &amp; OTA on the item of Cyber-security.</a:t>
            </a:r>
          </a:p>
          <a:p>
            <a:pPr lvl="1"/>
            <a:r>
              <a:rPr lang="en-GB" sz="1800" dirty="0"/>
              <a:t>Item of Smart Keys </a:t>
            </a:r>
            <a:r>
              <a:rPr lang="en-GB" sz="1800" dirty="0" smtClean="0"/>
              <a:t>is postponed </a:t>
            </a:r>
            <a:r>
              <a:rPr lang="en-GB" sz="1800" dirty="0"/>
              <a:t>to GRSG session of October 2020 </a:t>
            </a:r>
          </a:p>
          <a:p>
            <a:pPr lvl="1"/>
            <a:endParaRPr lang="en-US" sz="700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479AD8AE-65C5-4805-951D-E4B92301E590}"/>
              </a:ext>
            </a:extLst>
          </p:cNvPr>
          <p:cNvSpPr txBox="1">
            <a:spLocks/>
          </p:cNvSpPr>
          <p:nvPr/>
        </p:nvSpPr>
        <p:spPr>
          <a:xfrm>
            <a:off x="1524000" y="188641"/>
            <a:ext cx="9144000" cy="72008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fr-FR" sz="36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Background (2)</a:t>
            </a:r>
            <a:endParaRPr lang="en-GB" sz="3600" kern="0" dirty="0"/>
          </a:p>
        </p:txBody>
      </p:sp>
    </p:spTree>
    <p:extLst>
      <p:ext uri="{BB962C8B-B14F-4D97-AF65-F5344CB8AC3E}">
        <p14:creationId xmlns:p14="http://schemas.microsoft.com/office/powerpoint/2010/main" val="201947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96138" y="1081565"/>
            <a:ext cx="10916486" cy="452596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r>
              <a:rPr lang="en-GB" sz="1800" b="1" dirty="0"/>
              <a:t>GRVA/IWG cyber security &amp; OTA </a:t>
            </a:r>
            <a:r>
              <a:rPr lang="en-GB" sz="1800" dirty="0"/>
              <a:t>is called to confirm </a:t>
            </a:r>
            <a:r>
              <a:rPr lang="en-GB" sz="1800" dirty="0" smtClean="0"/>
              <a:t>that “</a:t>
            </a:r>
            <a:r>
              <a:rPr lang="en-GB" sz="1800" dirty="0">
                <a:hlinkClick r:id="rId2"/>
              </a:rPr>
              <a:t>CS/CSMS </a:t>
            </a:r>
            <a:r>
              <a:rPr lang="en-GB" sz="1800" dirty="0"/>
              <a:t>regulation covers smart keys/applications on phones</a:t>
            </a:r>
            <a:r>
              <a:rPr lang="en-GB" sz="1800" dirty="0" smtClean="0"/>
              <a:t>”</a:t>
            </a:r>
          </a:p>
          <a:p>
            <a:endParaRPr lang="en-GB" sz="1800" b="1" dirty="0"/>
          </a:p>
          <a:p>
            <a:r>
              <a:rPr lang="en-GB" sz="1800" b="1" dirty="0"/>
              <a:t>Specifically these parts seem relevant</a:t>
            </a:r>
            <a:r>
              <a:rPr lang="en-GB" sz="1800" dirty="0"/>
              <a:t>:</a:t>
            </a:r>
            <a:endParaRPr lang="fr-FR" sz="1800" dirty="0"/>
          </a:p>
          <a:p>
            <a:pPr lvl="1">
              <a:buFont typeface="+mj-lt"/>
              <a:buAutoNum type="arabicPeriod"/>
            </a:pPr>
            <a:r>
              <a:rPr lang="en-GB" sz="1800" dirty="0"/>
              <a:t>Risk assessment, design, testing, monitoring, response.</a:t>
            </a:r>
            <a:endParaRPr lang="fr-FR" sz="1800" dirty="0"/>
          </a:p>
          <a:p>
            <a:pPr lvl="1">
              <a:buFont typeface="+mj-lt"/>
              <a:buAutoNum type="arabicPeriod"/>
            </a:pPr>
            <a:r>
              <a:rPr lang="en-GB" sz="1800" dirty="0"/>
              <a:t>While all type approval requirements apply, those which may be particularly pertinent relate to suppliers, risks and risk mitigation, testing</a:t>
            </a:r>
            <a:r>
              <a:rPr lang="en-GB" sz="1800" dirty="0" smtClean="0"/>
              <a:t>.</a:t>
            </a:r>
          </a:p>
          <a:p>
            <a:pPr lvl="1">
              <a:buFont typeface="+mj-lt"/>
              <a:buAutoNum type="arabicPeriod"/>
            </a:pPr>
            <a:endParaRPr lang="fr-FR" sz="1800" dirty="0"/>
          </a:p>
          <a:p>
            <a:r>
              <a:rPr lang="en-GB" sz="1800" b="1" dirty="0"/>
              <a:t>Within Annex 5 </a:t>
            </a:r>
            <a:r>
              <a:rPr lang="en-GB" sz="1800" dirty="0"/>
              <a:t>(List of threats and corresponding mitigations) </a:t>
            </a:r>
            <a:r>
              <a:rPr lang="en-GB" sz="1800" b="1" dirty="0"/>
              <a:t>all the potential impacts listed in part 4</a:t>
            </a:r>
            <a:r>
              <a:rPr lang="en-GB" sz="1800" dirty="0"/>
              <a:t> (Possible attack impacts) look relevant. </a:t>
            </a:r>
            <a:endParaRPr lang="fr-FR" sz="1800" dirty="0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6A37B11A-97FA-4D24-8B52-7B54B2274C31}"/>
              </a:ext>
            </a:extLst>
          </p:cNvPr>
          <p:cNvSpPr txBox="1">
            <a:spLocks/>
          </p:cNvSpPr>
          <p:nvPr/>
        </p:nvSpPr>
        <p:spPr>
          <a:xfrm>
            <a:off x="1524000" y="188641"/>
            <a:ext cx="9144000" cy="72008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fr-FR" sz="36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Call for support (1)</a:t>
            </a:r>
            <a:endParaRPr lang="en-GB" sz="3600" kern="0" dirty="0"/>
          </a:p>
        </p:txBody>
      </p:sp>
    </p:spTree>
    <p:extLst>
      <p:ext uri="{BB962C8B-B14F-4D97-AF65-F5344CB8AC3E}">
        <p14:creationId xmlns:p14="http://schemas.microsoft.com/office/powerpoint/2010/main" val="221969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F95EF06-03BD-404D-85C4-EEAB3F3409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4688" y="1081565"/>
            <a:ext cx="10972800" cy="4525963"/>
          </a:xfrm>
        </p:spPr>
        <p:txBody>
          <a:bodyPr/>
          <a:lstStyle/>
          <a:p>
            <a:pPr marL="0" indent="0">
              <a:buNone/>
            </a:pPr>
            <a:r>
              <a:rPr lang="en-GB" sz="1800" b="1" dirty="0" smtClean="0"/>
              <a:t>Preliminary </a:t>
            </a:r>
            <a:r>
              <a:rPr lang="en-GB" sz="1800" b="1" dirty="0"/>
              <a:t>analysis of the possibly relevant threats</a:t>
            </a:r>
            <a:r>
              <a:rPr lang="en-GB" sz="1800" b="1" dirty="0" smtClean="0"/>
              <a:t>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800" dirty="0" smtClean="0"/>
              <a:t> Item 16.1 calls out remote keys.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800" dirty="0" smtClean="0"/>
              <a:t> Other </a:t>
            </a:r>
            <a:r>
              <a:rPr lang="en-GB" sz="1800" dirty="0"/>
              <a:t>risks should also be considered as they may be relevant (references taken from Table A1 of Annex 5</a:t>
            </a:r>
            <a:r>
              <a:rPr lang="en-GB" sz="1800" dirty="0" smtClean="0"/>
              <a:t>):</a:t>
            </a:r>
            <a:endParaRPr lang="en-GB" sz="1800" dirty="0"/>
          </a:p>
          <a:p>
            <a:endParaRPr lang="en-GB" sz="1800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3798F45-30DC-4354-99F5-397B1453D7CB}"/>
              </a:ext>
            </a:extLst>
          </p:cNvPr>
          <p:cNvSpPr txBox="1">
            <a:spLocks/>
          </p:cNvSpPr>
          <p:nvPr/>
        </p:nvSpPr>
        <p:spPr>
          <a:xfrm>
            <a:off x="1524000" y="188641"/>
            <a:ext cx="9144000" cy="72008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fr-FR" sz="36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Call for support (2)</a:t>
            </a:r>
            <a:endParaRPr lang="en-GB" sz="3600" kern="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46228F5-170B-43DD-AFC4-AB48EFB6FA60}"/>
              </a:ext>
            </a:extLst>
          </p:cNvPr>
          <p:cNvSpPr/>
          <p:nvPr/>
        </p:nvSpPr>
        <p:spPr>
          <a:xfrm>
            <a:off x="1719872" y="2924944"/>
            <a:ext cx="43559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dirty="0"/>
              <a:t>4.3.1 - back-end servers - all</a:t>
            </a:r>
            <a:endParaRPr lang="fr-FR" dirty="0"/>
          </a:p>
          <a:p>
            <a:pPr marL="0" indent="0">
              <a:buNone/>
            </a:pPr>
            <a:r>
              <a:rPr lang="en-GB" dirty="0"/>
              <a:t>4.3.2 - communication channels</a:t>
            </a:r>
            <a:endParaRPr lang="fr-FR" dirty="0"/>
          </a:p>
          <a:p>
            <a:pPr marL="0" indent="0">
              <a:buNone/>
            </a:pPr>
            <a:r>
              <a:rPr lang="en-GB" dirty="0"/>
              <a:t>- 4.1 spoofing</a:t>
            </a:r>
            <a:endParaRPr lang="fr-FR" dirty="0"/>
          </a:p>
          <a:p>
            <a:pPr marL="0" indent="0">
              <a:buNone/>
            </a:pPr>
            <a:r>
              <a:rPr lang="en-GB" dirty="0"/>
              <a:t>- 6 - all</a:t>
            </a:r>
            <a:endParaRPr lang="fr-FR" dirty="0"/>
          </a:p>
          <a:p>
            <a:pPr marL="0" indent="0">
              <a:buNone/>
            </a:pPr>
            <a:r>
              <a:rPr lang="en-GB" dirty="0"/>
              <a:t>- 8 - denial of service</a:t>
            </a:r>
            <a:endParaRPr lang="fr-FR" dirty="0"/>
          </a:p>
          <a:p>
            <a:pPr marL="0" indent="0">
              <a:buNone/>
            </a:pPr>
            <a:r>
              <a:rPr lang="en-GB" dirty="0"/>
              <a:t>- 9 - privilege access</a:t>
            </a:r>
            <a:endParaRPr lang="fr-FR" dirty="0"/>
          </a:p>
          <a:p>
            <a:pPr marL="0" indent="0">
              <a:buNone/>
            </a:pPr>
            <a:r>
              <a:rPr lang="en-GB" dirty="0"/>
              <a:t>- 10 - viruses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701E957-613E-4DC3-B049-9B021AF537C6}"/>
              </a:ext>
            </a:extLst>
          </p:cNvPr>
          <p:cNvSpPr/>
          <p:nvPr/>
        </p:nvSpPr>
        <p:spPr>
          <a:xfrm>
            <a:off x="6712040" y="2924944"/>
            <a:ext cx="4355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dirty="0"/>
              <a:t>4.3.3. - updates - all</a:t>
            </a:r>
            <a:endParaRPr lang="fr-FR" dirty="0"/>
          </a:p>
          <a:p>
            <a:pPr marL="0" indent="0">
              <a:buNone/>
            </a:pPr>
            <a:r>
              <a:rPr lang="en-GB" dirty="0"/>
              <a:t>4.3.5 - external connectivity</a:t>
            </a:r>
            <a:endParaRPr lang="fr-FR" dirty="0"/>
          </a:p>
          <a:p>
            <a:pPr marL="0" indent="0">
              <a:buNone/>
            </a:pPr>
            <a:r>
              <a:rPr lang="en-GB" dirty="0"/>
              <a:t>- 16.1. - remote </a:t>
            </a:r>
            <a:r>
              <a:rPr lang="en-GB" dirty="0" smtClean="0"/>
              <a:t>keys</a:t>
            </a:r>
            <a:endParaRPr lang="fr-FR" dirty="0"/>
          </a:p>
          <a:p>
            <a:pPr marL="0" indent="0">
              <a:buNone/>
            </a:pPr>
            <a:r>
              <a:rPr lang="en-GB" dirty="0"/>
              <a:t>- 17 - hosted apps</a:t>
            </a:r>
            <a:endParaRPr lang="fr-FR" dirty="0"/>
          </a:p>
          <a:p>
            <a:pPr marL="0" indent="0">
              <a:buNone/>
            </a:pPr>
            <a:r>
              <a:rPr lang="en-GB" dirty="0"/>
              <a:t>- 26 - crypto used</a:t>
            </a:r>
            <a:endParaRPr lang="fr-FR" dirty="0"/>
          </a:p>
          <a:p>
            <a:pPr marL="0" indent="0">
              <a:buNone/>
            </a:pPr>
            <a:r>
              <a:rPr lang="en-GB" dirty="0"/>
              <a:t>- 27 - design failures</a:t>
            </a:r>
            <a:endParaRPr lang="fr-FR" dirty="0"/>
          </a:p>
          <a:p>
            <a:pPr marL="0" indent="0">
              <a:buNone/>
            </a:pPr>
            <a:r>
              <a:rPr lang="en-GB" dirty="0"/>
              <a:t>- 28 - software bugs</a:t>
            </a:r>
            <a:endParaRPr lang="fr-FR" dirty="0"/>
          </a:p>
          <a:p>
            <a:pPr marL="0" indent="0">
              <a:buNone/>
            </a:pPr>
            <a:r>
              <a:rPr lang="en-GB" dirty="0"/>
              <a:t>- 31 - data transfer</a:t>
            </a:r>
          </a:p>
        </p:txBody>
      </p:sp>
    </p:spTree>
    <p:extLst>
      <p:ext uri="{BB962C8B-B14F-4D97-AF65-F5344CB8AC3E}">
        <p14:creationId xmlns:p14="http://schemas.microsoft.com/office/powerpoint/2010/main" val="2703107801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OICA PP Template (16_9)</Template>
  <TotalTime>3111</TotalTime>
  <Words>796</Words>
  <Application>Microsoft Office PowerPoint</Application>
  <PresentationFormat>Grand écran</PresentationFormat>
  <Paragraphs>66</Paragraphs>
  <Slides>5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ＭＳ Ｐゴシック</vt:lpstr>
      <vt:lpstr>Arial</vt:lpstr>
      <vt:lpstr>Calibri</vt:lpstr>
      <vt:lpstr>Courier New</vt:lpstr>
      <vt:lpstr>Wingdings</vt:lpstr>
      <vt:lpstr>Masque présentation OICA</vt:lpstr>
      <vt:lpstr>GRSG, Task for the definition of Key Regulation n°116 PROTECTION AGAINST UNAUTHORIZED USE </vt:lpstr>
      <vt:lpstr>Background (1)</vt:lpstr>
      <vt:lpstr>Présentation PowerPoint</vt:lpstr>
      <vt:lpstr>Présentation PowerPoint</vt:lpstr>
      <vt:lpstr>Présentation PowerPoint</vt:lpstr>
    </vt:vector>
  </TitlesOfParts>
  <Company>PEUGEOT CITROEN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BENOIT MOREAU - U161387</dc:creator>
  <cp:lastModifiedBy>BENOIT MOREAU</cp:lastModifiedBy>
  <cp:revision>233</cp:revision>
  <dcterms:created xsi:type="dcterms:W3CDTF">2019-03-27T12:30:47Z</dcterms:created>
  <dcterms:modified xsi:type="dcterms:W3CDTF">2020-10-02T14:16:30Z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fd53d93-3f4c-4b90-b511-bd6bdbb4fba9_Enabled">
    <vt:lpwstr>True</vt:lpwstr>
  </property>
  <property fmtid="{D5CDD505-2E9C-101B-9397-08002B2CF9AE}" pid="3" name="MSIP_Label_2fd53d93-3f4c-4b90-b511-bd6bdbb4fba9_SiteId">
    <vt:lpwstr>d852d5cd-724c-4128-8812-ffa5db3f8507</vt:lpwstr>
  </property>
  <property fmtid="{D5CDD505-2E9C-101B-9397-08002B2CF9AE}" pid="4" name="MSIP_Label_2fd53d93-3f4c-4b90-b511-bd6bdbb4fba9_Owner">
    <vt:lpwstr>U161387@INETPSA.COM</vt:lpwstr>
  </property>
  <property fmtid="{D5CDD505-2E9C-101B-9397-08002B2CF9AE}" pid="5" name="MSIP_Label_2fd53d93-3f4c-4b90-b511-bd6bdbb4fba9_SetDate">
    <vt:lpwstr>2020-02-04T07:22:56.1002032Z</vt:lpwstr>
  </property>
  <property fmtid="{D5CDD505-2E9C-101B-9397-08002B2CF9AE}" pid="6" name="MSIP_Label_2fd53d93-3f4c-4b90-b511-bd6bdbb4fba9_Name">
    <vt:lpwstr>C2 - PSA Sensitive</vt:lpwstr>
  </property>
  <property fmtid="{D5CDD505-2E9C-101B-9397-08002B2CF9AE}" pid="7" name="MSIP_Label_2fd53d93-3f4c-4b90-b511-bd6bdbb4fba9_Application">
    <vt:lpwstr>Microsoft Azure Information Protection</vt:lpwstr>
  </property>
  <property fmtid="{D5CDD505-2E9C-101B-9397-08002B2CF9AE}" pid="8" name="MSIP_Label_2fd53d93-3f4c-4b90-b511-bd6bdbb4fba9_Extended_MSFT_Method">
    <vt:lpwstr>Automatic</vt:lpwstr>
  </property>
  <property fmtid="{D5CDD505-2E9C-101B-9397-08002B2CF9AE}" pid="9" name="Sensitivity">
    <vt:lpwstr>C2 - PSA Sensitive</vt:lpwstr>
  </property>
</Properties>
</file>