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16"/>
  </p:notesMasterIdLst>
  <p:sldIdLst>
    <p:sldId id="326" r:id="rId2"/>
    <p:sldId id="331" r:id="rId3"/>
    <p:sldId id="330" r:id="rId4"/>
    <p:sldId id="332" r:id="rId5"/>
    <p:sldId id="333" r:id="rId6"/>
    <p:sldId id="335" r:id="rId7"/>
    <p:sldId id="338" r:id="rId8"/>
    <p:sldId id="341" r:id="rId9"/>
    <p:sldId id="343" r:id="rId10"/>
    <p:sldId id="344" r:id="rId11"/>
    <p:sldId id="355" r:id="rId12"/>
    <p:sldId id="346" r:id="rId13"/>
    <p:sldId id="347" r:id="rId14"/>
    <p:sldId id="351" r:id="rId15"/>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26"/>
            <p14:sldId id="331"/>
            <p14:sldId id="330"/>
            <p14:sldId id="332"/>
            <p14:sldId id="333"/>
            <p14:sldId id="335"/>
            <p14:sldId id="338"/>
            <p14:sldId id="341"/>
            <p14:sldId id="343"/>
            <p14:sldId id="344"/>
            <p14:sldId id="355"/>
            <p14:sldId id="346"/>
            <p14:sldId id="347"/>
            <p14:sldId id="35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31" userDrawn="1">
          <p15:clr>
            <a:srgbClr val="A4A3A4"/>
          </p15:clr>
        </p15:guide>
        <p15:guide id="9" pos="5193">
          <p15:clr>
            <a:srgbClr val="A4A3A4"/>
          </p15:clr>
        </p15:guide>
        <p15:guide id="10" pos="54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howGuides="1">
      <p:cViewPr varScale="1">
        <p:scale>
          <a:sx n="104" d="100"/>
          <a:sy n="104" d="100"/>
        </p:scale>
        <p:origin x="450" y="90"/>
      </p:cViewPr>
      <p:guideLst>
        <p:guide orient="horz" pos="1620"/>
        <p:guide orient="horz" pos="191"/>
        <p:guide orient="horz" pos="854"/>
        <p:guide orient="horz" pos="821"/>
        <p:guide orient="horz" pos="3049"/>
        <p:guide orient="horz" pos="3151"/>
        <p:guide pos="2880"/>
        <p:guide pos="431"/>
        <p:guide pos="5193"/>
        <p:guide pos="546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ulienlantiat\AGUILA%20Dropbox\Julien%20%20LANTIAT\interne%20AGUILA\30%20-%20AG001%20-%20%20BASC\01%20-%20AG001002%20-%20Projet%20E&#178;H\01%20-%20Projet_E&#178;H\01%20-%20Documentations\07%20-%20Presentations\01%20-%20UNECE\Pr&#233;paration%20_03092020\Synth&#232;se_justif_BC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dirty="0">
                <a:effectLst/>
              </a:rPr>
              <a:t>Technical efficiency reported to the max value</a:t>
            </a:r>
            <a:endParaRPr lang="fr-FR" dirty="0">
              <a:effectLst/>
            </a:endParaRPr>
          </a:p>
        </c:rich>
      </c:tx>
      <c:layout/>
      <c:overlay val="0"/>
    </c:title>
    <c:autoTitleDeleted val="0"/>
    <c:plotArea>
      <c:layout/>
      <c:barChart>
        <c:barDir val="col"/>
        <c:grouping val="clustered"/>
        <c:varyColors val="0"/>
        <c:ser>
          <c:idx val="0"/>
          <c:order val="0"/>
          <c:tx>
            <c:strRef>
              <c:f>'Matrice for comparison'!$C$3:$D$3</c:f>
              <c:strCache>
                <c:ptCount val="1"/>
                <c:pt idx="0">
                  <c:v>Classic manual Hammer</c:v>
                </c:pt>
              </c:strCache>
            </c:strRef>
          </c:tx>
          <c:invertIfNegative val="0"/>
          <c:cat>
            <c:strRef>
              <c:f>'[1]Proposal Sheet'!$B$2:$G$2</c:f>
              <c:strCache>
                <c:ptCount val="6"/>
                <c:pt idx="0">
                  <c:v>Proposal</c:v>
                </c:pt>
              </c:strCache>
            </c:strRef>
          </c:cat>
          <c:val>
            <c:numRef>
              <c:f>'Matrice for comparison'!$D$37</c:f>
              <c:numCache>
                <c:formatCode>0%</c:formatCode>
                <c:ptCount val="1"/>
                <c:pt idx="0">
                  <c:v>0.58695652173913049</c:v>
                </c:pt>
              </c:numCache>
            </c:numRef>
          </c:val>
          <c:extLst>
            <c:ext xmlns:c16="http://schemas.microsoft.com/office/drawing/2014/chart" uri="{C3380CC4-5D6E-409C-BE32-E72D297353CC}">
              <c16:uniqueId val="{00000000-2590-4A5E-B5C7-BD27EF9015D0}"/>
            </c:ext>
          </c:extLst>
        </c:ser>
        <c:ser>
          <c:idx val="1"/>
          <c:order val="1"/>
          <c:tx>
            <c:strRef>
              <c:f>'Matrice for comparison'!$E$3:$F$3</c:f>
              <c:strCache>
                <c:ptCount val="1"/>
                <c:pt idx="0">
                  <c:v>Electronic exit opening system (driver's trigger)</c:v>
                </c:pt>
              </c:strCache>
            </c:strRef>
          </c:tx>
          <c:invertIfNegative val="0"/>
          <c:cat>
            <c:strRef>
              <c:f>'[1]Proposal Sheet'!$B$2:$G$2</c:f>
              <c:strCache>
                <c:ptCount val="6"/>
                <c:pt idx="0">
                  <c:v>Proposal</c:v>
                </c:pt>
              </c:strCache>
            </c:strRef>
          </c:cat>
          <c:val>
            <c:numRef>
              <c:f>'Matrice for comparison'!$F$37</c:f>
              <c:numCache>
                <c:formatCode>0%</c:formatCode>
                <c:ptCount val="1"/>
                <c:pt idx="0">
                  <c:v>0.98913043478260865</c:v>
                </c:pt>
              </c:numCache>
            </c:numRef>
          </c:val>
          <c:extLst>
            <c:ext xmlns:c16="http://schemas.microsoft.com/office/drawing/2014/chart" uri="{C3380CC4-5D6E-409C-BE32-E72D297353CC}">
              <c16:uniqueId val="{00000001-2590-4A5E-B5C7-BD27EF9015D0}"/>
            </c:ext>
          </c:extLst>
        </c:ser>
        <c:ser>
          <c:idx val="2"/>
          <c:order val="2"/>
          <c:tx>
            <c:strRef>
              <c:f>'Matrice for comparison'!$G$3:$H$3</c:f>
              <c:strCache>
                <c:ptCount val="1"/>
                <c:pt idx="0">
                  <c:v>Electronic exit opening system (passenger's trigger)</c:v>
                </c:pt>
              </c:strCache>
            </c:strRef>
          </c:tx>
          <c:invertIfNegative val="0"/>
          <c:cat>
            <c:strRef>
              <c:f>'[1]Proposal Sheet'!$B$2:$G$2</c:f>
              <c:strCache>
                <c:ptCount val="6"/>
                <c:pt idx="0">
                  <c:v>Proposal</c:v>
                </c:pt>
              </c:strCache>
            </c:strRef>
          </c:cat>
          <c:val>
            <c:numRef>
              <c:f>'Matrice for comparison'!$H$37</c:f>
              <c:numCache>
                <c:formatCode>0%</c:formatCode>
                <c:ptCount val="1"/>
                <c:pt idx="0">
                  <c:v>1</c:v>
                </c:pt>
              </c:numCache>
            </c:numRef>
          </c:val>
          <c:extLst>
            <c:ext xmlns:c16="http://schemas.microsoft.com/office/drawing/2014/chart" uri="{C3380CC4-5D6E-409C-BE32-E72D297353CC}">
              <c16:uniqueId val="{00000002-2590-4A5E-B5C7-BD27EF9015D0}"/>
            </c:ext>
          </c:extLst>
        </c:ser>
        <c:dLbls>
          <c:showLegendKey val="0"/>
          <c:showVal val="0"/>
          <c:showCatName val="0"/>
          <c:showSerName val="0"/>
          <c:showPercent val="0"/>
          <c:showBubbleSize val="0"/>
        </c:dLbls>
        <c:gapWidth val="150"/>
        <c:axId val="297207296"/>
        <c:axId val="399473984"/>
        <c:extLst>
          <c:ext xmlns:c15="http://schemas.microsoft.com/office/drawing/2012/chart" uri="{02D57815-91ED-43cb-92C2-25804820EDAC}">
            <c15:filteredBarSeries>
              <c15:ser>
                <c:idx val="3"/>
                <c:order val="3"/>
                <c:tx>
                  <c:strRef>
                    <c:extLst>
                      <c:ext uri="{02D57815-91ED-43cb-92C2-25804820EDAC}">
                        <c15:formulaRef>
                          <c15:sqref>'C:\Users\julienlantiat\AGUILA Dropbox\Julien  LANTIAT\interne AGUILA\00 - doc types\Technique\[Decision_matrix_template.xlsx]Decision Matrix'!$I$3:$J$3</c15:sqref>
                        </c15:formulaRef>
                      </c:ext>
                    </c:extLst>
                    <c:strCache>
                      <c:ptCount val="1"/>
                      <c:pt idx="0">
                        <c:v>ITEM#4</c:v>
                      </c:pt>
                    </c:strCache>
                  </c:strRef>
                </c:tx>
                <c:spPr>
                  <a:solidFill>
                    <a:srgbClr val="7030A0"/>
                  </a:solidFill>
                </c:spPr>
                <c:invertIfNegative val="0"/>
                <c:dPt>
                  <c:idx val="0"/>
                  <c:invertIfNegative val="0"/>
                  <c:bubble3D val="0"/>
                  <c:spPr>
                    <a:solidFill>
                      <a:srgbClr val="7030A0"/>
                    </a:solidFill>
                    <a:ln w="9525">
                      <a:noFill/>
                    </a:ln>
                  </c:spPr>
                  <c:extLst>
                    <c:ext xmlns:c16="http://schemas.microsoft.com/office/drawing/2014/chart" uri="{C3380CC4-5D6E-409C-BE32-E72D297353CC}">
                      <c16:uniqueId val="{00000004-2590-4A5E-B5C7-BD27EF9015D0}"/>
                    </c:ext>
                  </c:extLst>
                </c:dPt>
                <c:cat>
                  <c:strRef>
                    <c:extLst>
                      <c:ext uri="{02D57815-91ED-43cb-92C2-25804820EDAC}">
                        <c15:formulaRef>
                          <c15:sqref>'[1]Proposal Sheet'!$B$2:$G$2</c15:sqref>
                        </c15:formulaRef>
                      </c:ext>
                    </c:extLst>
                    <c:strCache>
                      <c:ptCount val="6"/>
                      <c:pt idx="0">
                        <c:v>Proposal</c:v>
                      </c:pt>
                    </c:strCache>
                  </c:strRef>
                </c:cat>
                <c:val>
                  <c:numRef>
                    <c:extLst>
                      <c:ext uri="{02D57815-91ED-43cb-92C2-25804820EDAC}">
                        <c15:formulaRef>
                          <c15:sqref>'[1]Decision Matrix'!$J$39</c15:sqref>
                        </c15:formulaRef>
                      </c:ext>
                    </c:extLst>
                    <c:numCache>
                      <c:formatCode>General</c:formatCode>
                      <c:ptCount val="1"/>
                      <c:pt idx="0">
                        <c:v>0</c:v>
                      </c:pt>
                    </c:numCache>
                  </c:numRef>
                </c:val>
                <c:extLst>
                  <c:ext xmlns:c16="http://schemas.microsoft.com/office/drawing/2014/chart" uri="{C3380CC4-5D6E-409C-BE32-E72D297353CC}">
                    <c16:uniqueId val="{00000005-2590-4A5E-B5C7-BD27EF9015D0}"/>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'C:\Users\julienlantiat\AGUILA Dropbox\Julien  LANTIAT\interne AGUILA\00 - doc types\Technique\[Decision_matrix_template.xlsx]Decision Matrix'!$K$3:$L$3</c15:sqref>
                        </c15:formulaRef>
                      </c:ext>
                    </c:extLst>
                    <c:strCache>
                      <c:ptCount val="1"/>
                      <c:pt idx="0">
                        <c:v>_</c:v>
                      </c:pt>
                    </c:strCache>
                  </c:strRef>
                </c:tx>
                <c:spPr>
                  <a:solidFill>
                    <a:srgbClr val="FFFF00"/>
                  </a:solidFill>
                </c:spPr>
                <c:invertIfNegative val="0"/>
                <c:cat>
                  <c:strRef>
                    <c:extLst xmlns:c15="http://schemas.microsoft.com/office/drawing/2012/chart">
                      <c:ext xmlns:c15="http://schemas.microsoft.com/office/drawing/2012/chart" uri="{02D57815-91ED-43cb-92C2-25804820EDAC}">
                        <c15:formulaRef>
                          <c15:sqref>'[1]Proposal Sheet'!$B$2:$G$2</c15:sqref>
                        </c15:formulaRef>
                      </c:ext>
                    </c:extLst>
                    <c:strCache>
                      <c:ptCount val="6"/>
                      <c:pt idx="0">
                        <c:v>Proposal</c:v>
                      </c:pt>
                    </c:strCache>
                  </c:strRef>
                </c:cat>
                <c:val>
                  <c:numRef>
                    <c:extLst xmlns:c15="http://schemas.microsoft.com/office/drawing/2012/chart">
                      <c:ext xmlns:c15="http://schemas.microsoft.com/office/drawing/2012/chart" uri="{02D57815-91ED-43cb-92C2-25804820EDAC}">
                        <c15:formulaRef>
                          <c15:sqref>'[1]Decision Matrix'!$L$39</c15:sqref>
                        </c15:formulaRef>
                      </c:ext>
                    </c:extLst>
                    <c:numCache>
                      <c:formatCode>General</c:formatCode>
                      <c:ptCount val="1"/>
                      <c:pt idx="0">
                        <c:v>0</c:v>
                      </c:pt>
                    </c:numCache>
                  </c:numRef>
                </c:val>
                <c:extLst xmlns:c15="http://schemas.microsoft.com/office/drawing/2012/chart">
                  <c:ext xmlns:c16="http://schemas.microsoft.com/office/drawing/2014/chart" uri="{C3380CC4-5D6E-409C-BE32-E72D297353CC}">
                    <c16:uniqueId val="{00000006-2590-4A5E-B5C7-BD27EF9015D0}"/>
                  </c:ext>
                </c:extLst>
              </c15:ser>
            </c15:filteredBarSeries>
          </c:ext>
        </c:extLst>
      </c:barChart>
      <c:catAx>
        <c:axId val="297207296"/>
        <c:scaling>
          <c:orientation val="minMax"/>
        </c:scaling>
        <c:delete val="0"/>
        <c:axPos val="b"/>
        <c:numFmt formatCode="General" sourceLinked="0"/>
        <c:majorTickMark val="none"/>
        <c:minorTickMark val="none"/>
        <c:tickLblPos val="nextTo"/>
        <c:crossAx val="399473984"/>
        <c:crosses val="autoZero"/>
        <c:auto val="1"/>
        <c:lblAlgn val="ctr"/>
        <c:lblOffset val="100"/>
        <c:noMultiLvlLbl val="0"/>
      </c:catAx>
      <c:valAx>
        <c:axId val="399473984"/>
        <c:scaling>
          <c:orientation val="minMax"/>
        </c:scaling>
        <c:delete val="0"/>
        <c:axPos val="l"/>
        <c:majorGridlines/>
        <c:numFmt formatCode="0%" sourceLinked="1"/>
        <c:majorTickMark val="none"/>
        <c:minorTickMark val="none"/>
        <c:tickLblPos val="nextTo"/>
        <c:crossAx val="297207296"/>
        <c:crosses val="autoZero"/>
        <c:crossBetween val="between"/>
      </c:valAx>
    </c:plotArea>
    <c:legend>
      <c:legendPos val="r"/>
      <c:layout>
        <c:manualLayout>
          <c:xMode val="edge"/>
          <c:yMode val="edge"/>
          <c:x val="0.67160177420240907"/>
          <c:y val="0.46567302363457896"/>
          <c:w val="0.29076486524651041"/>
          <c:h val="0.27489615316448518"/>
        </c:manualLayout>
      </c:layout>
      <c:overlay val="0"/>
    </c:legend>
    <c:plotVisOnly val="1"/>
    <c:dispBlanksAs val="gap"/>
    <c:showDLblsOverMax val="0"/>
  </c:chart>
  <c:spPr>
    <a:solidFill>
      <a:schemeClr val="lt1"/>
    </a:solidFill>
    <a:ln w="25400" cap="flat" cmpd="sng" algn="ctr">
      <a:solidFill>
        <a:schemeClr val="dk1"/>
      </a:solidFill>
      <a:prstDash val="solid"/>
    </a:ln>
    <a:effectLst/>
    <a:scene3d>
      <a:camera prst="orthographicFront"/>
      <a:lightRig rig="threePt" dir="t"/>
    </a:scene3d>
    <a:sp3d>
      <a:bevelT w="0" h="0"/>
    </a:sp3d>
  </c:spPr>
  <c:txPr>
    <a:bodyPr/>
    <a:lstStyle/>
    <a:p>
      <a:pPr>
        <a:defRPr>
          <a:solidFill>
            <a:schemeClr val="dk1"/>
          </a:solidFill>
          <a:latin typeface="+mn-lt"/>
          <a:ea typeface="+mn-ea"/>
          <a:cs typeface="+mn-cs"/>
        </a:defRPr>
      </a:pPr>
      <a:endParaRPr lang="fr-F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129E07-5DAB-486E-95DF-AD6A02FDDA29}" type="doc">
      <dgm:prSet loTypeId="urn:microsoft.com/office/officeart/2005/8/layout/chevron2" loCatId="process" qsTypeId="urn:microsoft.com/office/officeart/2005/8/quickstyle/simple5" qsCatId="simple" csTypeId="urn:microsoft.com/office/officeart/2005/8/colors/accent1_2" csCatId="accent1" phldr="1"/>
      <dgm:spPr/>
      <dgm:t>
        <a:bodyPr/>
        <a:lstStyle/>
        <a:p>
          <a:endParaRPr lang="fr-FR"/>
        </a:p>
      </dgm:t>
    </dgm:pt>
    <dgm:pt modelId="{5E7D2F47-530C-421C-A452-5117D6CA495E}">
      <dgm:prSet phldrT="[Texte]"/>
      <dgm:spPr/>
      <dgm:t>
        <a:bodyPr/>
        <a:lstStyle/>
        <a:p>
          <a:r>
            <a:rPr lang="en-US" b="1" noProof="0" dirty="0"/>
            <a:t>STEP 1</a:t>
          </a:r>
        </a:p>
      </dgm:t>
    </dgm:pt>
    <dgm:pt modelId="{87D586D5-9CD3-44DB-83C0-38BD91FA79C7}" type="parTrans" cxnId="{9926840D-1843-43DB-9FBE-EAE4061AB31C}">
      <dgm:prSet/>
      <dgm:spPr/>
      <dgm:t>
        <a:bodyPr/>
        <a:lstStyle/>
        <a:p>
          <a:endParaRPr lang="fr-FR"/>
        </a:p>
      </dgm:t>
    </dgm:pt>
    <dgm:pt modelId="{D7F0DBDC-F75E-4207-A6EA-044F77DF96DE}" type="sibTrans" cxnId="{9926840D-1843-43DB-9FBE-EAE4061AB31C}">
      <dgm:prSet/>
      <dgm:spPr/>
      <dgm:t>
        <a:bodyPr/>
        <a:lstStyle/>
        <a:p>
          <a:endParaRPr lang="fr-FR"/>
        </a:p>
      </dgm:t>
    </dgm:pt>
    <dgm:pt modelId="{55D85A01-31AC-48CF-AD9A-D9684C65A047}">
      <dgm:prSet phldrT="[Texte]"/>
      <dgm:spPr/>
      <dgm:t>
        <a:bodyPr/>
        <a:lstStyle/>
        <a:p>
          <a:r>
            <a:rPr lang="en-US" noProof="0" dirty="0"/>
            <a:t>Presentation of the ratio of manual hammers present in buses regarding the requirement issued from regulation</a:t>
          </a:r>
        </a:p>
      </dgm:t>
    </dgm:pt>
    <dgm:pt modelId="{B3277226-A306-4DDC-A38A-AD14E7AED408}" type="parTrans" cxnId="{FDE1DC7B-3731-451B-8051-8081BCAFF0DD}">
      <dgm:prSet/>
      <dgm:spPr/>
      <dgm:t>
        <a:bodyPr/>
        <a:lstStyle/>
        <a:p>
          <a:endParaRPr lang="fr-FR"/>
        </a:p>
      </dgm:t>
    </dgm:pt>
    <dgm:pt modelId="{3AE0E401-5FB9-4AEB-A964-62CBFA80D8BD}" type="sibTrans" cxnId="{FDE1DC7B-3731-451B-8051-8081BCAFF0DD}">
      <dgm:prSet/>
      <dgm:spPr/>
      <dgm:t>
        <a:bodyPr/>
        <a:lstStyle/>
        <a:p>
          <a:endParaRPr lang="fr-FR"/>
        </a:p>
      </dgm:t>
    </dgm:pt>
    <dgm:pt modelId="{6E038ADA-F68E-49E1-A94C-87B5B36760AE}">
      <dgm:prSet phldrT="[Texte]"/>
      <dgm:spPr/>
      <dgm:t>
        <a:bodyPr/>
        <a:lstStyle/>
        <a:p>
          <a:r>
            <a:rPr lang="en-US" b="1" noProof="0" dirty="0"/>
            <a:t>STEP 2</a:t>
          </a:r>
        </a:p>
      </dgm:t>
    </dgm:pt>
    <dgm:pt modelId="{F97A07A7-C1F5-4FFC-8387-370546F807CD}" type="parTrans" cxnId="{00CFE445-4D8E-440B-9A97-2AD327B39394}">
      <dgm:prSet/>
      <dgm:spPr/>
      <dgm:t>
        <a:bodyPr/>
        <a:lstStyle/>
        <a:p>
          <a:endParaRPr lang="fr-FR"/>
        </a:p>
      </dgm:t>
    </dgm:pt>
    <dgm:pt modelId="{54E88BF9-7E5C-440D-9D58-579BF9B78E9C}" type="sibTrans" cxnId="{00CFE445-4D8E-440B-9A97-2AD327B39394}">
      <dgm:prSet/>
      <dgm:spPr/>
      <dgm:t>
        <a:bodyPr/>
        <a:lstStyle/>
        <a:p>
          <a:endParaRPr lang="fr-FR"/>
        </a:p>
      </dgm:t>
    </dgm:pt>
    <dgm:pt modelId="{D698C509-DC52-497D-ADCA-020DEF245874}">
      <dgm:prSet phldrT="[Texte]"/>
      <dgm:spPr/>
      <dgm:t>
        <a:bodyPr/>
        <a:lstStyle/>
        <a:p>
          <a:r>
            <a:rPr lang="en-US" noProof="0" dirty="0"/>
            <a:t>Presentation of the </a:t>
          </a:r>
          <a:r>
            <a:rPr lang="en-US" noProof="0" dirty="0" err="1"/>
            <a:t>accidentology</a:t>
          </a:r>
          <a:r>
            <a:rPr lang="en-US" noProof="0" dirty="0"/>
            <a:t> analysis results from real cases</a:t>
          </a:r>
        </a:p>
      </dgm:t>
    </dgm:pt>
    <dgm:pt modelId="{03CCB70E-7ECF-431C-BCCD-A2A6BFB73FBA}" type="parTrans" cxnId="{FAF994B0-1A4F-477A-AEAC-497A77035F2A}">
      <dgm:prSet/>
      <dgm:spPr/>
      <dgm:t>
        <a:bodyPr/>
        <a:lstStyle/>
        <a:p>
          <a:endParaRPr lang="fr-FR"/>
        </a:p>
      </dgm:t>
    </dgm:pt>
    <dgm:pt modelId="{FA60A86D-10DD-445F-AEFB-BDAC8287167C}" type="sibTrans" cxnId="{FAF994B0-1A4F-477A-AEAC-497A77035F2A}">
      <dgm:prSet/>
      <dgm:spPr/>
      <dgm:t>
        <a:bodyPr/>
        <a:lstStyle/>
        <a:p>
          <a:endParaRPr lang="fr-FR"/>
        </a:p>
      </dgm:t>
    </dgm:pt>
    <dgm:pt modelId="{18CE08F5-6FAB-4C78-A3E1-638768C614E9}">
      <dgm:prSet phldrT="[Texte]"/>
      <dgm:spPr/>
      <dgm:t>
        <a:bodyPr/>
        <a:lstStyle/>
        <a:p>
          <a:r>
            <a:rPr lang="en-US" b="1" noProof="0" dirty="0"/>
            <a:t>STEP 3</a:t>
          </a:r>
        </a:p>
      </dgm:t>
    </dgm:pt>
    <dgm:pt modelId="{13539B72-1122-40CD-A1DB-7073CCB4E603}" type="parTrans" cxnId="{8A82095D-E979-4A3E-A637-D387CED8837E}">
      <dgm:prSet/>
      <dgm:spPr/>
      <dgm:t>
        <a:bodyPr/>
        <a:lstStyle/>
        <a:p>
          <a:endParaRPr lang="fr-FR"/>
        </a:p>
      </dgm:t>
    </dgm:pt>
    <dgm:pt modelId="{E0640D2F-E9C9-48A7-A55F-2CCCDEDBA523}" type="sibTrans" cxnId="{8A82095D-E979-4A3E-A637-D387CED8837E}">
      <dgm:prSet/>
      <dgm:spPr/>
      <dgm:t>
        <a:bodyPr/>
        <a:lstStyle/>
        <a:p>
          <a:endParaRPr lang="fr-FR"/>
        </a:p>
      </dgm:t>
    </dgm:pt>
    <dgm:pt modelId="{542C468C-7DC6-4DA0-9E78-BE25F4BF0E59}">
      <dgm:prSet phldrT="[Texte]"/>
      <dgm:spPr/>
      <dgm:t>
        <a:bodyPr/>
        <a:lstStyle/>
        <a:p>
          <a:r>
            <a:rPr lang="en-US" noProof="0" dirty="0"/>
            <a:t>Technical comparison between the manual hammer and </a:t>
          </a:r>
          <a:r>
            <a:rPr lang="en-US" noProof="0" dirty="0" smtClean="0"/>
            <a:t>a local </a:t>
          </a:r>
          <a:r>
            <a:rPr lang="fr-FR" noProof="0" dirty="0" smtClean="0"/>
            <a:t>“system </a:t>
          </a:r>
          <a:r>
            <a:rPr lang="fr-FR" noProof="0" dirty="0" err="1" smtClean="0"/>
            <a:t>easier</a:t>
          </a:r>
          <a:r>
            <a:rPr lang="fr-FR" noProof="0" dirty="0" smtClean="0"/>
            <a:t> to </a:t>
          </a:r>
          <a:r>
            <a:rPr lang="fr-FR" noProof="0" dirty="0" err="1" smtClean="0"/>
            <a:t>operate</a:t>
          </a:r>
          <a:r>
            <a:rPr lang="fr-FR" noProof="0" dirty="0" smtClean="0"/>
            <a:t>”</a:t>
          </a:r>
          <a:endParaRPr lang="en-US" noProof="0" dirty="0"/>
        </a:p>
      </dgm:t>
    </dgm:pt>
    <dgm:pt modelId="{D4272A38-43A0-4995-AB8A-ABBFE4C7FAFF}" type="parTrans" cxnId="{302BCA52-8004-4895-99F6-7351AC03FBE9}">
      <dgm:prSet/>
      <dgm:spPr/>
      <dgm:t>
        <a:bodyPr/>
        <a:lstStyle/>
        <a:p>
          <a:endParaRPr lang="fr-FR"/>
        </a:p>
      </dgm:t>
    </dgm:pt>
    <dgm:pt modelId="{D8F46C80-0AF7-4720-B71E-EC0B5CF24E14}" type="sibTrans" cxnId="{302BCA52-8004-4895-99F6-7351AC03FBE9}">
      <dgm:prSet/>
      <dgm:spPr/>
      <dgm:t>
        <a:bodyPr/>
        <a:lstStyle/>
        <a:p>
          <a:endParaRPr lang="fr-FR"/>
        </a:p>
      </dgm:t>
    </dgm:pt>
    <dgm:pt modelId="{5F7BED76-9619-4C98-84A5-E2478828AE44}">
      <dgm:prSet phldrT="[Texte]"/>
      <dgm:spPr/>
      <dgm:t>
        <a:bodyPr/>
        <a:lstStyle/>
        <a:p>
          <a:r>
            <a:rPr lang="en-US" noProof="0" dirty="0"/>
            <a:t>Determination of the technical efficiency ratio between the both systems</a:t>
          </a:r>
        </a:p>
      </dgm:t>
    </dgm:pt>
    <dgm:pt modelId="{9ED6A0FF-F4C7-4314-BC90-936C85388CEB}" type="parTrans" cxnId="{51FF2E3D-E50D-4634-8BB1-F6BB547B58EF}">
      <dgm:prSet/>
      <dgm:spPr/>
      <dgm:t>
        <a:bodyPr/>
        <a:lstStyle/>
        <a:p>
          <a:endParaRPr lang="fr-FR"/>
        </a:p>
      </dgm:t>
    </dgm:pt>
    <dgm:pt modelId="{FF8B0514-C442-4428-B775-1DEEEC19275D}" type="sibTrans" cxnId="{51FF2E3D-E50D-4634-8BB1-F6BB547B58EF}">
      <dgm:prSet/>
      <dgm:spPr/>
      <dgm:t>
        <a:bodyPr/>
        <a:lstStyle/>
        <a:p>
          <a:endParaRPr lang="fr-FR"/>
        </a:p>
      </dgm:t>
    </dgm:pt>
    <dgm:pt modelId="{2E0A502D-AFB8-4041-AAAE-BA717994F479}">
      <dgm:prSet/>
      <dgm:spPr/>
      <dgm:t>
        <a:bodyPr/>
        <a:lstStyle/>
        <a:p>
          <a:r>
            <a:rPr lang="en-US" b="1" noProof="0" dirty="0"/>
            <a:t>Conclusion       </a:t>
          </a:r>
        </a:p>
      </dgm:t>
    </dgm:pt>
    <dgm:pt modelId="{1EA68E98-35A1-42C8-B08A-A3F2D0E73068}" type="parTrans" cxnId="{6F55EEDD-EEDF-4E96-BC9D-005867EF6330}">
      <dgm:prSet/>
      <dgm:spPr/>
      <dgm:t>
        <a:bodyPr/>
        <a:lstStyle/>
        <a:p>
          <a:endParaRPr lang="fr-FR"/>
        </a:p>
      </dgm:t>
    </dgm:pt>
    <dgm:pt modelId="{139B6246-2FFB-481B-B0E3-4221ACC9B9EF}" type="sibTrans" cxnId="{6F55EEDD-EEDF-4E96-BC9D-005867EF6330}">
      <dgm:prSet/>
      <dgm:spPr/>
      <dgm:t>
        <a:bodyPr/>
        <a:lstStyle/>
        <a:p>
          <a:endParaRPr lang="fr-FR"/>
        </a:p>
      </dgm:t>
    </dgm:pt>
    <dgm:pt modelId="{788505B8-0E21-4951-9F06-E34A2F0D5D0F}">
      <dgm:prSet/>
      <dgm:spPr/>
      <dgm:t>
        <a:bodyPr/>
        <a:lstStyle/>
        <a:p>
          <a:r>
            <a:rPr lang="en-US" noProof="0" dirty="0"/>
            <a:t>Conclusion on this analysis</a:t>
          </a:r>
        </a:p>
      </dgm:t>
    </dgm:pt>
    <dgm:pt modelId="{739E5640-7005-49AD-9654-126BB337C1DD}" type="parTrans" cxnId="{50B05251-3D6A-4AF4-A7A1-77D4E18F4A74}">
      <dgm:prSet/>
      <dgm:spPr/>
      <dgm:t>
        <a:bodyPr/>
        <a:lstStyle/>
        <a:p>
          <a:endParaRPr lang="fr-FR"/>
        </a:p>
      </dgm:t>
    </dgm:pt>
    <dgm:pt modelId="{A9AF9901-4BEA-440F-8655-ADFFDC4553B4}" type="sibTrans" cxnId="{50B05251-3D6A-4AF4-A7A1-77D4E18F4A74}">
      <dgm:prSet/>
      <dgm:spPr/>
      <dgm:t>
        <a:bodyPr/>
        <a:lstStyle/>
        <a:p>
          <a:endParaRPr lang="fr-FR"/>
        </a:p>
      </dgm:t>
    </dgm:pt>
    <dgm:pt modelId="{56C8107C-7569-4928-985E-3DC36A97669B}">
      <dgm:prSet phldrT="[Texte]"/>
      <dgm:spPr/>
      <dgm:t>
        <a:bodyPr/>
        <a:lstStyle/>
        <a:p>
          <a:r>
            <a:rPr lang="en-US" noProof="0" dirty="0"/>
            <a:t>Determination of the real manual hammer efficiency in comparison of a 100% theorical efficiency</a:t>
          </a:r>
        </a:p>
      </dgm:t>
    </dgm:pt>
    <dgm:pt modelId="{A0161A7D-2474-4C02-81E6-CC8263621B99}" type="parTrans" cxnId="{101D8406-AD8F-44E6-92BD-13AB717B7B57}">
      <dgm:prSet/>
      <dgm:spPr/>
      <dgm:t>
        <a:bodyPr/>
        <a:lstStyle/>
        <a:p>
          <a:endParaRPr lang="fr-FR"/>
        </a:p>
      </dgm:t>
    </dgm:pt>
    <dgm:pt modelId="{FCC455B2-385A-4DD6-94E4-7C2CA60E83F3}" type="sibTrans" cxnId="{101D8406-AD8F-44E6-92BD-13AB717B7B57}">
      <dgm:prSet/>
      <dgm:spPr/>
      <dgm:t>
        <a:bodyPr/>
        <a:lstStyle/>
        <a:p>
          <a:endParaRPr lang="fr-FR"/>
        </a:p>
      </dgm:t>
    </dgm:pt>
    <dgm:pt modelId="{8728C469-972D-47FE-851B-B4E77F777B15}">
      <dgm:prSet/>
      <dgm:spPr/>
      <dgm:t>
        <a:bodyPr/>
        <a:lstStyle/>
        <a:p>
          <a:r>
            <a:rPr lang="en-US" noProof="0" dirty="0"/>
            <a:t>Questions</a:t>
          </a:r>
        </a:p>
      </dgm:t>
    </dgm:pt>
    <dgm:pt modelId="{3A46B36B-2AC0-4AEE-A008-C42C9351FBB8}" type="parTrans" cxnId="{0DD2C4A4-CE92-42D7-B0E9-92B7940C3858}">
      <dgm:prSet/>
      <dgm:spPr/>
      <dgm:t>
        <a:bodyPr/>
        <a:lstStyle/>
        <a:p>
          <a:endParaRPr lang="fr-FR"/>
        </a:p>
      </dgm:t>
    </dgm:pt>
    <dgm:pt modelId="{814B8395-491C-49F5-AF3A-21342A8085B6}" type="sibTrans" cxnId="{0DD2C4A4-CE92-42D7-B0E9-92B7940C3858}">
      <dgm:prSet/>
      <dgm:spPr/>
      <dgm:t>
        <a:bodyPr/>
        <a:lstStyle/>
        <a:p>
          <a:endParaRPr lang="fr-FR"/>
        </a:p>
      </dgm:t>
    </dgm:pt>
    <dgm:pt modelId="{A13E38DE-A1E1-4EC4-A1BA-386084F22A43}" type="pres">
      <dgm:prSet presAssocID="{4C129E07-5DAB-486E-95DF-AD6A02FDDA29}" presName="linearFlow" presStyleCnt="0">
        <dgm:presLayoutVars>
          <dgm:dir/>
          <dgm:animLvl val="lvl"/>
          <dgm:resizeHandles val="exact"/>
        </dgm:presLayoutVars>
      </dgm:prSet>
      <dgm:spPr/>
      <dgm:t>
        <a:bodyPr/>
        <a:lstStyle/>
        <a:p>
          <a:endParaRPr lang="fr-FR"/>
        </a:p>
      </dgm:t>
    </dgm:pt>
    <dgm:pt modelId="{D2D37113-A984-4EAB-A18A-2CF683496A3E}" type="pres">
      <dgm:prSet presAssocID="{5E7D2F47-530C-421C-A452-5117D6CA495E}" presName="composite" presStyleCnt="0"/>
      <dgm:spPr/>
    </dgm:pt>
    <dgm:pt modelId="{FEFF3185-408D-4E16-85F8-23A9767F1F2F}" type="pres">
      <dgm:prSet presAssocID="{5E7D2F47-530C-421C-A452-5117D6CA495E}" presName="parentText" presStyleLbl="alignNode1" presStyleIdx="0" presStyleCnt="4">
        <dgm:presLayoutVars>
          <dgm:chMax val="1"/>
          <dgm:bulletEnabled val="1"/>
        </dgm:presLayoutVars>
      </dgm:prSet>
      <dgm:spPr/>
      <dgm:t>
        <a:bodyPr/>
        <a:lstStyle/>
        <a:p>
          <a:endParaRPr lang="fr-FR"/>
        </a:p>
      </dgm:t>
    </dgm:pt>
    <dgm:pt modelId="{8B00FA6A-DEEF-4D89-A416-83DE857D6B2E}" type="pres">
      <dgm:prSet presAssocID="{5E7D2F47-530C-421C-A452-5117D6CA495E}" presName="descendantText" presStyleLbl="alignAcc1" presStyleIdx="0" presStyleCnt="4" custLinFactNeighborX="0" custLinFactNeighborY="8782">
        <dgm:presLayoutVars>
          <dgm:bulletEnabled val="1"/>
        </dgm:presLayoutVars>
      </dgm:prSet>
      <dgm:spPr/>
      <dgm:t>
        <a:bodyPr/>
        <a:lstStyle/>
        <a:p>
          <a:endParaRPr lang="fr-FR"/>
        </a:p>
      </dgm:t>
    </dgm:pt>
    <dgm:pt modelId="{AB72C629-3325-4265-A046-81CE6704EF7E}" type="pres">
      <dgm:prSet presAssocID="{D7F0DBDC-F75E-4207-A6EA-044F77DF96DE}" presName="sp" presStyleCnt="0"/>
      <dgm:spPr/>
    </dgm:pt>
    <dgm:pt modelId="{23FE57F1-E812-49AD-A284-51AEDE938D57}" type="pres">
      <dgm:prSet presAssocID="{6E038ADA-F68E-49E1-A94C-87B5B36760AE}" presName="composite" presStyleCnt="0"/>
      <dgm:spPr/>
    </dgm:pt>
    <dgm:pt modelId="{A6D6C635-DBB2-4FC4-9D30-70149378202E}" type="pres">
      <dgm:prSet presAssocID="{6E038ADA-F68E-49E1-A94C-87B5B36760AE}" presName="parentText" presStyleLbl="alignNode1" presStyleIdx="1" presStyleCnt="4">
        <dgm:presLayoutVars>
          <dgm:chMax val="1"/>
          <dgm:bulletEnabled val="1"/>
        </dgm:presLayoutVars>
      </dgm:prSet>
      <dgm:spPr/>
      <dgm:t>
        <a:bodyPr/>
        <a:lstStyle/>
        <a:p>
          <a:endParaRPr lang="fr-FR"/>
        </a:p>
      </dgm:t>
    </dgm:pt>
    <dgm:pt modelId="{A9B3AAAC-E3BB-4B4E-9EBA-89A3FB5B6E71}" type="pres">
      <dgm:prSet presAssocID="{6E038ADA-F68E-49E1-A94C-87B5B36760AE}" presName="descendantText" presStyleLbl="alignAcc1" presStyleIdx="1" presStyleCnt="4" custLinFactNeighborX="124" custLinFactNeighborY="-2472">
        <dgm:presLayoutVars>
          <dgm:bulletEnabled val="1"/>
        </dgm:presLayoutVars>
      </dgm:prSet>
      <dgm:spPr/>
      <dgm:t>
        <a:bodyPr/>
        <a:lstStyle/>
        <a:p>
          <a:endParaRPr lang="fr-FR"/>
        </a:p>
      </dgm:t>
    </dgm:pt>
    <dgm:pt modelId="{0DEB6C3A-059A-4401-8DD1-EFA7C2788396}" type="pres">
      <dgm:prSet presAssocID="{54E88BF9-7E5C-440D-9D58-579BF9B78E9C}" presName="sp" presStyleCnt="0"/>
      <dgm:spPr/>
    </dgm:pt>
    <dgm:pt modelId="{58F8FF5D-5F9B-4331-9F7F-30084E361D73}" type="pres">
      <dgm:prSet presAssocID="{18CE08F5-6FAB-4C78-A3E1-638768C614E9}" presName="composite" presStyleCnt="0"/>
      <dgm:spPr/>
    </dgm:pt>
    <dgm:pt modelId="{8317CEF9-13AA-44D7-8DA7-D3EDDC8DA509}" type="pres">
      <dgm:prSet presAssocID="{18CE08F5-6FAB-4C78-A3E1-638768C614E9}" presName="parentText" presStyleLbl="alignNode1" presStyleIdx="2" presStyleCnt="4">
        <dgm:presLayoutVars>
          <dgm:chMax val="1"/>
          <dgm:bulletEnabled val="1"/>
        </dgm:presLayoutVars>
      </dgm:prSet>
      <dgm:spPr/>
      <dgm:t>
        <a:bodyPr/>
        <a:lstStyle/>
        <a:p>
          <a:endParaRPr lang="fr-FR"/>
        </a:p>
      </dgm:t>
    </dgm:pt>
    <dgm:pt modelId="{1241E234-AE63-4A9F-8C99-48EBD4A2CE86}" type="pres">
      <dgm:prSet presAssocID="{18CE08F5-6FAB-4C78-A3E1-638768C614E9}" presName="descendantText" presStyleLbl="alignAcc1" presStyleIdx="2" presStyleCnt="4">
        <dgm:presLayoutVars>
          <dgm:bulletEnabled val="1"/>
        </dgm:presLayoutVars>
      </dgm:prSet>
      <dgm:spPr/>
      <dgm:t>
        <a:bodyPr/>
        <a:lstStyle/>
        <a:p>
          <a:endParaRPr lang="fr-FR"/>
        </a:p>
      </dgm:t>
    </dgm:pt>
    <dgm:pt modelId="{3FCBB460-6977-4DFA-B9BA-685A90E9150D}" type="pres">
      <dgm:prSet presAssocID="{E0640D2F-E9C9-48A7-A55F-2CCCDEDBA523}" presName="sp" presStyleCnt="0"/>
      <dgm:spPr/>
    </dgm:pt>
    <dgm:pt modelId="{73CFE236-9A58-409E-A446-5601484583D1}" type="pres">
      <dgm:prSet presAssocID="{2E0A502D-AFB8-4041-AAAE-BA717994F479}" presName="composite" presStyleCnt="0"/>
      <dgm:spPr/>
    </dgm:pt>
    <dgm:pt modelId="{16E00A50-31E1-4B27-9665-1D29007705A5}" type="pres">
      <dgm:prSet presAssocID="{2E0A502D-AFB8-4041-AAAE-BA717994F479}" presName="parentText" presStyleLbl="alignNode1" presStyleIdx="3" presStyleCnt="4">
        <dgm:presLayoutVars>
          <dgm:chMax val="1"/>
          <dgm:bulletEnabled val="1"/>
        </dgm:presLayoutVars>
      </dgm:prSet>
      <dgm:spPr/>
      <dgm:t>
        <a:bodyPr/>
        <a:lstStyle/>
        <a:p>
          <a:endParaRPr lang="fr-FR"/>
        </a:p>
      </dgm:t>
    </dgm:pt>
    <dgm:pt modelId="{A483B745-6C7B-4560-AAEF-E3EF5786A922}" type="pres">
      <dgm:prSet presAssocID="{2E0A502D-AFB8-4041-AAAE-BA717994F479}" presName="descendantText" presStyleLbl="alignAcc1" presStyleIdx="3" presStyleCnt="4">
        <dgm:presLayoutVars>
          <dgm:bulletEnabled val="1"/>
        </dgm:presLayoutVars>
      </dgm:prSet>
      <dgm:spPr/>
      <dgm:t>
        <a:bodyPr/>
        <a:lstStyle/>
        <a:p>
          <a:endParaRPr lang="fr-FR"/>
        </a:p>
      </dgm:t>
    </dgm:pt>
  </dgm:ptLst>
  <dgm:cxnLst>
    <dgm:cxn modelId="{D9B1AC7F-333A-4698-BFCE-5C3DD9D00627}" type="presOf" srcId="{2E0A502D-AFB8-4041-AAAE-BA717994F479}" destId="{16E00A50-31E1-4B27-9665-1D29007705A5}" srcOrd="0" destOrd="0" presId="urn:microsoft.com/office/officeart/2005/8/layout/chevron2"/>
    <dgm:cxn modelId="{BBAFF3AA-C701-4AD5-87DF-7120C11C362E}" type="presOf" srcId="{788505B8-0E21-4951-9F06-E34A2F0D5D0F}" destId="{A483B745-6C7B-4560-AAEF-E3EF5786A922}" srcOrd="0" destOrd="0" presId="urn:microsoft.com/office/officeart/2005/8/layout/chevron2"/>
    <dgm:cxn modelId="{8A82095D-E979-4A3E-A637-D387CED8837E}" srcId="{4C129E07-5DAB-486E-95DF-AD6A02FDDA29}" destId="{18CE08F5-6FAB-4C78-A3E1-638768C614E9}" srcOrd="2" destOrd="0" parTransId="{13539B72-1122-40CD-A1DB-7073CCB4E603}" sibTransId="{E0640D2F-E9C9-48A7-A55F-2CCCDEDBA523}"/>
    <dgm:cxn modelId="{344CED4F-D96F-4BA9-AFC4-BC65EA9317B5}" type="presOf" srcId="{542C468C-7DC6-4DA0-9E78-BE25F4BF0E59}" destId="{1241E234-AE63-4A9F-8C99-48EBD4A2CE86}" srcOrd="0" destOrd="0" presId="urn:microsoft.com/office/officeart/2005/8/layout/chevron2"/>
    <dgm:cxn modelId="{9926840D-1843-43DB-9FBE-EAE4061AB31C}" srcId="{4C129E07-5DAB-486E-95DF-AD6A02FDDA29}" destId="{5E7D2F47-530C-421C-A452-5117D6CA495E}" srcOrd="0" destOrd="0" parTransId="{87D586D5-9CD3-44DB-83C0-38BD91FA79C7}" sibTransId="{D7F0DBDC-F75E-4207-A6EA-044F77DF96DE}"/>
    <dgm:cxn modelId="{901A0D5F-A084-452A-9CEF-7A9CEAD3AB6B}" type="presOf" srcId="{5F7BED76-9619-4C98-84A5-E2478828AE44}" destId="{1241E234-AE63-4A9F-8C99-48EBD4A2CE86}" srcOrd="0" destOrd="1" presId="urn:microsoft.com/office/officeart/2005/8/layout/chevron2"/>
    <dgm:cxn modelId="{00CFE445-4D8E-440B-9A97-2AD327B39394}" srcId="{4C129E07-5DAB-486E-95DF-AD6A02FDDA29}" destId="{6E038ADA-F68E-49E1-A94C-87B5B36760AE}" srcOrd="1" destOrd="0" parTransId="{F97A07A7-C1F5-4FFC-8387-370546F807CD}" sibTransId="{54E88BF9-7E5C-440D-9D58-579BF9B78E9C}"/>
    <dgm:cxn modelId="{56552382-F998-4715-965A-C427B7BB0766}" type="presOf" srcId="{D698C509-DC52-497D-ADCA-020DEF245874}" destId="{A9B3AAAC-E3BB-4B4E-9EBA-89A3FB5B6E71}" srcOrd="0" destOrd="0" presId="urn:microsoft.com/office/officeart/2005/8/layout/chevron2"/>
    <dgm:cxn modelId="{6F55EEDD-EEDF-4E96-BC9D-005867EF6330}" srcId="{4C129E07-5DAB-486E-95DF-AD6A02FDDA29}" destId="{2E0A502D-AFB8-4041-AAAE-BA717994F479}" srcOrd="3" destOrd="0" parTransId="{1EA68E98-35A1-42C8-B08A-A3F2D0E73068}" sibTransId="{139B6246-2FFB-481B-B0E3-4221ACC9B9EF}"/>
    <dgm:cxn modelId="{E369C62B-CC4B-45DC-BC69-2700DA2C8DF1}" type="presOf" srcId="{4C129E07-5DAB-486E-95DF-AD6A02FDDA29}" destId="{A13E38DE-A1E1-4EC4-A1BA-386084F22A43}" srcOrd="0" destOrd="0" presId="urn:microsoft.com/office/officeart/2005/8/layout/chevron2"/>
    <dgm:cxn modelId="{795B622C-2A29-4714-80CE-4AE74FC9BC37}" type="presOf" srcId="{6E038ADA-F68E-49E1-A94C-87B5B36760AE}" destId="{A6D6C635-DBB2-4FC4-9D30-70149378202E}" srcOrd="0" destOrd="0" presId="urn:microsoft.com/office/officeart/2005/8/layout/chevron2"/>
    <dgm:cxn modelId="{FDE1DC7B-3731-451B-8051-8081BCAFF0DD}" srcId="{5E7D2F47-530C-421C-A452-5117D6CA495E}" destId="{55D85A01-31AC-48CF-AD9A-D9684C65A047}" srcOrd="0" destOrd="0" parTransId="{B3277226-A306-4DDC-A38A-AD14E7AED408}" sibTransId="{3AE0E401-5FB9-4AEB-A964-62CBFA80D8BD}"/>
    <dgm:cxn modelId="{50B05251-3D6A-4AF4-A7A1-77D4E18F4A74}" srcId="{2E0A502D-AFB8-4041-AAAE-BA717994F479}" destId="{788505B8-0E21-4951-9F06-E34A2F0D5D0F}" srcOrd="0" destOrd="0" parTransId="{739E5640-7005-49AD-9654-126BB337C1DD}" sibTransId="{A9AF9901-4BEA-440F-8655-ADFFDC4553B4}"/>
    <dgm:cxn modelId="{302BCA52-8004-4895-99F6-7351AC03FBE9}" srcId="{18CE08F5-6FAB-4C78-A3E1-638768C614E9}" destId="{542C468C-7DC6-4DA0-9E78-BE25F4BF0E59}" srcOrd="0" destOrd="0" parTransId="{D4272A38-43A0-4995-AB8A-ABBFE4C7FAFF}" sibTransId="{D8F46C80-0AF7-4720-B71E-EC0B5CF24E14}"/>
    <dgm:cxn modelId="{A13406AD-EBC3-4F6D-8778-BC8C9D5F6DCF}" type="presOf" srcId="{5E7D2F47-530C-421C-A452-5117D6CA495E}" destId="{FEFF3185-408D-4E16-85F8-23A9767F1F2F}" srcOrd="0" destOrd="0" presId="urn:microsoft.com/office/officeart/2005/8/layout/chevron2"/>
    <dgm:cxn modelId="{CB21787F-87EA-4210-B3FE-DD78E208213B}" type="presOf" srcId="{55D85A01-31AC-48CF-AD9A-D9684C65A047}" destId="{8B00FA6A-DEEF-4D89-A416-83DE857D6B2E}" srcOrd="0" destOrd="0" presId="urn:microsoft.com/office/officeart/2005/8/layout/chevron2"/>
    <dgm:cxn modelId="{F7D2EAAC-E5CA-4BD6-954A-C212A752FC63}" type="presOf" srcId="{18CE08F5-6FAB-4C78-A3E1-638768C614E9}" destId="{8317CEF9-13AA-44D7-8DA7-D3EDDC8DA509}" srcOrd="0" destOrd="0" presId="urn:microsoft.com/office/officeart/2005/8/layout/chevron2"/>
    <dgm:cxn modelId="{101D8406-AD8F-44E6-92BD-13AB717B7B57}" srcId="{6E038ADA-F68E-49E1-A94C-87B5B36760AE}" destId="{56C8107C-7569-4928-985E-3DC36A97669B}" srcOrd="1" destOrd="0" parTransId="{A0161A7D-2474-4C02-81E6-CC8263621B99}" sibTransId="{FCC455B2-385A-4DD6-94E4-7C2CA60E83F3}"/>
    <dgm:cxn modelId="{CD733824-C002-4018-9688-638ABFE3636E}" type="presOf" srcId="{8728C469-972D-47FE-851B-B4E77F777B15}" destId="{A483B745-6C7B-4560-AAEF-E3EF5786A922}" srcOrd="0" destOrd="1" presId="urn:microsoft.com/office/officeart/2005/8/layout/chevron2"/>
    <dgm:cxn modelId="{0DD2C4A4-CE92-42D7-B0E9-92B7940C3858}" srcId="{2E0A502D-AFB8-4041-AAAE-BA717994F479}" destId="{8728C469-972D-47FE-851B-B4E77F777B15}" srcOrd="1" destOrd="0" parTransId="{3A46B36B-2AC0-4AEE-A008-C42C9351FBB8}" sibTransId="{814B8395-491C-49F5-AF3A-21342A8085B6}"/>
    <dgm:cxn modelId="{43B34B88-CDA6-4EC4-BC9A-3C0D8F95A234}" type="presOf" srcId="{56C8107C-7569-4928-985E-3DC36A97669B}" destId="{A9B3AAAC-E3BB-4B4E-9EBA-89A3FB5B6E71}" srcOrd="0" destOrd="1" presId="urn:microsoft.com/office/officeart/2005/8/layout/chevron2"/>
    <dgm:cxn modelId="{FAF994B0-1A4F-477A-AEAC-497A77035F2A}" srcId="{6E038ADA-F68E-49E1-A94C-87B5B36760AE}" destId="{D698C509-DC52-497D-ADCA-020DEF245874}" srcOrd="0" destOrd="0" parTransId="{03CCB70E-7ECF-431C-BCCD-A2A6BFB73FBA}" sibTransId="{FA60A86D-10DD-445F-AEFB-BDAC8287167C}"/>
    <dgm:cxn modelId="{51FF2E3D-E50D-4634-8BB1-F6BB547B58EF}" srcId="{18CE08F5-6FAB-4C78-A3E1-638768C614E9}" destId="{5F7BED76-9619-4C98-84A5-E2478828AE44}" srcOrd="1" destOrd="0" parTransId="{9ED6A0FF-F4C7-4314-BC90-936C85388CEB}" sibTransId="{FF8B0514-C442-4428-B775-1DEEEC19275D}"/>
    <dgm:cxn modelId="{D4EF0F69-3F82-4F51-A1CD-560B442739F7}" type="presParOf" srcId="{A13E38DE-A1E1-4EC4-A1BA-386084F22A43}" destId="{D2D37113-A984-4EAB-A18A-2CF683496A3E}" srcOrd="0" destOrd="0" presId="urn:microsoft.com/office/officeart/2005/8/layout/chevron2"/>
    <dgm:cxn modelId="{27AD618A-D725-4BA4-8BF6-B95700AE390E}" type="presParOf" srcId="{D2D37113-A984-4EAB-A18A-2CF683496A3E}" destId="{FEFF3185-408D-4E16-85F8-23A9767F1F2F}" srcOrd="0" destOrd="0" presId="urn:microsoft.com/office/officeart/2005/8/layout/chevron2"/>
    <dgm:cxn modelId="{266C471E-1986-43E4-88E2-3448FEBB6B79}" type="presParOf" srcId="{D2D37113-A984-4EAB-A18A-2CF683496A3E}" destId="{8B00FA6A-DEEF-4D89-A416-83DE857D6B2E}" srcOrd="1" destOrd="0" presId="urn:microsoft.com/office/officeart/2005/8/layout/chevron2"/>
    <dgm:cxn modelId="{303E8F26-5EBF-42BE-9DBB-4D076980E991}" type="presParOf" srcId="{A13E38DE-A1E1-4EC4-A1BA-386084F22A43}" destId="{AB72C629-3325-4265-A046-81CE6704EF7E}" srcOrd="1" destOrd="0" presId="urn:microsoft.com/office/officeart/2005/8/layout/chevron2"/>
    <dgm:cxn modelId="{D232C0B0-417C-4B88-905B-20DC781BCDCD}" type="presParOf" srcId="{A13E38DE-A1E1-4EC4-A1BA-386084F22A43}" destId="{23FE57F1-E812-49AD-A284-51AEDE938D57}" srcOrd="2" destOrd="0" presId="urn:microsoft.com/office/officeart/2005/8/layout/chevron2"/>
    <dgm:cxn modelId="{2DBB29FD-0BF8-4789-902E-33F360A148F1}" type="presParOf" srcId="{23FE57F1-E812-49AD-A284-51AEDE938D57}" destId="{A6D6C635-DBB2-4FC4-9D30-70149378202E}" srcOrd="0" destOrd="0" presId="urn:microsoft.com/office/officeart/2005/8/layout/chevron2"/>
    <dgm:cxn modelId="{A8EB5FA4-4EF3-42A9-9C51-70492984A9EE}" type="presParOf" srcId="{23FE57F1-E812-49AD-A284-51AEDE938D57}" destId="{A9B3AAAC-E3BB-4B4E-9EBA-89A3FB5B6E71}" srcOrd="1" destOrd="0" presId="urn:microsoft.com/office/officeart/2005/8/layout/chevron2"/>
    <dgm:cxn modelId="{79CF0565-8672-410A-AA3F-7958C404EAD1}" type="presParOf" srcId="{A13E38DE-A1E1-4EC4-A1BA-386084F22A43}" destId="{0DEB6C3A-059A-4401-8DD1-EFA7C2788396}" srcOrd="3" destOrd="0" presId="urn:microsoft.com/office/officeart/2005/8/layout/chevron2"/>
    <dgm:cxn modelId="{B64D546B-6D0E-4DCE-A7BC-C8C3F3B4C22E}" type="presParOf" srcId="{A13E38DE-A1E1-4EC4-A1BA-386084F22A43}" destId="{58F8FF5D-5F9B-4331-9F7F-30084E361D73}" srcOrd="4" destOrd="0" presId="urn:microsoft.com/office/officeart/2005/8/layout/chevron2"/>
    <dgm:cxn modelId="{08205151-4009-4206-AAA4-020CCD393865}" type="presParOf" srcId="{58F8FF5D-5F9B-4331-9F7F-30084E361D73}" destId="{8317CEF9-13AA-44D7-8DA7-D3EDDC8DA509}" srcOrd="0" destOrd="0" presId="urn:microsoft.com/office/officeart/2005/8/layout/chevron2"/>
    <dgm:cxn modelId="{9D6EC33D-8675-4B7A-ACB7-656E0B41EDFD}" type="presParOf" srcId="{58F8FF5D-5F9B-4331-9F7F-30084E361D73}" destId="{1241E234-AE63-4A9F-8C99-48EBD4A2CE86}" srcOrd="1" destOrd="0" presId="urn:microsoft.com/office/officeart/2005/8/layout/chevron2"/>
    <dgm:cxn modelId="{0F873B12-0837-4CB3-8953-464AD20FCAEF}" type="presParOf" srcId="{A13E38DE-A1E1-4EC4-A1BA-386084F22A43}" destId="{3FCBB460-6977-4DFA-B9BA-685A90E9150D}" srcOrd="5" destOrd="0" presId="urn:microsoft.com/office/officeart/2005/8/layout/chevron2"/>
    <dgm:cxn modelId="{CF0093B0-4803-4E3D-96BD-FB083E6C3357}" type="presParOf" srcId="{A13E38DE-A1E1-4EC4-A1BA-386084F22A43}" destId="{73CFE236-9A58-409E-A446-5601484583D1}" srcOrd="6" destOrd="0" presId="urn:microsoft.com/office/officeart/2005/8/layout/chevron2"/>
    <dgm:cxn modelId="{70AAB750-EDFA-4AB3-844D-61C5181E3A69}" type="presParOf" srcId="{73CFE236-9A58-409E-A446-5601484583D1}" destId="{16E00A50-31E1-4B27-9665-1D29007705A5}" srcOrd="0" destOrd="0" presId="urn:microsoft.com/office/officeart/2005/8/layout/chevron2"/>
    <dgm:cxn modelId="{CE0E3D93-DB9C-4C15-B011-86AD38708E10}" type="presParOf" srcId="{73CFE236-9A58-409E-A446-5601484583D1}" destId="{A483B745-6C7B-4560-AAEF-E3EF5786A92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FF3185-408D-4E16-85F8-23A9767F1F2F}">
      <dsp:nvSpPr>
        <dsp:cNvPr id="0" name=""/>
        <dsp:cNvSpPr/>
      </dsp:nvSpPr>
      <dsp:spPr>
        <a:xfrm rot="5400000">
          <a:off x="-136401" y="138975"/>
          <a:ext cx="909344" cy="636541"/>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noProof="0" dirty="0"/>
            <a:t>STEP 1</a:t>
          </a:r>
        </a:p>
      </dsp:txBody>
      <dsp:txXfrm rot="-5400000">
        <a:off x="1" y="320845"/>
        <a:ext cx="636541" cy="272803"/>
      </dsp:txXfrm>
    </dsp:sp>
    <dsp:sp modelId="{8B00FA6A-DEEF-4D89-A416-83DE857D6B2E}">
      <dsp:nvSpPr>
        <dsp:cNvPr id="0" name=""/>
        <dsp:cNvSpPr/>
      </dsp:nvSpPr>
      <dsp:spPr>
        <a:xfrm rot="5400000">
          <a:off x="3911227" y="-3220204"/>
          <a:ext cx="591073" cy="7140446"/>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noProof="0" dirty="0"/>
            <a:t>Presentation of the ratio of manual hammers present in buses regarding the requirement issued from regulation</a:t>
          </a:r>
        </a:p>
      </dsp:txBody>
      <dsp:txXfrm rot="-5400000">
        <a:off x="636541" y="83336"/>
        <a:ext cx="7111592" cy="533365"/>
      </dsp:txXfrm>
    </dsp:sp>
    <dsp:sp modelId="{A6D6C635-DBB2-4FC4-9D30-70149378202E}">
      <dsp:nvSpPr>
        <dsp:cNvPr id="0" name=""/>
        <dsp:cNvSpPr/>
      </dsp:nvSpPr>
      <dsp:spPr>
        <a:xfrm rot="5400000">
          <a:off x="-136401" y="895305"/>
          <a:ext cx="909344" cy="636541"/>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noProof="0" dirty="0"/>
            <a:t>STEP 2</a:t>
          </a:r>
        </a:p>
      </dsp:txBody>
      <dsp:txXfrm rot="-5400000">
        <a:off x="1" y="1077175"/>
        <a:ext cx="636541" cy="272803"/>
      </dsp:txXfrm>
    </dsp:sp>
    <dsp:sp modelId="{A9B3AAAC-E3BB-4B4E-9EBA-89A3FB5B6E71}">
      <dsp:nvSpPr>
        <dsp:cNvPr id="0" name=""/>
        <dsp:cNvSpPr/>
      </dsp:nvSpPr>
      <dsp:spPr>
        <a:xfrm rot="5400000">
          <a:off x="3911227" y="-2530393"/>
          <a:ext cx="591073" cy="7140446"/>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noProof="0" dirty="0"/>
            <a:t>Presentation of the </a:t>
          </a:r>
          <a:r>
            <a:rPr lang="en-US" sz="1200" kern="1200" noProof="0" dirty="0" err="1"/>
            <a:t>accidentology</a:t>
          </a:r>
          <a:r>
            <a:rPr lang="en-US" sz="1200" kern="1200" noProof="0" dirty="0"/>
            <a:t> analysis results from real cases</a:t>
          </a:r>
        </a:p>
        <a:p>
          <a:pPr marL="114300" lvl="1" indent="-114300" algn="l" defTabSz="533400">
            <a:lnSpc>
              <a:spcPct val="90000"/>
            </a:lnSpc>
            <a:spcBef>
              <a:spcPct val="0"/>
            </a:spcBef>
            <a:spcAft>
              <a:spcPct val="15000"/>
            </a:spcAft>
            <a:buChar char="••"/>
          </a:pPr>
          <a:r>
            <a:rPr lang="en-US" sz="1200" kern="1200" noProof="0" dirty="0"/>
            <a:t>Determination of the real manual hammer efficiency in comparison of a 100% theorical efficiency</a:t>
          </a:r>
        </a:p>
      </dsp:txBody>
      <dsp:txXfrm rot="-5400000">
        <a:off x="636541" y="773147"/>
        <a:ext cx="7111592" cy="533365"/>
      </dsp:txXfrm>
    </dsp:sp>
    <dsp:sp modelId="{8317CEF9-13AA-44D7-8DA7-D3EDDC8DA509}">
      <dsp:nvSpPr>
        <dsp:cNvPr id="0" name=""/>
        <dsp:cNvSpPr/>
      </dsp:nvSpPr>
      <dsp:spPr>
        <a:xfrm rot="5400000">
          <a:off x="-136401" y="1651636"/>
          <a:ext cx="909344" cy="636541"/>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noProof="0" dirty="0"/>
            <a:t>STEP 3</a:t>
          </a:r>
        </a:p>
      </dsp:txBody>
      <dsp:txXfrm rot="-5400000">
        <a:off x="1" y="1833506"/>
        <a:ext cx="636541" cy="272803"/>
      </dsp:txXfrm>
    </dsp:sp>
    <dsp:sp modelId="{1241E234-AE63-4A9F-8C99-48EBD4A2CE86}">
      <dsp:nvSpPr>
        <dsp:cNvPr id="0" name=""/>
        <dsp:cNvSpPr/>
      </dsp:nvSpPr>
      <dsp:spPr>
        <a:xfrm rot="5400000">
          <a:off x="3911227" y="-1759451"/>
          <a:ext cx="591073" cy="7140446"/>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noProof="0" dirty="0"/>
            <a:t>Technical comparison between the manual hammer and </a:t>
          </a:r>
          <a:r>
            <a:rPr lang="en-US" sz="1200" kern="1200" noProof="0" dirty="0" smtClean="0"/>
            <a:t>a local </a:t>
          </a:r>
          <a:r>
            <a:rPr lang="fr-FR" sz="1200" kern="1200" noProof="0" dirty="0" smtClean="0"/>
            <a:t>“system </a:t>
          </a:r>
          <a:r>
            <a:rPr lang="fr-FR" sz="1200" kern="1200" noProof="0" dirty="0" err="1" smtClean="0"/>
            <a:t>easier</a:t>
          </a:r>
          <a:r>
            <a:rPr lang="fr-FR" sz="1200" kern="1200" noProof="0" dirty="0" smtClean="0"/>
            <a:t> to </a:t>
          </a:r>
          <a:r>
            <a:rPr lang="fr-FR" sz="1200" kern="1200" noProof="0" dirty="0" err="1" smtClean="0"/>
            <a:t>operate</a:t>
          </a:r>
          <a:r>
            <a:rPr lang="fr-FR" sz="1200" kern="1200" noProof="0" dirty="0" smtClean="0"/>
            <a:t>”</a:t>
          </a:r>
          <a:endParaRPr lang="en-US" sz="1200" kern="1200" noProof="0" dirty="0"/>
        </a:p>
        <a:p>
          <a:pPr marL="114300" lvl="1" indent="-114300" algn="l" defTabSz="533400">
            <a:lnSpc>
              <a:spcPct val="90000"/>
            </a:lnSpc>
            <a:spcBef>
              <a:spcPct val="0"/>
            </a:spcBef>
            <a:spcAft>
              <a:spcPct val="15000"/>
            </a:spcAft>
            <a:buChar char="••"/>
          </a:pPr>
          <a:r>
            <a:rPr lang="en-US" sz="1200" kern="1200" noProof="0" dirty="0"/>
            <a:t>Determination of the technical efficiency ratio between the both systems</a:t>
          </a:r>
        </a:p>
      </dsp:txBody>
      <dsp:txXfrm rot="-5400000">
        <a:off x="636541" y="1544089"/>
        <a:ext cx="7111592" cy="533365"/>
      </dsp:txXfrm>
    </dsp:sp>
    <dsp:sp modelId="{16E00A50-31E1-4B27-9665-1D29007705A5}">
      <dsp:nvSpPr>
        <dsp:cNvPr id="0" name=""/>
        <dsp:cNvSpPr/>
      </dsp:nvSpPr>
      <dsp:spPr>
        <a:xfrm rot="5400000">
          <a:off x="-136401" y="2407966"/>
          <a:ext cx="909344" cy="636541"/>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noProof="0" dirty="0"/>
            <a:t>Conclusion       </a:t>
          </a:r>
        </a:p>
      </dsp:txBody>
      <dsp:txXfrm rot="-5400000">
        <a:off x="1" y="2589836"/>
        <a:ext cx="636541" cy="272803"/>
      </dsp:txXfrm>
    </dsp:sp>
    <dsp:sp modelId="{A483B745-6C7B-4560-AAEF-E3EF5786A922}">
      <dsp:nvSpPr>
        <dsp:cNvPr id="0" name=""/>
        <dsp:cNvSpPr/>
      </dsp:nvSpPr>
      <dsp:spPr>
        <a:xfrm rot="5400000">
          <a:off x="3911227" y="-1003121"/>
          <a:ext cx="591073" cy="7140446"/>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noProof="0" dirty="0"/>
            <a:t>Conclusion on this analysis</a:t>
          </a:r>
        </a:p>
        <a:p>
          <a:pPr marL="114300" lvl="1" indent="-114300" algn="l" defTabSz="533400">
            <a:lnSpc>
              <a:spcPct val="90000"/>
            </a:lnSpc>
            <a:spcBef>
              <a:spcPct val="0"/>
            </a:spcBef>
            <a:spcAft>
              <a:spcPct val="15000"/>
            </a:spcAft>
            <a:buChar char="••"/>
          </a:pPr>
          <a:r>
            <a:rPr lang="en-US" sz="1200" kern="1200" noProof="0" dirty="0"/>
            <a:t>Questions</a:t>
          </a:r>
        </a:p>
      </dsp:txBody>
      <dsp:txXfrm rot="-5400000">
        <a:off x="636541" y="2300419"/>
        <a:ext cx="7111592" cy="53336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04/09/2020</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smtClean="0"/>
              <a:t> 02/09/2020 </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smtClean="0"/>
              <a:t>Direction Générale de l’Energie et du Climat </a:t>
            </a:r>
            <a:endParaRPr lang="fr-FR" dirty="0"/>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smtClean="0"/>
              <a:t>Titre</a:t>
            </a:r>
            <a:endParaRPr lang="fr-FR" dirty="0"/>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17" y="143674"/>
            <a:ext cx="4644023" cy="3327854"/>
          </a:xfrm>
          <a:prstGeom prst="rect">
            <a:avLst/>
          </a:prstGeom>
        </p:spPr>
      </p:pic>
    </p:spTree>
    <p:extLst>
      <p:ext uri="{BB962C8B-B14F-4D97-AF65-F5344CB8AC3E}">
        <p14:creationId xmlns:p14="http://schemas.microsoft.com/office/powerpoint/2010/main" val="34326109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smtClean="0"/>
              <a:t>Titre</a:t>
            </a:r>
            <a:endParaRPr lang="fr-FR" dirty="0"/>
          </a:p>
        </p:txBody>
      </p:sp>
      <p:sp>
        <p:nvSpPr>
          <p:cNvPr id="2" name="Espace réservé de la date 1"/>
          <p:cNvSpPr>
            <a:spLocks noGrp="1"/>
          </p:cNvSpPr>
          <p:nvPr>
            <p:ph type="dt" sz="half" idx="10"/>
          </p:nvPr>
        </p:nvSpPr>
        <p:spPr bwMode="gray"/>
        <p:txBody>
          <a:bodyPr/>
          <a:lstStyle/>
          <a:p>
            <a:pPr algn="r"/>
            <a:r>
              <a:rPr lang="fr-FR" cap="all" smtClean="0"/>
              <a:t> 02/09/2020 </a:t>
            </a:r>
            <a:endParaRPr lang="fr-FR" cap="all" dirty="0"/>
          </a:p>
        </p:txBody>
      </p:sp>
      <p:sp>
        <p:nvSpPr>
          <p:cNvPr id="3" name="Espace réservé du pied de page 2"/>
          <p:cNvSpPr>
            <a:spLocks noGrp="1"/>
          </p:cNvSpPr>
          <p:nvPr>
            <p:ph type="ftr" sz="quarter" idx="11"/>
          </p:nvPr>
        </p:nvSpPr>
        <p:spPr bwMode="gray"/>
        <p:txBody>
          <a:bodyPr/>
          <a:lstStyle/>
          <a:p>
            <a:r>
              <a:rPr lang="fr-FR" smtClean="0"/>
              <a:t>Direction Générale de l’Energie et du Climat </a:t>
            </a:r>
            <a:endParaRPr lang="fr-FR" dirty="0"/>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smtClean="0"/>
              <a:t>Titre</a:t>
            </a:r>
          </a:p>
          <a:p>
            <a:pPr lvl="1"/>
            <a:r>
              <a:rPr lang="fr-FR" dirty="0" smtClean="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51865"/>
            <a:ext cx="2383510" cy="1707996"/>
          </a:xfrm>
          <a:prstGeom prst="rect">
            <a:avLst/>
          </a:prstGeom>
        </p:spPr>
      </p:pic>
    </p:spTree>
    <p:extLst>
      <p:ext uri="{BB962C8B-B14F-4D97-AF65-F5344CB8AC3E}">
        <p14:creationId xmlns:p14="http://schemas.microsoft.com/office/powerpoint/2010/main" val="34839045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smtClean="0"/>
              <a:t>Titre</a:t>
            </a:r>
            <a:endParaRPr lang="fr-FR" dirty="0"/>
          </a:p>
        </p:txBody>
      </p:sp>
      <p:sp>
        <p:nvSpPr>
          <p:cNvPr id="3" name="Espace réservé de la date 2"/>
          <p:cNvSpPr>
            <a:spLocks noGrp="1"/>
          </p:cNvSpPr>
          <p:nvPr>
            <p:ph type="dt" sz="half" idx="10"/>
          </p:nvPr>
        </p:nvSpPr>
        <p:spPr bwMode="gray"/>
        <p:txBody>
          <a:bodyPr/>
          <a:lstStyle/>
          <a:p>
            <a:pPr algn="r"/>
            <a:r>
              <a:rPr lang="fr-FR" cap="all" smtClean="0"/>
              <a:t> 02/09/2020 </a:t>
            </a:r>
            <a:endParaRPr lang="fr-FR" cap="all" dirty="0"/>
          </a:p>
        </p:txBody>
      </p:sp>
      <p:sp>
        <p:nvSpPr>
          <p:cNvPr id="4" name="Espace réservé du pied de page 3"/>
          <p:cNvSpPr>
            <a:spLocks noGrp="1"/>
          </p:cNvSpPr>
          <p:nvPr>
            <p:ph type="ftr" sz="quarter" idx="11"/>
          </p:nvPr>
        </p:nvSpPr>
        <p:spPr bwMode="gray"/>
        <p:txBody>
          <a:bodyPr/>
          <a:lstStyle/>
          <a:p>
            <a:r>
              <a:rPr lang="fr-FR" smtClean="0"/>
              <a:t>Direction Générale de l’Energie et du Climat </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smtClean="0"/>
              <a:t>Titre de la partie</a:t>
            </a:r>
          </a:p>
          <a:p>
            <a:pPr lvl="1"/>
            <a:r>
              <a:rPr lang="fr-FR" dirty="0" smtClean="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smtClean="0"/>
              <a:t>Titre de la partie</a:t>
            </a:r>
          </a:p>
          <a:p>
            <a:pPr lvl="1"/>
            <a:r>
              <a:rPr lang="fr-FR" dirty="0" smtClean="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smtClean="0"/>
              <a:t>Titre de la partie</a:t>
            </a:r>
          </a:p>
          <a:p>
            <a:pPr lvl="1"/>
            <a:r>
              <a:rPr lang="fr-FR" dirty="0" smtClean="0"/>
              <a:t>Deuxième niveau</a:t>
            </a:r>
          </a:p>
        </p:txBody>
      </p:sp>
    </p:spTree>
    <p:extLst>
      <p:ext uri="{BB962C8B-B14F-4D97-AF65-F5344CB8AC3E}">
        <p14:creationId xmlns:p14="http://schemas.microsoft.com/office/powerpoint/2010/main" val="16410304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738000"/>
            <a:ext cx="9144000" cy="4406400"/>
          </a:xfrm>
          <a:solidFill>
            <a:schemeClr val="bg1">
              <a:lumMod val="85000"/>
            </a:schemeClr>
          </a:solidFill>
        </p:spPr>
        <p:txBody>
          <a:bodyPr tIns="1080000" anchor="ctr" anchorCtr="0"/>
          <a:lstStyle>
            <a:lvl1pPr algn="ctr">
              <a:defRPr cap="all" baseline="0"/>
            </a:lvl1pPr>
          </a:lstStyle>
          <a:p>
            <a:r>
              <a:rPr lang="fr-FR" dirty="0" smtClean="0"/>
              <a:t>Sélectionner l’icône pour insérer une image, </a:t>
            </a:r>
            <a:br>
              <a:rPr lang="fr-FR" dirty="0" smtClean="0"/>
            </a:br>
            <a:r>
              <a:rPr lang="fr-FR" dirty="0" smtClean="0"/>
              <a:t>puis disposer l’image en arrière plan </a:t>
            </a:r>
            <a:br>
              <a:rPr lang="fr-FR" dirty="0" smtClean="0"/>
            </a:br>
            <a:r>
              <a:rPr lang="fr-FR" dirty="0" smtClean="0"/>
              <a:t>(Sélectionner l’image avec le bouton droit de la souris / </a:t>
            </a:r>
            <a:br>
              <a:rPr lang="fr-FR" dirty="0" smtClean="0"/>
            </a:br>
            <a:r>
              <a:rPr lang="fr-FR" dirty="0" smtClean="0"/>
              <a:t>Mettre à l’arrière plan)</a:t>
            </a:r>
          </a:p>
        </p:txBody>
      </p:sp>
      <p:sp>
        <p:nvSpPr>
          <p:cNvPr id="2" name="Titre 1"/>
          <p:cNvSpPr>
            <a:spLocks noGrp="1"/>
          </p:cNvSpPr>
          <p:nvPr>
            <p:ph type="title" hasCustomPrompt="1"/>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AutoNum type="arabicPeriod"/>
              <a:defRPr sz="3250"/>
            </a:lvl1pPr>
          </a:lstStyle>
          <a:p>
            <a:r>
              <a:rPr lang="fr-FR" dirty="0" smtClean="0"/>
              <a:t>Titre</a:t>
            </a:r>
            <a:endParaRPr lang="fr-FR" dirty="0"/>
          </a:p>
        </p:txBody>
      </p:sp>
      <p:sp>
        <p:nvSpPr>
          <p:cNvPr id="3" name="Espace réservé de la date 2"/>
          <p:cNvSpPr>
            <a:spLocks noGrp="1"/>
          </p:cNvSpPr>
          <p:nvPr>
            <p:ph type="dt" sz="half" idx="10"/>
          </p:nvPr>
        </p:nvSpPr>
        <p:spPr bwMode="gray"/>
        <p:txBody>
          <a:bodyPr/>
          <a:lstStyle/>
          <a:p>
            <a:pPr algn="r"/>
            <a:r>
              <a:rPr lang="fr-FR" cap="all" smtClean="0"/>
              <a:t> 02/09/2020 </a:t>
            </a:r>
            <a:endParaRPr lang="fr-FR" cap="all" dirty="0"/>
          </a:p>
        </p:txBody>
      </p:sp>
      <p:sp>
        <p:nvSpPr>
          <p:cNvPr id="4" name="Espace réservé du pied de page 3"/>
          <p:cNvSpPr>
            <a:spLocks noGrp="1"/>
          </p:cNvSpPr>
          <p:nvPr>
            <p:ph type="ftr" sz="quarter" idx="11"/>
          </p:nvPr>
        </p:nvSpPr>
        <p:spPr bwMode="gray"/>
        <p:txBody>
          <a:bodyPr/>
          <a:lstStyle/>
          <a:p>
            <a:r>
              <a:rPr lang="fr-FR" smtClean="0"/>
              <a:t>Direction Générale de l’Energie et du Climat </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smtClean="0"/>
              <a:t>Titre</a:t>
            </a:r>
            <a:endParaRPr lang="fr-FR" dirty="0"/>
          </a:p>
        </p:txBody>
      </p:sp>
      <p:sp>
        <p:nvSpPr>
          <p:cNvPr id="3" name="Espace réservé de la date 2"/>
          <p:cNvSpPr>
            <a:spLocks noGrp="1"/>
          </p:cNvSpPr>
          <p:nvPr>
            <p:ph type="dt" sz="half" idx="10"/>
          </p:nvPr>
        </p:nvSpPr>
        <p:spPr bwMode="gray"/>
        <p:txBody>
          <a:bodyPr/>
          <a:lstStyle>
            <a:lvl1pPr>
              <a:defRPr/>
            </a:lvl1pPr>
          </a:lstStyle>
          <a:p>
            <a:pPr algn="r"/>
            <a:r>
              <a:rPr lang="fr-FR" cap="all" smtClean="0"/>
              <a:t> 02/09/2020 </a:t>
            </a:r>
            <a:endParaRPr lang="fr-FR" cap="all" dirty="0" smtClean="0"/>
          </a:p>
        </p:txBody>
      </p:sp>
      <p:sp>
        <p:nvSpPr>
          <p:cNvPr id="4" name="Espace réservé du pied de page 3"/>
          <p:cNvSpPr>
            <a:spLocks noGrp="1"/>
          </p:cNvSpPr>
          <p:nvPr>
            <p:ph type="ftr" sz="quarter" idx="11"/>
          </p:nvPr>
        </p:nvSpPr>
        <p:spPr bwMode="gray"/>
        <p:txBody>
          <a:bodyPr/>
          <a:lstStyle>
            <a:lvl1pPr>
              <a:defRPr/>
            </a:lvl1pPr>
          </a:lstStyle>
          <a:p>
            <a:r>
              <a:rPr lang="fr-FR" smtClean="0"/>
              <a:t>Direction Générale de l’Energie et du Climat </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smtClean="0"/>
              <a:t>Titre</a:t>
            </a:r>
          </a:p>
          <a:p>
            <a:pPr lvl="1"/>
            <a:r>
              <a:rPr lang="fr-FR" dirty="0" smtClean="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smtClean="0"/>
              <a:t>Texte de niveau 1</a:t>
            </a:r>
          </a:p>
          <a:p>
            <a:pPr lvl="1"/>
            <a:r>
              <a:rPr lang="fr-FR" dirty="0" smtClean="0"/>
              <a:t>Texte de niveau 2</a:t>
            </a:r>
          </a:p>
          <a:p>
            <a:pPr lvl="2"/>
            <a:r>
              <a:rPr lang="fr-FR" dirty="0" smtClean="0"/>
              <a:t>Texte de niveau 3</a:t>
            </a:r>
          </a:p>
          <a:p>
            <a:pPr lvl="3"/>
            <a:r>
              <a:rPr lang="fr-FR" dirty="0" smtClean="0"/>
              <a:t>Texte de niveau 4</a:t>
            </a:r>
          </a:p>
          <a:p>
            <a:pPr lvl="4"/>
            <a:r>
              <a:rPr lang="fr-FR" dirty="0" smtClean="0"/>
              <a:t>Texte de niveau 5</a:t>
            </a:r>
            <a:endParaRPr lang="fr-FR" dirty="0"/>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smtClean="0"/>
              <a:t>Texte de niveau 1</a:t>
            </a:r>
          </a:p>
          <a:p>
            <a:pPr lvl="1"/>
            <a:r>
              <a:rPr lang="fr-FR" dirty="0" smtClean="0"/>
              <a:t>Texte de niveau 2</a:t>
            </a:r>
          </a:p>
          <a:p>
            <a:pPr lvl="2"/>
            <a:r>
              <a:rPr lang="fr-FR" dirty="0" smtClean="0"/>
              <a:t>Texte de niveau 3</a:t>
            </a:r>
          </a:p>
          <a:p>
            <a:pPr lvl="3"/>
            <a:r>
              <a:rPr lang="fr-FR" dirty="0" smtClean="0"/>
              <a:t>Texte de niveau 4</a:t>
            </a:r>
          </a:p>
          <a:p>
            <a:pPr lvl="4"/>
            <a:r>
              <a:rPr lang="fr-FR" dirty="0" smtClean="0"/>
              <a:t>Texte de niveau 5</a:t>
            </a:r>
            <a:endParaRPr lang="fr-FR" dirty="0"/>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smtClean="0"/>
              <a:t>Texte de niveau 1</a:t>
            </a:r>
          </a:p>
          <a:p>
            <a:pPr lvl="1"/>
            <a:r>
              <a:rPr lang="fr-FR" dirty="0" smtClean="0"/>
              <a:t>Texte de niveau 2</a:t>
            </a:r>
          </a:p>
          <a:p>
            <a:pPr lvl="2"/>
            <a:r>
              <a:rPr lang="fr-FR" dirty="0" smtClean="0"/>
              <a:t>Texte de niveau 3</a:t>
            </a:r>
          </a:p>
          <a:p>
            <a:pPr lvl="3"/>
            <a:r>
              <a:rPr lang="fr-FR" dirty="0" smtClean="0"/>
              <a:t>Texte de niveau 4</a:t>
            </a:r>
          </a:p>
          <a:p>
            <a:pPr lvl="4"/>
            <a:r>
              <a:rPr lang="fr-FR" dirty="0" smtClean="0"/>
              <a:t>Texte de niveau 5</a:t>
            </a:r>
            <a:endParaRPr lang="fr-FR" dirty="0"/>
          </a:p>
        </p:txBody>
      </p:sp>
    </p:spTree>
    <p:extLst>
      <p:ext uri="{BB962C8B-B14F-4D97-AF65-F5344CB8AC3E}">
        <p14:creationId xmlns:p14="http://schemas.microsoft.com/office/powerpoint/2010/main" val="384045499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359999" y="900000"/>
            <a:ext cx="8424000" cy="720000"/>
          </a:xfrm>
        </p:spPr>
        <p:txBody>
          <a:bodyPr/>
          <a:lstStyle/>
          <a:p>
            <a:r>
              <a:rPr lang="fr-FR" noProof="0" dirty="0" smtClean="0"/>
              <a:t>Titre</a:t>
            </a:r>
            <a:endParaRPr lang="fr-FR" dirty="0"/>
          </a:p>
        </p:txBody>
      </p:sp>
      <p:sp>
        <p:nvSpPr>
          <p:cNvPr id="5" name="Espace réservé de la date 4"/>
          <p:cNvSpPr>
            <a:spLocks noGrp="1"/>
          </p:cNvSpPr>
          <p:nvPr>
            <p:ph type="dt" sz="half" idx="10"/>
          </p:nvPr>
        </p:nvSpPr>
        <p:spPr bwMode="gray"/>
        <p:txBody>
          <a:bodyPr/>
          <a:lstStyle/>
          <a:p>
            <a:pPr algn="r"/>
            <a:r>
              <a:rPr lang="fr-FR" cap="all" smtClean="0"/>
              <a:t> 02/09/2020 </a:t>
            </a:r>
            <a:endParaRPr lang="fr-FR" cap="all" dirty="0"/>
          </a:p>
        </p:txBody>
      </p:sp>
      <p:sp>
        <p:nvSpPr>
          <p:cNvPr id="6" name="Espace réservé du pied de page 5"/>
          <p:cNvSpPr>
            <a:spLocks noGrp="1"/>
          </p:cNvSpPr>
          <p:nvPr>
            <p:ph type="ftr" sz="quarter" idx="11"/>
          </p:nvPr>
        </p:nvSpPr>
        <p:spPr bwMode="gray"/>
        <p:txBody>
          <a:bodyPr/>
          <a:lstStyle/>
          <a:p>
            <a:r>
              <a:rPr lang="fr-FR" dirty="0" smtClean="0"/>
              <a:t>Direction Générale de l’Energie et du Climat </a:t>
            </a:r>
            <a:endParaRPr lang="fr-FR" dirty="0"/>
          </a:p>
        </p:txBody>
      </p:sp>
      <p:sp>
        <p:nvSpPr>
          <p:cNvPr id="7" name="Espace réservé du numéro de diapositive 6"/>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9" name="Espace réservé du contenu 8"/>
          <p:cNvSpPr>
            <a:spLocks noGrp="1"/>
          </p:cNvSpPr>
          <p:nvPr>
            <p:ph sz="quarter" idx="14" hasCustomPrompt="1"/>
          </p:nvPr>
        </p:nvSpPr>
        <p:spPr bwMode="gray">
          <a:xfrm>
            <a:off x="359998" y="1836000"/>
            <a:ext cx="8424000" cy="2574000"/>
          </a:xfrm>
        </p:spPr>
        <p:txBody>
          <a:bodyPr/>
          <a:lstStyle>
            <a:lvl1pPr>
              <a:defRPr/>
            </a:lvl1pPr>
            <a:lvl2pPr>
              <a:defRPr/>
            </a:lvl2pPr>
            <a:lvl3pPr>
              <a:defRPr/>
            </a:lvl3pPr>
            <a:lvl4pPr>
              <a:defRPr/>
            </a:lvl4pPr>
            <a:lvl5pPr>
              <a:defRPr/>
            </a:lvl5pPr>
          </a:lstStyle>
          <a:p>
            <a:pPr lvl="0"/>
            <a:r>
              <a:rPr lang="fr-FR" dirty="0" smtClean="0"/>
              <a:t>Texte de niveau 1</a:t>
            </a:r>
          </a:p>
          <a:p>
            <a:pPr lvl="1"/>
            <a:r>
              <a:rPr lang="fr-FR" dirty="0" smtClean="0"/>
              <a:t>Texte de niveau 2</a:t>
            </a:r>
          </a:p>
          <a:p>
            <a:pPr lvl="2"/>
            <a:r>
              <a:rPr lang="fr-FR" dirty="0" smtClean="0"/>
              <a:t>Texte de niveau 3</a:t>
            </a:r>
          </a:p>
          <a:p>
            <a:pPr lvl="3"/>
            <a:r>
              <a:rPr lang="fr-FR" dirty="0" smtClean="0"/>
              <a:t>Texte de niveau 4</a:t>
            </a:r>
          </a:p>
          <a:p>
            <a:pPr lvl="4"/>
            <a:r>
              <a:rPr lang="fr-FR" dirty="0" smtClean="0"/>
              <a:t>Texte de niveau 5</a:t>
            </a:r>
            <a:endParaRPr lang="fr-FR"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310D21-67C5-41C3-94DA-CC0C77305F53}"/>
              </a:ext>
            </a:extLst>
          </p:cNvPr>
          <p:cNvSpPr>
            <a:spLocks noGrp="1"/>
          </p:cNvSpPr>
          <p:nvPr>
            <p:ph type="ctrTitle"/>
          </p:nvPr>
        </p:nvSpPr>
        <p:spPr>
          <a:xfrm>
            <a:off x="1143000" y="841772"/>
            <a:ext cx="6858000" cy="1790700"/>
          </a:xfrm>
        </p:spPr>
        <p:txBody>
          <a:bodyPr anchor="b"/>
          <a:lstStyle>
            <a:lvl1pPr algn="ctr">
              <a:defRPr sz="4500"/>
            </a:lvl1pPr>
          </a:lstStyle>
          <a:p>
            <a:r>
              <a:rPr lang="fr-FR"/>
              <a:t>Modifiez le style du titre</a:t>
            </a:r>
          </a:p>
        </p:txBody>
      </p:sp>
      <p:sp>
        <p:nvSpPr>
          <p:cNvPr id="3" name="Sous-titre 2">
            <a:extLst>
              <a:ext uri="{FF2B5EF4-FFF2-40B4-BE49-F238E27FC236}">
                <a16:creationId xmlns:a16="http://schemas.microsoft.com/office/drawing/2014/main" id="{2F9C68FF-B7D3-4E11-B1AB-52EB9882E7FB}"/>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B9916EE-82C9-4FDC-92CA-44C74D1D3284}"/>
              </a:ext>
            </a:extLst>
          </p:cNvPr>
          <p:cNvSpPr>
            <a:spLocks noGrp="1"/>
          </p:cNvSpPr>
          <p:nvPr>
            <p:ph type="dt" sz="half" idx="10"/>
          </p:nvPr>
        </p:nvSpPr>
        <p:spPr/>
        <p:txBody>
          <a:bodyPr/>
          <a:lstStyle/>
          <a:p>
            <a:r>
              <a:rPr lang="fr-FR" smtClean="0"/>
              <a:t> 02/09/2020 </a:t>
            </a:r>
            <a:endParaRPr lang="fr-FR"/>
          </a:p>
        </p:txBody>
      </p:sp>
      <p:sp>
        <p:nvSpPr>
          <p:cNvPr id="5" name="Espace réservé du pied de page 4">
            <a:extLst>
              <a:ext uri="{FF2B5EF4-FFF2-40B4-BE49-F238E27FC236}">
                <a16:creationId xmlns:a16="http://schemas.microsoft.com/office/drawing/2014/main" id="{07CCC1C7-5C29-44C0-A33D-CEE1506637AB}"/>
              </a:ext>
            </a:extLst>
          </p:cNvPr>
          <p:cNvSpPr>
            <a:spLocks noGrp="1"/>
          </p:cNvSpPr>
          <p:nvPr>
            <p:ph type="ftr" sz="quarter" idx="11"/>
          </p:nvPr>
        </p:nvSpPr>
        <p:spPr/>
        <p:txBody>
          <a:bodyPr/>
          <a:lstStyle/>
          <a:p>
            <a:r>
              <a:rPr lang="fr-FR" smtClean="0"/>
              <a:t>Direction Générale de l’Energie et du Climat </a:t>
            </a:r>
            <a:endParaRPr lang="fr-FR"/>
          </a:p>
        </p:txBody>
      </p:sp>
      <p:sp>
        <p:nvSpPr>
          <p:cNvPr id="6" name="Espace réservé du numéro de diapositive 5">
            <a:extLst>
              <a:ext uri="{FF2B5EF4-FFF2-40B4-BE49-F238E27FC236}">
                <a16:creationId xmlns:a16="http://schemas.microsoft.com/office/drawing/2014/main" id="{ECEA4DC3-D3E9-4AD8-B82F-6066267DF22D}"/>
              </a:ext>
            </a:extLst>
          </p:cNvPr>
          <p:cNvSpPr>
            <a:spLocks noGrp="1"/>
          </p:cNvSpPr>
          <p:nvPr>
            <p:ph type="sldNum" sz="quarter" idx="12"/>
          </p:nvPr>
        </p:nvSpPr>
        <p:spPr/>
        <p:txBody>
          <a:bodyPr/>
          <a:lstStyle/>
          <a:p>
            <a:fld id="{A0028624-AFA5-4BA0-9E3E-35C0366EFC13}" type="slidenum">
              <a:rPr lang="fr-FR" smtClean="0"/>
              <a:t>‹N°›</a:t>
            </a:fld>
            <a:endParaRPr lang="fr-FR"/>
          </a:p>
        </p:txBody>
      </p:sp>
    </p:spTree>
    <p:extLst>
      <p:ext uri="{BB962C8B-B14F-4D97-AF65-F5344CB8AC3E}">
        <p14:creationId xmlns:p14="http://schemas.microsoft.com/office/powerpoint/2010/main" val="380160166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smtClean="0"/>
              <a:t>Titre</a:t>
            </a:r>
            <a:endParaRPr lang="fr-FR" noProof="0" dirty="0"/>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smtClean="0"/>
              <a:t>Texte de niveau 1</a:t>
            </a:r>
          </a:p>
          <a:p>
            <a:pPr lvl="1"/>
            <a:r>
              <a:rPr lang="fr-FR" noProof="0" dirty="0" smtClean="0"/>
              <a:t>Texte de niveau 2</a:t>
            </a:r>
          </a:p>
          <a:p>
            <a:pPr lvl="2"/>
            <a:r>
              <a:rPr lang="fr-FR" noProof="0" dirty="0" smtClean="0"/>
              <a:t>Texte de niveau 3</a:t>
            </a:r>
          </a:p>
          <a:p>
            <a:pPr lvl="3"/>
            <a:r>
              <a:rPr lang="fr-FR" noProof="0" dirty="0" smtClean="0"/>
              <a:t>Texte de niveau 4</a:t>
            </a:r>
          </a:p>
          <a:p>
            <a:pPr lvl="4"/>
            <a:r>
              <a:rPr lang="fr-FR" noProof="0" dirty="0" smtClean="0"/>
              <a:t>Texte de niveau 5</a:t>
            </a:r>
            <a:endParaRPr lang="fr-FR" noProof="0" dirty="0"/>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smtClean="0"/>
              <a:t> 02/09/2020 </a:t>
            </a:r>
            <a:endParaRPr lang="fr-FR" cap="all" dirty="0"/>
          </a:p>
        </p:txBody>
      </p:sp>
      <p:sp>
        <p:nvSpPr>
          <p:cNvPr id="5" name="Espace réservé du pied de page 4"/>
          <p:cNvSpPr>
            <a:spLocks noGrp="1"/>
          </p:cNvSpPr>
          <p:nvPr>
            <p:ph type="ftr" sz="quarter" idx="3"/>
          </p:nvPr>
        </p:nvSpPr>
        <p:spPr bwMode="gray">
          <a:xfrm>
            <a:off x="360000" y="4783500"/>
            <a:ext cx="590400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smtClean="0"/>
              <a:t>Direction Générale de l’Energie et du Climat </a:t>
            </a:r>
            <a:endParaRPr lang="fr-FR" dirty="0"/>
          </a:p>
        </p:txBody>
      </p:sp>
      <p:sp>
        <p:nvSpPr>
          <p:cNvPr id="6" name="Espace réservé du numéro de diapositive 5"/>
          <p:cNvSpPr>
            <a:spLocks noGrp="1"/>
          </p:cNvSpPr>
          <p:nvPr>
            <p:ph type="sldNum" sz="quarter" idx="4"/>
          </p:nvPr>
        </p:nvSpPr>
        <p:spPr bwMode="gray">
          <a:xfrm>
            <a:off x="6264000"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306000" y="108088"/>
            <a:ext cx="724888" cy="519446"/>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13" r:id="rId7"/>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5aNdqZWphY" TargetMode="External"/><Relationship Id="rId2" Type="http://schemas.openxmlformats.org/officeDocument/2006/relationships/hyperlink" Target="https://www.youtube.com/watch?v=81k7AOqa7wE" TargetMode="External"/><Relationship Id="rId1" Type="http://schemas.openxmlformats.org/officeDocument/2006/relationships/slideLayout" Target="../slideLayouts/slideLayout6.xml"/><Relationship Id="rId4" Type="http://schemas.openxmlformats.org/officeDocument/2006/relationships/hyperlink" Target="https://www.ledauphine.com/faits-divers-justice/2020/02/19/annonay-les-gendarmes-ont-mene-une-operation-de-controle-des-bus-scolaires?utm_source=kwanko&amp;utm_medium=contextual%20targeting&amp;utm_campaign=GENERIQUE&amp;utm_content=355569"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5aNdqZWphY"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p:txBody>
          <a:bodyPr/>
          <a:lstStyle/>
          <a:p>
            <a:r>
              <a:rPr lang="fr-FR" smtClean="0"/>
              <a:t> 02/09/2020 </a:t>
            </a:r>
            <a:endParaRPr lang="fr-FR" dirty="0"/>
          </a:p>
        </p:txBody>
      </p:sp>
      <p:sp>
        <p:nvSpPr>
          <p:cNvPr id="8" name="Espace réservé du pied de page 7"/>
          <p:cNvSpPr>
            <a:spLocks noGrp="1"/>
          </p:cNvSpPr>
          <p:nvPr>
            <p:ph type="ftr" sz="quarter" idx="11"/>
          </p:nvPr>
        </p:nvSpPr>
        <p:spPr/>
        <p:txBody>
          <a:bodyPr/>
          <a:lstStyle/>
          <a:p>
            <a:r>
              <a:rPr lang="fr-FR" smtClean="0"/>
              <a:t>Direction Générale de l’Energie et du Climat</a:t>
            </a:r>
          </a:p>
          <a:p>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dirty="0"/>
          </a:p>
        </p:txBody>
      </p:sp>
    </p:spTree>
    <p:extLst>
      <p:ext uri="{BB962C8B-B14F-4D97-AF65-F5344CB8AC3E}">
        <p14:creationId xmlns:p14="http://schemas.microsoft.com/office/powerpoint/2010/main" val="624296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762139"/>
            <a:ext cx="8424000" cy="720000"/>
          </a:xfrm>
        </p:spPr>
        <p:txBody>
          <a:bodyPr/>
          <a:lstStyle/>
          <a:p>
            <a:r>
              <a:rPr lang="fr-FR" sz="2800" dirty="0"/>
              <a:t>STEP #2 : </a:t>
            </a:r>
            <a:r>
              <a:rPr lang="en-US" sz="2800" dirty="0"/>
              <a:t>Accidentology study:</a:t>
            </a:r>
            <a:endParaRPr lang="fr-FR" dirty="0"/>
          </a:p>
        </p:txBody>
      </p:sp>
      <p:sp>
        <p:nvSpPr>
          <p:cNvPr id="3" name="Espace réservé de la date 2"/>
          <p:cNvSpPr>
            <a:spLocks noGrp="1"/>
          </p:cNvSpPr>
          <p:nvPr>
            <p:ph type="dt" sz="half" idx="10"/>
          </p:nvPr>
        </p:nvSpPr>
        <p:spPr/>
        <p:txBody>
          <a:bodyPr/>
          <a:lstStyle/>
          <a:p>
            <a:pPr algn="r"/>
            <a:r>
              <a:rPr lang="fr-FR" cap="all" smtClean="0"/>
              <a:t> 02/09/2020 </a:t>
            </a:r>
            <a:endParaRPr lang="fr-FR" cap="all" dirty="0"/>
          </a:p>
        </p:txBody>
      </p:sp>
      <p:sp>
        <p:nvSpPr>
          <p:cNvPr id="4" name="Espace réservé du pied de page 3"/>
          <p:cNvSpPr>
            <a:spLocks noGrp="1"/>
          </p:cNvSpPr>
          <p:nvPr>
            <p:ph type="ftr" sz="quarter" idx="11"/>
          </p:nvPr>
        </p:nvSpPr>
        <p:spPr/>
        <p:txBody>
          <a:bodyPr/>
          <a:lstStyle/>
          <a:p>
            <a:r>
              <a:rPr lang="fr-FR" smtClean="0"/>
              <a:t>Direction Générale de l’Energie et du Climat </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10</a:t>
            </a:fld>
            <a:endParaRPr lang="fr-FR" dirty="0"/>
          </a:p>
        </p:txBody>
      </p:sp>
      <p:sp>
        <p:nvSpPr>
          <p:cNvPr id="8" name="Espace réservé du contenu 7"/>
          <p:cNvSpPr>
            <a:spLocks noGrp="1"/>
          </p:cNvSpPr>
          <p:nvPr>
            <p:ph sz="quarter" idx="14"/>
          </p:nvPr>
        </p:nvSpPr>
        <p:spPr>
          <a:xfrm>
            <a:off x="342060" y="1203598"/>
            <a:ext cx="8424000" cy="2574000"/>
          </a:xfrm>
        </p:spPr>
        <p:txBody>
          <a:bodyPr/>
          <a:lstStyle/>
          <a:p>
            <a:pPr lvl="0">
              <a:lnSpc>
                <a:spcPct val="90000"/>
              </a:lnSpc>
              <a:spcAft>
                <a:spcPts val="0"/>
              </a:spcAft>
            </a:pPr>
            <a:r>
              <a:rPr lang="en-US" sz="1600" u="sng" dirty="0">
                <a:solidFill>
                  <a:prstClr val="black"/>
                </a:solidFill>
                <a:latin typeface="Calibri" panose="020F0502020204030204"/>
              </a:rPr>
              <a:t>Theory :</a:t>
            </a:r>
          </a:p>
          <a:p>
            <a:pPr marL="228600" lvl="0" indent="-228600">
              <a:lnSpc>
                <a:spcPct val="90000"/>
              </a:lnSpc>
              <a:spcAft>
                <a:spcPts val="0"/>
              </a:spcAft>
              <a:buFont typeface="Arial" panose="020B0604020202020204" pitchFamily="34" charset="0"/>
              <a:buChar char="•"/>
            </a:pPr>
            <a:r>
              <a:rPr lang="en-US" sz="1600" dirty="0">
                <a:solidFill>
                  <a:prstClr val="black"/>
                </a:solidFill>
                <a:latin typeface="Calibri" panose="020F0502020204030204"/>
              </a:rPr>
              <a:t>Supposing the 100 % presence of manual hammer in all buses at the right place</a:t>
            </a:r>
          </a:p>
          <a:p>
            <a:pPr marL="228600" lvl="0" indent="-228600">
              <a:lnSpc>
                <a:spcPct val="90000"/>
              </a:lnSpc>
              <a:spcAft>
                <a:spcPts val="0"/>
              </a:spcAft>
              <a:buFont typeface="Arial" panose="020B0604020202020204" pitchFamily="34" charset="0"/>
              <a:buChar char="•"/>
            </a:pPr>
            <a:r>
              <a:rPr lang="en-US" sz="1600" dirty="0">
                <a:solidFill>
                  <a:prstClr val="black"/>
                </a:solidFill>
                <a:latin typeface="Calibri" panose="020F0502020204030204"/>
              </a:rPr>
              <a:t>Supposing the manual hammer is used in each 100 % needed situation</a:t>
            </a:r>
          </a:p>
          <a:p>
            <a:pPr marL="228600" lvl="0" indent="-228600">
              <a:lnSpc>
                <a:spcPct val="90000"/>
              </a:lnSpc>
              <a:spcAft>
                <a:spcPts val="0"/>
              </a:spcAft>
              <a:buFont typeface="Arial" panose="020B0604020202020204" pitchFamily="34" charset="0"/>
              <a:buChar char="•"/>
            </a:pPr>
            <a:r>
              <a:rPr lang="en-US" sz="1600" dirty="0">
                <a:solidFill>
                  <a:prstClr val="black"/>
                </a:solidFill>
                <a:latin typeface="Calibri" panose="020F0502020204030204"/>
              </a:rPr>
              <a:t>Supposing the EE breaking/opening in one action in 100% of the cases (including breaking the two layers in one action)</a:t>
            </a:r>
          </a:p>
          <a:p>
            <a:pPr marL="228600" lvl="0" indent="-228600">
              <a:lnSpc>
                <a:spcPct val="90000"/>
              </a:lnSpc>
              <a:spcAft>
                <a:spcPts val="0"/>
              </a:spcAft>
              <a:buFont typeface="Wingdings" panose="05000000000000000000" pitchFamily="2" charset="2"/>
              <a:buChar char="à"/>
            </a:pPr>
            <a:r>
              <a:rPr lang="en-US" sz="1600" dirty="0">
                <a:solidFill>
                  <a:prstClr val="black"/>
                </a:solidFill>
                <a:latin typeface="Calibri" panose="020F0502020204030204"/>
              </a:rPr>
              <a:t>THEN The manual hammer’s efficiency could be considered as 100</a:t>
            </a:r>
            <a:r>
              <a:rPr lang="en-US" sz="1600" dirty="0" smtClean="0">
                <a:solidFill>
                  <a:prstClr val="black"/>
                </a:solidFill>
                <a:latin typeface="Calibri" panose="020F0502020204030204"/>
              </a:rPr>
              <a:t>%</a:t>
            </a:r>
          </a:p>
          <a:p>
            <a:pPr marL="228600" lvl="0" indent="-228600">
              <a:lnSpc>
                <a:spcPct val="90000"/>
              </a:lnSpc>
              <a:spcAft>
                <a:spcPts val="0"/>
              </a:spcAft>
              <a:buFont typeface="Wingdings" panose="05000000000000000000" pitchFamily="2" charset="2"/>
              <a:buChar char="à"/>
            </a:pPr>
            <a:endParaRPr lang="en-US" sz="1600" dirty="0">
              <a:solidFill>
                <a:prstClr val="black"/>
              </a:solidFill>
              <a:latin typeface="Calibri" panose="020F0502020204030204"/>
            </a:endParaRPr>
          </a:p>
          <a:p>
            <a:pPr marL="228600" lvl="0" indent="-228600">
              <a:lnSpc>
                <a:spcPct val="90000"/>
              </a:lnSpc>
              <a:spcAft>
                <a:spcPts val="0"/>
              </a:spcAft>
              <a:buFont typeface="Wingdings" panose="05000000000000000000" pitchFamily="2" charset="2"/>
              <a:buChar char="à"/>
            </a:pPr>
            <a:r>
              <a:rPr lang="en-US" sz="1600" dirty="0">
                <a:solidFill>
                  <a:prstClr val="black"/>
                </a:solidFill>
                <a:latin typeface="Calibri" panose="020F0502020204030204"/>
              </a:rPr>
              <a:t>BUT the reality is :</a:t>
            </a:r>
          </a:p>
          <a:p>
            <a:pPr marL="228600" lvl="0" indent="-228600">
              <a:lnSpc>
                <a:spcPct val="90000"/>
              </a:lnSpc>
              <a:spcAft>
                <a:spcPts val="0"/>
              </a:spcAft>
              <a:buFont typeface="Arial" panose="020B0604020202020204" pitchFamily="34" charset="0"/>
              <a:buChar char="•"/>
            </a:pPr>
            <a:r>
              <a:rPr lang="en-US" sz="1600" dirty="0">
                <a:solidFill>
                  <a:prstClr val="black"/>
                </a:solidFill>
                <a:latin typeface="Calibri" panose="020F0502020204030204"/>
              </a:rPr>
              <a:t>92,5 % measured presence of the hammer </a:t>
            </a:r>
          </a:p>
          <a:p>
            <a:pPr marL="228600" lvl="0" indent="-228600">
              <a:lnSpc>
                <a:spcPct val="90000"/>
              </a:lnSpc>
              <a:spcAft>
                <a:spcPts val="0"/>
              </a:spcAft>
              <a:buFont typeface="Arial" panose="020B0604020202020204" pitchFamily="34" charset="0"/>
              <a:buChar char="•"/>
            </a:pPr>
            <a:r>
              <a:rPr lang="en-US" sz="1600" dirty="0">
                <a:solidFill>
                  <a:prstClr val="black"/>
                </a:solidFill>
                <a:latin typeface="Calibri" panose="020F0502020204030204"/>
              </a:rPr>
              <a:t>Accidentology analysis shows an effective good use of the hammer of 5/9 cases so less than 60%; it’s assumed to use 70% for the following calculation. </a:t>
            </a:r>
          </a:p>
          <a:p>
            <a:pPr marL="228600" lvl="0" indent="-228600">
              <a:lnSpc>
                <a:spcPct val="90000"/>
              </a:lnSpc>
              <a:spcAft>
                <a:spcPts val="0"/>
              </a:spcAft>
              <a:buFont typeface="Arial" panose="020B0604020202020204" pitchFamily="34" charset="0"/>
              <a:buChar char="•"/>
            </a:pPr>
            <a:r>
              <a:rPr lang="en-US" sz="1600" dirty="0">
                <a:solidFill>
                  <a:prstClr val="black"/>
                </a:solidFill>
                <a:latin typeface="Calibri" panose="020F0502020204030204"/>
              </a:rPr>
              <a:t>Accidentology analysis shows a breaking window action in two times (2 layers) so an assumed efficiency of 85</a:t>
            </a:r>
            <a:r>
              <a:rPr lang="en-US" sz="1600" dirty="0" smtClean="0">
                <a:solidFill>
                  <a:prstClr val="black"/>
                </a:solidFill>
                <a:latin typeface="Calibri" panose="020F0502020204030204"/>
              </a:rPr>
              <a:t>%.</a:t>
            </a:r>
          </a:p>
          <a:p>
            <a:pPr marL="228600" lvl="0" indent="-228600">
              <a:lnSpc>
                <a:spcPct val="90000"/>
              </a:lnSpc>
              <a:spcAft>
                <a:spcPts val="0"/>
              </a:spcAft>
              <a:buFont typeface="Arial" panose="020B0604020202020204" pitchFamily="34" charset="0"/>
              <a:buChar char="•"/>
            </a:pPr>
            <a:endParaRPr lang="en-US" sz="1600" dirty="0">
              <a:solidFill>
                <a:prstClr val="black"/>
              </a:solidFill>
              <a:latin typeface="Calibri" panose="020F0502020204030204"/>
            </a:endParaRPr>
          </a:p>
          <a:p>
            <a:pPr lvl="0">
              <a:lnSpc>
                <a:spcPct val="90000"/>
              </a:lnSpc>
              <a:spcAft>
                <a:spcPts val="0"/>
              </a:spcAft>
            </a:pPr>
            <a:r>
              <a:rPr lang="en-US" sz="1600" dirty="0">
                <a:solidFill>
                  <a:prstClr val="black"/>
                </a:solidFill>
                <a:latin typeface="Calibri" panose="020F0502020204030204"/>
              </a:rPr>
              <a:t>The facts shows that the real efficiency of the manual hammer is not 100%. With the actual values, the real efficiency is 55%. </a:t>
            </a:r>
          </a:p>
        </p:txBody>
      </p:sp>
    </p:spTree>
    <p:extLst>
      <p:ext uri="{BB962C8B-B14F-4D97-AF65-F5344CB8AC3E}">
        <p14:creationId xmlns:p14="http://schemas.microsoft.com/office/powerpoint/2010/main" val="33334348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63688" y="123478"/>
            <a:ext cx="8424000" cy="720000"/>
          </a:xfrm>
        </p:spPr>
        <p:txBody>
          <a:bodyPr/>
          <a:lstStyle/>
          <a:p>
            <a:r>
              <a:rPr lang="fr-FR" sz="2400" dirty="0"/>
              <a:t>STEP #2 : </a:t>
            </a:r>
            <a:r>
              <a:rPr lang="en-US" sz="2400" dirty="0" err="1"/>
              <a:t>Accidentology</a:t>
            </a:r>
            <a:r>
              <a:rPr lang="en-US" sz="2400" dirty="0"/>
              <a:t> study:</a:t>
            </a:r>
            <a:endParaRPr lang="fr-FR" dirty="0"/>
          </a:p>
        </p:txBody>
      </p:sp>
      <p:sp>
        <p:nvSpPr>
          <p:cNvPr id="3" name="Espace réservé de la date 2"/>
          <p:cNvSpPr>
            <a:spLocks noGrp="1"/>
          </p:cNvSpPr>
          <p:nvPr>
            <p:ph type="dt" sz="half" idx="10"/>
          </p:nvPr>
        </p:nvSpPr>
        <p:spPr/>
        <p:txBody>
          <a:bodyPr/>
          <a:lstStyle/>
          <a:p>
            <a:pPr algn="r"/>
            <a:r>
              <a:rPr lang="fr-FR" cap="all" smtClean="0"/>
              <a:t> 02/09/2020 </a:t>
            </a:r>
            <a:endParaRPr lang="fr-FR" cap="all" dirty="0"/>
          </a:p>
        </p:txBody>
      </p:sp>
      <p:sp>
        <p:nvSpPr>
          <p:cNvPr id="4" name="Espace réservé du pied de page 3"/>
          <p:cNvSpPr>
            <a:spLocks noGrp="1"/>
          </p:cNvSpPr>
          <p:nvPr>
            <p:ph type="ftr" sz="quarter" idx="11"/>
          </p:nvPr>
        </p:nvSpPr>
        <p:spPr/>
        <p:txBody>
          <a:bodyPr/>
          <a:lstStyle/>
          <a:p>
            <a:r>
              <a:rPr lang="fr-FR" smtClean="0"/>
              <a:t>Direction Générale de l’Energie et du Climat </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11</a:t>
            </a:fld>
            <a:endParaRPr lang="fr-FR" dirty="0"/>
          </a:p>
        </p:txBody>
      </p:sp>
      <p:sp>
        <p:nvSpPr>
          <p:cNvPr id="8" name="ZoneTexte 7"/>
          <p:cNvSpPr txBox="1"/>
          <p:nvPr/>
        </p:nvSpPr>
        <p:spPr>
          <a:xfrm>
            <a:off x="467544" y="403926"/>
            <a:ext cx="8784976" cy="553998"/>
          </a:xfrm>
          <a:prstGeom prst="rect">
            <a:avLst/>
          </a:prstGeom>
          <a:noFill/>
        </p:spPr>
        <p:txBody>
          <a:bodyPr wrap="square" rtlCol="0">
            <a:spAutoFit/>
          </a:bodyPr>
          <a:lstStyle/>
          <a:p>
            <a:r>
              <a:rPr lang="en-US" sz="1500" dirty="0" smtClean="0"/>
              <a:t>The </a:t>
            </a:r>
            <a:r>
              <a:rPr lang="en-US" sz="1500" dirty="0"/>
              <a:t>use of the hammer (current device) is not a priority for </a:t>
            </a:r>
            <a:r>
              <a:rPr lang="en-US" sz="1500" dirty="0" smtClean="0"/>
              <a:t>evacuation and it is not very effective, </a:t>
            </a:r>
            <a:r>
              <a:rPr lang="en-US" sz="1500" dirty="0"/>
              <a:t>as confirmed by this UK </a:t>
            </a:r>
            <a:r>
              <a:rPr lang="en-US" sz="1500" dirty="0" smtClean="0"/>
              <a:t>study (</a:t>
            </a:r>
            <a:r>
              <a:rPr lang="fr-FR" sz="1500" dirty="0" smtClean="0"/>
              <a:t>SDWEE-03-08)</a:t>
            </a:r>
            <a:r>
              <a:rPr lang="en-US" sz="1500" dirty="0" smtClean="0"/>
              <a:t> :</a:t>
            </a:r>
            <a:endParaRPr lang="fr-FR" sz="1500" dirty="0"/>
          </a:p>
        </p:txBody>
      </p:sp>
      <p:pic>
        <p:nvPicPr>
          <p:cNvPr id="10" name="Espace réservé du contenu 9"/>
          <p:cNvPicPr>
            <a:picLocks noGrp="1" noChangeAspect="1"/>
          </p:cNvPicPr>
          <p:nvPr>
            <p:ph sz="quarter" idx="14"/>
          </p:nvPr>
        </p:nvPicPr>
        <p:blipFill>
          <a:blip r:embed="rId2"/>
          <a:stretch>
            <a:fillRect/>
          </a:stretch>
        </p:blipFill>
        <p:spPr>
          <a:xfrm>
            <a:off x="2973773" y="1004090"/>
            <a:ext cx="4694571" cy="3779409"/>
          </a:xfrm>
          <a:prstGeom prst="rect">
            <a:avLst/>
          </a:prstGeom>
        </p:spPr>
      </p:pic>
    </p:spTree>
    <p:extLst>
      <p:ext uri="{BB962C8B-B14F-4D97-AF65-F5344CB8AC3E}">
        <p14:creationId xmlns:p14="http://schemas.microsoft.com/office/powerpoint/2010/main" val="1312812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93A6E7-AF64-42E3-9079-79672D832CFE}"/>
              </a:ext>
            </a:extLst>
          </p:cNvPr>
          <p:cNvSpPr>
            <a:spLocks noGrp="1"/>
          </p:cNvSpPr>
          <p:nvPr>
            <p:ph type="ctrTitle"/>
          </p:nvPr>
        </p:nvSpPr>
        <p:spPr>
          <a:xfrm>
            <a:off x="498448" y="118231"/>
            <a:ext cx="8533700" cy="748650"/>
          </a:xfrm>
        </p:spPr>
        <p:txBody>
          <a:bodyPr>
            <a:noAutofit/>
          </a:bodyPr>
          <a:lstStyle/>
          <a:p>
            <a:pPr algn="l"/>
            <a:r>
              <a:rPr lang="en-US" sz="3300" dirty="0"/>
              <a:t>STEP #3 : Technical efficiency comparison</a:t>
            </a:r>
          </a:p>
        </p:txBody>
      </p:sp>
      <p:graphicFrame>
        <p:nvGraphicFramePr>
          <p:cNvPr id="6" name="Tableau 5">
            <a:extLst>
              <a:ext uri="{FF2B5EF4-FFF2-40B4-BE49-F238E27FC236}">
                <a16:creationId xmlns:a16="http://schemas.microsoft.com/office/drawing/2014/main" id="{CE8AF1CB-63C2-45E6-AAAC-2B0C3FDE49BB}"/>
              </a:ext>
            </a:extLst>
          </p:cNvPr>
          <p:cNvGraphicFramePr>
            <a:graphicFrameLocks noGrp="1"/>
          </p:cNvGraphicFramePr>
          <p:nvPr>
            <p:extLst>
              <p:ext uri="{D42A27DB-BD31-4B8C-83A1-F6EECF244321}">
                <p14:modId xmlns:p14="http://schemas.microsoft.com/office/powerpoint/2010/main" val="3212845782"/>
              </p:ext>
            </p:extLst>
          </p:nvPr>
        </p:nvGraphicFramePr>
        <p:xfrm>
          <a:off x="156468" y="830246"/>
          <a:ext cx="5448301" cy="3953254"/>
        </p:xfrm>
        <a:graphic>
          <a:graphicData uri="http://schemas.openxmlformats.org/drawingml/2006/table">
            <a:tbl>
              <a:tblPr/>
              <a:tblGrid>
                <a:gridCol w="1114016">
                  <a:extLst>
                    <a:ext uri="{9D8B030D-6E8A-4147-A177-3AD203B41FA5}">
                      <a16:colId xmlns:a16="http://schemas.microsoft.com/office/drawing/2014/main" val="2333675803"/>
                    </a:ext>
                  </a:extLst>
                </a:gridCol>
                <a:gridCol w="302183">
                  <a:extLst>
                    <a:ext uri="{9D8B030D-6E8A-4147-A177-3AD203B41FA5}">
                      <a16:colId xmlns:a16="http://schemas.microsoft.com/office/drawing/2014/main" val="2710945856"/>
                    </a:ext>
                  </a:extLst>
                </a:gridCol>
                <a:gridCol w="672017">
                  <a:extLst>
                    <a:ext uri="{9D8B030D-6E8A-4147-A177-3AD203B41FA5}">
                      <a16:colId xmlns:a16="http://schemas.microsoft.com/office/drawing/2014/main" val="4115935932"/>
                    </a:ext>
                  </a:extLst>
                </a:gridCol>
                <a:gridCol w="672017">
                  <a:extLst>
                    <a:ext uri="{9D8B030D-6E8A-4147-A177-3AD203B41FA5}">
                      <a16:colId xmlns:a16="http://schemas.microsoft.com/office/drawing/2014/main" val="3100532494"/>
                    </a:ext>
                  </a:extLst>
                </a:gridCol>
                <a:gridCol w="672017">
                  <a:extLst>
                    <a:ext uri="{9D8B030D-6E8A-4147-A177-3AD203B41FA5}">
                      <a16:colId xmlns:a16="http://schemas.microsoft.com/office/drawing/2014/main" val="389936616"/>
                    </a:ext>
                  </a:extLst>
                </a:gridCol>
                <a:gridCol w="672017">
                  <a:extLst>
                    <a:ext uri="{9D8B030D-6E8A-4147-A177-3AD203B41FA5}">
                      <a16:colId xmlns:a16="http://schemas.microsoft.com/office/drawing/2014/main" val="1410409653"/>
                    </a:ext>
                  </a:extLst>
                </a:gridCol>
                <a:gridCol w="672017">
                  <a:extLst>
                    <a:ext uri="{9D8B030D-6E8A-4147-A177-3AD203B41FA5}">
                      <a16:colId xmlns:a16="http://schemas.microsoft.com/office/drawing/2014/main" val="3951973827"/>
                    </a:ext>
                  </a:extLst>
                </a:gridCol>
                <a:gridCol w="672017">
                  <a:extLst>
                    <a:ext uri="{9D8B030D-6E8A-4147-A177-3AD203B41FA5}">
                      <a16:colId xmlns:a16="http://schemas.microsoft.com/office/drawing/2014/main" val="1386308972"/>
                    </a:ext>
                  </a:extLst>
                </a:gridCol>
              </a:tblGrid>
              <a:tr h="286338">
                <a:tc gridSpan="8">
                  <a:txBody>
                    <a:bodyPr/>
                    <a:lstStyle/>
                    <a:p>
                      <a:pPr algn="ctr" fontAlgn="b"/>
                      <a:r>
                        <a:rPr lang="en-US" sz="1500" b="1" i="0" u="none" strike="noStrike" noProof="0" dirty="0">
                          <a:solidFill>
                            <a:srgbClr val="FFFFFF"/>
                          </a:solidFill>
                          <a:effectLst/>
                          <a:latin typeface="Calibri" panose="020F0502020204030204" pitchFamily="34" charset="0"/>
                        </a:rPr>
                        <a:t>Comparison</a:t>
                      </a:r>
                      <a:r>
                        <a:rPr lang="en-US" sz="1500" b="1" i="0" u="none" strike="noStrike" dirty="0">
                          <a:solidFill>
                            <a:srgbClr val="FFFFFF"/>
                          </a:solidFill>
                          <a:effectLst/>
                          <a:latin typeface="Calibri" panose="020F0502020204030204" pitchFamily="34" charset="0"/>
                        </a:rPr>
                        <a:t> Matrix</a:t>
                      </a:r>
                    </a:p>
                  </a:txBody>
                  <a:tcPr marL="6521" marR="6521" marT="6521" marB="0" anchor="ctr">
                    <a:lnL>
                      <a:noFill/>
                    </a:lnL>
                    <a:lnR>
                      <a:noFill/>
                    </a:lnR>
                    <a:lnT>
                      <a:noFill/>
                    </a:lnT>
                    <a:lnB>
                      <a:noFill/>
                    </a:lnB>
                    <a:solidFill>
                      <a:srgbClr val="0070C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511321626"/>
                  </a:ext>
                </a:extLst>
              </a:tr>
              <a:tr h="135635">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08280249"/>
                  </a:ext>
                </a:extLst>
              </a:tr>
              <a:tr h="232677">
                <a:tc>
                  <a:txBody>
                    <a:bodyPr/>
                    <a:lstStyle/>
                    <a:p>
                      <a:pPr algn="ctr" fontAlgn="ctr"/>
                      <a:r>
                        <a:rPr lang="en-US" sz="700" b="1" i="0" u="none" strike="noStrike">
                          <a:solidFill>
                            <a:srgbClr val="000000"/>
                          </a:solidFill>
                          <a:effectLst/>
                          <a:latin typeface="Calibri" panose="020F0502020204030204" pitchFamily="34" charset="0"/>
                        </a:rPr>
                        <a:t> </a:t>
                      </a:r>
                      <a:endParaRPr lang="en-US" sz="700" b="1"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1" i="0" u="none" strike="noStrike">
                          <a:solidFill>
                            <a:srgbClr val="000000"/>
                          </a:solidFill>
                          <a:effectLst/>
                          <a:latin typeface="Calibri" panose="020F0502020204030204" pitchFamily="34" charset="0"/>
                        </a:rPr>
                        <a:t> </a:t>
                      </a:r>
                      <a:endParaRPr lang="en-US" sz="700" b="1" i="0" u="none" strike="noStrike" dirty="0">
                        <a:solidFill>
                          <a:srgbClr val="000000"/>
                        </a:solidFill>
                        <a:effectLst/>
                        <a:latin typeface="Calibri" panose="020F0502020204030204" pitchFamily="34" charset="0"/>
                      </a:endParaRPr>
                    </a:p>
                  </a:txBody>
                  <a:tcPr marL="6521" marR="6521" marT="6521"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en-US" sz="700" b="1" i="0" u="none" strike="noStrike">
                          <a:solidFill>
                            <a:srgbClr val="FFFFFF"/>
                          </a:solidFill>
                          <a:effectLst/>
                          <a:latin typeface="Calibri" panose="020F0502020204030204" pitchFamily="34" charset="0"/>
                        </a:rPr>
                        <a:t>Classic manual Hammer</a:t>
                      </a:r>
                      <a:endParaRPr lang="en-US" sz="700" b="1" i="0" u="none" strike="noStrike" dirty="0">
                        <a:solidFill>
                          <a:srgbClr val="FFFFFF"/>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hMerge="1">
                  <a:txBody>
                    <a:bodyPr/>
                    <a:lstStyle/>
                    <a:p>
                      <a:endParaRPr lang="fr-FR"/>
                    </a:p>
                  </a:txBody>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700" b="1" i="0" u="none" strike="noStrike" baseline="0" noProof="0" dirty="0" smtClean="0">
                          <a:solidFill>
                            <a:schemeClr val="bg1"/>
                          </a:solidFill>
                          <a:effectLst/>
                          <a:latin typeface="+mn-lt"/>
                        </a:rPr>
                        <a:t>“system easier to operate” </a:t>
                      </a:r>
                      <a:r>
                        <a:rPr lang="en-US" sz="700" b="1" i="0" u="none" strike="noStrike" dirty="0" smtClean="0">
                          <a:solidFill>
                            <a:srgbClr val="FFFFFF"/>
                          </a:solidFill>
                          <a:effectLst/>
                          <a:latin typeface="Calibri" panose="020F0502020204030204" pitchFamily="34" charset="0"/>
                        </a:rPr>
                        <a:t>(driver's trigger)</a:t>
                      </a:r>
                      <a:endParaRPr lang="en-US" sz="700" b="1" i="0" u="none" strike="noStrike" dirty="0">
                        <a:solidFill>
                          <a:srgbClr val="FFFFFF"/>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fr-FR"/>
                    </a:p>
                  </a:txBody>
                  <a:tcPr/>
                </a:tc>
                <a:tc gridSpan="2">
                  <a:txBody>
                    <a:bodyPr/>
                    <a:lstStyle/>
                    <a:p>
                      <a:pPr algn="ctr" fontAlgn="ctr"/>
                      <a:r>
                        <a:rPr lang="en-US" sz="700" b="1" i="0" u="none" strike="noStrike" dirty="0" smtClean="0">
                          <a:solidFill>
                            <a:srgbClr val="FFFFFF"/>
                          </a:solidFill>
                          <a:effectLst/>
                          <a:latin typeface="Calibri" panose="020F0502020204030204" pitchFamily="34" charset="0"/>
                        </a:rPr>
                        <a:t>“system easier to operate” (</a:t>
                      </a:r>
                      <a:r>
                        <a:rPr lang="en-US" sz="700" b="1" i="0" u="none" strike="noStrike" dirty="0">
                          <a:solidFill>
                            <a:srgbClr val="FFFFFF"/>
                          </a:solidFill>
                          <a:effectLst/>
                          <a:latin typeface="Calibri" panose="020F0502020204030204" pitchFamily="34" charset="0"/>
                        </a:rPr>
                        <a:t>Passenger trigger)</a:t>
                      </a: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hMerge="1">
                  <a:txBody>
                    <a:bodyPr/>
                    <a:lstStyle/>
                    <a:p>
                      <a:endParaRPr lang="fr-FR"/>
                    </a:p>
                  </a:txBody>
                  <a:tcPr/>
                </a:tc>
                <a:extLst>
                  <a:ext uri="{0D108BD9-81ED-4DB2-BD59-A6C34878D82A}">
                    <a16:rowId xmlns:a16="http://schemas.microsoft.com/office/drawing/2014/main" val="2131121602"/>
                  </a:ext>
                </a:extLst>
              </a:tr>
              <a:tr h="135635">
                <a:tc>
                  <a:txBody>
                    <a:bodyPr/>
                    <a:lstStyle/>
                    <a:p>
                      <a:pPr algn="ctr" fontAlgn="ctr"/>
                      <a:r>
                        <a:rPr lang="en-US" sz="700" b="1" i="0" u="none" strike="noStrike" dirty="0">
                          <a:solidFill>
                            <a:srgbClr val="FFFFFF"/>
                          </a:solidFill>
                          <a:effectLst/>
                          <a:latin typeface="Calibri" panose="020F0502020204030204" pitchFamily="34" charset="0"/>
                        </a:rPr>
                        <a:t>Criteria</a:t>
                      </a: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700" b="1" i="0" u="none" strike="noStrike">
                          <a:solidFill>
                            <a:srgbClr val="FFFFFF"/>
                          </a:solidFill>
                          <a:effectLst/>
                          <a:latin typeface="Calibri" panose="020F0502020204030204" pitchFamily="34" charset="0"/>
                        </a:rPr>
                        <a:t>Weight</a:t>
                      </a:r>
                      <a:endParaRPr lang="en-US" sz="700" b="1" i="0" u="none" strike="noStrike" dirty="0">
                        <a:solidFill>
                          <a:srgbClr val="FFFFFF"/>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700" b="1" i="0" u="none" strike="noStrike">
                          <a:solidFill>
                            <a:srgbClr val="FFFFFF"/>
                          </a:solidFill>
                          <a:effectLst/>
                          <a:latin typeface="Calibri" panose="020F0502020204030204" pitchFamily="34" charset="0"/>
                        </a:rPr>
                        <a:t>ranking</a:t>
                      </a:r>
                      <a:endParaRPr lang="en-US" sz="700" b="1" i="0" u="none" strike="noStrike" dirty="0">
                        <a:solidFill>
                          <a:srgbClr val="FFFFFF"/>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700" b="1" i="0" u="none" strike="noStrike">
                          <a:solidFill>
                            <a:srgbClr val="FFFFFF"/>
                          </a:solidFill>
                          <a:effectLst/>
                          <a:latin typeface="Calibri" panose="020F0502020204030204" pitchFamily="34" charset="0"/>
                        </a:rPr>
                        <a:t>score</a:t>
                      </a:r>
                      <a:endParaRPr lang="en-US" sz="700" b="1" i="0" u="none" strike="noStrike" dirty="0">
                        <a:solidFill>
                          <a:srgbClr val="FFFFFF"/>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700" b="1" i="0" u="none" strike="noStrike">
                          <a:solidFill>
                            <a:srgbClr val="FFFFFF"/>
                          </a:solidFill>
                          <a:effectLst/>
                          <a:latin typeface="Calibri" panose="020F0502020204030204" pitchFamily="34" charset="0"/>
                        </a:rPr>
                        <a:t>ranking</a:t>
                      </a:r>
                      <a:endParaRPr lang="en-US" sz="700" b="1" i="0" u="none" strike="noStrike" dirty="0">
                        <a:solidFill>
                          <a:srgbClr val="FFFFFF"/>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700" b="1" i="0" u="none" strike="noStrike">
                          <a:solidFill>
                            <a:srgbClr val="FFFFFF"/>
                          </a:solidFill>
                          <a:effectLst/>
                          <a:latin typeface="Calibri" panose="020F0502020204030204" pitchFamily="34" charset="0"/>
                        </a:rPr>
                        <a:t>score</a:t>
                      </a:r>
                      <a:endParaRPr lang="en-US" sz="700" b="1" i="0" u="none" strike="noStrike" dirty="0">
                        <a:solidFill>
                          <a:srgbClr val="FFFFFF"/>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700" b="1" i="0" u="none" strike="noStrike">
                          <a:solidFill>
                            <a:srgbClr val="FFFFFF"/>
                          </a:solidFill>
                          <a:effectLst/>
                          <a:latin typeface="Calibri" panose="020F0502020204030204" pitchFamily="34" charset="0"/>
                        </a:rPr>
                        <a:t>Ranking</a:t>
                      </a:r>
                      <a:endParaRPr lang="en-US" sz="700" b="1" i="0" u="none" strike="noStrike" dirty="0">
                        <a:solidFill>
                          <a:srgbClr val="FFFFFF"/>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700" b="1" i="0" u="none" strike="noStrike" dirty="0">
                          <a:solidFill>
                            <a:srgbClr val="FFFFFF"/>
                          </a:solidFill>
                          <a:effectLst/>
                          <a:latin typeface="Calibri" panose="020F0502020204030204" pitchFamily="34" charset="0"/>
                        </a:rPr>
                        <a:t>score</a:t>
                      </a: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228415739"/>
                  </a:ext>
                </a:extLst>
              </a:tr>
              <a:tr h="128099">
                <a:tc>
                  <a:txBody>
                    <a:bodyPr/>
                    <a:lstStyle/>
                    <a:p>
                      <a:pPr algn="l" fontAlgn="b"/>
                      <a:r>
                        <a:rPr lang="en-US" sz="700" b="0" i="0" u="none" strike="noStrike">
                          <a:solidFill>
                            <a:srgbClr val="000000"/>
                          </a:solidFill>
                          <a:effectLst/>
                          <a:latin typeface="Calibri" panose="020F0502020204030204" pitchFamily="34" charset="0"/>
                        </a:rPr>
                        <a:t>Functional features</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594027472"/>
                  </a:ext>
                </a:extLst>
              </a:tr>
              <a:tr h="128099">
                <a:tc>
                  <a:txBody>
                    <a:bodyPr/>
                    <a:lstStyle/>
                    <a:p>
                      <a:pPr algn="l" fontAlgn="b"/>
                      <a:r>
                        <a:rPr lang="en-US" sz="700" b="0" i="0" u="none" strike="noStrike">
                          <a:solidFill>
                            <a:srgbClr val="000000"/>
                          </a:solidFill>
                          <a:effectLst/>
                          <a:latin typeface="Calibri" panose="020F0502020204030204" pitchFamily="34" charset="0"/>
                        </a:rPr>
                        <a:t>Windows Breaking duration</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dirty="0">
                          <a:solidFill>
                            <a:srgbClr val="000000"/>
                          </a:solidFill>
                          <a:effectLst/>
                          <a:latin typeface="Calibri" panose="020F0502020204030204" pitchFamily="34" charset="0"/>
                        </a:rPr>
                        <a:t>1</a:t>
                      </a: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dirty="0">
                          <a:solidFill>
                            <a:srgbClr val="000000"/>
                          </a:solidFill>
                          <a:effectLst/>
                          <a:latin typeface="Calibri" panose="020F0502020204030204" pitchFamily="34" charset="0"/>
                        </a:rPr>
                        <a:t>5</a:t>
                      </a: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dirty="0">
                          <a:solidFill>
                            <a:srgbClr val="000000"/>
                          </a:solidFill>
                          <a:effectLst/>
                          <a:latin typeface="Calibri" panose="020F0502020204030204" pitchFamily="34" charset="0"/>
                        </a:rPr>
                        <a:t>5</a:t>
                      </a: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dirty="0">
                          <a:solidFill>
                            <a:srgbClr val="000000"/>
                          </a:solidFill>
                          <a:effectLst/>
                          <a:latin typeface="Calibri" panose="020F0502020204030204" pitchFamily="34" charset="0"/>
                        </a:rPr>
                        <a:t>5</a:t>
                      </a: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714942184"/>
                  </a:ext>
                </a:extLst>
              </a:tr>
              <a:tr h="128099">
                <a:tc>
                  <a:txBody>
                    <a:bodyPr/>
                    <a:lstStyle/>
                    <a:p>
                      <a:pPr algn="l" fontAlgn="b"/>
                      <a:r>
                        <a:rPr lang="en-US" sz="700" b="0" i="0" u="none" strike="noStrike">
                          <a:solidFill>
                            <a:srgbClr val="000000"/>
                          </a:solidFill>
                          <a:effectLst/>
                          <a:latin typeface="Calibri" panose="020F0502020204030204" pitchFamily="34" charset="0"/>
                        </a:rPr>
                        <a:t>Easy to use</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2</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6</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dirty="0">
                          <a:solidFill>
                            <a:srgbClr val="000000"/>
                          </a:solidFill>
                          <a:effectLst/>
                          <a:latin typeface="Calibri" panose="020F0502020204030204" pitchFamily="34" charset="0"/>
                        </a:rPr>
                        <a:t>10</a:t>
                      </a: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dirty="0">
                          <a:solidFill>
                            <a:srgbClr val="000000"/>
                          </a:solidFill>
                          <a:effectLst/>
                          <a:latin typeface="Calibri" panose="020F0502020204030204" pitchFamily="34" charset="0"/>
                        </a:rPr>
                        <a:t>5</a:t>
                      </a: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10</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391551991"/>
                  </a:ext>
                </a:extLst>
              </a:tr>
              <a:tr h="128099">
                <a:tc>
                  <a:txBody>
                    <a:bodyPr/>
                    <a:lstStyle/>
                    <a:p>
                      <a:pPr algn="l" fontAlgn="b"/>
                      <a:r>
                        <a:rPr lang="en-US" sz="700" b="0" i="0" u="none" strike="noStrike">
                          <a:solidFill>
                            <a:srgbClr val="000000"/>
                          </a:solidFill>
                          <a:effectLst/>
                          <a:latin typeface="Calibri" panose="020F0502020204030204" pitchFamily="34" charset="0"/>
                        </a:rPr>
                        <a:t>Visibility</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dirty="0">
                          <a:solidFill>
                            <a:srgbClr val="000000"/>
                          </a:solidFill>
                          <a:effectLst/>
                          <a:latin typeface="Calibri" panose="020F0502020204030204" pitchFamily="34" charset="0"/>
                        </a:rPr>
                        <a:t>15</a:t>
                      </a: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15</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468780647"/>
                  </a:ext>
                </a:extLst>
              </a:tr>
              <a:tr h="128099">
                <a:tc>
                  <a:txBody>
                    <a:bodyPr/>
                    <a:lstStyle/>
                    <a:p>
                      <a:pPr algn="l" fontAlgn="b"/>
                      <a:r>
                        <a:rPr lang="en-US" sz="700" b="0" i="0" u="none" strike="noStrike">
                          <a:solidFill>
                            <a:srgbClr val="000000"/>
                          </a:solidFill>
                          <a:effectLst/>
                          <a:latin typeface="Calibri" panose="020F0502020204030204" pitchFamily="34" charset="0"/>
                        </a:rPr>
                        <a:t>accessibility</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2</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6</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4</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12</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4</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12</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090142404"/>
                  </a:ext>
                </a:extLst>
              </a:tr>
              <a:tr h="128099">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625783295"/>
                  </a:ext>
                </a:extLst>
              </a:tr>
              <a:tr h="232677">
                <a:tc>
                  <a:txBody>
                    <a:bodyPr/>
                    <a:lstStyle/>
                    <a:p>
                      <a:pPr algn="l" fontAlgn="b"/>
                      <a:r>
                        <a:rPr lang="en-US" sz="700" b="0" i="0" u="none" strike="noStrike" dirty="0">
                          <a:solidFill>
                            <a:srgbClr val="000000"/>
                          </a:solidFill>
                          <a:effectLst/>
                          <a:latin typeface="Calibri" panose="020F0502020204030204" pitchFamily="34" charset="0"/>
                        </a:rPr>
                        <a:t>Time to trig/break the windows</a:t>
                      </a: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dirty="0">
                          <a:solidFill>
                            <a:srgbClr val="000000"/>
                          </a:solidFill>
                          <a:effectLst/>
                          <a:latin typeface="Calibri" panose="020F0502020204030204" pitchFamily="34" charset="0"/>
                        </a:rPr>
                        <a:t>5</a:t>
                      </a: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15</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15</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222890589"/>
                  </a:ext>
                </a:extLst>
              </a:tr>
              <a:tr h="232677">
                <a:tc>
                  <a:txBody>
                    <a:bodyPr/>
                    <a:lstStyle/>
                    <a:p>
                      <a:pPr algn="l" fontAlgn="b"/>
                      <a:r>
                        <a:rPr lang="en-US" sz="700" b="0" i="0" u="none" strike="noStrike" dirty="0">
                          <a:solidFill>
                            <a:srgbClr val="000000"/>
                          </a:solidFill>
                          <a:effectLst/>
                          <a:latin typeface="Calibri" panose="020F0502020204030204" pitchFamily="34" charset="0"/>
                        </a:rPr>
                        <a:t>number of devices inside the bus </a:t>
                      </a: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4</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dirty="0">
                          <a:solidFill>
                            <a:srgbClr val="000000"/>
                          </a:solidFill>
                          <a:effectLst/>
                          <a:latin typeface="Calibri" panose="020F0502020204030204" pitchFamily="34" charset="0"/>
                        </a:rPr>
                        <a:t>4</a:t>
                      </a: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706440135"/>
                  </a:ext>
                </a:extLst>
              </a:tr>
              <a:tr h="128099">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0</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0</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0</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596494988"/>
                  </a:ext>
                </a:extLst>
              </a:tr>
              <a:tr h="128099">
                <a:tc>
                  <a:txBody>
                    <a:bodyPr/>
                    <a:lstStyle/>
                    <a:p>
                      <a:pPr algn="l" fontAlgn="b"/>
                      <a:r>
                        <a:rPr lang="en-US" sz="700" b="0" i="0" u="none" strike="noStrike">
                          <a:solidFill>
                            <a:srgbClr val="000000"/>
                          </a:solidFill>
                          <a:effectLst/>
                          <a:latin typeface="Calibri" panose="020F0502020204030204" pitchFamily="34" charset="0"/>
                        </a:rPr>
                        <a:t>Safety actions</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600555030"/>
                  </a:ext>
                </a:extLst>
              </a:tr>
              <a:tr h="128099">
                <a:tc>
                  <a:txBody>
                    <a:bodyPr/>
                    <a:lstStyle/>
                    <a:p>
                      <a:pPr algn="l" fontAlgn="b"/>
                      <a:r>
                        <a:rPr lang="en-US" sz="700" b="0" i="0" u="none" strike="noStrike">
                          <a:solidFill>
                            <a:srgbClr val="000000"/>
                          </a:solidFill>
                          <a:effectLst/>
                          <a:latin typeface="Calibri" panose="020F0502020204030204" pitchFamily="34" charset="0"/>
                        </a:rPr>
                        <a:t>Vehicle speed &gt; 3km/h</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dirty="0">
                          <a:solidFill>
                            <a:srgbClr val="000000"/>
                          </a:solidFill>
                          <a:effectLst/>
                          <a:latin typeface="Calibri" panose="020F0502020204030204" pitchFamily="34" charset="0"/>
                        </a:rPr>
                        <a:t>1</a:t>
                      </a: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766596118"/>
                  </a:ext>
                </a:extLst>
              </a:tr>
              <a:tr h="128099">
                <a:tc>
                  <a:txBody>
                    <a:bodyPr/>
                    <a:lstStyle/>
                    <a:p>
                      <a:pPr algn="l" fontAlgn="b"/>
                      <a:r>
                        <a:rPr lang="en-US" sz="700" b="0" i="0" u="none" strike="noStrike">
                          <a:solidFill>
                            <a:srgbClr val="000000"/>
                          </a:solidFill>
                          <a:effectLst/>
                          <a:latin typeface="Calibri" panose="020F0502020204030204" pitchFamily="34" charset="0"/>
                        </a:rPr>
                        <a:t>Vehicle speed &lt;= 3km/h</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15</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15</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15</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561051061"/>
                  </a:ext>
                </a:extLst>
              </a:tr>
              <a:tr h="128099">
                <a:tc>
                  <a:txBody>
                    <a:bodyPr/>
                    <a:lstStyle/>
                    <a:p>
                      <a:pPr algn="l" fontAlgn="b"/>
                      <a:r>
                        <a:rPr lang="en-US" sz="700" b="0" i="0" u="none" strike="noStrike">
                          <a:solidFill>
                            <a:srgbClr val="000000"/>
                          </a:solidFill>
                          <a:effectLst/>
                          <a:latin typeface="Calibri" panose="020F0502020204030204" pitchFamily="34" charset="0"/>
                        </a:rPr>
                        <a:t>Exit regarding traffic jam</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230576046"/>
                  </a:ext>
                </a:extLst>
              </a:tr>
              <a:tr h="128099">
                <a:tc>
                  <a:txBody>
                    <a:bodyPr/>
                    <a:lstStyle/>
                    <a:p>
                      <a:pPr algn="l" fontAlgn="b"/>
                      <a:r>
                        <a:rPr lang="en-US" sz="700" b="0" i="0" u="none" strike="noStrike">
                          <a:solidFill>
                            <a:srgbClr val="000000"/>
                          </a:solidFill>
                          <a:effectLst/>
                          <a:latin typeface="Calibri" panose="020F0502020204030204" pitchFamily="34" charset="0"/>
                        </a:rPr>
                        <a:t>Glass particule damage</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2</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6</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6</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6</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762909023"/>
                  </a:ext>
                </a:extLst>
              </a:tr>
              <a:tr h="128099">
                <a:tc>
                  <a:txBody>
                    <a:bodyPr/>
                    <a:lstStyle/>
                    <a:p>
                      <a:pPr algn="l" fontAlgn="b"/>
                      <a:r>
                        <a:rPr lang="en-US" sz="700" b="0" i="0" u="none" strike="noStrike" dirty="0">
                          <a:solidFill>
                            <a:srgbClr val="000000"/>
                          </a:solidFill>
                          <a:effectLst/>
                          <a:latin typeface="Calibri" panose="020F0502020204030204" pitchFamily="34" charset="0"/>
                        </a:rPr>
                        <a:t>Windows fall down</a:t>
                      </a: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507542724"/>
                  </a:ext>
                </a:extLst>
              </a:tr>
              <a:tr h="128099">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82363575"/>
                  </a:ext>
                </a:extLst>
              </a:tr>
              <a:tr h="128099">
                <a:tc>
                  <a:txBody>
                    <a:bodyPr/>
                    <a:lstStyle/>
                    <a:p>
                      <a:pPr algn="l" fontAlgn="b"/>
                      <a:r>
                        <a:rPr lang="en-US" sz="700" b="0" i="0" u="none" strike="noStrike">
                          <a:solidFill>
                            <a:srgbClr val="000000"/>
                          </a:solidFill>
                          <a:effectLst/>
                          <a:latin typeface="Calibri" panose="020F0502020204030204" pitchFamily="34" charset="0"/>
                        </a:rPr>
                        <a:t>Financial &amp; contractual</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018990539"/>
                  </a:ext>
                </a:extLst>
              </a:tr>
              <a:tr h="128099">
                <a:tc>
                  <a:txBody>
                    <a:bodyPr/>
                    <a:lstStyle/>
                    <a:p>
                      <a:pPr algn="l" fontAlgn="b"/>
                      <a:r>
                        <a:rPr lang="en-US" sz="700" b="0" i="0" u="none" strike="noStrike">
                          <a:solidFill>
                            <a:srgbClr val="000000"/>
                          </a:solidFill>
                          <a:effectLst/>
                          <a:latin typeface="Calibri" panose="020F0502020204030204" pitchFamily="34" charset="0"/>
                        </a:rPr>
                        <a:t>System Cost</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5</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15</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1</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3</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393863724"/>
                  </a:ext>
                </a:extLst>
              </a:tr>
              <a:tr h="135635">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222186635"/>
                  </a:ext>
                </a:extLst>
              </a:tr>
              <a:tr h="128099">
                <a:tc>
                  <a:txBody>
                    <a:bodyPr/>
                    <a:lstStyle/>
                    <a:p>
                      <a:pPr algn="l" fontAlgn="b"/>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700" b="0" i="0" u="none" strike="noStrike">
                          <a:solidFill>
                            <a:srgbClr val="FFFFFF"/>
                          </a:solidFill>
                          <a:effectLst/>
                          <a:latin typeface="Calibri" panose="020F0502020204030204" pitchFamily="34" charset="0"/>
                        </a:rPr>
                        <a:t>54</a:t>
                      </a:r>
                      <a:endParaRPr lang="en-US" sz="700" b="0" i="0" u="none" strike="noStrike" dirty="0">
                        <a:solidFill>
                          <a:srgbClr val="FFFFFF"/>
                        </a:solidFill>
                        <a:effectLst/>
                        <a:latin typeface="Calibri" panose="020F0502020204030204" pitchFamily="34" charset="0"/>
                      </a:endParaRPr>
                    </a:p>
                  </a:txBody>
                  <a:tcPr marL="6521" marR="6521" marT="6521"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700" b="0" i="0" u="none" strike="noStrike">
                          <a:solidFill>
                            <a:srgbClr val="FFFFFF"/>
                          </a:solidFill>
                          <a:effectLst/>
                          <a:latin typeface="Calibri" panose="020F0502020204030204" pitchFamily="34" charset="0"/>
                        </a:rPr>
                        <a:t> </a:t>
                      </a:r>
                      <a:endParaRPr lang="en-US" sz="700" b="0" i="0" u="none" strike="noStrike" dirty="0">
                        <a:solidFill>
                          <a:srgbClr val="FFFFFF"/>
                        </a:solidFill>
                        <a:effectLst/>
                        <a:latin typeface="Calibri" panose="020F0502020204030204" pitchFamily="34" charset="0"/>
                      </a:endParaRPr>
                    </a:p>
                  </a:txBody>
                  <a:tcPr marL="6521" marR="6521" marT="6521"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700" b="0" i="0" u="none" strike="noStrike">
                          <a:solidFill>
                            <a:srgbClr val="FFFFFF"/>
                          </a:solidFill>
                          <a:effectLst/>
                          <a:latin typeface="Calibri" panose="020F0502020204030204" pitchFamily="34" charset="0"/>
                        </a:rPr>
                        <a:t>91</a:t>
                      </a:r>
                      <a:endParaRPr lang="en-US" sz="700" b="0" i="0" u="none" strike="noStrike" dirty="0">
                        <a:solidFill>
                          <a:srgbClr val="FFFFFF"/>
                        </a:solidFill>
                        <a:effectLst/>
                        <a:latin typeface="Calibri" panose="020F0502020204030204" pitchFamily="34" charset="0"/>
                      </a:endParaRPr>
                    </a:p>
                  </a:txBody>
                  <a:tcPr marL="6521" marR="6521" marT="6521"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700" b="0" i="0" u="none" strike="noStrike">
                          <a:solidFill>
                            <a:srgbClr val="FFFFFF"/>
                          </a:solidFill>
                          <a:effectLst/>
                          <a:latin typeface="Calibri" panose="020F0502020204030204" pitchFamily="34" charset="0"/>
                        </a:rPr>
                        <a:t> </a:t>
                      </a:r>
                      <a:endParaRPr lang="en-US" sz="700" b="0" i="0" u="none" strike="noStrike" dirty="0">
                        <a:solidFill>
                          <a:srgbClr val="FFFFFF"/>
                        </a:solidFill>
                        <a:effectLst/>
                        <a:latin typeface="Calibri" panose="020F0502020204030204" pitchFamily="34" charset="0"/>
                      </a:endParaRPr>
                    </a:p>
                  </a:txBody>
                  <a:tcPr marL="6521" marR="6521" marT="6521"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700" b="0" i="0" u="none" strike="noStrike">
                          <a:solidFill>
                            <a:srgbClr val="FFFFFF"/>
                          </a:solidFill>
                          <a:effectLst/>
                          <a:latin typeface="Calibri" panose="020F0502020204030204" pitchFamily="34" charset="0"/>
                        </a:rPr>
                        <a:t>92</a:t>
                      </a:r>
                      <a:endParaRPr lang="en-US" sz="700" b="0" i="0" u="none" strike="noStrike" dirty="0">
                        <a:solidFill>
                          <a:srgbClr val="FFFFFF"/>
                        </a:solidFill>
                        <a:effectLst/>
                        <a:latin typeface="Calibri" panose="020F0502020204030204" pitchFamily="34" charset="0"/>
                      </a:endParaRPr>
                    </a:p>
                  </a:txBody>
                  <a:tcPr marL="6521" marR="6521" marT="6521"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355545549"/>
                  </a:ext>
                </a:extLst>
              </a:tr>
              <a:tr h="128099">
                <a:tc>
                  <a:txBody>
                    <a:bodyPr/>
                    <a:lstStyle/>
                    <a:p>
                      <a:pPr algn="r" fontAlgn="b"/>
                      <a:r>
                        <a:rPr lang="en-US" sz="700" b="1" i="0" u="none" strike="noStrike">
                          <a:solidFill>
                            <a:srgbClr val="000000"/>
                          </a:solidFill>
                          <a:effectLst/>
                          <a:latin typeface="Calibri" panose="020F0502020204030204" pitchFamily="34" charset="0"/>
                        </a:rPr>
                        <a:t>Efficiency only</a:t>
                      </a:r>
                      <a:endParaRPr lang="en-US" sz="700" b="1" i="0" u="none" strike="noStrike" dirty="0">
                        <a:solidFill>
                          <a:srgbClr val="000000"/>
                        </a:solidFill>
                        <a:effectLst/>
                        <a:latin typeface="Calibri" panose="020F0502020204030204" pitchFamily="34" charset="0"/>
                      </a:endParaRPr>
                    </a:p>
                  </a:txBody>
                  <a:tcPr marL="6521" marR="6521" marT="6521" marB="0" anchor="b">
                    <a:lnL>
                      <a:noFill/>
                    </a:lnL>
                    <a:lnR>
                      <a:noFill/>
                    </a:lnR>
                    <a:lnT>
                      <a:noFill/>
                    </a:lnT>
                    <a:lnB>
                      <a:noFill/>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59%</a:t>
                      </a: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r>
                        <a:rPr lang="en-US" sz="700" b="0" i="0" u="none" strike="noStrike">
                          <a:solidFill>
                            <a:srgbClr val="FFFFFF"/>
                          </a:solidFill>
                          <a:effectLst/>
                          <a:latin typeface="Calibri" panose="020F0502020204030204" pitchFamily="34" charset="0"/>
                        </a:rPr>
                        <a:t>54%</a:t>
                      </a:r>
                      <a:endParaRPr lang="en-US" sz="700" b="0" i="0" u="none" strike="noStrike" dirty="0">
                        <a:solidFill>
                          <a:srgbClr val="FFFFFF"/>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99%</a:t>
                      </a: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 </a:t>
                      </a: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r>
                        <a:rPr lang="en-US" sz="700" b="0" i="0" u="none" strike="noStrike">
                          <a:solidFill>
                            <a:srgbClr val="000000"/>
                          </a:solidFill>
                          <a:effectLst/>
                          <a:latin typeface="Calibri" panose="020F0502020204030204" pitchFamily="34" charset="0"/>
                        </a:rPr>
                        <a:t>100%</a:t>
                      </a: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extLst>
                  <a:ext uri="{0D108BD9-81ED-4DB2-BD59-A6C34878D82A}">
                    <a16:rowId xmlns:a16="http://schemas.microsoft.com/office/drawing/2014/main" val="154674026"/>
                  </a:ext>
                </a:extLst>
              </a:tr>
              <a:tr h="128099">
                <a:tc>
                  <a:txBody>
                    <a:bodyPr/>
                    <a:lstStyle/>
                    <a:p>
                      <a:pPr algn="r" fontAlgn="b"/>
                      <a:endParaRPr lang="en-US" sz="700" b="1" i="0" u="none" strike="noStrike" dirty="0">
                        <a:solidFill>
                          <a:srgbClr val="000000"/>
                        </a:solidFill>
                        <a:effectLst/>
                        <a:latin typeface="Calibri" panose="020F0502020204030204" pitchFamily="34" charset="0"/>
                      </a:endParaRPr>
                    </a:p>
                  </a:txBody>
                  <a:tcPr marL="6521" marR="6521" marT="6521" marB="0" anchor="b">
                    <a:lnL>
                      <a:noFill/>
                    </a:lnL>
                    <a:lnR>
                      <a:noFill/>
                    </a:lnR>
                    <a:lnT>
                      <a:noFill/>
                    </a:lnT>
                    <a:lnB>
                      <a:noFill/>
                    </a:lnB>
                    <a:solidFill>
                      <a:srgbClr val="FFFFFF"/>
                    </a:solidFill>
                  </a:tcPr>
                </a:tc>
                <a:tc>
                  <a:txBody>
                    <a:bodyPr/>
                    <a:lstStyle/>
                    <a:p>
                      <a:pPr algn="ctr" fontAlgn="ct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endParaRPr lang="en-US" sz="700" b="0"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extLst>
                  <a:ext uri="{0D108BD9-81ED-4DB2-BD59-A6C34878D82A}">
                    <a16:rowId xmlns:a16="http://schemas.microsoft.com/office/drawing/2014/main" val="4174867806"/>
                  </a:ext>
                </a:extLst>
              </a:tr>
              <a:tr h="128099">
                <a:tc>
                  <a:txBody>
                    <a:bodyPr/>
                    <a:lstStyle/>
                    <a:p>
                      <a:pPr algn="r" fontAlgn="ctr"/>
                      <a:r>
                        <a:rPr lang="en-US" sz="700" b="1" i="0" u="none" strike="noStrike">
                          <a:solidFill>
                            <a:srgbClr val="000000"/>
                          </a:solidFill>
                          <a:effectLst/>
                          <a:latin typeface="Calibri" panose="020F0502020204030204" pitchFamily="34" charset="0"/>
                        </a:rPr>
                        <a:t>Total Score</a:t>
                      </a:r>
                      <a:endParaRPr lang="en-US" sz="700" b="1"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r>
                        <a:rPr lang="en-US" sz="700" b="1" i="0" u="none" strike="noStrike">
                          <a:solidFill>
                            <a:srgbClr val="000000"/>
                          </a:solidFill>
                          <a:effectLst/>
                          <a:latin typeface="Calibri" panose="020F0502020204030204" pitchFamily="34" charset="0"/>
                        </a:rPr>
                        <a:t> </a:t>
                      </a:r>
                      <a:endParaRPr lang="en-US" sz="700" b="1" i="0" u="none" strike="noStrike" dirty="0">
                        <a:solidFill>
                          <a:srgbClr val="000000"/>
                        </a:solidFill>
                        <a:effectLst/>
                        <a:latin typeface="Calibri" panose="020F0502020204030204" pitchFamily="34" charset="0"/>
                      </a:endParaRPr>
                    </a:p>
                  </a:txBody>
                  <a:tcPr marL="6521" marR="6521" marT="6521" marB="0" anchor="ctr">
                    <a:lnL>
                      <a:noFill/>
                    </a:lnL>
                    <a:lnR>
                      <a:noFill/>
                    </a:lnR>
                    <a:lnT>
                      <a:noFill/>
                    </a:lnT>
                    <a:lnB>
                      <a:noFill/>
                    </a:lnB>
                    <a:solidFill>
                      <a:srgbClr val="FFFFFF"/>
                    </a:solidFill>
                  </a:tcPr>
                </a:tc>
                <a:tc>
                  <a:txBody>
                    <a:bodyPr/>
                    <a:lstStyle/>
                    <a:p>
                      <a:pPr algn="ctr" fontAlgn="ctr"/>
                      <a:r>
                        <a:rPr lang="en-US" sz="700" b="1" i="0" u="none" strike="noStrike" dirty="0">
                          <a:solidFill>
                            <a:srgbClr val="000000"/>
                          </a:solidFill>
                          <a:effectLst/>
                          <a:latin typeface="Calibri" panose="020F0502020204030204" pitchFamily="34" charset="0"/>
                        </a:rPr>
                        <a:t> </a:t>
                      </a:r>
                    </a:p>
                  </a:txBody>
                  <a:tcPr marL="6521" marR="6521" marT="6521" marB="0" anchor="ctr">
                    <a:lnL>
                      <a:noFill/>
                    </a:lnL>
                    <a:lnR>
                      <a:noFill/>
                    </a:lnR>
                    <a:lnT>
                      <a:noFill/>
                    </a:lnT>
                    <a:lnB>
                      <a:noFill/>
                    </a:lnB>
                    <a:solidFill>
                      <a:srgbClr val="FFFFFF"/>
                    </a:solidFill>
                  </a:tcPr>
                </a:tc>
                <a:tc>
                  <a:txBody>
                    <a:bodyPr/>
                    <a:lstStyle/>
                    <a:p>
                      <a:pPr algn="ctr" fontAlgn="ctr"/>
                      <a:r>
                        <a:rPr lang="en-US" sz="700" b="1" i="0" u="none" strike="noStrike" dirty="0">
                          <a:solidFill>
                            <a:srgbClr val="000000"/>
                          </a:solidFill>
                          <a:effectLst/>
                          <a:latin typeface="Calibri" panose="020F0502020204030204" pitchFamily="34" charset="0"/>
                        </a:rPr>
                        <a:t>69</a:t>
                      </a:r>
                    </a:p>
                  </a:txBody>
                  <a:tcPr marL="6521" marR="6521" marT="6521" marB="0" anchor="ctr">
                    <a:lnL>
                      <a:noFill/>
                    </a:lnL>
                    <a:lnR>
                      <a:noFill/>
                    </a:lnR>
                    <a:lnT>
                      <a:noFill/>
                    </a:lnT>
                    <a:lnB>
                      <a:noFill/>
                    </a:lnB>
                    <a:solidFill>
                      <a:srgbClr val="00B050"/>
                    </a:solidFill>
                  </a:tcPr>
                </a:tc>
                <a:tc>
                  <a:txBody>
                    <a:bodyPr/>
                    <a:lstStyle/>
                    <a:p>
                      <a:pPr algn="ctr" fontAlgn="ctr"/>
                      <a:r>
                        <a:rPr lang="en-US" sz="700" b="1" i="0" u="none" strike="noStrike" dirty="0">
                          <a:solidFill>
                            <a:srgbClr val="000000"/>
                          </a:solidFill>
                          <a:effectLst/>
                          <a:latin typeface="Calibri" panose="020F0502020204030204" pitchFamily="34" charset="0"/>
                        </a:rPr>
                        <a:t> </a:t>
                      </a:r>
                    </a:p>
                  </a:txBody>
                  <a:tcPr marL="6521" marR="6521" marT="6521" marB="0" anchor="ctr">
                    <a:lnL>
                      <a:noFill/>
                    </a:lnL>
                    <a:lnR>
                      <a:noFill/>
                    </a:lnR>
                    <a:lnT>
                      <a:noFill/>
                    </a:lnT>
                    <a:lnB>
                      <a:noFill/>
                    </a:lnB>
                    <a:solidFill>
                      <a:srgbClr val="FFFFFF"/>
                    </a:solidFill>
                  </a:tcPr>
                </a:tc>
                <a:tc>
                  <a:txBody>
                    <a:bodyPr/>
                    <a:lstStyle/>
                    <a:p>
                      <a:pPr algn="ctr" fontAlgn="ctr"/>
                      <a:r>
                        <a:rPr lang="en-US" sz="700" b="1" i="0" u="none" strike="noStrike" dirty="0">
                          <a:solidFill>
                            <a:srgbClr val="000000"/>
                          </a:solidFill>
                          <a:effectLst/>
                          <a:latin typeface="Calibri" panose="020F0502020204030204" pitchFamily="34" charset="0"/>
                        </a:rPr>
                        <a:t>94</a:t>
                      </a:r>
                    </a:p>
                  </a:txBody>
                  <a:tcPr marL="6521" marR="6521" marT="6521" marB="0" anchor="ctr">
                    <a:lnL>
                      <a:noFill/>
                    </a:lnL>
                    <a:lnR>
                      <a:noFill/>
                    </a:lnR>
                    <a:lnT>
                      <a:noFill/>
                    </a:lnT>
                    <a:lnB>
                      <a:noFill/>
                    </a:lnB>
                    <a:solidFill>
                      <a:srgbClr val="0070C0"/>
                    </a:solidFill>
                  </a:tcPr>
                </a:tc>
                <a:tc>
                  <a:txBody>
                    <a:bodyPr/>
                    <a:lstStyle/>
                    <a:p>
                      <a:pPr algn="ctr" fontAlgn="ctr"/>
                      <a:r>
                        <a:rPr lang="en-US" sz="700" b="1" i="0" u="none" strike="noStrike" dirty="0">
                          <a:solidFill>
                            <a:srgbClr val="000000"/>
                          </a:solidFill>
                          <a:effectLst/>
                          <a:latin typeface="Calibri" panose="020F0502020204030204" pitchFamily="34" charset="0"/>
                        </a:rPr>
                        <a:t> </a:t>
                      </a:r>
                    </a:p>
                  </a:txBody>
                  <a:tcPr marL="6521" marR="6521" marT="6521" marB="0" anchor="ctr">
                    <a:lnL>
                      <a:noFill/>
                    </a:lnL>
                    <a:lnR>
                      <a:noFill/>
                    </a:lnR>
                    <a:lnT>
                      <a:noFill/>
                    </a:lnT>
                    <a:lnB>
                      <a:noFill/>
                    </a:lnB>
                    <a:solidFill>
                      <a:srgbClr val="FFFFFF"/>
                    </a:solidFill>
                  </a:tcPr>
                </a:tc>
                <a:tc>
                  <a:txBody>
                    <a:bodyPr/>
                    <a:lstStyle/>
                    <a:p>
                      <a:pPr algn="ctr" fontAlgn="ctr"/>
                      <a:r>
                        <a:rPr lang="en-US" sz="700" b="1" i="0" u="none" strike="noStrike" dirty="0">
                          <a:solidFill>
                            <a:srgbClr val="000000"/>
                          </a:solidFill>
                          <a:effectLst/>
                          <a:latin typeface="Calibri" panose="020F0502020204030204" pitchFamily="34" charset="0"/>
                        </a:rPr>
                        <a:t>95</a:t>
                      </a:r>
                    </a:p>
                  </a:txBody>
                  <a:tcPr marL="6521" marR="6521" marT="6521" marB="0" anchor="ctr">
                    <a:lnL>
                      <a:noFill/>
                    </a:lnL>
                    <a:lnR>
                      <a:noFill/>
                    </a:lnR>
                    <a:lnT>
                      <a:noFill/>
                    </a:lnT>
                    <a:lnB>
                      <a:noFill/>
                    </a:lnB>
                    <a:solidFill>
                      <a:srgbClr val="00B050"/>
                    </a:solidFill>
                  </a:tcPr>
                </a:tc>
                <a:extLst>
                  <a:ext uri="{0D108BD9-81ED-4DB2-BD59-A6C34878D82A}">
                    <a16:rowId xmlns:a16="http://schemas.microsoft.com/office/drawing/2014/main" val="319383969"/>
                  </a:ext>
                </a:extLst>
              </a:tr>
            </a:tbl>
          </a:graphicData>
        </a:graphic>
      </p:graphicFrame>
      <p:sp>
        <p:nvSpPr>
          <p:cNvPr id="9" name="Rectangle 8">
            <a:extLst>
              <a:ext uri="{FF2B5EF4-FFF2-40B4-BE49-F238E27FC236}">
                <a16:creationId xmlns:a16="http://schemas.microsoft.com/office/drawing/2014/main" id="{B7E906DA-C9B1-4B0C-AD21-5993D099A0C7}"/>
              </a:ext>
            </a:extLst>
          </p:cNvPr>
          <p:cNvSpPr/>
          <p:nvPr/>
        </p:nvSpPr>
        <p:spPr>
          <a:xfrm>
            <a:off x="5824513" y="4275669"/>
            <a:ext cx="3319487" cy="507831"/>
          </a:xfrm>
          <a:prstGeom prst="rect">
            <a:avLst/>
          </a:prstGeom>
        </p:spPr>
        <p:txBody>
          <a:bodyPr wrap="square">
            <a:spAutoFit/>
          </a:bodyPr>
          <a:lstStyle/>
          <a:p>
            <a:r>
              <a:rPr lang="fr-FR" sz="900" b="1" dirty="0"/>
              <a:t>=    MAX of all </a:t>
            </a:r>
            <a:r>
              <a:rPr lang="fr-FR" sz="900" b="1" dirty="0" err="1"/>
              <a:t>systems</a:t>
            </a:r>
            <a:r>
              <a:rPr lang="fr-FR" sz="900" b="1" dirty="0"/>
              <a:t> </a:t>
            </a:r>
            <a:r>
              <a:rPr lang="fr-FR" sz="900" b="1" dirty="0" err="1"/>
              <a:t>eval</a:t>
            </a:r>
            <a:r>
              <a:rPr lang="fr-FR" sz="900" b="1" dirty="0"/>
              <a:t> (SUM (</a:t>
            </a:r>
            <a:r>
              <a:rPr lang="fr-FR" sz="900" b="1" dirty="0" err="1"/>
              <a:t>functional</a:t>
            </a:r>
            <a:r>
              <a:rPr lang="fr-FR" sz="900" b="1" dirty="0"/>
              <a:t> </a:t>
            </a:r>
            <a:r>
              <a:rPr lang="fr-FR" sz="900" b="1" dirty="0" err="1"/>
              <a:t>features</a:t>
            </a:r>
            <a:r>
              <a:rPr lang="fr-FR" sz="900" b="1" dirty="0"/>
              <a:t> + </a:t>
            </a:r>
            <a:r>
              <a:rPr lang="fr-FR" sz="900" b="1" dirty="0" err="1"/>
              <a:t>Safety</a:t>
            </a:r>
            <a:r>
              <a:rPr lang="fr-FR" sz="900" b="1" dirty="0"/>
              <a:t> action)) / SUM(</a:t>
            </a:r>
            <a:r>
              <a:rPr lang="fr-FR" sz="900" b="1" dirty="0" err="1"/>
              <a:t>functional</a:t>
            </a:r>
            <a:r>
              <a:rPr lang="fr-FR" sz="900" b="1" dirty="0"/>
              <a:t> </a:t>
            </a:r>
            <a:r>
              <a:rPr lang="fr-FR" sz="900" b="1" dirty="0" err="1"/>
              <a:t>features</a:t>
            </a:r>
            <a:r>
              <a:rPr lang="fr-FR" sz="900" b="1" dirty="0"/>
              <a:t> + </a:t>
            </a:r>
            <a:r>
              <a:rPr lang="fr-FR" sz="900" b="1" dirty="0" err="1"/>
              <a:t>Safety</a:t>
            </a:r>
            <a:r>
              <a:rPr lang="fr-FR" sz="900" b="1" dirty="0"/>
              <a:t> action) * 100</a:t>
            </a:r>
          </a:p>
        </p:txBody>
      </p:sp>
      <p:graphicFrame>
        <p:nvGraphicFramePr>
          <p:cNvPr id="12" name="Graphique 11">
            <a:extLst>
              <a:ext uri="{FF2B5EF4-FFF2-40B4-BE49-F238E27FC236}">
                <a16:creationId xmlns:a16="http://schemas.microsoft.com/office/drawing/2014/main" id="{8971DB5A-46D9-4B96-A017-FA0A1DE15A48}"/>
              </a:ext>
            </a:extLst>
          </p:cNvPr>
          <p:cNvGraphicFramePr>
            <a:graphicFrameLocks/>
          </p:cNvGraphicFramePr>
          <p:nvPr>
            <p:extLst>
              <p:ext uri="{D42A27DB-BD31-4B8C-83A1-F6EECF244321}">
                <p14:modId xmlns:p14="http://schemas.microsoft.com/office/powerpoint/2010/main" val="794140048"/>
              </p:ext>
            </p:extLst>
          </p:nvPr>
        </p:nvGraphicFramePr>
        <p:xfrm>
          <a:off x="5824513" y="830246"/>
          <a:ext cx="3177330" cy="3416417"/>
        </p:xfrm>
        <a:graphic>
          <a:graphicData uri="http://schemas.openxmlformats.org/drawingml/2006/chart">
            <c:chart xmlns:c="http://schemas.openxmlformats.org/drawingml/2006/chart" xmlns:r="http://schemas.openxmlformats.org/officeDocument/2006/relationships" r:id="rId2"/>
          </a:graphicData>
        </a:graphic>
      </p:graphicFrame>
      <p:sp>
        <p:nvSpPr>
          <p:cNvPr id="3" name="Espace réservé de la date 2"/>
          <p:cNvSpPr>
            <a:spLocks noGrp="1"/>
          </p:cNvSpPr>
          <p:nvPr>
            <p:ph type="dt" sz="half" idx="10"/>
          </p:nvPr>
        </p:nvSpPr>
        <p:spPr/>
        <p:txBody>
          <a:bodyPr/>
          <a:lstStyle/>
          <a:p>
            <a:r>
              <a:rPr lang="fr-FR" smtClean="0"/>
              <a:t> 02/09/2020 </a:t>
            </a:r>
            <a:endParaRPr lang="fr-FR"/>
          </a:p>
        </p:txBody>
      </p:sp>
      <p:sp>
        <p:nvSpPr>
          <p:cNvPr id="4" name="Espace réservé du pied de page 3"/>
          <p:cNvSpPr>
            <a:spLocks noGrp="1"/>
          </p:cNvSpPr>
          <p:nvPr>
            <p:ph type="ftr" sz="quarter" idx="11"/>
          </p:nvPr>
        </p:nvSpPr>
        <p:spPr/>
        <p:txBody>
          <a:bodyPr/>
          <a:lstStyle/>
          <a:p>
            <a:r>
              <a:rPr lang="fr-FR" smtClean="0"/>
              <a:t>Direction Générale de l’Energie et du Climat </a:t>
            </a:r>
            <a:endParaRPr lang="fr-FR"/>
          </a:p>
        </p:txBody>
      </p:sp>
      <p:sp>
        <p:nvSpPr>
          <p:cNvPr id="5" name="Espace réservé du numéro de diapositive 4"/>
          <p:cNvSpPr>
            <a:spLocks noGrp="1"/>
          </p:cNvSpPr>
          <p:nvPr>
            <p:ph type="sldNum" sz="quarter" idx="12"/>
          </p:nvPr>
        </p:nvSpPr>
        <p:spPr/>
        <p:txBody>
          <a:bodyPr/>
          <a:lstStyle/>
          <a:p>
            <a:fld id="{A0028624-AFA5-4BA0-9E3E-35C0366EFC13}" type="slidenum">
              <a:rPr lang="fr-FR" smtClean="0"/>
              <a:t>12</a:t>
            </a:fld>
            <a:endParaRPr lang="fr-FR"/>
          </a:p>
        </p:txBody>
      </p:sp>
    </p:spTree>
    <p:extLst>
      <p:ext uri="{BB962C8B-B14F-4D97-AF65-F5344CB8AC3E}">
        <p14:creationId xmlns:p14="http://schemas.microsoft.com/office/powerpoint/2010/main" val="1999797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31640" y="267494"/>
            <a:ext cx="8424000" cy="447614"/>
          </a:xfrm>
        </p:spPr>
        <p:txBody>
          <a:bodyPr/>
          <a:lstStyle/>
          <a:p>
            <a:r>
              <a:rPr lang="en-US" dirty="0"/>
              <a:t>STEP #3 : Global efficiency comparison</a:t>
            </a:r>
            <a:br>
              <a:rPr lang="en-US" dirty="0"/>
            </a:br>
            <a:endParaRPr lang="fr-FR" dirty="0"/>
          </a:p>
        </p:txBody>
      </p:sp>
      <p:sp>
        <p:nvSpPr>
          <p:cNvPr id="3" name="Espace réservé de la date 2"/>
          <p:cNvSpPr>
            <a:spLocks noGrp="1"/>
          </p:cNvSpPr>
          <p:nvPr>
            <p:ph type="dt" sz="half" idx="10"/>
          </p:nvPr>
        </p:nvSpPr>
        <p:spPr/>
        <p:txBody>
          <a:bodyPr/>
          <a:lstStyle/>
          <a:p>
            <a:pPr algn="r"/>
            <a:r>
              <a:rPr lang="fr-FR" cap="all" smtClean="0"/>
              <a:t> 02/09/2020 </a:t>
            </a:r>
            <a:endParaRPr lang="fr-FR" cap="all" dirty="0"/>
          </a:p>
        </p:txBody>
      </p:sp>
      <p:sp>
        <p:nvSpPr>
          <p:cNvPr id="4" name="Espace réservé du pied de page 3"/>
          <p:cNvSpPr>
            <a:spLocks noGrp="1"/>
          </p:cNvSpPr>
          <p:nvPr>
            <p:ph type="ftr" sz="quarter" idx="11"/>
          </p:nvPr>
        </p:nvSpPr>
        <p:spPr/>
        <p:txBody>
          <a:bodyPr/>
          <a:lstStyle/>
          <a:p>
            <a:r>
              <a:rPr lang="fr-FR" smtClean="0"/>
              <a:t>Direction Générale de l’Energie et du Climat </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13</a:t>
            </a:fld>
            <a:endParaRPr lang="fr-FR" dirty="0"/>
          </a:p>
        </p:txBody>
      </p:sp>
      <p:sp>
        <p:nvSpPr>
          <p:cNvPr id="6" name="Espace réservé du contenu 5"/>
          <p:cNvSpPr>
            <a:spLocks noGrp="1"/>
          </p:cNvSpPr>
          <p:nvPr>
            <p:ph sz="quarter" idx="14"/>
          </p:nvPr>
        </p:nvSpPr>
        <p:spPr>
          <a:xfrm>
            <a:off x="354072" y="627534"/>
            <a:ext cx="8424000" cy="2574000"/>
          </a:xfrm>
        </p:spPr>
        <p:txBody>
          <a:bodyPr/>
          <a:lstStyle/>
          <a:p>
            <a:pPr lvl="0">
              <a:lnSpc>
                <a:spcPct val="90000"/>
              </a:lnSpc>
              <a:spcAft>
                <a:spcPts val="0"/>
              </a:spcAft>
            </a:pPr>
            <a:r>
              <a:rPr lang="en-US" sz="1600" u="sng" dirty="0">
                <a:solidFill>
                  <a:prstClr val="black"/>
                </a:solidFill>
              </a:rPr>
              <a:t>Hypothesis :</a:t>
            </a:r>
          </a:p>
          <a:p>
            <a:pPr marL="228600" lvl="0" indent="-228600">
              <a:lnSpc>
                <a:spcPct val="90000"/>
              </a:lnSpc>
              <a:spcAft>
                <a:spcPts val="0"/>
              </a:spcAft>
              <a:buFont typeface="Arial" panose="020B0604020202020204" pitchFamily="34" charset="0"/>
              <a:buChar char="•"/>
            </a:pPr>
            <a:r>
              <a:rPr lang="en-US" sz="1600" dirty="0">
                <a:solidFill>
                  <a:prstClr val="black"/>
                </a:solidFill>
              </a:rPr>
              <a:t>Supposing the 100 % presence of </a:t>
            </a:r>
            <a:r>
              <a:rPr lang="en-US" sz="1600" dirty="0">
                <a:solidFill>
                  <a:prstClr val="black"/>
                </a:solidFill>
              </a:rPr>
              <a:t>“system easier to operate</a:t>
            </a:r>
            <a:r>
              <a:rPr lang="en-US" sz="1600" dirty="0" smtClean="0">
                <a:solidFill>
                  <a:prstClr val="black"/>
                </a:solidFill>
              </a:rPr>
              <a:t>” in </a:t>
            </a:r>
            <a:r>
              <a:rPr lang="en-US" sz="1600" dirty="0">
                <a:solidFill>
                  <a:prstClr val="black"/>
                </a:solidFill>
              </a:rPr>
              <a:t>all buses at the right place by structural assembly</a:t>
            </a:r>
          </a:p>
          <a:p>
            <a:pPr marL="228600" lvl="0" indent="-228600">
              <a:lnSpc>
                <a:spcPct val="90000"/>
              </a:lnSpc>
              <a:spcAft>
                <a:spcPts val="0"/>
              </a:spcAft>
              <a:buFont typeface="Arial" panose="020B0604020202020204" pitchFamily="34" charset="0"/>
              <a:buChar char="•"/>
            </a:pPr>
            <a:r>
              <a:rPr lang="en-US" sz="1600" dirty="0">
                <a:solidFill>
                  <a:prstClr val="black"/>
                </a:solidFill>
              </a:rPr>
              <a:t>Supposing the lighting mandatory system on </a:t>
            </a:r>
            <a:r>
              <a:rPr lang="en-US" sz="1600" dirty="0">
                <a:solidFill>
                  <a:prstClr val="black"/>
                </a:solidFill>
              </a:rPr>
              <a:t>“system easier to operate</a:t>
            </a:r>
            <a:r>
              <a:rPr lang="en-US" sz="1600" dirty="0" smtClean="0">
                <a:solidFill>
                  <a:prstClr val="black"/>
                </a:solidFill>
              </a:rPr>
              <a:t>” rising </a:t>
            </a:r>
            <a:r>
              <a:rPr lang="en-US" sz="1600" dirty="0">
                <a:solidFill>
                  <a:prstClr val="black"/>
                </a:solidFill>
              </a:rPr>
              <a:t>the visibility and the accessibility, the </a:t>
            </a:r>
            <a:r>
              <a:rPr lang="en-US" sz="1600" dirty="0">
                <a:solidFill>
                  <a:prstClr val="black"/>
                </a:solidFill>
              </a:rPr>
              <a:t>“system easier to operate</a:t>
            </a:r>
            <a:r>
              <a:rPr lang="en-US" sz="1600" dirty="0" smtClean="0">
                <a:solidFill>
                  <a:prstClr val="black"/>
                </a:solidFill>
              </a:rPr>
              <a:t>” is </a:t>
            </a:r>
            <a:r>
              <a:rPr lang="en-US" sz="1600" dirty="0">
                <a:solidFill>
                  <a:prstClr val="black"/>
                </a:solidFill>
              </a:rPr>
              <a:t>used in each 100 % needed situation like the manual hammer</a:t>
            </a:r>
          </a:p>
          <a:p>
            <a:pPr marL="228600" lvl="0" indent="-228600">
              <a:lnSpc>
                <a:spcPct val="90000"/>
              </a:lnSpc>
              <a:spcAft>
                <a:spcPts val="0"/>
              </a:spcAft>
              <a:buFont typeface="Arial" panose="020B0604020202020204" pitchFamily="34" charset="0"/>
              <a:buChar char="•"/>
            </a:pPr>
            <a:r>
              <a:rPr lang="en-US" sz="1600" dirty="0">
                <a:solidFill>
                  <a:prstClr val="black"/>
                </a:solidFill>
              </a:rPr>
              <a:t>Supposing the EE breaking/opening in one action in 100% of the cases (including breaking the two layers in one action)</a:t>
            </a:r>
          </a:p>
          <a:p>
            <a:pPr marL="228600" lvl="0" indent="-228600">
              <a:lnSpc>
                <a:spcPct val="90000"/>
              </a:lnSpc>
              <a:spcAft>
                <a:spcPts val="0"/>
              </a:spcAft>
              <a:buFont typeface="Wingdings" panose="05000000000000000000" pitchFamily="2" charset="2"/>
              <a:buChar char="à"/>
            </a:pPr>
            <a:r>
              <a:rPr lang="en-US" sz="1600" dirty="0">
                <a:solidFill>
                  <a:prstClr val="black"/>
                </a:solidFill>
              </a:rPr>
              <a:t>THEN The </a:t>
            </a:r>
            <a:r>
              <a:rPr lang="en-US" sz="1600" dirty="0">
                <a:solidFill>
                  <a:prstClr val="black"/>
                </a:solidFill>
              </a:rPr>
              <a:t>“system easier to </a:t>
            </a:r>
            <a:r>
              <a:rPr lang="en-US" sz="1600" dirty="0" err="1">
                <a:solidFill>
                  <a:prstClr val="black"/>
                </a:solidFill>
              </a:rPr>
              <a:t>operate”’s</a:t>
            </a:r>
            <a:r>
              <a:rPr lang="en-US" sz="1600" dirty="0">
                <a:solidFill>
                  <a:prstClr val="black"/>
                </a:solidFill>
              </a:rPr>
              <a:t> </a:t>
            </a:r>
            <a:r>
              <a:rPr lang="en-US" sz="1600" dirty="0">
                <a:solidFill>
                  <a:prstClr val="black"/>
                </a:solidFill>
              </a:rPr>
              <a:t>efficiency could be considered as 100</a:t>
            </a:r>
            <a:r>
              <a:rPr lang="en-US" sz="1600" dirty="0" smtClean="0">
                <a:solidFill>
                  <a:prstClr val="black"/>
                </a:solidFill>
              </a:rPr>
              <a:t>%</a:t>
            </a:r>
          </a:p>
          <a:p>
            <a:pPr marL="228600" lvl="0" indent="-228600">
              <a:lnSpc>
                <a:spcPct val="90000"/>
              </a:lnSpc>
              <a:spcAft>
                <a:spcPts val="0"/>
              </a:spcAft>
              <a:buFont typeface="Wingdings" panose="05000000000000000000" pitchFamily="2" charset="2"/>
              <a:buChar char="à"/>
            </a:pPr>
            <a:endParaRPr lang="en-US" sz="1600" dirty="0">
              <a:solidFill>
                <a:prstClr val="black"/>
              </a:solidFill>
            </a:endParaRPr>
          </a:p>
          <a:p>
            <a:pPr marL="228600" lvl="0" indent="-228600">
              <a:lnSpc>
                <a:spcPct val="90000"/>
              </a:lnSpc>
              <a:spcAft>
                <a:spcPts val="0"/>
              </a:spcAft>
              <a:buFont typeface="Wingdings" panose="05000000000000000000" pitchFamily="2" charset="2"/>
              <a:buChar char="à"/>
            </a:pPr>
            <a:r>
              <a:rPr lang="en-US" sz="1600" dirty="0">
                <a:solidFill>
                  <a:prstClr val="black"/>
                </a:solidFill>
              </a:rPr>
              <a:t>According to the previous table :</a:t>
            </a:r>
          </a:p>
          <a:p>
            <a:pPr marL="228600" lvl="0" indent="-228600">
              <a:lnSpc>
                <a:spcPct val="90000"/>
              </a:lnSpc>
              <a:spcAft>
                <a:spcPts val="0"/>
              </a:spcAft>
              <a:buFont typeface="Arial" panose="020B0604020202020204" pitchFamily="34" charset="0"/>
              <a:buChar char="•"/>
            </a:pPr>
            <a:r>
              <a:rPr lang="en-US" sz="1600" dirty="0">
                <a:solidFill>
                  <a:prstClr val="black"/>
                </a:solidFill>
              </a:rPr>
              <a:t>The score comparisons between manual and </a:t>
            </a:r>
            <a:r>
              <a:rPr lang="en-US" sz="1600" dirty="0">
                <a:solidFill>
                  <a:prstClr val="black"/>
                </a:solidFill>
              </a:rPr>
              <a:t>“system easier to operate</a:t>
            </a:r>
            <a:r>
              <a:rPr lang="en-US" sz="1600" dirty="0" smtClean="0">
                <a:solidFill>
                  <a:prstClr val="black"/>
                </a:solidFill>
              </a:rPr>
              <a:t>” are </a:t>
            </a:r>
            <a:r>
              <a:rPr lang="en-US" sz="1600" dirty="0">
                <a:solidFill>
                  <a:prstClr val="black"/>
                </a:solidFill>
              </a:rPr>
              <a:t>40% and 41% (depending of the use case) more efficient for the </a:t>
            </a:r>
            <a:r>
              <a:rPr lang="en-US" sz="1600" dirty="0">
                <a:solidFill>
                  <a:prstClr val="black"/>
                </a:solidFill>
              </a:rPr>
              <a:t>“system easier to operate</a:t>
            </a:r>
            <a:r>
              <a:rPr lang="en-US" sz="1600" dirty="0" smtClean="0">
                <a:solidFill>
                  <a:prstClr val="black"/>
                </a:solidFill>
              </a:rPr>
              <a:t>” IF </a:t>
            </a:r>
            <a:r>
              <a:rPr lang="en-US" sz="1600" dirty="0">
                <a:solidFill>
                  <a:prstClr val="black"/>
                </a:solidFill>
              </a:rPr>
              <a:t>100% of the system are present and well placed inside vehicles.</a:t>
            </a:r>
          </a:p>
          <a:p>
            <a:pPr marL="228600" lvl="0" indent="-228600">
              <a:lnSpc>
                <a:spcPct val="90000"/>
              </a:lnSpc>
              <a:spcAft>
                <a:spcPts val="0"/>
              </a:spcAft>
              <a:buFont typeface="Arial" panose="020B0604020202020204" pitchFamily="34" charset="0"/>
              <a:buChar char="•"/>
            </a:pPr>
            <a:r>
              <a:rPr lang="en-US" sz="1600" dirty="0">
                <a:solidFill>
                  <a:prstClr val="black"/>
                </a:solidFill>
              </a:rPr>
              <a:t>The real manual system efficiency is measured at 55% because of the 92,5% of real presence; and the calculated comparison provides 59%; by extrapolation, 59% of </a:t>
            </a:r>
            <a:r>
              <a:rPr lang="en-US" sz="1600" dirty="0" err="1">
                <a:solidFill>
                  <a:prstClr val="black"/>
                </a:solidFill>
              </a:rPr>
              <a:t>theorical</a:t>
            </a:r>
            <a:r>
              <a:rPr lang="en-US" sz="1600" dirty="0">
                <a:solidFill>
                  <a:prstClr val="black"/>
                </a:solidFill>
              </a:rPr>
              <a:t> efficiency x 92,5% of real presence = 54,75% of real efficiency. </a:t>
            </a:r>
          </a:p>
          <a:p>
            <a:pPr lvl="0">
              <a:lnSpc>
                <a:spcPct val="90000"/>
              </a:lnSpc>
              <a:spcAft>
                <a:spcPts val="0"/>
              </a:spcAft>
            </a:pPr>
            <a:r>
              <a:rPr lang="en-US" sz="1600" b="1" dirty="0">
                <a:solidFill>
                  <a:prstClr val="black"/>
                </a:solidFill>
                <a:sym typeface="Wingdings" panose="05000000000000000000" pitchFamily="2" charset="2"/>
              </a:rPr>
              <a:t> so </a:t>
            </a:r>
            <a:r>
              <a:rPr lang="en-US" sz="1600" b="1" dirty="0">
                <a:solidFill>
                  <a:prstClr val="black"/>
                </a:solidFill>
              </a:rPr>
              <a:t>the </a:t>
            </a:r>
            <a:r>
              <a:rPr lang="en-US" sz="1600" b="1" dirty="0">
                <a:solidFill>
                  <a:prstClr val="black"/>
                </a:solidFill>
              </a:rPr>
              <a:t>“system easier to operate</a:t>
            </a:r>
            <a:r>
              <a:rPr lang="en-US" sz="1600" b="1" dirty="0" smtClean="0">
                <a:solidFill>
                  <a:prstClr val="black"/>
                </a:solidFill>
              </a:rPr>
              <a:t>” confirms </a:t>
            </a:r>
            <a:r>
              <a:rPr lang="en-US" sz="1600" b="1" dirty="0">
                <a:solidFill>
                  <a:prstClr val="black"/>
                </a:solidFill>
              </a:rPr>
              <a:t>100% of efficiency in real case compared to manual system. </a:t>
            </a:r>
          </a:p>
          <a:p>
            <a:endParaRPr lang="fr-FR" dirty="0"/>
          </a:p>
        </p:txBody>
      </p:sp>
    </p:spTree>
    <p:extLst>
      <p:ext uri="{BB962C8B-B14F-4D97-AF65-F5344CB8AC3E}">
        <p14:creationId xmlns:p14="http://schemas.microsoft.com/office/powerpoint/2010/main" val="40985325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699792" y="339502"/>
            <a:ext cx="5256304" cy="720000"/>
          </a:xfrm>
        </p:spPr>
        <p:txBody>
          <a:bodyPr/>
          <a:lstStyle/>
          <a:p>
            <a:r>
              <a:rPr lang="fr-FR" dirty="0" err="1"/>
              <a:t>Bibliography</a:t>
            </a:r>
            <a:r>
              <a:rPr lang="fr-FR" dirty="0"/>
              <a:t>:</a:t>
            </a:r>
            <a:br>
              <a:rPr lang="fr-FR" dirty="0"/>
            </a:br>
            <a:endParaRPr lang="fr-FR" dirty="0"/>
          </a:p>
        </p:txBody>
      </p:sp>
      <p:sp>
        <p:nvSpPr>
          <p:cNvPr id="3" name="Espace réservé de la date 2"/>
          <p:cNvSpPr>
            <a:spLocks noGrp="1"/>
          </p:cNvSpPr>
          <p:nvPr>
            <p:ph type="dt" sz="half" idx="10"/>
          </p:nvPr>
        </p:nvSpPr>
        <p:spPr/>
        <p:txBody>
          <a:bodyPr/>
          <a:lstStyle/>
          <a:p>
            <a:pPr algn="r"/>
            <a:r>
              <a:rPr lang="fr-FR" cap="all" smtClean="0"/>
              <a:t> 02/09/2020 </a:t>
            </a:r>
            <a:endParaRPr lang="fr-FR" cap="all" dirty="0"/>
          </a:p>
        </p:txBody>
      </p:sp>
      <p:sp>
        <p:nvSpPr>
          <p:cNvPr id="4" name="Espace réservé du pied de page 3"/>
          <p:cNvSpPr>
            <a:spLocks noGrp="1"/>
          </p:cNvSpPr>
          <p:nvPr>
            <p:ph type="ftr" sz="quarter" idx="11"/>
          </p:nvPr>
        </p:nvSpPr>
        <p:spPr/>
        <p:txBody>
          <a:bodyPr/>
          <a:lstStyle/>
          <a:p>
            <a:r>
              <a:rPr lang="fr-FR" smtClean="0"/>
              <a:t>Direction Générale de l’Energie et du Climat </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14</a:t>
            </a:fld>
            <a:endParaRPr lang="fr-FR" dirty="0"/>
          </a:p>
        </p:txBody>
      </p:sp>
      <p:sp>
        <p:nvSpPr>
          <p:cNvPr id="6" name="Espace réservé du contenu 5"/>
          <p:cNvSpPr>
            <a:spLocks noGrp="1"/>
          </p:cNvSpPr>
          <p:nvPr>
            <p:ph sz="quarter" idx="14"/>
          </p:nvPr>
        </p:nvSpPr>
        <p:spPr>
          <a:xfrm>
            <a:off x="359998" y="1131590"/>
            <a:ext cx="2195778" cy="3278410"/>
          </a:xfrm>
        </p:spPr>
        <p:txBody>
          <a:bodyPr/>
          <a:lstStyle/>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EQ-BEATT--05-4--FR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EQ-BEATT--05-6--FR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EQ-BEATT--05-1--FR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EQ-BEAT--06-6--FR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EQ-BEATT--06-3--FR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EQ-BEA-TT—07-2--FR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EQ-BEA--07-9--FR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EQ-BEATT--8-4--FR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EQ-BEAT--09-02--FR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EQ-BEATT--09-4--FR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EQ-BEATT--08-9--FR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EQ-BEATT--08-7--FR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EQ--BEA-TT-08-11-FR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EQ-BEATT--09-08--FR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ACCIDENT REPORT - NTSB/HAR-07/01PB2007-916202</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EQ-BEATT—09-9--FR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EQ-BEATT—14-10--FR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EQ-BEATT—14-11--FR</a:t>
            </a:r>
          </a:p>
          <a:p>
            <a:pPr marL="228600" lvl="0" indent="-228600">
              <a:lnSpc>
                <a:spcPct val="120000"/>
              </a:lnSpc>
              <a:spcAft>
                <a:spcPts val="0"/>
              </a:spcAft>
              <a:buFont typeface="Arial" panose="020B0604020202020204" pitchFamily="34" charset="0"/>
              <a:buChar char="•"/>
            </a:pPr>
            <a:r>
              <a:rPr lang="fr-FR" sz="900" dirty="0">
                <a:solidFill>
                  <a:prstClr val="black"/>
                </a:solidFill>
                <a:latin typeface="Calibri" panose="020F0502020204030204"/>
              </a:rPr>
              <a:t>EQ-BEAT--17-6--FR / GRSG-113-05</a:t>
            </a:r>
          </a:p>
          <a:p>
            <a:endParaRPr lang="fr-FR" dirty="0"/>
          </a:p>
        </p:txBody>
      </p:sp>
      <p:sp>
        <p:nvSpPr>
          <p:cNvPr id="7" name="ZoneTexte 6"/>
          <p:cNvSpPr txBox="1"/>
          <p:nvPr/>
        </p:nvSpPr>
        <p:spPr>
          <a:xfrm>
            <a:off x="3131840" y="1131590"/>
            <a:ext cx="5400600" cy="3582519"/>
          </a:xfrm>
          <a:prstGeom prst="rect">
            <a:avLst/>
          </a:prstGeom>
          <a:noFill/>
        </p:spPr>
        <p:txBody>
          <a:bodyPr wrap="square" rtlCol="0">
            <a:spAutoFit/>
          </a:bodyPr>
          <a:lstStyle/>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EQ-BEAT--15-2--FR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EQ-BEAT--16-14--FR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EQ-BEAT--16-13--FR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EQ-BEAT--13-12--FR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EQ-BEAT--13-2--FR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EQ-BEAT--12-17--FR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EQ-BEAT--11-16--FR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EQ-BEAT—09-12--FR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EQ-BEAT--16-9--FR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EQ-BEAT--19-1--FR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EQ-BEAT--18-7--FR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EQ-BEAT--19-7--FR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EQ-BEAT--20-3--FR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BEATT: Affaire n°2003-0141-01</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rPr>
              <a:t>EQ-BEAT--10-9--FR</a:t>
            </a: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hlinkClick r:id="rId2"/>
              </a:rPr>
              <a:t>https://www.youtube.com/watch?v=81k7AOqa7wE</a:t>
            </a:r>
            <a:endParaRPr lang="fr-FR" sz="900" dirty="0">
              <a:solidFill>
                <a:prstClr val="black"/>
              </a:solidFill>
              <a:latin typeface="Calibri" panose="020F0502020204030204"/>
            </a:endParaRP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hlinkClick r:id="rId3"/>
              </a:rPr>
              <a:t>https://www.youtube.com/watch?v=-5aNdqZWphY</a:t>
            </a:r>
            <a:endParaRPr lang="fr-FR" sz="900" dirty="0">
              <a:solidFill>
                <a:prstClr val="black"/>
              </a:solidFill>
              <a:latin typeface="Calibri" panose="020F0502020204030204"/>
            </a:endParaRPr>
          </a:p>
          <a:p>
            <a:pPr marL="228600" lvl="0" indent="-228600">
              <a:lnSpc>
                <a:spcPct val="120000"/>
              </a:lnSpc>
              <a:buFont typeface="Arial" panose="020B0604020202020204" pitchFamily="34" charset="0"/>
              <a:buChar char="•"/>
            </a:pPr>
            <a:r>
              <a:rPr lang="fr-FR" sz="900" dirty="0">
                <a:solidFill>
                  <a:prstClr val="black"/>
                </a:solidFill>
                <a:latin typeface="Calibri" panose="020F0502020204030204"/>
                <a:hlinkClick r:id="rId4"/>
              </a:rPr>
              <a:t>https://www.ledauphine.com/faits-divers-justice/2020/02/19/annonay-les-gendarmes-ont-mene-une-operation-de-controle-des-bus-scolaires?utm_source=kwanko&amp;utm_medium=contextual%20targeting&amp;utm_campaign=GENERIQUE&amp;utm_content=355569</a:t>
            </a:r>
            <a:endParaRPr lang="fr-FR" sz="900" dirty="0">
              <a:solidFill>
                <a:prstClr val="black"/>
              </a:solidFill>
              <a:latin typeface="Calibri" panose="020F0502020204030204"/>
            </a:endParaRPr>
          </a:p>
        </p:txBody>
      </p:sp>
    </p:spTree>
    <p:extLst>
      <p:ext uri="{BB962C8B-B14F-4D97-AF65-F5344CB8AC3E}">
        <p14:creationId xmlns:p14="http://schemas.microsoft.com/office/powerpoint/2010/main" val="11552532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180000" y="1851670"/>
            <a:ext cx="8784488" cy="2077200"/>
          </a:xfrm>
        </p:spPr>
        <p:txBody>
          <a:bodyPr/>
          <a:lstStyle/>
          <a:p>
            <a:pPr algn="ctr"/>
            <a:r>
              <a:rPr lang="en-US" sz="4000" cap="none" dirty="0">
                <a:solidFill>
                  <a:prstClr val="black"/>
                </a:solidFill>
                <a:latin typeface="Calibri Light" panose="020F0302020204030204"/>
                <a:ea typeface="+mj-ea"/>
                <a:cs typeface="+mj-cs"/>
              </a:rPr>
              <a:t>Accidentology study &amp; efficiency calculation </a:t>
            </a:r>
            <a:br>
              <a:rPr lang="en-US" sz="4000" cap="none" dirty="0">
                <a:solidFill>
                  <a:prstClr val="black"/>
                </a:solidFill>
                <a:latin typeface="Calibri Light" panose="020F0302020204030204"/>
                <a:ea typeface="+mj-ea"/>
                <a:cs typeface="+mj-cs"/>
              </a:rPr>
            </a:br>
            <a:r>
              <a:rPr lang="en-US" sz="4000" cap="none" dirty="0" smtClean="0">
                <a:solidFill>
                  <a:prstClr val="black"/>
                </a:solidFill>
                <a:latin typeface="Calibri Light" panose="020F0302020204030204"/>
                <a:ea typeface="+mj-ea"/>
                <a:cs typeface="+mj-cs"/>
              </a:rPr>
              <a:t>for </a:t>
            </a:r>
            <a:r>
              <a:rPr lang="en-US" sz="4000" cap="none" dirty="0">
                <a:solidFill>
                  <a:prstClr val="black"/>
                </a:solidFill>
                <a:latin typeface="Calibri Light" panose="020F0302020204030204"/>
                <a:ea typeface="+mj-ea"/>
                <a:cs typeface="+mj-cs"/>
              </a:rPr>
              <a:t/>
            </a:r>
            <a:br>
              <a:rPr lang="en-US" sz="4000" cap="none" dirty="0">
                <a:solidFill>
                  <a:prstClr val="black"/>
                </a:solidFill>
                <a:latin typeface="Calibri Light" panose="020F0302020204030204"/>
                <a:ea typeface="+mj-ea"/>
                <a:cs typeface="+mj-cs"/>
              </a:rPr>
            </a:br>
            <a:r>
              <a:rPr lang="en-US" sz="4000" cap="none" dirty="0" smtClean="0">
                <a:solidFill>
                  <a:prstClr val="black"/>
                </a:solidFill>
                <a:latin typeface="Calibri Light" panose="020F0302020204030204"/>
                <a:ea typeface="+mj-ea"/>
                <a:cs typeface="+mj-cs"/>
              </a:rPr>
              <a:t>solutions </a:t>
            </a:r>
            <a:r>
              <a:rPr lang="en-US" sz="4000" cap="none" dirty="0">
                <a:solidFill>
                  <a:prstClr val="black"/>
                </a:solidFill>
                <a:latin typeface="Calibri Light" panose="020F0302020204030204"/>
                <a:ea typeface="+mj-ea"/>
                <a:cs typeface="+mj-cs"/>
              </a:rPr>
              <a:t>evaluation to decrease fatal injuries  in bus and coach evacuation after accident</a:t>
            </a:r>
            <a:endParaRPr lang="fr-FR" dirty="0"/>
          </a:p>
        </p:txBody>
      </p:sp>
      <p:sp>
        <p:nvSpPr>
          <p:cNvPr id="7" name="Espace réservé de la date 6"/>
          <p:cNvSpPr>
            <a:spLocks noGrp="1"/>
          </p:cNvSpPr>
          <p:nvPr>
            <p:ph type="dt" sz="half" idx="10"/>
          </p:nvPr>
        </p:nvSpPr>
        <p:spPr/>
        <p:txBody>
          <a:bodyPr/>
          <a:lstStyle/>
          <a:p>
            <a:pPr algn="r"/>
            <a:r>
              <a:rPr lang="fr-FR" cap="all" smtClean="0"/>
              <a:t> 02/09/2020 </a:t>
            </a:r>
            <a:endParaRPr lang="fr-FR" cap="all" dirty="0"/>
          </a:p>
        </p:txBody>
      </p:sp>
      <p:sp>
        <p:nvSpPr>
          <p:cNvPr id="8" name="Espace réservé du pied de page 7"/>
          <p:cNvSpPr>
            <a:spLocks noGrp="1"/>
          </p:cNvSpPr>
          <p:nvPr>
            <p:ph type="ftr" sz="quarter" idx="11"/>
          </p:nvPr>
        </p:nvSpPr>
        <p:spPr/>
        <p:txBody>
          <a:bodyPr/>
          <a:lstStyle/>
          <a:p>
            <a:r>
              <a:rPr lang="fr-FR" smtClean="0"/>
              <a:t>Direction Générale de l’Energie et du Climat</a:t>
            </a:r>
          </a:p>
          <a:p>
            <a:endParaRPr lang="fr-FR" dirty="0"/>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2</a:t>
            </a:fld>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FR" dirty="0" smtClean="0"/>
              <a:t>Introduction</a:t>
            </a:r>
            <a:endParaRPr lang="fr-FR" dirty="0"/>
          </a:p>
        </p:txBody>
      </p:sp>
      <p:sp>
        <p:nvSpPr>
          <p:cNvPr id="12" name="Espace réservé du contenu 11"/>
          <p:cNvSpPr>
            <a:spLocks noGrp="1"/>
          </p:cNvSpPr>
          <p:nvPr>
            <p:ph sz="quarter" idx="14"/>
          </p:nvPr>
        </p:nvSpPr>
        <p:spPr>
          <a:xfrm>
            <a:off x="179512" y="987574"/>
            <a:ext cx="8424000" cy="2574000"/>
          </a:xfrm>
        </p:spPr>
        <p:txBody>
          <a:bodyPr/>
          <a:lstStyle/>
          <a:p>
            <a:pPr lvl="0">
              <a:lnSpc>
                <a:spcPct val="90000"/>
              </a:lnSpc>
              <a:spcBef>
                <a:spcPts val="1000"/>
              </a:spcBef>
              <a:spcAft>
                <a:spcPts val="0"/>
              </a:spcAft>
            </a:pPr>
            <a:endParaRPr lang="en-US" sz="2400" dirty="0">
              <a:solidFill>
                <a:prstClr val="black"/>
              </a:solidFill>
              <a:latin typeface="Calibri" panose="020F0502020204030204"/>
            </a:endParaRPr>
          </a:p>
          <a:p>
            <a:pPr marL="800100" lvl="1" indent="-342900">
              <a:lnSpc>
                <a:spcPct val="90000"/>
              </a:lnSpc>
              <a:spcBef>
                <a:spcPts val="500"/>
              </a:spcBef>
              <a:spcAft>
                <a:spcPts val="0"/>
              </a:spcAft>
            </a:pPr>
            <a:r>
              <a:rPr lang="en-US" sz="2000" dirty="0">
                <a:solidFill>
                  <a:prstClr val="black"/>
                </a:solidFill>
                <a:latin typeface="Calibri" panose="020F0502020204030204"/>
              </a:rPr>
              <a:t>This </a:t>
            </a:r>
            <a:r>
              <a:rPr lang="en-US" sz="2000" dirty="0" err="1">
                <a:solidFill>
                  <a:prstClr val="black"/>
                </a:solidFill>
                <a:latin typeface="Calibri" panose="020F0502020204030204"/>
              </a:rPr>
              <a:t>accidentology</a:t>
            </a:r>
            <a:r>
              <a:rPr lang="en-US" sz="2000" dirty="0">
                <a:solidFill>
                  <a:prstClr val="black"/>
                </a:solidFill>
                <a:latin typeface="Calibri" panose="020F0502020204030204"/>
              </a:rPr>
              <a:t> study is done to highlight the fact that current manual hammers are not used as it’s recommended. </a:t>
            </a:r>
          </a:p>
          <a:p>
            <a:pPr marL="800100" lvl="1" indent="-342900">
              <a:lnSpc>
                <a:spcPct val="90000"/>
              </a:lnSpc>
              <a:spcBef>
                <a:spcPts val="500"/>
              </a:spcBef>
              <a:spcAft>
                <a:spcPts val="0"/>
              </a:spcAft>
            </a:pPr>
            <a:r>
              <a:rPr lang="en-US" sz="2000" dirty="0">
                <a:solidFill>
                  <a:prstClr val="black"/>
                </a:solidFill>
                <a:latin typeface="Calibri" panose="020F0502020204030204"/>
              </a:rPr>
              <a:t>Today, despite the passenger advertisement, the system is not 100% efficient and fatalities cases are directly due to the wrong uses or no-use of this manual system. </a:t>
            </a:r>
          </a:p>
          <a:p>
            <a:pPr marL="800100" lvl="1" indent="-342900">
              <a:lnSpc>
                <a:spcPct val="90000"/>
              </a:lnSpc>
              <a:spcBef>
                <a:spcPts val="500"/>
              </a:spcBef>
              <a:spcAft>
                <a:spcPts val="0"/>
              </a:spcAft>
            </a:pPr>
            <a:r>
              <a:rPr lang="en-US" sz="2000" dirty="0">
                <a:solidFill>
                  <a:prstClr val="black"/>
                </a:solidFill>
                <a:latin typeface="Calibri" panose="020F0502020204030204"/>
              </a:rPr>
              <a:t>In order to be constructive, an </a:t>
            </a:r>
            <a:r>
              <a:rPr lang="en-US" sz="2000" dirty="0" err="1">
                <a:solidFill>
                  <a:prstClr val="black"/>
                </a:solidFill>
                <a:latin typeface="Calibri" panose="020F0502020204030204"/>
              </a:rPr>
              <a:t>accidentology</a:t>
            </a:r>
            <a:r>
              <a:rPr lang="en-US" sz="2000" dirty="0">
                <a:solidFill>
                  <a:prstClr val="black"/>
                </a:solidFill>
                <a:latin typeface="Calibri" panose="020F0502020204030204"/>
              </a:rPr>
              <a:t> study was done from real facts and from these facts, rates were determinate. The final objective is to have concrete values to evaluate the system benefit. </a:t>
            </a:r>
            <a:endParaRPr lang="en-US" sz="2000" dirty="0" smtClean="0">
              <a:solidFill>
                <a:prstClr val="black"/>
              </a:solidFill>
              <a:latin typeface="Calibri" panose="020F0502020204030204"/>
            </a:endParaRPr>
          </a:p>
          <a:p>
            <a:pPr marL="800100" lvl="1" indent="-342900">
              <a:lnSpc>
                <a:spcPct val="90000"/>
              </a:lnSpc>
              <a:spcBef>
                <a:spcPts val="500"/>
              </a:spcBef>
              <a:spcAft>
                <a:spcPts val="0"/>
              </a:spcAft>
            </a:pPr>
            <a:r>
              <a:rPr lang="en-US" sz="2000" dirty="0" smtClean="0">
                <a:solidFill>
                  <a:prstClr val="black"/>
                </a:solidFill>
                <a:latin typeface="Calibri" panose="020F0502020204030204"/>
              </a:rPr>
              <a:t>In this study we will compare manual hammer to a “system easier to operate”, i.e. </a:t>
            </a:r>
            <a:r>
              <a:rPr lang="en-US" sz="2000" dirty="0">
                <a:solidFill>
                  <a:prstClr val="black"/>
                </a:solidFill>
                <a:latin typeface="Calibri" panose="020F0502020204030204"/>
              </a:rPr>
              <a:t>with an optimization of identification, location and operation for </a:t>
            </a:r>
            <a:r>
              <a:rPr lang="en-US" sz="2000" dirty="0" smtClean="0">
                <a:solidFill>
                  <a:prstClr val="black"/>
                </a:solidFill>
                <a:latin typeface="Calibri" panose="020F0502020204030204"/>
              </a:rPr>
              <a:t>passengers.</a:t>
            </a:r>
            <a:endParaRPr lang="en-US" sz="2000" dirty="0">
              <a:solidFill>
                <a:prstClr val="black"/>
              </a:solidFill>
              <a:latin typeface="Calibri" panose="020F0502020204030204"/>
            </a:endParaRPr>
          </a:p>
        </p:txBody>
      </p:sp>
      <p:sp>
        <p:nvSpPr>
          <p:cNvPr id="2" name="Espace réservé de la date 1"/>
          <p:cNvSpPr>
            <a:spLocks noGrp="1"/>
          </p:cNvSpPr>
          <p:nvPr>
            <p:ph type="dt" sz="half" idx="10"/>
          </p:nvPr>
        </p:nvSpPr>
        <p:spPr/>
        <p:txBody>
          <a:bodyPr/>
          <a:lstStyle/>
          <a:p>
            <a:pPr algn="r"/>
            <a:r>
              <a:rPr lang="fr-FR" cap="all" smtClean="0"/>
              <a:t> 02/09/2020 </a:t>
            </a:r>
            <a:endParaRPr lang="fr-FR" cap="all" dirty="0"/>
          </a:p>
        </p:txBody>
      </p:sp>
      <p:sp>
        <p:nvSpPr>
          <p:cNvPr id="3" name="Espace réservé du pied de page 2"/>
          <p:cNvSpPr>
            <a:spLocks noGrp="1"/>
          </p:cNvSpPr>
          <p:nvPr>
            <p:ph type="ftr" sz="quarter" idx="11"/>
          </p:nvPr>
        </p:nvSpPr>
        <p:spPr/>
        <p:txBody>
          <a:bodyPr/>
          <a:lstStyle/>
          <a:p>
            <a:r>
              <a:rPr lang="fr-FR" smtClean="0"/>
              <a:t>Direction Générale de l’Energie et du Climat </a:t>
            </a: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3</a:t>
            </a:fld>
            <a:endParaRPr lang="fr-FR" dirty="0"/>
          </a:p>
        </p:txBody>
      </p:sp>
    </p:spTree>
    <p:extLst>
      <p:ext uri="{BB962C8B-B14F-4D97-AF65-F5344CB8AC3E}">
        <p14:creationId xmlns:p14="http://schemas.microsoft.com/office/powerpoint/2010/main" val="25225037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en-US" sz="2800" dirty="0"/>
              <a:t>Study path explanation</a:t>
            </a:r>
            <a:endParaRPr lang="fr-FR" dirty="0"/>
          </a:p>
        </p:txBody>
      </p:sp>
      <p:sp>
        <p:nvSpPr>
          <p:cNvPr id="2" name="Espace réservé de la date 1"/>
          <p:cNvSpPr>
            <a:spLocks noGrp="1"/>
          </p:cNvSpPr>
          <p:nvPr>
            <p:ph type="dt" sz="half" idx="10"/>
          </p:nvPr>
        </p:nvSpPr>
        <p:spPr/>
        <p:txBody>
          <a:bodyPr/>
          <a:lstStyle/>
          <a:p>
            <a:pPr algn="r"/>
            <a:r>
              <a:rPr lang="fr-FR" cap="all" smtClean="0"/>
              <a:t> 02/09/2020 </a:t>
            </a:r>
            <a:endParaRPr lang="fr-FR" cap="all" dirty="0"/>
          </a:p>
        </p:txBody>
      </p:sp>
      <p:sp>
        <p:nvSpPr>
          <p:cNvPr id="3" name="Espace réservé du pied de page 2"/>
          <p:cNvSpPr>
            <a:spLocks noGrp="1"/>
          </p:cNvSpPr>
          <p:nvPr>
            <p:ph type="ftr" sz="quarter" idx="11"/>
          </p:nvPr>
        </p:nvSpPr>
        <p:spPr/>
        <p:txBody>
          <a:bodyPr/>
          <a:lstStyle/>
          <a:p>
            <a:r>
              <a:rPr lang="fr-FR" smtClean="0"/>
              <a:t>Direction Générale de l’Energie et du Climat </a:t>
            </a: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4</a:t>
            </a:fld>
            <a:endParaRPr lang="fr-FR" dirty="0"/>
          </a:p>
        </p:txBody>
      </p:sp>
      <p:graphicFrame>
        <p:nvGraphicFramePr>
          <p:cNvPr id="9" name="Espace réservé du contenu 8">
            <a:extLst>
              <a:ext uri="{FF2B5EF4-FFF2-40B4-BE49-F238E27FC236}">
                <a16:creationId xmlns:a16="http://schemas.microsoft.com/office/drawing/2014/main" id="{2B85B7CB-4B39-49FC-BCD5-493FBE5210B2}"/>
              </a:ext>
            </a:extLst>
          </p:cNvPr>
          <p:cNvGraphicFramePr>
            <a:graphicFrameLocks noGrp="1"/>
          </p:cNvGraphicFramePr>
          <p:nvPr>
            <p:ph sz="quarter" idx="14"/>
            <p:extLst>
              <p:ext uri="{D42A27DB-BD31-4B8C-83A1-F6EECF244321}">
                <p14:modId xmlns:p14="http://schemas.microsoft.com/office/powerpoint/2010/main" val="2915696766"/>
              </p:ext>
            </p:extLst>
          </p:nvPr>
        </p:nvGraphicFramePr>
        <p:xfrm>
          <a:off x="611560" y="1347614"/>
          <a:ext cx="7776988" cy="31834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59113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771550"/>
            <a:ext cx="8424000" cy="720000"/>
          </a:xfrm>
        </p:spPr>
        <p:txBody>
          <a:bodyPr/>
          <a:lstStyle/>
          <a:p>
            <a:r>
              <a:rPr lang="en-US" sz="2800" dirty="0"/>
              <a:t>STEP #1 : Manual hammer presence in bus</a:t>
            </a:r>
            <a:endParaRPr lang="fr-FR" dirty="0"/>
          </a:p>
        </p:txBody>
      </p:sp>
      <p:sp>
        <p:nvSpPr>
          <p:cNvPr id="3" name="Espace réservé de la date 2"/>
          <p:cNvSpPr>
            <a:spLocks noGrp="1"/>
          </p:cNvSpPr>
          <p:nvPr>
            <p:ph type="dt" sz="half" idx="10"/>
          </p:nvPr>
        </p:nvSpPr>
        <p:spPr/>
        <p:txBody>
          <a:bodyPr/>
          <a:lstStyle/>
          <a:p>
            <a:pPr algn="r"/>
            <a:r>
              <a:rPr lang="fr-FR" cap="all" smtClean="0"/>
              <a:t> 02/09/2020 </a:t>
            </a:r>
            <a:endParaRPr lang="fr-FR" cap="all" dirty="0"/>
          </a:p>
        </p:txBody>
      </p:sp>
      <p:sp>
        <p:nvSpPr>
          <p:cNvPr id="4" name="Espace réservé du pied de page 3"/>
          <p:cNvSpPr>
            <a:spLocks noGrp="1"/>
          </p:cNvSpPr>
          <p:nvPr>
            <p:ph type="ftr" sz="quarter" idx="11"/>
          </p:nvPr>
        </p:nvSpPr>
        <p:spPr/>
        <p:txBody>
          <a:bodyPr/>
          <a:lstStyle/>
          <a:p>
            <a:r>
              <a:rPr lang="fr-FR" smtClean="0"/>
              <a:t>Direction Générale de l’Energie et du Climat </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5</a:t>
            </a:fld>
            <a:endParaRPr lang="fr-FR" dirty="0"/>
          </a:p>
        </p:txBody>
      </p:sp>
      <p:sp>
        <p:nvSpPr>
          <p:cNvPr id="8" name="Sous-titre 2">
            <a:extLst>
              <a:ext uri="{FF2B5EF4-FFF2-40B4-BE49-F238E27FC236}">
                <a16:creationId xmlns:a16="http://schemas.microsoft.com/office/drawing/2014/main" id="{B4699F70-9D1B-451B-B4F8-420143DDE2A5}"/>
              </a:ext>
            </a:extLst>
          </p:cNvPr>
          <p:cNvSpPr>
            <a:spLocks noGrp="1"/>
          </p:cNvSpPr>
          <p:nvPr>
            <p:ph sz="quarter" idx="14"/>
          </p:nvPr>
        </p:nvSpPr>
        <p:spPr>
          <a:xfrm>
            <a:off x="143507" y="1141774"/>
            <a:ext cx="8856984" cy="4176464"/>
          </a:xfrm>
        </p:spPr>
        <p:txBody>
          <a:bodyPr>
            <a:noAutofit/>
          </a:bodyPr>
          <a:lstStyle/>
          <a:p>
            <a:pPr algn="l">
              <a:spcAft>
                <a:spcPts val="0"/>
              </a:spcAft>
            </a:pPr>
            <a:r>
              <a:rPr lang="en-US" sz="1600" dirty="0"/>
              <a:t>Manual hammer:</a:t>
            </a:r>
          </a:p>
          <a:p>
            <a:pPr marL="600075" lvl="1" indent="-257175" algn="l">
              <a:spcBef>
                <a:spcPts val="0"/>
              </a:spcBef>
              <a:spcAft>
                <a:spcPts val="0"/>
              </a:spcAft>
              <a:buFont typeface="Arial" panose="020B0604020202020204" pitchFamily="34" charset="0"/>
              <a:buChar char="•"/>
            </a:pPr>
            <a:r>
              <a:rPr lang="en-US" sz="1600" dirty="0"/>
              <a:t>Removable from its support</a:t>
            </a:r>
            <a:endParaRPr lang="en-US" sz="1600" dirty="0">
              <a:highlight>
                <a:srgbClr val="FFFF00"/>
              </a:highlight>
            </a:endParaRPr>
          </a:p>
          <a:p>
            <a:pPr marL="600075" lvl="1" indent="-257175" algn="l">
              <a:spcBef>
                <a:spcPts val="0"/>
              </a:spcBef>
              <a:spcAft>
                <a:spcPts val="0"/>
              </a:spcAft>
              <a:buFont typeface="Arial" panose="020B0604020202020204" pitchFamily="34" charset="0"/>
              <a:buChar char="•"/>
            </a:pPr>
            <a:r>
              <a:rPr lang="en-US" sz="1600" dirty="0"/>
              <a:t>Movable in all the bus … and outside</a:t>
            </a:r>
            <a:endParaRPr lang="en-US" sz="1600" dirty="0">
              <a:highlight>
                <a:srgbClr val="FFFF00"/>
              </a:highlight>
            </a:endParaRPr>
          </a:p>
          <a:p>
            <a:pPr marL="600075" lvl="1" indent="-257175" algn="l">
              <a:spcBef>
                <a:spcPts val="0"/>
              </a:spcBef>
              <a:spcAft>
                <a:spcPts val="0"/>
              </a:spcAft>
              <a:buFont typeface="Arial" panose="020B0604020202020204" pitchFamily="34" charset="0"/>
              <a:buChar char="•"/>
            </a:pPr>
            <a:r>
              <a:rPr lang="en-US" sz="1600" dirty="0"/>
              <a:t>Location mandatory close to the emergency exits (EE) </a:t>
            </a:r>
            <a:r>
              <a:rPr lang="en-US" sz="1600" u="sng" dirty="0"/>
              <a:t>BUT</a:t>
            </a:r>
          </a:p>
          <a:p>
            <a:pPr marL="600075" lvl="1" indent="-257175" algn="l">
              <a:spcBef>
                <a:spcPts val="0"/>
              </a:spcBef>
              <a:spcAft>
                <a:spcPts val="0"/>
              </a:spcAft>
              <a:buFont typeface="Arial" panose="020B0604020202020204" pitchFamily="34" charset="0"/>
              <a:buChar char="•"/>
            </a:pPr>
            <a:r>
              <a:rPr lang="en-US" sz="1600" dirty="0"/>
              <a:t>Unconscious &amp; unscrupulous people picks up hammer for playing with or robbing </a:t>
            </a:r>
            <a:endParaRPr lang="en-US" sz="1600" dirty="0" smtClean="0"/>
          </a:p>
          <a:p>
            <a:pPr algn="l">
              <a:spcAft>
                <a:spcPts val="0"/>
              </a:spcAft>
            </a:pPr>
            <a:endParaRPr lang="en-US" sz="1600" dirty="0" smtClean="0"/>
          </a:p>
          <a:p>
            <a:pPr algn="l">
              <a:spcAft>
                <a:spcPts val="0"/>
              </a:spcAft>
            </a:pPr>
            <a:r>
              <a:rPr lang="en-US" sz="1600" dirty="0" smtClean="0"/>
              <a:t>Because </a:t>
            </a:r>
            <a:r>
              <a:rPr lang="en-US" sz="1600" dirty="0"/>
              <a:t>of the last point, hammer locations are changed:</a:t>
            </a:r>
          </a:p>
          <a:p>
            <a:pPr marL="600075" lvl="1" indent="-257175" algn="l">
              <a:spcBef>
                <a:spcPts val="0"/>
              </a:spcBef>
              <a:spcAft>
                <a:spcPts val="0"/>
              </a:spcAft>
              <a:buFont typeface="Arial" panose="020B0604020202020204" pitchFamily="34" charset="0"/>
              <a:buChar char="•"/>
            </a:pPr>
            <a:r>
              <a:rPr lang="en-US" sz="1600" dirty="0"/>
              <a:t>behind the driver (authorized in France only for buses, not coaches)</a:t>
            </a:r>
          </a:p>
          <a:p>
            <a:pPr marL="600075" lvl="1" indent="-257175" algn="l">
              <a:spcBef>
                <a:spcPts val="0"/>
              </a:spcBef>
              <a:spcAft>
                <a:spcPts val="0"/>
              </a:spcAft>
              <a:buFont typeface="Arial" panose="020B0604020202020204" pitchFamily="34" charset="0"/>
              <a:buChar char="•"/>
            </a:pPr>
            <a:r>
              <a:rPr lang="en-US" sz="1600" dirty="0"/>
              <a:t>OR close to the driver</a:t>
            </a:r>
          </a:p>
          <a:p>
            <a:pPr marL="600075" lvl="1" indent="-257175" algn="l">
              <a:spcBef>
                <a:spcPts val="0"/>
              </a:spcBef>
              <a:spcAft>
                <a:spcPts val="0"/>
              </a:spcAft>
              <a:buFont typeface="Arial" panose="020B0604020202020204" pitchFamily="34" charset="0"/>
              <a:buChar char="•"/>
            </a:pPr>
            <a:r>
              <a:rPr lang="en-US" sz="1600" dirty="0"/>
              <a:t>… OR not present inside bus</a:t>
            </a:r>
          </a:p>
          <a:p>
            <a:pPr algn="l">
              <a:spcAft>
                <a:spcPts val="0"/>
              </a:spcAft>
            </a:pPr>
            <a:endParaRPr lang="en-US" sz="1600" dirty="0" smtClean="0"/>
          </a:p>
          <a:p>
            <a:pPr algn="l">
              <a:spcAft>
                <a:spcPts val="0"/>
              </a:spcAft>
            </a:pPr>
            <a:r>
              <a:rPr lang="en-US" sz="1600" dirty="0" smtClean="0"/>
              <a:t>A </a:t>
            </a:r>
            <a:r>
              <a:rPr lang="en-US" sz="1600" dirty="0"/>
              <a:t>French road control demonstrates that on 27 controlled buses, 25 were in accordance with the regulation. 2 / 27 didn’t respect the hammer prescription : all hammers were </a:t>
            </a:r>
            <a:r>
              <a:rPr lang="en-US" sz="1600" u="sng" dirty="0"/>
              <a:t>not accessible</a:t>
            </a:r>
            <a:r>
              <a:rPr lang="en-US" sz="1600" dirty="0"/>
              <a:t> in one case and </a:t>
            </a:r>
            <a:r>
              <a:rPr lang="en-US" sz="1600" u="sng" dirty="0"/>
              <a:t>all were missing </a:t>
            </a:r>
            <a:r>
              <a:rPr lang="en-US" sz="1600" dirty="0"/>
              <a:t>in the second case. </a:t>
            </a:r>
            <a:endParaRPr lang="en-US" sz="1600" dirty="0" smtClean="0"/>
          </a:p>
          <a:p>
            <a:pPr algn="l">
              <a:spcAft>
                <a:spcPts val="0"/>
              </a:spcAft>
            </a:pPr>
            <a:r>
              <a:rPr lang="en-US" sz="1600" dirty="0" smtClean="0"/>
              <a:t>So </a:t>
            </a:r>
            <a:r>
              <a:rPr lang="en-US" sz="1600" dirty="0"/>
              <a:t>a ratio of </a:t>
            </a:r>
            <a:r>
              <a:rPr lang="en-US" sz="1600" b="1" dirty="0"/>
              <a:t>92,5% of well-equipped buses</a:t>
            </a:r>
            <a:r>
              <a:rPr lang="en-US" sz="1600" dirty="0"/>
              <a:t>. </a:t>
            </a:r>
          </a:p>
          <a:p>
            <a:pPr lvl="1" algn="l">
              <a:spcAft>
                <a:spcPts val="0"/>
              </a:spcAft>
            </a:pPr>
            <a:endParaRPr lang="en-US" sz="1800" dirty="0"/>
          </a:p>
        </p:txBody>
      </p:sp>
    </p:spTree>
    <p:extLst>
      <p:ext uri="{BB962C8B-B14F-4D97-AF65-F5344CB8AC3E}">
        <p14:creationId xmlns:p14="http://schemas.microsoft.com/office/powerpoint/2010/main" val="2590565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843558"/>
            <a:ext cx="8424000" cy="720000"/>
          </a:xfrm>
        </p:spPr>
        <p:txBody>
          <a:bodyPr/>
          <a:lstStyle/>
          <a:p>
            <a:r>
              <a:rPr lang="en-US" sz="2800" dirty="0"/>
              <a:t>STEP #2 : Accidentology study:</a:t>
            </a:r>
            <a:endParaRPr lang="fr-FR" dirty="0"/>
          </a:p>
        </p:txBody>
      </p:sp>
      <p:sp>
        <p:nvSpPr>
          <p:cNvPr id="3" name="Espace réservé de la date 2"/>
          <p:cNvSpPr>
            <a:spLocks noGrp="1"/>
          </p:cNvSpPr>
          <p:nvPr>
            <p:ph type="dt" sz="half" idx="10"/>
          </p:nvPr>
        </p:nvSpPr>
        <p:spPr/>
        <p:txBody>
          <a:bodyPr/>
          <a:lstStyle/>
          <a:p>
            <a:pPr algn="r"/>
            <a:r>
              <a:rPr lang="fr-FR" cap="all" smtClean="0"/>
              <a:t> 02/09/2020 </a:t>
            </a:r>
            <a:endParaRPr lang="fr-FR" cap="all" dirty="0"/>
          </a:p>
        </p:txBody>
      </p:sp>
      <p:sp>
        <p:nvSpPr>
          <p:cNvPr id="4" name="Espace réservé du pied de page 3"/>
          <p:cNvSpPr>
            <a:spLocks noGrp="1"/>
          </p:cNvSpPr>
          <p:nvPr>
            <p:ph type="ftr" sz="quarter" idx="11"/>
          </p:nvPr>
        </p:nvSpPr>
        <p:spPr/>
        <p:txBody>
          <a:bodyPr/>
          <a:lstStyle/>
          <a:p>
            <a:r>
              <a:rPr lang="fr-FR" dirty="0" smtClean="0"/>
              <a:t>Direction Générale de l’Energie et du Climat </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6</a:t>
            </a:fld>
            <a:endParaRPr lang="fr-FR" dirty="0"/>
          </a:p>
        </p:txBody>
      </p:sp>
      <p:sp>
        <p:nvSpPr>
          <p:cNvPr id="6" name="Espace réservé du contenu 5"/>
          <p:cNvSpPr>
            <a:spLocks noGrp="1"/>
          </p:cNvSpPr>
          <p:nvPr>
            <p:ph sz="quarter" idx="14"/>
          </p:nvPr>
        </p:nvSpPr>
        <p:spPr>
          <a:xfrm>
            <a:off x="251520" y="1347614"/>
            <a:ext cx="8424000" cy="2574000"/>
          </a:xfrm>
        </p:spPr>
        <p:txBody>
          <a:bodyPr/>
          <a:lstStyle/>
          <a:p>
            <a:pPr>
              <a:spcAft>
                <a:spcPts val="0"/>
              </a:spcAft>
            </a:pPr>
            <a:r>
              <a:rPr lang="en-US" sz="1600" dirty="0"/>
              <a:t>Accidentology study:</a:t>
            </a:r>
          </a:p>
          <a:p>
            <a:pPr marL="800100" lvl="1" indent="-342900">
              <a:spcBef>
                <a:spcPts val="0"/>
              </a:spcBef>
              <a:spcAft>
                <a:spcPts val="0"/>
              </a:spcAft>
            </a:pPr>
            <a:r>
              <a:rPr lang="en-US" sz="1600" dirty="0"/>
              <a:t>All the BEATT reports was analyzed and only reports referencing the hammer mandatory use are raised in this presentation.</a:t>
            </a:r>
          </a:p>
          <a:p>
            <a:pPr marL="800100" lvl="1" indent="-342900">
              <a:spcBef>
                <a:spcPts val="0"/>
              </a:spcBef>
              <a:spcAft>
                <a:spcPts val="0"/>
              </a:spcAft>
            </a:pPr>
            <a:r>
              <a:rPr lang="en-US" sz="1600" dirty="0"/>
              <a:t>Other official reports from minister departments for road accident like NSTB are included in this study.</a:t>
            </a:r>
          </a:p>
          <a:p>
            <a:pPr marL="800100" lvl="1" indent="-342900">
              <a:spcBef>
                <a:spcPts val="0"/>
              </a:spcBef>
              <a:spcAft>
                <a:spcPts val="0"/>
              </a:spcAft>
            </a:pPr>
            <a:r>
              <a:rPr lang="en-US" sz="1600" dirty="0"/>
              <a:t>Videos are part too of the study to determine times and internal conditions inside the vehicles during evacuation or evacuation attempt. </a:t>
            </a:r>
          </a:p>
          <a:p>
            <a:pPr marL="800100" lvl="1" indent="-342900">
              <a:spcBef>
                <a:spcPts val="0"/>
              </a:spcBef>
              <a:spcAft>
                <a:spcPts val="0"/>
              </a:spcAft>
            </a:pPr>
            <a:r>
              <a:rPr lang="en-US" sz="1600" dirty="0"/>
              <a:t>Each case defines how the manual hammer was used, IF USED, and evaluates the difficulty to break an EE with it.</a:t>
            </a:r>
          </a:p>
          <a:p>
            <a:pPr marL="800100" lvl="1" indent="-342900">
              <a:spcBef>
                <a:spcPts val="0"/>
              </a:spcBef>
              <a:spcAft>
                <a:spcPts val="0"/>
              </a:spcAft>
            </a:pPr>
            <a:r>
              <a:rPr lang="en-US" sz="1600" dirty="0"/>
              <a:t>Each case is compared to </a:t>
            </a:r>
            <a:r>
              <a:rPr lang="en-US" sz="1600" dirty="0" smtClean="0"/>
              <a:t>a </a:t>
            </a:r>
            <a:r>
              <a:rPr lang="en-US" sz="1600" dirty="0"/>
              <a:t>“system easier to operate</a:t>
            </a:r>
            <a:r>
              <a:rPr lang="en-US" sz="1600" dirty="0" smtClean="0"/>
              <a:t>” with </a:t>
            </a:r>
            <a:r>
              <a:rPr lang="en-US" sz="1600" dirty="0"/>
              <a:t>gain evaluation based on the capacity to open all the EE in one time and in 10ms. </a:t>
            </a:r>
          </a:p>
          <a:p>
            <a:pPr marL="800100" lvl="1" indent="-342900">
              <a:spcBef>
                <a:spcPts val="0"/>
              </a:spcBef>
              <a:spcAft>
                <a:spcPts val="0"/>
              </a:spcAft>
            </a:pPr>
            <a:r>
              <a:rPr lang="en-US" sz="1600" dirty="0"/>
              <a:t>Each case mention the benefit to open all the EE asap: gain of time, gain to limit an explosion risk, gain to escape a dangerous zone, etc.</a:t>
            </a:r>
          </a:p>
          <a:p>
            <a:endParaRPr lang="fr-FR" dirty="0"/>
          </a:p>
        </p:txBody>
      </p:sp>
    </p:spTree>
    <p:extLst>
      <p:ext uri="{BB962C8B-B14F-4D97-AF65-F5344CB8AC3E}">
        <p14:creationId xmlns:p14="http://schemas.microsoft.com/office/powerpoint/2010/main" val="42807378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93A6E7-AF64-42E3-9079-79672D832CFE}"/>
              </a:ext>
            </a:extLst>
          </p:cNvPr>
          <p:cNvSpPr>
            <a:spLocks noGrp="1"/>
          </p:cNvSpPr>
          <p:nvPr>
            <p:ph type="ctrTitle"/>
          </p:nvPr>
        </p:nvSpPr>
        <p:spPr>
          <a:xfrm>
            <a:off x="2051720" y="195486"/>
            <a:ext cx="8533700" cy="441369"/>
          </a:xfrm>
        </p:spPr>
        <p:txBody>
          <a:bodyPr>
            <a:normAutofit fontScale="90000"/>
          </a:bodyPr>
          <a:lstStyle/>
          <a:p>
            <a:pPr algn="l"/>
            <a:r>
              <a:rPr lang="fr-FR" sz="3300" dirty="0"/>
              <a:t>STEP #2 : </a:t>
            </a:r>
            <a:r>
              <a:rPr lang="en-US" sz="3300" dirty="0"/>
              <a:t>Accidentology study:</a:t>
            </a:r>
            <a:endParaRPr lang="fr-FR" sz="3300" dirty="0"/>
          </a:p>
        </p:txBody>
      </p:sp>
      <p:graphicFrame>
        <p:nvGraphicFramePr>
          <p:cNvPr id="5" name="Tableau 4">
            <a:extLst>
              <a:ext uri="{FF2B5EF4-FFF2-40B4-BE49-F238E27FC236}">
                <a16:creationId xmlns:a16="http://schemas.microsoft.com/office/drawing/2014/main" id="{57448360-4673-49DF-9465-E9BF6FE8B383}"/>
              </a:ext>
            </a:extLst>
          </p:cNvPr>
          <p:cNvGraphicFramePr>
            <a:graphicFrameLocks noGrp="1"/>
          </p:cNvGraphicFramePr>
          <p:nvPr>
            <p:extLst>
              <p:ext uri="{D42A27DB-BD31-4B8C-83A1-F6EECF244321}">
                <p14:modId xmlns:p14="http://schemas.microsoft.com/office/powerpoint/2010/main" val="1204213828"/>
              </p:ext>
            </p:extLst>
          </p:nvPr>
        </p:nvGraphicFramePr>
        <p:xfrm>
          <a:off x="79695" y="699542"/>
          <a:ext cx="8984611" cy="3628011"/>
        </p:xfrm>
        <a:graphic>
          <a:graphicData uri="http://schemas.openxmlformats.org/drawingml/2006/table">
            <a:tbl>
              <a:tblPr>
                <a:tableStyleId>{616DA210-FB5B-4158-B5E0-FEB733F419BA}</a:tableStyleId>
              </a:tblPr>
              <a:tblGrid>
                <a:gridCol w="3156609">
                  <a:extLst>
                    <a:ext uri="{9D8B030D-6E8A-4147-A177-3AD203B41FA5}">
                      <a16:colId xmlns:a16="http://schemas.microsoft.com/office/drawing/2014/main" val="3877170792"/>
                    </a:ext>
                  </a:extLst>
                </a:gridCol>
                <a:gridCol w="683936">
                  <a:extLst>
                    <a:ext uri="{9D8B030D-6E8A-4147-A177-3AD203B41FA5}">
                      <a16:colId xmlns:a16="http://schemas.microsoft.com/office/drawing/2014/main" val="2942565665"/>
                    </a:ext>
                  </a:extLst>
                </a:gridCol>
                <a:gridCol w="487486">
                  <a:extLst>
                    <a:ext uri="{9D8B030D-6E8A-4147-A177-3AD203B41FA5}">
                      <a16:colId xmlns:a16="http://schemas.microsoft.com/office/drawing/2014/main" val="2318640776"/>
                    </a:ext>
                  </a:extLst>
                </a:gridCol>
                <a:gridCol w="400106">
                  <a:extLst>
                    <a:ext uri="{9D8B030D-6E8A-4147-A177-3AD203B41FA5}">
                      <a16:colId xmlns:a16="http://schemas.microsoft.com/office/drawing/2014/main" val="2679071399"/>
                    </a:ext>
                  </a:extLst>
                </a:gridCol>
                <a:gridCol w="514229">
                  <a:extLst>
                    <a:ext uri="{9D8B030D-6E8A-4147-A177-3AD203B41FA5}">
                      <a16:colId xmlns:a16="http://schemas.microsoft.com/office/drawing/2014/main" val="3104633069"/>
                    </a:ext>
                  </a:extLst>
                </a:gridCol>
                <a:gridCol w="420733">
                  <a:extLst>
                    <a:ext uri="{9D8B030D-6E8A-4147-A177-3AD203B41FA5}">
                      <a16:colId xmlns:a16="http://schemas.microsoft.com/office/drawing/2014/main" val="3608358458"/>
                    </a:ext>
                  </a:extLst>
                </a:gridCol>
                <a:gridCol w="454295">
                  <a:extLst>
                    <a:ext uri="{9D8B030D-6E8A-4147-A177-3AD203B41FA5}">
                      <a16:colId xmlns:a16="http://schemas.microsoft.com/office/drawing/2014/main" val="3635575833"/>
                    </a:ext>
                  </a:extLst>
                </a:gridCol>
                <a:gridCol w="1382430">
                  <a:extLst>
                    <a:ext uri="{9D8B030D-6E8A-4147-A177-3AD203B41FA5}">
                      <a16:colId xmlns:a16="http://schemas.microsoft.com/office/drawing/2014/main" val="570437230"/>
                    </a:ext>
                  </a:extLst>
                </a:gridCol>
                <a:gridCol w="1484787">
                  <a:extLst>
                    <a:ext uri="{9D8B030D-6E8A-4147-A177-3AD203B41FA5}">
                      <a16:colId xmlns:a16="http://schemas.microsoft.com/office/drawing/2014/main" val="1990342638"/>
                    </a:ext>
                  </a:extLst>
                </a:gridCol>
              </a:tblGrid>
              <a:tr h="370048">
                <a:tc>
                  <a:txBody>
                    <a:bodyPr/>
                    <a:lstStyle/>
                    <a:p>
                      <a:pPr algn="ctr" fontAlgn="ctr"/>
                      <a:r>
                        <a:rPr lang="en-US" sz="700" b="1" u="none" strike="noStrike" noProof="0" dirty="0">
                          <a:solidFill>
                            <a:schemeClr val="bg1"/>
                          </a:solidFill>
                          <a:effectLst/>
                        </a:rPr>
                        <a:t>Analysis</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Reference document</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Vehicle type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Accident type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Execution</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Visibility</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Accessibility</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Comparison </a:t>
                      </a:r>
                      <a:r>
                        <a:rPr lang="en-US" sz="700" b="1" u="none" strike="noStrike" noProof="0" dirty="0" smtClean="0">
                          <a:solidFill>
                            <a:schemeClr val="bg1"/>
                          </a:solidFill>
                          <a:effectLst/>
                        </a:rPr>
                        <a:t>to “system easier to operate”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Efficiency of the </a:t>
                      </a:r>
                      <a:r>
                        <a:rPr lang="en-US" sz="700" b="1" u="none" strike="noStrike" noProof="0" dirty="0" smtClean="0">
                          <a:solidFill>
                            <a:schemeClr val="bg1"/>
                          </a:solidFill>
                          <a:effectLst/>
                        </a:rPr>
                        <a:t>“system easier to operate”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extLst>
                  <a:ext uri="{0D108BD9-81ED-4DB2-BD59-A6C34878D82A}">
                    <a16:rowId xmlns:a16="http://schemas.microsoft.com/office/drawing/2014/main" val="1232926112"/>
                  </a:ext>
                </a:extLst>
              </a:tr>
              <a:tr h="700763">
                <a:tc>
                  <a:txBody>
                    <a:bodyPr/>
                    <a:lstStyle/>
                    <a:p>
                      <a:pPr algn="l" fontAlgn="ctr"/>
                      <a:r>
                        <a:rPr lang="en-US" sz="600" b="0" u="none" strike="noStrike" noProof="0" dirty="0">
                          <a:solidFill>
                            <a:srgbClr val="000000"/>
                          </a:solidFill>
                          <a:effectLst/>
                        </a:rPr>
                        <a:t>@0,16s: student ready to use the hammer</a:t>
                      </a:r>
                      <a:br>
                        <a:rPr lang="en-US" sz="600" b="0" u="none" strike="noStrike" noProof="0" dirty="0">
                          <a:solidFill>
                            <a:srgbClr val="000000"/>
                          </a:solidFill>
                          <a:effectLst/>
                        </a:rPr>
                      </a:br>
                      <a:r>
                        <a:rPr lang="en-US" sz="600" b="0" u="none" strike="noStrike" noProof="0" dirty="0">
                          <a:solidFill>
                            <a:srgbClr val="000000"/>
                          </a:solidFill>
                          <a:effectLst/>
                        </a:rPr>
                        <a:t>@0,20s:studient start to punch with the hammer</a:t>
                      </a:r>
                      <a:br>
                        <a:rPr lang="en-US" sz="600" b="0" u="none" strike="noStrike" noProof="0" dirty="0">
                          <a:solidFill>
                            <a:srgbClr val="000000"/>
                          </a:solidFill>
                          <a:effectLst/>
                        </a:rPr>
                      </a:br>
                      <a:r>
                        <a:rPr lang="en-US" sz="600" b="0" u="none" strike="noStrike" noProof="0" dirty="0">
                          <a:solidFill>
                            <a:srgbClr val="000000"/>
                          </a:solidFill>
                          <a:effectLst/>
                        </a:rPr>
                        <a:t>Student broke the emergency windows in two times: </a:t>
                      </a:r>
                      <a:br>
                        <a:rPr lang="en-US" sz="600" b="0" u="none" strike="noStrike" noProof="0" dirty="0">
                          <a:solidFill>
                            <a:srgbClr val="000000"/>
                          </a:solidFill>
                          <a:effectLst/>
                        </a:rPr>
                      </a:br>
                      <a:r>
                        <a:rPr lang="en-US" sz="600" b="0" u="none" strike="noStrike" noProof="0" dirty="0">
                          <a:solidFill>
                            <a:srgbClr val="000000"/>
                          </a:solidFill>
                          <a:effectLst/>
                        </a:rPr>
                        <a:t>   -  @0,23: first layer after 4 tries , </a:t>
                      </a:r>
                      <a:br>
                        <a:rPr lang="en-US" sz="600" b="0" u="none" strike="noStrike" noProof="0" dirty="0">
                          <a:solidFill>
                            <a:srgbClr val="000000"/>
                          </a:solidFill>
                          <a:effectLst/>
                        </a:rPr>
                      </a:br>
                      <a:r>
                        <a:rPr lang="en-US" sz="600" b="0" u="none" strike="noStrike" noProof="0" dirty="0">
                          <a:solidFill>
                            <a:srgbClr val="000000"/>
                          </a:solidFill>
                          <a:effectLst/>
                        </a:rPr>
                        <a:t>   -  @0,25: second layer in 2 tries</a:t>
                      </a:r>
                      <a:br>
                        <a:rPr lang="en-US" sz="600" b="0" u="none" strike="noStrike" noProof="0" dirty="0">
                          <a:solidFill>
                            <a:srgbClr val="000000"/>
                          </a:solidFill>
                          <a:effectLst/>
                        </a:rPr>
                      </a:br>
                      <a:r>
                        <a:rPr lang="en-US" sz="600" b="0" u="none" strike="noStrike" noProof="0" dirty="0">
                          <a:solidFill>
                            <a:srgbClr val="000000"/>
                          </a:solidFill>
                          <a:effectLst/>
                        </a:rPr>
                        <a:t>Non possible estimation of the time to found and take the hammer; total time to break the windows: 9-10s</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endParaRPr lang="en-US" sz="600" b="0" i="0" u="sng" strike="noStrike" noProof="0" dirty="0">
                        <a:solidFill>
                          <a:srgbClr val="0563C1"/>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travel coach</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Fire</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DIFFICULT</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POOR</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POOR</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0" u="none" strike="noStrike" noProof="0" dirty="0">
                          <a:solidFill>
                            <a:srgbClr val="000000"/>
                          </a:solidFill>
                          <a:effectLst/>
                        </a:rPr>
                        <a:t>10ms in one time</a:t>
                      </a:r>
                      <a:br>
                        <a:rPr lang="en-US" sz="600" b="0" u="none" strike="noStrike" noProof="0" dirty="0">
                          <a:solidFill>
                            <a:srgbClr val="000000"/>
                          </a:solidFill>
                          <a:effectLst/>
                        </a:rPr>
                      </a:br>
                      <a:r>
                        <a:rPr lang="en-US" sz="600" b="0" u="none" strike="noStrike" noProof="0" dirty="0">
                          <a:solidFill>
                            <a:srgbClr val="000000"/>
                          </a:solidFill>
                          <a:effectLst/>
                        </a:rPr>
                        <a:t>easier to identify and to use (Light flash on system)</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0" u="none" strike="noStrike" noProof="0" dirty="0">
                          <a:solidFill>
                            <a:srgbClr val="000000"/>
                          </a:solidFill>
                          <a:effectLst/>
                        </a:rPr>
                        <a:t>duration: 50000%</a:t>
                      </a:r>
                      <a:br>
                        <a:rPr lang="en-US" sz="600" b="0" u="none" strike="noStrike" noProof="0" dirty="0">
                          <a:solidFill>
                            <a:srgbClr val="000000"/>
                          </a:solidFill>
                          <a:effectLst/>
                        </a:rPr>
                      </a:br>
                      <a:r>
                        <a:rPr lang="en-US" sz="600" b="0" u="none" strike="noStrike" noProof="0" dirty="0">
                          <a:solidFill>
                            <a:srgbClr val="000000"/>
                          </a:solidFill>
                          <a:effectLst/>
                        </a:rPr>
                        <a:t>attempts:600%</a:t>
                      </a:r>
                      <a:br>
                        <a:rPr lang="en-US" sz="600" b="0" u="none" strike="noStrike" noProof="0" dirty="0">
                          <a:solidFill>
                            <a:srgbClr val="000000"/>
                          </a:solidFill>
                          <a:effectLst/>
                        </a:rPr>
                      </a:br>
                      <a:r>
                        <a:rPr lang="en-US" sz="600" b="0" u="none" strike="noStrike" noProof="0" dirty="0">
                          <a:solidFill>
                            <a:srgbClr val="000000"/>
                          </a:solidFill>
                          <a:effectLst/>
                        </a:rPr>
                        <a:t>action/layer: 100% x </a:t>
                      </a:r>
                      <a:br>
                        <a:rPr lang="en-US" sz="600" b="0" u="none" strike="noStrike" noProof="0" dirty="0">
                          <a:solidFill>
                            <a:srgbClr val="000000"/>
                          </a:solidFill>
                          <a:effectLst/>
                        </a:rPr>
                      </a:br>
                      <a:r>
                        <a:rPr lang="en-US" sz="600" b="0" u="none" strike="noStrike" noProof="0" dirty="0">
                          <a:solidFill>
                            <a:srgbClr val="000000"/>
                          </a:solidFill>
                          <a:effectLst/>
                        </a:rPr>
                        <a:t>time of identification and use </a:t>
                      </a:r>
                      <a:br>
                        <a:rPr lang="en-US" sz="600" b="0" u="none" strike="noStrike" noProof="0" dirty="0">
                          <a:solidFill>
                            <a:srgbClr val="000000"/>
                          </a:solidFill>
                          <a:effectLst/>
                        </a:rPr>
                      </a:br>
                      <a:endParaRPr lang="en-US" sz="600" b="0" i="0" u="none" strike="noStrike" noProof="0" dirty="0">
                        <a:solidFill>
                          <a:srgbClr val="000000"/>
                        </a:solidFill>
                        <a:effectLst/>
                        <a:latin typeface="Calibri" panose="020F0502020204030204" pitchFamily="34" charset="0"/>
                      </a:endParaRPr>
                    </a:p>
                  </a:txBody>
                  <a:tcPr marL="1888" marR="1888" marT="1888" marB="0" anchor="ctr"/>
                </a:tc>
                <a:extLst>
                  <a:ext uri="{0D108BD9-81ED-4DB2-BD59-A6C34878D82A}">
                    <a16:rowId xmlns:a16="http://schemas.microsoft.com/office/drawing/2014/main" val="1440840271"/>
                  </a:ext>
                </a:extLst>
              </a:tr>
              <a:tr h="697105">
                <a:tc>
                  <a:txBody>
                    <a:bodyPr/>
                    <a:lstStyle/>
                    <a:p>
                      <a:pPr algn="l" fontAlgn="ctr"/>
                      <a:r>
                        <a:rPr lang="en-US" sz="600" b="0" u="none" strike="noStrike" noProof="0" dirty="0">
                          <a:solidFill>
                            <a:srgbClr val="000000"/>
                          </a:solidFill>
                          <a:effectLst/>
                        </a:rPr>
                        <a:t>no use of hammer / only one exit opened</a:t>
                      </a:r>
                      <a:br>
                        <a:rPr lang="en-US" sz="600" b="0" u="none" strike="noStrike" noProof="0" dirty="0">
                          <a:solidFill>
                            <a:srgbClr val="000000"/>
                          </a:solidFill>
                          <a:effectLst/>
                        </a:rPr>
                      </a:br>
                      <a:r>
                        <a:rPr lang="en-US" sz="600" b="0" u="none" strike="noStrike" noProof="0" dirty="0">
                          <a:solidFill>
                            <a:srgbClr val="000000"/>
                          </a:solidFill>
                          <a:effectLst/>
                        </a:rPr>
                        <a:t>all passengers panic pushing them and walking on them:</a:t>
                      </a:r>
                      <a:br>
                        <a:rPr lang="en-US" sz="600" b="0" u="none" strike="noStrike" noProof="0" dirty="0">
                          <a:solidFill>
                            <a:srgbClr val="000000"/>
                          </a:solidFill>
                          <a:effectLst/>
                        </a:rPr>
                      </a:br>
                      <a:r>
                        <a:rPr lang="en-US" sz="600" b="0" u="none" strike="noStrike" noProof="0" dirty="0">
                          <a:solidFill>
                            <a:srgbClr val="000000"/>
                          </a:solidFill>
                          <a:effectLst/>
                        </a:rPr>
                        <a:t>@0,3s: one door opened / no visible fire</a:t>
                      </a:r>
                      <a:br>
                        <a:rPr lang="en-US" sz="600" b="0" u="none" strike="noStrike" noProof="0" dirty="0">
                          <a:solidFill>
                            <a:srgbClr val="000000"/>
                          </a:solidFill>
                          <a:effectLst/>
                        </a:rPr>
                      </a:br>
                      <a:r>
                        <a:rPr lang="en-US" sz="600" b="0" u="none" strike="noStrike" noProof="0" dirty="0">
                          <a:solidFill>
                            <a:srgbClr val="000000"/>
                          </a:solidFill>
                          <a:effectLst/>
                        </a:rPr>
                        <a:t>@0,6s: fire on left side visible and under the bus</a:t>
                      </a:r>
                      <a:br>
                        <a:rPr lang="en-US" sz="600" b="0" u="none" strike="noStrike" noProof="0" dirty="0">
                          <a:solidFill>
                            <a:srgbClr val="000000"/>
                          </a:solidFill>
                          <a:effectLst/>
                        </a:rPr>
                      </a:br>
                      <a:r>
                        <a:rPr lang="en-US" sz="600" b="0" u="none" strike="noStrike" noProof="0" dirty="0">
                          <a:solidFill>
                            <a:srgbClr val="000000"/>
                          </a:solidFill>
                          <a:effectLst/>
                        </a:rPr>
                        <a:t>@0,10: fire on the right of the bus</a:t>
                      </a:r>
                      <a:br>
                        <a:rPr lang="en-US" sz="600" b="0" u="none" strike="noStrike" noProof="0" dirty="0">
                          <a:solidFill>
                            <a:srgbClr val="000000"/>
                          </a:solidFill>
                          <a:effectLst/>
                        </a:rPr>
                      </a:br>
                      <a:r>
                        <a:rPr lang="en-US" sz="600" b="0" u="none" strike="noStrike" noProof="0" dirty="0">
                          <a:solidFill>
                            <a:srgbClr val="000000"/>
                          </a:solidFill>
                          <a:effectLst/>
                        </a:rPr>
                        <a:t>@0,18: front door opened</a:t>
                      </a:r>
                      <a:br>
                        <a:rPr lang="en-US" sz="600" b="0" u="none" strike="noStrike" noProof="0" dirty="0">
                          <a:solidFill>
                            <a:srgbClr val="000000"/>
                          </a:solidFill>
                          <a:effectLst/>
                        </a:rPr>
                      </a:br>
                      <a:r>
                        <a:rPr lang="en-US" sz="600" b="0" u="none" strike="noStrike" noProof="0" dirty="0">
                          <a:solidFill>
                            <a:srgbClr val="000000"/>
                          </a:solidFill>
                          <a:effectLst/>
                        </a:rPr>
                        <a:t>@0,36: 60 passengers out the bus; one on the floor because of the smoke toxicity</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sng" strike="noStrike" noProof="0" dirty="0">
                          <a:solidFill>
                            <a:srgbClr val="0563C1"/>
                          </a:solidFill>
                          <a:effectLst/>
                          <a:hlinkClick r:id="rId2"/>
                        </a:rPr>
                        <a:t>https://www.youtube.com/watch?v=-5aNdqZWphY</a:t>
                      </a:r>
                      <a:endParaRPr lang="en-US" sz="600" b="0" i="0" u="sng" strike="noStrike" noProof="0" dirty="0">
                        <a:solidFill>
                          <a:srgbClr val="0563C1"/>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urban bus</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Fire</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DIFFICULT</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POOR</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POOR</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0" u="none" strike="noStrike" noProof="0" dirty="0">
                          <a:solidFill>
                            <a:srgbClr val="000000"/>
                          </a:solidFill>
                          <a:effectLst/>
                        </a:rPr>
                        <a:t>10ms in one time</a:t>
                      </a:r>
                      <a:br>
                        <a:rPr lang="en-US" sz="600" b="0" u="none" strike="noStrike" noProof="0" dirty="0">
                          <a:solidFill>
                            <a:srgbClr val="000000"/>
                          </a:solidFill>
                          <a:effectLst/>
                        </a:rPr>
                      </a:br>
                      <a:r>
                        <a:rPr lang="en-US" sz="600" b="0" u="none" strike="noStrike" noProof="0" dirty="0">
                          <a:solidFill>
                            <a:srgbClr val="000000"/>
                          </a:solidFill>
                          <a:effectLst/>
                        </a:rPr>
                        <a:t>Able to multiply the exit number and avoid severe toxicity injuries</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0" u="none" strike="noStrike" noProof="0" dirty="0">
                          <a:solidFill>
                            <a:srgbClr val="000000"/>
                          </a:solidFill>
                          <a:effectLst/>
                        </a:rPr>
                        <a:t>IMPOSSIBLE to compare with manual hammer due to the lack of data on the presence or not of hammer inside the bus and if passengers try to use one of them without break a windows. </a:t>
                      </a:r>
                      <a:br>
                        <a:rPr lang="en-US" sz="600" b="0" u="none" strike="noStrike" noProof="0" dirty="0">
                          <a:solidFill>
                            <a:srgbClr val="000000"/>
                          </a:solidFill>
                          <a:effectLst/>
                        </a:rPr>
                      </a:br>
                      <a:r>
                        <a:rPr lang="en-US" sz="600" b="0" u="none" strike="noStrike" noProof="0" dirty="0">
                          <a:solidFill>
                            <a:srgbClr val="000000"/>
                          </a:solidFill>
                          <a:effectLst/>
                        </a:rPr>
                        <a:t/>
                      </a:r>
                      <a:br>
                        <a:rPr lang="en-US" sz="600" b="0" u="none" strike="noStrike" noProof="0" dirty="0">
                          <a:solidFill>
                            <a:srgbClr val="000000"/>
                          </a:solidFill>
                          <a:effectLst/>
                        </a:rPr>
                      </a:br>
                      <a:r>
                        <a:rPr lang="en-US" sz="600" b="0" u="none" strike="noStrike" noProof="0" dirty="0">
                          <a:solidFill>
                            <a:srgbClr val="000000"/>
                          </a:solidFill>
                          <a:effectLst/>
                        </a:rPr>
                        <a:t>In theory: INFINITE</a:t>
                      </a:r>
                      <a:endParaRPr lang="en-US" sz="600" b="0" i="0" u="none" strike="noStrike" noProof="0" dirty="0">
                        <a:solidFill>
                          <a:srgbClr val="000000"/>
                        </a:solidFill>
                        <a:effectLst/>
                        <a:latin typeface="Calibri" panose="020F0502020204030204" pitchFamily="34" charset="0"/>
                      </a:endParaRPr>
                    </a:p>
                  </a:txBody>
                  <a:tcPr marL="1888" marR="1888" marT="1888" marB="0" anchor="ctr"/>
                </a:tc>
                <a:extLst>
                  <a:ext uri="{0D108BD9-81ED-4DB2-BD59-A6C34878D82A}">
                    <a16:rowId xmlns:a16="http://schemas.microsoft.com/office/drawing/2014/main" val="648612454"/>
                  </a:ext>
                </a:extLst>
              </a:tr>
              <a:tr h="301839">
                <a:tc>
                  <a:txBody>
                    <a:bodyPr/>
                    <a:lstStyle/>
                    <a:p>
                      <a:pPr algn="l" fontAlgn="ctr"/>
                      <a:r>
                        <a:rPr lang="en-US" sz="600" b="0" u="none" strike="noStrike" noProof="0" dirty="0">
                          <a:solidFill>
                            <a:srgbClr val="000000"/>
                          </a:solidFill>
                          <a:effectLst/>
                        </a:rPr>
                        <a:t>No use of the hammer. Passengers wait firemen for exit. safety team on area 10min after accident. </a:t>
                      </a:r>
                      <a:br>
                        <a:rPr lang="en-US" sz="600" b="0" u="none" strike="noStrike" noProof="0" dirty="0">
                          <a:solidFill>
                            <a:srgbClr val="000000"/>
                          </a:solidFill>
                          <a:effectLst/>
                        </a:rPr>
                      </a:br>
                      <a:r>
                        <a:rPr lang="en-US" sz="600" b="0" u="none" strike="noStrike" noProof="0" dirty="0">
                          <a:solidFill>
                            <a:srgbClr val="000000"/>
                          </a:solidFill>
                          <a:effectLst/>
                        </a:rPr>
                        <a:t>No fire / No smoke</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EQ-BEAT--06-6--FR</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coach (TCP)</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rollover</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NA</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NA</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NA</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0" u="none" strike="noStrike" noProof="0">
                          <a:solidFill>
                            <a:srgbClr val="000000"/>
                          </a:solidFill>
                          <a:effectLst/>
                        </a:rPr>
                        <a:t>No gain if activated on back window view the accident damages. Gain if front window intact. </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0" u="none" strike="noStrike" noProof="0" dirty="0">
                          <a:solidFill>
                            <a:srgbClr val="000000"/>
                          </a:solidFill>
                          <a:effectLst/>
                        </a:rPr>
                        <a:t>No measurable efficiency</a:t>
                      </a:r>
                      <a:endParaRPr lang="en-US" sz="600" b="0" i="0" u="none" strike="noStrike" noProof="0" dirty="0">
                        <a:solidFill>
                          <a:srgbClr val="000000"/>
                        </a:solidFill>
                        <a:effectLst/>
                        <a:latin typeface="Calibri" panose="020F0502020204030204" pitchFamily="34" charset="0"/>
                      </a:endParaRPr>
                    </a:p>
                  </a:txBody>
                  <a:tcPr marL="1888" marR="1888" marT="1888" marB="0" anchor="ctr"/>
                </a:tc>
                <a:extLst>
                  <a:ext uri="{0D108BD9-81ED-4DB2-BD59-A6C34878D82A}">
                    <a16:rowId xmlns:a16="http://schemas.microsoft.com/office/drawing/2014/main" val="2775037653"/>
                  </a:ext>
                </a:extLst>
              </a:tr>
              <a:tr h="1190608">
                <a:tc>
                  <a:txBody>
                    <a:bodyPr/>
                    <a:lstStyle/>
                    <a:p>
                      <a:pPr algn="l" fontAlgn="ctr"/>
                      <a:r>
                        <a:rPr lang="en-US" sz="600" b="0" u="none" strike="noStrike" noProof="0" dirty="0">
                          <a:solidFill>
                            <a:srgbClr val="000000"/>
                          </a:solidFill>
                          <a:effectLst/>
                        </a:rPr>
                        <a:t>NGPV bus (natural gas-powered vehicle, not gasoline)Doubles accidents on two different sites. </a:t>
                      </a:r>
                      <a:br>
                        <a:rPr lang="en-US" sz="600" b="0" u="none" strike="noStrike" noProof="0" dirty="0">
                          <a:solidFill>
                            <a:srgbClr val="000000"/>
                          </a:solidFill>
                          <a:effectLst/>
                        </a:rPr>
                      </a:br>
                      <a:r>
                        <a:rPr lang="en-US" sz="600" b="0" u="none" strike="noStrike" noProof="0" dirty="0">
                          <a:solidFill>
                            <a:srgbClr val="000000"/>
                          </a:solidFill>
                          <a:effectLst/>
                        </a:rPr>
                        <a:t>Multiple incidents identical &gt;30 (in France and Europe like </a:t>
                      </a:r>
                      <a:r>
                        <a:rPr lang="en-US" sz="600" b="0" u="none" strike="noStrike" noProof="0" dirty="0" err="1">
                          <a:solidFill>
                            <a:srgbClr val="000000"/>
                          </a:solidFill>
                          <a:effectLst/>
                        </a:rPr>
                        <a:t>Saarbruck</a:t>
                      </a:r>
                      <a:r>
                        <a:rPr lang="en-US" sz="600" b="0" u="none" strike="noStrike" noProof="0" dirty="0">
                          <a:solidFill>
                            <a:srgbClr val="000000"/>
                          </a:solidFill>
                          <a:effectLst/>
                        </a:rPr>
                        <a:t> in Germany on 4 bus). </a:t>
                      </a:r>
                      <a:br>
                        <a:rPr lang="en-US" sz="600" b="0" u="none" strike="noStrike" noProof="0" dirty="0">
                          <a:solidFill>
                            <a:srgbClr val="000000"/>
                          </a:solidFill>
                          <a:effectLst/>
                        </a:rPr>
                      </a:br>
                      <a:r>
                        <a:rPr lang="en-US" sz="600" b="1" u="sng" strike="noStrike" noProof="0" dirty="0">
                          <a:solidFill>
                            <a:srgbClr val="000000"/>
                          </a:solidFill>
                          <a:effectLst/>
                        </a:rPr>
                        <a:t>Explosion &lt;10min</a:t>
                      </a:r>
                      <a:r>
                        <a:rPr lang="en-US" sz="600" b="0" u="none" strike="noStrike" noProof="0" dirty="0">
                          <a:solidFill>
                            <a:srgbClr val="000000"/>
                          </a:solidFill>
                          <a:effectLst/>
                        </a:rPr>
                        <a:t> in one case du to fire inside GNV tank. </a:t>
                      </a:r>
                      <a:br>
                        <a:rPr lang="en-US" sz="600" b="0" u="none" strike="noStrike" noProof="0" dirty="0">
                          <a:solidFill>
                            <a:srgbClr val="000000"/>
                          </a:solidFill>
                          <a:effectLst/>
                        </a:rPr>
                      </a:br>
                      <a:r>
                        <a:rPr lang="en-US" sz="600" b="0" u="none" strike="noStrike" noProof="0" dirty="0">
                          <a:solidFill>
                            <a:srgbClr val="000000"/>
                          </a:solidFill>
                          <a:effectLst/>
                        </a:rPr>
                        <a:t/>
                      </a:r>
                      <a:br>
                        <a:rPr lang="en-US" sz="600" b="0" u="none" strike="noStrike" noProof="0" dirty="0">
                          <a:solidFill>
                            <a:srgbClr val="000000"/>
                          </a:solidFill>
                          <a:effectLst/>
                        </a:rPr>
                      </a:br>
                      <a:r>
                        <a:rPr lang="en-US" sz="600" b="0" u="none" strike="noStrike" noProof="0" dirty="0">
                          <a:solidFill>
                            <a:srgbClr val="000000"/>
                          </a:solidFill>
                          <a:effectLst/>
                        </a:rPr>
                        <a:t>- Conclusion from the BEATT to use new materials to limit the fire propagation. </a:t>
                      </a:r>
                      <a:br>
                        <a:rPr lang="en-US" sz="600" b="0" u="none" strike="noStrike" noProof="0" dirty="0">
                          <a:solidFill>
                            <a:srgbClr val="000000"/>
                          </a:solidFill>
                          <a:effectLst/>
                        </a:rPr>
                      </a:br>
                      <a:r>
                        <a:rPr lang="en-US" sz="600" b="0" u="none" strike="noStrike" noProof="0" dirty="0">
                          <a:solidFill>
                            <a:srgbClr val="000000"/>
                          </a:solidFill>
                          <a:effectLst/>
                        </a:rPr>
                        <a:t/>
                      </a:r>
                      <a:br>
                        <a:rPr lang="en-US" sz="600" b="0" u="none" strike="noStrike" noProof="0" dirty="0">
                          <a:solidFill>
                            <a:srgbClr val="000000"/>
                          </a:solidFill>
                          <a:effectLst/>
                        </a:rPr>
                      </a:br>
                      <a:r>
                        <a:rPr lang="en-US" sz="600" b="1" u="sng" strike="noStrike" noProof="0" dirty="0">
                          <a:solidFill>
                            <a:srgbClr val="000000"/>
                          </a:solidFill>
                          <a:effectLst/>
                        </a:rPr>
                        <a:t>- second conclusion: improve the thermal protection to the bus's roof to avoid the explosion risk of the gas tank. --&gt; opening all the emergency exit ASAP (Windows, hatches and doors) delay the tank's thermal heating.</a:t>
                      </a:r>
                      <a:br>
                        <a:rPr lang="en-US" sz="600" b="1" u="sng" strike="noStrike" noProof="0" dirty="0">
                          <a:solidFill>
                            <a:srgbClr val="000000"/>
                          </a:solidFill>
                          <a:effectLst/>
                        </a:rPr>
                      </a:b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EQ-BEATT--06-3--FR</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1" u="sng" strike="noStrike" noProof="0" dirty="0">
                          <a:solidFill>
                            <a:srgbClr val="000000"/>
                          </a:solidFill>
                          <a:effectLst/>
                        </a:rPr>
                        <a:t>&gt;30 NGPV bus over Europe</a:t>
                      </a:r>
                      <a:endParaRPr lang="en-US" sz="600" b="1" i="0" u="sng"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FIRE</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EASY</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HIGH</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EASY</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1" u="none" strike="noStrike" noProof="0" dirty="0">
                          <a:solidFill>
                            <a:srgbClr val="000000"/>
                          </a:solidFill>
                          <a:effectLst/>
                        </a:rPr>
                        <a:t>Windows, Hatches and door opening in only one action by driver and at safety distance to the fire. Delay the tank explosion --&gt; safer evacuation.  </a:t>
                      </a:r>
                      <a:br>
                        <a:rPr lang="en-US" sz="600" b="1" u="none" strike="noStrike" noProof="0" dirty="0">
                          <a:solidFill>
                            <a:srgbClr val="000000"/>
                          </a:solidFill>
                          <a:effectLst/>
                        </a:rPr>
                      </a:br>
                      <a:r>
                        <a:rPr lang="en-US" sz="600" b="1" u="none" strike="noStrike" noProof="0" dirty="0">
                          <a:solidFill>
                            <a:srgbClr val="000000"/>
                          </a:solidFill>
                          <a:effectLst/>
                        </a:rPr>
                        <a:t/>
                      </a:r>
                      <a:br>
                        <a:rPr lang="en-US" sz="600" b="1" u="none" strike="noStrike" noProof="0" dirty="0">
                          <a:solidFill>
                            <a:srgbClr val="000000"/>
                          </a:solidFill>
                          <a:effectLst/>
                        </a:rPr>
                      </a:br>
                      <a:r>
                        <a:rPr lang="en-US" sz="600" b="1" u="none" strike="noStrike" noProof="0" dirty="0">
                          <a:solidFill>
                            <a:srgbClr val="000000"/>
                          </a:solidFill>
                          <a:effectLst/>
                        </a:rPr>
                        <a:t>Windows &amp; Hatches opening in 10ms in one safety action. </a:t>
                      </a:r>
                      <a:r>
                        <a:rPr lang="en-US" sz="600" b="0" u="none" strike="noStrike" noProof="0" dirty="0">
                          <a:solidFill>
                            <a:srgbClr val="000000"/>
                          </a:solidFill>
                          <a:effectLst/>
                        </a:rPr>
                        <a:t>More time for passenger evacuation with Driver help. </a:t>
                      </a:r>
                      <a:r>
                        <a:rPr lang="en-US" sz="600" b="1" u="none" strike="noStrike" noProof="0" dirty="0">
                          <a:solidFill>
                            <a:srgbClr val="000000"/>
                          </a:solidFill>
                          <a:effectLst/>
                        </a:rPr>
                        <a:t/>
                      </a:r>
                      <a:br>
                        <a:rPr lang="en-US" sz="600" b="1" u="none" strike="noStrike" noProof="0" dirty="0">
                          <a:solidFill>
                            <a:srgbClr val="000000"/>
                          </a:solidFill>
                          <a:effectLst/>
                        </a:rPr>
                      </a:br>
                      <a:r>
                        <a:rPr lang="en-US" sz="600" b="1" u="none" strike="noStrike" noProof="0" dirty="0">
                          <a:solidFill>
                            <a:srgbClr val="000000"/>
                          </a:solidFill>
                          <a:effectLst/>
                        </a:rPr>
                        <a:t/>
                      </a:r>
                      <a:br>
                        <a:rPr lang="en-US" sz="600" b="1" u="none" strike="noStrike" noProof="0" dirty="0">
                          <a:solidFill>
                            <a:srgbClr val="000000"/>
                          </a:solidFill>
                          <a:effectLst/>
                        </a:rPr>
                      </a:br>
                      <a:r>
                        <a:rPr lang="en-US" sz="600" b="1" u="none" strike="noStrike" noProof="0" dirty="0">
                          <a:solidFill>
                            <a:srgbClr val="000000"/>
                          </a:solidFill>
                          <a:effectLst/>
                        </a:rPr>
                        <a:t>Environmental damage (external to the bus) more mastered due to the delay to decrease the fire propagation</a:t>
                      </a:r>
                      <a:endParaRPr lang="en-US" sz="600" b="1"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0" u="none" strike="noStrike" noProof="0" dirty="0">
                          <a:solidFill>
                            <a:srgbClr val="000000"/>
                          </a:solidFill>
                          <a:effectLst/>
                        </a:rPr>
                        <a:t>-   Delay before explosion: no value but High based on BEATT conclusions</a:t>
                      </a:r>
                      <a:br>
                        <a:rPr lang="en-US" sz="600" b="0" u="none" strike="noStrike" noProof="0" dirty="0">
                          <a:solidFill>
                            <a:srgbClr val="000000"/>
                          </a:solidFill>
                          <a:effectLst/>
                        </a:rPr>
                      </a:br>
                      <a:r>
                        <a:rPr lang="en-US" sz="600" b="0" u="none" strike="noStrike" noProof="0" dirty="0">
                          <a:solidFill>
                            <a:srgbClr val="000000"/>
                          </a:solidFill>
                          <a:effectLst/>
                        </a:rPr>
                        <a:t>-   Manual action: 500%</a:t>
                      </a:r>
                      <a:br>
                        <a:rPr lang="en-US" sz="600" b="0" u="none" strike="noStrike" noProof="0" dirty="0">
                          <a:solidFill>
                            <a:srgbClr val="000000"/>
                          </a:solidFill>
                          <a:effectLst/>
                        </a:rPr>
                      </a:br>
                      <a:r>
                        <a:rPr lang="en-US" sz="600" b="0" u="none" strike="noStrike" noProof="0" dirty="0">
                          <a:solidFill>
                            <a:srgbClr val="000000"/>
                          </a:solidFill>
                          <a:effectLst/>
                        </a:rPr>
                        <a:t>-   Trig time efficiency: 50000%</a:t>
                      </a:r>
                      <a:endParaRPr lang="en-US" sz="600" b="0" i="0" u="none" strike="noStrike" noProof="0" dirty="0">
                        <a:solidFill>
                          <a:srgbClr val="000000"/>
                        </a:solidFill>
                        <a:effectLst/>
                        <a:latin typeface="Calibri" panose="020F0502020204030204" pitchFamily="34" charset="0"/>
                      </a:endParaRPr>
                    </a:p>
                  </a:txBody>
                  <a:tcPr marL="1888" marR="1888" marT="1888" marB="0" anchor="ctr"/>
                </a:tc>
                <a:extLst>
                  <a:ext uri="{0D108BD9-81ED-4DB2-BD59-A6C34878D82A}">
                    <a16:rowId xmlns:a16="http://schemas.microsoft.com/office/drawing/2014/main" val="1608702986"/>
                  </a:ext>
                </a:extLst>
              </a:tr>
              <a:tr h="367648">
                <a:tc>
                  <a:txBody>
                    <a:bodyPr/>
                    <a:lstStyle/>
                    <a:p>
                      <a:pPr algn="l" fontAlgn="ctr"/>
                      <a:r>
                        <a:rPr lang="en-US" sz="600" b="0" u="none" strike="noStrike" noProof="0" dirty="0">
                          <a:solidFill>
                            <a:srgbClr val="000000"/>
                          </a:solidFill>
                          <a:effectLst/>
                        </a:rPr>
                        <a:t>Passengers out of the bus via back windows broken by passenger and helped by external persons. </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EQ--BEA-TT-08-11-FR</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travel coach</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rollover</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not valuable</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High</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EASY </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0" u="none" strike="noStrike" noProof="0" dirty="0">
                          <a:solidFill>
                            <a:srgbClr val="000000"/>
                          </a:solidFill>
                          <a:effectLst/>
                        </a:rPr>
                        <a:t>No urgency of fire, smoke or over accident</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0" u="none" strike="noStrike" noProof="0" dirty="0">
                          <a:solidFill>
                            <a:srgbClr val="000000"/>
                          </a:solidFill>
                          <a:effectLst/>
                        </a:rPr>
                        <a:t>identical on result. The difference is about the accessibility of the </a:t>
                      </a:r>
                      <a:r>
                        <a:rPr lang="en-US" sz="600" b="0" u="none" strike="noStrike" noProof="0" dirty="0" smtClean="0">
                          <a:solidFill>
                            <a:srgbClr val="000000"/>
                          </a:solidFill>
                          <a:effectLst/>
                        </a:rPr>
                        <a:t>easily,</a:t>
                      </a:r>
                      <a:r>
                        <a:rPr lang="en-US" sz="600" b="0" u="none" strike="noStrike" baseline="0" noProof="0" dirty="0" smtClean="0">
                          <a:solidFill>
                            <a:srgbClr val="000000"/>
                          </a:solidFill>
                          <a:effectLst/>
                        </a:rPr>
                        <a:t> readily </a:t>
                      </a:r>
                      <a:r>
                        <a:rPr lang="en-US" sz="600" b="0" u="none" strike="noStrike" noProof="0" dirty="0" smtClean="0">
                          <a:solidFill>
                            <a:srgbClr val="000000"/>
                          </a:solidFill>
                          <a:effectLst/>
                        </a:rPr>
                        <a:t>hammer </a:t>
                      </a:r>
                      <a:r>
                        <a:rPr lang="en-US" sz="600" b="0" u="none" strike="noStrike" noProof="0" dirty="0">
                          <a:solidFill>
                            <a:srgbClr val="000000"/>
                          </a:solidFill>
                          <a:effectLst/>
                        </a:rPr>
                        <a:t>already presents on the window and easy to use. </a:t>
                      </a:r>
                      <a:endParaRPr lang="en-US" sz="600" b="0" i="0" u="none" strike="noStrike" noProof="0" dirty="0">
                        <a:solidFill>
                          <a:srgbClr val="000000"/>
                        </a:solidFill>
                        <a:effectLst/>
                        <a:latin typeface="Calibri" panose="020F0502020204030204" pitchFamily="34" charset="0"/>
                      </a:endParaRPr>
                    </a:p>
                  </a:txBody>
                  <a:tcPr marL="1888" marR="1888" marT="1888" marB="0" anchor="ctr"/>
                </a:tc>
                <a:extLst>
                  <a:ext uri="{0D108BD9-81ED-4DB2-BD59-A6C34878D82A}">
                    <a16:rowId xmlns:a16="http://schemas.microsoft.com/office/drawing/2014/main" val="2373479222"/>
                  </a:ext>
                </a:extLst>
              </a:tr>
            </a:tbl>
          </a:graphicData>
        </a:graphic>
      </p:graphicFrame>
      <p:graphicFrame>
        <p:nvGraphicFramePr>
          <p:cNvPr id="3" name="Tableau 2">
            <a:extLst>
              <a:ext uri="{FF2B5EF4-FFF2-40B4-BE49-F238E27FC236}">
                <a16:creationId xmlns:a16="http://schemas.microsoft.com/office/drawing/2014/main" id="{CD2AEE4E-D072-4175-94D6-8C7FCD11D6A3}"/>
              </a:ext>
            </a:extLst>
          </p:cNvPr>
          <p:cNvGraphicFramePr>
            <a:graphicFrameLocks noGrp="1"/>
          </p:cNvGraphicFramePr>
          <p:nvPr>
            <p:extLst>
              <p:ext uri="{D42A27DB-BD31-4B8C-83A1-F6EECF244321}">
                <p14:modId xmlns:p14="http://schemas.microsoft.com/office/powerpoint/2010/main" val="3302959755"/>
              </p:ext>
            </p:extLst>
          </p:nvPr>
        </p:nvGraphicFramePr>
        <p:xfrm>
          <a:off x="79695" y="4327553"/>
          <a:ext cx="8984611" cy="382905"/>
        </p:xfrm>
        <a:graphic>
          <a:graphicData uri="http://schemas.openxmlformats.org/drawingml/2006/table">
            <a:tbl>
              <a:tblPr>
                <a:tableStyleId>{616DA210-FB5B-4158-B5E0-FEB733F419BA}</a:tableStyleId>
              </a:tblPr>
              <a:tblGrid>
                <a:gridCol w="3156609">
                  <a:extLst>
                    <a:ext uri="{9D8B030D-6E8A-4147-A177-3AD203B41FA5}">
                      <a16:colId xmlns:a16="http://schemas.microsoft.com/office/drawing/2014/main" val="3717229777"/>
                    </a:ext>
                  </a:extLst>
                </a:gridCol>
                <a:gridCol w="683936">
                  <a:extLst>
                    <a:ext uri="{9D8B030D-6E8A-4147-A177-3AD203B41FA5}">
                      <a16:colId xmlns:a16="http://schemas.microsoft.com/office/drawing/2014/main" val="144623703"/>
                    </a:ext>
                  </a:extLst>
                </a:gridCol>
                <a:gridCol w="487486">
                  <a:extLst>
                    <a:ext uri="{9D8B030D-6E8A-4147-A177-3AD203B41FA5}">
                      <a16:colId xmlns:a16="http://schemas.microsoft.com/office/drawing/2014/main" val="3266814406"/>
                    </a:ext>
                  </a:extLst>
                </a:gridCol>
                <a:gridCol w="400106">
                  <a:extLst>
                    <a:ext uri="{9D8B030D-6E8A-4147-A177-3AD203B41FA5}">
                      <a16:colId xmlns:a16="http://schemas.microsoft.com/office/drawing/2014/main" val="679874177"/>
                    </a:ext>
                  </a:extLst>
                </a:gridCol>
                <a:gridCol w="514229">
                  <a:extLst>
                    <a:ext uri="{9D8B030D-6E8A-4147-A177-3AD203B41FA5}">
                      <a16:colId xmlns:a16="http://schemas.microsoft.com/office/drawing/2014/main" val="3323747998"/>
                    </a:ext>
                  </a:extLst>
                </a:gridCol>
                <a:gridCol w="420733">
                  <a:extLst>
                    <a:ext uri="{9D8B030D-6E8A-4147-A177-3AD203B41FA5}">
                      <a16:colId xmlns:a16="http://schemas.microsoft.com/office/drawing/2014/main" val="1951705746"/>
                    </a:ext>
                  </a:extLst>
                </a:gridCol>
                <a:gridCol w="454295">
                  <a:extLst>
                    <a:ext uri="{9D8B030D-6E8A-4147-A177-3AD203B41FA5}">
                      <a16:colId xmlns:a16="http://schemas.microsoft.com/office/drawing/2014/main" val="1791698845"/>
                    </a:ext>
                  </a:extLst>
                </a:gridCol>
                <a:gridCol w="1382430">
                  <a:extLst>
                    <a:ext uri="{9D8B030D-6E8A-4147-A177-3AD203B41FA5}">
                      <a16:colId xmlns:a16="http://schemas.microsoft.com/office/drawing/2014/main" val="3011173232"/>
                    </a:ext>
                  </a:extLst>
                </a:gridCol>
                <a:gridCol w="1484787">
                  <a:extLst>
                    <a:ext uri="{9D8B030D-6E8A-4147-A177-3AD203B41FA5}">
                      <a16:colId xmlns:a16="http://schemas.microsoft.com/office/drawing/2014/main" val="1470661380"/>
                    </a:ext>
                  </a:extLst>
                </a:gridCol>
              </a:tblGrid>
              <a:tr h="382905">
                <a:tc>
                  <a:txBody>
                    <a:bodyPr/>
                    <a:lstStyle/>
                    <a:p>
                      <a:pPr algn="l" fontAlgn="ctr"/>
                      <a:r>
                        <a:rPr lang="en-US" sz="600" b="0" i="0" u="none" strike="noStrike" noProof="0" dirty="0">
                          <a:solidFill>
                            <a:srgbClr val="000000"/>
                          </a:solidFill>
                          <a:effectLst/>
                          <a:latin typeface="Calibri" panose="020F0502020204030204" pitchFamily="34" charset="0"/>
                        </a:rPr>
                        <a:t>Front shock at low speed with fire 10s after the collision. Despite of the panic, all passengers and the second driver were able to go outside the bus by the windows after hammer use on several EE</a:t>
                      </a:r>
                    </a:p>
                  </a:txBody>
                  <a:tcPr marL="7144" marR="7144" marT="7144" marB="0" anchor="ctr"/>
                </a:tc>
                <a:tc>
                  <a:txBody>
                    <a:bodyPr/>
                    <a:lstStyle/>
                    <a:p>
                      <a:pPr algn="ctr" fontAlgn="ctr"/>
                      <a:r>
                        <a:rPr lang="en-US" sz="600" b="0" i="0" u="none" strike="noStrike" noProof="0" dirty="0">
                          <a:solidFill>
                            <a:srgbClr val="000000"/>
                          </a:solidFill>
                          <a:effectLst/>
                          <a:latin typeface="Calibri" panose="020F0502020204030204" pitchFamily="34" charset="0"/>
                        </a:rPr>
                        <a:t>EQ-BEAT--15-2--FR</a:t>
                      </a:r>
                    </a:p>
                  </a:txBody>
                  <a:tcPr marL="7144" marR="7144" marT="7144" marB="0" anchor="ctr"/>
                </a:tc>
                <a:tc>
                  <a:txBody>
                    <a:bodyPr/>
                    <a:lstStyle/>
                    <a:p>
                      <a:pPr algn="ctr" fontAlgn="ctr"/>
                      <a:r>
                        <a:rPr lang="en-US" sz="600" b="0" u="none" strike="noStrike" noProof="0" dirty="0">
                          <a:solidFill>
                            <a:srgbClr val="000000"/>
                          </a:solidFill>
                          <a:effectLst/>
                        </a:rPr>
                        <a:t>travel coach</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i="0" u="none" strike="noStrike" noProof="0" dirty="0">
                          <a:solidFill>
                            <a:srgbClr val="000000"/>
                          </a:solidFill>
                          <a:effectLst/>
                          <a:latin typeface="Calibri" panose="020F0502020204030204" pitchFamily="34" charset="0"/>
                        </a:rPr>
                        <a:t>front collision &amp; Fire</a:t>
                      </a:r>
                    </a:p>
                  </a:txBody>
                  <a:tcPr marL="7144" marR="7144" marT="7144" marB="0" anchor="ctr"/>
                </a:tc>
                <a:tc>
                  <a:txBody>
                    <a:bodyPr/>
                    <a:lstStyle/>
                    <a:p>
                      <a:pPr algn="ctr" fontAlgn="ctr"/>
                      <a:r>
                        <a:rPr lang="en-US" sz="600" b="0" i="0" u="none" strike="noStrike" noProof="0" dirty="0">
                          <a:solidFill>
                            <a:srgbClr val="000000"/>
                          </a:solidFill>
                          <a:effectLst/>
                          <a:latin typeface="Calibri" panose="020F0502020204030204" pitchFamily="34" charset="0"/>
                        </a:rPr>
                        <a:t>EASY</a:t>
                      </a:r>
                    </a:p>
                  </a:txBody>
                  <a:tcPr marL="7144" marR="7144" marT="7144" marB="0" anchor="ctr"/>
                </a:tc>
                <a:tc>
                  <a:txBody>
                    <a:bodyPr/>
                    <a:lstStyle/>
                    <a:p>
                      <a:pPr algn="ctr" fontAlgn="ctr"/>
                      <a:r>
                        <a:rPr lang="en-US" sz="600" b="0" i="0" u="none" strike="noStrike" noProof="0" dirty="0">
                          <a:solidFill>
                            <a:srgbClr val="000000"/>
                          </a:solidFill>
                          <a:effectLst/>
                          <a:latin typeface="Calibri" panose="020F0502020204030204" pitchFamily="34" charset="0"/>
                        </a:rPr>
                        <a:t>HIGH</a:t>
                      </a:r>
                    </a:p>
                  </a:txBody>
                  <a:tcPr marL="7144" marR="7144" marT="7144" marB="0" anchor="ctr"/>
                </a:tc>
                <a:tc>
                  <a:txBody>
                    <a:bodyPr/>
                    <a:lstStyle/>
                    <a:p>
                      <a:pPr algn="ctr" fontAlgn="ctr"/>
                      <a:r>
                        <a:rPr lang="en-US" sz="600" b="0" i="0" u="none" strike="noStrike" noProof="0" dirty="0">
                          <a:solidFill>
                            <a:srgbClr val="000000"/>
                          </a:solidFill>
                          <a:effectLst/>
                          <a:latin typeface="Calibri" panose="020F0502020204030204" pitchFamily="34" charset="0"/>
                        </a:rPr>
                        <a:t>EASY</a:t>
                      </a:r>
                    </a:p>
                  </a:txBody>
                  <a:tcPr marL="7144" marR="7144" marT="7144" marB="0" anchor="ctr"/>
                </a:tc>
                <a:tc>
                  <a:txBody>
                    <a:bodyPr/>
                    <a:lstStyle/>
                    <a:p>
                      <a:pPr algn="l" fontAlgn="ctr"/>
                      <a:r>
                        <a:rPr lang="en-US" sz="600" b="0" i="0" u="none" strike="noStrike" noProof="0" dirty="0">
                          <a:solidFill>
                            <a:srgbClr val="000000"/>
                          </a:solidFill>
                          <a:effectLst/>
                          <a:latin typeface="Calibri" panose="020F0502020204030204" pitchFamily="34" charset="0"/>
                        </a:rPr>
                        <a:t>Good use of the manual hammer by all the passengers --&gt; all the passengers were evacuated by the windows</a:t>
                      </a:r>
                    </a:p>
                  </a:txBody>
                  <a:tcPr marL="7144" marR="7144" marT="7144" marB="0" anchor="ctr"/>
                </a:tc>
                <a:tc>
                  <a:txBody>
                    <a:bodyPr/>
                    <a:lstStyle/>
                    <a:p>
                      <a:pPr algn="l" fontAlgn="ctr"/>
                      <a:r>
                        <a:rPr lang="en-US" sz="600" b="0" u="none" strike="noStrike" noProof="0" dirty="0">
                          <a:solidFill>
                            <a:srgbClr val="000000"/>
                          </a:solidFill>
                          <a:effectLst/>
                        </a:rPr>
                        <a:t>identical on result. The difference is about the accessibility of the </a:t>
                      </a:r>
                      <a:r>
                        <a:rPr lang="en-US" sz="600" b="0" u="none" strike="noStrike" noProof="0" dirty="0" smtClean="0">
                          <a:solidFill>
                            <a:srgbClr val="000000"/>
                          </a:solidFill>
                          <a:effectLst/>
                        </a:rPr>
                        <a:t>easily, readily </a:t>
                      </a:r>
                      <a:r>
                        <a:rPr lang="en-US" sz="600" b="0" u="none" strike="noStrike" noProof="0" dirty="0">
                          <a:solidFill>
                            <a:srgbClr val="000000"/>
                          </a:solidFill>
                          <a:effectLst/>
                        </a:rPr>
                        <a:t>hammer already presents on the window and easy to use. </a:t>
                      </a:r>
                      <a:endParaRPr lang="en-US" sz="600" b="0" i="0" u="none" strike="noStrike" noProof="0" dirty="0">
                        <a:solidFill>
                          <a:srgbClr val="000000"/>
                        </a:solidFill>
                        <a:effectLst/>
                        <a:latin typeface="Calibri" panose="020F0502020204030204" pitchFamily="34" charset="0"/>
                      </a:endParaRPr>
                    </a:p>
                  </a:txBody>
                  <a:tcPr marL="1888" marR="1888" marT="1888" marB="0" anchor="ctr"/>
                </a:tc>
                <a:extLst>
                  <a:ext uri="{0D108BD9-81ED-4DB2-BD59-A6C34878D82A}">
                    <a16:rowId xmlns:a16="http://schemas.microsoft.com/office/drawing/2014/main" val="2958226652"/>
                  </a:ext>
                </a:extLst>
              </a:tr>
            </a:tbl>
          </a:graphicData>
        </a:graphic>
      </p:graphicFrame>
      <p:sp>
        <p:nvSpPr>
          <p:cNvPr id="7" name="Espace réservé de la date 6"/>
          <p:cNvSpPr>
            <a:spLocks noGrp="1"/>
          </p:cNvSpPr>
          <p:nvPr>
            <p:ph type="dt" sz="half" idx="10"/>
          </p:nvPr>
        </p:nvSpPr>
        <p:spPr/>
        <p:txBody>
          <a:bodyPr/>
          <a:lstStyle/>
          <a:p>
            <a:r>
              <a:rPr lang="fr-FR" smtClean="0"/>
              <a:t> 02/09/2020 </a:t>
            </a:r>
            <a:endParaRPr lang="fr-FR"/>
          </a:p>
        </p:txBody>
      </p:sp>
      <p:sp>
        <p:nvSpPr>
          <p:cNvPr id="8" name="Espace réservé du pied de page 7"/>
          <p:cNvSpPr>
            <a:spLocks noGrp="1"/>
          </p:cNvSpPr>
          <p:nvPr>
            <p:ph type="ftr" sz="quarter" idx="11"/>
          </p:nvPr>
        </p:nvSpPr>
        <p:spPr/>
        <p:txBody>
          <a:bodyPr/>
          <a:lstStyle/>
          <a:p>
            <a:r>
              <a:rPr lang="fr-FR" smtClean="0"/>
              <a:t>Direction Générale de l’Energie et du Climat </a:t>
            </a:r>
            <a:endParaRPr lang="fr-FR"/>
          </a:p>
        </p:txBody>
      </p:sp>
      <p:sp>
        <p:nvSpPr>
          <p:cNvPr id="9" name="Espace réservé du numéro de diapositive 8"/>
          <p:cNvSpPr>
            <a:spLocks noGrp="1"/>
          </p:cNvSpPr>
          <p:nvPr>
            <p:ph type="sldNum" sz="quarter" idx="12"/>
          </p:nvPr>
        </p:nvSpPr>
        <p:spPr/>
        <p:txBody>
          <a:bodyPr/>
          <a:lstStyle/>
          <a:p>
            <a:fld id="{A0028624-AFA5-4BA0-9E3E-35C0366EFC13}" type="slidenum">
              <a:rPr lang="fr-FR" smtClean="0"/>
              <a:t>7</a:t>
            </a:fld>
            <a:endParaRPr lang="fr-FR"/>
          </a:p>
        </p:txBody>
      </p:sp>
    </p:spTree>
    <p:extLst>
      <p:ext uri="{BB962C8B-B14F-4D97-AF65-F5344CB8AC3E}">
        <p14:creationId xmlns:p14="http://schemas.microsoft.com/office/powerpoint/2010/main" val="27698257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93A6E7-AF64-42E3-9079-79672D832CFE}"/>
              </a:ext>
            </a:extLst>
          </p:cNvPr>
          <p:cNvSpPr>
            <a:spLocks noGrp="1"/>
          </p:cNvSpPr>
          <p:nvPr>
            <p:ph type="ctrTitle"/>
          </p:nvPr>
        </p:nvSpPr>
        <p:spPr>
          <a:xfrm>
            <a:off x="1043608" y="338401"/>
            <a:ext cx="8533700" cy="585385"/>
          </a:xfrm>
        </p:spPr>
        <p:txBody>
          <a:bodyPr>
            <a:normAutofit/>
          </a:bodyPr>
          <a:lstStyle/>
          <a:p>
            <a:pPr algn="l"/>
            <a:r>
              <a:rPr lang="en-US" sz="3300" dirty="0"/>
              <a:t>STEP #2 : Accidentology study:</a:t>
            </a:r>
          </a:p>
        </p:txBody>
      </p:sp>
      <p:graphicFrame>
        <p:nvGraphicFramePr>
          <p:cNvPr id="4" name="Tableau 3">
            <a:extLst>
              <a:ext uri="{FF2B5EF4-FFF2-40B4-BE49-F238E27FC236}">
                <a16:creationId xmlns:a16="http://schemas.microsoft.com/office/drawing/2014/main" id="{8CF3BA6B-3C5D-4188-AE74-629A5114F7BA}"/>
              </a:ext>
            </a:extLst>
          </p:cNvPr>
          <p:cNvGraphicFramePr>
            <a:graphicFrameLocks noGrp="1"/>
          </p:cNvGraphicFramePr>
          <p:nvPr>
            <p:extLst>
              <p:ext uri="{D42A27DB-BD31-4B8C-83A1-F6EECF244321}">
                <p14:modId xmlns:p14="http://schemas.microsoft.com/office/powerpoint/2010/main" val="2469055981"/>
              </p:ext>
            </p:extLst>
          </p:nvPr>
        </p:nvGraphicFramePr>
        <p:xfrm>
          <a:off x="79694" y="1340644"/>
          <a:ext cx="8984611" cy="3463354"/>
        </p:xfrm>
        <a:graphic>
          <a:graphicData uri="http://schemas.openxmlformats.org/drawingml/2006/table">
            <a:tbl>
              <a:tblPr>
                <a:tableStyleId>{616DA210-FB5B-4158-B5E0-FEB733F419BA}</a:tableStyleId>
              </a:tblPr>
              <a:tblGrid>
                <a:gridCol w="3156609">
                  <a:extLst>
                    <a:ext uri="{9D8B030D-6E8A-4147-A177-3AD203B41FA5}">
                      <a16:colId xmlns:a16="http://schemas.microsoft.com/office/drawing/2014/main" val="2184882823"/>
                    </a:ext>
                  </a:extLst>
                </a:gridCol>
                <a:gridCol w="683936">
                  <a:extLst>
                    <a:ext uri="{9D8B030D-6E8A-4147-A177-3AD203B41FA5}">
                      <a16:colId xmlns:a16="http://schemas.microsoft.com/office/drawing/2014/main" val="3018898115"/>
                    </a:ext>
                  </a:extLst>
                </a:gridCol>
                <a:gridCol w="487486">
                  <a:extLst>
                    <a:ext uri="{9D8B030D-6E8A-4147-A177-3AD203B41FA5}">
                      <a16:colId xmlns:a16="http://schemas.microsoft.com/office/drawing/2014/main" val="3134201294"/>
                    </a:ext>
                  </a:extLst>
                </a:gridCol>
                <a:gridCol w="400106">
                  <a:extLst>
                    <a:ext uri="{9D8B030D-6E8A-4147-A177-3AD203B41FA5}">
                      <a16:colId xmlns:a16="http://schemas.microsoft.com/office/drawing/2014/main" val="4123658156"/>
                    </a:ext>
                  </a:extLst>
                </a:gridCol>
                <a:gridCol w="514229">
                  <a:extLst>
                    <a:ext uri="{9D8B030D-6E8A-4147-A177-3AD203B41FA5}">
                      <a16:colId xmlns:a16="http://schemas.microsoft.com/office/drawing/2014/main" val="758891598"/>
                    </a:ext>
                  </a:extLst>
                </a:gridCol>
                <a:gridCol w="420733">
                  <a:extLst>
                    <a:ext uri="{9D8B030D-6E8A-4147-A177-3AD203B41FA5}">
                      <a16:colId xmlns:a16="http://schemas.microsoft.com/office/drawing/2014/main" val="1389803179"/>
                    </a:ext>
                  </a:extLst>
                </a:gridCol>
                <a:gridCol w="454295">
                  <a:extLst>
                    <a:ext uri="{9D8B030D-6E8A-4147-A177-3AD203B41FA5}">
                      <a16:colId xmlns:a16="http://schemas.microsoft.com/office/drawing/2014/main" val="2197931931"/>
                    </a:ext>
                  </a:extLst>
                </a:gridCol>
                <a:gridCol w="1382430">
                  <a:extLst>
                    <a:ext uri="{9D8B030D-6E8A-4147-A177-3AD203B41FA5}">
                      <a16:colId xmlns:a16="http://schemas.microsoft.com/office/drawing/2014/main" val="1421501606"/>
                    </a:ext>
                  </a:extLst>
                </a:gridCol>
                <a:gridCol w="1484787">
                  <a:extLst>
                    <a:ext uri="{9D8B030D-6E8A-4147-A177-3AD203B41FA5}">
                      <a16:colId xmlns:a16="http://schemas.microsoft.com/office/drawing/2014/main" val="4211128009"/>
                    </a:ext>
                  </a:extLst>
                </a:gridCol>
              </a:tblGrid>
              <a:tr h="1866736">
                <a:tc>
                  <a:txBody>
                    <a:bodyPr/>
                    <a:lstStyle/>
                    <a:p>
                      <a:pPr algn="l" fontAlgn="ctr"/>
                      <a:r>
                        <a:rPr lang="en-US" sz="600" b="0" u="none" strike="noStrike" noProof="0" dirty="0">
                          <a:solidFill>
                            <a:srgbClr val="000000"/>
                          </a:solidFill>
                          <a:effectLst/>
                        </a:rPr>
                        <a:t>Passengers: </a:t>
                      </a:r>
                      <a:br>
                        <a:rPr lang="en-US" sz="600" b="0" u="none" strike="noStrike" noProof="0" dirty="0">
                          <a:solidFill>
                            <a:srgbClr val="000000"/>
                          </a:solidFill>
                          <a:effectLst/>
                        </a:rPr>
                      </a:br>
                      <a:r>
                        <a:rPr lang="en-US" sz="600" b="0" u="none" strike="noStrike" noProof="0" dirty="0">
                          <a:solidFill>
                            <a:srgbClr val="000000"/>
                          </a:solidFill>
                          <a:effectLst/>
                        </a:rPr>
                        <a:t>-  persons with special needs</a:t>
                      </a:r>
                      <a:br>
                        <a:rPr lang="en-US" sz="600" b="0" u="none" strike="noStrike" noProof="0" dirty="0">
                          <a:solidFill>
                            <a:srgbClr val="000000"/>
                          </a:solidFill>
                          <a:effectLst/>
                        </a:rPr>
                      </a:br>
                      <a:r>
                        <a:rPr lang="en-US" sz="600" b="0" u="none" strike="noStrike" noProof="0" dirty="0">
                          <a:solidFill>
                            <a:srgbClr val="000000"/>
                          </a:solidFill>
                          <a:effectLst/>
                        </a:rPr>
                        <a:t>-  assisted living facility persons</a:t>
                      </a:r>
                      <a:br>
                        <a:rPr lang="en-US" sz="600" b="0" u="none" strike="noStrike" noProof="0" dirty="0">
                          <a:solidFill>
                            <a:srgbClr val="000000"/>
                          </a:solidFill>
                          <a:effectLst/>
                        </a:rPr>
                      </a:br>
                      <a:r>
                        <a:rPr lang="en-US" sz="600" b="0" u="none" strike="noStrike" noProof="0" dirty="0">
                          <a:solidFill>
                            <a:srgbClr val="000000"/>
                          </a:solidFill>
                          <a:effectLst/>
                        </a:rPr>
                        <a:t>23 </a:t>
                      </a:r>
                      <a:r>
                        <a:rPr lang="en-US" sz="600" b="0" u="none" strike="noStrike" noProof="0" dirty="0" err="1">
                          <a:solidFill>
                            <a:srgbClr val="000000"/>
                          </a:solidFill>
                          <a:effectLst/>
                        </a:rPr>
                        <a:t>deads</a:t>
                      </a:r>
                      <a:r>
                        <a:rPr lang="en-US" sz="600" b="0" u="none" strike="noStrike" noProof="0" dirty="0">
                          <a:solidFill>
                            <a:srgbClr val="000000"/>
                          </a:solidFill>
                          <a:effectLst/>
                        </a:rPr>
                        <a:t> /45 passengers</a:t>
                      </a:r>
                    </a:p>
                    <a:p>
                      <a:pPr algn="l" fontAlgn="ctr"/>
                      <a:r>
                        <a:rPr lang="en-US" sz="600" b="0" u="none" strike="noStrike" noProof="0" dirty="0">
                          <a:solidFill>
                            <a:srgbClr val="000000"/>
                          </a:solidFill>
                          <a:effectLst/>
                        </a:rPr>
                        <a:t/>
                      </a:r>
                      <a:br>
                        <a:rPr lang="en-US" sz="600" b="0" u="none" strike="noStrike" noProof="0" dirty="0">
                          <a:solidFill>
                            <a:srgbClr val="000000"/>
                          </a:solidFill>
                          <a:effectLst/>
                        </a:rPr>
                      </a:br>
                      <a:r>
                        <a:rPr lang="en-US" sz="600" b="0" u="none" strike="noStrike" noProof="0" dirty="0">
                          <a:solidFill>
                            <a:srgbClr val="000000"/>
                          </a:solidFill>
                          <a:effectLst/>
                        </a:rPr>
                        <a:t>Passengers dead because of the smoke toxicity (first), fire and the incapacity to move to the door without assistance. </a:t>
                      </a:r>
                      <a:br>
                        <a:rPr lang="en-US" sz="600" b="0" u="none" strike="noStrike" noProof="0" dirty="0">
                          <a:solidFill>
                            <a:srgbClr val="000000"/>
                          </a:solidFill>
                          <a:effectLst/>
                        </a:rPr>
                      </a:br>
                      <a:r>
                        <a:rPr lang="en-US" sz="600" b="0" u="none" strike="noStrike" noProof="0" dirty="0">
                          <a:solidFill>
                            <a:srgbClr val="000000"/>
                          </a:solidFill>
                          <a:effectLst/>
                        </a:rPr>
                        <a:t>Nurses and officers had to push and pull passengers to the door. "Of the 14</a:t>
                      </a:r>
                      <a:br>
                        <a:rPr lang="en-US" sz="600" b="0" u="none" strike="noStrike" noProof="0" dirty="0">
                          <a:solidFill>
                            <a:srgbClr val="000000"/>
                          </a:solidFill>
                          <a:effectLst/>
                        </a:rPr>
                      </a:br>
                      <a:r>
                        <a:rPr lang="en-US" sz="600" b="0" u="none" strike="noStrike" noProof="0" dirty="0">
                          <a:solidFill>
                            <a:srgbClr val="000000"/>
                          </a:solidFill>
                          <a:effectLst/>
                        </a:rPr>
                        <a:t>passengers who evacuated, many had to be pulled, pushed, or dragged out the front</a:t>
                      </a:r>
                      <a:br>
                        <a:rPr lang="en-US" sz="600" b="0" u="none" strike="noStrike" noProof="0" dirty="0">
                          <a:solidFill>
                            <a:srgbClr val="000000"/>
                          </a:solidFill>
                          <a:effectLst/>
                        </a:rPr>
                      </a:br>
                      <a:r>
                        <a:rPr lang="en-US" sz="600" b="0" u="none" strike="noStrike" noProof="0" dirty="0">
                          <a:solidFill>
                            <a:srgbClr val="000000"/>
                          </a:solidFill>
                          <a:effectLst/>
                        </a:rPr>
                        <a:t>loading door by nurses or rescuers."</a:t>
                      </a:r>
                      <a:br>
                        <a:rPr lang="en-US" sz="600" b="0" u="none" strike="noStrike" noProof="0" dirty="0">
                          <a:solidFill>
                            <a:srgbClr val="000000"/>
                          </a:solidFill>
                          <a:effectLst/>
                        </a:rPr>
                      </a:br>
                      <a:r>
                        <a:rPr lang="en-US" sz="600" b="0" u="none" strike="noStrike" noProof="0" dirty="0">
                          <a:solidFill>
                            <a:srgbClr val="000000"/>
                          </a:solidFill>
                          <a:effectLst/>
                        </a:rPr>
                        <a:t/>
                      </a:r>
                      <a:br>
                        <a:rPr lang="en-US" sz="600" b="0" u="none" strike="noStrike" noProof="0" dirty="0">
                          <a:solidFill>
                            <a:srgbClr val="000000"/>
                          </a:solidFill>
                          <a:effectLst/>
                        </a:rPr>
                      </a:br>
                      <a:r>
                        <a:rPr lang="en-US" sz="600" b="1" u="sng" strike="noStrike" noProof="0" dirty="0">
                          <a:solidFill>
                            <a:srgbClr val="000000"/>
                          </a:solidFill>
                          <a:effectLst/>
                        </a:rPr>
                        <a:t>Lack off time for evacuation and no use of windows braking system (hammer)</a:t>
                      </a:r>
                      <a:r>
                        <a:rPr lang="en-US" sz="600" b="0" u="none" strike="noStrike" noProof="0" dirty="0">
                          <a:solidFill>
                            <a:srgbClr val="000000"/>
                          </a:solidFill>
                          <a:effectLst/>
                        </a:rPr>
                        <a:t/>
                      </a:r>
                      <a:br>
                        <a:rPr lang="en-US" sz="600" b="0" u="none" strike="noStrike" noProof="0" dirty="0">
                          <a:solidFill>
                            <a:srgbClr val="000000"/>
                          </a:solidFill>
                          <a:effectLst/>
                        </a:rPr>
                      </a:br>
                      <a:r>
                        <a:rPr lang="en-US" sz="600" b="0" u="none" strike="noStrike" noProof="0" dirty="0">
                          <a:solidFill>
                            <a:srgbClr val="000000"/>
                          </a:solidFill>
                          <a:effectLst/>
                        </a:rPr>
                        <a:t>report extract: "</a:t>
                      </a:r>
                      <a:br>
                        <a:rPr lang="en-US" sz="600" b="0" u="none" strike="noStrike" noProof="0" dirty="0">
                          <a:solidFill>
                            <a:srgbClr val="000000"/>
                          </a:solidFill>
                          <a:effectLst/>
                        </a:rPr>
                      </a:br>
                      <a:r>
                        <a:rPr lang="en-US" sz="600" b="0" u="none" strike="noStrike" noProof="0" dirty="0">
                          <a:solidFill>
                            <a:srgbClr val="000000"/>
                          </a:solidFill>
                          <a:effectLst/>
                        </a:rPr>
                        <a:t>• The nursing staff had not been instructed on the availability of the window exits and how to use them, and they were unaware of their potential as a means of exit during the evacuation.</a:t>
                      </a:r>
                      <a:br>
                        <a:rPr lang="en-US" sz="600" b="0" u="none" strike="noStrike" noProof="0" dirty="0">
                          <a:solidFill>
                            <a:srgbClr val="000000"/>
                          </a:solidFill>
                          <a:effectLst/>
                        </a:rPr>
                      </a:br>
                      <a:r>
                        <a:rPr lang="en-US" sz="600" b="0" u="none" strike="noStrike" noProof="0" dirty="0">
                          <a:solidFill>
                            <a:srgbClr val="000000"/>
                          </a:solidFill>
                          <a:effectLst/>
                        </a:rPr>
                        <a:t>• Most of the passengers who required assistance during the evacuation had</a:t>
                      </a:r>
                      <a:br>
                        <a:rPr lang="en-US" sz="600" b="0" u="none" strike="noStrike" noProof="0" dirty="0">
                          <a:solidFill>
                            <a:srgbClr val="000000"/>
                          </a:solidFill>
                          <a:effectLst/>
                        </a:rPr>
                      </a:br>
                      <a:r>
                        <a:rPr lang="en-US" sz="600" b="0" u="none" strike="noStrike" noProof="0" dirty="0">
                          <a:solidFill>
                            <a:srgbClr val="000000"/>
                          </a:solidFill>
                          <a:effectLst/>
                        </a:rPr>
                        <a:t>special needs, and negotiating the movements necessary to escape through the emergency windows and the front door was all but impossible during the</a:t>
                      </a:r>
                      <a:br>
                        <a:rPr lang="en-US" sz="600" b="0" u="none" strike="noStrike" noProof="0" dirty="0">
                          <a:solidFill>
                            <a:srgbClr val="000000"/>
                          </a:solidFill>
                          <a:effectLst/>
                        </a:rPr>
                      </a:br>
                      <a:r>
                        <a:rPr lang="en-US" sz="600" b="0" u="none" strike="noStrike" noProof="0" dirty="0">
                          <a:solidFill>
                            <a:srgbClr val="000000"/>
                          </a:solidFill>
                          <a:effectLst/>
                        </a:rPr>
                        <a:t>limited time available."</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ACCIDENT REPORT</a:t>
                      </a:r>
                      <a:br>
                        <a:rPr lang="en-US" sz="600" b="0" u="none" strike="noStrike" noProof="0" dirty="0">
                          <a:solidFill>
                            <a:srgbClr val="000000"/>
                          </a:solidFill>
                          <a:effectLst/>
                        </a:rPr>
                      </a:br>
                      <a:r>
                        <a:rPr lang="en-US" sz="600" b="0" u="none" strike="noStrike" noProof="0" dirty="0">
                          <a:solidFill>
                            <a:srgbClr val="000000"/>
                          </a:solidFill>
                          <a:effectLst/>
                        </a:rPr>
                        <a:t>NTSB/HAR-07/01</a:t>
                      </a:r>
                      <a:br>
                        <a:rPr lang="en-US" sz="600" b="0" u="none" strike="noStrike" noProof="0" dirty="0">
                          <a:solidFill>
                            <a:srgbClr val="000000"/>
                          </a:solidFill>
                          <a:effectLst/>
                        </a:rPr>
                      </a:br>
                      <a:r>
                        <a:rPr lang="en-US" sz="600" b="0" u="none" strike="noStrike" noProof="0" dirty="0">
                          <a:solidFill>
                            <a:srgbClr val="000000"/>
                          </a:solidFill>
                          <a:effectLst/>
                        </a:rPr>
                        <a:t>PB2007-916202</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travel coach</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Fire</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NONE</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dirty="0">
                          <a:solidFill>
                            <a:srgbClr val="000000"/>
                          </a:solidFill>
                          <a:effectLst/>
                        </a:rPr>
                        <a:t>NA</a:t>
                      </a: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ctr" fontAlgn="ctr"/>
                      <a:r>
                        <a:rPr lang="en-US" sz="600" b="0" u="none" strike="noStrike" noProof="0">
                          <a:solidFill>
                            <a:srgbClr val="000000"/>
                          </a:solidFill>
                          <a:effectLst/>
                        </a:rPr>
                        <a:t>POOR</a:t>
                      </a:r>
                      <a:endParaRPr lang="en-US" sz="600" b="0" i="0" u="none" strike="noStrike" noProof="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1" u="none" strike="noStrike" noProof="0">
                          <a:solidFill>
                            <a:srgbClr val="000000"/>
                          </a:solidFill>
                          <a:effectLst/>
                        </a:rPr>
                        <a:t>-  Triggered by driver = Smoke evacuation in one action (10ms)</a:t>
                      </a:r>
                      <a:br>
                        <a:rPr lang="en-US" sz="600" b="1" u="none" strike="noStrike" noProof="0">
                          <a:solidFill>
                            <a:srgbClr val="000000"/>
                          </a:solidFill>
                          <a:effectLst/>
                        </a:rPr>
                      </a:br>
                      <a:r>
                        <a:rPr lang="en-US" sz="600" b="1" u="none" strike="noStrike" noProof="0">
                          <a:solidFill>
                            <a:srgbClr val="000000"/>
                          </a:solidFill>
                          <a:effectLst/>
                        </a:rPr>
                        <a:t>-  Triggered by nursing staff = 5 trigs but better visibility due to lighting flashes. </a:t>
                      </a:r>
                      <a:br>
                        <a:rPr lang="en-US" sz="600" b="1" u="none" strike="noStrike" noProof="0">
                          <a:solidFill>
                            <a:srgbClr val="000000"/>
                          </a:solidFill>
                          <a:effectLst/>
                        </a:rPr>
                      </a:br>
                      <a:r>
                        <a:rPr lang="en-US" sz="600" b="1" u="none" strike="noStrike" noProof="0">
                          <a:solidFill>
                            <a:srgbClr val="000000"/>
                          </a:solidFill>
                          <a:effectLst/>
                        </a:rPr>
                        <a:t>-  Staff nursing and officers able to pull and push passengers by the windows: reducing the physical effort to pull and push passengers to the doors and reducing evacuation time of each passenger. </a:t>
                      </a:r>
                      <a:br>
                        <a:rPr lang="en-US" sz="600" b="1" u="none" strike="noStrike" noProof="0">
                          <a:solidFill>
                            <a:srgbClr val="000000"/>
                          </a:solidFill>
                          <a:effectLst/>
                        </a:rPr>
                      </a:br>
                      <a:r>
                        <a:rPr lang="en-US" sz="600" b="1" u="none" strike="noStrike" noProof="0">
                          <a:solidFill>
                            <a:srgbClr val="000000"/>
                          </a:solidFill>
                          <a:effectLst/>
                        </a:rPr>
                        <a:t>-  Increase evacuation time</a:t>
                      </a:r>
                      <a:br>
                        <a:rPr lang="en-US" sz="600" b="1" u="none" strike="noStrike" noProof="0">
                          <a:solidFill>
                            <a:srgbClr val="000000"/>
                          </a:solidFill>
                          <a:effectLst/>
                        </a:rPr>
                      </a:br>
                      <a:r>
                        <a:rPr lang="en-US" sz="600" b="1" u="none" strike="noStrike" noProof="0">
                          <a:solidFill>
                            <a:srgbClr val="000000"/>
                          </a:solidFill>
                          <a:effectLst/>
                        </a:rPr>
                        <a:t>-  decrease smoke toxicity concentration</a:t>
                      </a:r>
                      <a:br>
                        <a:rPr lang="en-US" sz="600" b="1" u="none" strike="noStrike" noProof="0">
                          <a:solidFill>
                            <a:srgbClr val="000000"/>
                          </a:solidFill>
                          <a:effectLst/>
                        </a:rPr>
                      </a:br>
                      <a:r>
                        <a:rPr lang="en-US" sz="600" b="1" u="none" strike="noStrike" noProof="0">
                          <a:solidFill>
                            <a:srgbClr val="000000"/>
                          </a:solidFill>
                          <a:effectLst/>
                        </a:rPr>
                        <a:t>-  with passengers pulled by windows, the central aisne should be clear for beds evacuation (100% died in the accident).</a:t>
                      </a:r>
                      <a:endParaRPr lang="en-US" sz="600" b="1" i="0" u="none" strike="noStrike" noProof="0">
                        <a:solidFill>
                          <a:srgbClr val="000000"/>
                        </a:solidFill>
                        <a:effectLst/>
                        <a:latin typeface="Calibri" panose="020F0502020204030204" pitchFamily="34" charset="0"/>
                      </a:endParaRPr>
                    </a:p>
                  </a:txBody>
                  <a:tcPr marL="1888" marR="1888" marT="1888" marB="0" anchor="ctr"/>
                </a:tc>
                <a:tc>
                  <a:txBody>
                    <a:bodyPr/>
                    <a:lstStyle/>
                    <a:p>
                      <a:pPr algn="l" fontAlgn="ctr"/>
                      <a:r>
                        <a:rPr lang="en-US" sz="600" b="1" u="none" strike="noStrike" noProof="0" dirty="0">
                          <a:solidFill>
                            <a:srgbClr val="000000"/>
                          </a:solidFill>
                          <a:effectLst/>
                        </a:rPr>
                        <a:t>on the 23 dead passengers, on the base of 25 rescued passenger in 3min with effort, it could be clearly supposed that a electronic hammer system provide a minimum of 3min more time for evacuation, decreasing the effort by 3; in term of efficiency, the 23 dead passengers could theoretically be evacuated out of the bus in fire.</a:t>
                      </a:r>
                      <a:br>
                        <a:rPr lang="en-US" sz="600" b="1" u="none" strike="noStrike" noProof="0" dirty="0">
                          <a:solidFill>
                            <a:srgbClr val="000000"/>
                          </a:solidFill>
                          <a:effectLst/>
                        </a:rPr>
                      </a:br>
                      <a:r>
                        <a:rPr lang="en-US" sz="600" b="1" u="none" strike="noStrike" noProof="0" dirty="0">
                          <a:solidFill>
                            <a:srgbClr val="000000"/>
                          </a:solidFill>
                          <a:effectLst/>
                        </a:rPr>
                        <a:t/>
                      </a:r>
                      <a:br>
                        <a:rPr lang="en-US" sz="600" b="1" u="none" strike="noStrike" noProof="0" dirty="0">
                          <a:solidFill>
                            <a:srgbClr val="000000"/>
                          </a:solidFill>
                          <a:effectLst/>
                        </a:rPr>
                      </a:br>
                      <a:r>
                        <a:rPr lang="en-US" sz="600" b="1" u="none" strike="noStrike" noProof="0" dirty="0">
                          <a:solidFill>
                            <a:srgbClr val="000000"/>
                          </a:solidFill>
                          <a:effectLst/>
                        </a:rPr>
                        <a:t>efficiency via classic hammer in this configuration: infinite. </a:t>
                      </a:r>
                    </a:p>
                    <a:p>
                      <a:pPr algn="l" fontAlgn="ctr"/>
                      <a:r>
                        <a:rPr lang="en-US" sz="600" b="1" u="none" strike="noStrike" noProof="0" dirty="0">
                          <a:solidFill>
                            <a:srgbClr val="000000"/>
                          </a:solidFill>
                          <a:effectLst/>
                        </a:rPr>
                        <a:t/>
                      </a:r>
                      <a:br>
                        <a:rPr lang="en-US" sz="600" b="1" u="none" strike="noStrike" noProof="0" dirty="0">
                          <a:solidFill>
                            <a:srgbClr val="000000"/>
                          </a:solidFill>
                          <a:effectLst/>
                        </a:rPr>
                      </a:br>
                      <a:r>
                        <a:rPr lang="en-US" sz="600" b="1" u="none" strike="noStrike" noProof="0" dirty="0">
                          <a:solidFill>
                            <a:srgbClr val="000000"/>
                          </a:solidFill>
                          <a:effectLst/>
                        </a:rPr>
                        <a:t>in comparison if manual hammers should be used = 500%</a:t>
                      </a:r>
                      <a:endParaRPr lang="en-US" sz="600" b="1" i="0" u="none" strike="noStrike" noProof="0" dirty="0">
                        <a:solidFill>
                          <a:srgbClr val="000000"/>
                        </a:solidFill>
                        <a:effectLst/>
                        <a:latin typeface="Calibri" panose="020F0502020204030204" pitchFamily="34" charset="0"/>
                      </a:endParaRPr>
                    </a:p>
                  </a:txBody>
                  <a:tcPr marL="1888" marR="1888" marT="1888" marB="0" anchor="ctr"/>
                </a:tc>
                <a:extLst>
                  <a:ext uri="{0D108BD9-81ED-4DB2-BD59-A6C34878D82A}">
                    <a16:rowId xmlns:a16="http://schemas.microsoft.com/office/drawing/2014/main" val="2898686159"/>
                  </a:ext>
                </a:extLst>
              </a:tr>
              <a:tr h="1596618">
                <a:tc>
                  <a:txBody>
                    <a:bodyPr/>
                    <a:lstStyle/>
                    <a:p>
                      <a:pPr algn="l" fontAlgn="ctr"/>
                      <a:r>
                        <a:rPr lang="en-US" sz="600" b="1" i="0" u="none" strike="noStrike" dirty="0">
                          <a:solidFill>
                            <a:srgbClr val="000000"/>
                          </a:solidFill>
                          <a:effectLst/>
                          <a:latin typeface="Calibri" panose="020F0502020204030204" pitchFamily="34" charset="0"/>
                        </a:rPr>
                        <a:t>Accident in night and all internal lights of because of the shock. </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First door opened by the driver with difficulty. Second door blocked by the central railing. </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One passenger attempted to break a windows with success, fallen and fainted due to a gas intoxication. </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Flames few seconds after the crash. big opacity because of the smoke between the collision and the use of the hammer (&lt;30s)</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The 41 passengers dead in the bus was discovered in the bus's corridor trying to go outside the bus. the smoke toxicity is responsible of this result. </a:t>
                      </a:r>
                      <a:br>
                        <a:rPr lang="en-US" sz="600" b="1" i="0" u="none" strike="noStrike" dirty="0">
                          <a:solidFill>
                            <a:srgbClr val="000000"/>
                          </a:solidFill>
                          <a:effectLst/>
                          <a:latin typeface="Calibri" panose="020F0502020204030204" pitchFamily="34" charset="0"/>
                        </a:rPr>
                      </a:br>
                      <a:endParaRPr lang="en-US" sz="6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en-US" sz="600" b="0" i="0" u="none" strike="noStrike" noProof="0" dirty="0">
                          <a:solidFill>
                            <a:srgbClr val="000000"/>
                          </a:solidFill>
                          <a:effectLst/>
                          <a:latin typeface="Calibri" panose="020F0502020204030204" pitchFamily="34" charset="0"/>
                        </a:rPr>
                        <a:t>EQ-BEAT--17-6--FR </a:t>
                      </a:r>
                    </a:p>
                    <a:p>
                      <a:pPr algn="ctr" fontAlgn="ctr"/>
                      <a:r>
                        <a:rPr lang="en-US" sz="600" b="0" i="0" u="none" strike="noStrike" noProof="0" dirty="0">
                          <a:solidFill>
                            <a:srgbClr val="000000"/>
                          </a:solidFill>
                          <a:effectLst/>
                          <a:latin typeface="Calibri" panose="020F0502020204030204" pitchFamily="34" charset="0"/>
                        </a:rPr>
                        <a:t>GRSG-113-05</a:t>
                      </a:r>
                    </a:p>
                  </a:txBody>
                  <a:tcPr marL="1888" marR="1888" marT="1888" marB="0" anchor="ctr"/>
                </a:tc>
                <a:tc>
                  <a:txBody>
                    <a:bodyPr/>
                    <a:lstStyle/>
                    <a:p>
                      <a:pPr algn="ctr" fontAlgn="ctr"/>
                      <a:r>
                        <a:rPr lang="en-US" sz="600" b="0" i="0" u="none" strike="noStrike" noProof="0" dirty="0">
                          <a:solidFill>
                            <a:srgbClr val="000000"/>
                          </a:solidFill>
                          <a:effectLst/>
                          <a:latin typeface="Calibri" panose="020F0502020204030204" pitchFamily="34" charset="0"/>
                        </a:rPr>
                        <a:t>travel coach</a:t>
                      </a:r>
                    </a:p>
                  </a:txBody>
                  <a:tcPr marL="1888" marR="1888" marT="1888" marB="0" anchor="ctr"/>
                </a:tc>
                <a:tc>
                  <a:txBody>
                    <a:bodyPr/>
                    <a:lstStyle/>
                    <a:p>
                      <a:pPr algn="ctr" fontAlgn="ctr"/>
                      <a:r>
                        <a:rPr lang="en-US" sz="600" b="0" i="0" u="none" strike="noStrike" noProof="0" dirty="0">
                          <a:solidFill>
                            <a:srgbClr val="000000"/>
                          </a:solidFill>
                          <a:effectLst/>
                          <a:latin typeface="Calibri" panose="020F0502020204030204" pitchFamily="34" charset="0"/>
                        </a:rPr>
                        <a:t>front collision &amp; Fire</a:t>
                      </a:r>
                    </a:p>
                  </a:txBody>
                  <a:tcPr marL="1888" marR="1888" marT="1888" marB="0" anchor="ctr"/>
                </a:tc>
                <a:tc>
                  <a:txBody>
                    <a:bodyPr/>
                    <a:lstStyle/>
                    <a:p>
                      <a:pPr algn="ctr" fontAlgn="ctr"/>
                      <a:r>
                        <a:rPr lang="en-US" sz="600" b="0" i="0" u="none" strike="noStrike" noProof="0" dirty="0">
                          <a:solidFill>
                            <a:srgbClr val="000000"/>
                          </a:solidFill>
                          <a:effectLst/>
                          <a:latin typeface="Calibri" panose="020F0502020204030204" pitchFamily="34" charset="0"/>
                        </a:rPr>
                        <a:t>DIFFICULT</a:t>
                      </a:r>
                    </a:p>
                  </a:txBody>
                  <a:tcPr marL="1888" marR="1888" marT="1888" marB="0" anchor="ctr"/>
                </a:tc>
                <a:tc>
                  <a:txBody>
                    <a:bodyPr/>
                    <a:lstStyle/>
                    <a:p>
                      <a:pPr algn="ctr" fontAlgn="ctr"/>
                      <a:r>
                        <a:rPr lang="en-US" sz="600" b="0" i="0" u="none" strike="noStrike" noProof="0" dirty="0">
                          <a:solidFill>
                            <a:srgbClr val="000000"/>
                          </a:solidFill>
                          <a:effectLst/>
                          <a:latin typeface="Calibri" panose="020F0502020204030204" pitchFamily="34" charset="0"/>
                        </a:rPr>
                        <a:t>POOR</a:t>
                      </a:r>
                    </a:p>
                  </a:txBody>
                  <a:tcPr marL="1888" marR="1888" marT="1888" marB="0" anchor="ctr"/>
                </a:tc>
                <a:tc>
                  <a:txBody>
                    <a:bodyPr/>
                    <a:lstStyle/>
                    <a:p>
                      <a:pPr algn="ctr" fontAlgn="ctr"/>
                      <a:r>
                        <a:rPr lang="en-US" sz="600" b="0" i="0" u="none" strike="noStrike" noProof="0" dirty="0">
                          <a:solidFill>
                            <a:srgbClr val="000000"/>
                          </a:solidFill>
                          <a:effectLst/>
                          <a:latin typeface="Calibri" panose="020F0502020204030204" pitchFamily="34" charset="0"/>
                        </a:rPr>
                        <a:t>POOR</a:t>
                      </a:r>
                    </a:p>
                  </a:txBody>
                  <a:tcPr marL="1888" marR="1888" marT="1888" marB="0" anchor="ctr"/>
                </a:tc>
                <a:tc>
                  <a:txBody>
                    <a:bodyPr/>
                    <a:lstStyle/>
                    <a:p>
                      <a:pPr algn="l" fontAlgn="ctr"/>
                      <a:r>
                        <a:rPr lang="en-US" sz="600" b="1" i="0" u="none" strike="noStrike" dirty="0">
                          <a:solidFill>
                            <a:srgbClr val="000000"/>
                          </a:solidFill>
                          <a:effectLst/>
                          <a:latin typeface="Calibri" panose="020F0502020204030204" pitchFamily="34" charset="0"/>
                        </a:rPr>
                        <a:t>-  Triggered by driver = Smoke evacuation in one action (10ms)</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  Triggered by nursing staff = 5 trigs but better visibility due to lighting flashes. </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  Increase evacuation time</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  decrease smoke toxicity concentration and nobody faints</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  without passengers pulled by windows, the central </a:t>
                      </a:r>
                      <a:r>
                        <a:rPr lang="en-US" sz="600" b="1" i="0" u="none" strike="noStrike" noProof="0" dirty="0">
                          <a:solidFill>
                            <a:srgbClr val="000000"/>
                          </a:solidFill>
                          <a:effectLst/>
                          <a:latin typeface="Calibri" panose="020F0502020204030204" pitchFamily="34" charset="0"/>
                        </a:rPr>
                        <a:t>corridor</a:t>
                      </a:r>
                      <a:r>
                        <a:rPr lang="en-US" sz="600" b="1" i="0" u="none" strike="noStrike" dirty="0">
                          <a:solidFill>
                            <a:srgbClr val="000000"/>
                          </a:solidFill>
                          <a:effectLst/>
                          <a:latin typeface="Calibri" panose="020F0502020204030204" pitchFamily="34" charset="0"/>
                        </a:rPr>
                        <a:t> should be clear for classic evacuation </a:t>
                      </a:r>
                    </a:p>
                  </a:txBody>
                  <a:tcPr marL="7144" marR="7144" marT="7144" marB="0" anchor="ctr"/>
                </a:tc>
                <a:tc>
                  <a:txBody>
                    <a:bodyPr/>
                    <a:lstStyle/>
                    <a:p>
                      <a:pPr algn="l" fontAlgn="ctr"/>
                      <a:r>
                        <a:rPr lang="en-US" sz="600" b="1" i="0" u="none" strike="noStrike" dirty="0">
                          <a:solidFill>
                            <a:srgbClr val="000000"/>
                          </a:solidFill>
                          <a:effectLst/>
                          <a:latin typeface="Calibri" panose="020F0502020204030204" pitchFamily="34" charset="0"/>
                        </a:rPr>
                        <a:t> it could be clearly supposed that </a:t>
                      </a:r>
                      <a:r>
                        <a:rPr lang="en-US" sz="600" b="1" i="0" u="none" strike="noStrike" dirty="0" smtClean="0">
                          <a:solidFill>
                            <a:srgbClr val="000000"/>
                          </a:solidFill>
                          <a:effectLst/>
                          <a:latin typeface="Calibri" panose="020F0502020204030204" pitchFamily="34" charset="0"/>
                        </a:rPr>
                        <a:t>a</a:t>
                      </a:r>
                      <a:endParaRPr lang="en-US" sz="600" b="1" i="0" u="none" strike="noStrike" dirty="0">
                        <a:solidFill>
                          <a:srgbClr val="000000"/>
                        </a:solidFill>
                        <a:effectLst/>
                        <a:latin typeface="Calibri" panose="020F0502020204030204" pitchFamily="34" charset="0"/>
                      </a:endParaRPr>
                    </a:p>
                    <a:p>
                      <a:pPr algn="l" fontAlgn="ctr"/>
                      <a:r>
                        <a:rPr lang="en-US" sz="600" b="1" i="0" u="none" strike="noStrike" dirty="0" smtClean="0">
                          <a:solidFill>
                            <a:srgbClr val="000000"/>
                          </a:solidFill>
                          <a:effectLst/>
                          <a:latin typeface="Calibri" panose="020F0502020204030204" pitchFamily="34" charset="0"/>
                        </a:rPr>
                        <a:t>“system easier to operate” provide </a:t>
                      </a:r>
                      <a:r>
                        <a:rPr lang="en-US" sz="600" b="1" i="0" u="none" strike="noStrike" dirty="0">
                          <a:solidFill>
                            <a:srgbClr val="000000"/>
                          </a:solidFill>
                          <a:effectLst/>
                          <a:latin typeface="Calibri" panose="020F0502020204030204" pitchFamily="34" charset="0"/>
                        </a:rPr>
                        <a:t>a minimum of 3min more time for evacuation, decreasing the risk of  faint, the 41 dead passengers could theoretically be evacuated out of the bus in fire by the central door.</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efficiency via classic hammer in this configuration: infinite if triggered in one action by the driver. </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in comparison if all manual hammers had been used in the same time, visible and accessible = 500%</a:t>
                      </a:r>
                    </a:p>
                  </a:txBody>
                  <a:tcPr marL="7144" marR="7144" marT="7144" marB="0" anchor="ctr"/>
                </a:tc>
                <a:extLst>
                  <a:ext uri="{0D108BD9-81ED-4DB2-BD59-A6C34878D82A}">
                    <a16:rowId xmlns:a16="http://schemas.microsoft.com/office/drawing/2014/main" val="2523923397"/>
                  </a:ext>
                </a:extLst>
              </a:tr>
            </a:tbl>
          </a:graphicData>
        </a:graphic>
      </p:graphicFrame>
      <p:graphicFrame>
        <p:nvGraphicFramePr>
          <p:cNvPr id="5" name="Tableau 4">
            <a:extLst>
              <a:ext uri="{FF2B5EF4-FFF2-40B4-BE49-F238E27FC236}">
                <a16:creationId xmlns:a16="http://schemas.microsoft.com/office/drawing/2014/main" id="{FDC21FCF-B5ED-41E7-813D-2EFAFB03A6DF}"/>
              </a:ext>
            </a:extLst>
          </p:cNvPr>
          <p:cNvGraphicFramePr>
            <a:graphicFrameLocks noGrp="1"/>
          </p:cNvGraphicFramePr>
          <p:nvPr>
            <p:extLst>
              <p:ext uri="{D42A27DB-BD31-4B8C-83A1-F6EECF244321}">
                <p14:modId xmlns:p14="http://schemas.microsoft.com/office/powerpoint/2010/main" val="4193597766"/>
              </p:ext>
            </p:extLst>
          </p:nvPr>
        </p:nvGraphicFramePr>
        <p:xfrm>
          <a:off x="79695" y="970596"/>
          <a:ext cx="8984611" cy="370048"/>
        </p:xfrm>
        <a:graphic>
          <a:graphicData uri="http://schemas.openxmlformats.org/drawingml/2006/table">
            <a:tbl>
              <a:tblPr>
                <a:tableStyleId>{616DA210-FB5B-4158-B5E0-FEB733F419BA}</a:tableStyleId>
              </a:tblPr>
              <a:tblGrid>
                <a:gridCol w="3156609">
                  <a:extLst>
                    <a:ext uri="{9D8B030D-6E8A-4147-A177-3AD203B41FA5}">
                      <a16:colId xmlns:a16="http://schemas.microsoft.com/office/drawing/2014/main" val="658688411"/>
                    </a:ext>
                  </a:extLst>
                </a:gridCol>
                <a:gridCol w="683936">
                  <a:extLst>
                    <a:ext uri="{9D8B030D-6E8A-4147-A177-3AD203B41FA5}">
                      <a16:colId xmlns:a16="http://schemas.microsoft.com/office/drawing/2014/main" val="1887663865"/>
                    </a:ext>
                  </a:extLst>
                </a:gridCol>
                <a:gridCol w="487486">
                  <a:extLst>
                    <a:ext uri="{9D8B030D-6E8A-4147-A177-3AD203B41FA5}">
                      <a16:colId xmlns:a16="http://schemas.microsoft.com/office/drawing/2014/main" val="3978896077"/>
                    </a:ext>
                  </a:extLst>
                </a:gridCol>
                <a:gridCol w="400106">
                  <a:extLst>
                    <a:ext uri="{9D8B030D-6E8A-4147-A177-3AD203B41FA5}">
                      <a16:colId xmlns:a16="http://schemas.microsoft.com/office/drawing/2014/main" val="3206603052"/>
                    </a:ext>
                  </a:extLst>
                </a:gridCol>
                <a:gridCol w="514229">
                  <a:extLst>
                    <a:ext uri="{9D8B030D-6E8A-4147-A177-3AD203B41FA5}">
                      <a16:colId xmlns:a16="http://schemas.microsoft.com/office/drawing/2014/main" val="3005730480"/>
                    </a:ext>
                  </a:extLst>
                </a:gridCol>
                <a:gridCol w="420733">
                  <a:extLst>
                    <a:ext uri="{9D8B030D-6E8A-4147-A177-3AD203B41FA5}">
                      <a16:colId xmlns:a16="http://schemas.microsoft.com/office/drawing/2014/main" val="4075274774"/>
                    </a:ext>
                  </a:extLst>
                </a:gridCol>
                <a:gridCol w="454295">
                  <a:extLst>
                    <a:ext uri="{9D8B030D-6E8A-4147-A177-3AD203B41FA5}">
                      <a16:colId xmlns:a16="http://schemas.microsoft.com/office/drawing/2014/main" val="1560696623"/>
                    </a:ext>
                  </a:extLst>
                </a:gridCol>
                <a:gridCol w="1382430">
                  <a:extLst>
                    <a:ext uri="{9D8B030D-6E8A-4147-A177-3AD203B41FA5}">
                      <a16:colId xmlns:a16="http://schemas.microsoft.com/office/drawing/2014/main" val="1298356173"/>
                    </a:ext>
                  </a:extLst>
                </a:gridCol>
                <a:gridCol w="1484787">
                  <a:extLst>
                    <a:ext uri="{9D8B030D-6E8A-4147-A177-3AD203B41FA5}">
                      <a16:colId xmlns:a16="http://schemas.microsoft.com/office/drawing/2014/main" val="1048987111"/>
                    </a:ext>
                  </a:extLst>
                </a:gridCol>
              </a:tblGrid>
              <a:tr h="370048">
                <a:tc>
                  <a:txBody>
                    <a:bodyPr/>
                    <a:lstStyle/>
                    <a:p>
                      <a:pPr algn="ctr" fontAlgn="ctr"/>
                      <a:r>
                        <a:rPr lang="en-US" sz="700" b="1" u="none" strike="noStrike" noProof="0" dirty="0">
                          <a:solidFill>
                            <a:schemeClr val="bg1"/>
                          </a:solidFill>
                          <a:effectLst/>
                        </a:rPr>
                        <a:t>Analysis</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Reference document</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Vehicle type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Accident type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Execution</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Visibility</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Accessibility</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smtClean="0">
                          <a:solidFill>
                            <a:schemeClr val="bg1"/>
                          </a:solidFill>
                          <a:effectLst/>
                        </a:rPr>
                        <a:t>Comparison to </a:t>
                      </a:r>
                      <a:r>
                        <a:rPr lang="en-US" sz="700" b="1" u="none" strike="noStrike" noProof="0" dirty="0" smtClean="0">
                          <a:solidFill>
                            <a:schemeClr val="bg1"/>
                          </a:solidFill>
                          <a:effectLst/>
                        </a:rPr>
                        <a:t>“system easier to operate”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smtClean="0">
                          <a:solidFill>
                            <a:schemeClr val="bg1"/>
                          </a:solidFill>
                          <a:effectLst/>
                        </a:rPr>
                        <a:t>Comparison to </a:t>
                      </a:r>
                      <a:r>
                        <a:rPr lang="en-US" sz="700" b="1" u="none" strike="noStrike" noProof="0" dirty="0" smtClean="0">
                          <a:solidFill>
                            <a:schemeClr val="bg1"/>
                          </a:solidFill>
                          <a:effectLst/>
                        </a:rPr>
                        <a:t>“system easier to operate”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extLst>
                  <a:ext uri="{0D108BD9-81ED-4DB2-BD59-A6C34878D82A}">
                    <a16:rowId xmlns:a16="http://schemas.microsoft.com/office/drawing/2014/main" val="2081957721"/>
                  </a:ext>
                </a:extLst>
              </a:tr>
            </a:tbl>
          </a:graphicData>
        </a:graphic>
      </p:graphicFrame>
      <p:sp>
        <p:nvSpPr>
          <p:cNvPr id="7" name="Espace réservé de la date 6"/>
          <p:cNvSpPr>
            <a:spLocks noGrp="1"/>
          </p:cNvSpPr>
          <p:nvPr>
            <p:ph type="dt" sz="half" idx="10"/>
          </p:nvPr>
        </p:nvSpPr>
        <p:spPr/>
        <p:txBody>
          <a:bodyPr/>
          <a:lstStyle/>
          <a:p>
            <a:r>
              <a:rPr lang="fr-FR" smtClean="0"/>
              <a:t> 02/09/2020 </a:t>
            </a:r>
            <a:endParaRPr lang="fr-FR"/>
          </a:p>
        </p:txBody>
      </p:sp>
      <p:sp>
        <p:nvSpPr>
          <p:cNvPr id="8" name="Espace réservé du pied de page 7"/>
          <p:cNvSpPr>
            <a:spLocks noGrp="1"/>
          </p:cNvSpPr>
          <p:nvPr>
            <p:ph type="ftr" sz="quarter" idx="11"/>
          </p:nvPr>
        </p:nvSpPr>
        <p:spPr/>
        <p:txBody>
          <a:bodyPr/>
          <a:lstStyle/>
          <a:p>
            <a:r>
              <a:rPr lang="fr-FR" smtClean="0"/>
              <a:t>Direction Générale de l’Energie et du Climat </a:t>
            </a:r>
            <a:endParaRPr lang="fr-FR"/>
          </a:p>
        </p:txBody>
      </p:sp>
      <p:sp>
        <p:nvSpPr>
          <p:cNvPr id="9" name="Espace réservé du numéro de diapositive 8"/>
          <p:cNvSpPr>
            <a:spLocks noGrp="1"/>
          </p:cNvSpPr>
          <p:nvPr>
            <p:ph type="sldNum" sz="quarter" idx="12"/>
          </p:nvPr>
        </p:nvSpPr>
        <p:spPr/>
        <p:txBody>
          <a:bodyPr/>
          <a:lstStyle/>
          <a:p>
            <a:fld id="{A0028624-AFA5-4BA0-9E3E-35C0366EFC13}" type="slidenum">
              <a:rPr lang="fr-FR" smtClean="0"/>
              <a:t>8</a:t>
            </a:fld>
            <a:endParaRPr lang="fr-FR"/>
          </a:p>
        </p:txBody>
      </p:sp>
    </p:spTree>
    <p:extLst>
      <p:ext uri="{BB962C8B-B14F-4D97-AF65-F5344CB8AC3E}">
        <p14:creationId xmlns:p14="http://schemas.microsoft.com/office/powerpoint/2010/main" val="37690206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93A6E7-AF64-42E3-9079-79672D832CFE}"/>
              </a:ext>
            </a:extLst>
          </p:cNvPr>
          <p:cNvSpPr>
            <a:spLocks noGrp="1"/>
          </p:cNvSpPr>
          <p:nvPr>
            <p:ph type="ctrTitle"/>
          </p:nvPr>
        </p:nvSpPr>
        <p:spPr>
          <a:xfrm>
            <a:off x="1331640" y="272195"/>
            <a:ext cx="6940576" cy="513377"/>
          </a:xfrm>
        </p:spPr>
        <p:txBody>
          <a:bodyPr>
            <a:normAutofit/>
          </a:bodyPr>
          <a:lstStyle/>
          <a:p>
            <a:pPr algn="l"/>
            <a:r>
              <a:rPr lang="fr-FR" sz="3300" dirty="0"/>
              <a:t>STEP #2 : </a:t>
            </a:r>
            <a:r>
              <a:rPr lang="en-US" sz="3300" dirty="0"/>
              <a:t>Accidentology study:</a:t>
            </a:r>
            <a:endParaRPr lang="fr-FR" sz="3300" dirty="0"/>
          </a:p>
        </p:txBody>
      </p:sp>
      <p:graphicFrame>
        <p:nvGraphicFramePr>
          <p:cNvPr id="4" name="Tableau 3">
            <a:extLst>
              <a:ext uri="{FF2B5EF4-FFF2-40B4-BE49-F238E27FC236}">
                <a16:creationId xmlns:a16="http://schemas.microsoft.com/office/drawing/2014/main" id="{8CF3BA6B-3C5D-4188-AE74-629A5114F7BA}"/>
              </a:ext>
            </a:extLst>
          </p:cNvPr>
          <p:cNvGraphicFramePr>
            <a:graphicFrameLocks noGrp="1"/>
          </p:cNvGraphicFramePr>
          <p:nvPr>
            <p:extLst>
              <p:ext uri="{D42A27DB-BD31-4B8C-83A1-F6EECF244321}">
                <p14:modId xmlns:p14="http://schemas.microsoft.com/office/powerpoint/2010/main" val="4128790565"/>
              </p:ext>
            </p:extLst>
          </p:nvPr>
        </p:nvGraphicFramePr>
        <p:xfrm>
          <a:off x="76261" y="1923678"/>
          <a:ext cx="8984611" cy="1722284"/>
        </p:xfrm>
        <a:graphic>
          <a:graphicData uri="http://schemas.openxmlformats.org/drawingml/2006/table">
            <a:tbl>
              <a:tblPr>
                <a:tableStyleId>{616DA210-FB5B-4158-B5E0-FEB733F419BA}</a:tableStyleId>
              </a:tblPr>
              <a:tblGrid>
                <a:gridCol w="3156609">
                  <a:extLst>
                    <a:ext uri="{9D8B030D-6E8A-4147-A177-3AD203B41FA5}">
                      <a16:colId xmlns:a16="http://schemas.microsoft.com/office/drawing/2014/main" val="2184882823"/>
                    </a:ext>
                  </a:extLst>
                </a:gridCol>
                <a:gridCol w="683936">
                  <a:extLst>
                    <a:ext uri="{9D8B030D-6E8A-4147-A177-3AD203B41FA5}">
                      <a16:colId xmlns:a16="http://schemas.microsoft.com/office/drawing/2014/main" val="3018898115"/>
                    </a:ext>
                  </a:extLst>
                </a:gridCol>
                <a:gridCol w="487486">
                  <a:extLst>
                    <a:ext uri="{9D8B030D-6E8A-4147-A177-3AD203B41FA5}">
                      <a16:colId xmlns:a16="http://schemas.microsoft.com/office/drawing/2014/main" val="3134201294"/>
                    </a:ext>
                  </a:extLst>
                </a:gridCol>
                <a:gridCol w="400106">
                  <a:extLst>
                    <a:ext uri="{9D8B030D-6E8A-4147-A177-3AD203B41FA5}">
                      <a16:colId xmlns:a16="http://schemas.microsoft.com/office/drawing/2014/main" val="4123658156"/>
                    </a:ext>
                  </a:extLst>
                </a:gridCol>
                <a:gridCol w="514229">
                  <a:extLst>
                    <a:ext uri="{9D8B030D-6E8A-4147-A177-3AD203B41FA5}">
                      <a16:colId xmlns:a16="http://schemas.microsoft.com/office/drawing/2014/main" val="758891598"/>
                    </a:ext>
                  </a:extLst>
                </a:gridCol>
                <a:gridCol w="420733">
                  <a:extLst>
                    <a:ext uri="{9D8B030D-6E8A-4147-A177-3AD203B41FA5}">
                      <a16:colId xmlns:a16="http://schemas.microsoft.com/office/drawing/2014/main" val="1389803179"/>
                    </a:ext>
                  </a:extLst>
                </a:gridCol>
                <a:gridCol w="454295">
                  <a:extLst>
                    <a:ext uri="{9D8B030D-6E8A-4147-A177-3AD203B41FA5}">
                      <a16:colId xmlns:a16="http://schemas.microsoft.com/office/drawing/2014/main" val="2197931931"/>
                    </a:ext>
                  </a:extLst>
                </a:gridCol>
                <a:gridCol w="1382430">
                  <a:extLst>
                    <a:ext uri="{9D8B030D-6E8A-4147-A177-3AD203B41FA5}">
                      <a16:colId xmlns:a16="http://schemas.microsoft.com/office/drawing/2014/main" val="1421501606"/>
                    </a:ext>
                  </a:extLst>
                </a:gridCol>
                <a:gridCol w="1484787">
                  <a:extLst>
                    <a:ext uri="{9D8B030D-6E8A-4147-A177-3AD203B41FA5}">
                      <a16:colId xmlns:a16="http://schemas.microsoft.com/office/drawing/2014/main" val="4211128009"/>
                    </a:ext>
                  </a:extLst>
                </a:gridCol>
              </a:tblGrid>
              <a:tr h="554950">
                <a:tc>
                  <a:txBody>
                    <a:bodyPr/>
                    <a:lstStyle/>
                    <a:p>
                      <a:pPr algn="l" fontAlgn="ctr"/>
                      <a:r>
                        <a:rPr lang="en-US" sz="600" b="0" i="0" u="none" strike="noStrike" dirty="0">
                          <a:solidFill>
                            <a:srgbClr val="000000"/>
                          </a:solidFill>
                          <a:effectLst/>
                          <a:latin typeface="Calibri" panose="020F0502020204030204" pitchFamily="34" charset="0"/>
                        </a:rPr>
                        <a:t>No use of the EE; one attempt on a hatch without success by one child. </a:t>
                      </a:r>
                      <a:br>
                        <a:rPr lang="en-US" sz="600" b="0" i="0" u="none" strike="noStrike" dirty="0">
                          <a:solidFill>
                            <a:srgbClr val="000000"/>
                          </a:solidFill>
                          <a:effectLst/>
                          <a:latin typeface="Calibri" panose="020F0502020204030204" pitchFamily="34" charset="0"/>
                        </a:rPr>
                      </a:br>
                      <a:r>
                        <a:rPr lang="en-US" sz="600" b="0" i="0" u="none" strike="noStrike" dirty="0">
                          <a:solidFill>
                            <a:srgbClr val="000000"/>
                          </a:solidFill>
                          <a:effectLst/>
                          <a:latin typeface="Calibri" panose="020F0502020204030204" pitchFamily="34" charset="0"/>
                        </a:rPr>
                        <a:t>No help from the driver for evacuation.</a:t>
                      </a:r>
                    </a:p>
                    <a:p>
                      <a:pPr algn="l" fontAlgn="ctr"/>
                      <a:r>
                        <a:rPr lang="en-US" sz="600" b="0" i="0" u="none" strike="noStrike" dirty="0">
                          <a:solidFill>
                            <a:srgbClr val="000000"/>
                          </a:solidFill>
                          <a:effectLst/>
                          <a:latin typeface="Calibri" panose="020F0502020204030204" pitchFamily="34" charset="0"/>
                        </a:rPr>
                        <a:t/>
                      </a:r>
                      <a:br>
                        <a:rPr lang="en-US" sz="600" b="0" i="0" u="none" strike="noStrike" dirty="0">
                          <a:solidFill>
                            <a:srgbClr val="000000"/>
                          </a:solidFill>
                          <a:effectLst/>
                          <a:latin typeface="Calibri" panose="020F0502020204030204" pitchFamily="34" charset="0"/>
                        </a:rPr>
                      </a:br>
                      <a:r>
                        <a:rPr lang="en-US" sz="600" b="0" i="0" u="none" strike="noStrike" dirty="0">
                          <a:solidFill>
                            <a:srgbClr val="000000"/>
                          </a:solidFill>
                          <a:effectLst/>
                          <a:latin typeface="Calibri" panose="020F0502020204030204" pitchFamily="34" charset="0"/>
                        </a:rPr>
                        <a:t>Evacuation time &gt; 30 minutes helped by external persons and via the front window using  makeshift tools (&gt; 20minutes only to break the front window)</a:t>
                      </a:r>
                    </a:p>
                    <a:p>
                      <a:pPr algn="l" fontAlgn="ctr"/>
                      <a:r>
                        <a:rPr lang="en-US" sz="600" b="0" i="0" u="none" strike="noStrike" dirty="0">
                          <a:solidFill>
                            <a:srgbClr val="000000"/>
                          </a:solidFill>
                          <a:effectLst/>
                          <a:latin typeface="Calibri" panose="020F0502020204030204" pitchFamily="34" charset="0"/>
                        </a:rPr>
                        <a:t/>
                      </a:r>
                      <a:br>
                        <a:rPr lang="en-US" sz="600" b="0" i="0" u="none" strike="noStrike" dirty="0">
                          <a:solidFill>
                            <a:srgbClr val="000000"/>
                          </a:solidFill>
                          <a:effectLst/>
                          <a:latin typeface="Calibri" panose="020F0502020204030204" pitchFamily="34" charset="0"/>
                        </a:rPr>
                      </a:br>
                      <a:r>
                        <a:rPr lang="en-US" sz="600" b="0" i="0" u="none" strike="noStrike" dirty="0">
                          <a:solidFill>
                            <a:srgbClr val="000000"/>
                          </a:solidFill>
                          <a:effectLst/>
                          <a:latin typeface="Calibri" panose="020F0502020204030204" pitchFamily="34" charset="0"/>
                        </a:rPr>
                        <a:t>Manual hammer placed at the good place inside the bus.</a:t>
                      </a:r>
                    </a:p>
                  </a:txBody>
                  <a:tcPr marL="7144" marR="7144" marT="7144" marB="0" anchor="ctr"/>
                </a:tc>
                <a:tc>
                  <a:txBody>
                    <a:bodyPr/>
                    <a:lstStyle/>
                    <a:p>
                      <a:pPr algn="ctr" fontAlgn="ctr"/>
                      <a:r>
                        <a:rPr lang="fr-FR" sz="600" b="0" i="0" u="none" strike="noStrike" dirty="0">
                          <a:solidFill>
                            <a:srgbClr val="000000"/>
                          </a:solidFill>
                          <a:effectLst/>
                          <a:latin typeface="Calibri" panose="020F0502020204030204" pitchFamily="34" charset="0"/>
                        </a:rPr>
                        <a:t>EQ-BEAT--16-13--FR</a:t>
                      </a:r>
                    </a:p>
                  </a:txBody>
                  <a:tcPr marL="7144" marR="7144" marT="7144" marB="0" anchor="ctr"/>
                </a:tc>
                <a:tc>
                  <a:txBody>
                    <a:bodyPr/>
                    <a:lstStyle/>
                    <a:p>
                      <a:pPr algn="ctr" fontAlgn="ctr"/>
                      <a:r>
                        <a:rPr lang="fr-FR" sz="600" b="0" i="0" u="none" strike="noStrike" dirty="0">
                          <a:solidFill>
                            <a:srgbClr val="000000"/>
                          </a:solidFill>
                          <a:effectLst/>
                          <a:latin typeface="Calibri" panose="020F0502020204030204" pitchFamily="34" charset="0"/>
                        </a:rPr>
                        <a:t>autobus</a:t>
                      </a:r>
                    </a:p>
                  </a:txBody>
                  <a:tcPr marL="7144" marR="7144" marT="7144" marB="0" anchor="ctr"/>
                </a:tc>
                <a:tc>
                  <a:txBody>
                    <a:bodyPr/>
                    <a:lstStyle/>
                    <a:p>
                      <a:pPr algn="ctr" fontAlgn="ctr"/>
                      <a:r>
                        <a:rPr lang="fr-FR" sz="600" b="0" i="0" u="none" strike="noStrike" dirty="0" err="1">
                          <a:solidFill>
                            <a:srgbClr val="000000"/>
                          </a:solidFill>
                          <a:effectLst/>
                          <a:latin typeface="Calibri" panose="020F0502020204030204" pitchFamily="34" charset="0"/>
                        </a:rPr>
                        <a:t>rollover</a:t>
                      </a:r>
                      <a:endParaRPr lang="fr-FR" sz="6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600" b="0" i="0" u="none" strike="noStrike" dirty="0">
                          <a:solidFill>
                            <a:srgbClr val="000000"/>
                          </a:solidFill>
                          <a:effectLst/>
                          <a:latin typeface="Calibri" panose="020F0502020204030204" pitchFamily="34" charset="0"/>
                        </a:rPr>
                        <a:t>EASY</a:t>
                      </a:r>
                    </a:p>
                  </a:txBody>
                  <a:tcPr marL="7144" marR="7144" marT="7144" marB="0" anchor="ctr"/>
                </a:tc>
                <a:tc>
                  <a:txBody>
                    <a:bodyPr/>
                    <a:lstStyle/>
                    <a:p>
                      <a:pPr algn="ctr" fontAlgn="ctr"/>
                      <a:r>
                        <a:rPr lang="fr-FR" sz="600" b="0" i="0" u="none" strike="noStrike" dirty="0">
                          <a:solidFill>
                            <a:srgbClr val="000000"/>
                          </a:solidFill>
                          <a:effectLst/>
                          <a:latin typeface="Calibri" panose="020F0502020204030204" pitchFamily="34" charset="0"/>
                        </a:rPr>
                        <a:t>HIGH</a:t>
                      </a:r>
                    </a:p>
                  </a:txBody>
                  <a:tcPr marL="7144" marR="7144" marT="7144" marB="0" anchor="ctr"/>
                </a:tc>
                <a:tc>
                  <a:txBody>
                    <a:bodyPr/>
                    <a:lstStyle/>
                    <a:p>
                      <a:pPr algn="ctr" fontAlgn="ctr"/>
                      <a:r>
                        <a:rPr lang="fr-FR" sz="600" b="0" i="0" u="none" strike="noStrike" dirty="0">
                          <a:solidFill>
                            <a:srgbClr val="000000"/>
                          </a:solidFill>
                          <a:effectLst/>
                          <a:latin typeface="Calibri" panose="020F0502020204030204" pitchFamily="34" charset="0"/>
                        </a:rPr>
                        <a:t>EASY</a:t>
                      </a:r>
                    </a:p>
                  </a:txBody>
                  <a:tcPr marL="7144" marR="7144" marT="7144" marB="0" anchor="ctr"/>
                </a:tc>
                <a:tc>
                  <a:txBody>
                    <a:bodyPr/>
                    <a:lstStyle/>
                    <a:p>
                      <a:pPr algn="l" fontAlgn="ctr"/>
                      <a:r>
                        <a:rPr lang="en-US" sz="600" b="1" i="0" u="none" strike="noStrike" dirty="0">
                          <a:solidFill>
                            <a:srgbClr val="000000"/>
                          </a:solidFill>
                          <a:effectLst/>
                          <a:latin typeface="Calibri" panose="020F0502020204030204" pitchFamily="34" charset="0"/>
                        </a:rPr>
                        <a:t>Visibility and accessibility of a structural fixed system should draw attention of the passengers. </a:t>
                      </a:r>
                      <a:br>
                        <a:rPr lang="en-US" sz="600" b="1" i="0" u="none" strike="noStrike" dirty="0">
                          <a:solidFill>
                            <a:srgbClr val="000000"/>
                          </a:solidFill>
                          <a:effectLst/>
                          <a:latin typeface="Calibri" panose="020F0502020204030204" pitchFamily="34" charset="0"/>
                        </a:rPr>
                      </a:br>
                      <a:r>
                        <a:rPr lang="en-US" sz="600" b="1" i="0" u="none" strike="noStrike" dirty="0">
                          <a:solidFill>
                            <a:srgbClr val="000000"/>
                          </a:solidFill>
                          <a:effectLst/>
                          <a:latin typeface="Calibri" panose="020F0502020204030204" pitchFamily="34" charset="0"/>
                        </a:rPr>
                        <a:t>Moreover, with a dashboard trigger button, the driver should open all the EE in one action and allow passengers to exit the bus and the external persons to help easily the passengers (essentially by the rear of the bus via back window)</a:t>
                      </a:r>
                    </a:p>
                  </a:txBody>
                  <a:tcPr marL="7144" marR="7144" marT="7144" marB="0" anchor="ctr"/>
                </a:tc>
                <a:tc>
                  <a:txBody>
                    <a:bodyPr/>
                    <a:lstStyle/>
                    <a:p>
                      <a:pPr algn="l" fontAlgn="ctr"/>
                      <a:r>
                        <a:rPr lang="en-US" sz="600" b="1" i="0" u="none" strike="noStrike" dirty="0">
                          <a:solidFill>
                            <a:srgbClr val="000000"/>
                          </a:solidFill>
                          <a:effectLst/>
                          <a:latin typeface="Calibri" panose="020F0502020204030204" pitchFamily="34" charset="0"/>
                        </a:rPr>
                        <a:t>Compared to the unique attempt without success, the opening of all the EE should decrease the window braking action from 20 minutes to 10 milliseconds. </a:t>
                      </a:r>
                    </a:p>
                  </a:txBody>
                  <a:tcPr marL="7144" marR="7144" marT="7144" marB="0" anchor="ctr"/>
                </a:tc>
                <a:extLst>
                  <a:ext uri="{0D108BD9-81ED-4DB2-BD59-A6C34878D82A}">
                    <a16:rowId xmlns:a16="http://schemas.microsoft.com/office/drawing/2014/main" val="2898686159"/>
                  </a:ext>
                </a:extLst>
              </a:tr>
              <a:tr h="892180">
                <a:tc>
                  <a:txBody>
                    <a:bodyPr/>
                    <a:lstStyle/>
                    <a:p>
                      <a:pPr algn="l" fontAlgn="ctr"/>
                      <a:endParaRPr lang="en-US" sz="6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ct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endParaRPr lang="en-US" sz="600" b="0" i="0" u="none" strike="noStrike" noProof="0" dirty="0">
                        <a:solidFill>
                          <a:srgbClr val="000000"/>
                        </a:solidFill>
                        <a:effectLst/>
                        <a:latin typeface="Calibri" panose="020F0502020204030204" pitchFamily="34" charset="0"/>
                      </a:endParaRPr>
                    </a:p>
                  </a:txBody>
                  <a:tcPr marL="1888" marR="1888" marT="1888" marB="0" anchor="ctr"/>
                </a:tc>
                <a:tc>
                  <a:txBody>
                    <a:bodyPr/>
                    <a:lstStyle/>
                    <a:p>
                      <a:pPr algn="l" fontAlgn="ctr"/>
                      <a:endParaRPr lang="en-US" sz="6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ctr"/>
                      <a:endParaRPr lang="en-US" sz="600" b="1"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2523923397"/>
                  </a:ext>
                </a:extLst>
              </a:tr>
            </a:tbl>
          </a:graphicData>
        </a:graphic>
      </p:graphicFrame>
      <p:graphicFrame>
        <p:nvGraphicFramePr>
          <p:cNvPr id="5" name="Tableau 4">
            <a:extLst>
              <a:ext uri="{FF2B5EF4-FFF2-40B4-BE49-F238E27FC236}">
                <a16:creationId xmlns:a16="http://schemas.microsoft.com/office/drawing/2014/main" id="{FDC21FCF-B5ED-41E7-813D-2EFAFB03A6DF}"/>
              </a:ext>
            </a:extLst>
          </p:cNvPr>
          <p:cNvGraphicFramePr>
            <a:graphicFrameLocks noGrp="1"/>
          </p:cNvGraphicFramePr>
          <p:nvPr>
            <p:extLst>
              <p:ext uri="{D42A27DB-BD31-4B8C-83A1-F6EECF244321}">
                <p14:modId xmlns:p14="http://schemas.microsoft.com/office/powerpoint/2010/main" val="2752542299"/>
              </p:ext>
            </p:extLst>
          </p:nvPr>
        </p:nvGraphicFramePr>
        <p:xfrm>
          <a:off x="76260" y="1553630"/>
          <a:ext cx="8984611" cy="370048"/>
        </p:xfrm>
        <a:graphic>
          <a:graphicData uri="http://schemas.openxmlformats.org/drawingml/2006/table">
            <a:tbl>
              <a:tblPr>
                <a:tableStyleId>{616DA210-FB5B-4158-B5E0-FEB733F419BA}</a:tableStyleId>
              </a:tblPr>
              <a:tblGrid>
                <a:gridCol w="3156609">
                  <a:extLst>
                    <a:ext uri="{9D8B030D-6E8A-4147-A177-3AD203B41FA5}">
                      <a16:colId xmlns:a16="http://schemas.microsoft.com/office/drawing/2014/main" val="658688411"/>
                    </a:ext>
                  </a:extLst>
                </a:gridCol>
                <a:gridCol w="683936">
                  <a:extLst>
                    <a:ext uri="{9D8B030D-6E8A-4147-A177-3AD203B41FA5}">
                      <a16:colId xmlns:a16="http://schemas.microsoft.com/office/drawing/2014/main" val="1887663865"/>
                    </a:ext>
                  </a:extLst>
                </a:gridCol>
                <a:gridCol w="487486">
                  <a:extLst>
                    <a:ext uri="{9D8B030D-6E8A-4147-A177-3AD203B41FA5}">
                      <a16:colId xmlns:a16="http://schemas.microsoft.com/office/drawing/2014/main" val="3978896077"/>
                    </a:ext>
                  </a:extLst>
                </a:gridCol>
                <a:gridCol w="400106">
                  <a:extLst>
                    <a:ext uri="{9D8B030D-6E8A-4147-A177-3AD203B41FA5}">
                      <a16:colId xmlns:a16="http://schemas.microsoft.com/office/drawing/2014/main" val="3206603052"/>
                    </a:ext>
                  </a:extLst>
                </a:gridCol>
                <a:gridCol w="514229">
                  <a:extLst>
                    <a:ext uri="{9D8B030D-6E8A-4147-A177-3AD203B41FA5}">
                      <a16:colId xmlns:a16="http://schemas.microsoft.com/office/drawing/2014/main" val="3005730480"/>
                    </a:ext>
                  </a:extLst>
                </a:gridCol>
                <a:gridCol w="420733">
                  <a:extLst>
                    <a:ext uri="{9D8B030D-6E8A-4147-A177-3AD203B41FA5}">
                      <a16:colId xmlns:a16="http://schemas.microsoft.com/office/drawing/2014/main" val="4075274774"/>
                    </a:ext>
                  </a:extLst>
                </a:gridCol>
                <a:gridCol w="454295">
                  <a:extLst>
                    <a:ext uri="{9D8B030D-6E8A-4147-A177-3AD203B41FA5}">
                      <a16:colId xmlns:a16="http://schemas.microsoft.com/office/drawing/2014/main" val="1560696623"/>
                    </a:ext>
                  </a:extLst>
                </a:gridCol>
                <a:gridCol w="1382430">
                  <a:extLst>
                    <a:ext uri="{9D8B030D-6E8A-4147-A177-3AD203B41FA5}">
                      <a16:colId xmlns:a16="http://schemas.microsoft.com/office/drawing/2014/main" val="1298356173"/>
                    </a:ext>
                  </a:extLst>
                </a:gridCol>
                <a:gridCol w="1484787">
                  <a:extLst>
                    <a:ext uri="{9D8B030D-6E8A-4147-A177-3AD203B41FA5}">
                      <a16:colId xmlns:a16="http://schemas.microsoft.com/office/drawing/2014/main" val="1048987111"/>
                    </a:ext>
                  </a:extLst>
                </a:gridCol>
              </a:tblGrid>
              <a:tr h="370048">
                <a:tc>
                  <a:txBody>
                    <a:bodyPr/>
                    <a:lstStyle/>
                    <a:p>
                      <a:pPr algn="ctr" fontAlgn="ctr"/>
                      <a:r>
                        <a:rPr lang="en-US" sz="700" b="1" u="none" strike="noStrike" noProof="0" dirty="0">
                          <a:solidFill>
                            <a:schemeClr val="bg1"/>
                          </a:solidFill>
                          <a:effectLst/>
                        </a:rPr>
                        <a:t>Analysis</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Reference document</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Vehicle type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Accident type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Execution</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Visibility</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a:solidFill>
                            <a:schemeClr val="bg1"/>
                          </a:solidFill>
                          <a:effectLst/>
                        </a:rPr>
                        <a:t>Accessibility</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smtClean="0">
                          <a:solidFill>
                            <a:schemeClr val="bg1"/>
                          </a:solidFill>
                          <a:effectLst/>
                        </a:rPr>
                        <a:t>Comparison to </a:t>
                      </a:r>
                      <a:r>
                        <a:rPr lang="en-US" sz="700" b="1" u="none" strike="noStrike" noProof="0" dirty="0" smtClean="0">
                          <a:solidFill>
                            <a:schemeClr val="bg1"/>
                          </a:solidFill>
                          <a:effectLst/>
                        </a:rPr>
                        <a:t>“system easier to operate”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tc>
                  <a:txBody>
                    <a:bodyPr/>
                    <a:lstStyle/>
                    <a:p>
                      <a:pPr algn="ctr" fontAlgn="ctr"/>
                      <a:r>
                        <a:rPr lang="en-US" sz="700" b="1" u="none" strike="noStrike" noProof="0" dirty="0" smtClean="0">
                          <a:solidFill>
                            <a:schemeClr val="bg1"/>
                          </a:solidFill>
                          <a:effectLst/>
                        </a:rPr>
                        <a:t>Comparison to </a:t>
                      </a:r>
                      <a:r>
                        <a:rPr lang="en-US" sz="700" b="1" u="none" strike="noStrike" noProof="0" dirty="0" smtClean="0">
                          <a:solidFill>
                            <a:schemeClr val="bg1"/>
                          </a:solidFill>
                          <a:effectLst/>
                        </a:rPr>
                        <a:t>“system easier to operate”</a:t>
                      </a:r>
                      <a:endParaRPr lang="en-US" sz="700" b="1" i="0" u="none" strike="noStrike" noProof="0" dirty="0">
                        <a:solidFill>
                          <a:schemeClr val="bg1"/>
                        </a:solidFill>
                        <a:effectLst/>
                        <a:latin typeface="Calibri" panose="020F0502020204030204" pitchFamily="34" charset="0"/>
                      </a:endParaRPr>
                    </a:p>
                  </a:txBody>
                  <a:tcPr marL="1888" marR="1888" marT="1888" marB="0" anchor="ctr">
                    <a:solidFill>
                      <a:schemeClr val="accent1">
                        <a:lumMod val="75000"/>
                      </a:schemeClr>
                    </a:solidFill>
                  </a:tcPr>
                </a:tc>
                <a:extLst>
                  <a:ext uri="{0D108BD9-81ED-4DB2-BD59-A6C34878D82A}">
                    <a16:rowId xmlns:a16="http://schemas.microsoft.com/office/drawing/2014/main" val="2081957721"/>
                  </a:ext>
                </a:extLst>
              </a:tr>
            </a:tbl>
          </a:graphicData>
        </a:graphic>
      </p:graphicFrame>
      <p:sp>
        <p:nvSpPr>
          <p:cNvPr id="3" name="Espace réservé de la date 2"/>
          <p:cNvSpPr>
            <a:spLocks noGrp="1"/>
          </p:cNvSpPr>
          <p:nvPr>
            <p:ph type="dt" sz="half" idx="10"/>
          </p:nvPr>
        </p:nvSpPr>
        <p:spPr/>
        <p:txBody>
          <a:bodyPr/>
          <a:lstStyle/>
          <a:p>
            <a:r>
              <a:rPr lang="fr-FR" smtClean="0"/>
              <a:t> 02/09/2020 </a:t>
            </a:r>
            <a:endParaRPr lang="fr-FR"/>
          </a:p>
        </p:txBody>
      </p:sp>
      <p:sp>
        <p:nvSpPr>
          <p:cNvPr id="6" name="Espace réservé du pied de page 5"/>
          <p:cNvSpPr>
            <a:spLocks noGrp="1"/>
          </p:cNvSpPr>
          <p:nvPr>
            <p:ph type="ftr" sz="quarter" idx="11"/>
          </p:nvPr>
        </p:nvSpPr>
        <p:spPr/>
        <p:txBody>
          <a:bodyPr/>
          <a:lstStyle/>
          <a:p>
            <a:r>
              <a:rPr lang="fr-FR" smtClean="0"/>
              <a:t>Direction Générale de l’Energie et du Climat </a:t>
            </a:r>
            <a:endParaRPr lang="fr-FR"/>
          </a:p>
        </p:txBody>
      </p:sp>
      <p:sp>
        <p:nvSpPr>
          <p:cNvPr id="7" name="Espace réservé du numéro de diapositive 6"/>
          <p:cNvSpPr>
            <a:spLocks noGrp="1"/>
          </p:cNvSpPr>
          <p:nvPr>
            <p:ph type="sldNum" sz="quarter" idx="12"/>
          </p:nvPr>
        </p:nvSpPr>
        <p:spPr/>
        <p:txBody>
          <a:bodyPr/>
          <a:lstStyle/>
          <a:p>
            <a:fld id="{A0028624-AFA5-4BA0-9E3E-35C0366EFC13}" type="slidenum">
              <a:rPr lang="fr-FR" smtClean="0"/>
              <a:t>9</a:t>
            </a:fld>
            <a:endParaRPr lang="fr-FR"/>
          </a:p>
        </p:txBody>
      </p:sp>
    </p:spTree>
    <p:extLst>
      <p:ext uri="{BB962C8B-B14F-4D97-AF65-F5344CB8AC3E}">
        <p14:creationId xmlns:p14="http://schemas.microsoft.com/office/powerpoint/2010/main" val="3416371540"/>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ppt_ministeriel_arial</Template>
  <TotalTime>1945</TotalTime>
  <Words>3188</Words>
  <Application>Microsoft Office PowerPoint</Application>
  <PresentationFormat>Affichage à l'écran (16:9)</PresentationFormat>
  <Paragraphs>461</Paragraphs>
  <Slides>14</Slides>
  <Notes>0</Notes>
  <HiddenSlides>1</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14</vt:i4>
      </vt:variant>
    </vt:vector>
  </HeadingPairs>
  <TitlesOfParts>
    <vt:vector size="19" baseType="lpstr">
      <vt:lpstr>Arial</vt:lpstr>
      <vt:lpstr>Calibri</vt:lpstr>
      <vt:lpstr>Calibri Light</vt:lpstr>
      <vt:lpstr>Wingdings</vt:lpstr>
      <vt:lpstr>MINISTÈRIEL</vt:lpstr>
      <vt:lpstr>Présentation PowerPoint</vt:lpstr>
      <vt:lpstr>Présentation PowerPoint</vt:lpstr>
      <vt:lpstr>Introduction</vt:lpstr>
      <vt:lpstr>Study path explanation</vt:lpstr>
      <vt:lpstr>STEP #1 : Manual hammer presence in bus</vt:lpstr>
      <vt:lpstr>STEP #2 : Accidentology study:</vt:lpstr>
      <vt:lpstr>STEP #2 : Accidentology study:</vt:lpstr>
      <vt:lpstr>STEP #2 : Accidentology study:</vt:lpstr>
      <vt:lpstr>STEP #2 : Accidentology study:</vt:lpstr>
      <vt:lpstr>STEP #2 : Accidentology study:</vt:lpstr>
      <vt:lpstr>STEP #2 : Accidentology study:</vt:lpstr>
      <vt:lpstr>STEP #3 : Technical efficiency comparison</vt:lpstr>
      <vt:lpstr>STEP #3 : Global efficiency comparison </vt:lpstr>
      <vt:lpstr>Bibliography: </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FONDEVILLE Coralie</dc:creator>
  <cp:lastModifiedBy>FORCE Christine</cp:lastModifiedBy>
  <cp:revision>46</cp:revision>
  <dcterms:created xsi:type="dcterms:W3CDTF">2020-02-27T14:35:41Z</dcterms:created>
  <dcterms:modified xsi:type="dcterms:W3CDTF">2020-09-04T09:21:41Z</dcterms:modified>
</cp:coreProperties>
</file>