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handoutMasterIdLst>
    <p:handoutMasterId r:id="rId8"/>
  </p:handoutMasterIdLst>
  <p:sldIdLst>
    <p:sldId id="318" r:id="rId5"/>
    <p:sldId id="362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9" userDrawn="1">
          <p15:clr>
            <a:srgbClr val="A4A3A4"/>
          </p15:clr>
        </p15:guide>
        <p15:guide id="3" pos="5511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  <p15:guide id="5" orient="horz" pos="686" userDrawn="1">
          <p15:clr>
            <a:srgbClr val="A4A3A4"/>
          </p15:clr>
        </p15:guide>
        <p15:guide id="6" orient="horz" pos="37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F0FF"/>
    <a:srgbClr val="0000FF"/>
    <a:srgbClr val="FF3300"/>
    <a:srgbClr val="0066FF"/>
    <a:srgbClr val="FFFFCC"/>
    <a:srgbClr val="33ECFF"/>
    <a:srgbClr val="266196"/>
    <a:srgbClr val="00B3EF"/>
    <a:srgbClr val="FFD521"/>
    <a:srgbClr val="F99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26" autoAdjust="0"/>
    <p:restoredTop sz="93969" autoAdjust="0"/>
  </p:normalViewPr>
  <p:slideViewPr>
    <p:cSldViewPr snapToGrid="0" showGuides="1">
      <p:cViewPr varScale="1">
        <p:scale>
          <a:sx n="58" d="100"/>
          <a:sy n="58" d="100"/>
        </p:scale>
        <p:origin x="1872" y="56"/>
      </p:cViewPr>
      <p:guideLst>
        <p:guide pos="249"/>
        <p:guide pos="5511"/>
        <p:guide orient="horz" pos="4042"/>
        <p:guide orient="horz" pos="686"/>
        <p:guide orient="horz" pos="3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3564" y="-51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661DE-0056-4B84-921B-A1B778588C3E}" type="datetimeFigureOut">
              <a:rPr lang="ko-KR" altLang="en-US" smtClean="0"/>
              <a:pPr/>
              <a:t>2020-09-09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C6983-FD09-431C-BD70-7B1545921687}" type="slidenum">
              <a:rPr lang="ko-KR" altLang="en-US" smtClean="0"/>
              <a:pPr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3830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B57340-5DD9-471D-9127-242E5C292A02}" type="datetimeFigureOut">
              <a:rPr lang="ko-KR" altLang="en-US" smtClean="0"/>
              <a:pPr/>
              <a:t>2020-09-09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D9725-3BE2-4981-90E9-DC5F6A4E7DDF}" type="slidenum">
              <a:rPr lang="ko-KR" altLang="en-US" smtClean="0"/>
              <a:pPr/>
              <a:t>‹N°›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41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D9725-3BE2-4981-90E9-DC5F6A4E7DD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8426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D9725-3BE2-4981-90E9-DC5F6A4E7DDF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1" y="365126"/>
            <a:ext cx="7886700" cy="48013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2400" b="1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00974" y="6497652"/>
            <a:ext cx="866775" cy="365125"/>
          </a:xfrm>
        </p:spPr>
        <p:txBody>
          <a:bodyPr/>
          <a:lstStyle>
            <a:lvl1pPr algn="r">
              <a:defRPr/>
            </a:lvl1pPr>
          </a:lstStyle>
          <a:p>
            <a:fld id="{0DD188BF-C0C7-49E2-A445-A022426468B6}" type="slidenum">
              <a:rPr lang="en-US" altLang="ko-KR" smtClean="0"/>
              <a:pPr/>
              <a:t>‹N°›</a:t>
            </a:fld>
            <a:endParaRPr lang="en-US" altLang="ko-KR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331469" cy="7715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170363"/>
            <a:ext cx="331469" cy="615319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5400000" flipV="1">
            <a:off x="219570" y="508959"/>
            <a:ext cx="172362" cy="1485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7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제목만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761" y="365126"/>
            <a:ext cx="7886700" cy="48013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defRPr sz="2400" b="1">
                <a:ln>
                  <a:solidFill>
                    <a:schemeClr val="bg1">
                      <a:lumMod val="7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00974" y="6497652"/>
            <a:ext cx="866775" cy="365125"/>
          </a:xfrm>
        </p:spPr>
        <p:txBody>
          <a:bodyPr/>
          <a:lstStyle>
            <a:lvl1pPr algn="r">
              <a:defRPr/>
            </a:lvl1pPr>
          </a:lstStyle>
          <a:p>
            <a:fld id="{0DD188BF-C0C7-49E2-A445-A022426468B6}" type="slidenum">
              <a:rPr lang="en-US" altLang="ko-KR" smtClean="0"/>
              <a:pPr/>
              <a:t>‹N°›</a:t>
            </a:fld>
            <a:endParaRPr lang="en-US" altLang="ko-KR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331469" cy="7715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170363"/>
            <a:ext cx="331469" cy="615319"/>
          </a:xfrm>
          <a:prstGeom prst="rect">
            <a:avLst/>
          </a:prstGeom>
          <a:solidFill>
            <a:srgbClr val="00B3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5400000" flipV="1">
            <a:off x="219570" y="508959"/>
            <a:ext cx="172362" cy="1485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31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3374" y="6478602"/>
            <a:ext cx="866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ko-KR" altLang="en-US" sz="9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pPr algn="r"/>
            <a:fld id="{0DD188BF-C0C7-49E2-A445-A022426468B6}" type="slidenum">
              <a:rPr lang="en-US" altLang="ko-KR" smtClean="0"/>
              <a:pPr algn="r"/>
              <a:t>‹N°›</a:t>
            </a:fld>
            <a:endParaRPr lang="en-US" altLang="ko-KR" dirty="0"/>
          </a:p>
        </p:txBody>
      </p:sp>
      <p:sp>
        <p:nvSpPr>
          <p:cNvPr id="62" name="직사각형 61"/>
          <p:cNvSpPr/>
          <p:nvPr userDrawn="1"/>
        </p:nvSpPr>
        <p:spPr>
          <a:xfrm>
            <a:off x="0" y="6812280"/>
            <a:ext cx="9144000" cy="4571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cxnSp>
        <p:nvCxnSpPr>
          <p:cNvPr id="65" name="직선 연결선 64"/>
          <p:cNvCxnSpPr/>
          <p:nvPr userDrawn="1"/>
        </p:nvCxnSpPr>
        <p:spPr>
          <a:xfrm>
            <a:off x="8339581" y="6588876"/>
            <a:ext cx="0" cy="1636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직사각형 65"/>
          <p:cNvSpPr/>
          <p:nvPr userDrawn="1"/>
        </p:nvSpPr>
        <p:spPr>
          <a:xfrm>
            <a:off x="8365837" y="6812280"/>
            <a:ext cx="778163" cy="45719"/>
          </a:xfrm>
          <a:prstGeom prst="rect">
            <a:avLst/>
          </a:prstGeom>
          <a:solidFill>
            <a:srgbClr val="F995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1456"/>
          </a:p>
        </p:txBody>
      </p:sp>
      <p:pic>
        <p:nvPicPr>
          <p:cNvPr id="59" name="그림 5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8" y="6517178"/>
            <a:ext cx="778557" cy="12409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45744" y="6445142"/>
            <a:ext cx="2478406" cy="22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11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2" r:id="rId2"/>
    <p:sldLayoutId id="2147483671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4294967295"/>
          </p:nvPr>
        </p:nvSpPr>
        <p:spPr>
          <a:xfrm>
            <a:off x="8277225" y="6497638"/>
            <a:ext cx="866775" cy="365125"/>
          </a:xfrm>
        </p:spPr>
        <p:txBody>
          <a:bodyPr/>
          <a:lstStyle/>
          <a:p>
            <a:fld id="{0DD188BF-C0C7-49E2-A445-A022426468B6}" type="slidenum">
              <a:rPr lang="en-US" altLang="ko-KR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en-US" altLang="ko-K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14" y="103492"/>
            <a:ext cx="8342619" cy="589939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44291" y="1697435"/>
            <a:ext cx="65041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tx2"/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IWG-DPPS</a:t>
            </a:r>
          </a:p>
          <a:p>
            <a:r>
              <a:rPr lang="en-US" altLang="ko-KR" sz="32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Determination of </a:t>
            </a:r>
            <a:r>
              <a:rPr lang="en-US" altLang="ko-KR" sz="3200" b="1" dirty="0" err="1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Headtest</a:t>
            </a:r>
            <a:r>
              <a:rPr lang="en-US" altLang="ko-KR" sz="32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 Area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4290" y="3806857"/>
            <a:ext cx="4065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7</a:t>
            </a:r>
            <a:r>
              <a:rPr lang="en-US" altLang="ko-KR" sz="20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th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 IWG-DPPS Meeting </a:t>
            </a:r>
          </a:p>
          <a:p>
            <a:r>
              <a:rPr lang="en-US" altLang="ko-KR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Webmeeting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, 2020.09.15~17</a:t>
            </a:r>
          </a:p>
          <a:p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3268" y="5173095"/>
            <a:ext cx="84654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Kore Automobile Testing &amp; Research Institute, Korea Transportation Safety Authority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제목 1"/>
          <p:cNvSpPr>
            <a:spLocks noGrp="1"/>
          </p:cNvSpPr>
          <p:nvPr>
            <p:ph type="title"/>
          </p:nvPr>
        </p:nvSpPr>
        <p:spPr>
          <a:xfrm>
            <a:off x="326809" y="375953"/>
            <a:ext cx="8504658" cy="480131"/>
          </a:xfrm>
        </p:spPr>
        <p:txBody>
          <a:bodyPr/>
          <a:lstStyle/>
          <a:p>
            <a:pPr>
              <a:buClr>
                <a:srgbClr val="F99527"/>
              </a:buClr>
              <a:tabLst>
                <a:tab pos="98425" algn="l"/>
              </a:tabLst>
            </a:pPr>
            <a:r>
              <a:rPr lang="en-US" altLang="ko-KR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Head test area difference between in</a:t>
            </a:r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Deployed and Un-deployed</a:t>
            </a:r>
            <a:endParaRPr lang="ko-KR" altLang="en-US" sz="2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19"/>
          <p:cNvSpPr txBox="1"/>
          <p:nvPr/>
        </p:nvSpPr>
        <p:spPr>
          <a:xfrm>
            <a:off x="2987733" y="1117405"/>
            <a:ext cx="5872049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If head test area is defined in a deployed position only for static test with deployed position, </a:t>
            </a:r>
          </a:p>
        </p:txBody>
      </p:sp>
      <p:grpSp>
        <p:nvGrpSpPr>
          <p:cNvPr id="36" name="그룹 35"/>
          <p:cNvGrpSpPr/>
          <p:nvPr/>
        </p:nvGrpSpPr>
        <p:grpSpPr>
          <a:xfrm>
            <a:off x="-12521" y="1341091"/>
            <a:ext cx="3035897" cy="4760503"/>
            <a:chOff x="23866" y="1888290"/>
            <a:chExt cx="3035897" cy="4760503"/>
          </a:xfrm>
        </p:grpSpPr>
        <p:sp>
          <p:nvSpPr>
            <p:cNvPr id="4" name="TextBox 3"/>
            <p:cNvSpPr txBox="1"/>
            <p:nvPr/>
          </p:nvSpPr>
          <p:spPr>
            <a:xfrm>
              <a:off x="930387" y="2000637"/>
              <a:ext cx="10854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latin typeface="Arial" panose="020B0604020202020204" pitchFamily="34" charset="0"/>
                  <a:cs typeface="Arial" panose="020B0604020202020204" pitchFamily="34" charset="0"/>
                </a:rPr>
                <a:t># Sedan</a:t>
              </a:r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184731" y="1888290"/>
              <a:ext cx="2569058" cy="4760503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232198" y="2342964"/>
              <a:ext cx="2474123" cy="1815204"/>
              <a:chOff x="279666" y="2384912"/>
              <a:chExt cx="2463910" cy="2103594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279666" y="2384912"/>
                <a:ext cx="2463910" cy="2103594"/>
                <a:chOff x="2652945" y="1772892"/>
                <a:chExt cx="2197836" cy="1726679"/>
              </a:xfrm>
            </p:grpSpPr>
            <p:pic>
              <p:nvPicPr>
                <p:cNvPr id="3" name="그림 2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652945" y="1772892"/>
                  <a:ext cx="2197836" cy="1726679"/>
                </a:xfrm>
                <a:prstGeom prst="rect">
                  <a:avLst/>
                </a:prstGeom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3015996" y="2620778"/>
                  <a:ext cx="1428988" cy="32204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Test area reduction (7%)</a:t>
                  </a:r>
                </a:p>
                <a:p>
                  <a:pPr algn="ctr"/>
                  <a:r>
                    <a:rPr lang="en-US" altLang="ko-KR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(compared to “un-deployed”)</a:t>
                  </a:r>
                </a:p>
              </p:txBody>
            </p:sp>
          </p:grpSp>
          <p:sp>
            <p:nvSpPr>
              <p:cNvPr id="15" name="자유형 14"/>
              <p:cNvSpPr/>
              <p:nvPr/>
            </p:nvSpPr>
            <p:spPr>
              <a:xfrm>
                <a:off x="533400" y="2590800"/>
                <a:ext cx="123825" cy="519113"/>
              </a:xfrm>
              <a:custGeom>
                <a:avLst/>
                <a:gdLst>
                  <a:gd name="connsiteX0" fmla="*/ 0 w 123825"/>
                  <a:gd name="connsiteY0" fmla="*/ 519113 h 519113"/>
                  <a:gd name="connsiteX1" fmla="*/ 42863 w 123825"/>
                  <a:gd name="connsiteY1" fmla="*/ 257175 h 519113"/>
                  <a:gd name="connsiteX2" fmla="*/ 100013 w 123825"/>
                  <a:gd name="connsiteY2" fmla="*/ 223838 h 519113"/>
                  <a:gd name="connsiteX3" fmla="*/ 80963 w 123825"/>
                  <a:gd name="connsiteY3" fmla="*/ 0 h 519113"/>
                  <a:gd name="connsiteX4" fmla="*/ 123825 w 123825"/>
                  <a:gd name="connsiteY4" fmla="*/ 19050 h 519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25" h="519113">
                    <a:moveTo>
                      <a:pt x="0" y="519113"/>
                    </a:moveTo>
                    <a:lnTo>
                      <a:pt x="42863" y="257175"/>
                    </a:lnTo>
                    <a:lnTo>
                      <a:pt x="100013" y="223838"/>
                    </a:lnTo>
                    <a:lnTo>
                      <a:pt x="80963" y="0"/>
                    </a:lnTo>
                    <a:lnTo>
                      <a:pt x="123825" y="19050"/>
                    </a:lnTo>
                  </a:path>
                </a:pathLst>
              </a:custGeom>
              <a:noFill/>
              <a:ln w="19050">
                <a:solidFill>
                  <a:srgbClr val="FF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자유형 15"/>
              <p:cNvSpPr/>
              <p:nvPr/>
            </p:nvSpPr>
            <p:spPr>
              <a:xfrm>
                <a:off x="2343150" y="2576513"/>
                <a:ext cx="128588" cy="566737"/>
              </a:xfrm>
              <a:custGeom>
                <a:avLst/>
                <a:gdLst>
                  <a:gd name="connsiteX0" fmla="*/ 0 w 128588"/>
                  <a:gd name="connsiteY0" fmla="*/ 33337 h 566737"/>
                  <a:gd name="connsiteX1" fmla="*/ 66675 w 128588"/>
                  <a:gd name="connsiteY1" fmla="*/ 0 h 566737"/>
                  <a:gd name="connsiteX2" fmla="*/ 47625 w 128588"/>
                  <a:gd name="connsiteY2" fmla="*/ 223837 h 566737"/>
                  <a:gd name="connsiteX3" fmla="*/ 119063 w 128588"/>
                  <a:gd name="connsiteY3" fmla="*/ 300037 h 566737"/>
                  <a:gd name="connsiteX4" fmla="*/ 128588 w 128588"/>
                  <a:gd name="connsiteY4" fmla="*/ 566737 h 566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588" h="566737">
                    <a:moveTo>
                      <a:pt x="0" y="33337"/>
                    </a:moveTo>
                    <a:lnTo>
                      <a:pt x="66675" y="0"/>
                    </a:lnTo>
                    <a:lnTo>
                      <a:pt x="47625" y="223837"/>
                    </a:lnTo>
                    <a:lnTo>
                      <a:pt x="119063" y="300037"/>
                    </a:lnTo>
                    <a:lnTo>
                      <a:pt x="128588" y="566737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5" name="그룹 24"/>
            <p:cNvGrpSpPr/>
            <p:nvPr/>
          </p:nvGrpSpPr>
          <p:grpSpPr>
            <a:xfrm>
              <a:off x="331451" y="4618274"/>
              <a:ext cx="2276667" cy="1907268"/>
              <a:chOff x="331451" y="4297229"/>
              <a:chExt cx="2342883" cy="2228313"/>
            </a:xfrm>
          </p:grpSpPr>
          <p:grpSp>
            <p:nvGrpSpPr>
              <p:cNvPr id="12" name="그룹 11"/>
              <p:cNvGrpSpPr/>
              <p:nvPr/>
            </p:nvGrpSpPr>
            <p:grpSpPr>
              <a:xfrm>
                <a:off x="331451" y="4297229"/>
                <a:ext cx="2342883" cy="2228313"/>
                <a:chOff x="2652945" y="3634410"/>
                <a:chExt cx="2262643" cy="196350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238913" y="4493702"/>
                  <a:ext cx="1471944" cy="22469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ko-KR" altLang="en-US" dirty="0"/>
                </a:p>
              </p:txBody>
            </p:sp>
            <p:pic>
              <p:nvPicPr>
                <p:cNvPr id="43" name="그림 4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652945" y="3634410"/>
                  <a:ext cx="2262643" cy="1963502"/>
                </a:xfrm>
                <a:prstGeom prst="rect">
                  <a:avLst/>
                </a:prstGeom>
              </p:spPr>
            </p:pic>
            <p:sp>
              <p:nvSpPr>
                <p:cNvPr id="44" name="TextBox 43"/>
                <p:cNvSpPr txBox="1"/>
                <p:nvPr/>
              </p:nvSpPr>
              <p:spPr>
                <a:xfrm>
                  <a:off x="3073348" y="4601693"/>
                  <a:ext cx="1471944" cy="34853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Test area reduction (7.5%)</a:t>
                  </a:r>
                </a:p>
                <a:p>
                  <a:pPr algn="ctr"/>
                  <a:r>
                    <a:rPr lang="en-US" altLang="ko-KR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(compared to “un-deployed”)</a:t>
                  </a:r>
                </a:p>
              </p:txBody>
            </p:sp>
          </p:grpSp>
          <p:sp>
            <p:nvSpPr>
              <p:cNvPr id="17" name="자유형 16"/>
              <p:cNvSpPr/>
              <p:nvPr/>
            </p:nvSpPr>
            <p:spPr>
              <a:xfrm>
                <a:off x="623888" y="5024438"/>
                <a:ext cx="142875" cy="928687"/>
              </a:xfrm>
              <a:custGeom>
                <a:avLst/>
                <a:gdLst>
                  <a:gd name="connsiteX0" fmla="*/ 142875 w 142875"/>
                  <a:gd name="connsiteY0" fmla="*/ 928687 h 928687"/>
                  <a:gd name="connsiteX1" fmla="*/ 66675 w 142875"/>
                  <a:gd name="connsiteY1" fmla="*/ 766762 h 928687"/>
                  <a:gd name="connsiteX2" fmla="*/ 9525 w 142875"/>
                  <a:gd name="connsiteY2" fmla="*/ 366712 h 928687"/>
                  <a:gd name="connsiteX3" fmla="*/ 0 w 142875"/>
                  <a:gd name="connsiteY3" fmla="*/ 0 h 928687"/>
                  <a:gd name="connsiteX4" fmla="*/ 119062 w 142875"/>
                  <a:gd name="connsiteY4" fmla="*/ 4762 h 92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875" h="928687">
                    <a:moveTo>
                      <a:pt x="142875" y="928687"/>
                    </a:moveTo>
                    <a:lnTo>
                      <a:pt x="66675" y="766762"/>
                    </a:lnTo>
                    <a:lnTo>
                      <a:pt x="9525" y="366712"/>
                    </a:lnTo>
                    <a:lnTo>
                      <a:pt x="0" y="0"/>
                    </a:lnTo>
                    <a:lnTo>
                      <a:pt x="119062" y="4762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자유형 20"/>
              <p:cNvSpPr/>
              <p:nvPr/>
            </p:nvSpPr>
            <p:spPr>
              <a:xfrm>
                <a:off x="2257425" y="5048250"/>
                <a:ext cx="157163" cy="904875"/>
              </a:xfrm>
              <a:custGeom>
                <a:avLst/>
                <a:gdLst>
                  <a:gd name="connsiteX0" fmla="*/ 0 w 157163"/>
                  <a:gd name="connsiteY0" fmla="*/ 904875 h 904875"/>
                  <a:gd name="connsiteX1" fmla="*/ 104775 w 157163"/>
                  <a:gd name="connsiteY1" fmla="*/ 752475 h 904875"/>
                  <a:gd name="connsiteX2" fmla="*/ 157163 w 157163"/>
                  <a:gd name="connsiteY2" fmla="*/ 4763 h 904875"/>
                  <a:gd name="connsiteX3" fmla="*/ 38100 w 157163"/>
                  <a:gd name="connsiteY3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904875">
                    <a:moveTo>
                      <a:pt x="0" y="904875"/>
                    </a:moveTo>
                    <a:lnTo>
                      <a:pt x="104775" y="752475"/>
                    </a:lnTo>
                    <a:lnTo>
                      <a:pt x="157163" y="4763"/>
                    </a:lnTo>
                    <a:lnTo>
                      <a:pt x="38100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744472" y="2432069"/>
              <a:ext cx="1315291" cy="2462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Marked in deployed</a:t>
              </a:r>
              <a:endParaRPr lang="ko-KR" altLang="en-US" sz="1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77803" y="4368968"/>
              <a:ext cx="10854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latin typeface="Arial" panose="020B0604020202020204" pitchFamily="34" charset="0"/>
                  <a:cs typeface="Arial" panose="020B0604020202020204" pitchFamily="34" charset="0"/>
                </a:rPr>
                <a:t># SUV</a:t>
              </a:r>
              <a:endParaRPr lang="ko-KR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87701" y="6372079"/>
              <a:ext cx="1315291" cy="246221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Marked in deployed</a:t>
              </a:r>
              <a:endParaRPr lang="ko-KR" altLang="en-US" sz="1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3866" y="2431138"/>
              <a:ext cx="1634189" cy="2462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Marked in un-deployed</a:t>
              </a:r>
              <a:endPara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606" y="4857534"/>
              <a:ext cx="1634189" cy="2462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Marked in un-deployed</a:t>
              </a:r>
              <a:endPara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54258" y="2991975"/>
              <a:ext cx="1154226" cy="2462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Test point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타원 32"/>
            <p:cNvSpPr/>
            <p:nvPr/>
          </p:nvSpPr>
          <p:spPr>
            <a:xfrm>
              <a:off x="2310088" y="2916101"/>
              <a:ext cx="69056" cy="69056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5DF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270613" y="5127507"/>
              <a:ext cx="566472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Test point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타원 49"/>
            <p:cNvSpPr/>
            <p:nvPr/>
          </p:nvSpPr>
          <p:spPr>
            <a:xfrm>
              <a:off x="2286904" y="5281816"/>
              <a:ext cx="69056" cy="69056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5DF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51" name="표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695146"/>
              </p:ext>
            </p:extLst>
          </p:nvPr>
        </p:nvGraphicFramePr>
        <p:xfrm>
          <a:off x="3127419" y="1855047"/>
          <a:ext cx="5608080" cy="2042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39507">
                  <a:extLst>
                    <a:ext uri="{9D8B030D-6E8A-4147-A177-3AD203B41FA5}">
                      <a16:colId xmlns:a16="http://schemas.microsoft.com/office/drawing/2014/main" val="1265803825"/>
                    </a:ext>
                  </a:extLst>
                </a:gridCol>
                <a:gridCol w="3274130">
                  <a:extLst>
                    <a:ext uri="{9D8B030D-6E8A-4147-A177-3AD203B41FA5}">
                      <a16:colId xmlns:a16="http://schemas.microsoft.com/office/drawing/2014/main" val="3166406052"/>
                    </a:ext>
                  </a:extLst>
                </a:gridCol>
                <a:gridCol w="1094443">
                  <a:extLst>
                    <a:ext uri="{9D8B030D-6E8A-4147-A177-3AD203B41FA5}">
                      <a16:colId xmlns:a16="http://schemas.microsoft.com/office/drawing/2014/main" val="2802501995"/>
                    </a:ext>
                  </a:extLst>
                </a:gridCol>
              </a:tblGrid>
              <a:tr h="27035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Conditions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testable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400206"/>
                  </a:ext>
                </a:extLst>
              </a:tr>
              <a:tr h="27035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“Test vehicle” with out DPPS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94002"/>
                  </a:ext>
                </a:extLst>
              </a:tr>
              <a:tr h="294927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“Test vehicle” with DPPS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latinLnBrk="1"/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 Test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2783389"/>
                  </a:ext>
                </a:extLst>
              </a:tr>
              <a:tr h="294927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Dynamic</a:t>
                      </a:r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9076732"/>
                  </a:ext>
                </a:extLst>
              </a:tr>
              <a:tr h="294927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 +</a:t>
                      </a:r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Dynamic Test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6176475"/>
                  </a:ext>
                </a:extLst>
              </a:tr>
              <a:tr h="383349">
                <a:tc vMerge="1"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Static</a:t>
                      </a:r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Test </a:t>
                      </a:r>
                    </a:p>
                    <a:p>
                      <a:pPr algn="ctr" latinLnBrk="1"/>
                      <a:r>
                        <a:rPr lang="en-US" altLang="ko-KR" sz="14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(Un-deployed position at LT)</a:t>
                      </a:r>
                      <a:endParaRPr lang="en-US" altLang="ko-KR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269281"/>
                  </a:ext>
                </a:extLst>
              </a:tr>
            </a:tbl>
          </a:graphicData>
        </a:graphic>
      </p:graphicFrame>
      <p:sp>
        <p:nvSpPr>
          <p:cNvPr id="52" name="テキスト ボックス 19"/>
          <p:cNvSpPr txBox="1"/>
          <p:nvPr/>
        </p:nvSpPr>
        <p:spPr>
          <a:xfrm>
            <a:off x="3048747" y="4099667"/>
            <a:ext cx="5885532" cy="20621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 Head Test Areas is existing, depending on DPPS fitment of the same car model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2 Head Test Areas is existing, depending on the test method in the same car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Determination of Head Test Area reference lines may not be unclear (refer to IWG-DPPS-05-03)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Headform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test in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undeployed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position at 0.9 x LT speed is necessary for DPPS</a:t>
            </a:r>
            <a:endParaRPr lang="en-US" altLang="ko-KR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18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3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chemeClr val="bg1"/>
        </a:solidFill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01fa8e8b0ebe91149c82c322efbea06a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ed67039334b6db659d9e8422172da4fc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4F4BDF-C5A5-4170-82E3-7D330E4AFE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CF2EEB-C86B-4C4D-977D-B467D78BCB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461352-5881-4FE4-9EE8-60FF3545D25A}">
  <ds:schemaRefs>
    <ds:schemaRef ds:uri="http://www.w3.org/XML/1998/namespace"/>
    <ds:schemaRef ds:uri="http://purl.org/dc/elements/1.1/"/>
    <ds:schemaRef ds:uri="http://schemas.microsoft.com/office/2006/metadata/properties"/>
    <ds:schemaRef ds:uri="e34b8fb6-8336-4264-93cb-744c0f0e928f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95afc812-6b0b-4f96-a412-b1f6cdf2b66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18451</TotalTime>
  <Words>197</Words>
  <Application>Microsoft Office PowerPoint</Application>
  <PresentationFormat>Affichage à l'écran (4:3)</PresentationFormat>
  <Paragraphs>40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Wingdings</vt:lpstr>
      <vt:lpstr>나눔바른고딕</vt:lpstr>
      <vt:lpstr>Office 테마</vt:lpstr>
      <vt:lpstr>Présentation PowerPoint</vt:lpstr>
      <vt:lpstr>Head test area difference between in Deployed and Un-deployed</vt:lpstr>
    </vt:vector>
  </TitlesOfParts>
  <Company>sunyoung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suny</dc:creator>
  <cp:lastModifiedBy>DAUSSE Irina</cp:lastModifiedBy>
  <cp:revision>948</cp:revision>
  <cp:lastPrinted>2020-09-02T09:30:45Z</cp:lastPrinted>
  <dcterms:created xsi:type="dcterms:W3CDTF">2017-05-22T00:42:27Z</dcterms:created>
  <dcterms:modified xsi:type="dcterms:W3CDTF">2020-09-09T14:33:21Z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2020-09-09T14:33:19Z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b331ebd3-becb-421f-a75f-000017dabcb0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