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344" r:id="rId5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CC"/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4B3B59-043C-4B2D-8635-F4BB0B7E58F2}" v="1" dt="2020-09-09T15:11:56.4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>
      <p:cViewPr varScale="1">
        <p:scale>
          <a:sx n="63" d="100"/>
          <a:sy n="63" d="100"/>
        </p:scale>
        <p:origin x="136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B702179-BB20-4D4E-A8AF-7B99DD8BDF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r>
              <a:rPr lang="fr-FR" altLang="ja-JP"/>
              <a:t>I.DAUSSE (Renault) for OICA 16 June 2020 - GESP</a:t>
            </a:r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‹N°›</a:t>
            </a:fld>
            <a:endParaRPr lang="fr-FR" altLang="ja-JP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077AA37-839A-40B8-BDFD-D116C7EC7C0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  <p:sp>
        <p:nvSpPr>
          <p:cNvPr id="2" name="MSIPCMContentMarking" descr="{&quot;HashCode&quot;:-424964394,&quot;Placement&quot;:&quot;Footer&quot;,&quot;Top&quot;:520.3781,&quot;Left&quot;:634.774353,&quot;SlideWidth&quot;:720,&quot;SlideHeight&quot;:540}">
            <a:extLst>
              <a:ext uri="{FF2B5EF4-FFF2-40B4-BE49-F238E27FC236}">
                <a16:creationId xmlns:a16="http://schemas.microsoft.com/office/drawing/2014/main" id="{59A79D99-BE9A-4FD7-B2B7-4CEDD4BB1349}"/>
              </a:ext>
            </a:extLst>
          </p:cNvPr>
          <p:cNvSpPr txBox="1"/>
          <p:nvPr userDrawn="1"/>
        </p:nvSpPr>
        <p:spPr>
          <a:xfrm>
            <a:off x="8061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fr-FR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1072" y="2275611"/>
            <a:ext cx="2873010" cy="286144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062836" y="250426"/>
            <a:ext cx="5181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HBM positioning </a:t>
            </a:r>
          </a:p>
          <a:p>
            <a:r>
              <a:rPr lang="en-US" sz="2400" b="1" dirty="0"/>
              <a:t>in Euro NCAP </a:t>
            </a:r>
            <a:r>
              <a:rPr lang="en-US" sz="2400" b="1" dirty="0" err="1"/>
              <a:t>Tech.Bulletin</a:t>
            </a:r>
            <a:r>
              <a:rPr lang="en-US" sz="2400" b="1" dirty="0"/>
              <a:t> 024 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82" y="2275611"/>
            <a:ext cx="1183073" cy="284469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68" y="4284180"/>
            <a:ext cx="1652423" cy="638436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8" name="Textfeld 7"/>
          <p:cNvSpPr txBox="1"/>
          <p:nvPr/>
        </p:nvSpPr>
        <p:spPr>
          <a:xfrm>
            <a:off x="563870" y="1484784"/>
            <a:ext cx="19812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Anatomic landmarks </a:t>
            </a:r>
            <a:r>
              <a:rPr lang="en-US" dirty="0"/>
              <a:t>used to define measure points on the skeleton: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714" y="2951359"/>
            <a:ext cx="1187618" cy="110163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cxnSp>
        <p:nvCxnSpPr>
          <p:cNvPr id="11" name="Gerade Verbindung mit Pfeil 10"/>
          <p:cNvCxnSpPr>
            <a:stCxn id="7" idx="3"/>
          </p:cNvCxnSpPr>
          <p:nvPr/>
        </p:nvCxnSpPr>
        <p:spPr>
          <a:xfrm flipV="1">
            <a:off x="2245291" y="4423416"/>
            <a:ext cx="631916" cy="1799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V="1">
            <a:off x="1960332" y="2882583"/>
            <a:ext cx="916876" cy="51019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6722510" y="1635978"/>
            <a:ext cx="21398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2. For each HBM</a:t>
            </a:r>
            <a:r>
              <a:rPr lang="en-US" dirty="0"/>
              <a:t>:</a:t>
            </a:r>
          </a:p>
          <a:p>
            <a:r>
              <a:rPr lang="en-US" dirty="0"/>
              <a:t>Definition of reference values for all measure points (under use of tolerances).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96342" y="5883640"/>
            <a:ext cx="6688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OICA confirms using the TB 024 HBM positioning and proposes to introduce it in amended </a:t>
            </a:r>
            <a:r>
              <a:rPr lang="de-DE" sz="2000" b="1" i="1" dirty="0"/>
              <a:t>GTR9/UN R127. </a:t>
            </a:r>
            <a:r>
              <a:rPr lang="en-US" sz="2000" b="1" i="1" dirty="0"/>
              <a:t>  </a:t>
            </a:r>
          </a:p>
        </p:txBody>
      </p:sp>
      <p:sp>
        <p:nvSpPr>
          <p:cNvPr id="20" name="Ellipse 19"/>
          <p:cNvSpPr/>
          <p:nvPr/>
        </p:nvSpPr>
        <p:spPr>
          <a:xfrm>
            <a:off x="4743450" y="2120178"/>
            <a:ext cx="1072302" cy="325364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209791" y="5028375"/>
            <a:ext cx="24185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“based on the recommendations of the international society of biomechanics (ISB)“</a:t>
            </a:r>
          </a:p>
          <a:p>
            <a:r>
              <a:rPr lang="en-US" sz="900" dirty="0"/>
              <a:t>[TB024, p33]</a:t>
            </a:r>
            <a:endParaRPr lang="de-DE" sz="900" dirty="0"/>
          </a:p>
        </p:txBody>
      </p:sp>
      <p:sp>
        <p:nvSpPr>
          <p:cNvPr id="23" name="Textfeld 22"/>
          <p:cNvSpPr txBox="1"/>
          <p:nvPr/>
        </p:nvSpPr>
        <p:spPr>
          <a:xfrm>
            <a:off x="6784537" y="5456008"/>
            <a:ext cx="2310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700"/>
            </a:lvl1pPr>
          </a:lstStyle>
          <a:p>
            <a:r>
              <a:rPr lang="en-US" sz="900" dirty="0"/>
              <a:t>“The joint angles of the legs are based on SAE J2782 and the arm posture is based on a natural posture.” [TB024, p7]</a:t>
            </a:r>
            <a:endParaRPr lang="de-DE" sz="900" dirty="0"/>
          </a:p>
        </p:txBody>
      </p:sp>
      <p:pic>
        <p:nvPicPr>
          <p:cNvPr id="52" name="Grafik 5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768130" y="3469476"/>
            <a:ext cx="1935663" cy="196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70355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" id="{41F3EA33-912A-4903-8CCA-99FF488B0193}" vid="{C303C125-C101-4B8B-B005-6DF588CFC6F5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B1DF7E2BFF1C4F8C10768B9F78FC10" ma:contentTypeVersion="13" ma:contentTypeDescription="Create a new document." ma:contentTypeScope="" ma:versionID="01fa8e8b0ebe91149c82c322efbea06a">
  <xsd:schema xmlns:xsd="http://www.w3.org/2001/XMLSchema" xmlns:xs="http://www.w3.org/2001/XMLSchema" xmlns:p="http://schemas.microsoft.com/office/2006/metadata/properties" xmlns:ns3="e34b8fb6-8336-4264-93cb-744c0f0e928f" xmlns:ns4="95afc812-6b0b-4f96-a412-b1f6cdf2b664" targetNamespace="http://schemas.microsoft.com/office/2006/metadata/properties" ma:root="true" ma:fieldsID="ed67039334b6db659d9e8422172da4fc" ns3:_="" ns4:_="">
    <xsd:import namespace="e34b8fb6-8336-4264-93cb-744c0f0e928f"/>
    <xsd:import namespace="95afc812-6b0b-4f96-a412-b1f6cdf2b6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4b8fb6-8336-4264-93cb-744c0f0e92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afc812-6b0b-4f96-a412-b1f6cdf2b66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6A141B5-AECA-4FFD-9915-29D171FE78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4b8fb6-8336-4264-93cb-744c0f0e928f"/>
    <ds:schemaRef ds:uri="95afc812-6b0b-4f96-a412-b1f6cdf2b6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53F6B91-4BCE-4ADD-A9E3-C4E190CF54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4EB823-F7EB-4F06-A869-EFD487E23DF3}">
  <ds:schemaRefs>
    <ds:schemaRef ds:uri="http://purl.org/dc/terms/"/>
    <ds:schemaRef ds:uri="95afc812-6b0b-4f96-a412-b1f6cdf2b664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dcmitype/"/>
    <ds:schemaRef ds:uri="e34b8fb6-8336-4264-93cb-744c0f0e928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</Template>
  <TotalTime>1848</TotalTime>
  <Words>109</Words>
  <Application>Microsoft Office PowerPoint</Application>
  <PresentationFormat>Affichage à l'écran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Masque présentation OICA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DAUSSE Irina</dc:creator>
  <cp:lastModifiedBy>DAUSSE Irina</cp:lastModifiedBy>
  <cp:revision>1</cp:revision>
  <dcterms:created xsi:type="dcterms:W3CDTF">2020-03-23T08:33:51Z</dcterms:created>
  <dcterms:modified xsi:type="dcterms:W3CDTF">2020-09-09T15:17:48Z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2020-03-23T08:34:23Z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463e764f-c4cc-451f-b9d5-0000357d613c</vt:lpwstr>
  </property>
  <property fmtid="{D5CDD505-2E9C-101B-9397-08002B2CF9AE}" pid="8" name="MSIP_Label_fd1c0902-ed92-4fed-896d-2e7725de02d4_ContentBits">
    <vt:lpwstr>2</vt:lpwstr>
  </property>
  <property fmtid="{D5CDD505-2E9C-101B-9397-08002B2CF9AE}" pid="9" name="ContentTypeId">
    <vt:lpwstr>0x01010063B1DF7E2BFF1C4F8C10768B9F78FC10</vt:lpwstr>
  </property>
</Properties>
</file>