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7" r:id="rId4"/>
    <p:sldId id="264" r:id="rId5"/>
    <p:sldId id="258" r:id="rId6"/>
    <p:sldId id="259" r:id="rId7"/>
    <p:sldId id="261"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01" autoAdjust="0"/>
    <p:restoredTop sz="94660"/>
  </p:normalViewPr>
  <p:slideViewPr>
    <p:cSldViewPr snapToGrid="0">
      <p:cViewPr varScale="1">
        <p:scale>
          <a:sx n="64" d="100"/>
          <a:sy n="64" d="100"/>
        </p:scale>
        <p:origin x="984" y="4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de-DE"/>
              <a:t>Titelmasterformat durch Klicken bearbeiten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1554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a:t>Formatvorlagen des Textmasters bearbeiten</a:t>
            </a:r>
          </a:p>
        </p:txBody>
      </p:sp>
      <p:sp>
        <p:nvSpPr>
          <p:cNvPr id="3" name="Date Placeholder 2"/>
          <p:cNvSpPr>
            <a:spLocks noGrp="1"/>
          </p:cNvSpPr>
          <p:nvPr>
            <p:ph type="dt" sz="half" idx="10"/>
          </p:nvPr>
        </p:nvSpPr>
        <p:spPr/>
        <p:txBody>
          <a:bodyPr/>
          <a:lstStyle/>
          <a:p>
            <a:fld id="{C9A9848E-15D7-42EF-8E8D-A4CCA39ADBB6}" type="datetimeFigureOut">
              <a:rPr lang="de-DE" smtClean="0"/>
              <a:t>23.09.2020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681081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2760669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de-DE"/>
              <a:t>Titelmasterformat durch Klicken bearbeiten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de-DE"/>
              <a:t>Formatvorlagen des Textmasters bearbeiten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915567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4105116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nskarte für Zitat">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de-DE"/>
              <a:t>Titelmasterformat durch Klicken bearbeiten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de-DE"/>
              <a:t>Formatvorlagen des Textmasters bearbeiten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62541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hr oder Falsch">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de-DE"/>
              <a:t>Titelmasterformat durch Klicken bearbeiten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de-DE"/>
              <a:t>Formatvorlagen des Textmasters bearbeiten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34251134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ancho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251296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51193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nchor="ct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7051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de-DE"/>
              <a:t>Titelmasterformat durch Klicken bearbeiten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C9A9848E-15D7-42EF-8E8D-A4CCA39ADBB6}" type="datetimeFigureOut">
              <a:rPr lang="de-DE" smtClean="0"/>
              <a:t>23.09.2020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279864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C9A9848E-15D7-42EF-8E8D-A4CCA39ADBB6}" type="datetimeFigureOut">
              <a:rPr lang="de-DE" smtClean="0"/>
              <a:t>23.09.2020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865511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Titelmasterformat durch Klicken bearbeiten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C9A9848E-15D7-42EF-8E8D-A4CCA39ADBB6}" type="datetimeFigureOut">
              <a:rPr lang="de-DE" smtClean="0"/>
              <a:t>23.09.2020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3514181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C9A9848E-15D7-42EF-8E8D-A4CCA39ADBB6}" type="datetimeFigureOut">
              <a:rPr lang="de-DE" smtClean="0"/>
              <a:t>23.09.2020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230860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9848E-15D7-42EF-8E8D-A4CCA39ADBB6}" type="datetimeFigureOut">
              <a:rPr lang="de-DE" smtClean="0"/>
              <a:t>23.09.2020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492800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de-DE"/>
              <a:t>Titelmasterformat durch Klicken bearbeiten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9A9848E-15D7-42EF-8E8D-A4CCA39ADBB6}" type="datetimeFigureOut">
              <a:rPr lang="de-DE" smtClean="0"/>
              <a:t>23.09.2020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4243013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de-DE"/>
              <a:t>Titelmasterformat durch Klicken bearbeiten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C9A9848E-15D7-42EF-8E8D-A4CCA39ADBB6}" type="datetimeFigureOut">
              <a:rPr lang="de-DE" smtClean="0"/>
              <a:t>23.09.2020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7F9B5FF-1865-4411-8899-9904C1028A43}" type="slidenum">
              <a:rPr lang="de-DE" smtClean="0"/>
              <a:t>‹N›</a:t>
            </a:fld>
            <a:endParaRPr lang="de-DE"/>
          </a:p>
        </p:txBody>
      </p:sp>
    </p:spTree>
    <p:extLst>
      <p:ext uri="{BB962C8B-B14F-4D97-AF65-F5344CB8AC3E}">
        <p14:creationId xmlns:p14="http://schemas.microsoft.com/office/powerpoint/2010/main" val="167957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9A9848E-15D7-42EF-8E8D-A4CCA39ADBB6}" type="datetimeFigureOut">
              <a:rPr lang="de-DE" smtClean="0"/>
              <a:t>23.09.2020</a:t>
            </a:fld>
            <a:endParaRPr lang="de-DE"/>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de-DE"/>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37F9B5FF-1865-4411-8899-9904C1028A43}" type="slidenum">
              <a:rPr lang="de-DE" smtClean="0"/>
              <a:t>‹N›</a:t>
            </a:fld>
            <a:endParaRPr lang="de-DE"/>
          </a:p>
        </p:txBody>
      </p:sp>
    </p:spTree>
    <p:extLst>
      <p:ext uri="{BB962C8B-B14F-4D97-AF65-F5344CB8AC3E}">
        <p14:creationId xmlns:p14="http://schemas.microsoft.com/office/powerpoint/2010/main" val="41200635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2.w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4212" y="685799"/>
            <a:ext cx="8459788" cy="2971801"/>
          </a:xfrm>
        </p:spPr>
        <p:txBody>
          <a:bodyPr/>
          <a:lstStyle/>
          <a:p>
            <a:r>
              <a:rPr lang="de-DE" dirty="0"/>
              <a:t>R150 RRD Retro-</a:t>
            </a:r>
            <a:r>
              <a:rPr lang="de-DE" dirty="0" err="1"/>
              <a:t>reflective</a:t>
            </a:r>
            <a:r>
              <a:rPr lang="de-DE" dirty="0"/>
              <a:t> Devices</a:t>
            </a:r>
          </a:p>
        </p:txBody>
      </p:sp>
      <p:sp>
        <p:nvSpPr>
          <p:cNvPr id="3" name="Untertitel 2"/>
          <p:cNvSpPr>
            <a:spLocks noGrp="1"/>
          </p:cNvSpPr>
          <p:nvPr>
            <p:ph type="subTitle" idx="1"/>
          </p:nvPr>
        </p:nvSpPr>
        <p:spPr/>
        <p:txBody>
          <a:bodyPr/>
          <a:lstStyle/>
          <a:p>
            <a:r>
              <a:rPr lang="de-DE" dirty="0" err="1"/>
              <a:t>Simplification</a:t>
            </a:r>
            <a:r>
              <a:rPr lang="de-DE" dirty="0"/>
              <a:t> </a:t>
            </a:r>
            <a:r>
              <a:rPr lang="de-DE" dirty="0" err="1"/>
              <a:t>stage</a:t>
            </a:r>
            <a:r>
              <a:rPr lang="de-DE" dirty="0"/>
              <a:t> 2</a:t>
            </a:r>
          </a:p>
        </p:txBody>
      </p:sp>
      <p:sp>
        <p:nvSpPr>
          <p:cNvPr id="5" name="CasellaDiTesto 5">
            <a:extLst>
              <a:ext uri="{FF2B5EF4-FFF2-40B4-BE49-F238E27FC236}">
                <a16:creationId xmlns:a16="http://schemas.microsoft.com/office/drawing/2014/main" id="{400846DE-0085-47BD-89B0-7D81C10AAFBD}"/>
              </a:ext>
            </a:extLst>
          </p:cNvPr>
          <p:cNvSpPr txBox="1"/>
          <p:nvPr/>
        </p:nvSpPr>
        <p:spPr>
          <a:xfrm flipH="1">
            <a:off x="9144000" y="358305"/>
            <a:ext cx="2723320" cy="707886"/>
          </a:xfrm>
          <a:prstGeom prst="rect">
            <a:avLst/>
          </a:prstGeom>
          <a:solidFill>
            <a:srgbClr val="FF0000"/>
          </a:solidFill>
          <a:ln>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dirty="0"/>
              <a:t>SLR-41-14</a:t>
            </a:r>
          </a:p>
          <a:p>
            <a:pPr algn="ctr"/>
            <a:r>
              <a:rPr lang="it-IT" sz="1600" dirty="0"/>
              <a:t>(Rev. of SLR-39-01/Rev.2)</a:t>
            </a:r>
          </a:p>
        </p:txBody>
      </p:sp>
    </p:spTree>
    <p:extLst>
      <p:ext uri="{BB962C8B-B14F-4D97-AF65-F5344CB8AC3E}">
        <p14:creationId xmlns:p14="http://schemas.microsoft.com/office/powerpoint/2010/main" val="3988370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6221" y="193628"/>
            <a:ext cx="8534400" cy="1507067"/>
          </a:xfrm>
        </p:spPr>
        <p:txBody>
          <a:bodyPr/>
          <a:lstStyle/>
          <a:p>
            <a:r>
              <a:rPr lang="de-DE" dirty="0"/>
              <a:t>Update </a:t>
            </a:r>
            <a:r>
              <a:rPr lang="de-DE" dirty="0" err="1"/>
              <a:t>of</a:t>
            </a:r>
            <a:r>
              <a:rPr lang="de-DE" dirty="0"/>
              <a:t> </a:t>
            </a:r>
            <a:r>
              <a:rPr lang="de-DE" dirty="0" err="1"/>
              <a:t>definitions</a:t>
            </a:r>
            <a:br>
              <a:rPr lang="de-DE" dirty="0"/>
            </a:br>
            <a:r>
              <a:rPr lang="de-DE" sz="1800" dirty="0" err="1"/>
              <a:t>Correction</a:t>
            </a:r>
            <a:r>
              <a:rPr lang="de-DE" sz="1800" dirty="0"/>
              <a:t> </a:t>
            </a:r>
            <a:r>
              <a:rPr lang="de-DE" sz="1800" dirty="0" err="1"/>
              <a:t>of</a:t>
            </a:r>
            <a:r>
              <a:rPr lang="de-DE" sz="1800" dirty="0"/>
              <a:t> </a:t>
            </a:r>
            <a:r>
              <a:rPr lang="de-DE" sz="1800" dirty="0" err="1"/>
              <a:t>the</a:t>
            </a:r>
            <a:r>
              <a:rPr lang="de-DE" sz="1800" dirty="0"/>
              <a:t> </a:t>
            </a:r>
            <a:r>
              <a:rPr lang="de-DE" sz="1800" dirty="0" err="1"/>
              <a:t>Photometric</a:t>
            </a:r>
            <a:r>
              <a:rPr lang="de-DE" sz="1800" dirty="0"/>
              <a:t>  </a:t>
            </a:r>
            <a:r>
              <a:rPr lang="de-DE" sz="1800" dirty="0" err="1"/>
              <a:t>Definitions</a:t>
            </a:r>
            <a:endParaRPr lang="de-DE" sz="1800" dirty="0"/>
          </a:p>
        </p:txBody>
      </p:sp>
      <mc:AlternateContent xmlns:mc="http://schemas.openxmlformats.org/markup-compatibility/2006" xmlns:a14="http://schemas.microsoft.com/office/drawing/2010/main">
        <mc:Choice Requires="a14">
          <p:sp>
            <p:nvSpPr>
              <p:cNvPr id="4" name="Rechteck 3"/>
              <p:cNvSpPr/>
              <p:nvPr/>
            </p:nvSpPr>
            <p:spPr>
              <a:xfrm>
                <a:off x="5145256" y="1926957"/>
                <a:ext cx="6096000" cy="553998"/>
              </a:xfrm>
              <a:prstGeom prst="rect">
                <a:avLst/>
              </a:prstGeom>
            </p:spPr>
            <p:txBody>
              <a:bodyPr>
                <a:spAutoFit/>
              </a:bodyPr>
              <a:lstStyle/>
              <a:p>
                <a:pPr algn="just">
                  <a:lnSpc>
                    <a:spcPts val="1200"/>
                  </a:lnSpc>
                  <a:spcAft>
                    <a:spcPts val="600"/>
                  </a:spcAft>
                  <a:tabLst>
                    <a:tab pos="-914400" algn="l"/>
                    <a:tab pos="-457200" algn="l"/>
                  </a:tabLst>
                </a:pPr>
                <a:r>
                  <a:rPr lang="en-GB" sz="1200" dirty="0">
                    <a:latin typeface="Times New Roman" panose="02020603050405020304" pitchFamily="18" charset="0"/>
                    <a:ea typeface="Times New Roman" panose="02020603050405020304" pitchFamily="18" charset="0"/>
                  </a:rPr>
                  <a:t>"</a:t>
                </a:r>
                <a:r>
                  <a:rPr lang="en-GB" sz="1200" i="1" dirty="0">
                    <a:effectLst/>
                    <a:latin typeface="Times New Roman" panose="02020603050405020304" pitchFamily="18" charset="0"/>
                    <a:ea typeface="Times New Roman" panose="02020603050405020304" pitchFamily="18" charset="0"/>
                  </a:rPr>
                  <a:t>Coefficient of luminous intensity R</a:t>
                </a:r>
                <a:r>
                  <a:rPr lang="en-GB" sz="1200" i="1" baseline="-25000" dirty="0">
                    <a:effectLst/>
                    <a:latin typeface="Times New Roman" panose="02020603050405020304" pitchFamily="18" charset="0"/>
                    <a:ea typeface="Times New Roman" panose="02020603050405020304" pitchFamily="18" charset="0"/>
                  </a:rPr>
                  <a:t>I</a:t>
                </a:r>
                <a:r>
                  <a:rPr lang="en-GB" sz="1200" dirty="0">
                    <a:effectLst/>
                    <a:latin typeface="Times New Roman" panose="02020603050405020304" pitchFamily="18" charset="0"/>
                    <a:ea typeface="Times New Roman" panose="02020603050405020304" pitchFamily="18" charset="0"/>
                  </a:rPr>
                  <a:t>" means the quotient of the luminous intensity </a:t>
                </a:r>
                <a:r>
                  <a:rPr lang="en-GB" sz="1200" i="1" dirty="0">
                    <a:effectLst/>
                    <a:latin typeface="Times New Roman" panose="02020603050405020304" pitchFamily="18" charset="0"/>
                    <a:ea typeface="Times New Roman" panose="02020603050405020304" pitchFamily="18" charset="0"/>
                  </a:rPr>
                  <a:t>I</a:t>
                </a:r>
                <a:r>
                  <a:rPr lang="en-GB" sz="1200" dirty="0">
                    <a:effectLst/>
                    <a:latin typeface="Times New Roman" panose="02020603050405020304" pitchFamily="18" charset="0"/>
                    <a:ea typeface="Times New Roman" panose="02020603050405020304" pitchFamily="18" charset="0"/>
                  </a:rPr>
                  <a:t> reflected by the retro-reflective device in the direction considered, divided by the normal illumination </a:t>
                </a:r>
                <a14:m>
                  <m:oMath xmlns:m="http://schemas.openxmlformats.org/officeDocument/2006/math">
                    <m:sSub>
                      <m:sSubPr>
                        <m:ctrlPr>
                          <a:rPr lang="de-DE" sz="1200" i="1">
                            <a:effectLst/>
                            <a:latin typeface="Cambria Math" panose="02040503050406030204" pitchFamily="18" charset="0"/>
                            <a:ea typeface="Times New Roman" panose="02020603050405020304" pitchFamily="18" charset="0"/>
                          </a:rPr>
                        </m:ctrlPr>
                      </m:sSubPr>
                      <m:e>
                        <m:r>
                          <a:rPr lang="en-GB" sz="1200" i="1">
                            <a:effectLst/>
                            <a:latin typeface="Cambria Math" panose="02040503050406030204" pitchFamily="18" charset="0"/>
                            <a:ea typeface="Times New Roman" panose="02020603050405020304" pitchFamily="18" charset="0"/>
                          </a:rPr>
                          <m:t>𝐸</m:t>
                        </m:r>
                      </m:e>
                      <m:sub>
                        <m:r>
                          <a:rPr lang="en-GB" sz="1200" i="1">
                            <a:effectLst/>
                            <a:latin typeface="Cambria Math" panose="02040503050406030204" pitchFamily="18" charset="0"/>
                            <a:ea typeface="Times New Roman" panose="02020603050405020304" pitchFamily="18" charset="0"/>
                          </a:rPr>
                          <m:t>⊥</m:t>
                        </m:r>
                      </m:sub>
                    </m:sSub>
                  </m:oMath>
                </a14:m>
                <a:r>
                  <a:rPr lang="en-GB" sz="1200" dirty="0">
                    <a:effectLst/>
                    <a:latin typeface="Times New Roman" panose="02020603050405020304" pitchFamily="18" charset="0"/>
                    <a:ea typeface="Times New Roman" panose="02020603050405020304" pitchFamily="18" charset="0"/>
                  </a:rPr>
                  <a:t> of the retro-reflecting device for given angles of illumination, divergence and rotation. </a:t>
                </a:r>
                <a:endParaRPr lang="de-DE" sz="1200" dirty="0">
                  <a:effectLst/>
                  <a:latin typeface="Times New Roman" panose="02020603050405020304" pitchFamily="18" charset="0"/>
                  <a:ea typeface="Times New Roman" panose="02020603050405020304" pitchFamily="18" charset="0"/>
                </a:endParaRPr>
              </a:p>
            </p:txBody>
          </p:sp>
        </mc:Choice>
        <mc:Fallback xmlns="">
          <p:sp>
            <p:nvSpPr>
              <p:cNvPr id="4" name="Rechteck 3"/>
              <p:cNvSpPr>
                <a:spLocks noRot="1" noChangeAspect="1" noMove="1" noResize="1" noEditPoints="1" noAdjustHandles="1" noChangeArrowheads="1" noChangeShapeType="1" noTextEdit="1"/>
              </p:cNvSpPr>
              <p:nvPr/>
            </p:nvSpPr>
            <p:spPr>
              <a:xfrm>
                <a:off x="5145256" y="1926957"/>
                <a:ext cx="6096000" cy="553998"/>
              </a:xfrm>
              <a:prstGeom prst="rect">
                <a:avLst/>
              </a:prstGeom>
              <a:blipFill>
                <a:blip r:embed="rId3"/>
                <a:stretch>
                  <a:fillRect t="-5495" r="-100" b="-7692"/>
                </a:stretch>
              </a:blipFill>
            </p:spPr>
            <p:txBody>
              <a:bodyPr/>
              <a:lstStyle/>
              <a:p>
                <a:r>
                  <a:rPr lang="de-DE">
                    <a:noFill/>
                  </a:rPr>
                  <a:t> </a:t>
                </a:r>
              </a:p>
            </p:txBody>
          </p:sp>
        </mc:Fallback>
      </mc:AlternateContent>
      <p:graphicFrame>
        <p:nvGraphicFramePr>
          <p:cNvPr id="5" name="Objekt 4"/>
          <p:cNvGraphicFramePr>
            <a:graphicFrameLocks noChangeAspect="1"/>
          </p:cNvGraphicFramePr>
          <p:nvPr>
            <p:extLst>
              <p:ext uri="{D42A27DB-BD31-4B8C-83A1-F6EECF244321}">
                <p14:modId xmlns:p14="http://schemas.microsoft.com/office/powerpoint/2010/main" val="3818112414"/>
              </p:ext>
            </p:extLst>
          </p:nvPr>
        </p:nvGraphicFramePr>
        <p:xfrm>
          <a:off x="1140146" y="4532928"/>
          <a:ext cx="590550" cy="457200"/>
        </p:xfrm>
        <a:graphic>
          <a:graphicData uri="http://schemas.openxmlformats.org/presentationml/2006/ole">
            <mc:AlternateContent xmlns:mc="http://schemas.openxmlformats.org/markup-compatibility/2006">
              <mc:Choice xmlns:v="urn:schemas-microsoft-com:vml" Requires="v">
                <p:oleObj spid="_x0000_s2066" r:id="rId4" imgW="622030" imgH="431613" progId="Equation.3">
                  <p:embed/>
                </p:oleObj>
              </mc:Choice>
              <mc:Fallback>
                <p:oleObj r:id="rId4" imgW="622030" imgH="431613" progId="Equation.3">
                  <p:embed/>
                  <p:pic>
                    <p:nvPicPr>
                      <p:cNvPr id="5" name="Objek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0146" y="4532928"/>
                        <a:ext cx="5905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kt 5"/>
          <p:cNvGraphicFramePr>
            <a:graphicFrameLocks noChangeAspect="1"/>
          </p:cNvGraphicFramePr>
          <p:nvPr>
            <p:extLst>
              <p:ext uri="{D42A27DB-BD31-4B8C-83A1-F6EECF244321}">
                <p14:modId xmlns:p14="http://schemas.microsoft.com/office/powerpoint/2010/main" val="3654586403"/>
              </p:ext>
            </p:extLst>
          </p:nvPr>
        </p:nvGraphicFramePr>
        <p:xfrm>
          <a:off x="2010384" y="4540928"/>
          <a:ext cx="847725" cy="457200"/>
        </p:xfrm>
        <a:graphic>
          <a:graphicData uri="http://schemas.openxmlformats.org/presentationml/2006/ole">
            <mc:AlternateContent xmlns:mc="http://schemas.openxmlformats.org/markup-compatibility/2006">
              <mc:Choice xmlns:v="urn:schemas-microsoft-com:vml" Requires="v">
                <p:oleObj spid="_x0000_s2067" r:id="rId6" imgW="838200" imgH="457200" progId="Equation.3">
                  <p:embed/>
                </p:oleObj>
              </mc:Choice>
              <mc:Fallback>
                <p:oleObj r:id="rId6" imgW="838200" imgH="457200" progId="Equation.3">
                  <p:embed/>
                  <p:pic>
                    <p:nvPicPr>
                      <p:cNvPr id="6" name="Objek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0384" y="4540928"/>
                        <a:ext cx="8477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3"/>
          <p:cNvSpPr>
            <a:spLocks noChangeArrowheads="1"/>
          </p:cNvSpPr>
          <p:nvPr/>
        </p:nvSpPr>
        <p:spPr bwMode="auto">
          <a:xfrm>
            <a:off x="5134172" y="3804878"/>
            <a:ext cx="5370022"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"Specific c</a:t>
            </a:r>
            <a:r>
              <a:rPr kumimoji="0" lang="en-GB" altLang="de-DE" sz="10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oefficient of retro-reflection (symbol R</a:t>
            </a:r>
            <a:r>
              <a:rPr kumimoji="0" lang="en-GB" altLang="de-DE" sz="1000" b="0" i="1"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A</a:t>
            </a:r>
            <a:r>
              <a:rPr kumimoji="0" lang="en-GB" altLang="de-DE" sz="10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means the quotient of the coefficient of luminous intensity R of a plane retro-reflecting surface and its area A</a:t>
            </a:r>
            <a:endParaRPr kumimoji="0" lang="de-DE" altLang="de-DE"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
        <p:nvSpPr>
          <p:cNvPr id="8" name="Rectangle 4"/>
          <p:cNvSpPr>
            <a:spLocks noChangeArrowheads="1"/>
          </p:cNvSpPr>
          <p:nvPr/>
        </p:nvSpPr>
        <p:spPr bwMode="auto">
          <a:xfrm>
            <a:off x="5134172" y="4956730"/>
            <a:ext cx="507061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The coefficient of retro-reflection R</a:t>
            </a:r>
            <a:r>
              <a:rPr kumimoji="0" lang="en-GB" altLang="de-DE" sz="10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A</a:t>
            </a: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is expressed in candelas per m</a:t>
            </a:r>
            <a:r>
              <a:rPr kumimoji="0" lang="en-GB" altLang="de-DE" sz="10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2</a:t>
            </a: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per lx (cd∙m</a:t>
            </a:r>
            <a:r>
              <a:rPr kumimoji="0" lang="en-GB" altLang="de-DE" sz="10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-2</a:t>
            </a: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∙lx</a:t>
            </a:r>
            <a:r>
              <a:rPr kumimoji="0" lang="en-GB" altLang="de-DE" sz="1000" b="0"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-1</a:t>
            </a: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de-DE" altLang="de-DE" sz="8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0" name="Rechteck 9"/>
              <p:cNvSpPr/>
              <p:nvPr/>
            </p:nvSpPr>
            <p:spPr>
              <a:xfrm>
                <a:off x="5433752" y="4523021"/>
                <a:ext cx="2571403" cy="323165"/>
              </a:xfrm>
              <a:prstGeom prst="rect">
                <a:avLst/>
              </a:prstGeom>
            </p:spPr>
            <p:txBody>
              <a:bodyPr wrap="square">
                <a:spAutoFit/>
              </a:bodyPr>
              <a:lstStyle/>
              <a:p>
                <a:pPr algn="just">
                  <a:lnSpc>
                    <a:spcPts val="1200"/>
                  </a:lnSpc>
                  <a:spcAft>
                    <a:spcPts val="600"/>
                  </a:spcAft>
                </a:pPr>
                <a14:m>
                  <m:oMathPara xmlns:m="http://schemas.openxmlformats.org/officeDocument/2006/math">
                    <m:oMathParaPr>
                      <m:jc m:val="centerGroup"/>
                    </m:oMathParaPr>
                    <m:oMath xmlns:m="http://schemas.openxmlformats.org/officeDocument/2006/math">
                      <m:sSub>
                        <m:sSubPr>
                          <m:ctrlPr>
                            <a:rPr lang="de-DE" i="1" smtClean="0">
                              <a:solidFill>
                                <a:schemeClr val="bg1"/>
                              </a:solidFill>
                              <a:latin typeface="Cambria Math" panose="02040503050406030204" pitchFamily="18" charset="0"/>
                              <a:ea typeface="Times New Roman" panose="02020603050405020304" pitchFamily="18" charset="0"/>
                            </a:rPr>
                          </m:ctrlPr>
                        </m:sSubPr>
                        <m:e>
                          <m:r>
                            <a:rPr lang="en-GB" i="1">
                              <a:solidFill>
                                <a:schemeClr val="bg1"/>
                              </a:solidFill>
                              <a:effectLst/>
                              <a:latin typeface="Cambria Math" panose="02040503050406030204" pitchFamily="18" charset="0"/>
                              <a:ea typeface="Times New Roman" panose="02020603050405020304" pitchFamily="18" charset="0"/>
                            </a:rPr>
                            <m:t>𝑅</m:t>
                          </m:r>
                        </m:e>
                        <m:sub>
                          <m:r>
                            <a:rPr lang="en-GB" i="1">
                              <a:solidFill>
                                <a:schemeClr val="bg1"/>
                              </a:solidFill>
                              <a:effectLst/>
                              <a:latin typeface="Cambria Math" panose="02040503050406030204" pitchFamily="18" charset="0"/>
                              <a:ea typeface="Times New Roman" panose="02020603050405020304" pitchFamily="18" charset="0"/>
                            </a:rPr>
                            <m:t>𝐴</m:t>
                          </m:r>
                        </m:sub>
                      </m:sSub>
                      <m:r>
                        <a:rPr lang="en-GB" i="1">
                          <a:solidFill>
                            <a:schemeClr val="bg1"/>
                          </a:solidFill>
                          <a:effectLst/>
                          <a:latin typeface="Cambria Math" panose="02040503050406030204" pitchFamily="18" charset="0"/>
                          <a:ea typeface="Times New Roman" panose="02020603050405020304" pitchFamily="18" charset="0"/>
                        </a:rPr>
                        <m:t>= </m:t>
                      </m:r>
                      <m:f>
                        <m:fPr>
                          <m:ctrlPr>
                            <a:rPr lang="de-DE" i="1">
                              <a:solidFill>
                                <a:schemeClr val="bg1"/>
                              </a:solidFill>
                              <a:effectLst/>
                              <a:latin typeface="Cambria Math" panose="02040503050406030204" pitchFamily="18" charset="0"/>
                              <a:ea typeface="Times New Roman" panose="02020603050405020304" pitchFamily="18" charset="0"/>
                            </a:rPr>
                          </m:ctrlPr>
                        </m:fPr>
                        <m:num>
                          <m:sSub>
                            <m:sSubPr>
                              <m:ctrlPr>
                                <a:rPr lang="de-DE" i="1">
                                  <a:solidFill>
                                    <a:schemeClr val="bg1"/>
                                  </a:solidFill>
                                  <a:effectLst/>
                                  <a:latin typeface="Cambria Math" panose="02040503050406030204" pitchFamily="18" charset="0"/>
                                  <a:ea typeface="Times New Roman" panose="02020603050405020304" pitchFamily="18" charset="0"/>
                                </a:rPr>
                              </m:ctrlPr>
                            </m:sSubPr>
                            <m:e>
                              <m:r>
                                <a:rPr lang="en-GB" i="1">
                                  <a:solidFill>
                                    <a:schemeClr val="bg1"/>
                                  </a:solidFill>
                                  <a:effectLst/>
                                  <a:latin typeface="Cambria Math" panose="02040503050406030204" pitchFamily="18" charset="0"/>
                                  <a:ea typeface="Times New Roman" panose="02020603050405020304" pitchFamily="18" charset="0"/>
                                </a:rPr>
                                <m:t>𝑅</m:t>
                              </m:r>
                            </m:e>
                            <m:sub>
                              <m:r>
                                <a:rPr lang="en-GB" i="1">
                                  <a:solidFill>
                                    <a:schemeClr val="bg1"/>
                                  </a:solidFill>
                                  <a:effectLst/>
                                  <a:latin typeface="Cambria Math" panose="02040503050406030204" pitchFamily="18" charset="0"/>
                                  <a:ea typeface="Times New Roman" panose="02020603050405020304" pitchFamily="18" charset="0"/>
                                </a:rPr>
                                <m:t>𝐼</m:t>
                              </m:r>
                            </m:sub>
                          </m:sSub>
                        </m:num>
                        <m:den>
                          <m:r>
                            <a:rPr lang="en-GB" i="1">
                              <a:solidFill>
                                <a:schemeClr val="bg1"/>
                              </a:solidFill>
                              <a:effectLst/>
                              <a:latin typeface="Cambria Math" panose="02040503050406030204" pitchFamily="18" charset="0"/>
                              <a:ea typeface="Times New Roman" panose="02020603050405020304" pitchFamily="18" charset="0"/>
                            </a:rPr>
                            <m:t>𝐴</m:t>
                          </m:r>
                        </m:den>
                      </m:f>
                      <m:r>
                        <a:rPr lang="en-GB" i="1">
                          <a:solidFill>
                            <a:schemeClr val="bg1"/>
                          </a:solidFill>
                          <a:effectLst/>
                          <a:latin typeface="Cambria Math" panose="02040503050406030204" pitchFamily="18" charset="0"/>
                          <a:ea typeface="Times New Roman" panose="02020603050405020304" pitchFamily="18" charset="0"/>
                        </a:rPr>
                        <m:t>=</m:t>
                      </m:r>
                      <m:f>
                        <m:fPr>
                          <m:ctrlPr>
                            <a:rPr lang="de-DE" i="1">
                              <a:solidFill>
                                <a:schemeClr val="bg1"/>
                              </a:solidFill>
                              <a:effectLst/>
                              <a:latin typeface="Cambria Math" panose="02040503050406030204" pitchFamily="18" charset="0"/>
                              <a:ea typeface="Times New Roman" panose="02020603050405020304" pitchFamily="18" charset="0"/>
                            </a:rPr>
                          </m:ctrlPr>
                        </m:fPr>
                        <m:num>
                          <m:r>
                            <a:rPr lang="en-GB" i="1">
                              <a:solidFill>
                                <a:schemeClr val="bg1"/>
                              </a:solidFill>
                              <a:effectLst/>
                              <a:latin typeface="Cambria Math" panose="02040503050406030204" pitchFamily="18" charset="0"/>
                              <a:ea typeface="Times New Roman" panose="02020603050405020304" pitchFamily="18" charset="0"/>
                            </a:rPr>
                            <m:t>𝐼</m:t>
                          </m:r>
                        </m:num>
                        <m:den>
                          <m:sSub>
                            <m:sSubPr>
                              <m:ctrlPr>
                                <a:rPr lang="de-DE" i="1">
                                  <a:solidFill>
                                    <a:schemeClr val="bg1"/>
                                  </a:solidFill>
                                  <a:effectLst/>
                                  <a:latin typeface="Cambria Math" panose="02040503050406030204" pitchFamily="18" charset="0"/>
                                  <a:ea typeface="Times New Roman" panose="02020603050405020304" pitchFamily="18" charset="0"/>
                                </a:rPr>
                              </m:ctrlPr>
                            </m:sSubPr>
                            <m:e>
                              <m:r>
                                <a:rPr lang="en-GB" i="1">
                                  <a:solidFill>
                                    <a:schemeClr val="bg1"/>
                                  </a:solidFill>
                                  <a:effectLst/>
                                  <a:latin typeface="Cambria Math" panose="02040503050406030204" pitchFamily="18" charset="0"/>
                                  <a:ea typeface="Times New Roman" panose="02020603050405020304" pitchFamily="18" charset="0"/>
                                </a:rPr>
                                <m:t>𝐸</m:t>
                              </m:r>
                            </m:e>
                            <m:sub>
                              <m:r>
                                <a:rPr lang="en-GB" i="1">
                                  <a:solidFill>
                                    <a:schemeClr val="bg1"/>
                                  </a:solidFill>
                                  <a:effectLst/>
                                  <a:latin typeface="Cambria Math" panose="02040503050406030204" pitchFamily="18" charset="0"/>
                                  <a:ea typeface="Times New Roman" panose="02020603050405020304" pitchFamily="18" charset="0"/>
                                </a:rPr>
                                <m:t>⊥</m:t>
                              </m:r>
                            </m:sub>
                          </m:sSub>
                          <m:r>
                            <a:rPr lang="en-GB" i="1">
                              <a:solidFill>
                                <a:schemeClr val="bg1"/>
                              </a:solidFill>
                              <a:effectLst/>
                              <a:latin typeface="Cambria Math" panose="02040503050406030204" pitchFamily="18" charset="0"/>
                              <a:ea typeface="Times New Roman" panose="02020603050405020304" pitchFamily="18" charset="0"/>
                            </a:rPr>
                            <m:t>∙</m:t>
                          </m:r>
                          <m:r>
                            <a:rPr lang="en-GB" i="1">
                              <a:solidFill>
                                <a:schemeClr val="bg1"/>
                              </a:solidFill>
                              <a:effectLst/>
                              <a:latin typeface="Cambria Math" panose="02040503050406030204" pitchFamily="18" charset="0"/>
                              <a:ea typeface="Times New Roman" panose="02020603050405020304" pitchFamily="18" charset="0"/>
                            </a:rPr>
                            <m:t>𝐴</m:t>
                          </m:r>
                        </m:den>
                      </m:f>
                    </m:oMath>
                  </m:oMathPara>
                </a14:m>
                <a:endParaRPr lang="de-DE" dirty="0">
                  <a:solidFill>
                    <a:schemeClr val="bg1"/>
                  </a:solidFill>
                  <a:effectLst/>
                  <a:latin typeface="Times New Roman" panose="02020603050405020304" pitchFamily="18" charset="0"/>
                  <a:ea typeface="Times New Roman" panose="02020603050405020304" pitchFamily="18" charset="0"/>
                </a:endParaRPr>
              </a:p>
            </p:txBody>
          </p:sp>
        </mc:Choice>
        <mc:Fallback xmlns="">
          <p:sp>
            <p:nvSpPr>
              <p:cNvPr id="10" name="Rechteck 9"/>
              <p:cNvSpPr>
                <a:spLocks noRot="1" noChangeAspect="1" noMove="1" noResize="1" noEditPoints="1" noAdjustHandles="1" noChangeArrowheads="1" noChangeShapeType="1" noTextEdit="1"/>
              </p:cNvSpPr>
              <p:nvPr/>
            </p:nvSpPr>
            <p:spPr>
              <a:xfrm>
                <a:off x="5433752" y="4523021"/>
                <a:ext cx="2571403" cy="323165"/>
              </a:xfrm>
              <a:prstGeom prst="rect">
                <a:avLst/>
              </a:prstGeom>
              <a:blipFill>
                <a:blip r:embed="rId8"/>
                <a:stretch>
                  <a:fillRect t="-86792" b="-1132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 name="Rechteck 12"/>
              <p:cNvSpPr/>
              <p:nvPr/>
            </p:nvSpPr>
            <p:spPr>
              <a:xfrm>
                <a:off x="5633836" y="2560849"/>
                <a:ext cx="1085618"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de-DE" i="1" smtClean="0">
                              <a:solidFill>
                                <a:schemeClr val="bg1"/>
                              </a:solidFill>
                              <a:latin typeface="Cambria Math" panose="02040503050406030204" pitchFamily="18" charset="0"/>
                            </a:rPr>
                          </m:ctrlPr>
                        </m:sSubPr>
                        <m:e>
                          <m:r>
                            <a:rPr lang="de-DE" i="1">
                              <a:solidFill>
                                <a:schemeClr val="bg1"/>
                              </a:solidFill>
                              <a:latin typeface="Cambria Math" panose="02040503050406030204" pitchFamily="18" charset="0"/>
                            </a:rPr>
                            <m:t>𝑅</m:t>
                          </m:r>
                        </m:e>
                        <m:sub>
                          <m:r>
                            <a:rPr lang="de-DE" i="1">
                              <a:solidFill>
                                <a:schemeClr val="bg1"/>
                              </a:solidFill>
                              <a:latin typeface="Cambria Math" panose="02040503050406030204" pitchFamily="18" charset="0"/>
                            </a:rPr>
                            <m:t>𝐼</m:t>
                          </m:r>
                        </m:sub>
                      </m:sSub>
                      <m:r>
                        <a:rPr lang="de-DE" i="0">
                          <a:solidFill>
                            <a:schemeClr val="bg1"/>
                          </a:solidFill>
                          <a:latin typeface="Cambria Math" panose="02040503050406030204" pitchFamily="18" charset="0"/>
                        </a:rPr>
                        <m:t>= </m:t>
                      </m:r>
                      <m:f>
                        <m:fPr>
                          <m:ctrlPr>
                            <a:rPr lang="de-DE" i="1">
                              <a:solidFill>
                                <a:schemeClr val="bg1"/>
                              </a:solidFill>
                              <a:latin typeface="Cambria Math" panose="02040503050406030204" pitchFamily="18" charset="0"/>
                            </a:rPr>
                          </m:ctrlPr>
                        </m:fPr>
                        <m:num>
                          <m:r>
                            <a:rPr lang="de-DE" i="1">
                              <a:solidFill>
                                <a:schemeClr val="bg1"/>
                              </a:solidFill>
                              <a:latin typeface="Cambria Math" panose="02040503050406030204" pitchFamily="18" charset="0"/>
                            </a:rPr>
                            <m:t>𝐼</m:t>
                          </m:r>
                        </m:num>
                        <m:den>
                          <m:sSub>
                            <m:sSubPr>
                              <m:ctrlPr>
                                <a:rPr lang="de-DE" i="1">
                                  <a:solidFill>
                                    <a:schemeClr val="bg1"/>
                                  </a:solidFill>
                                  <a:latin typeface="Cambria Math" panose="02040503050406030204" pitchFamily="18" charset="0"/>
                                </a:rPr>
                              </m:ctrlPr>
                            </m:sSubPr>
                            <m:e>
                              <m:r>
                                <a:rPr lang="de-DE" i="1">
                                  <a:solidFill>
                                    <a:schemeClr val="bg1"/>
                                  </a:solidFill>
                                  <a:latin typeface="Cambria Math" panose="02040503050406030204" pitchFamily="18" charset="0"/>
                                </a:rPr>
                                <m:t>𝐸</m:t>
                              </m:r>
                            </m:e>
                            <m:sub>
                              <m:r>
                                <a:rPr lang="de-DE" i="0">
                                  <a:solidFill>
                                    <a:schemeClr val="bg1"/>
                                  </a:solidFill>
                                  <a:latin typeface="Cambria Math" panose="02040503050406030204" pitchFamily="18" charset="0"/>
                                </a:rPr>
                                <m:t>⊥</m:t>
                              </m:r>
                            </m:sub>
                          </m:sSub>
                        </m:den>
                      </m:f>
                    </m:oMath>
                  </m:oMathPara>
                </a14:m>
                <a:endParaRPr lang="de-DE" dirty="0">
                  <a:solidFill>
                    <a:schemeClr val="bg1"/>
                  </a:solidFill>
                </a:endParaRPr>
              </a:p>
            </p:txBody>
          </p:sp>
        </mc:Choice>
        <mc:Fallback xmlns="">
          <p:sp>
            <p:nvSpPr>
              <p:cNvPr id="13" name="Rechteck 12"/>
              <p:cNvSpPr>
                <a:spLocks noRot="1" noChangeAspect="1" noMove="1" noResize="1" noEditPoints="1" noAdjustHandles="1" noChangeArrowheads="1" noChangeShapeType="1" noTextEdit="1"/>
              </p:cNvSpPr>
              <p:nvPr/>
            </p:nvSpPr>
            <p:spPr>
              <a:xfrm>
                <a:off x="5633836" y="2560849"/>
                <a:ext cx="1085618" cy="656205"/>
              </a:xfrm>
              <a:prstGeom prst="rect">
                <a:avLst/>
              </a:prstGeom>
              <a:blipFill>
                <a:blip r:embed="rId9"/>
                <a:stretch>
                  <a:fillRect/>
                </a:stretch>
              </a:blipFill>
            </p:spPr>
            <p:txBody>
              <a:bodyPr/>
              <a:lstStyle/>
              <a:p>
                <a:r>
                  <a:rPr lang="de-DE">
                    <a:noFill/>
                  </a:rPr>
                  <a:t> </a:t>
                </a:r>
              </a:p>
            </p:txBody>
          </p:sp>
        </mc:Fallback>
      </mc:AlternateContent>
      <p:sp>
        <p:nvSpPr>
          <p:cNvPr id="19" name="Rechteck 18"/>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54.2:2001;CIE 54:2001 </a:t>
            </a:r>
          </a:p>
          <a:p>
            <a:r>
              <a:rPr lang="de-DE" dirty="0" err="1"/>
              <a:t>Retroreflection</a:t>
            </a:r>
            <a:r>
              <a:rPr lang="de-DE" dirty="0"/>
              <a:t> - Definition </a:t>
            </a:r>
            <a:r>
              <a:rPr lang="de-DE" dirty="0" err="1"/>
              <a:t>and</a:t>
            </a:r>
            <a:r>
              <a:rPr lang="de-DE" dirty="0"/>
              <a:t> </a:t>
            </a:r>
            <a:r>
              <a:rPr lang="de-DE" dirty="0" err="1"/>
              <a:t>measurement</a:t>
            </a:r>
            <a:r>
              <a:rPr lang="de-DE" dirty="0"/>
              <a:t> </a:t>
            </a:r>
          </a:p>
        </p:txBody>
      </p:sp>
      <p:sp>
        <p:nvSpPr>
          <p:cNvPr id="21" name="Rechteck 20"/>
          <p:cNvSpPr/>
          <p:nvPr/>
        </p:nvSpPr>
        <p:spPr>
          <a:xfrm>
            <a:off x="307044" y="3770930"/>
            <a:ext cx="3618519"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Coefficient of retro-reflection (symbol R')</a:t>
            </a:r>
            <a:r>
              <a:rPr lang="en-GB" sz="1000" dirty="0">
                <a:latin typeface="Times New Roman" panose="02020603050405020304" pitchFamily="18" charset="0"/>
                <a:ea typeface="Times New Roman" panose="02020603050405020304" pitchFamily="18" charset="0"/>
              </a:rPr>
              <a:t>" means the quotient of the coefficient of luminous intensity R of a plane retro-reflecting surface and its area A</a:t>
            </a:r>
            <a:endParaRPr lang="de-DE" sz="1000" dirty="0">
              <a:effectLst/>
              <a:latin typeface="Times New Roman" panose="02020603050405020304" pitchFamily="18" charset="0"/>
              <a:ea typeface="Times New Roman" panose="02020603050405020304" pitchFamily="18" charset="0"/>
            </a:endParaRPr>
          </a:p>
        </p:txBody>
      </p:sp>
      <p:sp>
        <p:nvSpPr>
          <p:cNvPr id="3" name="Textfeld 2"/>
          <p:cNvSpPr txBox="1"/>
          <p:nvPr/>
        </p:nvSpPr>
        <p:spPr>
          <a:xfrm>
            <a:off x="356221" y="1515861"/>
            <a:ext cx="3918066" cy="923330"/>
          </a:xfrm>
          <a:prstGeom prst="rect">
            <a:avLst/>
          </a:prstGeom>
          <a:noFill/>
        </p:spPr>
        <p:txBody>
          <a:bodyPr wrap="square" rtlCol="0">
            <a:spAutoFit/>
          </a:bodyPr>
          <a:lstStyle/>
          <a:p>
            <a:r>
              <a:rPr lang="de-DE" dirty="0">
                <a:solidFill>
                  <a:schemeClr val="bg1"/>
                </a:solidFill>
              </a:rPr>
              <a:t>In </a:t>
            </a:r>
            <a:r>
              <a:rPr lang="de-DE" dirty="0" err="1">
                <a:solidFill>
                  <a:schemeClr val="bg1"/>
                </a:solidFill>
              </a:rPr>
              <a:t>the</a:t>
            </a:r>
            <a:r>
              <a:rPr lang="de-DE" dirty="0">
                <a:solidFill>
                  <a:schemeClr val="bg1"/>
                </a:solidFill>
              </a:rPr>
              <a:t> </a:t>
            </a:r>
            <a:r>
              <a:rPr lang="de-DE" dirty="0" err="1">
                <a:solidFill>
                  <a:schemeClr val="bg1"/>
                </a:solidFill>
              </a:rPr>
              <a:t>current</a:t>
            </a:r>
            <a:r>
              <a:rPr lang="de-DE" dirty="0">
                <a:solidFill>
                  <a:schemeClr val="bg1"/>
                </a:solidFill>
              </a:rPr>
              <a:t> </a:t>
            </a:r>
            <a:r>
              <a:rPr lang="de-DE" dirty="0" err="1">
                <a:solidFill>
                  <a:schemeClr val="bg1"/>
                </a:solidFill>
              </a:rPr>
              <a:t>version</a:t>
            </a:r>
            <a:r>
              <a:rPr lang="de-DE" dirty="0">
                <a:solidFill>
                  <a:schemeClr val="bg1"/>
                </a:solidFill>
              </a:rPr>
              <a:t> Reg 150 (</a:t>
            </a:r>
            <a:r>
              <a:rPr lang="de-DE" dirty="0" err="1">
                <a:solidFill>
                  <a:schemeClr val="bg1"/>
                </a:solidFill>
              </a:rPr>
              <a:t>former</a:t>
            </a:r>
            <a:r>
              <a:rPr lang="de-DE" dirty="0">
                <a:solidFill>
                  <a:schemeClr val="bg1"/>
                </a:solidFill>
              </a:rPr>
              <a:t> Reg 3) – </a:t>
            </a:r>
            <a:r>
              <a:rPr lang="de-DE" dirty="0" err="1">
                <a:solidFill>
                  <a:schemeClr val="bg1"/>
                </a:solidFill>
              </a:rPr>
              <a:t>no</a:t>
            </a:r>
            <a:r>
              <a:rPr lang="de-DE" dirty="0">
                <a:solidFill>
                  <a:schemeClr val="bg1"/>
                </a:solidFill>
              </a:rPr>
              <a:t> </a:t>
            </a:r>
            <a:r>
              <a:rPr lang="de-DE" dirty="0" err="1">
                <a:solidFill>
                  <a:schemeClr val="bg1"/>
                </a:solidFill>
              </a:rPr>
              <a:t>definition</a:t>
            </a:r>
            <a:r>
              <a:rPr lang="de-DE" dirty="0">
                <a:solidFill>
                  <a:schemeClr val="bg1"/>
                </a:solidFill>
              </a:rPr>
              <a:t> </a:t>
            </a:r>
            <a:r>
              <a:rPr lang="de-DE" dirty="0" err="1">
                <a:solidFill>
                  <a:schemeClr val="bg1"/>
                </a:solidFill>
              </a:rPr>
              <a:t>of</a:t>
            </a:r>
            <a:r>
              <a:rPr lang="de-DE" dirty="0">
                <a:solidFill>
                  <a:schemeClr val="bg1"/>
                </a:solidFill>
              </a:rPr>
              <a:t> </a:t>
            </a:r>
            <a:r>
              <a:rPr lang="de-DE" dirty="0" err="1">
                <a:solidFill>
                  <a:schemeClr val="bg1"/>
                </a:solidFill>
              </a:rPr>
              <a:t>the</a:t>
            </a:r>
            <a:r>
              <a:rPr lang="de-DE" dirty="0">
                <a:solidFill>
                  <a:schemeClr val="bg1"/>
                </a:solidFill>
              </a:rPr>
              <a:t> CIL </a:t>
            </a:r>
            <a:r>
              <a:rPr lang="de-DE" dirty="0" err="1">
                <a:solidFill>
                  <a:schemeClr val="bg1"/>
                </a:solidFill>
              </a:rPr>
              <a:t>value</a:t>
            </a:r>
            <a:endParaRPr lang="de-DE" dirty="0">
              <a:solidFill>
                <a:schemeClr val="bg1"/>
              </a:solidFill>
            </a:endParaRPr>
          </a:p>
        </p:txBody>
      </p:sp>
      <p:sp>
        <p:nvSpPr>
          <p:cNvPr id="12" name="Textfeld 11"/>
          <p:cNvSpPr txBox="1"/>
          <p:nvPr/>
        </p:nvSpPr>
        <p:spPr>
          <a:xfrm>
            <a:off x="5134172" y="1519657"/>
            <a:ext cx="700833" cy="369332"/>
          </a:xfrm>
          <a:prstGeom prst="rect">
            <a:avLst/>
          </a:prstGeom>
          <a:noFill/>
        </p:spPr>
        <p:txBody>
          <a:bodyPr wrap="none" rtlCol="0">
            <a:spAutoFit/>
          </a:bodyPr>
          <a:lstStyle/>
          <a:p>
            <a:r>
              <a:rPr lang="de-DE" dirty="0">
                <a:solidFill>
                  <a:srgbClr val="FF0000"/>
                </a:solidFill>
              </a:rPr>
              <a:t>NEW</a:t>
            </a:r>
          </a:p>
        </p:txBody>
      </p:sp>
      <p:sp>
        <p:nvSpPr>
          <p:cNvPr id="14" name="Rechteck 13"/>
          <p:cNvSpPr/>
          <p:nvPr/>
        </p:nvSpPr>
        <p:spPr>
          <a:xfrm>
            <a:off x="6889688" y="2809614"/>
            <a:ext cx="4001865" cy="246221"/>
          </a:xfrm>
          <a:prstGeom prst="rect">
            <a:avLst/>
          </a:prstGeom>
        </p:spPr>
        <p:txBody>
          <a:bodyPr wrap="none">
            <a:spAutoFit/>
          </a:bodyPr>
          <a:lstStyle/>
          <a:p>
            <a:pPr algn="just">
              <a:lnSpc>
                <a:spcPts val="1200"/>
              </a:lnSpc>
              <a:spcAft>
                <a:spcPts val="600"/>
              </a:spcAft>
              <a:tabLst>
                <a:tab pos="-914400" algn="l"/>
                <a:tab pos="-457200" algn="l"/>
              </a:tabLst>
            </a:pPr>
            <a:r>
              <a:rPr lang="en-GB" sz="1200" dirty="0">
                <a:latin typeface="Times New Roman" panose="02020603050405020304" pitchFamily="18" charset="0"/>
                <a:ea typeface="Times New Roman" panose="02020603050405020304" pitchFamily="18" charset="0"/>
              </a:rPr>
              <a:t>NOTE 1	R</a:t>
            </a:r>
            <a:r>
              <a:rPr lang="en-GB" sz="1200" baseline="-25000" dirty="0">
                <a:latin typeface="Times New Roman" panose="02020603050405020304" pitchFamily="18" charset="0"/>
                <a:ea typeface="Times New Roman" panose="02020603050405020304" pitchFamily="18" charset="0"/>
              </a:rPr>
              <a:t>I</a:t>
            </a:r>
            <a:r>
              <a:rPr lang="en-GB" sz="1200" dirty="0">
                <a:latin typeface="Times New Roman" panose="02020603050405020304" pitchFamily="18" charset="0"/>
                <a:ea typeface="Times New Roman" panose="02020603050405020304" pitchFamily="18" charset="0"/>
              </a:rPr>
              <a:t> is often referred to as CIL. The unit is cd/lx.</a:t>
            </a:r>
            <a:endParaRPr lang="de-DE" sz="1200" dirty="0">
              <a:latin typeface="Times New Roman" panose="02020603050405020304" pitchFamily="18" charset="0"/>
              <a:ea typeface="Times New Roman" panose="02020603050405020304" pitchFamily="18" charset="0"/>
            </a:endParaRPr>
          </a:p>
        </p:txBody>
      </p:sp>
      <p:sp>
        <p:nvSpPr>
          <p:cNvPr id="15" name="Rechteck 14"/>
          <p:cNvSpPr/>
          <p:nvPr/>
        </p:nvSpPr>
        <p:spPr>
          <a:xfrm>
            <a:off x="5167422" y="3409070"/>
            <a:ext cx="1051891" cy="369332"/>
          </a:xfrm>
          <a:prstGeom prst="rect">
            <a:avLst/>
          </a:prstGeom>
        </p:spPr>
        <p:txBody>
          <a:bodyPr wrap="none">
            <a:spAutoFit/>
          </a:bodyPr>
          <a:lstStyle/>
          <a:p>
            <a:r>
              <a:rPr lang="de-DE" i="1" dirty="0">
                <a:solidFill>
                  <a:srgbClr val="FF0000"/>
                </a:solidFill>
                <a:latin typeface="Arial" panose="020B0604020202020204" pitchFamily="34" charset="0"/>
                <a:ea typeface="Times New Roman" panose="02020603050405020304" pitchFamily="18" charset="0"/>
              </a:rPr>
              <a:t>R´</a:t>
            </a:r>
            <a:r>
              <a:rPr lang="de-DE" dirty="0">
                <a:solidFill>
                  <a:srgbClr val="FF0000"/>
                </a:solidFill>
              </a:rPr>
              <a:t> </a:t>
            </a:r>
            <a:r>
              <a:rPr lang="de-DE" dirty="0">
                <a:solidFill>
                  <a:srgbClr val="FF0000"/>
                </a:solidFill>
                <a:sym typeface="Wingdings" panose="05000000000000000000" pitchFamily="2" charset="2"/>
              </a:rPr>
              <a:t> </a:t>
            </a:r>
            <a:r>
              <a:rPr lang="en-GB" altLang="de-DE" i="1" dirty="0">
                <a:solidFill>
                  <a:srgbClr val="FF0000"/>
                </a:solidFill>
                <a:latin typeface="Arial" panose="020B0604020202020204" pitchFamily="34" charset="0"/>
                <a:ea typeface="Times New Roman" panose="02020603050405020304" pitchFamily="18" charset="0"/>
              </a:rPr>
              <a:t>R</a:t>
            </a:r>
            <a:r>
              <a:rPr lang="en-GB" altLang="de-DE" i="1" baseline="-30000" dirty="0">
                <a:solidFill>
                  <a:srgbClr val="FF0000"/>
                </a:solidFill>
                <a:latin typeface="Arial" panose="020B0604020202020204" pitchFamily="34" charset="0"/>
                <a:ea typeface="Times New Roman" panose="02020603050405020304" pitchFamily="18" charset="0"/>
              </a:rPr>
              <a:t>A</a:t>
            </a:r>
            <a:endParaRPr lang="de-DE" dirty="0">
              <a:solidFill>
                <a:srgbClr val="FF0000"/>
              </a:solidFill>
            </a:endParaRPr>
          </a:p>
        </p:txBody>
      </p:sp>
      <p:sp>
        <p:nvSpPr>
          <p:cNvPr id="20" name="Textfeld 19"/>
          <p:cNvSpPr txBox="1"/>
          <p:nvPr/>
        </p:nvSpPr>
        <p:spPr>
          <a:xfrm>
            <a:off x="307044" y="3409070"/>
            <a:ext cx="3918066" cy="369332"/>
          </a:xfrm>
          <a:prstGeom prst="rect">
            <a:avLst/>
          </a:prstGeom>
          <a:noFill/>
        </p:spPr>
        <p:txBody>
          <a:bodyPr wrap="square" rtlCol="0">
            <a:spAutoFit/>
          </a:bodyPr>
          <a:lstStyle/>
          <a:p>
            <a:r>
              <a:rPr lang="de-DE" dirty="0">
                <a:solidFill>
                  <a:schemeClr val="bg1"/>
                </a:solidFill>
              </a:rPr>
              <a:t>Old </a:t>
            </a:r>
            <a:r>
              <a:rPr lang="de-DE" dirty="0" err="1">
                <a:solidFill>
                  <a:schemeClr val="bg1"/>
                </a:solidFill>
              </a:rPr>
              <a:t>definition</a:t>
            </a:r>
            <a:r>
              <a:rPr lang="de-DE" dirty="0">
                <a:solidFill>
                  <a:schemeClr val="bg1"/>
                </a:solidFill>
              </a:rPr>
              <a:t> </a:t>
            </a:r>
            <a:r>
              <a:rPr lang="de-DE" dirty="0" err="1">
                <a:solidFill>
                  <a:schemeClr val="bg1"/>
                </a:solidFill>
              </a:rPr>
              <a:t>of</a:t>
            </a:r>
            <a:r>
              <a:rPr lang="de-DE" dirty="0">
                <a:solidFill>
                  <a:schemeClr val="bg1"/>
                </a:solidFill>
              </a:rPr>
              <a:t> R´</a:t>
            </a:r>
          </a:p>
        </p:txBody>
      </p:sp>
    </p:spTree>
    <p:extLst>
      <p:ext uri="{BB962C8B-B14F-4D97-AF65-F5344CB8AC3E}">
        <p14:creationId xmlns:p14="http://schemas.microsoft.com/office/powerpoint/2010/main" val="500019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6221" y="193628"/>
            <a:ext cx="8534400" cy="1507067"/>
          </a:xfrm>
        </p:spPr>
        <p:txBody>
          <a:bodyPr/>
          <a:lstStyle/>
          <a:p>
            <a:r>
              <a:rPr lang="de-DE" dirty="0"/>
              <a:t>Update </a:t>
            </a:r>
            <a:r>
              <a:rPr lang="de-DE" dirty="0" err="1"/>
              <a:t>of</a:t>
            </a:r>
            <a:r>
              <a:rPr lang="de-DE" dirty="0"/>
              <a:t> </a:t>
            </a:r>
            <a:r>
              <a:rPr lang="de-DE" dirty="0" err="1"/>
              <a:t>definitions</a:t>
            </a:r>
            <a:br>
              <a:rPr lang="de-DE" dirty="0"/>
            </a:br>
            <a:r>
              <a:rPr lang="de-DE" sz="1800" dirty="0" err="1"/>
              <a:t>Correction</a:t>
            </a:r>
            <a:r>
              <a:rPr lang="de-DE" sz="1800" dirty="0"/>
              <a:t> </a:t>
            </a:r>
            <a:r>
              <a:rPr lang="de-DE" sz="1800" dirty="0" err="1"/>
              <a:t>of</a:t>
            </a:r>
            <a:r>
              <a:rPr lang="de-DE" sz="1800" dirty="0"/>
              <a:t> </a:t>
            </a:r>
            <a:r>
              <a:rPr lang="de-DE" sz="1800" dirty="0" err="1"/>
              <a:t>the</a:t>
            </a:r>
            <a:r>
              <a:rPr lang="de-DE" sz="1800" dirty="0"/>
              <a:t> </a:t>
            </a:r>
            <a:r>
              <a:rPr lang="de-DE" sz="1800" dirty="0" err="1"/>
              <a:t>Photometric</a:t>
            </a:r>
            <a:r>
              <a:rPr lang="de-DE" sz="1800" dirty="0"/>
              <a:t>  </a:t>
            </a:r>
            <a:r>
              <a:rPr lang="de-DE" sz="1800" dirty="0" err="1"/>
              <a:t>Definitions</a:t>
            </a:r>
            <a:endParaRPr lang="de-DE" sz="1800" dirty="0"/>
          </a:p>
        </p:txBody>
      </p:sp>
      <p:sp>
        <p:nvSpPr>
          <p:cNvPr id="11" name="Rechteck 10"/>
          <p:cNvSpPr/>
          <p:nvPr/>
        </p:nvSpPr>
        <p:spPr>
          <a:xfrm>
            <a:off x="5216598" y="2424019"/>
            <a:ext cx="4076331"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Luminance factor (symbol R</a:t>
            </a:r>
            <a:r>
              <a:rPr lang="en-GB" sz="1000" i="1" baseline="-25000" dirty="0">
                <a:latin typeface="Times New Roman" panose="02020603050405020304" pitchFamily="18" charset="0"/>
                <a:ea typeface="Times New Roman" panose="02020603050405020304" pitchFamily="18" charset="0"/>
              </a:rPr>
              <a:t>F</a:t>
            </a:r>
            <a:r>
              <a:rPr lang="en-GB" sz="1000" i="1" dirty="0">
                <a:latin typeface="Times New Roman" panose="02020603050405020304" pitchFamily="18" charset="0"/>
                <a:ea typeface="Times New Roman" panose="02020603050405020304" pitchFamily="18" charset="0"/>
              </a:rPr>
              <a:t>)</a:t>
            </a:r>
            <a:r>
              <a:rPr lang="en-GB" sz="1000" dirty="0">
                <a:latin typeface="Times New Roman" panose="02020603050405020304" pitchFamily="18" charset="0"/>
                <a:ea typeface="Times New Roman" panose="02020603050405020304" pitchFamily="18" charset="0"/>
              </a:rPr>
              <a:t>" means the ratio of the luminance of the body to the luminance of a perfect diffuser under identical conditions of illumination and observation;</a:t>
            </a:r>
            <a:endParaRPr lang="de-DE" sz="1000" dirty="0">
              <a:effectLst/>
              <a:latin typeface="Times New Roman" panose="02020603050405020304" pitchFamily="18" charset="0"/>
              <a:ea typeface="Times New Roman" panose="02020603050405020304" pitchFamily="18" charset="0"/>
            </a:endParaRPr>
          </a:p>
        </p:txBody>
      </p:sp>
      <p:sp>
        <p:nvSpPr>
          <p:cNvPr id="19" name="Rechteck 18"/>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54.2:2001;CIE 54:2001 </a:t>
            </a:r>
          </a:p>
          <a:p>
            <a:r>
              <a:rPr lang="de-DE" dirty="0" err="1"/>
              <a:t>Retroreflection</a:t>
            </a:r>
            <a:r>
              <a:rPr lang="de-DE" dirty="0"/>
              <a:t> - Definition </a:t>
            </a:r>
            <a:r>
              <a:rPr lang="de-DE" dirty="0" err="1"/>
              <a:t>and</a:t>
            </a:r>
            <a:r>
              <a:rPr lang="de-DE" dirty="0"/>
              <a:t> </a:t>
            </a:r>
            <a:r>
              <a:rPr lang="de-DE" dirty="0" err="1"/>
              <a:t>measurement</a:t>
            </a:r>
            <a:r>
              <a:rPr lang="de-DE" dirty="0"/>
              <a:t> </a:t>
            </a:r>
          </a:p>
        </p:txBody>
      </p:sp>
      <p:sp>
        <p:nvSpPr>
          <p:cNvPr id="16" name="Rechteck 15"/>
          <p:cNvSpPr/>
          <p:nvPr/>
        </p:nvSpPr>
        <p:spPr>
          <a:xfrm>
            <a:off x="356221" y="2130761"/>
            <a:ext cx="3782818" cy="830997"/>
          </a:xfrm>
          <a:prstGeom prst="rect">
            <a:avLst/>
          </a:prstGeom>
        </p:spPr>
        <p:txBody>
          <a:bodyPr wrap="square">
            <a:spAutoFit/>
          </a:bodyPr>
          <a:lstStyle/>
          <a:p>
            <a:r>
              <a:rPr lang="en-GB" dirty="0">
                <a:solidFill>
                  <a:schemeClr val="bg1"/>
                </a:solidFill>
              </a:rPr>
              <a:t>Luminance factor</a:t>
            </a:r>
          </a:p>
          <a:p>
            <a:r>
              <a:rPr lang="en-GB" sz="1000" i="1" dirty="0">
                <a:latin typeface="Times New Roman" panose="02020603050405020304" pitchFamily="18" charset="0"/>
                <a:ea typeface="Times New Roman" panose="02020603050405020304" pitchFamily="18" charset="0"/>
              </a:rPr>
              <a:t>(symbol ß)</a:t>
            </a:r>
            <a:r>
              <a:rPr lang="en-GB" sz="1000" dirty="0">
                <a:latin typeface="Times New Roman" panose="02020603050405020304" pitchFamily="18" charset="0"/>
                <a:ea typeface="Times New Roman" panose="02020603050405020304" pitchFamily="18" charset="0"/>
              </a:rPr>
              <a:t> - means the ratio of the luminance of the body to the luminance of a perfect diffuser under identical conditions of illumination and observation;</a:t>
            </a:r>
            <a:endParaRPr lang="de-DE" sz="1000" dirty="0"/>
          </a:p>
        </p:txBody>
      </p:sp>
      <p:sp>
        <p:nvSpPr>
          <p:cNvPr id="22" name="Rechteck 21"/>
          <p:cNvSpPr/>
          <p:nvPr/>
        </p:nvSpPr>
        <p:spPr>
          <a:xfrm>
            <a:off x="5216599" y="2034364"/>
            <a:ext cx="3062178" cy="369332"/>
          </a:xfrm>
          <a:prstGeom prst="rect">
            <a:avLst/>
          </a:prstGeom>
        </p:spPr>
        <p:txBody>
          <a:bodyPr wrap="square">
            <a:spAutoFit/>
          </a:bodyPr>
          <a:lstStyle/>
          <a:p>
            <a:r>
              <a:rPr lang="en-GB" i="1" dirty="0">
                <a:solidFill>
                  <a:srgbClr val="FF0000"/>
                </a:solidFill>
                <a:latin typeface="Arial" panose="020B0604020202020204" pitchFamily="34" charset="0"/>
                <a:ea typeface="Times New Roman" panose="02020603050405020304" pitchFamily="18" charset="0"/>
              </a:rPr>
              <a:t>(symbol ß) </a:t>
            </a:r>
            <a:r>
              <a:rPr lang="en-GB" i="1" dirty="0">
                <a:solidFill>
                  <a:srgbClr val="FF0000"/>
                </a:solidFill>
                <a:latin typeface="Arial" panose="020B0604020202020204" pitchFamily="34" charset="0"/>
                <a:ea typeface="Times New Roman" panose="02020603050405020304" pitchFamily="18" charset="0"/>
                <a:sym typeface="Wingdings" panose="05000000000000000000" pitchFamily="2" charset="2"/>
              </a:rPr>
              <a:t></a:t>
            </a:r>
            <a:r>
              <a:rPr lang="en-GB" i="1" dirty="0">
                <a:solidFill>
                  <a:srgbClr val="FF0000"/>
                </a:solidFill>
                <a:latin typeface="Arial" panose="020B0604020202020204" pitchFamily="34" charset="0"/>
                <a:ea typeface="Times New Roman" panose="02020603050405020304" pitchFamily="18" charset="0"/>
              </a:rPr>
              <a:t> (symbol </a:t>
            </a:r>
            <a:r>
              <a:rPr lang="en-GB" altLang="de-DE" i="1" dirty="0">
                <a:solidFill>
                  <a:srgbClr val="FF0000"/>
                </a:solidFill>
                <a:latin typeface="Arial" panose="020B0604020202020204" pitchFamily="34" charset="0"/>
                <a:ea typeface="Times New Roman" panose="02020603050405020304" pitchFamily="18" charset="0"/>
              </a:rPr>
              <a:t>R</a:t>
            </a:r>
            <a:r>
              <a:rPr lang="en-GB" altLang="de-DE" i="1" baseline="-30000" dirty="0">
                <a:solidFill>
                  <a:srgbClr val="FF0000"/>
                </a:solidFill>
                <a:latin typeface="Arial" panose="020B0604020202020204" pitchFamily="34" charset="0"/>
                <a:ea typeface="Times New Roman" panose="02020603050405020304" pitchFamily="18" charset="0"/>
              </a:rPr>
              <a:t>F</a:t>
            </a:r>
            <a:r>
              <a:rPr lang="en-GB" i="1" dirty="0">
                <a:solidFill>
                  <a:srgbClr val="FF0000"/>
                </a:solidFill>
                <a:latin typeface="Arial" panose="020B0604020202020204" pitchFamily="34" charset="0"/>
                <a:ea typeface="Times New Roman" panose="02020603050405020304" pitchFamily="18" charset="0"/>
              </a:rPr>
              <a:t>)</a:t>
            </a:r>
            <a:endParaRPr lang="de-DE" i="1" dirty="0">
              <a:solidFill>
                <a:srgbClr val="FF0000"/>
              </a:solidFill>
              <a:latin typeface="Arial" panose="020B0604020202020204" pitchFamily="34" charset="0"/>
              <a:ea typeface="Times New Roman" panose="02020603050405020304" pitchFamily="18" charset="0"/>
            </a:endParaRPr>
          </a:p>
        </p:txBody>
      </p:sp>
      <p:sp>
        <p:nvSpPr>
          <p:cNvPr id="17" name="Textfeld 16"/>
          <p:cNvSpPr txBox="1"/>
          <p:nvPr/>
        </p:nvSpPr>
        <p:spPr>
          <a:xfrm>
            <a:off x="356221" y="3008784"/>
            <a:ext cx="8286243" cy="369332"/>
          </a:xfrm>
          <a:prstGeom prst="rect">
            <a:avLst/>
          </a:prstGeom>
          <a:noFill/>
        </p:spPr>
        <p:txBody>
          <a:bodyPr wrap="none" rtlCol="0">
            <a:spAutoFit/>
          </a:bodyPr>
          <a:lstStyle/>
          <a:p>
            <a:r>
              <a:rPr lang="de-DE" dirty="0">
                <a:solidFill>
                  <a:schemeClr val="bg1"/>
                </a:solidFill>
              </a:rPr>
              <a:t>All </a:t>
            </a:r>
            <a:r>
              <a:rPr lang="de-DE" dirty="0" err="1">
                <a:solidFill>
                  <a:schemeClr val="bg1"/>
                </a:solidFill>
              </a:rPr>
              <a:t>definitions</a:t>
            </a:r>
            <a:r>
              <a:rPr lang="de-DE" dirty="0">
                <a:solidFill>
                  <a:schemeClr val="bg1"/>
                </a:solidFill>
              </a:rPr>
              <a:t> </a:t>
            </a:r>
            <a:r>
              <a:rPr lang="de-DE" dirty="0" err="1">
                <a:solidFill>
                  <a:schemeClr val="bg1"/>
                </a:solidFill>
              </a:rPr>
              <a:t>for</a:t>
            </a:r>
            <a:r>
              <a:rPr lang="de-DE" dirty="0">
                <a:solidFill>
                  <a:schemeClr val="bg1"/>
                </a:solidFill>
              </a:rPr>
              <a:t> </a:t>
            </a:r>
            <a:r>
              <a:rPr lang="de-DE" dirty="0" err="1">
                <a:solidFill>
                  <a:schemeClr val="bg1"/>
                </a:solidFill>
              </a:rPr>
              <a:t>angles</a:t>
            </a:r>
            <a:r>
              <a:rPr lang="de-DE" dirty="0">
                <a:solidFill>
                  <a:schemeClr val="bg1"/>
                </a:solidFill>
              </a:rPr>
              <a:t> </a:t>
            </a:r>
            <a:r>
              <a:rPr lang="de-DE" dirty="0" err="1">
                <a:solidFill>
                  <a:schemeClr val="bg1"/>
                </a:solidFill>
              </a:rPr>
              <a:t>are</a:t>
            </a:r>
            <a:r>
              <a:rPr lang="de-DE" dirty="0">
                <a:solidFill>
                  <a:schemeClr val="bg1"/>
                </a:solidFill>
              </a:rPr>
              <a:t> </a:t>
            </a:r>
            <a:r>
              <a:rPr lang="de-DE" dirty="0" err="1">
                <a:solidFill>
                  <a:schemeClr val="bg1"/>
                </a:solidFill>
              </a:rPr>
              <a:t>Greek</a:t>
            </a:r>
            <a:r>
              <a:rPr lang="de-DE" dirty="0">
                <a:solidFill>
                  <a:schemeClr val="bg1"/>
                </a:solidFill>
              </a:rPr>
              <a:t> </a:t>
            </a:r>
            <a:r>
              <a:rPr lang="de-DE" dirty="0" err="1">
                <a:solidFill>
                  <a:schemeClr val="bg1"/>
                </a:solidFill>
              </a:rPr>
              <a:t>symbols</a:t>
            </a:r>
            <a:r>
              <a:rPr lang="de-DE" dirty="0">
                <a:solidFill>
                  <a:schemeClr val="bg1"/>
                </a:solidFill>
              </a:rPr>
              <a:t> (</a:t>
            </a:r>
            <a:r>
              <a:rPr lang="de-DE" dirty="0">
                <a:solidFill>
                  <a:schemeClr val="bg1"/>
                </a:solidFill>
                <a:latin typeface="Symbol" panose="05050102010706020507" pitchFamily="18" charset="2"/>
              </a:rPr>
              <a:t>a, b</a:t>
            </a:r>
            <a:r>
              <a:rPr lang="de-DE" dirty="0">
                <a:solidFill>
                  <a:schemeClr val="bg1"/>
                </a:solidFill>
              </a:rPr>
              <a:t>,  …) – </a:t>
            </a:r>
            <a:r>
              <a:rPr lang="de-DE" dirty="0" err="1">
                <a:solidFill>
                  <a:schemeClr val="bg1"/>
                </a:solidFill>
              </a:rPr>
              <a:t>to</a:t>
            </a:r>
            <a:r>
              <a:rPr lang="de-DE" dirty="0">
                <a:solidFill>
                  <a:schemeClr val="bg1"/>
                </a:solidFill>
              </a:rPr>
              <a:t> </a:t>
            </a:r>
            <a:r>
              <a:rPr lang="de-DE" dirty="0" err="1">
                <a:solidFill>
                  <a:schemeClr val="bg1"/>
                </a:solidFill>
              </a:rPr>
              <a:t>prevent</a:t>
            </a:r>
            <a:r>
              <a:rPr lang="de-DE" dirty="0">
                <a:solidFill>
                  <a:schemeClr val="bg1"/>
                </a:solidFill>
              </a:rPr>
              <a:t> mix-</a:t>
            </a:r>
            <a:r>
              <a:rPr lang="de-DE" dirty="0" err="1">
                <a:solidFill>
                  <a:schemeClr val="bg1"/>
                </a:solidFill>
              </a:rPr>
              <a:t>ups</a:t>
            </a:r>
            <a:r>
              <a:rPr lang="de-DE" dirty="0">
                <a:solidFill>
                  <a:schemeClr val="bg1"/>
                </a:solidFill>
              </a:rPr>
              <a:t>.</a:t>
            </a:r>
          </a:p>
        </p:txBody>
      </p:sp>
      <p:sp>
        <p:nvSpPr>
          <p:cNvPr id="23" name="Rechteck 22"/>
          <p:cNvSpPr/>
          <p:nvPr/>
        </p:nvSpPr>
        <p:spPr>
          <a:xfrm>
            <a:off x="356221" y="3884888"/>
            <a:ext cx="3782818" cy="2400657"/>
          </a:xfrm>
          <a:prstGeom prst="rect">
            <a:avLst/>
          </a:prstGeom>
        </p:spPr>
        <p:txBody>
          <a:bodyPr wrap="square">
            <a:spAutoFit/>
          </a:bodyPr>
          <a:lstStyle/>
          <a:p>
            <a:r>
              <a:rPr lang="en-GB" dirty="0">
                <a:solidFill>
                  <a:schemeClr val="bg1"/>
                </a:solidFill>
              </a:rPr>
              <a:t>Definition of the angles for the measuring geometry setup</a:t>
            </a:r>
          </a:p>
          <a:p>
            <a:endParaRPr lang="en-GB" i="1" dirty="0">
              <a:latin typeface="Times New Roman" panose="02020603050405020304" pitchFamily="18" charset="0"/>
              <a:ea typeface="Times New Roman" panose="02020603050405020304" pitchFamily="18" charset="0"/>
            </a:endParaRPr>
          </a:p>
          <a:p>
            <a:r>
              <a:rPr lang="en-GB" i="1" dirty="0">
                <a:latin typeface="Times New Roman" panose="02020603050405020304" pitchFamily="18" charset="0"/>
                <a:ea typeface="Times New Roman" panose="02020603050405020304" pitchFamily="18" charset="0"/>
              </a:rPr>
              <a:t>In Reg. 150 there is a mix of the definitions for the observation angles.</a:t>
            </a:r>
          </a:p>
          <a:p>
            <a:endParaRPr lang="en-GB" i="1" dirty="0">
              <a:latin typeface="Times New Roman" panose="02020603050405020304" pitchFamily="18" charset="0"/>
            </a:endParaRPr>
          </a:p>
          <a:p>
            <a:r>
              <a:rPr lang="en-GB" i="1" dirty="0">
                <a:latin typeface="Times New Roman" panose="02020603050405020304" pitchFamily="18" charset="0"/>
              </a:rPr>
              <a:t>E.g. </a:t>
            </a:r>
            <a:r>
              <a:rPr lang="en-GB" dirty="0">
                <a:latin typeface="Times New Roman" panose="02020603050405020304" pitchFamily="18" charset="0"/>
                <a:ea typeface="Times New Roman" panose="02020603050405020304" pitchFamily="18" charset="0"/>
              </a:rPr>
              <a:t>β</a:t>
            </a:r>
            <a:r>
              <a:rPr lang="en-GB" baseline="-25000" dirty="0">
                <a:latin typeface="Times New Roman" panose="02020603050405020304" pitchFamily="18" charset="0"/>
                <a:ea typeface="Times New Roman" panose="02020603050405020304" pitchFamily="18" charset="0"/>
              </a:rPr>
              <a:t>V</a:t>
            </a:r>
            <a:r>
              <a:rPr lang="en-GB" dirty="0">
                <a:latin typeface="Times New Roman" panose="02020603050405020304" pitchFamily="18" charset="0"/>
                <a:ea typeface="Times New Roman" panose="02020603050405020304" pitchFamily="18" charset="0"/>
              </a:rPr>
              <a:t> , β</a:t>
            </a:r>
            <a:r>
              <a:rPr lang="en-GB" baseline="-25000" dirty="0">
                <a:latin typeface="Times New Roman" panose="02020603050405020304" pitchFamily="18" charset="0"/>
                <a:ea typeface="Times New Roman" panose="02020603050405020304" pitchFamily="18" charset="0"/>
              </a:rPr>
              <a:t>H    </a:t>
            </a:r>
            <a:r>
              <a:rPr lang="en-GB" dirty="0">
                <a:latin typeface="Times New Roman" panose="02020603050405020304" pitchFamily="18" charset="0"/>
                <a:ea typeface="Times New Roman" panose="02020603050405020304" pitchFamily="18" charset="0"/>
              </a:rPr>
              <a:t>or   V , H   or    β</a:t>
            </a:r>
            <a:r>
              <a:rPr lang="en-GB" baseline="-25000" dirty="0">
                <a:latin typeface="Times New Roman" panose="02020603050405020304" pitchFamily="18" charset="0"/>
                <a:ea typeface="Times New Roman" panose="02020603050405020304" pitchFamily="18" charset="0"/>
              </a:rPr>
              <a:t>1</a:t>
            </a:r>
            <a:r>
              <a:rPr lang="en-GB" dirty="0">
                <a:latin typeface="Times New Roman" panose="02020603050405020304" pitchFamily="18" charset="0"/>
                <a:ea typeface="Times New Roman" panose="02020603050405020304" pitchFamily="18" charset="0"/>
              </a:rPr>
              <a:t> , β</a:t>
            </a:r>
            <a:r>
              <a:rPr lang="en-GB" baseline="-25000" dirty="0">
                <a:latin typeface="Times New Roman" panose="02020603050405020304" pitchFamily="18" charset="0"/>
                <a:ea typeface="Times New Roman" panose="02020603050405020304" pitchFamily="18" charset="0"/>
              </a:rPr>
              <a:t>2</a:t>
            </a:r>
            <a:endParaRPr lang="de-DE" dirty="0"/>
          </a:p>
          <a:p>
            <a:endParaRPr lang="en-GB" baseline="-25000" dirty="0">
              <a:latin typeface="Times New Roman" panose="02020603050405020304" pitchFamily="18" charset="0"/>
              <a:ea typeface="Times New Roman" panose="02020603050405020304" pitchFamily="18" charset="0"/>
            </a:endParaRPr>
          </a:p>
          <a:p>
            <a:r>
              <a:rPr lang="de-DE" sz="1200" dirty="0" err="1">
                <a:latin typeface="Times New Roman" panose="02020603050405020304" pitchFamily="18" charset="0"/>
                <a:ea typeface="Times New Roman" panose="02020603050405020304" pitchFamily="18" charset="0"/>
              </a:rPr>
              <a:t>Depended</a:t>
            </a:r>
            <a:r>
              <a:rPr lang="de-DE" sz="1200" dirty="0">
                <a:latin typeface="Times New Roman" panose="02020603050405020304" pitchFamily="18" charset="0"/>
                <a:ea typeface="Times New Roman" panose="02020603050405020304" pitchFamily="18" charset="0"/>
              </a:rPr>
              <a:t> </a:t>
            </a:r>
            <a:r>
              <a:rPr lang="de-DE" sz="1200" dirty="0" err="1">
                <a:latin typeface="Times New Roman" panose="02020603050405020304" pitchFamily="18" charset="0"/>
                <a:ea typeface="Times New Roman" panose="02020603050405020304" pitchFamily="18" charset="0"/>
              </a:rPr>
              <a:t>from</a:t>
            </a:r>
            <a:r>
              <a:rPr lang="de-DE" sz="1200" dirty="0">
                <a:latin typeface="Times New Roman" panose="02020603050405020304" pitchFamily="18" charset="0"/>
                <a:ea typeface="Times New Roman" panose="02020603050405020304" pitchFamily="18" charset="0"/>
              </a:rPr>
              <a:t> </a:t>
            </a:r>
            <a:r>
              <a:rPr lang="de-DE" sz="1200" dirty="0" err="1">
                <a:latin typeface="Times New Roman" panose="02020603050405020304" pitchFamily="18" charset="0"/>
                <a:ea typeface="Times New Roman" panose="02020603050405020304" pitchFamily="18" charset="0"/>
              </a:rPr>
              <a:t>the</a:t>
            </a:r>
            <a:r>
              <a:rPr lang="de-DE" sz="1200" dirty="0">
                <a:latin typeface="Times New Roman" panose="02020603050405020304" pitchFamily="18" charset="0"/>
                <a:ea typeface="Times New Roman" panose="02020603050405020304" pitchFamily="18" charset="0"/>
              </a:rPr>
              <a:t> Reg 3 </a:t>
            </a:r>
            <a:r>
              <a:rPr lang="de-DE" sz="1200" dirty="0" err="1">
                <a:latin typeface="Times New Roman" panose="02020603050405020304" pitchFamily="18" charset="0"/>
                <a:ea typeface="Times New Roman" panose="02020603050405020304" pitchFamily="18" charset="0"/>
              </a:rPr>
              <a:t>or</a:t>
            </a:r>
            <a:r>
              <a:rPr lang="de-DE" sz="1200" dirty="0">
                <a:latin typeface="Times New Roman" panose="02020603050405020304" pitchFamily="18" charset="0"/>
                <a:ea typeface="Times New Roman" panose="02020603050405020304" pitchFamily="18" charset="0"/>
              </a:rPr>
              <a:t> 70, 104, …</a:t>
            </a:r>
          </a:p>
        </p:txBody>
      </p:sp>
      <p:sp>
        <p:nvSpPr>
          <p:cNvPr id="18" name="Rechteck 17"/>
          <p:cNvSpPr/>
          <p:nvPr/>
        </p:nvSpPr>
        <p:spPr>
          <a:xfrm>
            <a:off x="4139039" y="5515892"/>
            <a:ext cx="5063150"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Observation angle (symbol α)</a:t>
            </a:r>
            <a:r>
              <a:rPr lang="en-GB" sz="1000" dirty="0">
                <a:latin typeface="Times New Roman" panose="02020603050405020304" pitchFamily="18" charset="0"/>
                <a:ea typeface="Times New Roman" panose="02020603050405020304" pitchFamily="18" charset="0"/>
              </a:rPr>
              <a:t>" means the angle between the illumination axis and the observation axis. The observation angle is always positive and, in the case of retro-reflection, is restricted to small angles;</a:t>
            </a:r>
            <a:endParaRPr lang="de-DE" sz="1000" dirty="0">
              <a:effectLst/>
              <a:latin typeface="Times New Roman" panose="02020603050405020304" pitchFamily="18" charset="0"/>
              <a:ea typeface="Times New Roman" panose="02020603050405020304" pitchFamily="18" charset="0"/>
            </a:endParaRPr>
          </a:p>
        </p:txBody>
      </p:sp>
      <p:sp>
        <p:nvSpPr>
          <p:cNvPr id="24" name="Rechteck 23"/>
          <p:cNvSpPr/>
          <p:nvPr/>
        </p:nvSpPr>
        <p:spPr>
          <a:xfrm>
            <a:off x="4148742" y="4701344"/>
            <a:ext cx="5053447" cy="707886"/>
          </a:xfrm>
          <a:prstGeom prst="rect">
            <a:avLst/>
          </a:prstGeom>
        </p:spPr>
        <p:txBody>
          <a:bodyPr wrap="square">
            <a:spAutoFit/>
          </a:bodyPr>
          <a:lstStyle/>
          <a:p>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Entrance angle (symbol β)</a:t>
            </a:r>
            <a:r>
              <a:rPr lang="en-GB" sz="1000" dirty="0">
                <a:latin typeface="Times New Roman" panose="02020603050405020304" pitchFamily="18" charset="0"/>
                <a:ea typeface="Times New Roman" panose="02020603050405020304" pitchFamily="18" charset="0"/>
              </a:rPr>
              <a:t>" means the angle from the illumination axis to the reference axis. The entrance angle is usually not larger than 90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but, for completeness, its full range is defined as 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&lt; β &lt; 180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In order to specify the orientation in full, this angle is characterised by two components, β</a:t>
            </a:r>
            <a:r>
              <a:rPr lang="en-GB" sz="1000" baseline="-25000" dirty="0">
                <a:latin typeface="Times New Roman" panose="02020603050405020304" pitchFamily="18" charset="0"/>
                <a:ea typeface="Times New Roman" panose="02020603050405020304" pitchFamily="18" charset="0"/>
              </a:rPr>
              <a:t>1</a:t>
            </a:r>
            <a:r>
              <a:rPr lang="en-GB" sz="1000" dirty="0">
                <a:latin typeface="Times New Roman" panose="02020603050405020304" pitchFamily="18" charset="0"/>
                <a:ea typeface="Times New Roman" panose="02020603050405020304" pitchFamily="18" charset="0"/>
              </a:rPr>
              <a:t> and β</a:t>
            </a:r>
            <a:r>
              <a:rPr lang="en-GB" sz="1000" baseline="-25000" dirty="0">
                <a:latin typeface="Times New Roman" panose="02020603050405020304" pitchFamily="18" charset="0"/>
                <a:ea typeface="Times New Roman" panose="02020603050405020304" pitchFamily="18" charset="0"/>
              </a:rPr>
              <a:t>2</a:t>
            </a:r>
            <a:r>
              <a:rPr lang="en-GB" sz="1000" dirty="0">
                <a:latin typeface="Times New Roman" panose="02020603050405020304" pitchFamily="18" charset="0"/>
                <a:ea typeface="Times New Roman" panose="02020603050405020304" pitchFamily="18" charset="0"/>
              </a:rPr>
              <a:t>;</a:t>
            </a:r>
            <a:endParaRPr lang="de-DE" dirty="0"/>
          </a:p>
        </p:txBody>
      </p:sp>
      <p:sp>
        <p:nvSpPr>
          <p:cNvPr id="25" name="Rechteck 24"/>
          <p:cNvSpPr/>
          <p:nvPr/>
        </p:nvSpPr>
        <p:spPr>
          <a:xfrm>
            <a:off x="4148742" y="3880596"/>
            <a:ext cx="4508269" cy="369332"/>
          </a:xfrm>
          <a:prstGeom prst="rect">
            <a:avLst/>
          </a:prstGeom>
        </p:spPr>
        <p:txBody>
          <a:bodyPr wrap="square">
            <a:spAutoFit/>
          </a:bodyPr>
          <a:lstStyle/>
          <a:p>
            <a:r>
              <a:rPr lang="en-GB" i="1" dirty="0" err="1">
                <a:solidFill>
                  <a:srgbClr val="FF0000"/>
                </a:solidFill>
                <a:latin typeface="Arial" panose="020B0604020202020204" pitchFamily="34" charset="0"/>
                <a:ea typeface="Times New Roman" panose="02020603050405020304" pitchFamily="18" charset="0"/>
              </a:rPr>
              <a:t>Consistantly</a:t>
            </a:r>
            <a:r>
              <a:rPr lang="en-GB" i="1" dirty="0">
                <a:solidFill>
                  <a:srgbClr val="FF0000"/>
                </a:solidFill>
                <a:latin typeface="Arial" panose="020B0604020202020204" pitchFamily="34" charset="0"/>
                <a:ea typeface="Times New Roman" panose="02020603050405020304" pitchFamily="18" charset="0"/>
              </a:rPr>
              <a:t> using ß</a:t>
            </a:r>
            <a:r>
              <a:rPr lang="en-GB" i="1" baseline="-25000" dirty="0">
                <a:solidFill>
                  <a:srgbClr val="FF0000"/>
                </a:solidFill>
                <a:latin typeface="Arial" panose="020B0604020202020204" pitchFamily="34" charset="0"/>
                <a:ea typeface="Times New Roman" panose="02020603050405020304" pitchFamily="18" charset="0"/>
              </a:rPr>
              <a:t>1</a:t>
            </a:r>
            <a:r>
              <a:rPr lang="en-GB" i="1" dirty="0">
                <a:solidFill>
                  <a:srgbClr val="FF0000"/>
                </a:solidFill>
                <a:latin typeface="Arial" panose="020B0604020202020204" pitchFamily="34" charset="0"/>
                <a:ea typeface="Times New Roman" panose="02020603050405020304" pitchFamily="18" charset="0"/>
              </a:rPr>
              <a:t> and ß</a:t>
            </a:r>
            <a:r>
              <a:rPr lang="en-GB" i="1" baseline="-25000" dirty="0">
                <a:solidFill>
                  <a:srgbClr val="FF0000"/>
                </a:solidFill>
                <a:latin typeface="Arial" panose="020B0604020202020204" pitchFamily="34" charset="0"/>
                <a:ea typeface="Times New Roman" panose="02020603050405020304" pitchFamily="18" charset="0"/>
              </a:rPr>
              <a:t>2</a:t>
            </a:r>
            <a:r>
              <a:rPr lang="en-GB" i="1" dirty="0">
                <a:solidFill>
                  <a:srgbClr val="FF0000"/>
                </a:solidFill>
                <a:latin typeface="Arial" panose="020B0604020202020204" pitchFamily="34" charset="0"/>
                <a:ea typeface="Times New Roman" panose="02020603050405020304" pitchFamily="18" charset="0"/>
              </a:rPr>
              <a:t> </a:t>
            </a:r>
            <a:endParaRPr lang="de-DE" i="1" dirty="0">
              <a:solidFill>
                <a:srgbClr val="FF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1539277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Resistance </a:t>
            </a:r>
            <a:r>
              <a:rPr lang="de-DE" dirty="0" err="1"/>
              <a:t>to</a:t>
            </a:r>
            <a:r>
              <a:rPr lang="de-DE" dirty="0"/>
              <a:t> </a:t>
            </a:r>
            <a:r>
              <a:rPr lang="de-DE" dirty="0" err="1"/>
              <a:t>weathering</a:t>
            </a:r>
            <a:endParaRPr lang="de-DE" dirty="0"/>
          </a:p>
        </p:txBody>
      </p:sp>
      <p:sp>
        <p:nvSpPr>
          <p:cNvPr id="3" name="Textplatzhalter 2"/>
          <p:cNvSpPr>
            <a:spLocks noGrp="1"/>
          </p:cNvSpPr>
          <p:nvPr>
            <p:ph type="body" idx="1"/>
          </p:nvPr>
        </p:nvSpPr>
        <p:spPr/>
        <p:txBody>
          <a:bodyPr/>
          <a:lstStyle/>
          <a:p>
            <a:r>
              <a:rPr lang="de-DE" dirty="0"/>
              <a:t>Annex 13 </a:t>
            </a:r>
            <a:r>
              <a:rPr lang="de-DE" dirty="0" err="1"/>
              <a:t>and</a:t>
            </a:r>
            <a:r>
              <a:rPr lang="de-DE" dirty="0"/>
              <a:t> 22</a:t>
            </a:r>
          </a:p>
        </p:txBody>
      </p:sp>
      <p:sp>
        <p:nvSpPr>
          <p:cNvPr id="4" name="Inhaltsplatzhalter 3"/>
          <p:cNvSpPr>
            <a:spLocks noGrp="1"/>
          </p:cNvSpPr>
          <p:nvPr>
            <p:ph sz="half" idx="2"/>
          </p:nvPr>
        </p:nvSpPr>
        <p:spPr/>
        <p:txBody>
          <a:bodyPr>
            <a:normAutofit lnSpcReduction="10000"/>
          </a:bodyPr>
          <a:lstStyle/>
          <a:p>
            <a:r>
              <a:rPr lang="de-DE" dirty="0" err="1"/>
              <a:t>Weathering</a:t>
            </a:r>
            <a:r>
              <a:rPr lang="de-DE" dirty="0"/>
              <a:t> </a:t>
            </a:r>
            <a:r>
              <a:rPr lang="de-DE" dirty="0" err="1"/>
              <a:t>with</a:t>
            </a:r>
            <a:r>
              <a:rPr lang="de-DE" dirty="0"/>
              <a:t> xenon-</a:t>
            </a:r>
            <a:r>
              <a:rPr lang="de-DE" dirty="0" err="1"/>
              <a:t>arc</a:t>
            </a:r>
            <a:r>
              <a:rPr lang="de-DE" dirty="0"/>
              <a:t> </a:t>
            </a:r>
            <a:r>
              <a:rPr lang="de-DE" dirty="0" err="1"/>
              <a:t>weathering</a:t>
            </a:r>
            <a:r>
              <a:rPr lang="de-DE" dirty="0"/>
              <a:t> </a:t>
            </a:r>
            <a:r>
              <a:rPr lang="de-DE" dirty="0" err="1"/>
              <a:t>device</a:t>
            </a:r>
            <a:endParaRPr lang="de-DE" dirty="0"/>
          </a:p>
          <a:p>
            <a:r>
              <a:rPr lang="de-DE" dirty="0"/>
              <a:t>Evaluation </a:t>
            </a:r>
            <a:r>
              <a:rPr lang="de-DE" dirty="0" err="1"/>
              <a:t>by</a:t>
            </a:r>
            <a:r>
              <a:rPr lang="de-DE" dirty="0"/>
              <a:t> </a:t>
            </a:r>
            <a:r>
              <a:rPr lang="de-DE" dirty="0" err="1"/>
              <a:t>reference</a:t>
            </a:r>
            <a:r>
              <a:rPr lang="de-DE" dirty="0"/>
              <a:t> </a:t>
            </a:r>
            <a:r>
              <a:rPr lang="de-DE" dirty="0" err="1"/>
              <a:t>materials</a:t>
            </a:r>
            <a:r>
              <a:rPr lang="de-DE" dirty="0"/>
              <a:t> </a:t>
            </a:r>
            <a:r>
              <a:rPr lang="de-DE" dirty="0" err="1"/>
              <a:t>blue</a:t>
            </a:r>
            <a:r>
              <a:rPr lang="de-DE" dirty="0"/>
              <a:t> </a:t>
            </a:r>
            <a:r>
              <a:rPr lang="de-DE" dirty="0" err="1"/>
              <a:t>wool</a:t>
            </a:r>
            <a:r>
              <a:rPr lang="de-DE" dirty="0"/>
              <a:t> – </a:t>
            </a:r>
            <a:r>
              <a:rPr lang="de-DE" dirty="0" err="1"/>
              <a:t>grey</a:t>
            </a:r>
            <a:r>
              <a:rPr lang="de-DE" dirty="0"/>
              <a:t> </a:t>
            </a:r>
            <a:r>
              <a:rPr lang="de-DE" dirty="0" err="1"/>
              <a:t>scale</a:t>
            </a:r>
            <a:endParaRPr lang="de-DE" dirty="0"/>
          </a:p>
          <a:p>
            <a:endParaRPr lang="de-DE" dirty="0"/>
          </a:p>
          <a:p>
            <a:endParaRPr lang="de-DE" dirty="0"/>
          </a:p>
          <a:p>
            <a:r>
              <a:rPr lang="de-DE" dirty="0"/>
              <a:t>State </a:t>
            </a:r>
            <a:r>
              <a:rPr lang="de-DE" dirty="0" err="1"/>
              <a:t>of</a:t>
            </a:r>
            <a:r>
              <a:rPr lang="de-DE" dirty="0"/>
              <a:t> </a:t>
            </a:r>
            <a:r>
              <a:rPr lang="de-DE" dirty="0" err="1"/>
              <a:t>the</a:t>
            </a:r>
            <a:r>
              <a:rPr lang="de-DE" dirty="0"/>
              <a:t> </a:t>
            </a:r>
            <a:r>
              <a:rPr lang="de-DE" dirty="0" err="1"/>
              <a:t>art</a:t>
            </a:r>
            <a:r>
              <a:rPr lang="de-DE" dirty="0"/>
              <a:t> </a:t>
            </a:r>
            <a:r>
              <a:rPr lang="de-DE" dirty="0" err="1"/>
              <a:t>test</a:t>
            </a:r>
            <a:r>
              <a:rPr lang="de-DE" dirty="0"/>
              <a:t>, </a:t>
            </a:r>
            <a:r>
              <a:rPr lang="de-DE" dirty="0" err="1"/>
              <a:t>defined</a:t>
            </a:r>
            <a:r>
              <a:rPr lang="de-DE" dirty="0"/>
              <a:t> </a:t>
            </a:r>
            <a:r>
              <a:rPr lang="de-DE" dirty="0" err="1"/>
              <a:t>parameter</a:t>
            </a:r>
            <a:r>
              <a:rPr lang="de-DE" dirty="0"/>
              <a:t> in </a:t>
            </a:r>
            <a:r>
              <a:rPr lang="de-DE" dirty="0" err="1"/>
              <a:t>refrenced</a:t>
            </a:r>
            <a:r>
              <a:rPr lang="de-DE" dirty="0"/>
              <a:t> ISO 4892-2</a:t>
            </a:r>
          </a:p>
        </p:txBody>
      </p:sp>
      <p:sp>
        <p:nvSpPr>
          <p:cNvPr id="5" name="Textplatzhalter 4"/>
          <p:cNvSpPr>
            <a:spLocks noGrp="1"/>
          </p:cNvSpPr>
          <p:nvPr>
            <p:ph type="body" sz="quarter" idx="3"/>
          </p:nvPr>
        </p:nvSpPr>
        <p:spPr/>
        <p:txBody>
          <a:bodyPr/>
          <a:lstStyle/>
          <a:p>
            <a:r>
              <a:rPr lang="de-DE" dirty="0"/>
              <a:t>Annex X (</a:t>
            </a:r>
            <a:r>
              <a:rPr lang="de-DE" dirty="0" err="1"/>
              <a:t>new</a:t>
            </a:r>
            <a:r>
              <a:rPr lang="de-DE" dirty="0"/>
              <a:t>)</a:t>
            </a:r>
          </a:p>
        </p:txBody>
      </p:sp>
      <p:sp>
        <p:nvSpPr>
          <p:cNvPr id="6" name="Inhaltsplatzhalter 5"/>
          <p:cNvSpPr>
            <a:spLocks noGrp="1"/>
          </p:cNvSpPr>
          <p:nvPr>
            <p:ph sz="quarter" idx="4"/>
          </p:nvPr>
        </p:nvSpPr>
        <p:spPr/>
        <p:txBody>
          <a:bodyPr>
            <a:normAutofit lnSpcReduction="10000"/>
          </a:bodyPr>
          <a:lstStyle/>
          <a:p>
            <a:r>
              <a:rPr lang="de-DE" dirty="0" err="1"/>
              <a:t>Weathering</a:t>
            </a:r>
            <a:r>
              <a:rPr lang="de-DE" dirty="0"/>
              <a:t> </a:t>
            </a:r>
            <a:r>
              <a:rPr lang="de-DE" dirty="0" err="1"/>
              <a:t>with</a:t>
            </a:r>
            <a:r>
              <a:rPr lang="de-DE" dirty="0"/>
              <a:t> xenon-</a:t>
            </a:r>
            <a:r>
              <a:rPr lang="de-DE" dirty="0" err="1"/>
              <a:t>arc</a:t>
            </a:r>
            <a:r>
              <a:rPr lang="de-DE" dirty="0"/>
              <a:t> </a:t>
            </a:r>
            <a:r>
              <a:rPr lang="de-DE" dirty="0" err="1"/>
              <a:t>weathering</a:t>
            </a:r>
            <a:r>
              <a:rPr lang="de-DE" dirty="0"/>
              <a:t> </a:t>
            </a:r>
            <a:r>
              <a:rPr lang="de-DE" dirty="0" err="1"/>
              <a:t>device</a:t>
            </a:r>
            <a:endParaRPr lang="de-DE" dirty="0"/>
          </a:p>
          <a:p>
            <a:r>
              <a:rPr lang="de-DE" dirty="0" err="1"/>
              <a:t>Defined</a:t>
            </a:r>
            <a:r>
              <a:rPr lang="de-DE" dirty="0"/>
              <a:t> time </a:t>
            </a:r>
            <a:r>
              <a:rPr lang="de-DE" dirty="0" err="1"/>
              <a:t>of</a:t>
            </a:r>
            <a:r>
              <a:rPr lang="de-DE" dirty="0"/>
              <a:t> 500 h</a:t>
            </a:r>
          </a:p>
          <a:p>
            <a:r>
              <a:rPr lang="de-DE" dirty="0"/>
              <a:t>Evaluation </a:t>
            </a:r>
            <a:r>
              <a:rPr lang="de-DE" dirty="0" err="1"/>
              <a:t>by</a:t>
            </a:r>
            <a:r>
              <a:rPr lang="de-DE" dirty="0"/>
              <a:t> </a:t>
            </a:r>
            <a:r>
              <a:rPr lang="de-DE" dirty="0" err="1"/>
              <a:t>set</a:t>
            </a:r>
            <a:r>
              <a:rPr lang="de-DE" dirty="0"/>
              <a:t> </a:t>
            </a:r>
            <a:r>
              <a:rPr lang="de-DE" dirty="0" err="1"/>
              <a:t>up</a:t>
            </a:r>
            <a:r>
              <a:rPr lang="de-DE" dirty="0"/>
              <a:t> </a:t>
            </a:r>
            <a:r>
              <a:rPr lang="de-DE" dirty="0" err="1"/>
              <a:t>minimum</a:t>
            </a:r>
            <a:r>
              <a:rPr lang="de-DE" dirty="0"/>
              <a:t> </a:t>
            </a:r>
            <a:r>
              <a:rPr lang="de-DE" dirty="0" err="1"/>
              <a:t>level</a:t>
            </a:r>
            <a:r>
              <a:rPr lang="de-DE" dirty="0"/>
              <a:t> </a:t>
            </a:r>
            <a:r>
              <a:rPr lang="de-DE" dirty="0" err="1"/>
              <a:t>for</a:t>
            </a:r>
            <a:r>
              <a:rPr lang="de-DE" dirty="0"/>
              <a:t> </a:t>
            </a:r>
            <a:r>
              <a:rPr lang="de-DE" dirty="0" err="1"/>
              <a:t>specific</a:t>
            </a:r>
            <a:r>
              <a:rPr lang="de-DE" dirty="0"/>
              <a:t> </a:t>
            </a:r>
            <a:r>
              <a:rPr lang="de-DE" dirty="0" err="1"/>
              <a:t>coefficient</a:t>
            </a:r>
            <a:r>
              <a:rPr lang="de-DE" dirty="0"/>
              <a:t> </a:t>
            </a:r>
            <a:r>
              <a:rPr lang="de-DE" dirty="0" err="1"/>
              <a:t>of</a:t>
            </a:r>
            <a:r>
              <a:rPr lang="de-DE" dirty="0"/>
              <a:t> </a:t>
            </a:r>
            <a:r>
              <a:rPr lang="de-DE" dirty="0" err="1"/>
              <a:t>retroreflection</a:t>
            </a:r>
            <a:r>
              <a:rPr lang="de-DE" dirty="0"/>
              <a:t> at 80% </a:t>
            </a:r>
            <a:r>
              <a:rPr lang="de-DE" dirty="0" err="1"/>
              <a:t>of</a:t>
            </a:r>
            <a:r>
              <a:rPr lang="de-DE" dirty="0"/>
              <a:t> </a:t>
            </a:r>
            <a:r>
              <a:rPr lang="de-DE" dirty="0" err="1"/>
              <a:t>required</a:t>
            </a:r>
            <a:r>
              <a:rPr lang="de-DE" dirty="0"/>
              <a:t> </a:t>
            </a:r>
            <a:r>
              <a:rPr lang="de-DE" dirty="0" err="1"/>
              <a:t>values</a:t>
            </a:r>
            <a:endParaRPr lang="de-DE" dirty="0"/>
          </a:p>
          <a:p>
            <a:r>
              <a:rPr lang="de-DE" dirty="0"/>
              <a:t>Evaluation </a:t>
            </a:r>
            <a:r>
              <a:rPr lang="de-DE" dirty="0" err="1"/>
              <a:t>of</a:t>
            </a:r>
            <a:r>
              <a:rPr lang="de-DE" dirty="0"/>
              <a:t> </a:t>
            </a:r>
            <a:r>
              <a:rPr lang="de-DE" dirty="0" err="1"/>
              <a:t>colour</a:t>
            </a:r>
            <a:r>
              <a:rPr lang="de-DE" dirty="0"/>
              <a:t> </a:t>
            </a:r>
            <a:r>
              <a:rPr lang="de-DE" dirty="0" err="1"/>
              <a:t>as</a:t>
            </a:r>
            <a:r>
              <a:rPr lang="de-DE" dirty="0"/>
              <a:t> </a:t>
            </a:r>
            <a:r>
              <a:rPr lang="de-DE" dirty="0" err="1"/>
              <a:t>defined</a:t>
            </a:r>
            <a:r>
              <a:rPr lang="de-DE" dirty="0"/>
              <a:t> in R48</a:t>
            </a:r>
          </a:p>
        </p:txBody>
      </p:sp>
      <p:sp>
        <p:nvSpPr>
          <p:cNvPr id="7" name="Textplatzhalter 2"/>
          <p:cNvSpPr txBox="1">
            <a:spLocks/>
          </p:cNvSpPr>
          <p:nvPr/>
        </p:nvSpPr>
        <p:spPr>
          <a:xfrm>
            <a:off x="972079" y="2882900"/>
            <a:ext cx="4649787"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de-DE" dirty="0" err="1"/>
              <a:t>Justification</a:t>
            </a:r>
            <a:endParaRPr lang="de-DE" dirty="0"/>
          </a:p>
        </p:txBody>
      </p:sp>
    </p:spTree>
    <p:extLst>
      <p:ext uri="{BB962C8B-B14F-4D97-AF65-F5344CB8AC3E}">
        <p14:creationId xmlns:p14="http://schemas.microsoft.com/office/powerpoint/2010/main" val="1037666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Resistance </a:t>
            </a:r>
            <a:r>
              <a:rPr lang="de-DE" dirty="0" err="1"/>
              <a:t>to</a:t>
            </a:r>
            <a:r>
              <a:rPr lang="de-DE" dirty="0"/>
              <a:t> </a:t>
            </a:r>
            <a:r>
              <a:rPr lang="de-DE" dirty="0" err="1"/>
              <a:t>weathering</a:t>
            </a:r>
            <a:endParaRPr lang="de-DE" dirty="0"/>
          </a:p>
        </p:txBody>
      </p:sp>
      <p:sp>
        <p:nvSpPr>
          <p:cNvPr id="3" name="Inhaltsplatzhalter 2"/>
          <p:cNvSpPr>
            <a:spLocks noGrp="1"/>
          </p:cNvSpPr>
          <p:nvPr>
            <p:ph idx="1"/>
          </p:nvPr>
        </p:nvSpPr>
        <p:spPr/>
        <p:txBody>
          <a:bodyPr>
            <a:normAutofit lnSpcReduction="10000"/>
          </a:bodyPr>
          <a:lstStyle/>
          <a:p>
            <a:r>
              <a:rPr lang="de-DE" dirty="0"/>
              <a:t>Methode </a:t>
            </a:r>
            <a:r>
              <a:rPr lang="de-DE" dirty="0" err="1"/>
              <a:t>applicable</a:t>
            </a:r>
            <a:r>
              <a:rPr lang="de-DE" dirty="0"/>
              <a:t> </a:t>
            </a:r>
            <a:r>
              <a:rPr lang="de-DE" dirty="0" err="1"/>
              <a:t>for</a:t>
            </a:r>
            <a:r>
              <a:rPr lang="de-DE" dirty="0"/>
              <a:t> </a:t>
            </a:r>
            <a:r>
              <a:rPr lang="de-DE" dirty="0" err="1"/>
              <a:t>retroreflective</a:t>
            </a:r>
            <a:r>
              <a:rPr lang="de-DE" dirty="0"/>
              <a:t> </a:t>
            </a:r>
            <a:r>
              <a:rPr lang="de-DE" dirty="0" err="1"/>
              <a:t>sheeting</a:t>
            </a:r>
            <a:r>
              <a:rPr lang="de-DE" dirty="0"/>
              <a:t> material </a:t>
            </a:r>
            <a:r>
              <a:rPr lang="de-DE" dirty="0" err="1"/>
              <a:t>used</a:t>
            </a:r>
            <a:r>
              <a:rPr lang="de-DE" dirty="0"/>
              <a:t> </a:t>
            </a:r>
            <a:r>
              <a:rPr lang="de-DE" dirty="0" err="1"/>
              <a:t>for</a:t>
            </a:r>
            <a:endParaRPr lang="de-DE" dirty="0"/>
          </a:p>
          <a:p>
            <a:pPr lvl="1"/>
            <a:r>
              <a:rPr lang="de-DE" dirty="0" err="1"/>
              <a:t>retroreflective</a:t>
            </a:r>
            <a:r>
              <a:rPr lang="de-DE" dirty="0"/>
              <a:t> </a:t>
            </a:r>
            <a:r>
              <a:rPr lang="de-DE" dirty="0" err="1"/>
              <a:t>markings</a:t>
            </a:r>
            <a:r>
              <a:rPr lang="de-DE" dirty="0"/>
              <a:t> </a:t>
            </a:r>
            <a:r>
              <a:rPr lang="de-DE" dirty="0" err="1"/>
              <a:t>of</a:t>
            </a:r>
            <a:endParaRPr lang="de-DE" dirty="0"/>
          </a:p>
          <a:p>
            <a:pPr lvl="1"/>
            <a:r>
              <a:rPr lang="de-DE" dirty="0" err="1"/>
              <a:t>Classes</a:t>
            </a:r>
            <a:r>
              <a:rPr lang="de-DE" dirty="0"/>
              <a:t> C, D, E, F</a:t>
            </a:r>
          </a:p>
          <a:p>
            <a:pPr lvl="1"/>
            <a:r>
              <a:rPr lang="de-DE" dirty="0" err="1"/>
              <a:t>Classes</a:t>
            </a:r>
            <a:r>
              <a:rPr lang="de-DE" dirty="0"/>
              <a:t> 1, 2, 3, 4, 5</a:t>
            </a:r>
          </a:p>
          <a:p>
            <a:pPr lvl="1"/>
            <a:r>
              <a:rPr lang="de-DE" dirty="0" err="1"/>
              <a:t>and</a:t>
            </a:r>
            <a:r>
              <a:rPr lang="de-DE" dirty="0"/>
              <a:t> SMV Class 1 </a:t>
            </a:r>
            <a:r>
              <a:rPr lang="de-DE" dirty="0" err="1"/>
              <a:t>and</a:t>
            </a:r>
            <a:r>
              <a:rPr lang="de-DE" dirty="0"/>
              <a:t> 2</a:t>
            </a:r>
          </a:p>
          <a:p>
            <a:pPr lvl="1"/>
            <a:endParaRPr lang="de-DE" dirty="0"/>
          </a:p>
          <a:p>
            <a:r>
              <a:rPr lang="de-DE" dirty="0"/>
              <a:t>Not </a:t>
            </a:r>
            <a:r>
              <a:rPr lang="de-DE" dirty="0" err="1"/>
              <a:t>applicable</a:t>
            </a:r>
            <a:r>
              <a:rPr lang="de-DE" dirty="0"/>
              <a:t> </a:t>
            </a:r>
            <a:r>
              <a:rPr lang="de-DE" dirty="0" err="1"/>
              <a:t>for</a:t>
            </a:r>
            <a:r>
              <a:rPr lang="de-DE" dirty="0"/>
              <a:t> </a:t>
            </a:r>
            <a:r>
              <a:rPr lang="de-DE" dirty="0" err="1"/>
              <a:t>retroreflectors</a:t>
            </a:r>
            <a:r>
              <a:rPr lang="de-DE" dirty="0"/>
              <a:t> </a:t>
            </a:r>
            <a:r>
              <a:rPr lang="de-DE" dirty="0" err="1"/>
              <a:t>of</a:t>
            </a:r>
            <a:endParaRPr lang="de-DE" dirty="0"/>
          </a:p>
          <a:p>
            <a:pPr lvl="1"/>
            <a:r>
              <a:rPr lang="de-DE" dirty="0" err="1"/>
              <a:t>Classes</a:t>
            </a:r>
            <a:r>
              <a:rPr lang="de-DE" dirty="0"/>
              <a:t> IA, IB, IIIA, IIIB </a:t>
            </a:r>
            <a:r>
              <a:rPr lang="de-DE" dirty="0" err="1"/>
              <a:t>and</a:t>
            </a:r>
            <a:r>
              <a:rPr lang="de-DE" dirty="0"/>
              <a:t> IVA</a:t>
            </a:r>
          </a:p>
          <a:p>
            <a:pPr lvl="1"/>
            <a:r>
              <a:rPr lang="de-DE" dirty="0" err="1"/>
              <a:t>Advance</a:t>
            </a:r>
            <a:r>
              <a:rPr lang="de-DE" dirty="0"/>
              <a:t> </a:t>
            </a:r>
            <a:r>
              <a:rPr lang="de-DE" dirty="0" err="1"/>
              <a:t>Warning</a:t>
            </a:r>
            <a:r>
              <a:rPr lang="de-DE" dirty="0"/>
              <a:t> </a:t>
            </a:r>
            <a:r>
              <a:rPr lang="de-DE" dirty="0" err="1"/>
              <a:t>Triangle</a:t>
            </a:r>
            <a:r>
              <a:rPr lang="de-DE" dirty="0"/>
              <a:t> </a:t>
            </a:r>
            <a:r>
              <a:rPr lang="de-DE" dirty="0" err="1"/>
              <a:t>of</a:t>
            </a:r>
            <a:r>
              <a:rPr lang="de-DE" dirty="0"/>
              <a:t> Type 1 </a:t>
            </a:r>
            <a:r>
              <a:rPr lang="de-DE" dirty="0" err="1"/>
              <a:t>and</a:t>
            </a:r>
            <a:r>
              <a:rPr lang="de-DE" dirty="0"/>
              <a:t> 2</a:t>
            </a:r>
          </a:p>
        </p:txBody>
      </p:sp>
    </p:spTree>
    <p:extLst>
      <p:ext uri="{BB962C8B-B14F-4D97-AF65-F5344CB8AC3E}">
        <p14:creationId xmlns:p14="http://schemas.microsoft.com/office/powerpoint/2010/main" val="8457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Annex 24</a:t>
            </a:r>
            <a:br>
              <a:rPr lang="de-DE" dirty="0"/>
            </a:br>
            <a:r>
              <a:rPr lang="de-DE" dirty="0"/>
              <a:t>Arrangement </a:t>
            </a:r>
            <a:r>
              <a:rPr lang="de-DE" dirty="0" err="1"/>
              <a:t>of</a:t>
            </a:r>
            <a:r>
              <a:rPr lang="de-DE" dirty="0"/>
              <a:t> </a:t>
            </a:r>
            <a:r>
              <a:rPr lang="de-DE" dirty="0" err="1"/>
              <a:t>approval</a:t>
            </a:r>
            <a:r>
              <a:rPr lang="de-DE" dirty="0"/>
              <a:t> </a:t>
            </a:r>
            <a:r>
              <a:rPr lang="de-DE" dirty="0" err="1"/>
              <a:t>markings</a:t>
            </a:r>
            <a:endParaRPr lang="de-DE" dirty="0"/>
          </a:p>
        </p:txBody>
      </p:sp>
      <p:sp>
        <p:nvSpPr>
          <p:cNvPr id="3" name="Inhaltsplatzhalter 2"/>
          <p:cNvSpPr txBox="1">
            <a:spLocks/>
          </p:cNvSpPr>
          <p:nvPr/>
        </p:nvSpPr>
        <p:spPr>
          <a:xfrm>
            <a:off x="684212" y="685800"/>
            <a:ext cx="8534400" cy="3615267"/>
          </a:xfrm>
          <a:prstGeom prst="rect">
            <a:avLst/>
          </a:prstGeom>
        </p:spPr>
        <p:txBody>
          <a:bodyP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de-DE" dirty="0" err="1"/>
              <a:t>Adjustment</a:t>
            </a:r>
            <a:r>
              <a:rPr lang="de-DE" dirty="0"/>
              <a:t> </a:t>
            </a:r>
            <a:r>
              <a:rPr lang="de-DE" dirty="0" err="1"/>
              <a:t>of</a:t>
            </a:r>
            <a:r>
              <a:rPr lang="de-DE" dirty="0"/>
              <a:t> </a:t>
            </a:r>
            <a:r>
              <a:rPr lang="de-DE" dirty="0" err="1"/>
              <a:t>the</a:t>
            </a:r>
            <a:r>
              <a:rPr lang="de-DE" dirty="0"/>
              <a:t> </a:t>
            </a:r>
            <a:r>
              <a:rPr lang="de-DE" dirty="0" err="1"/>
              <a:t>sizes</a:t>
            </a:r>
            <a:r>
              <a:rPr lang="de-DE" dirty="0"/>
              <a:t> </a:t>
            </a:r>
            <a:r>
              <a:rPr lang="de-DE" dirty="0" err="1"/>
              <a:t>of</a:t>
            </a:r>
            <a:r>
              <a:rPr lang="de-DE" dirty="0"/>
              <a:t> </a:t>
            </a:r>
            <a:r>
              <a:rPr lang="de-DE" dirty="0" err="1"/>
              <a:t>the</a:t>
            </a:r>
            <a:r>
              <a:rPr lang="de-DE" dirty="0"/>
              <a:t> </a:t>
            </a:r>
            <a:r>
              <a:rPr lang="de-DE" dirty="0" err="1"/>
              <a:t>approval</a:t>
            </a:r>
            <a:r>
              <a:rPr lang="de-DE" dirty="0"/>
              <a:t> </a:t>
            </a:r>
            <a:r>
              <a:rPr lang="de-DE" dirty="0" err="1"/>
              <a:t>marks</a:t>
            </a:r>
            <a:endParaRPr lang="de-DE" dirty="0"/>
          </a:p>
          <a:p>
            <a:pPr lvl="1"/>
            <a:r>
              <a:rPr lang="en-GB" dirty="0"/>
              <a:t>In Table 1, to reduce the number of minimum sizes of “a”,</a:t>
            </a:r>
            <a:br>
              <a:rPr lang="en-GB" dirty="0"/>
            </a:br>
            <a:r>
              <a:rPr lang="en-GB" dirty="0"/>
              <a:t>the value “4 mm” should become “5 mm” and</a:t>
            </a:r>
            <a:br>
              <a:rPr lang="en-GB" dirty="0"/>
            </a:br>
            <a:r>
              <a:rPr lang="en-GB" dirty="0"/>
              <a:t>the value “12 mm” should become “8 mm”. </a:t>
            </a:r>
            <a:endParaRPr lang="de-DE" dirty="0"/>
          </a:p>
          <a:p>
            <a:r>
              <a:rPr lang="de-DE" dirty="0" err="1"/>
              <a:t>Changes</a:t>
            </a:r>
            <a:r>
              <a:rPr lang="de-DE" dirty="0"/>
              <a:t> in </a:t>
            </a:r>
            <a:r>
              <a:rPr lang="de-DE" dirty="0" err="1"/>
              <a:t>the</a:t>
            </a:r>
            <a:r>
              <a:rPr lang="de-DE" dirty="0"/>
              <a:t> </a:t>
            </a:r>
            <a:r>
              <a:rPr lang="de-DE" dirty="0" err="1"/>
              <a:t>examples</a:t>
            </a:r>
            <a:r>
              <a:rPr lang="de-DE" dirty="0"/>
              <a:t> </a:t>
            </a:r>
            <a:r>
              <a:rPr lang="de-DE" dirty="0" err="1"/>
              <a:t>of</a:t>
            </a:r>
            <a:r>
              <a:rPr lang="de-DE" dirty="0"/>
              <a:t> </a:t>
            </a:r>
            <a:r>
              <a:rPr lang="de-DE" dirty="0" err="1"/>
              <a:t>the</a:t>
            </a:r>
            <a:r>
              <a:rPr lang="de-DE" dirty="0"/>
              <a:t> </a:t>
            </a:r>
            <a:r>
              <a:rPr lang="de-DE" dirty="0" err="1"/>
              <a:t>approval</a:t>
            </a:r>
            <a:r>
              <a:rPr lang="de-DE" dirty="0"/>
              <a:t> </a:t>
            </a:r>
            <a:r>
              <a:rPr lang="de-DE" dirty="0" err="1"/>
              <a:t>marks</a:t>
            </a:r>
            <a:endParaRPr lang="de-DE" dirty="0"/>
          </a:p>
          <a:p>
            <a:pPr lvl="1"/>
            <a:r>
              <a:rPr lang="de-DE" dirty="0"/>
              <a:t>Space </a:t>
            </a:r>
            <a:r>
              <a:rPr lang="de-DE" dirty="0" err="1"/>
              <a:t>removed</a:t>
            </a:r>
            <a:r>
              <a:rPr lang="de-DE" dirty="0"/>
              <a:t> </a:t>
            </a:r>
            <a:r>
              <a:rPr lang="de-DE" dirty="0" err="1"/>
              <a:t>for</a:t>
            </a:r>
            <a:r>
              <a:rPr lang="de-DE" dirty="0"/>
              <a:t> </a:t>
            </a:r>
            <a:r>
              <a:rPr lang="de-DE" dirty="0" err="1"/>
              <a:t>class</a:t>
            </a:r>
            <a:r>
              <a:rPr lang="de-DE" dirty="0"/>
              <a:t> IIIA</a:t>
            </a:r>
          </a:p>
          <a:p>
            <a:pPr lvl="1"/>
            <a:r>
              <a:rPr lang="de-DE" dirty="0" err="1"/>
              <a:t>Sice</a:t>
            </a:r>
            <a:r>
              <a:rPr lang="de-DE" dirty="0"/>
              <a:t> </a:t>
            </a:r>
            <a:r>
              <a:rPr lang="de-DE" dirty="0" err="1"/>
              <a:t>alligned</a:t>
            </a:r>
            <a:endParaRPr lang="de-DE" dirty="0"/>
          </a:p>
          <a:p>
            <a:pPr lvl="1"/>
            <a:r>
              <a:rPr lang="de-DE" dirty="0"/>
              <a:t>„104R“ </a:t>
            </a:r>
            <a:r>
              <a:rPr lang="de-DE" dirty="0" err="1"/>
              <a:t>removed</a:t>
            </a:r>
            <a:endParaRPr lang="de-DE" dirty="0"/>
          </a:p>
          <a:p>
            <a:pPr lvl="1"/>
            <a:r>
              <a:rPr lang="de-DE" dirty="0"/>
              <a:t>„27R“ </a:t>
            </a:r>
            <a:r>
              <a:rPr lang="de-DE" dirty="0" err="1"/>
              <a:t>replaced</a:t>
            </a:r>
            <a:r>
              <a:rPr lang="de-DE" dirty="0"/>
              <a:t> </a:t>
            </a:r>
            <a:r>
              <a:rPr lang="de-DE" dirty="0" err="1"/>
              <a:t>by</a:t>
            </a:r>
            <a:r>
              <a:rPr lang="de-DE" dirty="0"/>
              <a:t> WT</a:t>
            </a:r>
          </a:p>
          <a:p>
            <a:pPr lvl="1"/>
            <a:endParaRPr lang="de-DE" dirty="0"/>
          </a:p>
          <a:p>
            <a:pPr lvl="1"/>
            <a:endParaRPr lang="de-DE" dirty="0"/>
          </a:p>
        </p:txBody>
      </p:sp>
    </p:spTree>
    <p:extLst>
      <p:ext uri="{BB962C8B-B14F-4D97-AF65-F5344CB8AC3E}">
        <p14:creationId xmlns:p14="http://schemas.microsoft.com/office/powerpoint/2010/main" val="1876579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2381403614"/>
              </p:ext>
            </p:extLst>
          </p:nvPr>
        </p:nvGraphicFramePr>
        <p:xfrm>
          <a:off x="495301" y="850107"/>
          <a:ext cx="10680182" cy="5614192"/>
        </p:xfrm>
        <a:graphic>
          <a:graphicData uri="http://schemas.openxmlformats.org/drawingml/2006/table">
            <a:tbl>
              <a:tblPr firstRow="1" firstCol="1" bandRow="1">
                <a:tableStyleId>{5C22544A-7EE6-4342-B048-85BDC9FD1C3A}</a:tableStyleId>
              </a:tblPr>
              <a:tblGrid>
                <a:gridCol w="4254529">
                  <a:extLst>
                    <a:ext uri="{9D8B030D-6E8A-4147-A177-3AD203B41FA5}">
                      <a16:colId xmlns:a16="http://schemas.microsoft.com/office/drawing/2014/main" val="1217874773"/>
                    </a:ext>
                  </a:extLst>
                </a:gridCol>
                <a:gridCol w="1096528">
                  <a:extLst>
                    <a:ext uri="{9D8B030D-6E8A-4147-A177-3AD203B41FA5}">
                      <a16:colId xmlns:a16="http://schemas.microsoft.com/office/drawing/2014/main" val="2287319103"/>
                    </a:ext>
                  </a:extLst>
                </a:gridCol>
                <a:gridCol w="3385530">
                  <a:extLst>
                    <a:ext uri="{9D8B030D-6E8A-4147-A177-3AD203B41FA5}">
                      <a16:colId xmlns:a16="http://schemas.microsoft.com/office/drawing/2014/main" val="3819582580"/>
                    </a:ext>
                  </a:extLst>
                </a:gridCol>
                <a:gridCol w="1943595">
                  <a:extLst>
                    <a:ext uri="{9D8B030D-6E8A-4147-A177-3AD203B41FA5}">
                      <a16:colId xmlns:a16="http://schemas.microsoft.com/office/drawing/2014/main" val="2182717428"/>
                    </a:ext>
                  </a:extLst>
                </a:gridCol>
              </a:tblGrid>
              <a:tr h="329714">
                <a:tc>
                  <a:txBody>
                    <a:bodyPr/>
                    <a:lstStyle/>
                    <a:p>
                      <a:pPr algn="ctr">
                        <a:lnSpc>
                          <a:spcPts val="1000"/>
                        </a:lnSpc>
                        <a:spcBef>
                          <a:spcPts val="400"/>
                        </a:spcBef>
                        <a:spcAft>
                          <a:spcPts val="400"/>
                        </a:spcAft>
                      </a:pPr>
                      <a:r>
                        <a:rPr lang="de-DE" sz="1100">
                          <a:effectLst/>
                        </a:rPr>
                        <a:t>Retro-reflective devices</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000"/>
                        </a:lnSpc>
                        <a:spcBef>
                          <a:spcPts val="400"/>
                        </a:spcBef>
                        <a:spcAft>
                          <a:spcPts val="400"/>
                        </a:spcAft>
                      </a:pPr>
                      <a:r>
                        <a:rPr lang="de-DE" sz="1100">
                          <a:effectLst/>
                        </a:rPr>
                        <a:t>Symbol</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000"/>
                        </a:lnSpc>
                        <a:spcBef>
                          <a:spcPts val="400"/>
                        </a:spcBef>
                        <a:spcAft>
                          <a:spcPts val="400"/>
                        </a:spcAft>
                      </a:pPr>
                      <a:r>
                        <a:rPr lang="en-GB" sz="1100">
                          <a:effectLst/>
                        </a:rPr>
                        <a:t>Minimum “a” for examples of figures in Annex 24 (values in mm)</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000"/>
                        </a:lnSpc>
                        <a:spcBef>
                          <a:spcPts val="400"/>
                        </a:spcBef>
                        <a:spcAft>
                          <a:spcPts val="400"/>
                        </a:spcAft>
                      </a:pPr>
                      <a:r>
                        <a:rPr lang="de-DE" sz="1100">
                          <a:effectLst/>
                        </a:rPr>
                        <a:t>Paragraph</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01250223"/>
                  </a:ext>
                </a:extLst>
              </a:tr>
              <a:tr h="209318">
                <a:tc>
                  <a:txBody>
                    <a:bodyPr/>
                    <a:lstStyle/>
                    <a:p>
                      <a:pPr marL="68580">
                        <a:lnSpc>
                          <a:spcPts val="1100"/>
                        </a:lnSpc>
                        <a:spcBef>
                          <a:spcPts val="200"/>
                        </a:spcBef>
                        <a:spcAft>
                          <a:spcPts val="200"/>
                        </a:spcAft>
                      </a:pPr>
                      <a:r>
                        <a:rPr lang="en-GB" sz="1100">
                          <a:effectLst/>
                        </a:rPr>
                        <a:t>Retro-reflector for motor vehicles (independent)</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113666053"/>
                  </a:ext>
                </a:extLst>
              </a:tr>
              <a:tr h="358144">
                <a:tc>
                  <a:txBody>
                    <a:bodyPr/>
                    <a:lstStyle/>
                    <a:p>
                      <a:pPr marL="67310">
                        <a:lnSpc>
                          <a:spcPts val="1100"/>
                        </a:lnSpc>
                        <a:spcBef>
                          <a:spcPts val="200"/>
                        </a:spcBef>
                        <a:spcAft>
                          <a:spcPts val="200"/>
                        </a:spcAft>
                      </a:pPr>
                      <a:r>
                        <a:rPr lang="en-GB" sz="1100" dirty="0">
                          <a:effectLst/>
                        </a:rPr>
                        <a:t>Retro-reflector for motor vehicles (combined with other signal lamps which are not watertight)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IB</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3764338"/>
                  </a:ext>
                </a:extLst>
              </a:tr>
              <a:tr h="179601">
                <a:tc>
                  <a:txBody>
                    <a:bodyPr/>
                    <a:lstStyle/>
                    <a:p>
                      <a:pPr marL="67310">
                        <a:lnSpc>
                          <a:spcPts val="1100"/>
                        </a:lnSpc>
                        <a:spcBef>
                          <a:spcPts val="200"/>
                        </a:spcBef>
                        <a:spcAft>
                          <a:spcPts val="200"/>
                        </a:spcAft>
                      </a:pPr>
                      <a:r>
                        <a:rPr lang="en-GB" sz="1100">
                          <a:effectLst/>
                        </a:rPr>
                        <a:t>Retro-reflector for trailers (independent)</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IIIA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167401451"/>
                  </a:ext>
                </a:extLst>
              </a:tr>
              <a:tr h="358144">
                <a:tc>
                  <a:txBody>
                    <a:bodyPr/>
                    <a:lstStyle/>
                    <a:p>
                      <a:pPr marL="67310">
                        <a:lnSpc>
                          <a:spcPts val="1100"/>
                        </a:lnSpc>
                        <a:spcBef>
                          <a:spcPts val="200"/>
                        </a:spcBef>
                        <a:spcAft>
                          <a:spcPts val="200"/>
                        </a:spcAft>
                      </a:pPr>
                      <a:r>
                        <a:rPr lang="en-GB" sz="1100" dirty="0">
                          <a:effectLst/>
                        </a:rPr>
                        <a:t>Retro-reflector for trailers (combined with other signal lamps which are not watertight)</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IIIB</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978459585"/>
                  </a:ext>
                </a:extLst>
              </a:tr>
              <a:tr h="179601">
                <a:tc>
                  <a:txBody>
                    <a:bodyPr/>
                    <a:lstStyle/>
                    <a:p>
                      <a:pPr marL="67310">
                        <a:lnSpc>
                          <a:spcPts val="1100"/>
                        </a:lnSpc>
                        <a:spcBef>
                          <a:spcPts val="200"/>
                        </a:spcBef>
                        <a:spcAft>
                          <a:spcPts val="200"/>
                        </a:spcAft>
                      </a:pPr>
                      <a:r>
                        <a:rPr lang="en-GB" sz="1100" dirty="0">
                          <a:effectLst/>
                        </a:rPr>
                        <a:t>Wide-angle retro reflector </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IVA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6514889"/>
                  </a:ext>
                </a:extLst>
              </a:tr>
              <a:tr h="209318">
                <a:tc>
                  <a:txBody>
                    <a:bodyPr/>
                    <a:lstStyle/>
                    <a:p>
                      <a:pPr marL="67310">
                        <a:lnSpc>
                          <a:spcPts val="1100"/>
                        </a:lnSpc>
                        <a:spcBef>
                          <a:spcPts val="200"/>
                        </a:spcBef>
                        <a:spcAft>
                          <a:spcPts val="200"/>
                        </a:spcAft>
                        <a:tabLst>
                          <a:tab pos="900430" algn="l"/>
                        </a:tabLst>
                      </a:pPr>
                      <a:r>
                        <a:rPr lang="en-GB" sz="1100" dirty="0" err="1">
                          <a:effectLst/>
                        </a:rPr>
                        <a:t>Conspicuity</a:t>
                      </a:r>
                      <a:r>
                        <a:rPr lang="en-GB" sz="1100" dirty="0">
                          <a:effectLst/>
                        </a:rPr>
                        <a:t> marking (material for contour/strip marking)</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C</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18104760"/>
                  </a:ext>
                </a:extLst>
              </a:tr>
              <a:tr h="358144">
                <a:tc>
                  <a:txBody>
                    <a:bodyPr/>
                    <a:lstStyle/>
                    <a:p>
                      <a:pPr marL="67310">
                        <a:lnSpc>
                          <a:spcPts val="1100"/>
                        </a:lnSpc>
                        <a:spcBef>
                          <a:spcPts val="200"/>
                        </a:spcBef>
                        <a:spcAft>
                          <a:spcPts val="200"/>
                        </a:spcAft>
                      </a:pPr>
                      <a:r>
                        <a:rPr lang="en-GB" sz="1100">
                          <a:effectLst/>
                        </a:rPr>
                        <a:t>Conspicuity marking (material for distinctive markings/graphics intended for a limited area)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D</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7580146"/>
                  </a:ext>
                </a:extLst>
              </a:tr>
              <a:tr h="358144">
                <a:tc>
                  <a:txBody>
                    <a:bodyPr/>
                    <a:lstStyle/>
                    <a:p>
                      <a:pPr marL="67310">
                        <a:lnSpc>
                          <a:spcPts val="1100"/>
                        </a:lnSpc>
                        <a:spcBef>
                          <a:spcPts val="200"/>
                        </a:spcBef>
                        <a:spcAft>
                          <a:spcPts val="200"/>
                        </a:spcAft>
                      </a:pPr>
                      <a:r>
                        <a:rPr lang="en-GB" sz="1100">
                          <a:effectLst/>
                        </a:rPr>
                        <a:t>Conspicuity marking (material for distinctive markings/graphics intended for an extended area)</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E</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867023272"/>
                  </a:ext>
                </a:extLst>
              </a:tr>
              <a:tr h="715556">
                <a:tc>
                  <a:txBody>
                    <a:bodyPr/>
                    <a:lstStyle/>
                    <a:p>
                      <a:pPr marL="67310">
                        <a:lnSpc>
                          <a:spcPts val="1100"/>
                        </a:lnSpc>
                        <a:spcBef>
                          <a:spcPts val="200"/>
                        </a:spcBef>
                        <a:spcAft>
                          <a:spcPts val="200"/>
                        </a:spcAft>
                      </a:pPr>
                      <a:r>
                        <a:rPr lang="en-GB" sz="1100">
                          <a:effectLst/>
                        </a:rPr>
                        <a:t>Conspicuity marking (materials for distinctive markings or graphics as base or background in printing process for fully coloured logos and markings of class "E" in use which fulfil the requirements of class "D" materials)</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D/E</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81326146"/>
                  </a:ext>
                </a:extLst>
              </a:tr>
              <a:tr h="209318">
                <a:tc>
                  <a:txBody>
                    <a:bodyPr/>
                    <a:lstStyle/>
                    <a:p>
                      <a:pPr marL="67310">
                        <a:lnSpc>
                          <a:spcPts val="1100"/>
                        </a:lnSpc>
                        <a:spcBef>
                          <a:spcPts val="200"/>
                        </a:spcBef>
                        <a:spcAft>
                          <a:spcPts val="200"/>
                        </a:spcAft>
                      </a:pPr>
                      <a:r>
                        <a:rPr lang="en-GB" sz="1100">
                          <a:effectLst/>
                        </a:rPr>
                        <a:t>Retro-reflective materials for extremities marking of class 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8</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080097458"/>
                  </a:ext>
                </a:extLst>
              </a:tr>
              <a:tr h="536850">
                <a:tc>
                  <a:txBody>
                    <a:bodyPr/>
                    <a:lstStyle/>
                    <a:p>
                      <a:pPr marL="67310">
                        <a:lnSpc>
                          <a:spcPts val="1100"/>
                        </a:lnSpc>
                        <a:spcBef>
                          <a:spcPts val="200"/>
                        </a:spcBef>
                        <a:spcAft>
                          <a:spcPts val="200"/>
                        </a:spcAft>
                      </a:pPr>
                      <a:r>
                        <a:rPr lang="en-GB" sz="1100" dirty="0">
                          <a:effectLst/>
                        </a:rPr>
                        <a:t>Retro-reflective marking for long or heavy vehicles (retro-reflective and fluorescent materials)</a:t>
                      </a:r>
                      <a:br>
                        <a:rPr lang="en-GB" sz="1100" dirty="0">
                          <a:effectLst/>
                        </a:rPr>
                      </a:br>
                      <a:r>
                        <a:rPr lang="en-GB" sz="1100" dirty="0">
                          <a:effectLst/>
                        </a:rPr>
                        <a:t>Marking plate of class 1 or class 2</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55426554"/>
                  </a:ext>
                </a:extLst>
              </a:tr>
              <a:tr h="536850">
                <a:tc>
                  <a:txBody>
                    <a:bodyPr/>
                    <a:lstStyle/>
                    <a:p>
                      <a:pPr marL="67310">
                        <a:lnSpc>
                          <a:spcPts val="1100"/>
                        </a:lnSpc>
                        <a:spcBef>
                          <a:spcPts val="200"/>
                        </a:spcBef>
                        <a:spcAft>
                          <a:spcPts val="200"/>
                        </a:spcAft>
                      </a:pPr>
                      <a:r>
                        <a:rPr lang="en-GB" sz="1100">
                          <a:effectLst/>
                        </a:rPr>
                        <a:t>Retro-reflective marking for long or heavy vehicles (retro-reflective only materials) - Marking plate of class 3,</a:t>
                      </a:r>
                      <a:br>
                        <a:rPr lang="en-GB" sz="1100">
                          <a:effectLst/>
                        </a:rPr>
                      </a:br>
                      <a:r>
                        <a:rPr lang="en-GB" sz="1100">
                          <a:effectLst/>
                        </a:rPr>
                        <a:t>class 4 or class 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RR</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287116431"/>
                  </a:ext>
                </a:extLst>
              </a:tr>
              <a:tr h="358144">
                <a:tc>
                  <a:txBody>
                    <a:bodyPr/>
                    <a:lstStyle/>
                    <a:p>
                      <a:pPr marL="67310">
                        <a:lnSpc>
                          <a:spcPts val="1100"/>
                        </a:lnSpc>
                        <a:spcBef>
                          <a:spcPts val="200"/>
                        </a:spcBef>
                        <a:spcAft>
                          <a:spcPts val="200"/>
                        </a:spcAft>
                      </a:pPr>
                      <a:r>
                        <a:rPr lang="en-GB" sz="1100">
                          <a:effectLst/>
                        </a:rPr>
                        <a:t>Marking for slow moving vehicles (retro-reflective and fluorescent materials) - Marking plate of class 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RF</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64370887"/>
                  </a:ext>
                </a:extLst>
              </a:tr>
              <a:tr h="358144">
                <a:tc>
                  <a:txBody>
                    <a:bodyPr/>
                    <a:lstStyle/>
                    <a:p>
                      <a:pPr marL="67310">
                        <a:lnSpc>
                          <a:spcPts val="1100"/>
                        </a:lnSpc>
                        <a:spcBef>
                          <a:spcPts val="200"/>
                        </a:spcBef>
                        <a:spcAft>
                          <a:spcPts val="200"/>
                        </a:spcAft>
                      </a:pPr>
                      <a:r>
                        <a:rPr lang="en-GB" sz="1100">
                          <a:effectLst/>
                        </a:rPr>
                        <a:t>Marking for slow moving vehicles (retro-reflective only materials) - Marking plate of class 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RR</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81762103"/>
                  </a:ext>
                </a:extLst>
              </a:tr>
              <a:tr h="179601">
                <a:tc>
                  <a:txBody>
                    <a:bodyPr/>
                    <a:lstStyle/>
                    <a:p>
                      <a:pPr marL="67310">
                        <a:lnSpc>
                          <a:spcPts val="1100"/>
                        </a:lnSpc>
                        <a:spcBef>
                          <a:spcPts val="200"/>
                        </a:spcBef>
                        <a:spcAft>
                          <a:spcPts val="200"/>
                        </a:spcAft>
                      </a:pPr>
                      <a:r>
                        <a:rPr lang="de-DE" sz="1100">
                          <a:effectLst/>
                        </a:rPr>
                        <a:t>Advance Warning Triangle (Type 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T1</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8</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5.3</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85784782"/>
                  </a:ext>
                </a:extLst>
              </a:tr>
              <a:tr h="179601">
                <a:tc>
                  <a:txBody>
                    <a:bodyPr/>
                    <a:lstStyle/>
                    <a:p>
                      <a:pPr marL="67310">
                        <a:lnSpc>
                          <a:spcPts val="1100"/>
                        </a:lnSpc>
                        <a:spcBef>
                          <a:spcPts val="200"/>
                        </a:spcBef>
                        <a:spcAft>
                          <a:spcPts val="200"/>
                        </a:spcAft>
                      </a:pPr>
                      <a:r>
                        <a:rPr lang="de-DE" sz="1100">
                          <a:effectLst/>
                        </a:rPr>
                        <a:t>Advance Warning Triangle (Type 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T2</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a:effectLst/>
                        </a:rPr>
                        <a:t>8</a:t>
                      </a:r>
                      <a:endParaRPr lang="de-DE"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ts val="1100"/>
                        </a:lnSpc>
                        <a:spcBef>
                          <a:spcPts val="200"/>
                        </a:spcBef>
                        <a:spcAft>
                          <a:spcPts val="200"/>
                        </a:spcAft>
                      </a:pPr>
                      <a:r>
                        <a:rPr lang="de-DE" sz="1100" dirty="0">
                          <a:effectLst/>
                        </a:rPr>
                        <a:t>5.3</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408724615"/>
                  </a:ext>
                </a:extLst>
              </a:tr>
            </a:tbl>
          </a:graphicData>
        </a:graphic>
      </p:graphicFrame>
      <p:sp>
        <p:nvSpPr>
          <p:cNvPr id="3" name="Rectangle 1"/>
          <p:cNvSpPr>
            <a:spLocks noChangeArrowheads="1"/>
          </p:cNvSpPr>
          <p:nvPr/>
        </p:nvSpPr>
        <p:spPr bwMode="auto">
          <a:xfrm>
            <a:off x="495301" y="369969"/>
            <a:ext cx="7927457" cy="70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ctr" anchorCtr="0" compatLnSpc="1">
            <a:prstTxWarp prst="textNoShape">
              <a:avLst/>
            </a:prstTxWarp>
            <a:spAutoFit/>
          </a:bodyPr>
          <a:lstStyle>
            <a:lvl1pPr eaLnBrk="0" fontAlgn="base" hangingPunct="0">
              <a:spcBef>
                <a:spcPct val="0"/>
              </a:spcBef>
              <a:spcAft>
                <a:spcPct val="0"/>
              </a:spcAft>
              <a:tabLst>
                <a:tab pos="900113" algn="l"/>
              </a:tabLst>
              <a:defRPr>
                <a:solidFill>
                  <a:schemeClr val="tx1"/>
                </a:solidFill>
                <a:latin typeface="Arial" panose="020B0604020202020204" pitchFamily="34" charset="0"/>
              </a:defRPr>
            </a:lvl1pPr>
            <a:lvl2pPr eaLnBrk="0" fontAlgn="base" hangingPunct="0">
              <a:spcBef>
                <a:spcPct val="0"/>
              </a:spcBef>
              <a:spcAft>
                <a:spcPct val="0"/>
              </a:spcAft>
              <a:tabLst>
                <a:tab pos="900113" algn="l"/>
              </a:tabLst>
              <a:defRPr>
                <a:solidFill>
                  <a:schemeClr val="tx1"/>
                </a:solidFill>
                <a:latin typeface="Arial" panose="020B0604020202020204" pitchFamily="34" charset="0"/>
              </a:defRPr>
            </a:lvl2pPr>
            <a:lvl3pPr eaLnBrk="0" fontAlgn="base" hangingPunct="0">
              <a:spcBef>
                <a:spcPct val="0"/>
              </a:spcBef>
              <a:spcAft>
                <a:spcPct val="0"/>
              </a:spcAft>
              <a:tabLst>
                <a:tab pos="900113" algn="l"/>
              </a:tabLst>
              <a:defRPr>
                <a:solidFill>
                  <a:schemeClr val="tx1"/>
                </a:solidFill>
                <a:latin typeface="Arial" panose="020B0604020202020204" pitchFamily="34" charset="0"/>
              </a:defRPr>
            </a:lvl3pPr>
            <a:lvl4pPr eaLnBrk="0" fontAlgn="base" hangingPunct="0">
              <a:spcBef>
                <a:spcPct val="0"/>
              </a:spcBef>
              <a:spcAft>
                <a:spcPct val="0"/>
              </a:spcAft>
              <a:tabLst>
                <a:tab pos="900113" algn="l"/>
              </a:tabLst>
              <a:defRPr>
                <a:solidFill>
                  <a:schemeClr val="tx1"/>
                </a:solidFill>
                <a:latin typeface="Arial" panose="020B0604020202020204" pitchFamily="34" charset="0"/>
              </a:defRPr>
            </a:lvl4pPr>
            <a:lvl5pPr eaLnBrk="0" fontAlgn="base" hangingPunct="0">
              <a:spcBef>
                <a:spcPct val="0"/>
              </a:spcBef>
              <a:spcAft>
                <a:spcPct val="0"/>
              </a:spcAft>
              <a:tabLst>
                <a:tab pos="900113" algn="l"/>
              </a:tabLst>
              <a:defRPr>
                <a:solidFill>
                  <a:schemeClr val="tx1"/>
                </a:solidFill>
                <a:latin typeface="Arial" panose="020B0604020202020204" pitchFamily="34" charset="0"/>
              </a:defRPr>
            </a:lvl5pPr>
            <a:lvl6pPr eaLnBrk="0" fontAlgn="base" hangingPunct="0">
              <a:spcBef>
                <a:spcPct val="0"/>
              </a:spcBef>
              <a:spcAft>
                <a:spcPct val="0"/>
              </a:spcAft>
              <a:tabLst>
                <a:tab pos="900113" algn="l"/>
              </a:tabLst>
              <a:defRPr>
                <a:solidFill>
                  <a:schemeClr val="tx1"/>
                </a:solidFill>
                <a:latin typeface="Arial" panose="020B0604020202020204" pitchFamily="34" charset="0"/>
              </a:defRPr>
            </a:lvl6pPr>
            <a:lvl7pPr eaLnBrk="0" fontAlgn="base" hangingPunct="0">
              <a:spcBef>
                <a:spcPct val="0"/>
              </a:spcBef>
              <a:spcAft>
                <a:spcPct val="0"/>
              </a:spcAft>
              <a:tabLst>
                <a:tab pos="900113" algn="l"/>
              </a:tabLst>
              <a:defRPr>
                <a:solidFill>
                  <a:schemeClr val="tx1"/>
                </a:solidFill>
                <a:latin typeface="Arial" panose="020B0604020202020204" pitchFamily="34" charset="0"/>
              </a:defRPr>
            </a:lvl7pPr>
            <a:lvl8pPr eaLnBrk="0" fontAlgn="base" hangingPunct="0">
              <a:spcBef>
                <a:spcPct val="0"/>
              </a:spcBef>
              <a:spcAft>
                <a:spcPct val="0"/>
              </a:spcAft>
              <a:tabLst>
                <a:tab pos="900113" algn="l"/>
              </a:tabLst>
              <a:defRPr>
                <a:solidFill>
                  <a:schemeClr val="tx1"/>
                </a:solidFill>
                <a:latin typeface="Arial" panose="020B0604020202020204" pitchFamily="34" charset="0"/>
              </a:defRPr>
            </a:lvl8pPr>
            <a:lvl9pPr eaLnBrk="0" fontAlgn="base" hangingPunct="0">
              <a:spcBef>
                <a:spcPct val="0"/>
              </a:spcBef>
              <a:spcAft>
                <a:spcPct val="0"/>
              </a:spcAft>
              <a:tabLst>
                <a:tab pos="90011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Table 1</a:t>
            </a: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List of retro-reflective devices and their symbols</a:t>
            </a:r>
            <a:endParaRPr kumimoji="0" lang="en-GB" altLang="de-DE"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endParaRPr kumimoji="0" lang="en-GB" altLang="de-DE"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87356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feld 27">
            <a:extLst>
              <a:ext uri="{FF2B5EF4-FFF2-40B4-BE49-F238E27FC236}">
                <a16:creationId xmlns:a16="http://schemas.microsoft.com/office/drawing/2014/main" id="{D3623C90-1102-4732-9824-696F937B8496}"/>
              </a:ext>
            </a:extLst>
          </p:cNvPr>
          <p:cNvSpPr txBox="1"/>
          <p:nvPr/>
        </p:nvSpPr>
        <p:spPr>
          <a:xfrm>
            <a:off x="691340" y="2787011"/>
            <a:ext cx="2075551" cy="371822"/>
          </a:xfrm>
          <a:prstGeom prst="rect">
            <a:avLst/>
          </a:prstGeom>
          <a:noFill/>
        </p:spPr>
        <p:txBody>
          <a:bodyPr wrap="square" rtlCol="0">
            <a:spAutoFit/>
          </a:bodyPr>
          <a:lstStyle/>
          <a:p>
            <a:r>
              <a:rPr lang="de-DE" dirty="0">
                <a:solidFill>
                  <a:srgbClr val="FF0000"/>
                </a:solidFill>
              </a:rPr>
              <a:t>Space </a:t>
            </a:r>
            <a:r>
              <a:rPr lang="de-DE" dirty="0" err="1">
                <a:solidFill>
                  <a:srgbClr val="FF0000"/>
                </a:solidFill>
              </a:rPr>
              <a:t>removed</a:t>
            </a:r>
            <a:endParaRPr lang="de-DE" dirty="0">
              <a:solidFill>
                <a:srgbClr val="FF0000"/>
              </a:solidFill>
            </a:endParaRPr>
          </a:p>
        </p:txBody>
      </p:sp>
      <p:sp>
        <p:nvSpPr>
          <p:cNvPr id="78" name="Textfeld 77">
            <a:extLst>
              <a:ext uri="{FF2B5EF4-FFF2-40B4-BE49-F238E27FC236}">
                <a16:creationId xmlns:a16="http://schemas.microsoft.com/office/drawing/2014/main" id="{9C915199-CABD-47E3-A164-C0F5A39BD67E}"/>
              </a:ext>
            </a:extLst>
          </p:cNvPr>
          <p:cNvSpPr txBox="1"/>
          <p:nvPr/>
        </p:nvSpPr>
        <p:spPr>
          <a:xfrm>
            <a:off x="558279" y="6026253"/>
            <a:ext cx="3038685" cy="369332"/>
          </a:xfrm>
          <a:prstGeom prst="rect">
            <a:avLst/>
          </a:prstGeom>
          <a:noFill/>
        </p:spPr>
        <p:txBody>
          <a:bodyPr wrap="square" rtlCol="0">
            <a:spAutoFit/>
          </a:bodyPr>
          <a:lstStyle/>
          <a:p>
            <a:r>
              <a:rPr lang="de-DE" dirty="0">
                <a:solidFill>
                  <a:srgbClr val="FF0000"/>
                </a:solidFill>
              </a:rPr>
              <a:t>104R </a:t>
            </a:r>
            <a:r>
              <a:rPr lang="de-DE" dirty="0" err="1">
                <a:solidFill>
                  <a:srgbClr val="FF0000"/>
                </a:solidFill>
              </a:rPr>
              <a:t>replaced</a:t>
            </a:r>
            <a:r>
              <a:rPr lang="de-DE" dirty="0">
                <a:solidFill>
                  <a:srgbClr val="FF0000"/>
                </a:solidFill>
              </a:rPr>
              <a:t> </a:t>
            </a:r>
            <a:r>
              <a:rPr lang="de-DE" dirty="0" err="1">
                <a:solidFill>
                  <a:srgbClr val="FF0000"/>
                </a:solidFill>
              </a:rPr>
              <a:t>by</a:t>
            </a:r>
            <a:r>
              <a:rPr lang="de-DE" dirty="0">
                <a:solidFill>
                  <a:srgbClr val="FF0000"/>
                </a:solidFill>
              </a:rPr>
              <a:t> 150R</a:t>
            </a:r>
          </a:p>
        </p:txBody>
      </p:sp>
      <p:sp>
        <p:nvSpPr>
          <p:cNvPr id="105" name="Textfeld 104">
            <a:extLst>
              <a:ext uri="{FF2B5EF4-FFF2-40B4-BE49-F238E27FC236}">
                <a16:creationId xmlns:a16="http://schemas.microsoft.com/office/drawing/2014/main" id="{2BD99597-7C2F-4CAF-AC5B-CEC6C45077EF}"/>
              </a:ext>
            </a:extLst>
          </p:cNvPr>
          <p:cNvSpPr txBox="1"/>
          <p:nvPr/>
        </p:nvSpPr>
        <p:spPr>
          <a:xfrm>
            <a:off x="5361415" y="6000740"/>
            <a:ext cx="2584221" cy="369332"/>
          </a:xfrm>
          <a:prstGeom prst="rect">
            <a:avLst/>
          </a:prstGeom>
          <a:noFill/>
        </p:spPr>
        <p:txBody>
          <a:bodyPr wrap="square" rtlCol="0">
            <a:spAutoFit/>
          </a:bodyPr>
          <a:lstStyle/>
          <a:p>
            <a:r>
              <a:rPr lang="de-DE" dirty="0">
                <a:solidFill>
                  <a:srgbClr val="FF0000"/>
                </a:solidFill>
              </a:rPr>
              <a:t>27R </a:t>
            </a:r>
            <a:r>
              <a:rPr lang="de-DE" dirty="0" err="1">
                <a:solidFill>
                  <a:srgbClr val="FF0000"/>
                </a:solidFill>
              </a:rPr>
              <a:t>replaced</a:t>
            </a:r>
            <a:r>
              <a:rPr lang="de-DE" dirty="0">
                <a:solidFill>
                  <a:srgbClr val="FF0000"/>
                </a:solidFill>
              </a:rPr>
              <a:t> </a:t>
            </a:r>
            <a:r>
              <a:rPr lang="de-DE" dirty="0" err="1">
                <a:solidFill>
                  <a:srgbClr val="FF0000"/>
                </a:solidFill>
              </a:rPr>
              <a:t>by</a:t>
            </a:r>
            <a:r>
              <a:rPr lang="de-DE" dirty="0">
                <a:solidFill>
                  <a:srgbClr val="FF0000"/>
                </a:solidFill>
              </a:rPr>
              <a:t> WT</a:t>
            </a:r>
          </a:p>
        </p:txBody>
      </p:sp>
      <p:grpSp>
        <p:nvGrpSpPr>
          <p:cNvPr id="187" name="Groupe 186"/>
          <p:cNvGrpSpPr/>
          <p:nvPr/>
        </p:nvGrpSpPr>
        <p:grpSpPr>
          <a:xfrm>
            <a:off x="623264" y="846659"/>
            <a:ext cx="2465909" cy="1772546"/>
            <a:chOff x="3292489" y="1316125"/>
            <a:chExt cx="2465909" cy="1772546"/>
          </a:xfrm>
        </p:grpSpPr>
        <p:sp>
          <p:nvSpPr>
            <p:cNvPr id="188" name="Ellipse 187"/>
            <p:cNvSpPr/>
            <p:nvPr/>
          </p:nvSpPr>
          <p:spPr>
            <a:xfrm>
              <a:off x="4153026" y="1779766"/>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ZoneTexte 191"/>
            <p:cNvSpPr txBox="1"/>
            <p:nvPr/>
          </p:nvSpPr>
          <p:spPr>
            <a:xfrm>
              <a:off x="4176568" y="1766522"/>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193" name="ZoneTexte 192"/>
            <p:cNvSpPr txBox="1"/>
            <p:nvPr/>
          </p:nvSpPr>
          <p:spPr>
            <a:xfrm>
              <a:off x="4155971" y="1316125"/>
              <a:ext cx="644728"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IIIA</a:t>
              </a:r>
            </a:p>
          </p:txBody>
        </p:sp>
        <p:sp>
          <p:nvSpPr>
            <p:cNvPr id="194" name="ZoneTexte 193"/>
            <p:cNvSpPr txBox="1"/>
            <p:nvPr/>
          </p:nvSpPr>
          <p:spPr>
            <a:xfrm>
              <a:off x="3292489" y="2627006"/>
              <a:ext cx="194957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 150R01 216</a:t>
              </a:r>
            </a:p>
          </p:txBody>
        </p:sp>
        <p:cxnSp>
          <p:nvCxnSpPr>
            <p:cNvPr id="197" name="Connecteur droit avec flèche 196"/>
            <p:cNvCxnSpPr/>
            <p:nvPr/>
          </p:nvCxnSpPr>
          <p:spPr>
            <a:xfrm>
              <a:off x="3949337" y="1926021"/>
              <a:ext cx="0" cy="3240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8" name="Connecteur droit avec flèche 197"/>
            <p:cNvCxnSpPr/>
            <p:nvPr/>
          </p:nvCxnSpPr>
          <p:spPr>
            <a:xfrm flipH="1" flipV="1">
              <a:off x="4134848" y="2613164"/>
              <a:ext cx="648000"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9" name="ZoneTexte 198"/>
            <p:cNvSpPr txBox="1"/>
            <p:nvPr/>
          </p:nvSpPr>
          <p:spPr>
            <a:xfrm>
              <a:off x="4333880" y="2400587"/>
              <a:ext cx="26962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a:t>
              </a:r>
            </a:p>
          </p:txBody>
        </p:sp>
        <p:cxnSp>
          <p:nvCxnSpPr>
            <p:cNvPr id="200" name="Connecteur droit 199"/>
            <p:cNvCxnSpPr/>
            <p:nvPr/>
          </p:nvCxnSpPr>
          <p:spPr>
            <a:xfrm>
              <a:off x="4133797" y="2071086"/>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Connecteur droit 200"/>
            <p:cNvCxnSpPr/>
            <p:nvPr/>
          </p:nvCxnSpPr>
          <p:spPr>
            <a:xfrm>
              <a:off x="4782193" y="2058769"/>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Connecteur droit 201"/>
            <p:cNvCxnSpPr/>
            <p:nvPr/>
          </p:nvCxnSpPr>
          <p:spPr>
            <a:xfrm flipH="1">
              <a:off x="3809239" y="192972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Connecteur droit 202"/>
            <p:cNvCxnSpPr/>
            <p:nvPr/>
          </p:nvCxnSpPr>
          <p:spPr>
            <a:xfrm flipH="1">
              <a:off x="3816345" y="2252582"/>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4" name="ZoneTexte 203"/>
            <p:cNvSpPr txBox="1"/>
            <p:nvPr/>
          </p:nvSpPr>
          <p:spPr>
            <a:xfrm>
              <a:off x="3595326" y="1948045"/>
              <a:ext cx="3978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a/2</a:t>
              </a:r>
            </a:p>
          </p:txBody>
        </p:sp>
        <p:cxnSp>
          <p:nvCxnSpPr>
            <p:cNvPr id="206" name="Connecteur droit 205"/>
            <p:cNvCxnSpPr/>
            <p:nvPr/>
          </p:nvCxnSpPr>
          <p:spPr>
            <a:xfrm flipH="1">
              <a:off x="4639085" y="143430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Connecteur droit 206"/>
            <p:cNvCxnSpPr/>
            <p:nvPr/>
          </p:nvCxnSpPr>
          <p:spPr>
            <a:xfrm flipH="1">
              <a:off x="4680290" y="1651171"/>
              <a:ext cx="43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Connecteur droit avec flèche 207"/>
            <p:cNvCxnSpPr/>
            <p:nvPr/>
          </p:nvCxnSpPr>
          <p:spPr>
            <a:xfrm>
              <a:off x="4971446" y="1427188"/>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09" name="ZoneTexte 208"/>
            <p:cNvSpPr txBox="1"/>
            <p:nvPr/>
          </p:nvSpPr>
          <p:spPr>
            <a:xfrm>
              <a:off x="4982363" y="1403827"/>
              <a:ext cx="3978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a/3</a:t>
              </a:r>
            </a:p>
          </p:txBody>
        </p:sp>
        <p:cxnSp>
          <p:nvCxnSpPr>
            <p:cNvPr id="210" name="Connecteur droit 209"/>
            <p:cNvCxnSpPr/>
            <p:nvPr/>
          </p:nvCxnSpPr>
          <p:spPr>
            <a:xfrm flipH="1">
              <a:off x="4627600" y="202912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Connecteur droit 210"/>
            <p:cNvCxnSpPr/>
            <p:nvPr/>
          </p:nvCxnSpPr>
          <p:spPr>
            <a:xfrm flipH="1">
              <a:off x="4631152" y="2256519"/>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Connecteur droit avec flèche 211"/>
            <p:cNvCxnSpPr/>
            <p:nvPr/>
          </p:nvCxnSpPr>
          <p:spPr>
            <a:xfrm>
              <a:off x="5013808" y="2025566"/>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13" name="ZoneTexte 212"/>
            <p:cNvSpPr txBox="1"/>
            <p:nvPr/>
          </p:nvSpPr>
          <p:spPr>
            <a:xfrm>
              <a:off x="5024725" y="1994505"/>
              <a:ext cx="44114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a/3 </a:t>
              </a:r>
            </a:p>
          </p:txBody>
        </p:sp>
        <p:cxnSp>
          <p:nvCxnSpPr>
            <p:cNvPr id="218" name="Connecteur droit 217"/>
            <p:cNvCxnSpPr/>
            <p:nvPr/>
          </p:nvCxnSpPr>
          <p:spPr>
            <a:xfrm flipH="1">
              <a:off x="5126820" y="2745864"/>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Connecteur droit 218"/>
            <p:cNvCxnSpPr/>
            <p:nvPr/>
          </p:nvCxnSpPr>
          <p:spPr>
            <a:xfrm flipH="1">
              <a:off x="5123256" y="2973259"/>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Connecteur droit avec flèche 219"/>
            <p:cNvCxnSpPr/>
            <p:nvPr/>
          </p:nvCxnSpPr>
          <p:spPr>
            <a:xfrm>
              <a:off x="5370708" y="2749422"/>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1" name="ZoneTexte 220"/>
            <p:cNvSpPr txBox="1"/>
            <p:nvPr/>
          </p:nvSpPr>
          <p:spPr>
            <a:xfrm>
              <a:off x="5360532" y="2711245"/>
              <a:ext cx="39786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a/3</a:t>
              </a:r>
            </a:p>
          </p:txBody>
        </p:sp>
      </p:grpSp>
      <p:grpSp>
        <p:nvGrpSpPr>
          <p:cNvPr id="5" name="Groupe 4"/>
          <p:cNvGrpSpPr/>
          <p:nvPr/>
        </p:nvGrpSpPr>
        <p:grpSpPr>
          <a:xfrm>
            <a:off x="1171136" y="3817322"/>
            <a:ext cx="1755273" cy="1465995"/>
            <a:chOff x="4401838" y="578657"/>
            <a:chExt cx="1755273" cy="1465995"/>
          </a:xfrm>
        </p:grpSpPr>
        <p:grpSp>
          <p:nvGrpSpPr>
            <p:cNvPr id="228" name="Groupe 227"/>
            <p:cNvGrpSpPr/>
            <p:nvPr/>
          </p:nvGrpSpPr>
          <p:grpSpPr>
            <a:xfrm>
              <a:off x="4401838" y="578657"/>
              <a:ext cx="1755273" cy="1465995"/>
              <a:chOff x="3896620" y="4633643"/>
              <a:chExt cx="1755273" cy="1465995"/>
            </a:xfrm>
          </p:grpSpPr>
          <p:sp>
            <p:nvSpPr>
              <p:cNvPr id="230" name="Ellipse 229"/>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ZoneTexte 230"/>
              <p:cNvSpPr txBox="1"/>
              <p:nvPr/>
            </p:nvSpPr>
            <p:spPr>
              <a:xfrm>
                <a:off x="4247042" y="5036894"/>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1</a:t>
                </a:r>
              </a:p>
            </p:txBody>
          </p:sp>
          <p:sp>
            <p:nvSpPr>
              <p:cNvPr id="232" name="ZoneTexte 231"/>
              <p:cNvSpPr txBox="1"/>
              <p:nvPr/>
            </p:nvSpPr>
            <p:spPr>
              <a:xfrm>
                <a:off x="4318400" y="4633643"/>
                <a:ext cx="407484"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C</a:t>
                </a:r>
              </a:p>
            </p:txBody>
          </p:sp>
          <p:sp>
            <p:nvSpPr>
              <p:cNvPr id="233" name="ZoneTexte 232"/>
              <p:cNvSpPr txBox="1"/>
              <p:nvPr/>
            </p:nvSpPr>
            <p:spPr>
              <a:xfrm>
                <a:off x="3896620" y="5637973"/>
                <a:ext cx="1265090"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150R01</a:t>
                </a:r>
              </a:p>
            </p:txBody>
          </p:sp>
        </p:grpSp>
        <p:sp>
          <p:nvSpPr>
            <p:cNvPr id="234" name="ZoneTexte 233"/>
            <p:cNvSpPr txBox="1"/>
            <p:nvPr/>
          </p:nvSpPr>
          <p:spPr>
            <a:xfrm>
              <a:off x="5300110" y="1092560"/>
              <a:ext cx="847924"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1148</a:t>
              </a:r>
            </a:p>
          </p:txBody>
        </p:sp>
      </p:grpSp>
      <p:grpSp>
        <p:nvGrpSpPr>
          <p:cNvPr id="236" name="Groupe 235"/>
          <p:cNvGrpSpPr/>
          <p:nvPr/>
        </p:nvGrpSpPr>
        <p:grpSpPr>
          <a:xfrm>
            <a:off x="5669155" y="3803543"/>
            <a:ext cx="1732373" cy="1818752"/>
            <a:chOff x="3919520" y="4633643"/>
            <a:chExt cx="1732373" cy="1818752"/>
          </a:xfrm>
        </p:grpSpPr>
        <p:sp>
          <p:nvSpPr>
            <p:cNvPr id="238" name="Ellipse 237"/>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ZoneTexte 238"/>
            <p:cNvSpPr txBox="1"/>
            <p:nvPr/>
          </p:nvSpPr>
          <p:spPr>
            <a:xfrm>
              <a:off x="4247042" y="5036894"/>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240" name="ZoneTexte 239"/>
            <p:cNvSpPr txBox="1"/>
            <p:nvPr/>
          </p:nvSpPr>
          <p:spPr>
            <a:xfrm>
              <a:off x="4191395" y="4633643"/>
              <a:ext cx="66236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WT</a:t>
              </a:r>
            </a:p>
          </p:txBody>
        </p:sp>
        <p:sp>
          <p:nvSpPr>
            <p:cNvPr id="241" name="ZoneTexte 240"/>
            <p:cNvSpPr txBox="1"/>
            <p:nvPr/>
          </p:nvSpPr>
          <p:spPr>
            <a:xfrm>
              <a:off x="3919520" y="5621398"/>
              <a:ext cx="1265090" cy="830997"/>
            </a:xfrm>
            <a:prstGeom prst="rect">
              <a:avLst/>
            </a:prstGeom>
            <a:noFill/>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4216</a:t>
              </a:r>
            </a:p>
          </p:txBody>
        </p:sp>
      </p:grpSp>
    </p:spTree>
    <p:extLst>
      <p:ext uri="{BB962C8B-B14F-4D97-AF65-F5344CB8AC3E}">
        <p14:creationId xmlns:p14="http://schemas.microsoft.com/office/powerpoint/2010/main" val="137559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2014954304"/>
              </p:ext>
            </p:extLst>
          </p:nvPr>
        </p:nvGraphicFramePr>
        <p:xfrm>
          <a:off x="4034501" y="712614"/>
          <a:ext cx="7761006" cy="2958841"/>
        </p:xfrm>
        <a:graphic>
          <a:graphicData uri="http://schemas.openxmlformats.org/drawingml/2006/table">
            <a:tbl>
              <a:tblPr firstRow="1" bandRow="1">
                <a:tableStyleId>{5940675A-B579-460E-94D1-54222C63F5DA}</a:tableStyleId>
              </a:tblPr>
              <a:tblGrid>
                <a:gridCol w="1939721">
                  <a:extLst>
                    <a:ext uri="{9D8B030D-6E8A-4147-A177-3AD203B41FA5}">
                      <a16:colId xmlns:a16="http://schemas.microsoft.com/office/drawing/2014/main" val="3607589303"/>
                    </a:ext>
                  </a:extLst>
                </a:gridCol>
                <a:gridCol w="1959429">
                  <a:extLst>
                    <a:ext uri="{9D8B030D-6E8A-4147-A177-3AD203B41FA5}">
                      <a16:colId xmlns:a16="http://schemas.microsoft.com/office/drawing/2014/main" val="2595526863"/>
                    </a:ext>
                  </a:extLst>
                </a:gridCol>
                <a:gridCol w="1959428">
                  <a:extLst>
                    <a:ext uri="{9D8B030D-6E8A-4147-A177-3AD203B41FA5}">
                      <a16:colId xmlns:a16="http://schemas.microsoft.com/office/drawing/2014/main" val="3091575896"/>
                    </a:ext>
                  </a:extLst>
                </a:gridCol>
                <a:gridCol w="1902428">
                  <a:extLst>
                    <a:ext uri="{9D8B030D-6E8A-4147-A177-3AD203B41FA5}">
                      <a16:colId xmlns:a16="http://schemas.microsoft.com/office/drawing/2014/main" val="1174073601"/>
                    </a:ext>
                  </a:extLst>
                </a:gridCol>
              </a:tblGrid>
              <a:tr h="1648201">
                <a:tc rowSpan="2">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9190581"/>
                  </a:ext>
                </a:extLst>
              </a:tr>
              <a:tr h="714890">
                <a:tc vMerge="1">
                  <a:txBody>
                    <a:bodyPr/>
                    <a:lstStyle/>
                    <a:p>
                      <a:endParaRPr lang="en-US" sz="1000" dirty="0"/>
                    </a:p>
                  </a:txBody>
                  <a:tcPr/>
                </a:tc>
                <a:tc>
                  <a:txBody>
                    <a:bodyPr/>
                    <a:lstStyle/>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txBody>
                  <a:tcPr/>
                </a:tc>
                <a:tc>
                  <a:txBody>
                    <a:bodyPr/>
                    <a:lstStyle/>
                    <a:p>
                      <a:endParaRPr lang="en-US" sz="1000" dirty="0"/>
                    </a:p>
                  </a:txBody>
                  <a:tcPr/>
                </a:tc>
                <a:tc>
                  <a:txBody>
                    <a:bodyPr/>
                    <a:lstStyle/>
                    <a:p>
                      <a:endParaRPr lang="en-US" sz="1000" dirty="0"/>
                    </a:p>
                  </a:txBody>
                  <a:tcPr/>
                </a:tc>
                <a:extLst>
                  <a:ext uri="{0D108BD9-81ED-4DB2-BD59-A6C34878D82A}">
                    <a16:rowId xmlns:a16="http://schemas.microsoft.com/office/drawing/2014/main" val="1244951768"/>
                  </a:ext>
                </a:extLst>
              </a:tr>
            </a:tbl>
          </a:graphicData>
        </a:graphic>
      </p:graphicFrame>
      <p:sp>
        <p:nvSpPr>
          <p:cNvPr id="3" name="ZoneTexte 2"/>
          <p:cNvSpPr txBox="1"/>
          <p:nvPr/>
        </p:nvSpPr>
        <p:spPr>
          <a:xfrm>
            <a:off x="6529347" y="389339"/>
            <a:ext cx="4451920" cy="369332"/>
          </a:xfrm>
          <a:prstGeom prst="rect">
            <a:avLst/>
          </a:prstGeom>
          <a:noFill/>
          <a:ln>
            <a:noFill/>
          </a:ln>
        </p:spPr>
        <p:txBody>
          <a:bodyPr wrap="square" rtlCol="0">
            <a:spAutoFit/>
          </a:bodyPr>
          <a:lstStyle/>
          <a:p>
            <a:r>
              <a:rPr lang="en-GB" dirty="0"/>
              <a:t>Figure YYY - Marking example </a:t>
            </a:r>
            <a:r>
              <a:rPr lang="fr-FR" dirty="0"/>
              <a:t>ZZ</a:t>
            </a:r>
          </a:p>
        </p:txBody>
      </p:sp>
      <p:cxnSp>
        <p:nvCxnSpPr>
          <p:cNvPr id="4" name="Connecteur droit 3"/>
          <p:cNvCxnSpPr/>
          <p:nvPr/>
        </p:nvCxnSpPr>
        <p:spPr>
          <a:xfrm flipH="1">
            <a:off x="1316725" y="1215396"/>
            <a:ext cx="1966385" cy="5251108"/>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1618309" y="1207959"/>
            <a:ext cx="2114608" cy="522870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0" y="142289"/>
            <a:ext cx="7832593" cy="369332"/>
          </a:xfrm>
          <a:prstGeom prst="rect">
            <a:avLst/>
          </a:prstGeom>
          <a:noFill/>
        </p:spPr>
        <p:txBody>
          <a:bodyPr wrap="none" rtlCol="0">
            <a:spAutoFit/>
          </a:bodyPr>
          <a:lstStyle/>
          <a:p>
            <a:r>
              <a:rPr lang="en-US" dirty="0"/>
              <a:t>Existing examples in R148 Annex 7 and R150 </a:t>
            </a:r>
            <a:r>
              <a:rPr lang="en-US" dirty="0">
                <a:solidFill>
                  <a:srgbClr val="00B050"/>
                </a:solidFill>
              </a:rPr>
              <a:t>(real size of the marking)</a:t>
            </a:r>
          </a:p>
        </p:txBody>
      </p:sp>
      <p:pic>
        <p:nvPicPr>
          <p:cNvPr id="7" name="Grafik 684"/>
          <p:cNvPicPr/>
          <p:nvPr/>
        </p:nvPicPr>
        <p:blipFill>
          <a:blip r:embed="rId2">
            <a:lum/>
            <a:alphaModFix/>
          </a:blip>
          <a:srcRect/>
          <a:stretch>
            <a:fillRect/>
          </a:stretch>
        </p:blipFill>
        <p:spPr>
          <a:xfrm>
            <a:off x="672062" y="1348448"/>
            <a:ext cx="3163570" cy="1337945"/>
          </a:xfrm>
          <a:prstGeom prst="rect">
            <a:avLst/>
          </a:prstGeom>
          <a:noFill/>
          <a:ln>
            <a:noFill/>
            <a:prstDash/>
          </a:ln>
        </p:spPr>
      </p:pic>
      <p:grpSp>
        <p:nvGrpSpPr>
          <p:cNvPr id="8" name="Groupe 7"/>
          <p:cNvGrpSpPr/>
          <p:nvPr/>
        </p:nvGrpSpPr>
        <p:grpSpPr>
          <a:xfrm>
            <a:off x="5876765" y="664050"/>
            <a:ext cx="5977087" cy="2127418"/>
            <a:chOff x="4330605" y="1428328"/>
            <a:chExt cx="5977087" cy="2127418"/>
          </a:xfrm>
        </p:grpSpPr>
        <p:grpSp>
          <p:nvGrpSpPr>
            <p:cNvPr id="9" name="Groupe 8"/>
            <p:cNvGrpSpPr/>
            <p:nvPr/>
          </p:nvGrpSpPr>
          <p:grpSpPr>
            <a:xfrm>
              <a:off x="4330605" y="1428328"/>
              <a:ext cx="5956066" cy="1737666"/>
              <a:chOff x="3854405" y="4666849"/>
              <a:chExt cx="5956066" cy="1737666"/>
            </a:xfrm>
          </p:grpSpPr>
          <p:sp>
            <p:nvSpPr>
              <p:cNvPr id="12" name="Ellipse 11"/>
              <p:cNvSpPr/>
              <p:nvPr/>
            </p:nvSpPr>
            <p:spPr>
              <a:xfrm>
                <a:off x="4204031" y="5075801"/>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ZoneTexte 12"/>
              <p:cNvSpPr txBox="1"/>
              <p:nvPr/>
            </p:nvSpPr>
            <p:spPr>
              <a:xfrm>
                <a:off x="4243113" y="5047529"/>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14" name="ZoneTexte 13"/>
              <p:cNvSpPr txBox="1"/>
              <p:nvPr/>
            </p:nvSpPr>
            <p:spPr>
              <a:xfrm>
                <a:off x="5386824" y="4666849"/>
                <a:ext cx="4423647"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IA                    2b                  R2</a:t>
                </a:r>
              </a:p>
            </p:txBody>
          </p:sp>
          <p:sp>
            <p:nvSpPr>
              <p:cNvPr id="15" name="ZoneTexte 14"/>
              <p:cNvSpPr txBox="1"/>
              <p:nvPr/>
            </p:nvSpPr>
            <p:spPr>
              <a:xfrm>
                <a:off x="3854405" y="5653135"/>
                <a:ext cx="1305165" cy="477054"/>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148R00</a:t>
                </a:r>
              </a:p>
            </p:txBody>
          </p:sp>
          <p:sp>
            <p:nvSpPr>
              <p:cNvPr id="16" name="ZoneTexte 15"/>
              <p:cNvSpPr txBox="1"/>
              <p:nvPr/>
            </p:nvSpPr>
            <p:spPr>
              <a:xfrm>
                <a:off x="4041948" y="4675390"/>
                <a:ext cx="87075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3333</a:t>
                </a:r>
              </a:p>
            </p:txBody>
          </p:sp>
          <p:cxnSp>
            <p:nvCxnSpPr>
              <p:cNvPr id="17" name="Connecteur droit avec flèche 16"/>
              <p:cNvCxnSpPr/>
              <p:nvPr/>
            </p:nvCxnSpPr>
            <p:spPr>
              <a:xfrm>
                <a:off x="7438970" y="5083485"/>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3859459" y="5942850"/>
                <a:ext cx="1265090"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150R00</a:t>
                </a:r>
              </a:p>
            </p:txBody>
          </p:sp>
        </p:grpSp>
        <p:cxnSp>
          <p:nvCxnSpPr>
            <p:cNvPr id="10" name="Connecteur droit avec flèche 9"/>
            <p:cNvCxnSpPr/>
            <p:nvPr/>
          </p:nvCxnSpPr>
          <p:spPr>
            <a:xfrm>
              <a:off x="9779583" y="1841962"/>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5832749" y="3094081"/>
              <a:ext cx="447494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F2                   AR                  S2</a:t>
              </a:r>
            </a:p>
          </p:txBody>
        </p:sp>
      </p:grpSp>
      <p:pic>
        <p:nvPicPr>
          <p:cNvPr id="19" name="Grafik 685"/>
          <p:cNvPicPr/>
          <p:nvPr/>
        </p:nvPicPr>
        <p:blipFill>
          <a:blip r:embed="rId3">
            <a:lum/>
            <a:alphaModFix/>
          </a:blip>
          <a:srcRect/>
          <a:stretch>
            <a:fillRect/>
          </a:stretch>
        </p:blipFill>
        <p:spPr>
          <a:xfrm>
            <a:off x="672062" y="2819445"/>
            <a:ext cx="3088005" cy="1360170"/>
          </a:xfrm>
          <a:prstGeom prst="rect">
            <a:avLst/>
          </a:prstGeom>
          <a:noFill/>
          <a:ln>
            <a:noFill/>
            <a:prstDash/>
          </a:ln>
        </p:spPr>
      </p:pic>
      <p:grpSp>
        <p:nvGrpSpPr>
          <p:cNvPr id="20" name="Groupe 19"/>
          <p:cNvGrpSpPr/>
          <p:nvPr/>
        </p:nvGrpSpPr>
        <p:grpSpPr>
          <a:xfrm>
            <a:off x="4137142" y="3914578"/>
            <a:ext cx="2046782" cy="2664648"/>
            <a:chOff x="4077382" y="551224"/>
            <a:chExt cx="2046782" cy="2664648"/>
          </a:xfrm>
        </p:grpSpPr>
        <p:grpSp>
          <p:nvGrpSpPr>
            <p:cNvPr id="21" name="Groupe 20"/>
            <p:cNvGrpSpPr/>
            <p:nvPr/>
          </p:nvGrpSpPr>
          <p:grpSpPr>
            <a:xfrm>
              <a:off x="4077382" y="551224"/>
              <a:ext cx="2046782" cy="2664648"/>
              <a:chOff x="3601182" y="3789745"/>
              <a:chExt cx="2046782" cy="2664648"/>
            </a:xfrm>
          </p:grpSpPr>
          <p:sp>
            <p:nvSpPr>
              <p:cNvPr id="24" name="Ellipse 23"/>
              <p:cNvSpPr/>
              <p:nvPr/>
            </p:nvSpPr>
            <p:spPr>
              <a:xfrm>
                <a:off x="4204031" y="5075801"/>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ZoneTexte 24"/>
              <p:cNvSpPr txBox="1"/>
              <p:nvPr/>
            </p:nvSpPr>
            <p:spPr>
              <a:xfrm>
                <a:off x="4243113" y="5047529"/>
                <a:ext cx="1404851" cy="646331"/>
              </a:xfrm>
              <a:prstGeom prst="rect">
                <a:avLst/>
              </a:prstGeom>
              <a:noFill/>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26" name="ZoneTexte 25"/>
              <p:cNvSpPr txBox="1"/>
              <p:nvPr/>
            </p:nvSpPr>
            <p:spPr>
              <a:xfrm>
                <a:off x="3601182" y="3789745"/>
                <a:ext cx="1704954"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IA   2b   R2</a:t>
                </a:r>
              </a:p>
            </p:txBody>
          </p:sp>
          <p:sp>
            <p:nvSpPr>
              <p:cNvPr id="27" name="ZoneTexte 26"/>
              <p:cNvSpPr txBox="1"/>
              <p:nvPr/>
            </p:nvSpPr>
            <p:spPr>
              <a:xfrm>
                <a:off x="3854405" y="5686387"/>
                <a:ext cx="1305165" cy="477054"/>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148R00</a:t>
                </a:r>
              </a:p>
            </p:txBody>
          </p:sp>
          <p:sp>
            <p:nvSpPr>
              <p:cNvPr id="28" name="ZoneTexte 27"/>
              <p:cNvSpPr txBox="1"/>
              <p:nvPr/>
            </p:nvSpPr>
            <p:spPr>
              <a:xfrm>
                <a:off x="4041948" y="4650451"/>
                <a:ext cx="87075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3333</a:t>
                </a:r>
              </a:p>
            </p:txBody>
          </p:sp>
          <p:cxnSp>
            <p:nvCxnSpPr>
              <p:cNvPr id="29" name="Connecteur droit avec flèche 28"/>
              <p:cNvCxnSpPr/>
              <p:nvPr/>
            </p:nvCxnSpPr>
            <p:spPr>
              <a:xfrm>
                <a:off x="4215154" y="4201298"/>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3859459" y="5992728"/>
                <a:ext cx="1265090"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150R00</a:t>
                </a:r>
              </a:p>
            </p:txBody>
          </p:sp>
        </p:grpSp>
        <p:cxnSp>
          <p:nvCxnSpPr>
            <p:cNvPr id="22" name="Connecteur droit avec flèche 21"/>
            <p:cNvCxnSpPr/>
            <p:nvPr/>
          </p:nvCxnSpPr>
          <p:spPr>
            <a:xfrm>
              <a:off x="5311750" y="957167"/>
              <a:ext cx="3240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4077382" y="1015240"/>
              <a:ext cx="167129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F2  AR  S2</a:t>
              </a:r>
            </a:p>
          </p:txBody>
        </p:sp>
      </p:grpSp>
      <p:graphicFrame>
        <p:nvGraphicFramePr>
          <p:cNvPr id="31" name="Tableau 30"/>
          <p:cNvGraphicFramePr>
            <a:graphicFrameLocks noGrp="1"/>
          </p:cNvGraphicFramePr>
          <p:nvPr>
            <p:extLst>
              <p:ext uri="{D42A27DB-BD31-4B8C-83A1-F6EECF244321}">
                <p14:modId xmlns:p14="http://schemas.microsoft.com/office/powerpoint/2010/main" val="1856878866"/>
              </p:ext>
            </p:extLst>
          </p:nvPr>
        </p:nvGraphicFramePr>
        <p:xfrm>
          <a:off x="4034501" y="3829220"/>
          <a:ext cx="7761006" cy="2958841"/>
        </p:xfrm>
        <a:graphic>
          <a:graphicData uri="http://schemas.openxmlformats.org/drawingml/2006/table">
            <a:tbl>
              <a:tblPr firstRow="1" bandRow="1">
                <a:tableStyleId>{5940675A-B579-460E-94D1-54222C63F5DA}</a:tableStyleId>
              </a:tblPr>
              <a:tblGrid>
                <a:gridCol w="1939721">
                  <a:extLst>
                    <a:ext uri="{9D8B030D-6E8A-4147-A177-3AD203B41FA5}">
                      <a16:colId xmlns:a16="http://schemas.microsoft.com/office/drawing/2014/main" val="3607589303"/>
                    </a:ext>
                  </a:extLst>
                </a:gridCol>
                <a:gridCol w="1959429">
                  <a:extLst>
                    <a:ext uri="{9D8B030D-6E8A-4147-A177-3AD203B41FA5}">
                      <a16:colId xmlns:a16="http://schemas.microsoft.com/office/drawing/2014/main" val="2595526863"/>
                    </a:ext>
                  </a:extLst>
                </a:gridCol>
                <a:gridCol w="1959428">
                  <a:extLst>
                    <a:ext uri="{9D8B030D-6E8A-4147-A177-3AD203B41FA5}">
                      <a16:colId xmlns:a16="http://schemas.microsoft.com/office/drawing/2014/main" val="3091575896"/>
                    </a:ext>
                  </a:extLst>
                </a:gridCol>
                <a:gridCol w="1902428">
                  <a:extLst>
                    <a:ext uri="{9D8B030D-6E8A-4147-A177-3AD203B41FA5}">
                      <a16:colId xmlns:a16="http://schemas.microsoft.com/office/drawing/2014/main" val="1174073601"/>
                    </a:ext>
                  </a:extLst>
                </a:gridCol>
              </a:tblGrid>
              <a:tr h="1648201">
                <a:tc rowSpan="2">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79190581"/>
                  </a:ext>
                </a:extLst>
              </a:tr>
              <a:tr h="714890">
                <a:tc vMerge="1">
                  <a:txBody>
                    <a:bodyPr/>
                    <a:lstStyle/>
                    <a:p>
                      <a:endParaRPr lang="en-US" sz="1000" dirty="0"/>
                    </a:p>
                  </a:txBody>
                  <a:tcPr/>
                </a:tc>
                <a:tc>
                  <a:txBody>
                    <a:bodyPr/>
                    <a:lstStyle/>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p>
                      <a:endParaRPr lang="en-US" sz="1000" dirty="0"/>
                    </a:p>
                  </a:txBody>
                  <a:tcPr/>
                </a:tc>
                <a:tc>
                  <a:txBody>
                    <a:bodyPr/>
                    <a:lstStyle/>
                    <a:p>
                      <a:endParaRPr lang="en-US" sz="1000" dirty="0"/>
                    </a:p>
                  </a:txBody>
                  <a:tcPr/>
                </a:tc>
                <a:tc>
                  <a:txBody>
                    <a:bodyPr/>
                    <a:lstStyle/>
                    <a:p>
                      <a:endParaRPr lang="en-US" sz="1000" dirty="0"/>
                    </a:p>
                  </a:txBody>
                  <a:tcPr/>
                </a:tc>
                <a:extLst>
                  <a:ext uri="{0D108BD9-81ED-4DB2-BD59-A6C34878D82A}">
                    <a16:rowId xmlns:a16="http://schemas.microsoft.com/office/drawing/2014/main" val="1244951768"/>
                  </a:ext>
                </a:extLst>
              </a:tr>
            </a:tbl>
          </a:graphicData>
        </a:graphic>
      </p:graphicFrame>
      <p:grpSp>
        <p:nvGrpSpPr>
          <p:cNvPr id="32" name="Gruppieren 28">
            <a:extLst>
              <a:ext uri="{FF2B5EF4-FFF2-40B4-BE49-F238E27FC236}">
                <a16:creationId xmlns:a16="http://schemas.microsoft.com/office/drawing/2014/main" id="{24FAA86C-C7E5-40E0-AA0C-12A53E688AE7}"/>
              </a:ext>
            </a:extLst>
          </p:cNvPr>
          <p:cNvGrpSpPr/>
          <p:nvPr/>
        </p:nvGrpSpPr>
        <p:grpSpPr>
          <a:xfrm>
            <a:off x="674291" y="4713842"/>
            <a:ext cx="3168352" cy="1333985"/>
            <a:chOff x="776536" y="878807"/>
            <a:chExt cx="3168352" cy="1333985"/>
          </a:xfrm>
        </p:grpSpPr>
        <p:sp>
          <p:nvSpPr>
            <p:cNvPr id="33" name="Rechteck 29">
              <a:extLst>
                <a:ext uri="{FF2B5EF4-FFF2-40B4-BE49-F238E27FC236}">
                  <a16:creationId xmlns:a16="http://schemas.microsoft.com/office/drawing/2014/main" id="{5D904DA7-F85F-4250-893C-CD0C59BE58C8}"/>
                </a:ext>
              </a:extLst>
            </p:cNvPr>
            <p:cNvSpPr/>
            <p:nvPr/>
          </p:nvSpPr>
          <p:spPr>
            <a:xfrm>
              <a:off x="1552672" y="916648"/>
              <a:ext cx="2320208" cy="129614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4" name="Gerade Verbindung 4">
              <a:extLst>
                <a:ext uri="{FF2B5EF4-FFF2-40B4-BE49-F238E27FC236}">
                  <a16:creationId xmlns:a16="http://schemas.microsoft.com/office/drawing/2014/main" id="{F543C444-F01D-4186-8235-E2DC299FC7E1}"/>
                </a:ext>
              </a:extLst>
            </p:cNvPr>
            <p:cNvCxnSpPr/>
            <p:nvPr/>
          </p:nvCxnSpPr>
          <p:spPr>
            <a:xfrm>
              <a:off x="1552672"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5">
              <a:extLst>
                <a:ext uri="{FF2B5EF4-FFF2-40B4-BE49-F238E27FC236}">
                  <a16:creationId xmlns:a16="http://schemas.microsoft.com/office/drawing/2014/main" id="{4B03C799-0D6F-437C-B2D6-F07F44A20FBF}"/>
                </a:ext>
              </a:extLst>
            </p:cNvPr>
            <p:cNvCxnSpPr/>
            <p:nvPr/>
          </p:nvCxnSpPr>
          <p:spPr>
            <a:xfrm>
              <a:off x="2326075"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6">
              <a:extLst>
                <a:ext uri="{FF2B5EF4-FFF2-40B4-BE49-F238E27FC236}">
                  <a16:creationId xmlns:a16="http://schemas.microsoft.com/office/drawing/2014/main" id="{91056C03-8E5B-45E6-AA4D-09514E5390C1}"/>
                </a:ext>
              </a:extLst>
            </p:cNvPr>
            <p:cNvCxnSpPr/>
            <p:nvPr/>
          </p:nvCxnSpPr>
          <p:spPr>
            <a:xfrm>
              <a:off x="3099478" y="916648"/>
              <a:ext cx="0" cy="12961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10">
              <a:extLst>
                <a:ext uri="{FF2B5EF4-FFF2-40B4-BE49-F238E27FC236}">
                  <a16:creationId xmlns:a16="http://schemas.microsoft.com/office/drawing/2014/main" id="{D5BADB21-8265-4DA3-85A2-5A7E6938FB2F}"/>
                </a:ext>
              </a:extLst>
            </p:cNvPr>
            <p:cNvCxnSpPr/>
            <p:nvPr/>
          </p:nvCxnSpPr>
          <p:spPr>
            <a:xfrm>
              <a:off x="1552672" y="1550865"/>
              <a:ext cx="232020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Ellipse 37">
              <a:extLst>
                <a:ext uri="{FF2B5EF4-FFF2-40B4-BE49-F238E27FC236}">
                  <a16:creationId xmlns:a16="http://schemas.microsoft.com/office/drawing/2014/main" id="{62AD4881-EB1C-44E1-AB12-9A820A4EBBC4}"/>
                </a:ext>
              </a:extLst>
            </p:cNvPr>
            <p:cNvSpPr/>
            <p:nvPr/>
          </p:nvSpPr>
          <p:spPr>
            <a:xfrm>
              <a:off x="1586280" y="1034768"/>
              <a:ext cx="286234" cy="27925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100"/>
            </a:p>
          </p:txBody>
        </p:sp>
        <p:sp>
          <p:nvSpPr>
            <p:cNvPr id="39" name="Textfeld 35">
              <a:extLst>
                <a:ext uri="{FF2B5EF4-FFF2-40B4-BE49-F238E27FC236}">
                  <a16:creationId xmlns:a16="http://schemas.microsoft.com/office/drawing/2014/main" id="{9A18657F-D37E-4728-858E-2C8089C7CFEC}"/>
                </a:ext>
              </a:extLst>
            </p:cNvPr>
            <p:cNvSpPr txBox="1"/>
            <p:nvPr/>
          </p:nvSpPr>
          <p:spPr>
            <a:xfrm>
              <a:off x="1552454" y="1028484"/>
              <a:ext cx="324184" cy="27699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E</a:t>
              </a:r>
            </a:p>
          </p:txBody>
        </p:sp>
        <p:sp>
          <p:nvSpPr>
            <p:cNvPr id="40" name="Textfeld 36">
              <a:extLst>
                <a:ext uri="{FF2B5EF4-FFF2-40B4-BE49-F238E27FC236}">
                  <a16:creationId xmlns:a16="http://schemas.microsoft.com/office/drawing/2014/main" id="{FE7EC5BD-7EA2-490B-A1D8-4BE90462125F}"/>
                </a:ext>
              </a:extLst>
            </p:cNvPr>
            <p:cNvSpPr txBox="1"/>
            <p:nvPr/>
          </p:nvSpPr>
          <p:spPr>
            <a:xfrm>
              <a:off x="1655923" y="1076999"/>
              <a:ext cx="223620" cy="215444"/>
            </a:xfrm>
            <a:prstGeom prst="rect">
              <a:avLst/>
            </a:prstGeom>
            <a:noFill/>
          </p:spPr>
          <p:txBody>
            <a:bodyPr wrap="square" rtlCol="0">
              <a:spAutoFit/>
            </a:bodyPr>
            <a:lstStyle/>
            <a:p>
              <a:r>
                <a:rPr lang="de-DE" sz="800" b="1" dirty="0">
                  <a:latin typeface="Arial" panose="020B0604020202020204" pitchFamily="34" charset="0"/>
                  <a:cs typeface="Arial" panose="020B0604020202020204" pitchFamily="34" charset="0"/>
                </a:rPr>
                <a:t>4</a:t>
              </a:r>
            </a:p>
          </p:txBody>
        </p:sp>
        <p:sp>
          <p:nvSpPr>
            <p:cNvPr id="41" name="Textfeld 37">
              <a:extLst>
                <a:ext uri="{FF2B5EF4-FFF2-40B4-BE49-F238E27FC236}">
                  <a16:creationId xmlns:a16="http://schemas.microsoft.com/office/drawing/2014/main" id="{296B6228-CD70-483D-AD75-E0C50B19EA32}"/>
                </a:ext>
              </a:extLst>
            </p:cNvPr>
            <p:cNvSpPr txBox="1"/>
            <p:nvPr/>
          </p:nvSpPr>
          <p:spPr>
            <a:xfrm>
              <a:off x="1460612" y="878807"/>
              <a:ext cx="54006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3333</a:t>
              </a:r>
              <a:endParaRPr lang="de-DE" sz="1100" b="1" dirty="0">
                <a:latin typeface="Arial" panose="020B0604020202020204" pitchFamily="34" charset="0"/>
                <a:cs typeface="Arial" panose="020B0604020202020204" pitchFamily="34" charset="0"/>
              </a:endParaRPr>
            </a:p>
          </p:txBody>
        </p:sp>
        <p:sp>
          <p:nvSpPr>
            <p:cNvPr id="42" name="Textfeld 38">
              <a:extLst>
                <a:ext uri="{FF2B5EF4-FFF2-40B4-BE49-F238E27FC236}">
                  <a16:creationId xmlns:a16="http://schemas.microsoft.com/office/drawing/2014/main" id="{C5F18DF6-A724-46E4-BAB2-A91F4608E99D}"/>
                </a:ext>
              </a:extLst>
            </p:cNvPr>
            <p:cNvSpPr txBox="1"/>
            <p:nvPr/>
          </p:nvSpPr>
          <p:spPr>
            <a:xfrm>
              <a:off x="2038560"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IA</a:t>
              </a:r>
            </a:p>
          </p:txBody>
        </p:sp>
        <p:sp>
          <p:nvSpPr>
            <p:cNvPr id="43" name="Textfeld 39">
              <a:extLst>
                <a:ext uri="{FF2B5EF4-FFF2-40B4-BE49-F238E27FC236}">
                  <a16:creationId xmlns:a16="http://schemas.microsoft.com/office/drawing/2014/main" id="{FE731DB9-E790-4D30-9883-A10136ED3C5C}"/>
                </a:ext>
              </a:extLst>
            </p:cNvPr>
            <p:cNvSpPr txBox="1"/>
            <p:nvPr/>
          </p:nvSpPr>
          <p:spPr>
            <a:xfrm>
              <a:off x="2820056"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2b</a:t>
              </a:r>
            </a:p>
          </p:txBody>
        </p:sp>
        <p:sp>
          <p:nvSpPr>
            <p:cNvPr id="44" name="Textfeld 40">
              <a:extLst>
                <a:ext uri="{FF2B5EF4-FFF2-40B4-BE49-F238E27FC236}">
                  <a16:creationId xmlns:a16="http://schemas.microsoft.com/office/drawing/2014/main" id="{1B07E1EB-5A46-420F-A355-C65F43AC7622}"/>
                </a:ext>
              </a:extLst>
            </p:cNvPr>
            <p:cNvSpPr txBox="1"/>
            <p:nvPr/>
          </p:nvSpPr>
          <p:spPr>
            <a:xfrm>
              <a:off x="3584848" y="881330"/>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R2</a:t>
              </a:r>
            </a:p>
          </p:txBody>
        </p:sp>
        <p:sp>
          <p:nvSpPr>
            <p:cNvPr id="45" name="Textfeld 41">
              <a:extLst>
                <a:ext uri="{FF2B5EF4-FFF2-40B4-BE49-F238E27FC236}">
                  <a16:creationId xmlns:a16="http://schemas.microsoft.com/office/drawing/2014/main" id="{DA5D35E5-6B63-4BB5-A706-4D89662538AC}"/>
                </a:ext>
              </a:extLst>
            </p:cNvPr>
            <p:cNvSpPr txBox="1"/>
            <p:nvPr/>
          </p:nvSpPr>
          <p:spPr>
            <a:xfrm>
              <a:off x="2038560"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F2</a:t>
              </a:r>
            </a:p>
          </p:txBody>
        </p:sp>
        <p:sp>
          <p:nvSpPr>
            <p:cNvPr id="46" name="Textfeld 42">
              <a:extLst>
                <a:ext uri="{FF2B5EF4-FFF2-40B4-BE49-F238E27FC236}">
                  <a16:creationId xmlns:a16="http://schemas.microsoft.com/office/drawing/2014/main" id="{67DACB24-264D-4521-B61F-0A589A5556BC}"/>
                </a:ext>
              </a:extLst>
            </p:cNvPr>
            <p:cNvSpPr txBox="1"/>
            <p:nvPr/>
          </p:nvSpPr>
          <p:spPr>
            <a:xfrm>
              <a:off x="2820056"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AR</a:t>
              </a:r>
            </a:p>
          </p:txBody>
        </p:sp>
        <p:sp>
          <p:nvSpPr>
            <p:cNvPr id="47" name="Textfeld 43">
              <a:extLst>
                <a:ext uri="{FF2B5EF4-FFF2-40B4-BE49-F238E27FC236}">
                  <a16:creationId xmlns:a16="http://schemas.microsoft.com/office/drawing/2014/main" id="{FA028B95-6C23-4AD5-B08F-3CFC1921A10E}"/>
                </a:ext>
              </a:extLst>
            </p:cNvPr>
            <p:cNvSpPr txBox="1"/>
            <p:nvPr/>
          </p:nvSpPr>
          <p:spPr>
            <a:xfrm>
              <a:off x="3584848" y="1521022"/>
              <a:ext cx="360040" cy="21544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S2</a:t>
              </a:r>
            </a:p>
          </p:txBody>
        </p:sp>
        <p:cxnSp>
          <p:nvCxnSpPr>
            <p:cNvPr id="48" name="Gerade Verbindung mit Pfeil 44">
              <a:extLst>
                <a:ext uri="{FF2B5EF4-FFF2-40B4-BE49-F238E27FC236}">
                  <a16:creationId xmlns:a16="http://schemas.microsoft.com/office/drawing/2014/main" id="{67F91724-D9C7-458A-99E6-0A74605A1FC8}"/>
                </a:ext>
              </a:extLst>
            </p:cNvPr>
            <p:cNvCxnSpPr/>
            <p:nvPr/>
          </p:nvCxnSpPr>
          <p:spPr>
            <a:xfrm>
              <a:off x="2944518" y="1050027"/>
              <a:ext cx="121660" cy="580"/>
            </a:xfrm>
            <a:prstGeom prst="straightConnector1">
              <a:avLst/>
            </a:prstGeom>
            <a:ln w="952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9" name="Gerade Verbindung mit Pfeil 45">
              <a:extLst>
                <a:ext uri="{FF2B5EF4-FFF2-40B4-BE49-F238E27FC236}">
                  <a16:creationId xmlns:a16="http://schemas.microsoft.com/office/drawing/2014/main" id="{84C75F97-062A-471B-956B-69BBA6B2DDE7}"/>
                </a:ext>
              </a:extLst>
            </p:cNvPr>
            <p:cNvCxnSpPr/>
            <p:nvPr/>
          </p:nvCxnSpPr>
          <p:spPr>
            <a:xfrm>
              <a:off x="3713502" y="1046614"/>
              <a:ext cx="121660" cy="580"/>
            </a:xfrm>
            <a:prstGeom prst="straightConnector1">
              <a:avLst/>
            </a:prstGeom>
            <a:ln w="9525">
              <a:solidFill>
                <a:schemeClr val="tx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0" name="Gerade Verbindung 31">
              <a:extLst>
                <a:ext uri="{FF2B5EF4-FFF2-40B4-BE49-F238E27FC236}">
                  <a16:creationId xmlns:a16="http://schemas.microsoft.com/office/drawing/2014/main" id="{189356E3-013A-4F60-AA10-7FF17FD1DE5F}"/>
                </a:ext>
              </a:extLst>
            </p:cNvPr>
            <p:cNvCxnSpPr/>
            <p:nvPr/>
          </p:nvCxnSpPr>
          <p:spPr>
            <a:xfrm flipH="1">
              <a:off x="776536" y="916648"/>
              <a:ext cx="108012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1" name="Gerade Verbindung 32">
              <a:extLst>
                <a:ext uri="{FF2B5EF4-FFF2-40B4-BE49-F238E27FC236}">
                  <a16:creationId xmlns:a16="http://schemas.microsoft.com/office/drawing/2014/main" id="{FC5447CB-99CD-42B9-BFEB-E6E43FD6C4D9}"/>
                </a:ext>
              </a:extLst>
            </p:cNvPr>
            <p:cNvCxnSpPr/>
            <p:nvPr/>
          </p:nvCxnSpPr>
          <p:spPr>
            <a:xfrm flipH="1">
              <a:off x="776536" y="2212792"/>
              <a:ext cx="108012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2" name="Gerade Verbindung 33">
              <a:extLst>
                <a:ext uri="{FF2B5EF4-FFF2-40B4-BE49-F238E27FC236}">
                  <a16:creationId xmlns:a16="http://schemas.microsoft.com/office/drawing/2014/main" id="{EB10AAF7-B527-48A0-96CE-CB9618B0B38B}"/>
                </a:ext>
              </a:extLst>
            </p:cNvPr>
            <p:cNvCxnSpPr/>
            <p:nvPr/>
          </p:nvCxnSpPr>
          <p:spPr>
            <a:xfrm flipV="1">
              <a:off x="776536" y="916648"/>
              <a:ext cx="0" cy="129614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3" name="Textfeld 49">
              <a:extLst>
                <a:ext uri="{FF2B5EF4-FFF2-40B4-BE49-F238E27FC236}">
                  <a16:creationId xmlns:a16="http://schemas.microsoft.com/office/drawing/2014/main" id="{05104978-2DD2-4CA8-99EF-296DB8E23D28}"/>
                </a:ext>
              </a:extLst>
            </p:cNvPr>
            <p:cNvSpPr txBox="1"/>
            <p:nvPr/>
          </p:nvSpPr>
          <p:spPr>
            <a:xfrm>
              <a:off x="1399871" y="1268762"/>
              <a:ext cx="676327" cy="338554"/>
            </a:xfrm>
            <a:prstGeom prst="rect">
              <a:avLst/>
            </a:prstGeom>
            <a:noFill/>
          </p:spPr>
          <p:txBody>
            <a:bodyPr wrap="square" rtlCol="0">
              <a:spAutoFit/>
            </a:bodyPr>
            <a:lstStyle/>
            <a:p>
              <a:pPr algn="ctr"/>
              <a:r>
                <a:rPr lang="de-DE" sz="800" b="1" dirty="0">
                  <a:latin typeface="Arial" panose="020B0604020202020204" pitchFamily="34" charset="0"/>
                  <a:cs typeface="Arial" panose="020B0604020202020204" pitchFamily="34" charset="0"/>
                </a:rPr>
                <a:t>148R00</a:t>
              </a:r>
            </a:p>
            <a:p>
              <a:pPr algn="ctr"/>
              <a:r>
                <a:rPr lang="de-DE" sz="800" b="1" dirty="0">
                  <a:latin typeface="Arial" panose="020B0604020202020204" pitchFamily="34" charset="0"/>
                  <a:cs typeface="Arial" panose="020B0604020202020204" pitchFamily="34" charset="0"/>
                </a:rPr>
                <a:t>150R01</a:t>
              </a:r>
              <a:endParaRPr lang="de-DE" sz="1100" b="1" dirty="0">
                <a:latin typeface="Arial" panose="020B0604020202020204" pitchFamily="34" charset="0"/>
                <a:cs typeface="Arial" panose="020B0604020202020204" pitchFamily="34" charset="0"/>
              </a:endParaRPr>
            </a:p>
          </p:txBody>
        </p:sp>
      </p:grpSp>
      <p:sp>
        <p:nvSpPr>
          <p:cNvPr id="56" name="Textfeld 50">
            <a:extLst>
              <a:ext uri="{FF2B5EF4-FFF2-40B4-BE49-F238E27FC236}">
                <a16:creationId xmlns:a16="http://schemas.microsoft.com/office/drawing/2014/main" id="{763FBC40-2642-41D8-9460-93A5B09EF810}"/>
              </a:ext>
            </a:extLst>
          </p:cNvPr>
          <p:cNvSpPr txBox="1"/>
          <p:nvPr/>
        </p:nvSpPr>
        <p:spPr>
          <a:xfrm>
            <a:off x="1541776" y="6136913"/>
            <a:ext cx="1733910" cy="371822"/>
          </a:xfrm>
          <a:prstGeom prst="rect">
            <a:avLst/>
          </a:prstGeom>
          <a:noFill/>
        </p:spPr>
        <p:txBody>
          <a:bodyPr wrap="square" rtlCol="0">
            <a:spAutoFit/>
          </a:bodyPr>
          <a:lstStyle/>
          <a:p>
            <a:r>
              <a:rPr lang="de-DE" dirty="0">
                <a:solidFill>
                  <a:srgbClr val="FF0000"/>
                </a:solidFill>
              </a:rPr>
              <a:t>Size </a:t>
            </a:r>
            <a:r>
              <a:rPr lang="de-DE" dirty="0" err="1">
                <a:solidFill>
                  <a:srgbClr val="FF0000"/>
                </a:solidFill>
              </a:rPr>
              <a:t>aligned</a:t>
            </a:r>
            <a:endParaRPr lang="de-DE" dirty="0">
              <a:solidFill>
                <a:srgbClr val="FF0000"/>
              </a:solidFill>
            </a:endParaRPr>
          </a:p>
        </p:txBody>
      </p:sp>
    </p:spTree>
    <p:extLst>
      <p:ext uri="{BB962C8B-B14F-4D97-AF65-F5344CB8AC3E}">
        <p14:creationId xmlns:p14="http://schemas.microsoft.com/office/powerpoint/2010/main" val="2935080441"/>
      </p:ext>
    </p:extLst>
  </p:cSld>
  <p:clrMapOvr>
    <a:masterClrMapping/>
  </p:clrMapOvr>
</p:sld>
</file>

<file path=ppt/theme/theme1.xml><?xml version="1.0" encoding="utf-8"?>
<a:theme xmlns:a="http://schemas.openxmlformats.org/drawingml/2006/main" name="Segment">
  <a:themeElements>
    <a:clrScheme name="Segment">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gmen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45</TotalTime>
  <Words>1117</Words>
  <Application>Microsoft Office PowerPoint</Application>
  <PresentationFormat>Widescreen</PresentationFormat>
  <Paragraphs>196</Paragraphs>
  <Slides>9</Slides>
  <Notes>0</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1</vt:i4>
      </vt:variant>
      <vt:variant>
        <vt:lpstr>Titoli diapositive</vt:lpstr>
      </vt:variant>
      <vt:variant>
        <vt:i4>9</vt:i4>
      </vt:variant>
    </vt:vector>
  </HeadingPairs>
  <TitlesOfParts>
    <vt:vector size="19" baseType="lpstr">
      <vt:lpstr>Arial</vt:lpstr>
      <vt:lpstr>Arial Narrow</vt:lpstr>
      <vt:lpstr>Calibri</vt:lpstr>
      <vt:lpstr>Cambria Math</vt:lpstr>
      <vt:lpstr>Century Gothic</vt:lpstr>
      <vt:lpstr>Symbol</vt:lpstr>
      <vt:lpstr>Times New Roman</vt:lpstr>
      <vt:lpstr>Wingdings 3</vt:lpstr>
      <vt:lpstr>Segment</vt:lpstr>
      <vt:lpstr>Equation.3</vt:lpstr>
      <vt:lpstr>R150 RRD Retro-reflective Devices</vt:lpstr>
      <vt:lpstr>Update of definitions Correction of the Photometric  Definitions</vt:lpstr>
      <vt:lpstr>Update of definitions Correction of the Photometric  Definitions</vt:lpstr>
      <vt:lpstr>Resistance to weathering</vt:lpstr>
      <vt:lpstr>Resistance to weathering</vt:lpstr>
      <vt:lpstr>Annex 24 Arrangement of approval markings</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Jürgen Ewald, ORAFOL</dc:creator>
  <cp:lastModifiedBy>Davide Puglisi</cp:lastModifiedBy>
  <cp:revision>40</cp:revision>
  <dcterms:created xsi:type="dcterms:W3CDTF">2020-04-21T10:38:19Z</dcterms:created>
  <dcterms:modified xsi:type="dcterms:W3CDTF">2020-09-23T12:51:59Z</dcterms:modified>
</cp:coreProperties>
</file>