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889" r:id="rId2"/>
    <p:sldId id="913" r:id="rId3"/>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43" autoAdjust="0"/>
  </p:normalViewPr>
  <p:slideViewPr>
    <p:cSldViewPr>
      <p:cViewPr varScale="1">
        <p:scale>
          <a:sx n="62" d="100"/>
          <a:sy n="62" d="100"/>
        </p:scale>
        <p:origin x="1400"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021138" y="0"/>
            <a:ext cx="3076575" cy="512763"/>
          </a:xfrm>
          <a:prstGeom prst="rect">
            <a:avLst/>
          </a:prstGeom>
        </p:spPr>
        <p:txBody>
          <a:bodyPr vert="horz" lIns="91440" tIns="45720" rIns="91440" bIns="45720" rtlCol="0"/>
          <a:lstStyle>
            <a:lvl1pPr algn="r">
              <a:defRPr sz="1200"/>
            </a:lvl1pPr>
          </a:lstStyle>
          <a:p>
            <a:fld id="{3FAF43C1-4994-4078-8036-238646910302}" type="datetimeFigureOut">
              <a:rPr lang="fr-FR" smtClean="0"/>
              <a:t>19/10/2020</a:t>
            </a:fld>
            <a:endParaRPr lang="fr-FR"/>
          </a:p>
        </p:txBody>
      </p:sp>
      <p:sp>
        <p:nvSpPr>
          <p:cNvPr id="4" name="Espace réservé de l'image des diapositives 3"/>
          <p:cNvSpPr>
            <a:spLocks noGrp="1" noRot="1" noChangeAspect="1"/>
          </p:cNvSpPr>
          <p:nvPr>
            <p:ph type="sldImg" idx="2"/>
          </p:nvPr>
        </p:nvSpPr>
        <p:spPr>
          <a:xfrm>
            <a:off x="1246188" y="1279525"/>
            <a:ext cx="4606925" cy="34544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09613" y="4926013"/>
            <a:ext cx="5680075" cy="4029075"/>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50835AF9-A334-4EFF-9C39-1F4D210900BB}" type="slidenum">
              <a:rPr lang="fr-FR" smtClean="0"/>
              <a:t>‹N°›</a:t>
            </a:fld>
            <a:endParaRPr lang="fr-FR"/>
          </a:p>
        </p:txBody>
      </p:sp>
    </p:spTree>
    <p:extLst>
      <p:ext uri="{BB962C8B-B14F-4D97-AF65-F5344CB8AC3E}">
        <p14:creationId xmlns:p14="http://schemas.microsoft.com/office/powerpoint/2010/main" val="2343642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16" name="Titre 1"/>
          <p:cNvSpPr>
            <a:spLocks noGrp="1"/>
          </p:cNvSpPr>
          <p:nvPr>
            <p:ph type="title" hasCustomPrompt="1"/>
          </p:nvPr>
        </p:nvSpPr>
        <p:spPr>
          <a:xfrm>
            <a:off x="584200" y="2462409"/>
            <a:ext cx="8229600" cy="1143000"/>
          </a:xfrm>
          <a:prstGeom prst="rect">
            <a:avLst/>
          </a:prstGeom>
          <a:solidFill>
            <a:srgbClr val="FFFFFF">
              <a:alpha val="80000"/>
            </a:srgbClr>
          </a:solidFill>
          <a:ln>
            <a:noFill/>
          </a:ln>
        </p:spPr>
        <p:txBody>
          <a:bodyPr vert="horz" lIns="121613" tIns="60823" rIns="121613" bIns="60823" rtlCol="0" anchor="ctr">
            <a:noAutofit/>
          </a:bodyPr>
          <a:lstStyle>
            <a:lvl1pPr algn="ctr" defTabSz="455613" rtl="0" eaLnBrk="1" latinLnBrk="0" hangingPunct="1">
              <a:spcBef>
                <a:spcPct val="0"/>
              </a:spcBef>
              <a:buNone/>
              <a:defRPr lang="fr-FR" sz="2772" b="1" i="1" kern="1200" cap="all" baseline="0" dirty="0">
                <a:solidFill>
                  <a:srgbClr val="27509B"/>
                </a:solidFill>
                <a:latin typeface="Arial Black" panose="020B0A04020102020204" pitchFamily="34" charset="0"/>
                <a:ea typeface="+mj-ea"/>
                <a:cs typeface="Arial" panose="020B0604020202020204" pitchFamily="34" charset="0"/>
              </a:defRPr>
            </a:lvl1pPr>
          </a:lstStyle>
          <a:p>
            <a:pPr lvl="0" algn="r" defTabSz="455613" rtl="0" eaLnBrk="1" latinLnBrk="0" hangingPunct="1">
              <a:spcBef>
                <a:spcPct val="0"/>
              </a:spcBef>
              <a:buNone/>
            </a:pPr>
            <a:r>
              <a:rPr lang="fr-FR" dirty="0"/>
              <a:t>TITLE</a:t>
            </a:r>
          </a:p>
        </p:txBody>
      </p:sp>
      <p:sp>
        <p:nvSpPr>
          <p:cNvPr id="17" name="Sous-titre 2"/>
          <p:cNvSpPr>
            <a:spLocks noGrp="1"/>
          </p:cNvSpPr>
          <p:nvPr>
            <p:ph type="subTitle" idx="1" hasCustomPrompt="1"/>
          </p:nvPr>
        </p:nvSpPr>
        <p:spPr>
          <a:xfrm>
            <a:off x="5385921" y="3662672"/>
            <a:ext cx="3427884" cy="461061"/>
          </a:xfrm>
          <a:prstGeom prst="rect">
            <a:avLst/>
          </a:prstGeom>
          <a:solidFill>
            <a:srgbClr val="FFFFFF">
              <a:alpha val="80000"/>
            </a:srgbClr>
          </a:solidFill>
          <a:ln>
            <a:noFill/>
          </a:ln>
        </p:spPr>
        <p:txBody>
          <a:bodyPr lIns="121624" tIns="60831" rIns="121624" bIns="60831"/>
          <a:lstStyle>
            <a:lvl1pPr marL="0" indent="0" algn="ctr" defTabSz="455613" rtl="0" eaLnBrk="1" latinLnBrk="0" hangingPunct="1">
              <a:spcBef>
                <a:spcPct val="20000"/>
              </a:spcBef>
              <a:buFont typeface="Arial"/>
              <a:buNone/>
              <a:defRPr lang="fr-FR" sz="1798" kern="1200" baseline="0" noProof="0" dirty="0">
                <a:solidFill>
                  <a:srgbClr val="27509B"/>
                </a:solidFill>
                <a:latin typeface="Arial" panose="020B0604020202020204" pitchFamily="34" charset="0"/>
                <a:ea typeface="+mn-ea"/>
                <a:cs typeface="Arial"/>
              </a:defRPr>
            </a:lvl1pPr>
            <a:lvl2pPr marL="455562" indent="0" algn="ctr">
              <a:buNone/>
              <a:defRPr>
                <a:solidFill>
                  <a:schemeClr val="tx1">
                    <a:tint val="75000"/>
                  </a:schemeClr>
                </a:solidFill>
              </a:defRPr>
            </a:lvl2pPr>
            <a:lvl3pPr marL="911123" indent="0" algn="ctr">
              <a:buNone/>
              <a:defRPr>
                <a:solidFill>
                  <a:schemeClr val="tx1">
                    <a:tint val="75000"/>
                  </a:schemeClr>
                </a:solidFill>
              </a:defRPr>
            </a:lvl3pPr>
            <a:lvl4pPr marL="1366676" indent="0" algn="ctr">
              <a:buNone/>
              <a:defRPr>
                <a:solidFill>
                  <a:schemeClr val="tx1">
                    <a:tint val="75000"/>
                  </a:schemeClr>
                </a:solidFill>
              </a:defRPr>
            </a:lvl4pPr>
            <a:lvl5pPr marL="1822241" indent="0" algn="ctr">
              <a:buNone/>
              <a:defRPr>
                <a:solidFill>
                  <a:schemeClr val="tx1">
                    <a:tint val="75000"/>
                  </a:schemeClr>
                </a:solidFill>
              </a:defRPr>
            </a:lvl5pPr>
            <a:lvl6pPr marL="2277807" indent="0" algn="ctr">
              <a:buNone/>
              <a:defRPr>
                <a:solidFill>
                  <a:schemeClr val="tx1">
                    <a:tint val="75000"/>
                  </a:schemeClr>
                </a:solidFill>
              </a:defRPr>
            </a:lvl6pPr>
            <a:lvl7pPr marL="2733365" indent="0" algn="ctr">
              <a:buNone/>
              <a:defRPr>
                <a:solidFill>
                  <a:schemeClr val="tx1">
                    <a:tint val="75000"/>
                  </a:schemeClr>
                </a:solidFill>
              </a:defRPr>
            </a:lvl7pPr>
            <a:lvl8pPr marL="3188925" indent="0" algn="ctr">
              <a:buNone/>
              <a:defRPr>
                <a:solidFill>
                  <a:schemeClr val="tx1">
                    <a:tint val="75000"/>
                  </a:schemeClr>
                </a:solidFill>
              </a:defRPr>
            </a:lvl8pPr>
            <a:lvl9pPr marL="3644492" indent="0" algn="ctr">
              <a:buNone/>
              <a:defRPr>
                <a:solidFill>
                  <a:schemeClr val="tx1">
                    <a:tint val="75000"/>
                  </a:schemeClr>
                </a:solidFill>
              </a:defRPr>
            </a:lvl9pPr>
          </a:lstStyle>
          <a:p>
            <a:r>
              <a:rPr lang="fr-FR" dirty="0" err="1"/>
              <a:t>Subtitle</a:t>
            </a:r>
            <a:endParaRPr lang="fr-FR" dirty="0"/>
          </a:p>
        </p:txBody>
      </p:sp>
    </p:spTree>
    <p:extLst>
      <p:ext uri="{BB962C8B-B14F-4D97-AF65-F5344CB8AC3E}">
        <p14:creationId xmlns:p14="http://schemas.microsoft.com/office/powerpoint/2010/main" val="497356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9_Disposition personnalisée">
    <p:spTree>
      <p:nvGrpSpPr>
        <p:cNvPr id="1" name=""/>
        <p:cNvGrpSpPr/>
        <p:nvPr/>
      </p:nvGrpSpPr>
      <p:grpSpPr>
        <a:xfrm>
          <a:off x="0" y="0"/>
          <a:ext cx="0" cy="0"/>
          <a:chOff x="0" y="0"/>
          <a:chExt cx="0" cy="0"/>
        </a:xfrm>
      </p:grpSpPr>
      <p:sp>
        <p:nvSpPr>
          <p:cNvPr id="9" name="Espace réservé du contenu 4"/>
          <p:cNvSpPr>
            <a:spLocks noGrp="1"/>
          </p:cNvSpPr>
          <p:nvPr>
            <p:ph sz="quarter" idx="10"/>
          </p:nvPr>
        </p:nvSpPr>
        <p:spPr>
          <a:xfrm>
            <a:off x="457204" y="1066802"/>
            <a:ext cx="8229597" cy="4810138"/>
          </a:xfrm>
          <a:prstGeom prst="rect">
            <a:avLst/>
          </a:prstGeom>
        </p:spPr>
        <p:txBody>
          <a:bodyPr lIns="121624" tIns="60831" rIns="121624" bIns="60831"/>
          <a:lstStyle>
            <a:lvl1pPr>
              <a:defRPr lang="fr-FR" sz="1798" kern="1200" noProof="0" dirty="0" smtClean="0">
                <a:solidFill>
                  <a:srgbClr val="595959"/>
                </a:solidFill>
                <a:latin typeface="Arial"/>
                <a:ea typeface="+mn-ea"/>
                <a:cs typeface="Arial"/>
              </a:defRPr>
            </a:lvl1pPr>
            <a:lvl2pPr marL="740372" indent="-284769">
              <a:buFontTx/>
              <a:buBlip>
                <a:blip r:embed="rId2"/>
              </a:buBlip>
              <a:defRPr lang="fr-FR" sz="1573" kern="1200" noProof="0" dirty="0" smtClean="0">
                <a:solidFill>
                  <a:srgbClr val="595959"/>
                </a:solidFill>
                <a:latin typeface="Arial"/>
                <a:ea typeface="+mn-ea"/>
                <a:cs typeface="Arial"/>
              </a:defRPr>
            </a:lvl2pPr>
            <a:lvl3pPr marL="1139032" indent="-227797">
              <a:buFontTx/>
              <a:buBlip>
                <a:blip r:embed="rId3"/>
              </a:buBlip>
              <a:defRPr lang="fr-FR" sz="1423" kern="1200" dirty="0" smtClean="0">
                <a:solidFill>
                  <a:schemeClr val="tx1"/>
                </a:solidFill>
                <a:latin typeface="Arial" panose="020B0604020202020204" pitchFamily="34" charset="0"/>
                <a:ea typeface="+mn-ea"/>
                <a:cs typeface="Arial" panose="020B0604020202020204" pitchFamily="34" charset="0"/>
              </a:defRPr>
            </a:lvl3pPr>
            <a:lvl4pPr marL="1594641" indent="-227797">
              <a:buFont typeface="Wingdings" panose="05000000000000000000" pitchFamily="2" charset="2"/>
              <a:buChar char="§"/>
              <a:defRPr lang="fr-FR" sz="1423" kern="1200" dirty="0" smtClean="0">
                <a:solidFill>
                  <a:schemeClr val="tx1"/>
                </a:solidFill>
                <a:latin typeface="Arial" panose="020B0604020202020204" pitchFamily="34" charset="0"/>
                <a:ea typeface="+mn-ea"/>
                <a:cs typeface="Arial" panose="020B0604020202020204" pitchFamily="34" charset="0"/>
              </a:defRPr>
            </a:lvl4pPr>
            <a:lvl5pPr marL="2050258" indent="-227797">
              <a:buFont typeface="Arial" panose="020B0604020202020204" pitchFamily="34" charset="0"/>
              <a:buChar char="•"/>
              <a:defRPr lang="en-GB" sz="1423" kern="1200" dirty="0">
                <a:solidFill>
                  <a:schemeClr val="tx1"/>
                </a:solidFill>
                <a:latin typeface="Arial" panose="020B0604020202020204" pitchFamily="34" charset="0"/>
                <a:ea typeface="+mn-ea"/>
                <a:cs typeface="Arial" panose="020B0604020202020204" pitchFamily="34" charset="0"/>
              </a:defRPr>
            </a:lvl5pPr>
          </a:lstStyle>
          <a:p>
            <a:pPr marL="0" lvl="0" indent="0" algn="l" defTabSz="455613" rtl="0" eaLnBrk="1" latinLnBrk="0" hangingPunct="1">
              <a:spcBef>
                <a:spcPct val="20000"/>
              </a:spcBef>
              <a:buFont typeface="Arial"/>
              <a:buNone/>
            </a:pPr>
            <a:r>
              <a:rPr lang="fr-FR" dirty="0"/>
              <a:t>Modifier les styles du texte du masque</a:t>
            </a:r>
          </a:p>
          <a:p>
            <a:pPr marL="740372" lvl="1" indent="-284769" algn="l" defTabSz="455613" rtl="0" eaLnBrk="1" latinLnBrk="0" hangingPunct="1">
              <a:spcBef>
                <a:spcPct val="20000"/>
              </a:spcBef>
              <a:buFontTx/>
              <a:buBlip>
                <a:blip r:embed="rId2"/>
              </a:buBlip>
            </a:pPr>
            <a:r>
              <a:rPr lang="fr-FR" dirty="0"/>
              <a:t>Deuxième niveau</a:t>
            </a:r>
          </a:p>
          <a:p>
            <a:pPr marL="1139032" lvl="2" indent="-227797" algn="l" defTabSz="455613" rtl="0" eaLnBrk="1" latinLnBrk="0" hangingPunct="1">
              <a:spcBef>
                <a:spcPct val="20000"/>
              </a:spcBef>
              <a:buFontTx/>
              <a:buBlip>
                <a:blip r:embed="rId3"/>
              </a:buBlip>
            </a:pPr>
            <a:r>
              <a:rPr lang="fr-FR" dirty="0"/>
              <a:t>Troisième niveau</a:t>
            </a:r>
          </a:p>
          <a:p>
            <a:pPr marL="1594641" lvl="3" indent="-227797" algn="l" defTabSz="455613" rtl="0" eaLnBrk="1" latinLnBrk="0" hangingPunct="1">
              <a:spcBef>
                <a:spcPct val="20000"/>
              </a:spcBef>
              <a:buFont typeface="Wingdings" panose="05000000000000000000" pitchFamily="2" charset="2"/>
              <a:buChar char="§"/>
            </a:pPr>
            <a:r>
              <a:rPr lang="fr-FR" dirty="0"/>
              <a:t>Quatrième niveau</a:t>
            </a:r>
          </a:p>
          <a:p>
            <a:pPr marL="2050258" lvl="4" indent="-227797" algn="l" defTabSz="455613" rtl="0" eaLnBrk="1" latinLnBrk="0" hangingPunct="1">
              <a:spcBef>
                <a:spcPct val="20000"/>
              </a:spcBef>
              <a:buFont typeface="Arial" panose="020B0604020202020204" pitchFamily="34" charset="0"/>
              <a:buChar char="•"/>
            </a:pPr>
            <a:r>
              <a:rPr lang="fr-FR" dirty="0"/>
              <a:t>Cinquième niveau</a:t>
            </a:r>
            <a:endParaRPr lang="en-GB" dirty="0"/>
          </a:p>
        </p:txBody>
      </p:sp>
      <p:sp>
        <p:nvSpPr>
          <p:cNvPr id="12" name="Titre 3"/>
          <p:cNvSpPr>
            <a:spLocks noGrp="1"/>
          </p:cNvSpPr>
          <p:nvPr>
            <p:ph type="title" hasCustomPrompt="1"/>
          </p:nvPr>
        </p:nvSpPr>
        <p:spPr>
          <a:xfrm>
            <a:off x="457203" y="146012"/>
            <a:ext cx="7886700" cy="644068"/>
          </a:xfrm>
          <a:prstGeom prst="rect">
            <a:avLst/>
          </a:prstGeom>
        </p:spPr>
        <p:txBody>
          <a:bodyPr lIns="121624" tIns="60831" rIns="121624" bIns="60831" anchor="ctr"/>
          <a:lstStyle>
            <a:lvl1pPr algn="l" defTabSz="455613" rtl="0" eaLnBrk="1" latinLnBrk="0" hangingPunct="1">
              <a:spcBef>
                <a:spcPct val="0"/>
              </a:spcBef>
              <a:buNone/>
              <a:defRPr lang="en-GB" sz="2772" b="1" i="1" kern="1200" cap="all" baseline="0" dirty="0">
                <a:solidFill>
                  <a:srgbClr val="27509B"/>
                </a:solidFill>
                <a:latin typeface="Arial Black" panose="020B0A04020102020204" pitchFamily="34" charset="0"/>
                <a:ea typeface="+mj-ea"/>
                <a:cs typeface="Arial" panose="020B0604020202020204" pitchFamily="34" charset="0"/>
              </a:defRPr>
            </a:lvl1pPr>
          </a:lstStyle>
          <a:p>
            <a:r>
              <a:rPr lang="en-GB" dirty="0"/>
              <a:t>EDIT MASTER TITLE STYLE</a:t>
            </a:r>
          </a:p>
        </p:txBody>
      </p:sp>
    </p:spTree>
    <p:extLst>
      <p:ext uri="{BB962C8B-B14F-4D97-AF65-F5344CB8AC3E}">
        <p14:creationId xmlns:p14="http://schemas.microsoft.com/office/powerpoint/2010/main" val="20520137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descr="Logo etrto.png"/>
          <p:cNvPicPr>
            <a:picLocks noChangeAspect="1"/>
          </p:cNvPicPr>
          <p:nvPr userDrawn="1"/>
        </p:nvPicPr>
        <p:blipFill>
          <a:blip r:embed="rId5" cstate="print"/>
          <a:stretch>
            <a:fillRect/>
          </a:stretch>
        </p:blipFill>
        <p:spPr>
          <a:xfrm>
            <a:off x="7812360" y="0"/>
            <a:ext cx="1328545" cy="1268760"/>
          </a:xfrm>
          <a:prstGeom prst="rect">
            <a:avLst/>
          </a:prstGeom>
        </p:spPr>
      </p:pic>
      <p:cxnSp>
        <p:nvCxnSpPr>
          <p:cNvPr id="8" name="Connecteur droit 7"/>
          <p:cNvCxnSpPr/>
          <p:nvPr userDrawn="1"/>
        </p:nvCxnSpPr>
        <p:spPr>
          <a:xfrm>
            <a:off x="0" y="6381328"/>
            <a:ext cx="9144000" cy="0"/>
          </a:xfrm>
          <a:prstGeom prst="line">
            <a:avLst/>
          </a:prstGeom>
          <a:ln w="22225">
            <a:solidFill>
              <a:srgbClr val="0000B8"/>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userDrawn="1"/>
        </p:nvCxnSpPr>
        <p:spPr>
          <a:xfrm>
            <a:off x="0" y="548680"/>
            <a:ext cx="7956376" cy="0"/>
          </a:xfrm>
          <a:prstGeom prst="line">
            <a:avLst/>
          </a:prstGeom>
          <a:ln w="22225">
            <a:solidFill>
              <a:srgbClr val="0000B8"/>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AAC1B5-B03F-4440-894B-95CD55F2CE41}"/>
              </a:ext>
            </a:extLst>
          </p:cNvPr>
          <p:cNvSpPr>
            <a:spLocks noGrp="1"/>
          </p:cNvSpPr>
          <p:nvPr>
            <p:ph type="title"/>
          </p:nvPr>
        </p:nvSpPr>
        <p:spPr>
          <a:xfrm>
            <a:off x="584111" y="1658654"/>
            <a:ext cx="8229600" cy="2952328"/>
          </a:xfrm>
        </p:spPr>
        <p:txBody>
          <a:bodyPr/>
          <a:lstStyle/>
          <a:p>
            <a:br>
              <a:rPr lang="fr-BE" b="0" i="0" dirty="0">
                <a:solidFill>
                  <a:schemeClr val="tx1"/>
                </a:solidFill>
              </a:rPr>
            </a:br>
            <a:r>
              <a:rPr lang="fr-BE" b="0" i="0" dirty="0">
                <a:solidFill>
                  <a:schemeClr val="tx1"/>
                </a:solidFill>
              </a:rPr>
              <a:t>Guidelines for WGWT </a:t>
            </a:r>
            <a:r>
              <a:rPr lang="fr-BE" b="0" i="0" dirty="0" err="1">
                <a:solidFill>
                  <a:schemeClr val="tx1"/>
                </a:solidFill>
              </a:rPr>
              <a:t>workplan</a:t>
            </a:r>
            <a:r>
              <a:rPr lang="fr-BE" b="0" i="0" dirty="0">
                <a:solidFill>
                  <a:schemeClr val="tx1"/>
                </a:solidFill>
              </a:rPr>
              <a:t> </a:t>
            </a:r>
            <a:r>
              <a:rPr lang="fr-BE" b="0" i="0" dirty="0" err="1">
                <a:solidFill>
                  <a:schemeClr val="tx1"/>
                </a:solidFill>
              </a:rPr>
              <a:t>testing</a:t>
            </a:r>
            <a:r>
              <a:rPr lang="fr-BE" b="0" i="0" dirty="0">
                <a:solidFill>
                  <a:schemeClr val="tx1"/>
                </a:solidFill>
              </a:rPr>
              <a:t> phase</a:t>
            </a:r>
            <a:endParaRPr lang="fr-FR" b="0" i="0" dirty="0">
              <a:solidFill>
                <a:schemeClr val="tx1"/>
              </a:solidFill>
            </a:endParaRPr>
          </a:p>
        </p:txBody>
      </p:sp>
      <p:sp>
        <p:nvSpPr>
          <p:cNvPr id="3" name="Sous-titre 2">
            <a:extLst>
              <a:ext uri="{FF2B5EF4-FFF2-40B4-BE49-F238E27FC236}">
                <a16:creationId xmlns:a16="http://schemas.microsoft.com/office/drawing/2014/main" id="{D1F01E9F-EDAE-43EC-AB85-A10D97860DFA}"/>
              </a:ext>
            </a:extLst>
          </p:cNvPr>
          <p:cNvSpPr>
            <a:spLocks noGrp="1"/>
          </p:cNvSpPr>
          <p:nvPr>
            <p:ph type="subTitle" idx="1"/>
          </p:nvPr>
        </p:nvSpPr>
        <p:spPr>
          <a:xfrm>
            <a:off x="5076056" y="4941168"/>
            <a:ext cx="3737744" cy="461061"/>
          </a:xfrm>
        </p:spPr>
        <p:txBody>
          <a:bodyPr/>
          <a:lstStyle/>
          <a:p>
            <a:r>
              <a:rPr lang="fr-BE" dirty="0">
                <a:solidFill>
                  <a:schemeClr val="tx1"/>
                </a:solidFill>
              </a:rPr>
              <a:t>IWG WGWT </a:t>
            </a:r>
            <a:r>
              <a:rPr lang="fr-BE" dirty="0" err="1">
                <a:solidFill>
                  <a:schemeClr val="tx1"/>
                </a:solidFill>
              </a:rPr>
              <a:t>October</a:t>
            </a:r>
            <a:r>
              <a:rPr lang="fr-BE" dirty="0">
                <a:solidFill>
                  <a:schemeClr val="tx1"/>
                </a:solidFill>
              </a:rPr>
              <a:t> 22nd 2020 </a:t>
            </a:r>
            <a:endParaRPr lang="fr-FR" dirty="0">
              <a:solidFill>
                <a:schemeClr val="tx1"/>
              </a:solidFill>
            </a:endParaRPr>
          </a:p>
        </p:txBody>
      </p:sp>
      <p:sp>
        <p:nvSpPr>
          <p:cNvPr id="5" name="Sous-titre 2">
            <a:extLst>
              <a:ext uri="{FF2B5EF4-FFF2-40B4-BE49-F238E27FC236}">
                <a16:creationId xmlns:a16="http://schemas.microsoft.com/office/drawing/2014/main" id="{D159A40C-64FB-4130-A8C4-46537312F3AE}"/>
              </a:ext>
            </a:extLst>
          </p:cNvPr>
          <p:cNvSpPr txBox="1">
            <a:spLocks/>
          </p:cNvSpPr>
          <p:nvPr/>
        </p:nvSpPr>
        <p:spPr>
          <a:xfrm>
            <a:off x="5583281" y="1167739"/>
            <a:ext cx="3427884" cy="461061"/>
          </a:xfrm>
          <a:prstGeom prst="rect">
            <a:avLst/>
          </a:prstGeom>
          <a:solidFill>
            <a:srgbClr val="FFFFFF">
              <a:alpha val="80000"/>
            </a:srgbClr>
          </a:solidFill>
          <a:ln>
            <a:noFill/>
          </a:ln>
        </p:spPr>
        <p:txBody>
          <a:bodyPr lIns="121624" tIns="60831" rIns="121624" bIns="60831"/>
          <a:lstStyle>
            <a:lvl1pPr marL="0" indent="0" algn="ctr" defTabSz="455613" rtl="0" eaLnBrk="1" latinLnBrk="0" hangingPunct="1">
              <a:spcBef>
                <a:spcPct val="20000"/>
              </a:spcBef>
              <a:buFont typeface="Arial"/>
              <a:buNone/>
              <a:defRPr lang="fr-FR" sz="1798" kern="1200" baseline="0" noProof="0" dirty="0">
                <a:solidFill>
                  <a:srgbClr val="27509B"/>
                </a:solidFill>
                <a:latin typeface="Arial" panose="020B0604020202020204" pitchFamily="34" charset="0"/>
                <a:ea typeface="+mn-ea"/>
                <a:cs typeface="Arial"/>
              </a:defRPr>
            </a:lvl1pPr>
            <a:lvl2pPr marL="455562"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1123"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66676"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2241"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77807"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33365"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88925"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44492"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fr-BE" dirty="0">
                <a:solidFill>
                  <a:schemeClr val="tx1"/>
                </a:solidFill>
              </a:rPr>
              <a:t>Document IWG WT-15-05 v1</a:t>
            </a:r>
          </a:p>
          <a:p>
            <a:pPr algn="l"/>
            <a:r>
              <a:rPr lang="fr-BE" dirty="0">
                <a:solidFill>
                  <a:schemeClr val="tx1"/>
                </a:solidFill>
              </a:rPr>
              <a:t>Agenda item 5 </a:t>
            </a:r>
          </a:p>
        </p:txBody>
      </p:sp>
    </p:spTree>
    <p:extLst>
      <p:ext uri="{BB962C8B-B14F-4D97-AF65-F5344CB8AC3E}">
        <p14:creationId xmlns:p14="http://schemas.microsoft.com/office/powerpoint/2010/main" val="319395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24928A9-7E46-4E90-8A87-A60A5A0E26C4}"/>
              </a:ext>
            </a:extLst>
          </p:cNvPr>
          <p:cNvSpPr txBox="1"/>
          <p:nvPr/>
        </p:nvSpPr>
        <p:spPr>
          <a:xfrm>
            <a:off x="323528" y="634380"/>
            <a:ext cx="8424936" cy="369332"/>
          </a:xfrm>
          <a:prstGeom prst="rect">
            <a:avLst/>
          </a:prstGeom>
          <a:noFill/>
        </p:spPr>
        <p:txBody>
          <a:bodyPr wrap="square" rtlCol="0">
            <a:spAutoFit/>
          </a:bodyPr>
          <a:lstStyle/>
          <a:p>
            <a:pPr marL="637540">
              <a:spcAft>
                <a:spcPts val="0"/>
              </a:spcAft>
            </a:pP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 </a:t>
            </a:r>
            <a:endParaRPr lang="fr-FR"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030E885A-7A20-4EE5-A523-E441FD932C86}"/>
              </a:ext>
            </a:extLst>
          </p:cNvPr>
          <p:cNvSpPr/>
          <p:nvPr/>
        </p:nvSpPr>
        <p:spPr>
          <a:xfrm>
            <a:off x="329713" y="1556792"/>
            <a:ext cx="8208912" cy="4646272"/>
          </a:xfrm>
          <a:prstGeom prst="rect">
            <a:avLst/>
          </a:prstGeom>
        </p:spPr>
        <p:txBody>
          <a:bodyPr wrap="square">
            <a:spAutoFit/>
          </a:bodyPr>
          <a:lstStyle/>
          <a:p>
            <a:pPr marL="637540">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 </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Courier New" panose="02070309020205020404" pitchFamily="49" charset="0"/>
              <a:buChar char="o"/>
            </a:pPr>
            <a:r>
              <a:rPr lang="en-US" b="1" u="sng" dirty="0">
                <a:solidFill>
                  <a:srgbClr val="0070C0"/>
                </a:solidFill>
                <a:latin typeface="Arial" panose="020B0604020202020204" pitchFamily="34" charset="0"/>
                <a:ea typeface="Calibri" panose="020F0502020204030204" pitchFamily="34" charset="0"/>
                <a:cs typeface="Times New Roman" panose="02020603050405020304" pitchFamily="18" charset="0"/>
              </a:rPr>
              <a:t>Test method: </a:t>
            </a: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we have always mentioned the new ISO Wet Grip test procedure, but is there a published draft version available that can be used as a common reference? ECE/TRANS/WP.29/GRBP/2020/16 or ISO 23671 DIS </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Courier New" panose="02070309020205020404" pitchFamily="49" charset="0"/>
              <a:buChar char="o"/>
            </a:pPr>
            <a:r>
              <a:rPr lang="en-US" b="1" u="sng" dirty="0">
                <a:solidFill>
                  <a:srgbClr val="0070C0"/>
                </a:solidFill>
                <a:latin typeface="Arial" panose="020B0604020202020204" pitchFamily="34" charset="0"/>
                <a:ea typeface="Calibri" panose="020F0502020204030204" pitchFamily="34" charset="0"/>
                <a:cs typeface="Times New Roman" panose="02020603050405020304" pitchFamily="18" charset="0"/>
              </a:rPr>
              <a:t>Test sequence</a:t>
            </a: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 alternate SRTT New and SRTT Worn as reference tyres (50%/50%): </a:t>
            </a:r>
            <a:r>
              <a:rPr lang="en-US" b="1" dirty="0">
                <a:solidFill>
                  <a:srgbClr val="0070C0"/>
                </a:solidFill>
                <a:latin typeface="Arial" panose="020B0604020202020204" pitchFamily="34" charset="0"/>
                <a:ea typeface="Calibri" panose="020F0502020204030204" pitchFamily="34" charset="0"/>
                <a:cs typeface="Times New Roman" panose="02020603050405020304" pitchFamily="18" charset="0"/>
              </a:rPr>
              <a:t> </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Courier New" panose="02070309020205020404" pitchFamily="49" charset="0"/>
              <a:buChar char="o"/>
            </a:pPr>
            <a:r>
              <a:rPr lang="en-US" b="1" u="sng" dirty="0">
                <a:solidFill>
                  <a:srgbClr val="0070C0"/>
                </a:solidFill>
                <a:latin typeface="Arial" panose="020B0604020202020204" pitchFamily="34" charset="0"/>
                <a:ea typeface="Calibri" panose="020F0502020204030204" pitchFamily="34" charset="0"/>
                <a:cs typeface="Times New Roman" panose="02020603050405020304" pitchFamily="18" charset="0"/>
              </a:rPr>
              <a:t>Report</a:t>
            </a: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 all relevant test data and parameters using the provided results template </a:t>
            </a:r>
            <a:r>
              <a:rPr lang="en-US" b="1" dirty="0">
                <a:solidFill>
                  <a:srgbClr val="0070C0"/>
                </a:solidFill>
                <a:latin typeface="Arial" panose="020B0604020202020204" pitchFamily="34" charset="0"/>
                <a:ea typeface="Calibri" panose="020F0502020204030204" pitchFamily="34" charset="0"/>
                <a:cs typeface="Times New Roman" panose="02020603050405020304" pitchFamily="18" charset="0"/>
              </a:rPr>
              <a:t> </a:t>
            </a:r>
            <a:r>
              <a:rPr lang="en-US" i="1" dirty="0">
                <a:latin typeface="Arial" panose="020B0604020202020204" pitchFamily="34" charset="0"/>
                <a:cs typeface="Times New Roman" panose="02020603050405020304" pitchFamily="18" charset="0"/>
              </a:rPr>
              <a:t>(WT-15-03).</a:t>
            </a:r>
            <a:endParaRPr lang="fr-FR" i="1" dirty="0">
              <a:latin typeface="Arial" panose="020B0604020202020204" pitchFamily="34" charset="0"/>
              <a:cs typeface="Times New Roman" panose="02020603050405020304" pitchFamily="18" charset="0"/>
            </a:endParaRPr>
          </a:p>
          <a:p>
            <a:pPr marL="342900" lvl="0" indent="-342900">
              <a:spcAft>
                <a:spcPts val="0"/>
              </a:spcAft>
              <a:buFont typeface="Courier New" panose="02070309020205020404" pitchFamily="49" charset="0"/>
              <a:buChar char="o"/>
            </a:pPr>
            <a:r>
              <a:rPr lang="en-US" b="1" u="sng" dirty="0">
                <a:solidFill>
                  <a:srgbClr val="0070C0"/>
                </a:solidFill>
                <a:latin typeface="Arial" panose="020B0604020202020204" pitchFamily="34" charset="0"/>
                <a:ea typeface="Calibri" panose="020F0502020204030204" pitchFamily="34" charset="0"/>
                <a:cs typeface="Times New Roman" panose="02020603050405020304" pitchFamily="18" charset="0"/>
              </a:rPr>
              <a:t>Evolution measurement </a:t>
            </a: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of Worn SRTT tread depth </a:t>
            </a:r>
            <a:r>
              <a:rPr lang="en-US" i="1" dirty="0">
                <a:latin typeface="Arial" panose="020B0604020202020204" pitchFamily="34" charset="0"/>
                <a:ea typeface="Calibri" panose="020F0502020204030204" pitchFamily="34" charset="0"/>
                <a:cs typeface="Times New Roman" panose="02020603050405020304" pitchFamily="18" charset="0"/>
              </a:rPr>
              <a:t>(SRTT measurement locations (WT-11-2)</a:t>
            </a:r>
            <a:r>
              <a:rPr lang="en-US" dirty="0">
                <a:latin typeface="Arial" panose="020B0604020202020204" pitchFamily="34" charset="0"/>
                <a:ea typeface="Calibri" panose="020F0502020204030204" pitchFamily="34" charset="0"/>
                <a:cs typeface="Times New Roman" panose="02020603050405020304" pitchFamily="18" charset="0"/>
              </a:rPr>
              <a:t> </a:t>
            </a:r>
            <a:r>
              <a:rPr lang="en-US" dirty="0">
                <a:solidFill>
                  <a:srgbClr val="0070C0"/>
                </a:solidFill>
                <a:latin typeface="Arial" panose="020B0604020202020204" pitchFamily="34" charset="0"/>
                <a:ea typeface="Calibri" panose="020F0502020204030204" pitchFamily="34" charset="0"/>
                <a:cs typeface="Times New Roman" panose="02020603050405020304" pitchFamily="18" charset="0"/>
              </a:rPr>
              <a:t>at the beginning, at every X blocs (X = 5 for trailer and X=1 for vehicle) and at the end, according to the specified measuring locations and using for example: same rim width and inflation pressure as used in the test. The choice of the rim and inflation pressure is open for the test center, but values shall be reported in the data collection template.</a:t>
            </a:r>
          </a:p>
          <a:p>
            <a:pPr marL="342900" lvl="0" indent="-342900">
              <a:spcAft>
                <a:spcPts val="0"/>
              </a:spcAft>
              <a:buFont typeface="Courier New" panose="02070309020205020404" pitchFamily="49" charset="0"/>
              <a:buChar char="o"/>
            </a:pPr>
            <a:endParaRPr lang="fr-FR"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ZoneTexte 5">
            <a:extLst>
              <a:ext uri="{FF2B5EF4-FFF2-40B4-BE49-F238E27FC236}">
                <a16:creationId xmlns:a16="http://schemas.microsoft.com/office/drawing/2014/main" id="{D5A78174-A707-4022-A440-A0751B6EBDCE}"/>
              </a:ext>
            </a:extLst>
          </p:cNvPr>
          <p:cNvSpPr txBox="1"/>
          <p:nvPr/>
        </p:nvSpPr>
        <p:spPr>
          <a:xfrm>
            <a:off x="467544" y="819046"/>
            <a:ext cx="7488832" cy="646331"/>
          </a:xfrm>
          <a:prstGeom prst="rect">
            <a:avLst/>
          </a:prstGeom>
          <a:noFill/>
        </p:spPr>
        <p:txBody>
          <a:bodyPr wrap="square" rtlCol="0">
            <a:spAutoFit/>
          </a:bodyPr>
          <a:lstStyle/>
          <a:p>
            <a:r>
              <a:rPr lang="fr-BE" b="1" dirty="0">
                <a:solidFill>
                  <a:srgbClr val="0070C0"/>
                </a:solidFill>
                <a:latin typeface="Arial" panose="020B0604020202020204" pitchFamily="34" charset="0"/>
                <a:cs typeface="Times New Roman" panose="02020603050405020304" pitchFamily="18" charset="0"/>
              </a:rPr>
              <a:t>Target </a:t>
            </a:r>
            <a:r>
              <a:rPr lang="fr-BE" b="1" dirty="0" err="1">
                <a:solidFill>
                  <a:srgbClr val="0070C0"/>
                </a:solidFill>
                <a:latin typeface="Arial" panose="020B0604020202020204" pitchFamily="34" charset="0"/>
                <a:cs typeface="Times New Roman" panose="02020603050405020304" pitchFamily="18" charset="0"/>
              </a:rPr>
              <a:t>is</a:t>
            </a:r>
            <a:r>
              <a:rPr lang="fr-BE" b="1" dirty="0">
                <a:solidFill>
                  <a:srgbClr val="0070C0"/>
                </a:solidFill>
                <a:latin typeface="Arial" panose="020B0604020202020204" pitchFamily="34" charset="0"/>
                <a:cs typeface="Times New Roman" panose="02020603050405020304" pitchFamily="18" charset="0"/>
              </a:rPr>
              <a:t> to </a:t>
            </a:r>
            <a:r>
              <a:rPr lang="fr-BE" b="1" dirty="0" err="1">
                <a:solidFill>
                  <a:srgbClr val="0070C0"/>
                </a:solidFill>
                <a:latin typeface="Arial" panose="020B0604020202020204" pitchFamily="34" charset="0"/>
                <a:cs typeface="Times New Roman" panose="02020603050405020304" pitchFamily="18" charset="0"/>
              </a:rPr>
              <a:t>gather</a:t>
            </a:r>
            <a:r>
              <a:rPr lang="fr-BE" b="1" dirty="0">
                <a:solidFill>
                  <a:srgbClr val="0070C0"/>
                </a:solidFill>
                <a:latin typeface="Arial" panose="020B0604020202020204" pitchFamily="34" charset="0"/>
                <a:cs typeface="Times New Roman" panose="02020603050405020304" pitchFamily="18" charset="0"/>
              </a:rPr>
              <a:t> in one document all the </a:t>
            </a:r>
            <a:r>
              <a:rPr lang="fr-BE" b="1" dirty="0" err="1">
                <a:solidFill>
                  <a:srgbClr val="0070C0"/>
                </a:solidFill>
                <a:latin typeface="Arial" panose="020B0604020202020204" pitchFamily="34" charset="0"/>
                <a:cs typeface="Times New Roman" panose="02020603050405020304" pitchFamily="18" charset="0"/>
              </a:rPr>
              <a:t>agreements</a:t>
            </a:r>
            <a:r>
              <a:rPr lang="fr-BE" b="1" dirty="0">
                <a:solidFill>
                  <a:srgbClr val="0070C0"/>
                </a:solidFill>
                <a:latin typeface="Arial" panose="020B0604020202020204" pitchFamily="34" charset="0"/>
                <a:cs typeface="Times New Roman" panose="02020603050405020304" pitchFamily="18" charset="0"/>
              </a:rPr>
              <a:t> </a:t>
            </a:r>
            <a:r>
              <a:rPr lang="fr-BE" b="1" dirty="0" err="1">
                <a:solidFill>
                  <a:srgbClr val="0070C0"/>
                </a:solidFill>
                <a:latin typeface="Arial" panose="020B0604020202020204" pitchFamily="34" charset="0"/>
                <a:cs typeface="Times New Roman" panose="02020603050405020304" pitchFamily="18" charset="0"/>
              </a:rPr>
              <a:t>regarding</a:t>
            </a:r>
            <a:r>
              <a:rPr lang="fr-BE" b="1" dirty="0">
                <a:solidFill>
                  <a:srgbClr val="0070C0"/>
                </a:solidFill>
                <a:latin typeface="Arial" panose="020B0604020202020204" pitchFamily="34" charset="0"/>
                <a:cs typeface="Times New Roman" panose="02020603050405020304" pitchFamily="18" charset="0"/>
              </a:rPr>
              <a:t> the </a:t>
            </a:r>
            <a:r>
              <a:rPr lang="fr-BE" b="1" dirty="0" err="1">
                <a:solidFill>
                  <a:srgbClr val="0070C0"/>
                </a:solidFill>
                <a:latin typeface="Arial" panose="020B0604020202020204" pitchFamily="34" charset="0"/>
                <a:cs typeface="Times New Roman" panose="02020603050405020304" pitchFamily="18" charset="0"/>
              </a:rPr>
              <a:t>testing</a:t>
            </a:r>
            <a:r>
              <a:rPr lang="fr-BE" b="1" dirty="0">
                <a:solidFill>
                  <a:srgbClr val="0070C0"/>
                </a:solidFill>
                <a:latin typeface="Arial" panose="020B0604020202020204" pitchFamily="34" charset="0"/>
                <a:cs typeface="Times New Roman" panose="02020603050405020304" pitchFamily="18" charset="0"/>
              </a:rPr>
              <a:t> phase of the </a:t>
            </a:r>
            <a:r>
              <a:rPr lang="fr-BE" b="1" dirty="0" err="1">
                <a:solidFill>
                  <a:srgbClr val="0070C0"/>
                </a:solidFill>
                <a:latin typeface="Arial" panose="020B0604020202020204" pitchFamily="34" charset="0"/>
                <a:cs typeface="Times New Roman" panose="02020603050405020304" pitchFamily="18" charset="0"/>
              </a:rPr>
              <a:t>workplan</a:t>
            </a:r>
            <a:endParaRPr lang="fr-FR" b="1" dirty="0">
              <a:solidFill>
                <a:srgbClr val="0070C0"/>
              </a:solidFill>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2449805251"/>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206</Words>
  <Application>Microsoft Office PowerPoint</Application>
  <PresentationFormat>Affichage à l'écran (4:3)</PresentationFormat>
  <Paragraphs>11</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Arial Black</vt:lpstr>
      <vt:lpstr>Calibri</vt:lpstr>
      <vt:lpstr>Courier New</vt:lpstr>
      <vt:lpstr>Wingdings</vt:lpstr>
      <vt:lpstr>Thème Office</vt:lpstr>
      <vt:lpstr> Guidelines for WGWT workplan testing phase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ETRTO Incomes Analysis</dc:title>
  <dc:creator>SIF</dc:creator>
  <cp:lastModifiedBy>ndm</cp:lastModifiedBy>
  <cp:revision>191</cp:revision>
  <dcterms:created xsi:type="dcterms:W3CDTF">2014-09-24T13:03:48Z</dcterms:created>
  <dcterms:modified xsi:type="dcterms:W3CDTF">2020-10-19T15:07:40Z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