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243" r:id="rId2"/>
    <p:sldId id="1278" r:id="rId3"/>
    <p:sldId id="1276" r:id="rId4"/>
    <p:sldId id="1277" r:id="rId5"/>
    <p:sldId id="1267" r:id="rId6"/>
    <p:sldId id="1268" r:id="rId7"/>
    <p:sldId id="1259" r:id="rId8"/>
    <p:sldId id="1271" r:id="rId9"/>
    <p:sldId id="1272" r:id="rId10"/>
    <p:sldId id="1279" r:id="rId11"/>
    <p:sldId id="12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8FDE"/>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67" d="100"/>
          <a:sy n="67" d="100"/>
        </p:scale>
        <p:origin x="648" y="46"/>
      </p:cViewPr>
      <p:guideLst/>
    </p:cSldViewPr>
  </p:slid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29487-724B-435A-B50E-98A17F239F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2F0A34-536E-45F5-8751-4CAF7B980A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E604-2065-4358-A4B6-14965E602D31}"/>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5" name="Footer Placeholder 4">
            <a:extLst>
              <a:ext uri="{FF2B5EF4-FFF2-40B4-BE49-F238E27FC236}">
                <a16:creationId xmlns:a16="http://schemas.microsoft.com/office/drawing/2014/main" id="{DB3D4262-5D75-4574-AA5B-945210AE3F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6D9522-1B1F-4182-88B7-4E0C2C5D2DA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7" name="Picture 6">
            <a:extLst>
              <a:ext uri="{FF2B5EF4-FFF2-40B4-BE49-F238E27FC236}">
                <a16:creationId xmlns:a16="http://schemas.microsoft.com/office/drawing/2014/main" id="{FC918148-5F67-4D2A-9149-17A14050DB0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20438" y="984568"/>
            <a:ext cx="3951122" cy="892275"/>
          </a:xfrm>
          <a:prstGeom prst="rect">
            <a:avLst/>
          </a:prstGeom>
        </p:spPr>
      </p:pic>
    </p:spTree>
    <p:extLst>
      <p:ext uri="{BB962C8B-B14F-4D97-AF65-F5344CB8AC3E}">
        <p14:creationId xmlns:p14="http://schemas.microsoft.com/office/powerpoint/2010/main" val="211031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E21C-4379-4D7B-9820-97BCC93655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77026A-EBF8-42A8-9695-6D80176705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E804E0-6046-41C8-833E-8AE6D572820F}"/>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5" name="Footer Placeholder 4">
            <a:extLst>
              <a:ext uri="{FF2B5EF4-FFF2-40B4-BE49-F238E27FC236}">
                <a16:creationId xmlns:a16="http://schemas.microsoft.com/office/drawing/2014/main" id="{8AA34CFA-5CC6-4998-8159-C0AB328743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50ADEA-5CE9-4107-BA20-99202F02442D}"/>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13294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C7A7D8-41DE-4A35-B704-1C2ADD380F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358D8-4FC0-41AD-BEDC-52F77923892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EC839F-45B4-42D2-8A63-33B3E9F30ACA}"/>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5" name="Footer Placeholder 4">
            <a:extLst>
              <a:ext uri="{FF2B5EF4-FFF2-40B4-BE49-F238E27FC236}">
                <a16:creationId xmlns:a16="http://schemas.microsoft.com/office/drawing/2014/main" id="{25AB8CD7-C0A7-4377-9673-84C741AFB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DC69DC-D1DE-439B-ABF7-B45991E23939}"/>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3105898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002BB-FB0A-4C1E-8FA9-162AEA103B9B}"/>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ACF05E-9A8C-42A9-8863-CA202C12798F}"/>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9" name="Picture 8" descr="A close up of a logo&#10;&#10;Description automatically generated">
            <a:extLst>
              <a:ext uri="{FF2B5EF4-FFF2-40B4-BE49-F238E27FC236}">
                <a16:creationId xmlns:a16="http://schemas.microsoft.com/office/drawing/2014/main" id="{10812CF4-2932-4931-8D26-03094FE8E4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2542" y="182880"/>
            <a:ext cx="2429458" cy="548640"/>
          </a:xfrm>
          <a:prstGeom prst="rect">
            <a:avLst/>
          </a:prstGeom>
        </p:spPr>
      </p:pic>
      <p:sp>
        <p:nvSpPr>
          <p:cNvPr id="10" name="TextBox 9">
            <a:extLst>
              <a:ext uri="{FF2B5EF4-FFF2-40B4-BE49-F238E27FC236}">
                <a16:creationId xmlns:a16="http://schemas.microsoft.com/office/drawing/2014/main" id="{5CCEC51C-E16A-40E3-868B-3AA8EC9A9440}"/>
              </a:ext>
            </a:extLst>
          </p:cNvPr>
          <p:cNvSpPr txBox="1"/>
          <p:nvPr userDrawn="1"/>
        </p:nvSpPr>
        <p:spPr>
          <a:xfrm>
            <a:off x="9249508" y="6153334"/>
            <a:ext cx="2567754" cy="646331"/>
          </a:xfrm>
          <a:prstGeom prst="rect">
            <a:avLst/>
          </a:prstGeom>
          <a:noFill/>
        </p:spPr>
        <p:txBody>
          <a:bodyPr wrap="none" rtlCol="0">
            <a:spAutoFit/>
          </a:bodyPr>
          <a:lstStyle/>
          <a:p>
            <a:r>
              <a:rPr lang="en-US" sz="1200" dirty="0">
                <a:latin typeface="Arial Nova" panose="020B0504020202020204" pitchFamily="34" charset="0"/>
              </a:rPr>
              <a:t>Document FRAV-05-03</a:t>
            </a:r>
          </a:p>
          <a:p>
            <a:r>
              <a:rPr lang="en-US" sz="1200" baseline="0" dirty="0">
                <a:latin typeface="Arial Nova" panose="020B0504020202020204" pitchFamily="34" charset="0"/>
              </a:rPr>
              <a:t>5</a:t>
            </a:r>
            <a:r>
              <a:rPr lang="en-US" sz="1200" baseline="30000" dirty="0">
                <a:latin typeface="Arial Nova" panose="020B0504020202020204" pitchFamily="34" charset="0"/>
              </a:rPr>
              <a:t>th</a:t>
            </a:r>
            <a:r>
              <a:rPr lang="en-US" sz="1200" dirty="0">
                <a:latin typeface="Arial Nova" panose="020B0504020202020204" pitchFamily="34" charset="0"/>
              </a:rPr>
              <a:t> FRAV session, 15 October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319763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CB41-9834-4A52-A0EA-2D7053BFAC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69D343-81E1-4FE5-9518-D7987EC2C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3A877E-01A2-43A0-A747-1AFFAEB133AE}"/>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5" name="Footer Placeholder 4">
            <a:extLst>
              <a:ext uri="{FF2B5EF4-FFF2-40B4-BE49-F238E27FC236}">
                <a16:creationId xmlns:a16="http://schemas.microsoft.com/office/drawing/2014/main" id="{609AB43F-F2B8-4A09-A7E5-39FF6E006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D37981-B85C-47CD-825F-6A25AC08CDA3}"/>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49471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83C7-C208-440A-A638-E85CCB0F1D9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8" name="Picture 7">
            <a:extLst>
              <a:ext uri="{FF2B5EF4-FFF2-40B4-BE49-F238E27FC236}">
                <a16:creationId xmlns:a16="http://schemas.microsoft.com/office/drawing/2014/main" id="{11B58587-9611-4E11-9B90-3B8C4352076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5738"/>
            <a:ext cx="2024547" cy="457200"/>
          </a:xfrm>
          <a:prstGeom prst="rect">
            <a:avLst/>
          </a:prstGeom>
        </p:spPr>
      </p:pic>
      <p:sp>
        <p:nvSpPr>
          <p:cNvPr id="9" name="TextBox 8">
            <a:extLst>
              <a:ext uri="{FF2B5EF4-FFF2-40B4-BE49-F238E27FC236}">
                <a16:creationId xmlns:a16="http://schemas.microsoft.com/office/drawing/2014/main" id="{BD6D19D4-F4D6-4F54-95E7-EF972B79B494}"/>
              </a:ext>
            </a:extLst>
          </p:cNvPr>
          <p:cNvSpPr txBox="1"/>
          <p:nvPr userDrawn="1"/>
        </p:nvSpPr>
        <p:spPr>
          <a:xfrm>
            <a:off x="9249508" y="6153334"/>
            <a:ext cx="2482796" cy="646331"/>
          </a:xfrm>
          <a:prstGeom prst="rect">
            <a:avLst/>
          </a:prstGeom>
          <a:noFill/>
        </p:spPr>
        <p:txBody>
          <a:bodyPr wrap="none" rtlCol="0">
            <a:spAutoFit/>
          </a:bodyPr>
          <a:lstStyle/>
          <a:p>
            <a:r>
              <a:rPr lang="en-US" sz="1200" dirty="0">
                <a:latin typeface="Arial Nova" panose="020B0504020202020204" pitchFamily="34" charset="0"/>
              </a:rPr>
              <a:t>Document FRAV-05-03</a:t>
            </a:r>
          </a:p>
          <a:p>
            <a:r>
              <a:rPr lang="en-US" sz="1200" baseline="0" dirty="0">
                <a:latin typeface="Arial Nova" panose="020B0504020202020204" pitchFamily="34" charset="0"/>
              </a:rPr>
              <a:t>5</a:t>
            </a:r>
            <a:r>
              <a:rPr lang="en-US" sz="1200" baseline="30000" dirty="0">
                <a:latin typeface="Arial Nova" panose="020B0504020202020204" pitchFamily="34" charset="0"/>
              </a:rPr>
              <a:t>th</a:t>
            </a:r>
            <a:r>
              <a:rPr lang="en-US" sz="1200" dirty="0">
                <a:latin typeface="Arial Nova" panose="020B0504020202020204" pitchFamily="34" charset="0"/>
              </a:rPr>
              <a:t> FRAV session, 8 October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
        <p:nvSpPr>
          <p:cNvPr id="10" name="Title 1">
            <a:extLst>
              <a:ext uri="{FF2B5EF4-FFF2-40B4-BE49-F238E27FC236}">
                <a16:creationId xmlns:a16="http://schemas.microsoft.com/office/drawing/2014/main" id="{021061F2-EA0A-4F71-B1D2-CF1DB024C478}"/>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Tree>
    <p:extLst>
      <p:ext uri="{BB962C8B-B14F-4D97-AF65-F5344CB8AC3E}">
        <p14:creationId xmlns:p14="http://schemas.microsoft.com/office/powerpoint/2010/main" val="324170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2A176-716A-45CF-85FE-47E76F4DE8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B58B19-43A0-4FAC-8FB9-0A6A847D62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5A8996-1566-465C-A199-10F655D186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FAC37A-AEEC-4163-B4AC-D30F07B29E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0E2398-688E-4F58-95D8-0D78875A90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57FCF2-FD61-487E-B6EC-9548F34F0073}"/>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8" name="Footer Placeholder 7">
            <a:extLst>
              <a:ext uri="{FF2B5EF4-FFF2-40B4-BE49-F238E27FC236}">
                <a16:creationId xmlns:a16="http://schemas.microsoft.com/office/drawing/2014/main" id="{09D01FDB-3CE4-42E1-BBF1-F0A72745F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F3B952-A8DE-4A42-9F02-A048D2BCFF32}"/>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10" name="Picture 9">
            <a:extLst>
              <a:ext uri="{FF2B5EF4-FFF2-40B4-BE49-F238E27FC236}">
                <a16:creationId xmlns:a16="http://schemas.microsoft.com/office/drawing/2014/main" id="{07361D4A-E870-4C9B-80D6-0427F250E00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98438"/>
            <a:ext cx="2024547" cy="457200"/>
          </a:xfrm>
          <a:prstGeom prst="rect">
            <a:avLst/>
          </a:prstGeom>
        </p:spPr>
      </p:pic>
    </p:spTree>
    <p:extLst>
      <p:ext uri="{BB962C8B-B14F-4D97-AF65-F5344CB8AC3E}">
        <p14:creationId xmlns:p14="http://schemas.microsoft.com/office/powerpoint/2010/main" val="98726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9E917-EC43-4C58-8467-CA974415DA4C}"/>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Date Placeholder 2">
            <a:extLst>
              <a:ext uri="{FF2B5EF4-FFF2-40B4-BE49-F238E27FC236}">
                <a16:creationId xmlns:a16="http://schemas.microsoft.com/office/drawing/2014/main" id="{43647494-36E7-4D6B-8D74-BD32D8EECCEB}"/>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4" name="Footer Placeholder 3">
            <a:extLst>
              <a:ext uri="{FF2B5EF4-FFF2-40B4-BE49-F238E27FC236}">
                <a16:creationId xmlns:a16="http://schemas.microsoft.com/office/drawing/2014/main" id="{D94D4F03-64F0-4CE0-9E30-31BDA0259B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0082B2-84E0-4A92-B51C-6BCE4F7F261A}"/>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6" name="Picture 5">
            <a:extLst>
              <a:ext uri="{FF2B5EF4-FFF2-40B4-BE49-F238E27FC236}">
                <a16:creationId xmlns:a16="http://schemas.microsoft.com/office/drawing/2014/main" id="{A0C4E526-D8CB-4B0E-B753-86C6759B8E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2880"/>
            <a:ext cx="2024547" cy="457200"/>
          </a:xfrm>
          <a:prstGeom prst="rect">
            <a:avLst/>
          </a:prstGeom>
        </p:spPr>
      </p:pic>
    </p:spTree>
    <p:extLst>
      <p:ext uri="{BB962C8B-B14F-4D97-AF65-F5344CB8AC3E}">
        <p14:creationId xmlns:p14="http://schemas.microsoft.com/office/powerpoint/2010/main" val="440705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1B231-221C-4009-A1F0-EA5D48A2F958}"/>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3" name="Footer Placeholder 2">
            <a:extLst>
              <a:ext uri="{FF2B5EF4-FFF2-40B4-BE49-F238E27FC236}">
                <a16:creationId xmlns:a16="http://schemas.microsoft.com/office/drawing/2014/main" id="{3186250E-E437-4409-971C-828AA66AC2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82E94-FC9D-4469-A7AD-9492B7C45540}"/>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000467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52B1-0C0D-4F66-8E41-A029B5D430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26570-F4D3-46BA-8C44-9E5ED00FF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C128A8-E3AA-463F-A1D1-9230764E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676D40-4C26-4AC9-A02D-5E408615E5F0}"/>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6" name="Footer Placeholder 5">
            <a:extLst>
              <a:ext uri="{FF2B5EF4-FFF2-40B4-BE49-F238E27FC236}">
                <a16:creationId xmlns:a16="http://schemas.microsoft.com/office/drawing/2014/main" id="{53806625-2816-400E-A5B1-5207ABCB58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C8E3EC-DEB8-480B-B8BD-CFEE2EF632CF}"/>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39335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97CC-C5A1-454B-8FA4-0700C27BE4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6CA676-3CC1-4619-AC5F-4B89FF6F59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EEBF5F-9A13-4C91-B6E5-0A1CB69687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1A995C-9A40-4826-92E1-2CE1F7FF0069}"/>
              </a:ext>
            </a:extLst>
          </p:cNvPr>
          <p:cNvSpPr>
            <a:spLocks noGrp="1"/>
          </p:cNvSpPr>
          <p:nvPr>
            <p:ph type="dt" sz="half" idx="10"/>
          </p:nvPr>
        </p:nvSpPr>
        <p:spPr/>
        <p:txBody>
          <a:bodyPr/>
          <a:lstStyle/>
          <a:p>
            <a:fld id="{D986F44D-5A00-4A36-A23B-7057737FD334}" type="datetimeFigureOut">
              <a:rPr lang="en-US" smtClean="0"/>
              <a:t>15-Oct-20</a:t>
            </a:fld>
            <a:endParaRPr lang="en-US"/>
          </a:p>
        </p:txBody>
      </p:sp>
      <p:sp>
        <p:nvSpPr>
          <p:cNvPr id="6" name="Footer Placeholder 5">
            <a:extLst>
              <a:ext uri="{FF2B5EF4-FFF2-40B4-BE49-F238E27FC236}">
                <a16:creationId xmlns:a16="http://schemas.microsoft.com/office/drawing/2014/main" id="{75C8A0E3-4F3A-4D75-8518-E4D0ABD51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D5E77B-E170-4167-87B8-272F191B44F6}"/>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8377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40600-07B7-45C0-BDA3-0ADA8D53FA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15-Oct-20</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47379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p:txBody>
          <a:bodyPr>
            <a:normAutofit/>
          </a:bodyPr>
          <a:lstStyle/>
          <a:p>
            <a:r>
              <a:rPr lang="en-US" sz="4800" dirty="0"/>
              <a:t>Session 5</a:t>
            </a:r>
            <a:br>
              <a:rPr lang="en-US" dirty="0"/>
            </a:br>
            <a:r>
              <a:rPr lang="en-US" sz="4000" dirty="0"/>
              <a:t>Status Review and Session Orientation</a:t>
            </a:r>
            <a:endParaRPr lang="en-US" dirty="0"/>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p:txBody>
          <a:bodyPr/>
          <a:lstStyle/>
          <a:p>
            <a:r>
              <a:rPr lang="en-US" dirty="0"/>
              <a:t>Web Conference</a:t>
            </a:r>
          </a:p>
          <a:p>
            <a:r>
              <a:rPr lang="en-US" dirty="0"/>
              <a:t>15 October 2020</a:t>
            </a:r>
          </a:p>
        </p:txBody>
      </p:sp>
      <p:sp>
        <p:nvSpPr>
          <p:cNvPr id="2" name="TextBox 1">
            <a:extLst>
              <a:ext uri="{FF2B5EF4-FFF2-40B4-BE49-F238E27FC236}">
                <a16:creationId xmlns:a16="http://schemas.microsoft.com/office/drawing/2014/main" id="{A674590D-2103-4A3A-9E7F-A1CCC96A10A7}"/>
              </a:ext>
            </a:extLst>
          </p:cNvPr>
          <p:cNvSpPr txBox="1"/>
          <p:nvPr/>
        </p:nvSpPr>
        <p:spPr>
          <a:xfrm>
            <a:off x="9326880" y="165141"/>
            <a:ext cx="2567754" cy="461665"/>
          </a:xfrm>
          <a:prstGeom prst="rect">
            <a:avLst/>
          </a:prstGeom>
          <a:noFill/>
        </p:spPr>
        <p:txBody>
          <a:bodyPr wrap="none" rtlCol="0">
            <a:spAutoFit/>
          </a:bodyPr>
          <a:lstStyle/>
          <a:p>
            <a:r>
              <a:rPr lang="en-US" sz="1200" dirty="0">
                <a:latin typeface="Arial Nova" panose="020B0504020202020204" pitchFamily="34" charset="0"/>
              </a:rPr>
              <a:t>Document FRAV-05-03</a:t>
            </a:r>
          </a:p>
          <a:p>
            <a:r>
              <a:rPr lang="en-US" sz="1200" dirty="0">
                <a:latin typeface="Arial Nova" panose="020B0504020202020204" pitchFamily="34" charset="0"/>
              </a:rPr>
              <a:t>5</a:t>
            </a:r>
            <a:r>
              <a:rPr lang="en-US" sz="1200" baseline="30000" dirty="0">
                <a:latin typeface="Arial Nova" panose="020B0504020202020204" pitchFamily="34" charset="0"/>
              </a:rPr>
              <a:t>th</a:t>
            </a:r>
            <a:r>
              <a:rPr lang="en-US" sz="1200" dirty="0">
                <a:latin typeface="Arial Nova" panose="020B0504020202020204" pitchFamily="34" charset="0"/>
              </a:rPr>
              <a:t> FRAV session, 15 October 2020</a:t>
            </a:r>
          </a:p>
        </p:txBody>
      </p:sp>
    </p:spTree>
    <p:extLst>
      <p:ext uri="{BB962C8B-B14F-4D97-AF65-F5344CB8AC3E}">
        <p14:creationId xmlns:p14="http://schemas.microsoft.com/office/powerpoint/2010/main" val="247884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681FA-0DF3-45CA-8856-6CDC23E57B8A}"/>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Establishment of performance limits</a:t>
            </a:r>
            <a:endParaRPr lang="en-US" dirty="0"/>
          </a:p>
        </p:txBody>
      </p:sp>
      <p:sp>
        <p:nvSpPr>
          <p:cNvPr id="3" name="Content Placeholder 2">
            <a:extLst>
              <a:ext uri="{FF2B5EF4-FFF2-40B4-BE49-F238E27FC236}">
                <a16:creationId xmlns:a16="http://schemas.microsoft.com/office/drawing/2014/main" id="{DE9585B8-B555-4924-A6E2-016B367BFC3A}"/>
              </a:ext>
            </a:extLst>
          </p:cNvPr>
          <p:cNvSpPr>
            <a:spLocks noGrp="1"/>
          </p:cNvSpPr>
          <p:nvPr>
            <p:ph idx="1"/>
          </p:nvPr>
        </p:nvSpPr>
        <p:spPr/>
        <p:txBody>
          <a:bodyPr/>
          <a:lstStyle/>
          <a:p>
            <a:r>
              <a:rPr lang="en-US" dirty="0"/>
              <a:t>Several methodologies have been raised in FRAV discussions </a:t>
            </a:r>
            <a:r>
              <a:rPr lang="en-US" sz="1800" dirty="0"/>
              <a:t>(as presented by Japan during FRAV-04)</a:t>
            </a:r>
            <a:endParaRPr lang="en-US" dirty="0"/>
          </a:p>
          <a:p>
            <a:pPr lvl="1"/>
            <a:r>
              <a:rPr lang="en-US" dirty="0"/>
              <a:t>Competent and careful human driver model (C&amp;C)</a:t>
            </a:r>
          </a:p>
          <a:p>
            <a:pPr lvl="1"/>
            <a:r>
              <a:rPr lang="en-US" dirty="0"/>
              <a:t>Technological feasibility (State-of-the-Art)</a:t>
            </a:r>
          </a:p>
          <a:p>
            <a:pPr lvl="1"/>
            <a:r>
              <a:rPr lang="en-US" dirty="0"/>
              <a:t>Safety envelope</a:t>
            </a:r>
          </a:p>
          <a:p>
            <a:pPr lvl="1"/>
            <a:r>
              <a:rPr lang="en-US" dirty="0"/>
              <a:t>Positive risk balance</a:t>
            </a:r>
          </a:p>
          <a:p>
            <a:r>
              <a:rPr lang="en-US" dirty="0"/>
              <a:t>FRAV should consider stakeholder proposals for determining performance limits</a:t>
            </a:r>
          </a:p>
          <a:p>
            <a:pPr lvl="1"/>
            <a:r>
              <a:rPr lang="en-US" dirty="0"/>
              <a:t>Initial phase to identify and describe safety needs</a:t>
            </a:r>
          </a:p>
          <a:p>
            <a:pPr lvl="1"/>
            <a:r>
              <a:rPr lang="en-US" dirty="0"/>
              <a:t>Second step to define performance criteria and thresholds</a:t>
            </a:r>
          </a:p>
        </p:txBody>
      </p:sp>
      <p:sp>
        <p:nvSpPr>
          <p:cNvPr id="4" name="TextBox 3">
            <a:extLst>
              <a:ext uri="{FF2B5EF4-FFF2-40B4-BE49-F238E27FC236}">
                <a16:creationId xmlns:a16="http://schemas.microsoft.com/office/drawing/2014/main" id="{0C967F44-28DC-4D06-9D67-9331FDDFE506}"/>
              </a:ext>
            </a:extLst>
          </p:cNvPr>
          <p:cNvSpPr txBox="1"/>
          <p:nvPr/>
        </p:nvSpPr>
        <p:spPr>
          <a:xfrm>
            <a:off x="605790" y="5299948"/>
            <a:ext cx="10672133" cy="738664"/>
          </a:xfrm>
          <a:prstGeom prst="rect">
            <a:avLst/>
          </a:prstGeom>
          <a:noFill/>
          <a:ln w="38100">
            <a:solidFill>
              <a:schemeClr val="accent1"/>
            </a:solidFill>
          </a:ln>
        </p:spPr>
        <p:txBody>
          <a:bodyPr wrap="square" tIns="91440" bIns="91440" rtlCol="0">
            <a:spAutoFit/>
          </a:bodyPr>
          <a:lstStyle/>
          <a:p>
            <a:pPr algn="ctr">
              <a:spcBef>
                <a:spcPts val="600"/>
              </a:spcBef>
              <a:spcAft>
                <a:spcPts val="600"/>
              </a:spcAft>
            </a:pPr>
            <a:r>
              <a:rPr lang="en-US" b="1" dirty="0"/>
              <a:t>Japan and Germany have submitted presentations on this topic.  </a:t>
            </a:r>
            <a:br>
              <a:rPr lang="en-US" b="1" dirty="0"/>
            </a:br>
            <a:r>
              <a:rPr lang="en-US" b="1" dirty="0"/>
              <a:t>Suggest to hear from these stakeholders and then share views on developing performance criteria.</a:t>
            </a:r>
          </a:p>
        </p:txBody>
      </p:sp>
    </p:spTree>
    <p:extLst>
      <p:ext uri="{BB962C8B-B14F-4D97-AF65-F5344CB8AC3E}">
        <p14:creationId xmlns:p14="http://schemas.microsoft.com/office/powerpoint/2010/main" val="1225726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DD73-A88A-47E0-82A3-CB4574145FF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Next session</a:t>
            </a:r>
            <a:endParaRPr lang="en-US" dirty="0"/>
          </a:p>
        </p:txBody>
      </p:sp>
      <p:sp>
        <p:nvSpPr>
          <p:cNvPr id="3" name="Content Placeholder 2">
            <a:extLst>
              <a:ext uri="{FF2B5EF4-FFF2-40B4-BE49-F238E27FC236}">
                <a16:creationId xmlns:a16="http://schemas.microsoft.com/office/drawing/2014/main" id="{9F8F856C-8F00-4734-9C4F-A47AC81A58CC}"/>
              </a:ext>
            </a:extLst>
          </p:cNvPr>
          <p:cNvSpPr>
            <a:spLocks noGrp="1"/>
          </p:cNvSpPr>
          <p:nvPr>
            <p:ph idx="1"/>
          </p:nvPr>
        </p:nvSpPr>
        <p:spPr/>
        <p:txBody>
          <a:bodyPr/>
          <a:lstStyle/>
          <a:p>
            <a:r>
              <a:rPr lang="en-US" dirty="0"/>
              <a:t>Request FRAV stakeholders to identify “next level” items under the “starting points”</a:t>
            </a:r>
          </a:p>
          <a:p>
            <a:pPr lvl="1"/>
            <a:r>
              <a:rPr lang="en-US" dirty="0"/>
              <a:t>Intention to agree on top-level list of safety targets at 6</a:t>
            </a:r>
            <a:r>
              <a:rPr lang="en-US" baseline="30000" dirty="0"/>
              <a:t>th</a:t>
            </a:r>
            <a:r>
              <a:rPr lang="en-US" dirty="0"/>
              <a:t> session</a:t>
            </a:r>
          </a:p>
          <a:p>
            <a:pPr lvl="1"/>
            <a:r>
              <a:rPr lang="en-US" dirty="0"/>
              <a:t>Purpose of list to define scope of FRAV’s plans for safety requirements </a:t>
            </a:r>
            <a:r>
              <a:rPr lang="en-US" sz="1800" dirty="0"/>
              <a:t>(Digestible overview to solicit review and feedback from WP.29)</a:t>
            </a:r>
            <a:endParaRPr lang="en-US" dirty="0"/>
          </a:p>
          <a:p>
            <a:pPr lvl="1"/>
            <a:r>
              <a:rPr lang="en-US" dirty="0"/>
              <a:t>±10 items under each starting point </a:t>
            </a:r>
            <a:r>
              <a:rPr lang="en-US" sz="1800" dirty="0"/>
              <a:t>(Remain at top level to facilitate consensus on safety needs/goals before moving to next level of detail)</a:t>
            </a:r>
          </a:p>
          <a:p>
            <a:pPr lvl="1"/>
            <a:r>
              <a:rPr lang="en-US" dirty="0"/>
              <a:t>Provide input by 27 October to facilitate 6</a:t>
            </a:r>
            <a:r>
              <a:rPr lang="en-US" baseline="30000" dirty="0"/>
              <a:t>th</a:t>
            </a:r>
            <a:r>
              <a:rPr lang="en-US" dirty="0"/>
              <a:t> session preparations</a:t>
            </a:r>
          </a:p>
          <a:p>
            <a:r>
              <a:rPr lang="en-US" dirty="0"/>
              <a:t>Request further views on methods for establishing performance criteria/limits.</a:t>
            </a:r>
          </a:p>
        </p:txBody>
      </p:sp>
    </p:spTree>
    <p:extLst>
      <p:ext uri="{BB962C8B-B14F-4D97-AF65-F5344CB8AC3E}">
        <p14:creationId xmlns:p14="http://schemas.microsoft.com/office/powerpoint/2010/main" val="4070566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CB7E5-AC9D-467D-B8FC-013A55D2D6AF}"/>
              </a:ext>
            </a:extLst>
          </p:cNvPr>
          <p:cNvSpPr>
            <a:spLocks noGrp="1"/>
          </p:cNvSpPr>
          <p:nvPr>
            <p:ph type="title"/>
          </p:nvPr>
        </p:nvSpPr>
        <p:spPr/>
        <p:txBody>
          <a:bodyPr>
            <a:normAutofit fontScale="90000"/>
          </a:bodyPr>
          <a:lstStyle/>
          <a:p>
            <a:r>
              <a:rPr lang="en-US" dirty="0"/>
              <a:t>FRAV-05: Today’s Discussion</a:t>
            </a:r>
          </a:p>
        </p:txBody>
      </p:sp>
      <p:sp>
        <p:nvSpPr>
          <p:cNvPr id="3" name="Content Placeholder 2">
            <a:extLst>
              <a:ext uri="{FF2B5EF4-FFF2-40B4-BE49-F238E27FC236}">
                <a16:creationId xmlns:a16="http://schemas.microsoft.com/office/drawing/2014/main" id="{F0385961-81D3-47C0-848A-9855E213FF46}"/>
              </a:ext>
            </a:extLst>
          </p:cNvPr>
          <p:cNvSpPr>
            <a:spLocks noGrp="1"/>
          </p:cNvSpPr>
          <p:nvPr>
            <p:ph idx="1"/>
          </p:nvPr>
        </p:nvSpPr>
        <p:spPr/>
        <p:txBody>
          <a:bodyPr/>
          <a:lstStyle/>
          <a:p>
            <a:r>
              <a:rPr lang="en-US" dirty="0"/>
              <a:t>Review of current working consensus</a:t>
            </a:r>
          </a:p>
          <a:p>
            <a:r>
              <a:rPr lang="en-US" dirty="0"/>
              <a:t>4</a:t>
            </a:r>
            <a:r>
              <a:rPr lang="en-US" baseline="30000" dirty="0"/>
              <a:t>th</a:t>
            </a:r>
            <a:r>
              <a:rPr lang="en-US" dirty="0"/>
              <a:t> session outcomes</a:t>
            </a:r>
          </a:p>
          <a:p>
            <a:pPr lvl="1"/>
            <a:r>
              <a:rPr lang="en-US" dirty="0"/>
              <a:t>System safety discussion</a:t>
            </a:r>
          </a:p>
          <a:p>
            <a:pPr lvl="1"/>
            <a:r>
              <a:rPr lang="en-US" dirty="0"/>
              <a:t>“Top-down approach” to performance requirements</a:t>
            </a:r>
          </a:p>
          <a:p>
            <a:pPr lvl="1"/>
            <a:r>
              <a:rPr lang="en-US" dirty="0"/>
              <a:t>Discussion on methods for defining performance limits</a:t>
            </a:r>
          </a:p>
          <a:p>
            <a:r>
              <a:rPr lang="en-US" dirty="0"/>
              <a:t>5</a:t>
            </a:r>
            <a:r>
              <a:rPr lang="en-US" baseline="30000" dirty="0"/>
              <a:t>th</a:t>
            </a:r>
            <a:r>
              <a:rPr lang="en-US" dirty="0"/>
              <a:t> session aims</a:t>
            </a:r>
          </a:p>
          <a:p>
            <a:pPr lvl="1"/>
            <a:r>
              <a:rPr lang="en-US" dirty="0"/>
              <a:t>Agree on starting points for deriving performance requirements</a:t>
            </a:r>
          </a:p>
          <a:p>
            <a:pPr lvl="2"/>
            <a:r>
              <a:rPr lang="en-US" dirty="0"/>
              <a:t>Baselines to derive no more than ten “next level” safety targets</a:t>
            </a:r>
          </a:p>
          <a:p>
            <a:pPr lvl="2"/>
            <a:r>
              <a:rPr lang="en-US" dirty="0"/>
              <a:t>Basis for definition of “system safety” (Document 5 preface)</a:t>
            </a:r>
          </a:p>
          <a:p>
            <a:pPr lvl="1"/>
            <a:r>
              <a:rPr lang="en-US" dirty="0"/>
              <a:t>Further consideration of methods for defining “safe performance”</a:t>
            </a:r>
          </a:p>
          <a:p>
            <a:r>
              <a:rPr lang="en-US" dirty="0"/>
              <a:t>Prepare for the 6</a:t>
            </a:r>
            <a:r>
              <a:rPr lang="en-US" baseline="30000" dirty="0"/>
              <a:t>th</a:t>
            </a:r>
            <a:r>
              <a:rPr lang="en-US" dirty="0"/>
              <a:t> session</a:t>
            </a:r>
          </a:p>
          <a:p>
            <a:endParaRPr lang="en-US" dirty="0"/>
          </a:p>
        </p:txBody>
      </p:sp>
    </p:spTree>
    <p:extLst>
      <p:ext uri="{BB962C8B-B14F-4D97-AF65-F5344CB8AC3E}">
        <p14:creationId xmlns:p14="http://schemas.microsoft.com/office/powerpoint/2010/main" val="2262276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lang="en-US" dirty="0"/>
              <a:t>Review of FRAV Points of Consensus</a:t>
            </a:r>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a:pPr>
            <a:r>
              <a:rPr lang="en-US" sz="1400" dirty="0"/>
              <a:t>“</a:t>
            </a:r>
            <a:r>
              <a:rPr lang="en-US" sz="1400" i="1" dirty="0"/>
              <a:t>Automated Driving System</a:t>
            </a:r>
            <a:r>
              <a:rPr lang="en-US" sz="1400" dirty="0"/>
              <a:t>” (ADS) means the hardware and software that are collectively capable of operating a vehicle on a sustained basis.</a:t>
            </a:r>
          </a:p>
          <a:p>
            <a:pPr marL="342900" indent="-342900">
              <a:lnSpc>
                <a:spcPct val="120000"/>
              </a:lnSpc>
              <a:spcBef>
                <a:spcPts val="0"/>
              </a:spcBef>
              <a:buFont typeface="+mj-lt"/>
              <a:buAutoNum type="arabicPeriod"/>
            </a:pPr>
            <a:r>
              <a:rPr lang="en-US" sz="1400" dirty="0"/>
              <a:t>FRAV requirements specifically regard the ADS and its performance in the operation of a vehicle.</a:t>
            </a:r>
          </a:p>
          <a:p>
            <a:pPr marL="342900" indent="-342900">
              <a:lnSpc>
                <a:spcPct val="120000"/>
              </a:lnSpc>
              <a:spcBef>
                <a:spcPts val="0"/>
              </a:spcBef>
              <a:buFont typeface="+mj-lt"/>
              <a:buAutoNum type="arabicPeriod"/>
            </a:pPr>
            <a:r>
              <a:rPr lang="en-US" sz="1400" dirty="0"/>
              <a:t>Operational Design Domain (ODD) refers to the operating conditions under which an ADS is designed to function.</a:t>
            </a:r>
          </a:p>
          <a:p>
            <a:pPr marL="342900" indent="-342900">
              <a:lnSpc>
                <a:spcPct val="120000"/>
              </a:lnSpc>
              <a:spcBef>
                <a:spcPts val="0"/>
              </a:spcBef>
              <a:buFont typeface="+mj-lt"/>
              <a:buAutoNum type="arabicPeriod"/>
            </a:pPr>
            <a:r>
              <a:rPr lang="en-US" sz="1400" dirty="0"/>
              <a:t>ADS may be designed to function under more than one discrete set of operating conditions (i.e., more than one ODD).</a:t>
            </a:r>
          </a:p>
          <a:p>
            <a:pPr marL="342900" indent="-342900">
              <a:lnSpc>
                <a:spcPct val="120000"/>
              </a:lnSpc>
              <a:spcBef>
                <a:spcPts val="0"/>
              </a:spcBef>
              <a:buFont typeface="+mj-lt"/>
              <a:buAutoNum type="arabicPeriod"/>
            </a:pPr>
            <a:r>
              <a:rPr lang="en-US" sz="1400" dirty="0"/>
              <a:t>“</a:t>
            </a:r>
            <a:r>
              <a:rPr lang="en-US" sz="1400" i="1" dirty="0"/>
              <a:t>(ADS) feature</a:t>
            </a:r>
            <a:r>
              <a:rPr lang="en-US" sz="1400" dirty="0"/>
              <a:t>”</a:t>
            </a:r>
            <a:r>
              <a:rPr lang="en-US" sz="1400" i="1" dirty="0"/>
              <a:t> </a:t>
            </a:r>
            <a:r>
              <a:rPr lang="en-US" sz="1400" dirty="0"/>
              <a:t>means an application of ADS hardware and software designed specifically for use within an ODD.</a:t>
            </a:r>
          </a:p>
          <a:p>
            <a:pPr marL="342900" indent="-342900">
              <a:lnSpc>
                <a:spcPct val="120000"/>
              </a:lnSpc>
              <a:spcBef>
                <a:spcPts val="0"/>
              </a:spcBef>
              <a:buFont typeface="+mj-lt"/>
              <a:buAutoNum type="arabicPeriod"/>
            </a:pPr>
            <a:r>
              <a:rPr lang="en-US" sz="1400" dirty="0"/>
              <a:t>An ADS may have one or more features as defined by their unique ODD.</a:t>
            </a:r>
          </a:p>
          <a:p>
            <a:pPr marL="342900" indent="-342900">
              <a:lnSpc>
                <a:spcPct val="120000"/>
              </a:lnSpc>
              <a:spcBef>
                <a:spcPts val="0"/>
              </a:spcBef>
              <a:buFont typeface="+mj-lt"/>
              <a:buAutoNum type="arabicPeriod"/>
            </a:pPr>
            <a:r>
              <a:rPr lang="en-US" sz="1400" dirty="0"/>
              <a:t>“</a:t>
            </a:r>
            <a:r>
              <a:rPr lang="en-US" sz="1400" i="1" dirty="0"/>
              <a:t>Operational Design Domain</a:t>
            </a:r>
            <a:r>
              <a:rPr lang="en-US" sz="1400" dirty="0"/>
              <a:t>”</a:t>
            </a:r>
            <a:r>
              <a:rPr lang="en-US" sz="1400" i="1" dirty="0"/>
              <a:t> </a:t>
            </a:r>
            <a:r>
              <a:rPr lang="en-US" sz="1400" dirty="0"/>
              <a:t>means the operating conditions under which an ADS feature is specifically designed to function.</a:t>
            </a:r>
          </a:p>
          <a:p>
            <a:pPr marL="342900" indent="-342900">
              <a:lnSpc>
                <a:spcPct val="120000"/>
              </a:lnSpc>
              <a:spcBef>
                <a:spcPts val="0"/>
              </a:spcBef>
              <a:buFont typeface="+mj-lt"/>
              <a:buAutoNum type="arabicPeriod"/>
            </a:pPr>
            <a:r>
              <a:rPr lang="en-US" sz="1400" dirty="0"/>
              <a:t>In operation, the ADS continuously controls the vehicle motion, monitors the vehicle environment, interacts with other road users, and determines responses to road and traffic conditions (collectively known as the Dynamic Driving Task (DDT)).</a:t>
            </a:r>
          </a:p>
          <a:p>
            <a:pPr marL="342900" indent="-342900">
              <a:lnSpc>
                <a:spcPct val="120000"/>
              </a:lnSpc>
              <a:spcBef>
                <a:spcPts val="0"/>
              </a:spcBef>
              <a:buFont typeface="+mj-lt"/>
              <a:buAutoNum type="arabicPeriod"/>
            </a:pPr>
            <a:r>
              <a:rPr lang="en-US" sz="1400" dirty="0"/>
              <a:t>The ADS has functions that collectively perform the entire DDT while the ADS is in use.</a:t>
            </a:r>
          </a:p>
          <a:p>
            <a:pPr marL="342900" indent="-342900">
              <a:lnSpc>
                <a:spcPct val="120000"/>
              </a:lnSpc>
              <a:spcBef>
                <a:spcPts val="0"/>
              </a:spcBef>
              <a:buFont typeface="+mj-lt"/>
              <a:buAutoNum type="arabicPeriod"/>
            </a:pPr>
            <a:r>
              <a:rPr lang="en-US" sz="1400" dirty="0"/>
              <a:t>The ADS monitors the functions and safely manages failure modes when detected.</a:t>
            </a:r>
          </a:p>
          <a:p>
            <a:pPr marL="342900" indent="-342900">
              <a:lnSpc>
                <a:spcPct val="120000"/>
              </a:lnSpc>
              <a:spcBef>
                <a:spcPts val="0"/>
              </a:spcBef>
              <a:buFont typeface="+mj-lt"/>
              <a:buAutoNum type="arabicPeriod"/>
            </a:pPr>
            <a:r>
              <a:rPr lang="en-US" sz="1400" dirty="0"/>
              <a:t>The ADS functions enable the features to operate the vehicle within the ODD of the feature.</a:t>
            </a:r>
          </a:p>
          <a:p>
            <a:pPr marL="342900" indent="-342900">
              <a:lnSpc>
                <a:spcPct val="120000"/>
              </a:lnSpc>
              <a:spcBef>
                <a:spcPts val="0"/>
              </a:spcBef>
              <a:buFont typeface="+mj-lt"/>
              <a:buAutoNum type="arabicPeriod"/>
            </a:pPr>
            <a:r>
              <a:rPr lang="en-US" sz="1400" dirty="0"/>
              <a:t>An ADS feature may use all or some of the functions of the ADS.</a:t>
            </a:r>
          </a:p>
          <a:p>
            <a:pPr marL="342900" indent="-342900">
              <a:lnSpc>
                <a:spcPct val="120000"/>
              </a:lnSpc>
              <a:spcBef>
                <a:spcPts val="0"/>
              </a:spcBef>
              <a:buFont typeface="+mj-lt"/>
              <a:buAutoNum type="arabicPeriod"/>
            </a:pPr>
            <a:r>
              <a:rPr lang="en-US" sz="1400" dirty="0"/>
              <a:t>ADS features may share ADS functions.</a:t>
            </a:r>
          </a:p>
          <a:p>
            <a:pPr marL="342900" indent="-342900">
              <a:lnSpc>
                <a:spcPct val="120000"/>
              </a:lnSpc>
              <a:spcBef>
                <a:spcPts val="0"/>
              </a:spcBef>
              <a:buFont typeface="+mj-lt"/>
              <a:buAutoNum type="arabicPeriod"/>
            </a:pPr>
            <a:r>
              <a:rPr lang="en-US" sz="1400" dirty="0"/>
              <a:t>An ADS should be assessed based on its intended use(s) and limitations on the use of its features.</a:t>
            </a:r>
          </a:p>
          <a:p>
            <a:pPr marL="342900" indent="-342900">
              <a:lnSpc>
                <a:spcPct val="120000"/>
              </a:lnSpc>
              <a:spcBef>
                <a:spcPts val="0"/>
              </a:spcBef>
              <a:buFont typeface="+mj-lt"/>
              <a:buAutoNum type="arabicPeriod"/>
            </a:pPr>
            <a:r>
              <a:rPr lang="en-US" sz="1400" dirty="0"/>
              <a:t>ADS requirements should be technology-neutral and performance-based.</a:t>
            </a:r>
          </a:p>
        </p:txBody>
      </p:sp>
    </p:spTree>
    <p:extLst>
      <p:ext uri="{BB962C8B-B14F-4D97-AF65-F5344CB8AC3E}">
        <p14:creationId xmlns:p14="http://schemas.microsoft.com/office/powerpoint/2010/main" val="1742713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lang="en-US" dirty="0"/>
              <a:t>Review of FRAV Points of Consensus</a:t>
            </a:r>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startAt="16"/>
            </a:pPr>
            <a:r>
              <a:rPr lang="en-US" sz="1400" dirty="0"/>
              <a:t>ADS requirements should be applicable across the anticipated diversity of configurations (i.e., features and functions).</a:t>
            </a:r>
          </a:p>
          <a:p>
            <a:pPr marL="342900" indent="-342900">
              <a:lnSpc>
                <a:spcPct val="120000"/>
              </a:lnSpc>
              <a:spcBef>
                <a:spcPts val="0"/>
              </a:spcBef>
              <a:buFont typeface="+mj-lt"/>
              <a:buAutoNum type="arabicPeriod" startAt="16"/>
            </a:pPr>
            <a:r>
              <a:rPr lang="en-US" sz="1400" dirty="0"/>
              <a:t>ADS assessments require information specific to the configuration of the ADS (i.e., features, functions, ODD, other usage specifications).</a:t>
            </a:r>
          </a:p>
          <a:p>
            <a:pPr marL="342900" indent="-342900">
              <a:lnSpc>
                <a:spcPct val="120000"/>
              </a:lnSpc>
              <a:spcBef>
                <a:spcPts val="0"/>
              </a:spcBef>
              <a:buFont typeface="+mj-lt"/>
              <a:buAutoNum type="arabicPeriod" startAt="16"/>
            </a:pPr>
            <a:r>
              <a:rPr lang="en-US" sz="1400" dirty="0"/>
              <a:t>Manufacturers provide the information specific to the ADS design and intended uses.</a:t>
            </a:r>
          </a:p>
          <a:p>
            <a:pPr marL="342900" indent="-342900">
              <a:lnSpc>
                <a:spcPct val="120000"/>
              </a:lnSpc>
              <a:spcBef>
                <a:spcPts val="0"/>
              </a:spcBef>
              <a:buFont typeface="+mj-lt"/>
              <a:buAutoNum type="arabicPeriod" startAt="16"/>
            </a:pPr>
            <a:r>
              <a:rPr lang="en-US" sz="1400" dirty="0"/>
              <a:t>FRAV will define mandatory requirements for ADS descriptions (i.e., ODD elements, other usage specifications).</a:t>
            </a:r>
          </a:p>
          <a:p>
            <a:pPr marL="342900" indent="-342900">
              <a:lnSpc>
                <a:spcPct val="120000"/>
              </a:lnSpc>
              <a:spcBef>
                <a:spcPts val="0"/>
              </a:spcBef>
              <a:buFont typeface="+mj-lt"/>
              <a:buAutoNum type="arabicPeriod" startAt="16"/>
            </a:pPr>
            <a:r>
              <a:rPr lang="en-US" sz="1400" dirty="0"/>
              <a:t>The manufacturer description of the ADS provides a means to determine the application of the ADS performance requirements.</a:t>
            </a:r>
          </a:p>
          <a:p>
            <a:pPr marL="342900" indent="-342900">
              <a:lnSpc>
                <a:spcPct val="120000"/>
              </a:lnSpc>
              <a:spcBef>
                <a:spcPts val="0"/>
              </a:spcBef>
              <a:buFont typeface="+mj-lt"/>
              <a:buAutoNum type="arabicPeriod" startAt="16"/>
            </a:pPr>
            <a:r>
              <a:rPr lang="en-US" sz="1400" dirty="0"/>
              <a:t>The NATM process should begin with a review of the ADS description to verify fulfillment of the mandatory description requirements and to determine the application of the performance requirements.</a:t>
            </a:r>
          </a:p>
          <a:p>
            <a:pPr marL="342900" indent="-342900">
              <a:lnSpc>
                <a:spcPct val="120000"/>
              </a:lnSpc>
              <a:spcBef>
                <a:spcPts val="0"/>
              </a:spcBef>
              <a:buFont typeface="+mj-lt"/>
              <a:buAutoNum type="arabicPeriod" startAt="16"/>
            </a:pPr>
            <a:endParaRPr lang="en-US" sz="1400" dirty="0"/>
          </a:p>
          <a:p>
            <a:pPr>
              <a:lnSpc>
                <a:spcPct val="120000"/>
              </a:lnSpc>
              <a:spcBef>
                <a:spcPts val="0"/>
              </a:spcBef>
            </a:pPr>
            <a:endParaRPr lang="en-US" sz="1400" dirty="0"/>
          </a:p>
        </p:txBody>
      </p:sp>
      <p:sp>
        <p:nvSpPr>
          <p:cNvPr id="2" name="TextBox 1">
            <a:extLst>
              <a:ext uri="{FF2B5EF4-FFF2-40B4-BE49-F238E27FC236}">
                <a16:creationId xmlns:a16="http://schemas.microsoft.com/office/drawing/2014/main" id="{8F9010AD-5EAD-4E20-A918-82E129EA6918}"/>
              </a:ext>
            </a:extLst>
          </p:cNvPr>
          <p:cNvSpPr txBox="1"/>
          <p:nvPr/>
        </p:nvSpPr>
        <p:spPr>
          <a:xfrm>
            <a:off x="1713072" y="4067174"/>
            <a:ext cx="8186736" cy="923330"/>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b="1" dirty="0"/>
              <a:t>If there are reservations, concerns, or questions regarding these points, please convey them to the FRAV secretary.  FRAV will address the issues at a future session.</a:t>
            </a:r>
          </a:p>
        </p:txBody>
      </p:sp>
    </p:spTree>
    <p:extLst>
      <p:ext uri="{BB962C8B-B14F-4D97-AF65-F5344CB8AC3E}">
        <p14:creationId xmlns:p14="http://schemas.microsoft.com/office/powerpoint/2010/main" val="2088170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2D9C7-FC20-4F9D-BAE2-4D10564A9A66}"/>
              </a:ext>
            </a:extLst>
          </p:cNvPr>
          <p:cNvSpPr>
            <a:spLocks noGrp="1"/>
          </p:cNvSpPr>
          <p:nvPr>
            <p:ph type="title"/>
          </p:nvPr>
        </p:nvSpPr>
        <p:spPr/>
        <p:txBody>
          <a:bodyPr>
            <a:normAutofit fontScale="90000"/>
          </a:bodyPr>
          <a:lstStyle/>
          <a:p>
            <a:r>
              <a:rPr lang="en-US" sz="2000" dirty="0"/>
              <a:t>Agenda Item 3</a:t>
            </a:r>
            <a:br>
              <a:rPr lang="en-US" dirty="0"/>
            </a:br>
            <a:r>
              <a:rPr lang="en-US" dirty="0"/>
              <a:t>FRAV Strategy for Requirements</a:t>
            </a:r>
          </a:p>
        </p:txBody>
      </p:sp>
      <p:sp>
        <p:nvSpPr>
          <p:cNvPr id="4" name="Arrow: Up 3">
            <a:extLst>
              <a:ext uri="{FF2B5EF4-FFF2-40B4-BE49-F238E27FC236}">
                <a16:creationId xmlns:a16="http://schemas.microsoft.com/office/drawing/2014/main" id="{39BA733D-DCF2-48FD-9D28-89E54E81C603}"/>
              </a:ext>
            </a:extLst>
          </p:cNvPr>
          <p:cNvSpPr/>
          <p:nvPr/>
        </p:nvSpPr>
        <p:spPr>
          <a:xfrm>
            <a:off x="6236857" y="4428554"/>
            <a:ext cx="548640" cy="1231781"/>
          </a:xfrm>
          <a:prstGeom prst="upArrow">
            <a:avLst/>
          </a:prstGeom>
          <a:solidFill>
            <a:srgbClr val="5B92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Up 4">
            <a:extLst>
              <a:ext uri="{FF2B5EF4-FFF2-40B4-BE49-F238E27FC236}">
                <a16:creationId xmlns:a16="http://schemas.microsoft.com/office/drawing/2014/main" id="{E268BED2-2FE3-439D-8914-B61C382937C7}"/>
              </a:ext>
            </a:extLst>
          </p:cNvPr>
          <p:cNvSpPr/>
          <p:nvPr/>
        </p:nvSpPr>
        <p:spPr>
          <a:xfrm>
            <a:off x="1933964" y="4428554"/>
            <a:ext cx="548640" cy="1231781"/>
          </a:xfrm>
          <a:prstGeom prst="upArrow">
            <a:avLst/>
          </a:prstGeom>
          <a:solidFill>
            <a:srgbClr val="5B92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A967714-8331-4A24-9DA4-CAB755C0EEDE}"/>
              </a:ext>
            </a:extLst>
          </p:cNvPr>
          <p:cNvSpPr/>
          <p:nvPr/>
        </p:nvSpPr>
        <p:spPr>
          <a:xfrm>
            <a:off x="567577" y="953834"/>
            <a:ext cx="7680960" cy="2377440"/>
          </a:xfrm>
          <a:prstGeom prst="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t>Automated Driving System</a:t>
            </a:r>
          </a:p>
        </p:txBody>
      </p:sp>
      <p:sp>
        <p:nvSpPr>
          <p:cNvPr id="7" name="Rectangle: Rounded Corners 6">
            <a:extLst>
              <a:ext uri="{FF2B5EF4-FFF2-40B4-BE49-F238E27FC236}">
                <a16:creationId xmlns:a16="http://schemas.microsoft.com/office/drawing/2014/main" id="{5CEBF201-FBB9-4914-96C0-2A4420A74D61}"/>
              </a:ext>
            </a:extLst>
          </p:cNvPr>
          <p:cNvSpPr/>
          <p:nvPr/>
        </p:nvSpPr>
        <p:spPr>
          <a:xfrm>
            <a:off x="1116217" y="2325434"/>
            <a:ext cx="237744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0" bIns="0" rtlCol="0" anchor="t"/>
          <a:lstStyle/>
          <a:p>
            <a:pPr algn="ctr"/>
            <a:r>
              <a:rPr lang="en-US" dirty="0">
                <a:solidFill>
                  <a:srgbClr val="5B92E5"/>
                </a:solidFill>
              </a:rPr>
              <a:t>ODD</a:t>
            </a:r>
          </a:p>
        </p:txBody>
      </p:sp>
      <p:sp>
        <p:nvSpPr>
          <p:cNvPr id="8" name="Rectangle: Rounded Corners 7">
            <a:extLst>
              <a:ext uri="{FF2B5EF4-FFF2-40B4-BE49-F238E27FC236}">
                <a16:creationId xmlns:a16="http://schemas.microsoft.com/office/drawing/2014/main" id="{DB8D6B6E-990C-41BA-AD7C-129330D2479A}"/>
              </a:ext>
            </a:extLst>
          </p:cNvPr>
          <p:cNvSpPr/>
          <p:nvPr/>
        </p:nvSpPr>
        <p:spPr>
          <a:xfrm>
            <a:off x="1207657" y="2691194"/>
            <a:ext cx="2194560" cy="36576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Feature</a:t>
            </a:r>
          </a:p>
        </p:txBody>
      </p:sp>
      <p:sp>
        <p:nvSpPr>
          <p:cNvPr id="9" name="Rectangle: Rounded Corners 8">
            <a:extLst>
              <a:ext uri="{FF2B5EF4-FFF2-40B4-BE49-F238E27FC236}">
                <a16:creationId xmlns:a16="http://schemas.microsoft.com/office/drawing/2014/main" id="{5A8D2D35-989C-4C61-9B97-76420957B265}"/>
              </a:ext>
            </a:extLst>
          </p:cNvPr>
          <p:cNvSpPr/>
          <p:nvPr/>
        </p:nvSpPr>
        <p:spPr>
          <a:xfrm>
            <a:off x="5322457" y="2325434"/>
            <a:ext cx="237744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0" bIns="0" rtlCol="0" anchor="t"/>
          <a:lstStyle/>
          <a:p>
            <a:pPr algn="ctr"/>
            <a:r>
              <a:rPr lang="en-US" dirty="0">
                <a:solidFill>
                  <a:srgbClr val="5B92E5"/>
                </a:solidFill>
              </a:rPr>
              <a:t>ODD</a:t>
            </a:r>
          </a:p>
        </p:txBody>
      </p:sp>
      <p:sp>
        <p:nvSpPr>
          <p:cNvPr id="10" name="Rectangle: Rounded Corners 9">
            <a:extLst>
              <a:ext uri="{FF2B5EF4-FFF2-40B4-BE49-F238E27FC236}">
                <a16:creationId xmlns:a16="http://schemas.microsoft.com/office/drawing/2014/main" id="{22F5674E-0184-402C-922F-D85EF0EC47AE}"/>
              </a:ext>
            </a:extLst>
          </p:cNvPr>
          <p:cNvSpPr/>
          <p:nvPr/>
        </p:nvSpPr>
        <p:spPr>
          <a:xfrm>
            <a:off x="5413897" y="2691194"/>
            <a:ext cx="2194560" cy="36576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Feature</a:t>
            </a:r>
          </a:p>
        </p:txBody>
      </p:sp>
      <p:grpSp>
        <p:nvGrpSpPr>
          <p:cNvPr id="11" name="Group 10">
            <a:extLst>
              <a:ext uri="{FF2B5EF4-FFF2-40B4-BE49-F238E27FC236}">
                <a16:creationId xmlns:a16="http://schemas.microsoft.com/office/drawing/2014/main" id="{24E62E3B-54AE-4F0B-84B3-CD4202C1DBEC}"/>
              </a:ext>
            </a:extLst>
          </p:cNvPr>
          <p:cNvGrpSpPr/>
          <p:nvPr/>
        </p:nvGrpSpPr>
        <p:grpSpPr>
          <a:xfrm>
            <a:off x="750457" y="1366308"/>
            <a:ext cx="7343030" cy="365760"/>
            <a:chOff x="775252" y="1326874"/>
            <a:chExt cx="7343030" cy="365760"/>
          </a:xfrm>
        </p:grpSpPr>
        <p:sp>
          <p:nvSpPr>
            <p:cNvPr id="12" name="Oval 11">
              <a:extLst>
                <a:ext uri="{FF2B5EF4-FFF2-40B4-BE49-F238E27FC236}">
                  <a16:creationId xmlns:a16="http://schemas.microsoft.com/office/drawing/2014/main" id="{5E0C4490-51F8-4E75-8A46-543965A778CF}"/>
                </a:ext>
              </a:extLst>
            </p:cNvPr>
            <p:cNvSpPr/>
            <p:nvPr/>
          </p:nvSpPr>
          <p:spPr>
            <a:xfrm>
              <a:off x="77525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Function</a:t>
              </a:r>
            </a:p>
          </p:txBody>
        </p:sp>
        <p:sp>
          <p:nvSpPr>
            <p:cNvPr id="13" name="Oval 12">
              <a:extLst>
                <a:ext uri="{FF2B5EF4-FFF2-40B4-BE49-F238E27FC236}">
                  <a16:creationId xmlns:a16="http://schemas.microsoft.com/office/drawing/2014/main" id="{9AC238BF-16DD-490E-A45B-B7D1279BB20A}"/>
                </a:ext>
              </a:extLst>
            </p:cNvPr>
            <p:cNvSpPr/>
            <p:nvPr/>
          </p:nvSpPr>
          <p:spPr>
            <a:xfrm>
              <a:off x="223829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Function</a:t>
              </a:r>
            </a:p>
          </p:txBody>
        </p:sp>
        <p:sp>
          <p:nvSpPr>
            <p:cNvPr id="14" name="Oval 13">
              <a:extLst>
                <a:ext uri="{FF2B5EF4-FFF2-40B4-BE49-F238E27FC236}">
                  <a16:creationId xmlns:a16="http://schemas.microsoft.com/office/drawing/2014/main" id="{EC1970D8-FE97-4554-994E-EB70576081DF}"/>
                </a:ext>
              </a:extLst>
            </p:cNvPr>
            <p:cNvSpPr/>
            <p:nvPr/>
          </p:nvSpPr>
          <p:spPr>
            <a:xfrm>
              <a:off x="3715247"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Function</a:t>
              </a:r>
            </a:p>
          </p:txBody>
        </p:sp>
        <p:sp>
          <p:nvSpPr>
            <p:cNvPr id="15" name="Oval 14">
              <a:extLst>
                <a:ext uri="{FF2B5EF4-FFF2-40B4-BE49-F238E27FC236}">
                  <a16:creationId xmlns:a16="http://schemas.microsoft.com/office/drawing/2014/main" id="{EBD682DE-5A85-4CBD-A0BC-5EAFACEA8753}"/>
                </a:ext>
              </a:extLst>
            </p:cNvPr>
            <p:cNvSpPr/>
            <p:nvPr/>
          </p:nvSpPr>
          <p:spPr>
            <a:xfrm>
              <a:off x="519220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Function</a:t>
              </a:r>
            </a:p>
          </p:txBody>
        </p:sp>
        <p:sp>
          <p:nvSpPr>
            <p:cNvPr id="16" name="Oval 15">
              <a:extLst>
                <a:ext uri="{FF2B5EF4-FFF2-40B4-BE49-F238E27FC236}">
                  <a16:creationId xmlns:a16="http://schemas.microsoft.com/office/drawing/2014/main" id="{DD7EF24B-9430-4A45-ADDB-F453EF06B58B}"/>
                </a:ext>
              </a:extLst>
            </p:cNvPr>
            <p:cNvSpPr/>
            <p:nvPr/>
          </p:nvSpPr>
          <p:spPr>
            <a:xfrm>
              <a:off x="665524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Function</a:t>
              </a:r>
            </a:p>
          </p:txBody>
        </p:sp>
      </p:grpSp>
      <p:grpSp>
        <p:nvGrpSpPr>
          <p:cNvPr id="17" name="Group 16">
            <a:extLst>
              <a:ext uri="{FF2B5EF4-FFF2-40B4-BE49-F238E27FC236}">
                <a16:creationId xmlns:a16="http://schemas.microsoft.com/office/drawing/2014/main" id="{5BAB7E92-C128-46D3-B1D8-73EF87600B76}"/>
              </a:ext>
            </a:extLst>
          </p:cNvPr>
          <p:cNvGrpSpPr/>
          <p:nvPr/>
        </p:nvGrpSpPr>
        <p:grpSpPr>
          <a:xfrm>
            <a:off x="1525709" y="1732068"/>
            <a:ext cx="4373218" cy="593366"/>
            <a:chOff x="1525709" y="1732068"/>
            <a:chExt cx="4373218" cy="593366"/>
          </a:xfrm>
        </p:grpSpPr>
        <p:cxnSp>
          <p:nvCxnSpPr>
            <p:cNvPr id="18" name="Straight Connector 17">
              <a:extLst>
                <a:ext uri="{FF2B5EF4-FFF2-40B4-BE49-F238E27FC236}">
                  <a16:creationId xmlns:a16="http://schemas.microsoft.com/office/drawing/2014/main" id="{B6E60CC3-78CF-4089-94EA-58D7513208E4}"/>
                </a:ext>
              </a:extLst>
            </p:cNvPr>
            <p:cNvCxnSpPr>
              <a:endCxn id="7" idx="0"/>
            </p:cNvCxnSpPr>
            <p:nvPr/>
          </p:nvCxnSpPr>
          <p:spPr>
            <a:xfrm>
              <a:off x="1525709" y="1732068"/>
              <a:ext cx="779228"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522B7FC-377B-40EE-A135-5DE41BAC890C}"/>
                </a:ext>
              </a:extLst>
            </p:cNvPr>
            <p:cNvCxnSpPr>
              <a:cxnSpLocks/>
              <a:stCxn id="15" idx="4"/>
              <a:endCxn id="7" idx="0"/>
            </p:cNvCxnSpPr>
            <p:nvPr/>
          </p:nvCxnSpPr>
          <p:spPr>
            <a:xfrm flipH="1">
              <a:off x="2304937" y="1732068"/>
              <a:ext cx="359399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7826004-3DDD-483E-8508-B824A3ABE82F}"/>
                </a:ext>
              </a:extLst>
            </p:cNvPr>
            <p:cNvCxnSpPr>
              <a:cxnSpLocks/>
              <a:stCxn id="14" idx="4"/>
              <a:endCxn id="7" idx="0"/>
            </p:cNvCxnSpPr>
            <p:nvPr/>
          </p:nvCxnSpPr>
          <p:spPr>
            <a:xfrm flipH="1">
              <a:off x="2304937" y="1732068"/>
              <a:ext cx="2117035"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C17F1C8-2C9B-42B6-8781-0BE8D847117D}"/>
                </a:ext>
              </a:extLst>
            </p:cNvPr>
            <p:cNvCxnSpPr>
              <a:cxnSpLocks/>
              <a:stCxn id="13" idx="4"/>
              <a:endCxn id="7" idx="0"/>
            </p:cNvCxnSpPr>
            <p:nvPr/>
          </p:nvCxnSpPr>
          <p:spPr>
            <a:xfrm flipH="1">
              <a:off x="2304937" y="1732068"/>
              <a:ext cx="64008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E4B3A78F-F5FB-499A-A604-EE660A36437C}"/>
              </a:ext>
            </a:extLst>
          </p:cNvPr>
          <p:cNvGrpSpPr/>
          <p:nvPr/>
        </p:nvGrpSpPr>
        <p:grpSpPr>
          <a:xfrm>
            <a:off x="2945017" y="1732068"/>
            <a:ext cx="4416950" cy="593366"/>
            <a:chOff x="2945017" y="1732068"/>
            <a:chExt cx="4416950" cy="593366"/>
          </a:xfrm>
        </p:grpSpPr>
        <p:cxnSp>
          <p:nvCxnSpPr>
            <p:cNvPr id="23" name="Straight Connector 22">
              <a:extLst>
                <a:ext uri="{FF2B5EF4-FFF2-40B4-BE49-F238E27FC236}">
                  <a16:creationId xmlns:a16="http://schemas.microsoft.com/office/drawing/2014/main" id="{7BC91B1D-5A3D-4A58-A133-DD4565209EBF}"/>
                </a:ext>
              </a:extLst>
            </p:cNvPr>
            <p:cNvCxnSpPr>
              <a:cxnSpLocks/>
              <a:stCxn id="13" idx="4"/>
              <a:endCxn id="9" idx="0"/>
            </p:cNvCxnSpPr>
            <p:nvPr/>
          </p:nvCxnSpPr>
          <p:spPr>
            <a:xfrm>
              <a:off x="2945017" y="1732068"/>
              <a:ext cx="356616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9ACA42F-A85A-4A94-AAC1-85CA40696DD7}"/>
                </a:ext>
              </a:extLst>
            </p:cNvPr>
            <p:cNvCxnSpPr>
              <a:cxnSpLocks/>
              <a:stCxn id="14" idx="4"/>
              <a:endCxn id="9" idx="0"/>
            </p:cNvCxnSpPr>
            <p:nvPr/>
          </p:nvCxnSpPr>
          <p:spPr>
            <a:xfrm>
              <a:off x="4421972" y="1732068"/>
              <a:ext cx="2089205"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AD379DF-D331-47CD-AD46-37F4ED420E47}"/>
                </a:ext>
              </a:extLst>
            </p:cNvPr>
            <p:cNvCxnSpPr>
              <a:cxnSpLocks/>
              <a:stCxn id="15" idx="4"/>
              <a:endCxn id="9" idx="0"/>
            </p:cNvCxnSpPr>
            <p:nvPr/>
          </p:nvCxnSpPr>
          <p:spPr>
            <a:xfrm>
              <a:off x="5898927" y="1732068"/>
              <a:ext cx="61225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C56FC1E-8635-4CA1-B7C3-D38D5FEC74D2}"/>
                </a:ext>
              </a:extLst>
            </p:cNvPr>
            <p:cNvCxnSpPr>
              <a:cxnSpLocks/>
              <a:stCxn id="16" idx="4"/>
              <a:endCxn id="9" idx="0"/>
            </p:cNvCxnSpPr>
            <p:nvPr/>
          </p:nvCxnSpPr>
          <p:spPr>
            <a:xfrm flipH="1">
              <a:off x="6511177" y="1732068"/>
              <a:ext cx="85079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Rectangle 26">
            <a:extLst>
              <a:ext uri="{FF2B5EF4-FFF2-40B4-BE49-F238E27FC236}">
                <a16:creationId xmlns:a16="http://schemas.microsoft.com/office/drawing/2014/main" id="{4317F9CA-606B-4068-B058-1E54A2585A1B}"/>
              </a:ext>
            </a:extLst>
          </p:cNvPr>
          <p:cNvSpPr/>
          <p:nvPr/>
        </p:nvSpPr>
        <p:spPr>
          <a:xfrm>
            <a:off x="567577" y="5617274"/>
            <a:ext cx="7680960" cy="548640"/>
          </a:xfrm>
          <a:prstGeom prst="rect">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5B92E5"/>
                </a:solidFill>
              </a:rPr>
              <a:t>High-Level Performance Requirements</a:t>
            </a:r>
          </a:p>
        </p:txBody>
      </p:sp>
      <p:sp>
        <p:nvSpPr>
          <p:cNvPr id="28" name="Rectangle: Rounded Corners 27">
            <a:extLst>
              <a:ext uri="{FF2B5EF4-FFF2-40B4-BE49-F238E27FC236}">
                <a16:creationId xmlns:a16="http://schemas.microsoft.com/office/drawing/2014/main" id="{72B8507E-4050-46CB-93E0-2D7A294A0B52}"/>
              </a:ext>
            </a:extLst>
          </p:cNvPr>
          <p:cNvSpPr/>
          <p:nvPr/>
        </p:nvSpPr>
        <p:spPr>
          <a:xfrm>
            <a:off x="1116217" y="4909271"/>
            <a:ext cx="2377440" cy="36576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ODD/ADS Description</a:t>
            </a:r>
          </a:p>
        </p:txBody>
      </p:sp>
      <p:sp>
        <p:nvSpPr>
          <p:cNvPr id="29" name="Rectangle: Rounded Corners 28">
            <a:extLst>
              <a:ext uri="{FF2B5EF4-FFF2-40B4-BE49-F238E27FC236}">
                <a16:creationId xmlns:a16="http://schemas.microsoft.com/office/drawing/2014/main" id="{E7833A7E-4EE4-4680-A541-2243B940C6E4}"/>
              </a:ext>
            </a:extLst>
          </p:cNvPr>
          <p:cNvSpPr/>
          <p:nvPr/>
        </p:nvSpPr>
        <p:spPr>
          <a:xfrm>
            <a:off x="5322457" y="4909271"/>
            <a:ext cx="2377440" cy="36576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ODD/ADS Description</a:t>
            </a:r>
          </a:p>
        </p:txBody>
      </p:sp>
      <p:sp>
        <p:nvSpPr>
          <p:cNvPr id="30" name="Arrow: Up 29">
            <a:extLst>
              <a:ext uri="{FF2B5EF4-FFF2-40B4-BE49-F238E27FC236}">
                <a16:creationId xmlns:a16="http://schemas.microsoft.com/office/drawing/2014/main" id="{C2220037-8350-4034-8E66-5BDC3CB60BD6}"/>
              </a:ext>
            </a:extLst>
          </p:cNvPr>
          <p:cNvSpPr/>
          <p:nvPr/>
        </p:nvSpPr>
        <p:spPr>
          <a:xfrm>
            <a:off x="1299097" y="2965514"/>
            <a:ext cx="548640" cy="1371600"/>
          </a:xfrm>
          <a:prstGeom prst="upArrow">
            <a:avLst/>
          </a:prstGeom>
          <a:solidFill>
            <a:srgbClr val="5B92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Up 30">
            <a:extLst>
              <a:ext uri="{FF2B5EF4-FFF2-40B4-BE49-F238E27FC236}">
                <a16:creationId xmlns:a16="http://schemas.microsoft.com/office/drawing/2014/main" id="{16ADF45F-3359-4C81-8979-8B06440FD4E1}"/>
              </a:ext>
            </a:extLst>
          </p:cNvPr>
          <p:cNvSpPr/>
          <p:nvPr/>
        </p:nvSpPr>
        <p:spPr>
          <a:xfrm>
            <a:off x="6968377" y="2965514"/>
            <a:ext cx="548640" cy="1371600"/>
          </a:xfrm>
          <a:prstGeom prst="upArrow">
            <a:avLst/>
          </a:prstGeom>
          <a:solidFill>
            <a:srgbClr val="5B92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Up 31">
            <a:extLst>
              <a:ext uri="{FF2B5EF4-FFF2-40B4-BE49-F238E27FC236}">
                <a16:creationId xmlns:a16="http://schemas.microsoft.com/office/drawing/2014/main" id="{7590D2BD-6E65-49C3-98A7-B79CB235852A}"/>
              </a:ext>
            </a:extLst>
          </p:cNvPr>
          <p:cNvSpPr/>
          <p:nvPr/>
        </p:nvSpPr>
        <p:spPr>
          <a:xfrm rot="1500000">
            <a:off x="3248229" y="2588726"/>
            <a:ext cx="548640" cy="1737360"/>
          </a:xfrm>
          <a:prstGeom prst="upArrow">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Up 32">
            <a:extLst>
              <a:ext uri="{FF2B5EF4-FFF2-40B4-BE49-F238E27FC236}">
                <a16:creationId xmlns:a16="http://schemas.microsoft.com/office/drawing/2014/main" id="{83E4EE84-6A2E-4745-B6C1-5724CB96806D}"/>
              </a:ext>
            </a:extLst>
          </p:cNvPr>
          <p:cNvSpPr/>
          <p:nvPr/>
        </p:nvSpPr>
        <p:spPr>
          <a:xfrm rot="-1500000">
            <a:off x="5019245" y="2588726"/>
            <a:ext cx="548640" cy="1737360"/>
          </a:xfrm>
          <a:prstGeom prst="upArrow">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780B59B6-DE92-4AEB-8B80-A31702CC6F33}"/>
              </a:ext>
            </a:extLst>
          </p:cNvPr>
          <p:cNvSpPr/>
          <p:nvPr/>
        </p:nvSpPr>
        <p:spPr>
          <a:xfrm>
            <a:off x="841897" y="4062794"/>
            <a:ext cx="2926080" cy="365760"/>
          </a:xfrm>
          <a:prstGeom prst="roundRect">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rgbClr val="5B92E5"/>
                </a:solidFill>
              </a:rPr>
              <a:t>Technical Requirements</a:t>
            </a:r>
          </a:p>
        </p:txBody>
      </p:sp>
      <p:sp>
        <p:nvSpPr>
          <p:cNvPr id="35" name="Rectangle: Rounded Corners 34">
            <a:extLst>
              <a:ext uri="{FF2B5EF4-FFF2-40B4-BE49-F238E27FC236}">
                <a16:creationId xmlns:a16="http://schemas.microsoft.com/office/drawing/2014/main" id="{0AB3710C-F3AD-4392-AE28-C7CF8F1CFB04}"/>
              </a:ext>
            </a:extLst>
          </p:cNvPr>
          <p:cNvSpPr/>
          <p:nvPr/>
        </p:nvSpPr>
        <p:spPr>
          <a:xfrm>
            <a:off x="5048137" y="4062794"/>
            <a:ext cx="2926080" cy="365760"/>
          </a:xfrm>
          <a:prstGeom prst="roundRect">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rgbClr val="5B92E5"/>
                </a:solidFill>
              </a:rPr>
              <a:t>Technical Requirements</a:t>
            </a:r>
          </a:p>
        </p:txBody>
      </p:sp>
      <p:sp>
        <p:nvSpPr>
          <p:cNvPr id="49" name="TextBox 48">
            <a:extLst>
              <a:ext uri="{FF2B5EF4-FFF2-40B4-BE49-F238E27FC236}">
                <a16:creationId xmlns:a16="http://schemas.microsoft.com/office/drawing/2014/main" id="{725BD207-26B5-42BC-A48C-E950A853E032}"/>
              </a:ext>
            </a:extLst>
          </p:cNvPr>
          <p:cNvSpPr txBox="1"/>
          <p:nvPr/>
        </p:nvSpPr>
        <p:spPr>
          <a:xfrm>
            <a:off x="8420723" y="1327224"/>
            <a:ext cx="1934056" cy="369332"/>
          </a:xfrm>
          <a:prstGeom prst="rect">
            <a:avLst/>
          </a:prstGeom>
          <a:noFill/>
        </p:spPr>
        <p:txBody>
          <a:bodyPr wrap="none" rtlCol="0">
            <a:spAutoFit/>
          </a:bodyPr>
          <a:lstStyle/>
          <a:p>
            <a:r>
              <a:rPr lang="en-US" dirty="0">
                <a:latin typeface="Arial Nova Cond" panose="020B0506020202020204" pitchFamily="34" charset="0"/>
              </a:rPr>
              <a:t>ADS is the system.</a:t>
            </a:r>
          </a:p>
        </p:txBody>
      </p:sp>
      <p:sp>
        <p:nvSpPr>
          <p:cNvPr id="50" name="TextBox 49">
            <a:extLst>
              <a:ext uri="{FF2B5EF4-FFF2-40B4-BE49-F238E27FC236}">
                <a16:creationId xmlns:a16="http://schemas.microsoft.com/office/drawing/2014/main" id="{C017B798-DDC4-4279-B1A4-21E4ECF18F5D}"/>
              </a:ext>
            </a:extLst>
          </p:cNvPr>
          <p:cNvSpPr txBox="1"/>
          <p:nvPr/>
        </p:nvSpPr>
        <p:spPr>
          <a:xfrm>
            <a:off x="8420723" y="1670405"/>
            <a:ext cx="3035639" cy="369332"/>
          </a:xfrm>
          <a:prstGeom prst="rect">
            <a:avLst/>
          </a:prstGeom>
          <a:noFill/>
        </p:spPr>
        <p:txBody>
          <a:bodyPr wrap="none" rtlCol="0">
            <a:spAutoFit/>
          </a:bodyPr>
          <a:lstStyle/>
          <a:p>
            <a:r>
              <a:rPr lang="en-US" dirty="0">
                <a:latin typeface="Arial Nova Cond" panose="020B0506020202020204" pitchFamily="34" charset="0"/>
              </a:rPr>
              <a:t>ADS has one or more features.</a:t>
            </a:r>
          </a:p>
        </p:txBody>
      </p:sp>
      <p:sp>
        <p:nvSpPr>
          <p:cNvPr id="51" name="TextBox 50">
            <a:extLst>
              <a:ext uri="{FF2B5EF4-FFF2-40B4-BE49-F238E27FC236}">
                <a16:creationId xmlns:a16="http://schemas.microsoft.com/office/drawing/2014/main" id="{1110ABEA-5A3C-403F-867D-00A6EBA8FFAB}"/>
              </a:ext>
            </a:extLst>
          </p:cNvPr>
          <p:cNvSpPr txBox="1"/>
          <p:nvPr/>
        </p:nvSpPr>
        <p:spPr>
          <a:xfrm>
            <a:off x="8420723" y="2013586"/>
            <a:ext cx="2888611" cy="369332"/>
          </a:xfrm>
          <a:prstGeom prst="rect">
            <a:avLst/>
          </a:prstGeom>
          <a:noFill/>
        </p:spPr>
        <p:txBody>
          <a:bodyPr wrap="none" rtlCol="0">
            <a:spAutoFit/>
          </a:bodyPr>
          <a:lstStyle/>
          <a:p>
            <a:r>
              <a:rPr lang="en-US" dirty="0">
                <a:latin typeface="Arial Nova Cond" panose="020B0506020202020204" pitchFamily="34" charset="0"/>
              </a:rPr>
              <a:t>Features defined by the ODD.</a:t>
            </a:r>
          </a:p>
        </p:txBody>
      </p:sp>
      <p:sp>
        <p:nvSpPr>
          <p:cNvPr id="52" name="TextBox 51">
            <a:extLst>
              <a:ext uri="{FF2B5EF4-FFF2-40B4-BE49-F238E27FC236}">
                <a16:creationId xmlns:a16="http://schemas.microsoft.com/office/drawing/2014/main" id="{786C7D62-4572-40F8-AFCB-499DFAC4DEA3}"/>
              </a:ext>
            </a:extLst>
          </p:cNvPr>
          <p:cNvSpPr txBox="1"/>
          <p:nvPr/>
        </p:nvSpPr>
        <p:spPr>
          <a:xfrm>
            <a:off x="8419546" y="2356767"/>
            <a:ext cx="2795509" cy="369332"/>
          </a:xfrm>
          <a:prstGeom prst="rect">
            <a:avLst/>
          </a:prstGeom>
          <a:noFill/>
        </p:spPr>
        <p:txBody>
          <a:bodyPr wrap="none" rtlCol="0">
            <a:spAutoFit/>
          </a:bodyPr>
          <a:lstStyle/>
          <a:p>
            <a:r>
              <a:rPr lang="en-US" dirty="0">
                <a:latin typeface="Arial Nova Cond" panose="020B0506020202020204" pitchFamily="34" charset="0"/>
              </a:rPr>
              <a:t>ADS functions perform DDT.</a:t>
            </a:r>
          </a:p>
        </p:txBody>
      </p:sp>
      <p:sp>
        <p:nvSpPr>
          <p:cNvPr id="53" name="TextBox 52">
            <a:extLst>
              <a:ext uri="{FF2B5EF4-FFF2-40B4-BE49-F238E27FC236}">
                <a16:creationId xmlns:a16="http://schemas.microsoft.com/office/drawing/2014/main" id="{CC4D0C58-DE35-4531-9C0F-0197142EA2E2}"/>
              </a:ext>
            </a:extLst>
          </p:cNvPr>
          <p:cNvSpPr txBox="1"/>
          <p:nvPr/>
        </p:nvSpPr>
        <p:spPr>
          <a:xfrm>
            <a:off x="8420723" y="2699948"/>
            <a:ext cx="3418052" cy="369332"/>
          </a:xfrm>
          <a:prstGeom prst="rect">
            <a:avLst/>
          </a:prstGeom>
          <a:noFill/>
        </p:spPr>
        <p:txBody>
          <a:bodyPr wrap="none" rtlCol="0">
            <a:spAutoFit/>
          </a:bodyPr>
          <a:lstStyle/>
          <a:p>
            <a:r>
              <a:rPr lang="en-US" dirty="0">
                <a:latin typeface="Arial Nova Cond" panose="020B0506020202020204" pitchFamily="34" charset="0"/>
              </a:rPr>
              <a:t>Feature uses all or some functions.</a:t>
            </a:r>
          </a:p>
        </p:txBody>
      </p:sp>
      <p:sp>
        <p:nvSpPr>
          <p:cNvPr id="55" name="TextBox 54">
            <a:extLst>
              <a:ext uri="{FF2B5EF4-FFF2-40B4-BE49-F238E27FC236}">
                <a16:creationId xmlns:a16="http://schemas.microsoft.com/office/drawing/2014/main" id="{02759489-163E-43A2-8FA6-F9162C508A3C}"/>
              </a:ext>
            </a:extLst>
          </p:cNvPr>
          <p:cNvSpPr txBox="1"/>
          <p:nvPr/>
        </p:nvSpPr>
        <p:spPr>
          <a:xfrm>
            <a:off x="8413326" y="3043129"/>
            <a:ext cx="2947474" cy="369332"/>
          </a:xfrm>
          <a:prstGeom prst="rect">
            <a:avLst/>
          </a:prstGeom>
          <a:noFill/>
        </p:spPr>
        <p:txBody>
          <a:bodyPr wrap="none" rtlCol="0">
            <a:spAutoFit/>
          </a:bodyPr>
          <a:lstStyle/>
          <a:p>
            <a:r>
              <a:rPr lang="en-US" dirty="0">
                <a:latin typeface="Arial Nova Cond" panose="020B0506020202020204" pitchFamily="34" charset="0"/>
              </a:rPr>
              <a:t>Features may share functions.</a:t>
            </a:r>
          </a:p>
        </p:txBody>
      </p:sp>
      <p:sp>
        <p:nvSpPr>
          <p:cNvPr id="56" name="TextBox 55">
            <a:extLst>
              <a:ext uri="{FF2B5EF4-FFF2-40B4-BE49-F238E27FC236}">
                <a16:creationId xmlns:a16="http://schemas.microsoft.com/office/drawing/2014/main" id="{EF7011AD-0CAB-4D6C-9A98-C95EA8935866}"/>
              </a:ext>
            </a:extLst>
          </p:cNvPr>
          <p:cNvSpPr txBox="1"/>
          <p:nvPr/>
        </p:nvSpPr>
        <p:spPr>
          <a:xfrm>
            <a:off x="8420723" y="953834"/>
            <a:ext cx="2619948" cy="369332"/>
          </a:xfrm>
          <a:prstGeom prst="rect">
            <a:avLst/>
          </a:prstGeom>
          <a:noFill/>
          <a:ln>
            <a:solidFill>
              <a:schemeClr val="accent1"/>
            </a:solidFill>
          </a:ln>
        </p:spPr>
        <p:txBody>
          <a:bodyPr wrap="none" rtlCol="0">
            <a:spAutoFit/>
          </a:bodyPr>
          <a:lstStyle/>
          <a:p>
            <a:r>
              <a:rPr lang="en-US" dirty="0">
                <a:latin typeface="Arial Nova Cond" panose="020B0506020202020204" pitchFamily="34" charset="0"/>
              </a:rPr>
              <a:t>What FRAV means by ADS</a:t>
            </a:r>
          </a:p>
        </p:txBody>
      </p:sp>
      <p:sp>
        <p:nvSpPr>
          <p:cNvPr id="57" name="TextBox 56">
            <a:extLst>
              <a:ext uri="{FF2B5EF4-FFF2-40B4-BE49-F238E27FC236}">
                <a16:creationId xmlns:a16="http://schemas.microsoft.com/office/drawing/2014/main" id="{C9F22798-5675-4F4C-98EE-6B8614B49227}"/>
              </a:ext>
            </a:extLst>
          </p:cNvPr>
          <p:cNvSpPr txBox="1"/>
          <p:nvPr/>
        </p:nvSpPr>
        <p:spPr>
          <a:xfrm>
            <a:off x="8413326" y="5784695"/>
            <a:ext cx="2756396" cy="369332"/>
          </a:xfrm>
          <a:prstGeom prst="rect">
            <a:avLst/>
          </a:prstGeom>
          <a:noFill/>
          <a:ln>
            <a:solidFill>
              <a:schemeClr val="accent1"/>
            </a:solidFill>
          </a:ln>
        </p:spPr>
        <p:txBody>
          <a:bodyPr wrap="none" rtlCol="0">
            <a:spAutoFit/>
          </a:bodyPr>
          <a:lstStyle/>
          <a:p>
            <a:r>
              <a:rPr lang="en-US" dirty="0">
                <a:latin typeface="Arial Nova Cond" panose="020B0506020202020204" pitchFamily="34" charset="0"/>
              </a:rPr>
              <a:t>FRAV requirements strategy</a:t>
            </a:r>
          </a:p>
        </p:txBody>
      </p:sp>
      <p:sp>
        <p:nvSpPr>
          <p:cNvPr id="58" name="TextBox 57">
            <a:extLst>
              <a:ext uri="{FF2B5EF4-FFF2-40B4-BE49-F238E27FC236}">
                <a16:creationId xmlns:a16="http://schemas.microsoft.com/office/drawing/2014/main" id="{BB61CA11-6AAE-4002-B4D0-904875D1C534}"/>
              </a:ext>
            </a:extLst>
          </p:cNvPr>
          <p:cNvSpPr txBox="1"/>
          <p:nvPr/>
        </p:nvSpPr>
        <p:spPr>
          <a:xfrm>
            <a:off x="8413326" y="5402099"/>
            <a:ext cx="3670941" cy="369332"/>
          </a:xfrm>
          <a:prstGeom prst="rect">
            <a:avLst/>
          </a:prstGeom>
          <a:noFill/>
        </p:spPr>
        <p:txBody>
          <a:bodyPr wrap="none" rtlCol="0">
            <a:spAutoFit/>
          </a:bodyPr>
          <a:lstStyle/>
          <a:p>
            <a:r>
              <a:rPr lang="en-US" dirty="0">
                <a:latin typeface="Arial Nova Cond" panose="020B0506020202020204" pitchFamily="34" charset="0"/>
              </a:rPr>
              <a:t>Applicable across ADS configurations.</a:t>
            </a:r>
          </a:p>
        </p:txBody>
      </p:sp>
      <p:sp>
        <p:nvSpPr>
          <p:cNvPr id="59" name="TextBox 58">
            <a:extLst>
              <a:ext uri="{FF2B5EF4-FFF2-40B4-BE49-F238E27FC236}">
                <a16:creationId xmlns:a16="http://schemas.microsoft.com/office/drawing/2014/main" id="{502D3379-5A53-4382-B3A5-E9909B19ACA6}"/>
              </a:ext>
            </a:extLst>
          </p:cNvPr>
          <p:cNvSpPr txBox="1"/>
          <p:nvPr/>
        </p:nvSpPr>
        <p:spPr>
          <a:xfrm>
            <a:off x="8413326" y="5019502"/>
            <a:ext cx="2583464" cy="369332"/>
          </a:xfrm>
          <a:prstGeom prst="rect">
            <a:avLst/>
          </a:prstGeom>
          <a:noFill/>
        </p:spPr>
        <p:txBody>
          <a:bodyPr wrap="none" rtlCol="0">
            <a:spAutoFit/>
          </a:bodyPr>
          <a:lstStyle/>
          <a:p>
            <a:r>
              <a:rPr lang="en-US" dirty="0">
                <a:latin typeface="Arial Nova Cond" panose="020B0506020202020204" pitchFamily="34" charset="0"/>
              </a:rPr>
              <a:t>Mandatory descriptions…</a:t>
            </a:r>
          </a:p>
        </p:txBody>
      </p:sp>
      <p:sp>
        <p:nvSpPr>
          <p:cNvPr id="60" name="TextBox 59">
            <a:extLst>
              <a:ext uri="{FF2B5EF4-FFF2-40B4-BE49-F238E27FC236}">
                <a16:creationId xmlns:a16="http://schemas.microsoft.com/office/drawing/2014/main" id="{91EADE02-94A7-449E-99C6-045560149BB9}"/>
              </a:ext>
            </a:extLst>
          </p:cNvPr>
          <p:cNvSpPr txBox="1"/>
          <p:nvPr/>
        </p:nvSpPr>
        <p:spPr>
          <a:xfrm>
            <a:off x="8413326" y="4636905"/>
            <a:ext cx="3490636" cy="369332"/>
          </a:xfrm>
          <a:prstGeom prst="rect">
            <a:avLst/>
          </a:prstGeom>
          <a:noFill/>
        </p:spPr>
        <p:txBody>
          <a:bodyPr wrap="none" rtlCol="0">
            <a:spAutoFit/>
          </a:bodyPr>
          <a:lstStyle/>
          <a:p>
            <a:r>
              <a:rPr lang="en-US" dirty="0">
                <a:latin typeface="Arial Nova Cond" panose="020B0506020202020204" pitchFamily="34" charset="0"/>
              </a:rPr>
              <a:t>…Enable ADS-specific application...</a:t>
            </a:r>
          </a:p>
        </p:txBody>
      </p:sp>
      <p:sp>
        <p:nvSpPr>
          <p:cNvPr id="61" name="TextBox 60">
            <a:extLst>
              <a:ext uri="{FF2B5EF4-FFF2-40B4-BE49-F238E27FC236}">
                <a16:creationId xmlns:a16="http://schemas.microsoft.com/office/drawing/2014/main" id="{09F9FC6D-E511-4B7C-8850-1A03F930052E}"/>
              </a:ext>
            </a:extLst>
          </p:cNvPr>
          <p:cNvSpPr txBox="1"/>
          <p:nvPr/>
        </p:nvSpPr>
        <p:spPr>
          <a:xfrm>
            <a:off x="8413326" y="4254308"/>
            <a:ext cx="3378810" cy="369332"/>
          </a:xfrm>
          <a:prstGeom prst="rect">
            <a:avLst/>
          </a:prstGeom>
          <a:noFill/>
        </p:spPr>
        <p:txBody>
          <a:bodyPr wrap="none" rtlCol="0">
            <a:spAutoFit/>
          </a:bodyPr>
          <a:lstStyle/>
          <a:p>
            <a:r>
              <a:rPr lang="en-US" dirty="0">
                <a:latin typeface="Arial Nova Cond" panose="020B0506020202020204" pitchFamily="34" charset="0"/>
              </a:rPr>
              <a:t>…Covering features and functions.</a:t>
            </a:r>
          </a:p>
        </p:txBody>
      </p:sp>
      <p:pic>
        <p:nvPicPr>
          <p:cNvPr id="63" name="Picture 62">
            <a:extLst>
              <a:ext uri="{FF2B5EF4-FFF2-40B4-BE49-F238E27FC236}">
                <a16:creationId xmlns:a16="http://schemas.microsoft.com/office/drawing/2014/main" id="{91204844-80AA-4E4E-B5A2-7448F55CFC83}"/>
              </a:ext>
            </a:extLst>
          </p:cNvPr>
          <p:cNvPicPr>
            <a:picLocks noChangeAspect="1"/>
          </p:cNvPicPr>
          <p:nvPr/>
        </p:nvPicPr>
        <p:blipFill>
          <a:blip r:embed="rId2"/>
          <a:stretch>
            <a:fillRect/>
          </a:stretch>
        </p:blipFill>
        <p:spPr>
          <a:xfrm>
            <a:off x="8302708" y="3622914"/>
            <a:ext cx="3711871" cy="433463"/>
          </a:xfrm>
          <a:prstGeom prst="rect">
            <a:avLst/>
          </a:prstGeom>
        </p:spPr>
      </p:pic>
    </p:spTree>
    <p:extLst>
      <p:ext uri="{BB962C8B-B14F-4D97-AF65-F5344CB8AC3E}">
        <p14:creationId xmlns:p14="http://schemas.microsoft.com/office/powerpoint/2010/main" val="4272494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500"/>
                                        <p:tgtEl>
                                          <p:spTgt spid="5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fade">
                                      <p:cBhvr>
                                        <p:cTn id="66" dur="500"/>
                                        <p:tgtEl>
                                          <p:spTgt spid="5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500"/>
                                        <p:tgtEl>
                                          <p:spTgt spid="5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500"/>
                                        <p:tgtEl>
                                          <p:spTgt spid="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fade">
                                      <p:cBhvr>
                                        <p:cTn id="88" dur="500"/>
                                        <p:tgtEl>
                                          <p:spTgt spid="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fade">
                                      <p:cBhvr>
                                        <p:cTn id="91" dur="500"/>
                                        <p:tgtEl>
                                          <p:spTgt spid="5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500"/>
                                        <p:tgtEl>
                                          <p:spTgt spid="3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fade">
                                      <p:cBhvr>
                                        <p:cTn id="99" dur="500"/>
                                        <p:tgtEl>
                                          <p:spTgt spid="3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fade">
                                      <p:cBhvr>
                                        <p:cTn id="102" dur="500"/>
                                        <p:tgtEl>
                                          <p:spTgt spid="60"/>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fade">
                                      <p:cBhvr>
                                        <p:cTn id="107" dur="500"/>
                                        <p:tgtEl>
                                          <p:spTgt spid="3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fade">
                                      <p:cBhvr>
                                        <p:cTn id="110" dur="500"/>
                                        <p:tgtEl>
                                          <p:spTgt spid="32"/>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fade">
                                      <p:cBhvr>
                                        <p:cTn id="116" dur="500"/>
                                        <p:tgtEl>
                                          <p:spTgt spid="31"/>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1"/>
                                        </p:tgtEl>
                                        <p:attrNameLst>
                                          <p:attrName>style.visibility</p:attrName>
                                        </p:attrNameLst>
                                      </p:cBhvr>
                                      <p:to>
                                        <p:strVal val="visible"/>
                                      </p:to>
                                    </p:set>
                                    <p:animEffect transition="in" filter="fade">
                                      <p:cBhvr>
                                        <p:cTn id="119" dur="500"/>
                                        <p:tgtEl>
                                          <p:spTgt spid="61"/>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nodeType="clickEffect">
                                  <p:stCondLst>
                                    <p:cond delay="0"/>
                                  </p:stCondLst>
                                  <p:childTnLst>
                                    <p:set>
                                      <p:cBhvr>
                                        <p:cTn id="123" dur="1" fill="hold">
                                          <p:stCondLst>
                                            <p:cond delay="0"/>
                                          </p:stCondLst>
                                        </p:cTn>
                                        <p:tgtEl>
                                          <p:spTgt spid="63"/>
                                        </p:tgtEl>
                                        <p:attrNameLst>
                                          <p:attrName>style.visibility</p:attrName>
                                        </p:attrNameLst>
                                      </p:cBhvr>
                                      <p:to>
                                        <p:strVal val="visible"/>
                                      </p:to>
                                    </p:set>
                                    <p:animEffect transition="in" filter="fade">
                                      <p:cBhvr>
                                        <p:cTn id="12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27" grpId="0" animBg="1"/>
      <p:bldP spid="28" grpId="0" animBg="1"/>
      <p:bldP spid="29" grpId="0" animBg="1"/>
      <p:bldP spid="30" grpId="0" animBg="1"/>
      <p:bldP spid="31" grpId="0" animBg="1"/>
      <p:bldP spid="32" grpId="0" animBg="1"/>
      <p:bldP spid="33" grpId="0" animBg="1"/>
      <p:bldP spid="34" grpId="0" animBg="1"/>
      <p:bldP spid="35" grpId="0" animBg="1"/>
      <p:bldP spid="49" grpId="0"/>
      <p:bldP spid="50" grpId="0"/>
      <p:bldP spid="51" grpId="0"/>
      <p:bldP spid="52" grpId="0"/>
      <p:bldP spid="53" grpId="0"/>
      <p:bldP spid="55" grpId="0"/>
      <p:bldP spid="56" grpId="0" animBg="1"/>
      <p:bldP spid="57" grpId="0" animBg="1"/>
      <p:bldP spid="58" grpId="0"/>
      <p:bldP spid="59" grpId="0"/>
      <p:bldP spid="60" grpId="0"/>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2D9C7-FC20-4F9D-BAE2-4D10564A9A66}"/>
              </a:ext>
            </a:extLst>
          </p:cNvPr>
          <p:cNvSpPr>
            <a:spLocks noGrp="1"/>
          </p:cNvSpPr>
          <p:nvPr>
            <p:ph type="title"/>
          </p:nvPr>
        </p:nvSpPr>
        <p:spPr/>
        <p:txBody>
          <a:bodyPr>
            <a:normAutofit fontScale="90000"/>
          </a:bodyPr>
          <a:lstStyle/>
          <a:p>
            <a:r>
              <a:rPr lang="en-US" sz="2000" dirty="0"/>
              <a:t>Agenda Item 3</a:t>
            </a:r>
            <a:br>
              <a:rPr lang="en-US" dirty="0"/>
            </a:br>
            <a:r>
              <a:rPr lang="en-US" dirty="0"/>
              <a:t>Current Status</a:t>
            </a:r>
          </a:p>
        </p:txBody>
      </p:sp>
      <p:sp>
        <p:nvSpPr>
          <p:cNvPr id="4" name="Arrow: Up 3">
            <a:extLst>
              <a:ext uri="{FF2B5EF4-FFF2-40B4-BE49-F238E27FC236}">
                <a16:creationId xmlns:a16="http://schemas.microsoft.com/office/drawing/2014/main" id="{39BA733D-DCF2-48FD-9D28-89E54E81C603}"/>
              </a:ext>
            </a:extLst>
          </p:cNvPr>
          <p:cNvSpPr/>
          <p:nvPr/>
        </p:nvSpPr>
        <p:spPr>
          <a:xfrm>
            <a:off x="7535414" y="4023360"/>
            <a:ext cx="548640" cy="1463040"/>
          </a:xfrm>
          <a:prstGeom prst="upArrow">
            <a:avLst/>
          </a:prstGeom>
          <a:solidFill>
            <a:srgbClr val="5B92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Up 4">
            <a:extLst>
              <a:ext uri="{FF2B5EF4-FFF2-40B4-BE49-F238E27FC236}">
                <a16:creationId xmlns:a16="http://schemas.microsoft.com/office/drawing/2014/main" id="{E268BED2-2FE3-439D-8914-B61C382937C7}"/>
              </a:ext>
            </a:extLst>
          </p:cNvPr>
          <p:cNvSpPr/>
          <p:nvPr/>
        </p:nvSpPr>
        <p:spPr>
          <a:xfrm>
            <a:off x="3294000" y="4023360"/>
            <a:ext cx="548640" cy="1463040"/>
          </a:xfrm>
          <a:prstGeom prst="upArrow">
            <a:avLst/>
          </a:prstGeom>
          <a:solidFill>
            <a:srgbClr val="5B92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C398936E-4472-487E-83D8-67A88C5629B6}"/>
              </a:ext>
            </a:extLst>
          </p:cNvPr>
          <p:cNvGrpSpPr>
            <a:grpSpLocks noChangeAspect="1"/>
          </p:cNvGrpSpPr>
          <p:nvPr/>
        </p:nvGrpSpPr>
        <p:grpSpPr>
          <a:xfrm>
            <a:off x="2900104" y="868680"/>
            <a:ext cx="5613019" cy="1737360"/>
            <a:chOff x="1866134" y="849473"/>
            <a:chExt cx="7680960" cy="2377440"/>
          </a:xfrm>
        </p:grpSpPr>
        <p:sp>
          <p:nvSpPr>
            <p:cNvPr id="6" name="Rectangle 5">
              <a:extLst>
                <a:ext uri="{FF2B5EF4-FFF2-40B4-BE49-F238E27FC236}">
                  <a16:creationId xmlns:a16="http://schemas.microsoft.com/office/drawing/2014/main" id="{FA967714-8331-4A24-9DA4-CAB755C0EEDE}"/>
                </a:ext>
              </a:extLst>
            </p:cNvPr>
            <p:cNvSpPr/>
            <p:nvPr/>
          </p:nvSpPr>
          <p:spPr>
            <a:xfrm>
              <a:off x="1866134" y="849473"/>
              <a:ext cx="7680960" cy="2377440"/>
            </a:xfrm>
            <a:prstGeom prst="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dirty="0"/>
                <a:t>Automated Driving System</a:t>
              </a:r>
            </a:p>
          </p:txBody>
        </p:sp>
        <p:sp>
          <p:nvSpPr>
            <p:cNvPr id="7" name="Rectangle: Rounded Corners 6">
              <a:extLst>
                <a:ext uri="{FF2B5EF4-FFF2-40B4-BE49-F238E27FC236}">
                  <a16:creationId xmlns:a16="http://schemas.microsoft.com/office/drawing/2014/main" id="{5CEBF201-FBB9-4914-96C0-2A4420A74D61}"/>
                </a:ext>
              </a:extLst>
            </p:cNvPr>
            <p:cNvSpPr/>
            <p:nvPr/>
          </p:nvSpPr>
          <p:spPr>
            <a:xfrm>
              <a:off x="2414774" y="2221073"/>
              <a:ext cx="237744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0" bIns="0" rtlCol="0" anchor="t"/>
            <a:lstStyle/>
            <a:p>
              <a:pPr algn="ctr"/>
              <a:r>
                <a:rPr lang="en-US" sz="1200" dirty="0">
                  <a:solidFill>
                    <a:srgbClr val="5B92E5"/>
                  </a:solidFill>
                </a:rPr>
                <a:t>ODD</a:t>
              </a:r>
            </a:p>
          </p:txBody>
        </p:sp>
        <p:sp>
          <p:nvSpPr>
            <p:cNvPr id="8" name="Rectangle: Rounded Corners 7">
              <a:extLst>
                <a:ext uri="{FF2B5EF4-FFF2-40B4-BE49-F238E27FC236}">
                  <a16:creationId xmlns:a16="http://schemas.microsoft.com/office/drawing/2014/main" id="{DB8D6B6E-990C-41BA-AD7C-129330D2479A}"/>
                </a:ext>
              </a:extLst>
            </p:cNvPr>
            <p:cNvSpPr/>
            <p:nvPr/>
          </p:nvSpPr>
          <p:spPr>
            <a:xfrm>
              <a:off x="2506214" y="2586833"/>
              <a:ext cx="2194560" cy="36576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Feature</a:t>
              </a:r>
            </a:p>
          </p:txBody>
        </p:sp>
        <p:sp>
          <p:nvSpPr>
            <p:cNvPr id="9" name="Rectangle: Rounded Corners 8">
              <a:extLst>
                <a:ext uri="{FF2B5EF4-FFF2-40B4-BE49-F238E27FC236}">
                  <a16:creationId xmlns:a16="http://schemas.microsoft.com/office/drawing/2014/main" id="{5A8D2D35-989C-4C61-9B97-76420957B265}"/>
                </a:ext>
              </a:extLst>
            </p:cNvPr>
            <p:cNvSpPr/>
            <p:nvPr/>
          </p:nvSpPr>
          <p:spPr>
            <a:xfrm>
              <a:off x="6621014" y="2221073"/>
              <a:ext cx="237744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0" bIns="0" rtlCol="0" anchor="t"/>
            <a:lstStyle/>
            <a:p>
              <a:pPr algn="ctr"/>
              <a:r>
                <a:rPr lang="en-US" sz="1200" dirty="0">
                  <a:solidFill>
                    <a:srgbClr val="5B92E5"/>
                  </a:solidFill>
                </a:rPr>
                <a:t>ODD</a:t>
              </a:r>
            </a:p>
          </p:txBody>
        </p:sp>
        <p:sp>
          <p:nvSpPr>
            <p:cNvPr id="10" name="Rectangle: Rounded Corners 9">
              <a:extLst>
                <a:ext uri="{FF2B5EF4-FFF2-40B4-BE49-F238E27FC236}">
                  <a16:creationId xmlns:a16="http://schemas.microsoft.com/office/drawing/2014/main" id="{22F5674E-0184-402C-922F-D85EF0EC47AE}"/>
                </a:ext>
              </a:extLst>
            </p:cNvPr>
            <p:cNvSpPr/>
            <p:nvPr/>
          </p:nvSpPr>
          <p:spPr>
            <a:xfrm>
              <a:off x="6712454" y="2586833"/>
              <a:ext cx="2194560" cy="36576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Feature</a:t>
              </a:r>
            </a:p>
          </p:txBody>
        </p:sp>
        <p:grpSp>
          <p:nvGrpSpPr>
            <p:cNvPr id="11" name="Group 10">
              <a:extLst>
                <a:ext uri="{FF2B5EF4-FFF2-40B4-BE49-F238E27FC236}">
                  <a16:creationId xmlns:a16="http://schemas.microsoft.com/office/drawing/2014/main" id="{24E62E3B-54AE-4F0B-84B3-CD4202C1DBEC}"/>
                </a:ext>
              </a:extLst>
            </p:cNvPr>
            <p:cNvGrpSpPr/>
            <p:nvPr/>
          </p:nvGrpSpPr>
          <p:grpSpPr>
            <a:xfrm>
              <a:off x="2049014" y="1261947"/>
              <a:ext cx="7343030" cy="365760"/>
              <a:chOff x="775252" y="1326874"/>
              <a:chExt cx="7343030" cy="365760"/>
            </a:xfrm>
          </p:grpSpPr>
          <p:sp>
            <p:nvSpPr>
              <p:cNvPr id="12" name="Oval 11">
                <a:extLst>
                  <a:ext uri="{FF2B5EF4-FFF2-40B4-BE49-F238E27FC236}">
                    <a16:creationId xmlns:a16="http://schemas.microsoft.com/office/drawing/2014/main" id="{5E0C4490-51F8-4E75-8A46-543965A778CF}"/>
                  </a:ext>
                </a:extLst>
              </p:cNvPr>
              <p:cNvSpPr/>
              <p:nvPr/>
            </p:nvSpPr>
            <p:spPr>
              <a:xfrm>
                <a:off x="77525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Function</a:t>
                </a:r>
              </a:p>
            </p:txBody>
          </p:sp>
          <p:sp>
            <p:nvSpPr>
              <p:cNvPr id="13" name="Oval 12">
                <a:extLst>
                  <a:ext uri="{FF2B5EF4-FFF2-40B4-BE49-F238E27FC236}">
                    <a16:creationId xmlns:a16="http://schemas.microsoft.com/office/drawing/2014/main" id="{9AC238BF-16DD-490E-A45B-B7D1279BB20A}"/>
                  </a:ext>
                </a:extLst>
              </p:cNvPr>
              <p:cNvSpPr/>
              <p:nvPr/>
            </p:nvSpPr>
            <p:spPr>
              <a:xfrm>
                <a:off x="223829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Function</a:t>
                </a:r>
              </a:p>
            </p:txBody>
          </p:sp>
          <p:sp>
            <p:nvSpPr>
              <p:cNvPr id="14" name="Oval 13">
                <a:extLst>
                  <a:ext uri="{FF2B5EF4-FFF2-40B4-BE49-F238E27FC236}">
                    <a16:creationId xmlns:a16="http://schemas.microsoft.com/office/drawing/2014/main" id="{EC1970D8-FE97-4554-994E-EB70576081DF}"/>
                  </a:ext>
                </a:extLst>
              </p:cNvPr>
              <p:cNvSpPr/>
              <p:nvPr/>
            </p:nvSpPr>
            <p:spPr>
              <a:xfrm>
                <a:off x="3715247"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Function</a:t>
                </a:r>
              </a:p>
            </p:txBody>
          </p:sp>
          <p:sp>
            <p:nvSpPr>
              <p:cNvPr id="15" name="Oval 14">
                <a:extLst>
                  <a:ext uri="{FF2B5EF4-FFF2-40B4-BE49-F238E27FC236}">
                    <a16:creationId xmlns:a16="http://schemas.microsoft.com/office/drawing/2014/main" id="{EBD682DE-5A85-4CBD-A0BC-5EAFACEA8753}"/>
                  </a:ext>
                </a:extLst>
              </p:cNvPr>
              <p:cNvSpPr/>
              <p:nvPr/>
            </p:nvSpPr>
            <p:spPr>
              <a:xfrm>
                <a:off x="519220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Function</a:t>
                </a:r>
              </a:p>
            </p:txBody>
          </p:sp>
          <p:sp>
            <p:nvSpPr>
              <p:cNvPr id="16" name="Oval 15">
                <a:extLst>
                  <a:ext uri="{FF2B5EF4-FFF2-40B4-BE49-F238E27FC236}">
                    <a16:creationId xmlns:a16="http://schemas.microsoft.com/office/drawing/2014/main" id="{DD7EF24B-9430-4A45-ADDB-F453EF06B58B}"/>
                  </a:ext>
                </a:extLst>
              </p:cNvPr>
              <p:cNvSpPr/>
              <p:nvPr/>
            </p:nvSpPr>
            <p:spPr>
              <a:xfrm>
                <a:off x="6655242" y="1326874"/>
                <a:ext cx="1463040" cy="365760"/>
              </a:xfrm>
              <a:prstGeom prst="ellipse">
                <a:avLst/>
              </a:prstGeom>
              <a:solidFill>
                <a:srgbClr val="5B92E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Function</a:t>
                </a:r>
              </a:p>
            </p:txBody>
          </p:sp>
        </p:grpSp>
        <p:grpSp>
          <p:nvGrpSpPr>
            <p:cNvPr id="17" name="Group 16">
              <a:extLst>
                <a:ext uri="{FF2B5EF4-FFF2-40B4-BE49-F238E27FC236}">
                  <a16:creationId xmlns:a16="http://schemas.microsoft.com/office/drawing/2014/main" id="{5BAB7E92-C128-46D3-B1D8-73EF87600B76}"/>
                </a:ext>
              </a:extLst>
            </p:cNvPr>
            <p:cNvGrpSpPr/>
            <p:nvPr/>
          </p:nvGrpSpPr>
          <p:grpSpPr>
            <a:xfrm>
              <a:off x="2824266" y="1627707"/>
              <a:ext cx="4373218" cy="593366"/>
              <a:chOff x="2824266" y="1627707"/>
              <a:chExt cx="4373218" cy="593366"/>
            </a:xfrm>
          </p:grpSpPr>
          <p:cxnSp>
            <p:nvCxnSpPr>
              <p:cNvPr id="18" name="Straight Connector 17">
                <a:extLst>
                  <a:ext uri="{FF2B5EF4-FFF2-40B4-BE49-F238E27FC236}">
                    <a16:creationId xmlns:a16="http://schemas.microsoft.com/office/drawing/2014/main" id="{B6E60CC3-78CF-4089-94EA-58D7513208E4}"/>
                  </a:ext>
                </a:extLst>
              </p:cNvPr>
              <p:cNvCxnSpPr>
                <a:endCxn id="7" idx="0"/>
              </p:cNvCxnSpPr>
              <p:nvPr/>
            </p:nvCxnSpPr>
            <p:spPr>
              <a:xfrm>
                <a:off x="2824266" y="1627707"/>
                <a:ext cx="779228"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522B7FC-377B-40EE-A135-5DE41BAC890C}"/>
                  </a:ext>
                </a:extLst>
              </p:cNvPr>
              <p:cNvCxnSpPr>
                <a:cxnSpLocks/>
                <a:stCxn id="15" idx="4"/>
                <a:endCxn id="7" idx="0"/>
              </p:cNvCxnSpPr>
              <p:nvPr/>
            </p:nvCxnSpPr>
            <p:spPr>
              <a:xfrm flipH="1">
                <a:off x="3603494" y="1627707"/>
                <a:ext cx="359399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7826004-3DDD-483E-8508-B824A3ABE82F}"/>
                  </a:ext>
                </a:extLst>
              </p:cNvPr>
              <p:cNvCxnSpPr>
                <a:cxnSpLocks/>
                <a:stCxn id="14" idx="4"/>
                <a:endCxn id="7" idx="0"/>
              </p:cNvCxnSpPr>
              <p:nvPr/>
            </p:nvCxnSpPr>
            <p:spPr>
              <a:xfrm flipH="1">
                <a:off x="3603494" y="1627707"/>
                <a:ext cx="2117035"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C17F1C8-2C9B-42B6-8781-0BE8D847117D}"/>
                  </a:ext>
                </a:extLst>
              </p:cNvPr>
              <p:cNvCxnSpPr>
                <a:cxnSpLocks/>
                <a:stCxn id="13" idx="4"/>
                <a:endCxn id="7" idx="0"/>
              </p:cNvCxnSpPr>
              <p:nvPr/>
            </p:nvCxnSpPr>
            <p:spPr>
              <a:xfrm flipH="1">
                <a:off x="3603494" y="1627707"/>
                <a:ext cx="64008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E4B3A78F-F5FB-499A-A604-EE660A36437C}"/>
                </a:ext>
              </a:extLst>
            </p:cNvPr>
            <p:cNvGrpSpPr/>
            <p:nvPr/>
          </p:nvGrpSpPr>
          <p:grpSpPr>
            <a:xfrm>
              <a:off x="4243574" y="1627707"/>
              <a:ext cx="4416950" cy="593366"/>
              <a:chOff x="4243574" y="1627707"/>
              <a:chExt cx="4416950" cy="593366"/>
            </a:xfrm>
          </p:grpSpPr>
          <p:cxnSp>
            <p:nvCxnSpPr>
              <p:cNvPr id="23" name="Straight Connector 22">
                <a:extLst>
                  <a:ext uri="{FF2B5EF4-FFF2-40B4-BE49-F238E27FC236}">
                    <a16:creationId xmlns:a16="http://schemas.microsoft.com/office/drawing/2014/main" id="{7BC91B1D-5A3D-4A58-A133-DD4565209EBF}"/>
                  </a:ext>
                </a:extLst>
              </p:cNvPr>
              <p:cNvCxnSpPr>
                <a:cxnSpLocks/>
                <a:stCxn id="13" idx="4"/>
                <a:endCxn id="9" idx="0"/>
              </p:cNvCxnSpPr>
              <p:nvPr/>
            </p:nvCxnSpPr>
            <p:spPr>
              <a:xfrm>
                <a:off x="4243574" y="1627707"/>
                <a:ext cx="356616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9ACA42F-A85A-4A94-AAC1-85CA40696DD7}"/>
                  </a:ext>
                </a:extLst>
              </p:cNvPr>
              <p:cNvCxnSpPr>
                <a:cxnSpLocks/>
                <a:stCxn id="14" idx="4"/>
                <a:endCxn id="9" idx="0"/>
              </p:cNvCxnSpPr>
              <p:nvPr/>
            </p:nvCxnSpPr>
            <p:spPr>
              <a:xfrm>
                <a:off x="5720529" y="1627707"/>
                <a:ext cx="2089205"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AD379DF-D331-47CD-AD46-37F4ED420E47}"/>
                  </a:ext>
                </a:extLst>
              </p:cNvPr>
              <p:cNvCxnSpPr>
                <a:cxnSpLocks/>
                <a:stCxn id="15" idx="4"/>
                <a:endCxn id="9" idx="0"/>
              </p:cNvCxnSpPr>
              <p:nvPr/>
            </p:nvCxnSpPr>
            <p:spPr>
              <a:xfrm>
                <a:off x="7197484" y="1627707"/>
                <a:ext cx="61225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C56FC1E-8635-4CA1-B7C3-D38D5FEC74D2}"/>
                  </a:ext>
                </a:extLst>
              </p:cNvPr>
              <p:cNvCxnSpPr>
                <a:cxnSpLocks/>
                <a:stCxn id="16" idx="4"/>
                <a:endCxn id="9" idx="0"/>
              </p:cNvCxnSpPr>
              <p:nvPr/>
            </p:nvCxnSpPr>
            <p:spPr>
              <a:xfrm flipH="1">
                <a:off x="7809734" y="1627707"/>
                <a:ext cx="850790" cy="5933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7" name="Rectangle 26">
            <a:extLst>
              <a:ext uri="{FF2B5EF4-FFF2-40B4-BE49-F238E27FC236}">
                <a16:creationId xmlns:a16="http://schemas.microsoft.com/office/drawing/2014/main" id="{4317F9CA-606B-4068-B058-1E54A2585A1B}"/>
              </a:ext>
            </a:extLst>
          </p:cNvPr>
          <p:cNvSpPr/>
          <p:nvPr/>
        </p:nvSpPr>
        <p:spPr>
          <a:xfrm>
            <a:off x="1866134" y="5120640"/>
            <a:ext cx="7680960" cy="1097280"/>
          </a:xfrm>
          <a:prstGeom prst="rect">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i="1" dirty="0">
                <a:solidFill>
                  <a:srgbClr val="5B92E5"/>
                </a:solidFill>
              </a:rPr>
              <a:t>The ADS shall have the means to detect the ODD boundary conditions of its features.</a:t>
            </a:r>
          </a:p>
          <a:p>
            <a:pPr marL="285750" indent="-285750">
              <a:buFont typeface="Arial" panose="020B0604020202020204" pitchFamily="34" charset="0"/>
              <a:buChar char="•"/>
            </a:pPr>
            <a:r>
              <a:rPr lang="en-US" sz="1400" i="1" dirty="0">
                <a:solidFill>
                  <a:srgbClr val="5B92E5"/>
                </a:solidFill>
              </a:rPr>
              <a:t>The ADS feature shall not operate outside its ODD.</a:t>
            </a:r>
          </a:p>
          <a:p>
            <a:pPr marL="285750" indent="-285750">
              <a:buFont typeface="Arial" panose="020B0604020202020204" pitchFamily="34" charset="0"/>
              <a:buChar char="•"/>
            </a:pPr>
            <a:r>
              <a:rPr lang="en-US" sz="1400" i="1" dirty="0">
                <a:solidFill>
                  <a:srgbClr val="5B92E5"/>
                </a:solidFill>
              </a:rPr>
              <a:t>The ADS shall adapt the driving behavior of its features to road conditions.</a:t>
            </a:r>
          </a:p>
          <a:p>
            <a:pPr marL="285750" indent="-285750">
              <a:buFont typeface="Arial" panose="020B0604020202020204" pitchFamily="34" charset="0"/>
              <a:buChar char="•"/>
            </a:pPr>
            <a:r>
              <a:rPr lang="en-US" sz="1400" i="1" dirty="0">
                <a:solidFill>
                  <a:srgbClr val="5B92E5"/>
                </a:solidFill>
              </a:rPr>
              <a:t>The ADS shall transition control to the driver in the event of an ODD exit.</a:t>
            </a:r>
          </a:p>
        </p:txBody>
      </p:sp>
      <p:sp>
        <p:nvSpPr>
          <p:cNvPr id="28" name="Rectangle: Rounded Corners 27">
            <a:extLst>
              <a:ext uri="{FF2B5EF4-FFF2-40B4-BE49-F238E27FC236}">
                <a16:creationId xmlns:a16="http://schemas.microsoft.com/office/drawing/2014/main" id="{72B8507E-4050-46CB-93E0-2D7A294A0B52}"/>
              </a:ext>
            </a:extLst>
          </p:cNvPr>
          <p:cNvSpPr/>
          <p:nvPr/>
        </p:nvSpPr>
        <p:spPr>
          <a:xfrm>
            <a:off x="2140454" y="4389120"/>
            <a:ext cx="2926080" cy="54864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The ADS feature is not designed to operate in rain.</a:t>
            </a:r>
          </a:p>
        </p:txBody>
      </p:sp>
      <p:sp>
        <p:nvSpPr>
          <p:cNvPr id="29" name="Rectangle: Rounded Corners 28">
            <a:extLst>
              <a:ext uri="{FF2B5EF4-FFF2-40B4-BE49-F238E27FC236}">
                <a16:creationId xmlns:a16="http://schemas.microsoft.com/office/drawing/2014/main" id="{E7833A7E-4EE4-4680-A541-2243B940C6E4}"/>
              </a:ext>
            </a:extLst>
          </p:cNvPr>
          <p:cNvSpPr/>
          <p:nvPr/>
        </p:nvSpPr>
        <p:spPr>
          <a:xfrm>
            <a:off x="6346694" y="4389120"/>
            <a:ext cx="2926080" cy="548640"/>
          </a:xfrm>
          <a:prstGeom prst="roundRect">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The ADS feature is designed to operate in rain.</a:t>
            </a:r>
          </a:p>
        </p:txBody>
      </p:sp>
      <p:sp>
        <p:nvSpPr>
          <p:cNvPr id="34" name="Rectangle: Rounded Corners 33">
            <a:extLst>
              <a:ext uri="{FF2B5EF4-FFF2-40B4-BE49-F238E27FC236}">
                <a16:creationId xmlns:a16="http://schemas.microsoft.com/office/drawing/2014/main" id="{780B59B6-DE92-4AEB-8B80-A31702CC6F33}"/>
              </a:ext>
            </a:extLst>
          </p:cNvPr>
          <p:cNvSpPr/>
          <p:nvPr/>
        </p:nvSpPr>
        <p:spPr>
          <a:xfrm>
            <a:off x="2140454" y="2560320"/>
            <a:ext cx="2926080" cy="1463040"/>
          </a:xfrm>
          <a:prstGeom prst="roundRect">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285750" indent="-285750">
              <a:buFont typeface="Arial" panose="020B0604020202020204" pitchFamily="34" charset="0"/>
              <a:buChar char="•"/>
            </a:pPr>
            <a:r>
              <a:rPr lang="en-US" sz="1400" i="1" dirty="0">
                <a:solidFill>
                  <a:srgbClr val="5B92E5"/>
                </a:solidFill>
              </a:rPr>
              <a:t>The ADS shall have the means to detect the presence of rain.</a:t>
            </a:r>
          </a:p>
          <a:p>
            <a:pPr marL="285750" indent="-285750">
              <a:buFont typeface="Arial" panose="020B0604020202020204" pitchFamily="34" charset="0"/>
              <a:buChar char="•"/>
            </a:pPr>
            <a:r>
              <a:rPr lang="en-US" sz="1400" i="1" dirty="0">
                <a:solidFill>
                  <a:srgbClr val="5B92E5"/>
                </a:solidFill>
              </a:rPr>
              <a:t>The ADS feature shall transition control to the driver in the event of rain.</a:t>
            </a:r>
          </a:p>
        </p:txBody>
      </p:sp>
      <p:sp>
        <p:nvSpPr>
          <p:cNvPr id="35" name="Rectangle: Rounded Corners 34">
            <a:extLst>
              <a:ext uri="{FF2B5EF4-FFF2-40B4-BE49-F238E27FC236}">
                <a16:creationId xmlns:a16="http://schemas.microsoft.com/office/drawing/2014/main" id="{0AB3710C-F3AD-4392-AE28-C7CF8F1CFB04}"/>
              </a:ext>
            </a:extLst>
          </p:cNvPr>
          <p:cNvSpPr/>
          <p:nvPr/>
        </p:nvSpPr>
        <p:spPr>
          <a:xfrm>
            <a:off x="6346694" y="2560320"/>
            <a:ext cx="2926080" cy="1463040"/>
          </a:xfrm>
          <a:prstGeom prst="roundRect">
            <a:avLst/>
          </a:prstGeom>
          <a:solidFill>
            <a:schemeClr val="bg1"/>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285750" indent="-285750">
              <a:buFont typeface="Arial" panose="020B0604020202020204" pitchFamily="34" charset="0"/>
              <a:buChar char="•"/>
            </a:pPr>
            <a:r>
              <a:rPr lang="en-US" sz="1400" i="1" dirty="0">
                <a:solidFill>
                  <a:srgbClr val="5B92E5"/>
                </a:solidFill>
              </a:rPr>
              <a:t>The ADS shall have the means to detect the presence of rain.</a:t>
            </a:r>
          </a:p>
          <a:p>
            <a:pPr marL="285750" indent="-285750">
              <a:buFont typeface="Arial" panose="020B0604020202020204" pitchFamily="34" charset="0"/>
              <a:buChar char="•"/>
            </a:pPr>
            <a:r>
              <a:rPr lang="en-US" sz="1400" i="1" dirty="0">
                <a:solidFill>
                  <a:srgbClr val="5B92E5"/>
                </a:solidFill>
              </a:rPr>
              <a:t>The ADS shall adapt the driving behavior of the feature to the presence of rain.</a:t>
            </a:r>
          </a:p>
        </p:txBody>
      </p:sp>
      <p:sp>
        <p:nvSpPr>
          <p:cNvPr id="30" name="Geschweifte Klammer rechts 29">
            <a:extLst>
              <a:ext uri="{FF2B5EF4-FFF2-40B4-BE49-F238E27FC236}">
                <a16:creationId xmlns:a16="http://schemas.microsoft.com/office/drawing/2014/main" id="{496C38BE-200F-4546-914E-3C9D8641E9CC}"/>
              </a:ext>
            </a:extLst>
          </p:cNvPr>
          <p:cNvSpPr/>
          <p:nvPr/>
        </p:nvSpPr>
        <p:spPr>
          <a:xfrm>
            <a:off x="9420167" y="2405575"/>
            <a:ext cx="581083" cy="26331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3" name="Textfeld 32">
            <a:extLst>
              <a:ext uri="{FF2B5EF4-FFF2-40B4-BE49-F238E27FC236}">
                <a16:creationId xmlns:a16="http://schemas.microsoft.com/office/drawing/2014/main" id="{CBD57442-D9C1-4290-B17A-EAC64250E07F}"/>
              </a:ext>
            </a:extLst>
          </p:cNvPr>
          <p:cNvSpPr txBox="1"/>
          <p:nvPr/>
        </p:nvSpPr>
        <p:spPr>
          <a:xfrm>
            <a:off x="10051546" y="3546235"/>
            <a:ext cx="1924108" cy="338554"/>
          </a:xfrm>
          <a:prstGeom prst="rect">
            <a:avLst/>
          </a:prstGeom>
          <a:solidFill>
            <a:schemeClr val="bg1"/>
          </a:solidFill>
          <a:ln>
            <a:solidFill>
              <a:schemeClr val="accent1"/>
            </a:solidFill>
          </a:ln>
        </p:spPr>
        <p:txBody>
          <a:bodyPr wrap="square" rtlCol="0">
            <a:spAutoFit/>
          </a:bodyPr>
          <a:lstStyle/>
          <a:p>
            <a:r>
              <a:rPr lang="de-DE" sz="1600" i="1" dirty="0">
                <a:solidFill>
                  <a:srgbClr val="418FDE"/>
                </a:solidFill>
                <a:latin typeface="Arial Nova Light" panose="020B0304020202020204" pitchFamily="34" charset="0"/>
              </a:rPr>
              <a:t>Two </a:t>
            </a:r>
            <a:r>
              <a:rPr lang="en-US" sz="1600" i="1" dirty="0">
                <a:solidFill>
                  <a:srgbClr val="418FDE"/>
                </a:solidFill>
                <a:latin typeface="Arial Nova Light" panose="020B0304020202020204" pitchFamily="34" charset="0"/>
              </a:rPr>
              <a:t>examples</a:t>
            </a:r>
          </a:p>
        </p:txBody>
      </p:sp>
    </p:spTree>
    <p:extLst>
      <p:ext uri="{BB962C8B-B14F-4D97-AF65-F5344CB8AC3E}">
        <p14:creationId xmlns:p14="http://schemas.microsoft.com/office/powerpoint/2010/main" val="306494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7" grpId="0" animBg="1"/>
      <p:bldP spid="28" grpId="0" animBg="1"/>
      <p:bldP spid="29" grpId="0" animBg="1"/>
      <p:bldP spid="34" grpId="0" animBg="1"/>
      <p:bldP spid="35" grpId="0" animBg="1"/>
      <p:bldP spid="30"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E1F9C-08BD-40C5-B59B-FDC9ED73D95F}"/>
              </a:ext>
            </a:extLst>
          </p:cNvPr>
          <p:cNvSpPr>
            <a:spLocks noGrp="1"/>
          </p:cNvSpPr>
          <p:nvPr>
            <p:ph type="title"/>
          </p:nvPr>
        </p:nvSpPr>
        <p:spPr/>
        <p:txBody>
          <a:bodyPr>
            <a:normAutofit fontScale="90000"/>
          </a:bodyPr>
          <a:lstStyle/>
          <a:p>
            <a:r>
              <a:rPr lang="en-US" sz="2000" dirty="0"/>
              <a:t>Agenda Item 3</a:t>
            </a:r>
            <a:br>
              <a:rPr lang="en-US" dirty="0"/>
            </a:br>
            <a:r>
              <a:rPr lang="en-US" dirty="0"/>
              <a:t>Last FRAV Session: “Top-Down Approach”</a:t>
            </a:r>
          </a:p>
        </p:txBody>
      </p:sp>
      <p:sp>
        <p:nvSpPr>
          <p:cNvPr id="3" name="Content Placeholder 2">
            <a:extLst>
              <a:ext uri="{FF2B5EF4-FFF2-40B4-BE49-F238E27FC236}">
                <a16:creationId xmlns:a16="http://schemas.microsoft.com/office/drawing/2014/main" id="{747F5F0E-A9ED-42B3-8DD1-CC62F2C9DA95}"/>
              </a:ext>
            </a:extLst>
          </p:cNvPr>
          <p:cNvSpPr>
            <a:spLocks noGrp="1"/>
          </p:cNvSpPr>
          <p:nvPr>
            <p:ph idx="1"/>
          </p:nvPr>
        </p:nvSpPr>
        <p:spPr>
          <a:xfrm>
            <a:off x="548640" y="1188719"/>
            <a:ext cx="10515600" cy="5353885"/>
          </a:xfrm>
        </p:spPr>
        <p:txBody>
          <a:bodyPr>
            <a:normAutofit/>
          </a:bodyPr>
          <a:lstStyle/>
          <a:p>
            <a:r>
              <a:rPr lang="en-US" sz="2400" dirty="0"/>
              <a:t>“System Safety” is the overall objective of the FRAV and VMAD effort.</a:t>
            </a:r>
          </a:p>
          <a:p>
            <a:pPr lvl="1"/>
            <a:r>
              <a:rPr lang="en-US" sz="2000" dirty="0"/>
              <a:t>“System Safety” removed as chapter under Document 5 (address in preface).</a:t>
            </a:r>
          </a:p>
          <a:p>
            <a:pPr lvl="1"/>
            <a:r>
              <a:rPr lang="en-US" sz="2000" dirty="0"/>
              <a:t>VMAD has agreed that FRAV will propose definition/description.</a:t>
            </a:r>
          </a:p>
          <a:p>
            <a:r>
              <a:rPr lang="en-US" sz="2400" dirty="0"/>
              <a:t>Start with broad concepts that describe “system safety” objectives.</a:t>
            </a:r>
          </a:p>
          <a:p>
            <a:pPr lvl="1"/>
            <a:r>
              <a:rPr lang="en-US" sz="2000" dirty="0"/>
              <a:t>Basis for definition of “system safety”</a:t>
            </a:r>
          </a:p>
          <a:p>
            <a:pPr lvl="1"/>
            <a:r>
              <a:rPr lang="en-US" sz="2000" dirty="0"/>
              <a:t>Starting point for elaboration of performance requirements</a:t>
            </a:r>
          </a:p>
          <a:p>
            <a:r>
              <a:rPr lang="en-US" sz="2400" dirty="0"/>
              <a:t>Analyze each concept to identify individual aspects of “safe performance”.</a:t>
            </a:r>
          </a:p>
          <a:p>
            <a:r>
              <a:rPr lang="en-US" sz="2400" dirty="0"/>
              <a:t>Continue this step-by-step analysis until a meaningful definition of “safe performance” applicable across ADS configurations is reached.</a:t>
            </a:r>
          </a:p>
          <a:p>
            <a:r>
              <a:rPr lang="en-US" sz="2400" dirty="0"/>
              <a:t>Identify ODD and other elements that may impact “safe performance” depending upon the configuration of an individual ADS.</a:t>
            </a:r>
          </a:p>
          <a:p>
            <a:pPr lvl="1"/>
            <a:r>
              <a:rPr lang="en-US" sz="2000" dirty="0"/>
              <a:t>Define these elements in terms that enable objective interpretation of the high-level performance requirements.</a:t>
            </a:r>
          </a:p>
        </p:txBody>
      </p:sp>
    </p:spTree>
    <p:extLst>
      <p:ext uri="{BB962C8B-B14F-4D97-AF65-F5344CB8AC3E}">
        <p14:creationId xmlns:p14="http://schemas.microsoft.com/office/powerpoint/2010/main" val="1200049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left)">
                                      <p:cBhvr>
                                        <p:cTn id="18" dur="500"/>
                                        <p:tgtEl>
                                          <p:spTgt spid="3">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500"/>
                                        <p:tgtEl>
                                          <p:spTgt spid="3">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left)">
                                      <p:cBhvr>
                                        <p:cTn id="24" dur="500"/>
                                        <p:tgtEl>
                                          <p:spTgt spid="3">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500"/>
                                        <p:tgtEl>
                                          <p:spTgt spid="3">
                                            <p:txEl>
                                              <p:pRg st="6" end="6"/>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left)">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left)">
                                      <p:cBhvr>
                                        <p:cTn id="35" dur="500"/>
                                        <p:tgtEl>
                                          <p:spTgt spid="3">
                                            <p:txEl>
                                              <p:pRg st="8" end="8"/>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wipe(left)">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C11AE7F-A865-4E48-BD87-166EDD8C7435}"/>
              </a:ext>
            </a:extLst>
          </p:cNvPr>
          <p:cNvSpPr>
            <a:spLocks noGrp="1"/>
          </p:cNvSpPr>
          <p:nvPr>
            <p:ph sz="half" idx="1"/>
          </p:nvPr>
        </p:nvSpPr>
        <p:spPr/>
        <p:txBody>
          <a:bodyPr>
            <a:normAutofit/>
          </a:bodyPr>
          <a:lstStyle/>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reassure road users of their safety.</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not confuse users.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not disrupt traffic.</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not cause any non-tolerable risk.</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not cause any traffic accidents resulting in injury or death that are reasonably foreseeable and preventable. </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be free of unreasonable safety risks.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comply with road traffic regulations.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detect failures.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detect when the ODD conditions are not met and transfer control to the driver or execute an MRM.</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interact with other road users.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assess driver awareness and readiness to perform the full driving task. </a:t>
            </a:r>
          </a:p>
        </p:txBody>
      </p:sp>
      <p:sp>
        <p:nvSpPr>
          <p:cNvPr id="6" name="Content Placeholder 5">
            <a:extLst>
              <a:ext uri="{FF2B5EF4-FFF2-40B4-BE49-F238E27FC236}">
                <a16:creationId xmlns:a16="http://schemas.microsoft.com/office/drawing/2014/main" id="{3E50DBF5-FF58-47F6-9BC4-A682B05CA9CA}"/>
              </a:ext>
            </a:extLst>
          </p:cNvPr>
          <p:cNvSpPr>
            <a:spLocks noGrp="1"/>
          </p:cNvSpPr>
          <p:nvPr>
            <p:ph sz="half" idx="2"/>
          </p:nvPr>
        </p:nvSpPr>
        <p:spPr/>
        <p:txBody>
          <a:bodyPr>
            <a:normAutofit/>
          </a:bodyPr>
          <a:lstStyle/>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detect and respond to object/events that may be reasonably expected in the ODD.</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allow the driver to take over control of the vehicle.</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meet </a:t>
            </a:r>
            <a:r>
              <a:rPr kumimoji="0" lang="en-US" sz="1800" b="0" i="0" u="none" strike="noStrike" kern="1200" cap="none" spc="0" normalizeH="0" baseline="0" noProof="0" dirty="0" err="1">
                <a:ln>
                  <a:noFill/>
                </a:ln>
                <a:solidFill>
                  <a:prstClr val="black"/>
                </a:solidFill>
                <a:effectLst/>
                <a:uLnTx/>
                <a:uFillTx/>
                <a:latin typeface="Arial Nova" panose="020B0504020202020204" pitchFamily="34" charset="0"/>
                <a:ea typeface="+mn-ea"/>
                <a:cs typeface="+mn-cs"/>
              </a:rPr>
              <a:t>behavioural</a:t>
            </a: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 competencies for normal operation, crash avoidance situations and fall back strategies.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be protected against cyber-attacks.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be updated as needed in a safe and provide for aftermarket repairs and modifications.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should collect and record data to establish the cause of any crash and to identify the status of the ADS and of the driver.</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vehicle occupants should be protected against crashes with other vehicles</a:t>
            </a:r>
          </a:p>
          <a:p>
            <a:pPr marL="228600" marR="0" lvl="0" indent="-228600" algn="l" defTabSz="914400" rtl="0" eaLnBrk="1" fontAlgn="auto" latinLnBrk="0" hangingPunct="1">
              <a:lnSpc>
                <a:spcPct val="9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ADS vehicles should be put in a safe state immediately after being involved in a crash.</a:t>
            </a:r>
          </a:p>
        </p:txBody>
      </p:sp>
      <p:sp>
        <p:nvSpPr>
          <p:cNvPr id="4" name="Title 3">
            <a:extLst>
              <a:ext uri="{FF2B5EF4-FFF2-40B4-BE49-F238E27FC236}">
                <a16:creationId xmlns:a16="http://schemas.microsoft.com/office/drawing/2014/main" id="{142410C1-C391-405A-85E5-B4036E994739}"/>
              </a:ext>
            </a:extLst>
          </p:cNvPr>
          <p:cNvSpPr>
            <a:spLocks noGrp="1"/>
          </p:cNvSpPr>
          <p:nvPr>
            <p:ph type="title"/>
          </p:nvPr>
        </p:nvSpPr>
        <p:spPr>
          <a:xfrm>
            <a:off x="457199" y="182880"/>
            <a:ext cx="9064487" cy="548640"/>
          </a:xfrm>
        </p:spPr>
        <p:txBody>
          <a:bodyPr>
            <a:normAutofit fontScale="90000"/>
          </a:bodyPr>
          <a:lstStyle/>
          <a:p>
            <a:r>
              <a:rPr lang="en-US" sz="2000" dirty="0"/>
              <a:t>Agenda Item 4</a:t>
            </a:r>
            <a:br>
              <a:rPr lang="en-US" dirty="0"/>
            </a:br>
            <a:r>
              <a:rPr lang="en-US" dirty="0"/>
              <a:t>FRAV-05 Discussion: AV Framework Document</a:t>
            </a:r>
          </a:p>
        </p:txBody>
      </p:sp>
    </p:spTree>
    <p:extLst>
      <p:ext uri="{BB962C8B-B14F-4D97-AF65-F5344CB8AC3E}">
        <p14:creationId xmlns:p14="http://schemas.microsoft.com/office/powerpoint/2010/main" val="1619432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Starting Points?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lstStyle/>
          <a:p>
            <a:pPr marL="514350" indent="-514350">
              <a:lnSpc>
                <a:spcPct val="110000"/>
              </a:lnSpc>
              <a:spcBef>
                <a:spcPts val="600"/>
              </a:spcBef>
              <a:buFont typeface="+mj-lt"/>
              <a:buAutoNum type="arabicPeriod"/>
            </a:pPr>
            <a:r>
              <a:rPr lang="en-US" sz="2800" dirty="0"/>
              <a:t>ADS should drive safely.  </a:t>
            </a:r>
            <a:r>
              <a:rPr lang="en-US" sz="1800" dirty="0"/>
              <a:t>(Ensure safe behavior of the ADS as “the driver”)</a:t>
            </a:r>
            <a:endParaRPr lang="en-US" dirty="0"/>
          </a:p>
          <a:p>
            <a:pPr marL="514350" indent="-514350">
              <a:lnSpc>
                <a:spcPct val="110000"/>
              </a:lnSpc>
              <a:spcBef>
                <a:spcPts val="600"/>
              </a:spcBef>
              <a:buFont typeface="+mj-lt"/>
              <a:buAutoNum type="arabicPeriod"/>
            </a:pPr>
            <a:r>
              <a:rPr lang="en-US" sz="2800" dirty="0"/>
              <a:t>ADS should interact safely with the user.  </a:t>
            </a:r>
            <a:r>
              <a:rPr lang="en-US" sz="1800" dirty="0"/>
              <a:t>(Ensure safe use of ADS and safe interactions with the user such as transfers of control, user override, etc.)</a:t>
            </a:r>
            <a:endParaRPr lang="en-US" sz="2800" dirty="0"/>
          </a:p>
          <a:p>
            <a:pPr marL="514350" indent="-514350">
              <a:lnSpc>
                <a:spcPct val="110000"/>
              </a:lnSpc>
              <a:spcBef>
                <a:spcPts val="600"/>
              </a:spcBef>
              <a:buFont typeface="+mj-lt"/>
              <a:buAutoNum type="arabicPeriod"/>
            </a:pPr>
            <a:r>
              <a:rPr lang="en-US" sz="2800" dirty="0"/>
              <a:t>ADS should manage safety-critical situations.  </a:t>
            </a:r>
            <a:r>
              <a:rPr lang="en-US" sz="1800" dirty="0"/>
              <a:t>(Differentiate between normal driving and emergency situations to ensure safe responses to the latter)</a:t>
            </a:r>
            <a:endParaRPr lang="en-US" sz="2800" dirty="0"/>
          </a:p>
          <a:p>
            <a:pPr marL="514350" indent="-514350">
              <a:lnSpc>
                <a:spcPct val="110000"/>
              </a:lnSpc>
              <a:spcBef>
                <a:spcPts val="600"/>
              </a:spcBef>
              <a:buFont typeface="+mj-lt"/>
              <a:buAutoNum type="arabicPeriod"/>
            </a:pPr>
            <a:r>
              <a:rPr lang="en-US" sz="2800" dirty="0"/>
              <a:t>ADS should safely manage failure modes.  </a:t>
            </a:r>
            <a:r>
              <a:rPr lang="en-US" sz="1800" dirty="0"/>
              <a:t>(Ensure safe responses to system malfunction, physical damage, etc.)</a:t>
            </a:r>
            <a:endParaRPr lang="en-US" sz="2800" dirty="0"/>
          </a:p>
          <a:p>
            <a:pPr marL="514350" indent="-514350">
              <a:buFont typeface="+mj-lt"/>
              <a:buAutoNum type="arabicPeriod"/>
            </a:pPr>
            <a:r>
              <a:rPr lang="en-US" dirty="0"/>
              <a:t>ADS should maintain a safe operational state.  </a:t>
            </a:r>
            <a:r>
              <a:rPr lang="en-US" sz="1800" dirty="0"/>
              <a:t>(Ensure safety throughout the useful life of the ADS, such as safety critical updates, response to obsolescence)</a:t>
            </a:r>
            <a:endParaRPr lang="en-US" dirty="0"/>
          </a:p>
        </p:txBody>
      </p:sp>
      <p:sp>
        <p:nvSpPr>
          <p:cNvPr id="4" name="TextBox 3">
            <a:extLst>
              <a:ext uri="{FF2B5EF4-FFF2-40B4-BE49-F238E27FC236}">
                <a16:creationId xmlns:a16="http://schemas.microsoft.com/office/drawing/2014/main" id="{854E26E8-3EB9-4968-9E0E-9FC3D831503D}"/>
              </a:ext>
            </a:extLst>
          </p:cNvPr>
          <p:cNvSpPr txBox="1"/>
          <p:nvPr/>
        </p:nvSpPr>
        <p:spPr>
          <a:xfrm>
            <a:off x="548640" y="5133407"/>
            <a:ext cx="10672133" cy="1015663"/>
          </a:xfrm>
          <a:prstGeom prst="rect">
            <a:avLst/>
          </a:prstGeom>
          <a:noFill/>
          <a:ln w="38100">
            <a:solidFill>
              <a:schemeClr val="accent1"/>
            </a:solidFill>
          </a:ln>
        </p:spPr>
        <p:txBody>
          <a:bodyPr wrap="square" tIns="91440" bIns="91440" rtlCol="0">
            <a:spAutoFit/>
          </a:bodyPr>
          <a:lstStyle/>
          <a:p>
            <a:pPr algn="ctr">
              <a:spcBef>
                <a:spcPts val="600"/>
              </a:spcBef>
              <a:spcAft>
                <a:spcPts val="600"/>
              </a:spcAft>
            </a:pPr>
            <a:r>
              <a:rPr lang="en-US" b="1" dirty="0"/>
              <a:t>Proposal to elaborate ≤ 10 “next level” safety goals for consideration at the 6</a:t>
            </a:r>
            <a:r>
              <a:rPr lang="en-US" b="1" baseline="30000" dirty="0"/>
              <a:t>th</a:t>
            </a:r>
            <a:r>
              <a:rPr lang="en-US" b="1" dirty="0"/>
              <a:t> session.  Industry has submitted a document concerning the derivation of initial safety targets from these starting points.  Suggest to hear Industry views and then discuss the starting points and next steps.</a:t>
            </a:r>
          </a:p>
        </p:txBody>
      </p:sp>
    </p:spTree>
    <p:extLst>
      <p:ext uri="{BB962C8B-B14F-4D97-AF65-F5344CB8AC3E}">
        <p14:creationId xmlns:p14="http://schemas.microsoft.com/office/powerpoint/2010/main" val="40789972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837</TotalTime>
  <Words>1585</Words>
  <Application>Microsoft Office PowerPoint</Application>
  <PresentationFormat>Widescreen</PresentationFormat>
  <Paragraphs>146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Arial Nova</vt:lpstr>
      <vt:lpstr>Arial Nova Cond</vt:lpstr>
      <vt:lpstr>Arial Nova Light</vt:lpstr>
      <vt:lpstr>Calibri</vt:lpstr>
      <vt:lpstr>Office Theme</vt:lpstr>
      <vt:lpstr>Session 5 Status Review and Session Orientation</vt:lpstr>
      <vt:lpstr>FRAV-05: Today’s Discussion</vt:lpstr>
      <vt:lpstr>Review of FRAV Points of Consensus</vt:lpstr>
      <vt:lpstr>Review of FRAV Points of Consensus</vt:lpstr>
      <vt:lpstr>Agenda Item 3 FRAV Strategy for Requirements</vt:lpstr>
      <vt:lpstr>Agenda Item 3 Current Status</vt:lpstr>
      <vt:lpstr>Agenda Item 3 Last FRAV Session: “Top-Down Approach”</vt:lpstr>
      <vt:lpstr>Agenda Item 4 FRAV-05 Discussion: AV Framework Document</vt:lpstr>
      <vt:lpstr>Agenda Item 4 Starting Points?</vt:lpstr>
      <vt:lpstr>Agenda Item 5 Establishment of performance limits</vt:lpstr>
      <vt:lpstr>Agenda Item 6 Next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Creamer</dc:creator>
  <cp:lastModifiedBy>John Creamer</cp:lastModifiedBy>
  <cp:revision>276</cp:revision>
  <dcterms:created xsi:type="dcterms:W3CDTF">2020-02-22T10:07:13Z</dcterms:created>
  <dcterms:modified xsi:type="dcterms:W3CDTF">2020-10-15T09:03:46Z</dcterms:modified>
</cp:coreProperties>
</file>