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1243" r:id="rId2"/>
    <p:sldId id="1280" r:id="rId3"/>
    <p:sldId id="1296" r:id="rId4"/>
    <p:sldId id="1295" r:id="rId5"/>
    <p:sldId id="1276" r:id="rId6"/>
    <p:sldId id="1277" r:id="rId7"/>
    <p:sldId id="1282" r:id="rId8"/>
    <p:sldId id="1281" r:id="rId9"/>
    <p:sldId id="1284" r:id="rId10"/>
    <p:sldId id="1285" r:id="rId11"/>
    <p:sldId id="1272" r:id="rId12"/>
    <p:sldId id="1293" r:id="rId13"/>
    <p:sldId id="1287" r:id="rId14"/>
    <p:sldId id="1294" r:id="rId15"/>
    <p:sldId id="127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or" initials="DR" lastIdx="1" clrIdx="0">
    <p:extLst>
      <p:ext uri="{19B8F6BF-5375-455C-9EA6-DF929625EA0E}">
        <p15:presenceInfo xmlns:p15="http://schemas.microsoft.com/office/powerpoint/2012/main" userId="Au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8FDE"/>
    <a:srgbClr val="3498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67" d="100"/>
          <a:sy n="67" d="100"/>
        </p:scale>
        <p:origin x="648" y="46"/>
      </p:cViewPr>
      <p:guideLst/>
    </p:cSldViewPr>
  </p:slideViewPr>
  <p:notesTextViewPr>
    <p:cViewPr>
      <p:scale>
        <a:sx n="1" d="1"/>
        <a:sy n="1" d="1"/>
      </p:scale>
      <p:origin x="0" y="0"/>
    </p:cViewPr>
  </p:notesTextViewPr>
  <p:sorterViewPr>
    <p:cViewPr>
      <p:scale>
        <a:sx n="20" d="100"/>
        <a:sy n="2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29487-724B-435A-B50E-98A17F239F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2F0A34-536E-45F5-8751-4CAF7B980AC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5DE604-2065-4358-A4B6-14965E602D31}"/>
              </a:ext>
            </a:extLst>
          </p:cNvPr>
          <p:cNvSpPr>
            <a:spLocks noGrp="1"/>
          </p:cNvSpPr>
          <p:nvPr>
            <p:ph type="dt" sz="half" idx="10"/>
          </p:nvPr>
        </p:nvSpPr>
        <p:spPr/>
        <p:txBody>
          <a:bodyPr/>
          <a:lstStyle/>
          <a:p>
            <a:fld id="{D986F44D-5A00-4A36-A23B-7057737FD334}" type="datetimeFigureOut">
              <a:rPr lang="en-US" smtClean="0"/>
              <a:t>29-Oct-20</a:t>
            </a:fld>
            <a:endParaRPr lang="en-US"/>
          </a:p>
        </p:txBody>
      </p:sp>
      <p:sp>
        <p:nvSpPr>
          <p:cNvPr id="5" name="Footer Placeholder 4">
            <a:extLst>
              <a:ext uri="{FF2B5EF4-FFF2-40B4-BE49-F238E27FC236}">
                <a16:creationId xmlns:a16="http://schemas.microsoft.com/office/drawing/2014/main" id="{DB3D4262-5D75-4574-AA5B-945210AE3F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6D9522-1B1F-4182-88B7-4E0C2C5D2DA5}"/>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7" name="Picture 6">
            <a:extLst>
              <a:ext uri="{FF2B5EF4-FFF2-40B4-BE49-F238E27FC236}">
                <a16:creationId xmlns:a16="http://schemas.microsoft.com/office/drawing/2014/main" id="{FC918148-5F67-4D2A-9149-17A14050DB0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20438" y="984568"/>
            <a:ext cx="3951122" cy="892275"/>
          </a:xfrm>
          <a:prstGeom prst="rect">
            <a:avLst/>
          </a:prstGeom>
        </p:spPr>
      </p:pic>
    </p:spTree>
    <p:extLst>
      <p:ext uri="{BB962C8B-B14F-4D97-AF65-F5344CB8AC3E}">
        <p14:creationId xmlns:p14="http://schemas.microsoft.com/office/powerpoint/2010/main" val="2110318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7E21C-4379-4D7B-9820-97BCC93655A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E77026A-EBF8-42A8-9695-6D80176705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E804E0-6046-41C8-833E-8AE6D572820F}"/>
              </a:ext>
            </a:extLst>
          </p:cNvPr>
          <p:cNvSpPr>
            <a:spLocks noGrp="1"/>
          </p:cNvSpPr>
          <p:nvPr>
            <p:ph type="dt" sz="half" idx="10"/>
          </p:nvPr>
        </p:nvSpPr>
        <p:spPr/>
        <p:txBody>
          <a:bodyPr/>
          <a:lstStyle/>
          <a:p>
            <a:fld id="{D986F44D-5A00-4A36-A23B-7057737FD334}" type="datetimeFigureOut">
              <a:rPr lang="en-US" smtClean="0"/>
              <a:t>29-Oct-20</a:t>
            </a:fld>
            <a:endParaRPr lang="en-US"/>
          </a:p>
        </p:txBody>
      </p:sp>
      <p:sp>
        <p:nvSpPr>
          <p:cNvPr id="5" name="Footer Placeholder 4">
            <a:extLst>
              <a:ext uri="{FF2B5EF4-FFF2-40B4-BE49-F238E27FC236}">
                <a16:creationId xmlns:a16="http://schemas.microsoft.com/office/drawing/2014/main" id="{8AA34CFA-5CC6-4998-8159-C0AB328743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50ADEA-5CE9-4107-BA20-99202F02442D}"/>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132940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C7A7D8-41DE-4A35-B704-1C2ADD380F9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0358D8-4FC0-41AD-BEDC-52F77923892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EC839F-45B4-42D2-8A63-33B3E9F30ACA}"/>
              </a:ext>
            </a:extLst>
          </p:cNvPr>
          <p:cNvSpPr>
            <a:spLocks noGrp="1"/>
          </p:cNvSpPr>
          <p:nvPr>
            <p:ph type="dt" sz="half" idx="10"/>
          </p:nvPr>
        </p:nvSpPr>
        <p:spPr/>
        <p:txBody>
          <a:bodyPr/>
          <a:lstStyle/>
          <a:p>
            <a:fld id="{D986F44D-5A00-4A36-A23B-7057737FD334}" type="datetimeFigureOut">
              <a:rPr lang="en-US" smtClean="0"/>
              <a:t>29-Oct-20</a:t>
            </a:fld>
            <a:endParaRPr lang="en-US"/>
          </a:p>
        </p:txBody>
      </p:sp>
      <p:sp>
        <p:nvSpPr>
          <p:cNvPr id="5" name="Footer Placeholder 4">
            <a:extLst>
              <a:ext uri="{FF2B5EF4-FFF2-40B4-BE49-F238E27FC236}">
                <a16:creationId xmlns:a16="http://schemas.microsoft.com/office/drawing/2014/main" id="{25AB8CD7-C0A7-4377-9673-84C741AFB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DC69DC-D1DE-439B-ABF7-B45991E23939}"/>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3105898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002BB-FB0A-4C1E-8FA9-162AEA103B9B}"/>
              </a:ext>
            </a:extLst>
          </p:cNvPr>
          <p:cNvSpPr>
            <a:spLocks noGrp="1"/>
          </p:cNvSpPr>
          <p:nvPr>
            <p:ph type="title"/>
          </p:nvPr>
        </p:nvSpPr>
        <p:spPr>
          <a:xfrm>
            <a:off x="457200" y="182880"/>
            <a:ext cx="8229600" cy="548640"/>
          </a:xfrm>
        </p:spPr>
        <p:txBody>
          <a:bodyPr>
            <a:normAutofit/>
          </a:bodyPr>
          <a:lstStyle>
            <a:lvl1pPr>
              <a:defRPr sz="3600"/>
            </a:lvl1pPr>
          </a:lstStyle>
          <a:p>
            <a:r>
              <a:rPr lang="en-US"/>
              <a:t>Click to edit Master title style</a:t>
            </a:r>
          </a:p>
        </p:txBody>
      </p:sp>
      <p:sp>
        <p:nvSpPr>
          <p:cNvPr id="3" name="Content Placeholder 2">
            <a:extLst>
              <a:ext uri="{FF2B5EF4-FFF2-40B4-BE49-F238E27FC236}">
                <a16:creationId xmlns:a16="http://schemas.microsoft.com/office/drawing/2014/main" id="{93D621B6-356F-47D9-B746-D2D7C4C74035}"/>
              </a:ext>
            </a:extLst>
          </p:cNvPr>
          <p:cNvSpPr>
            <a:spLocks noGrp="1"/>
          </p:cNvSpPr>
          <p:nvPr>
            <p:ph idx="1"/>
          </p:nvPr>
        </p:nvSpPr>
        <p:spPr>
          <a:xfrm>
            <a:off x="548640" y="1188720"/>
            <a:ext cx="1051560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1E3089-EA30-4A62-AFBC-DBAA978C3868}"/>
              </a:ext>
            </a:extLst>
          </p:cNvPr>
          <p:cNvSpPr>
            <a:spLocks noGrp="1"/>
          </p:cNvSpPr>
          <p:nvPr>
            <p:ph type="dt" sz="half" idx="10"/>
          </p:nvPr>
        </p:nvSpPr>
        <p:spPr/>
        <p:txBody>
          <a:bodyPr/>
          <a:lstStyle/>
          <a:p>
            <a:fld id="{D986F44D-5A00-4A36-A23B-7057737FD334}" type="datetimeFigureOut">
              <a:rPr lang="en-US" smtClean="0"/>
              <a:t>29-Oct-20</a:t>
            </a:fld>
            <a:endParaRPr lang="en-US"/>
          </a:p>
        </p:txBody>
      </p:sp>
      <p:sp>
        <p:nvSpPr>
          <p:cNvPr id="5" name="Footer Placeholder 4">
            <a:extLst>
              <a:ext uri="{FF2B5EF4-FFF2-40B4-BE49-F238E27FC236}">
                <a16:creationId xmlns:a16="http://schemas.microsoft.com/office/drawing/2014/main" id="{BAC6E6AC-892D-42A3-A38F-3F06AE7C48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ACF05E-9A8C-42A9-8863-CA202C12798F}"/>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9" name="Picture 8" descr="A close up of a logo&#10;&#10;Description automatically generated">
            <a:extLst>
              <a:ext uri="{FF2B5EF4-FFF2-40B4-BE49-F238E27FC236}">
                <a16:creationId xmlns:a16="http://schemas.microsoft.com/office/drawing/2014/main" id="{10812CF4-2932-4931-8D26-03094FE8E44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62542" y="182880"/>
            <a:ext cx="2429458" cy="548640"/>
          </a:xfrm>
          <a:prstGeom prst="rect">
            <a:avLst/>
          </a:prstGeom>
        </p:spPr>
      </p:pic>
      <p:sp>
        <p:nvSpPr>
          <p:cNvPr id="10" name="TextBox 9">
            <a:extLst>
              <a:ext uri="{FF2B5EF4-FFF2-40B4-BE49-F238E27FC236}">
                <a16:creationId xmlns:a16="http://schemas.microsoft.com/office/drawing/2014/main" id="{5CCEC51C-E16A-40E3-868B-3AA8EC9A9440}"/>
              </a:ext>
            </a:extLst>
          </p:cNvPr>
          <p:cNvSpPr txBox="1"/>
          <p:nvPr userDrawn="1"/>
        </p:nvSpPr>
        <p:spPr>
          <a:xfrm>
            <a:off x="9249508" y="6153334"/>
            <a:ext cx="2567754" cy="646331"/>
          </a:xfrm>
          <a:prstGeom prst="rect">
            <a:avLst/>
          </a:prstGeom>
          <a:noFill/>
        </p:spPr>
        <p:txBody>
          <a:bodyPr wrap="none" rtlCol="0">
            <a:spAutoFit/>
          </a:bodyPr>
          <a:lstStyle/>
          <a:p>
            <a:r>
              <a:rPr lang="en-US" sz="1200" dirty="0">
                <a:latin typeface="Arial Nova" panose="020B0504020202020204" pitchFamily="34" charset="0"/>
              </a:rPr>
              <a:t>Document FRAV-06-03</a:t>
            </a:r>
          </a:p>
          <a:p>
            <a:r>
              <a:rPr lang="en-US" sz="1200" baseline="0" dirty="0">
                <a:latin typeface="Arial Nova" panose="020B0504020202020204" pitchFamily="34" charset="0"/>
              </a:rPr>
              <a:t>6</a:t>
            </a:r>
            <a:r>
              <a:rPr lang="en-US" sz="1200" baseline="30000" dirty="0">
                <a:latin typeface="Arial Nova" panose="020B0504020202020204" pitchFamily="34" charset="0"/>
              </a:rPr>
              <a:t>th</a:t>
            </a:r>
            <a:r>
              <a:rPr lang="en-US" sz="1200" dirty="0">
                <a:latin typeface="Arial Nova" panose="020B0504020202020204" pitchFamily="34" charset="0"/>
              </a:rPr>
              <a:t> FRAV session, 29 October 2020</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Tree>
    <p:extLst>
      <p:ext uri="{BB962C8B-B14F-4D97-AF65-F5344CB8AC3E}">
        <p14:creationId xmlns:p14="http://schemas.microsoft.com/office/powerpoint/2010/main" val="3197633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1CB41-9834-4A52-A0EA-2D7053BFAC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969D343-81E1-4FE5-9518-D7987EC2CB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3A877E-01A2-43A0-A747-1AFFAEB133AE}"/>
              </a:ext>
            </a:extLst>
          </p:cNvPr>
          <p:cNvSpPr>
            <a:spLocks noGrp="1"/>
          </p:cNvSpPr>
          <p:nvPr>
            <p:ph type="dt" sz="half" idx="10"/>
          </p:nvPr>
        </p:nvSpPr>
        <p:spPr/>
        <p:txBody>
          <a:bodyPr/>
          <a:lstStyle/>
          <a:p>
            <a:fld id="{D986F44D-5A00-4A36-A23B-7057737FD334}" type="datetimeFigureOut">
              <a:rPr lang="en-US" smtClean="0"/>
              <a:t>29-Oct-20</a:t>
            </a:fld>
            <a:endParaRPr lang="en-US"/>
          </a:p>
        </p:txBody>
      </p:sp>
      <p:sp>
        <p:nvSpPr>
          <p:cNvPr id="5" name="Footer Placeholder 4">
            <a:extLst>
              <a:ext uri="{FF2B5EF4-FFF2-40B4-BE49-F238E27FC236}">
                <a16:creationId xmlns:a16="http://schemas.microsoft.com/office/drawing/2014/main" id="{609AB43F-F2B8-4A09-A7E5-39FF6E006B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D37981-B85C-47CD-825F-6A25AC08CDA3}"/>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49471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F2B88F-3669-4E29-8C7D-BCE05019F6D1}"/>
              </a:ext>
            </a:extLst>
          </p:cNvPr>
          <p:cNvSpPr>
            <a:spLocks noGrp="1"/>
          </p:cNvSpPr>
          <p:nvPr>
            <p:ph sz="half" idx="1"/>
          </p:nvPr>
        </p:nvSpPr>
        <p:spPr>
          <a:xfrm>
            <a:off x="45720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7B89B7-2628-4FF0-9EBC-AB761FD8BA07}"/>
              </a:ext>
            </a:extLst>
          </p:cNvPr>
          <p:cNvSpPr>
            <a:spLocks noGrp="1"/>
          </p:cNvSpPr>
          <p:nvPr>
            <p:ph sz="half" idx="2"/>
          </p:nvPr>
        </p:nvSpPr>
        <p:spPr>
          <a:xfrm>
            <a:off x="627888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90AD3E-353B-426C-BB3E-E96C6D74D29B}"/>
              </a:ext>
            </a:extLst>
          </p:cNvPr>
          <p:cNvSpPr>
            <a:spLocks noGrp="1"/>
          </p:cNvSpPr>
          <p:nvPr>
            <p:ph type="dt" sz="half" idx="10"/>
          </p:nvPr>
        </p:nvSpPr>
        <p:spPr/>
        <p:txBody>
          <a:bodyPr/>
          <a:lstStyle/>
          <a:p>
            <a:fld id="{D986F44D-5A00-4A36-A23B-7057737FD334}" type="datetimeFigureOut">
              <a:rPr lang="en-US" smtClean="0"/>
              <a:t>29-Oct-20</a:t>
            </a:fld>
            <a:endParaRPr lang="en-US"/>
          </a:p>
        </p:txBody>
      </p:sp>
      <p:sp>
        <p:nvSpPr>
          <p:cNvPr id="6" name="Footer Placeholder 5">
            <a:extLst>
              <a:ext uri="{FF2B5EF4-FFF2-40B4-BE49-F238E27FC236}">
                <a16:creationId xmlns:a16="http://schemas.microsoft.com/office/drawing/2014/main" id="{1EDA969E-8982-49B5-9ECE-A7C9DE2194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DD83C7-C208-440A-A638-E85CCB0F1D95}"/>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8" name="Picture 7">
            <a:extLst>
              <a:ext uri="{FF2B5EF4-FFF2-40B4-BE49-F238E27FC236}">
                <a16:creationId xmlns:a16="http://schemas.microsoft.com/office/drawing/2014/main" id="{11B58587-9611-4E11-9B90-3B8C4352076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85738"/>
            <a:ext cx="2024547" cy="457200"/>
          </a:xfrm>
          <a:prstGeom prst="rect">
            <a:avLst/>
          </a:prstGeom>
        </p:spPr>
      </p:pic>
      <p:sp>
        <p:nvSpPr>
          <p:cNvPr id="9" name="TextBox 8">
            <a:extLst>
              <a:ext uri="{FF2B5EF4-FFF2-40B4-BE49-F238E27FC236}">
                <a16:creationId xmlns:a16="http://schemas.microsoft.com/office/drawing/2014/main" id="{BD6D19D4-F4D6-4F54-95E7-EF972B79B494}"/>
              </a:ext>
            </a:extLst>
          </p:cNvPr>
          <p:cNvSpPr txBox="1"/>
          <p:nvPr userDrawn="1"/>
        </p:nvSpPr>
        <p:spPr>
          <a:xfrm>
            <a:off x="9249508" y="6153334"/>
            <a:ext cx="2482796" cy="646331"/>
          </a:xfrm>
          <a:prstGeom prst="rect">
            <a:avLst/>
          </a:prstGeom>
          <a:noFill/>
        </p:spPr>
        <p:txBody>
          <a:bodyPr wrap="none" rtlCol="0">
            <a:spAutoFit/>
          </a:bodyPr>
          <a:lstStyle/>
          <a:p>
            <a:r>
              <a:rPr lang="en-US" sz="1200" dirty="0">
                <a:latin typeface="Arial Nova" panose="020B0504020202020204" pitchFamily="34" charset="0"/>
              </a:rPr>
              <a:t>Document FRAV-05-03</a:t>
            </a:r>
          </a:p>
          <a:p>
            <a:r>
              <a:rPr lang="en-US" sz="1200" baseline="0" dirty="0">
                <a:latin typeface="Arial Nova" panose="020B0504020202020204" pitchFamily="34" charset="0"/>
              </a:rPr>
              <a:t>5</a:t>
            </a:r>
            <a:r>
              <a:rPr lang="en-US" sz="1200" baseline="30000" dirty="0">
                <a:latin typeface="Arial Nova" panose="020B0504020202020204" pitchFamily="34" charset="0"/>
              </a:rPr>
              <a:t>th</a:t>
            </a:r>
            <a:r>
              <a:rPr lang="en-US" sz="1200" dirty="0">
                <a:latin typeface="Arial Nova" panose="020B0504020202020204" pitchFamily="34" charset="0"/>
              </a:rPr>
              <a:t> FRAV session, 8 October 2020</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
        <p:nvSpPr>
          <p:cNvPr id="10" name="Title 1">
            <a:extLst>
              <a:ext uri="{FF2B5EF4-FFF2-40B4-BE49-F238E27FC236}">
                <a16:creationId xmlns:a16="http://schemas.microsoft.com/office/drawing/2014/main" id="{021061F2-EA0A-4F71-B1D2-CF1DB024C478}"/>
              </a:ext>
            </a:extLst>
          </p:cNvPr>
          <p:cNvSpPr>
            <a:spLocks noGrp="1"/>
          </p:cNvSpPr>
          <p:nvPr>
            <p:ph type="title"/>
          </p:nvPr>
        </p:nvSpPr>
        <p:spPr>
          <a:xfrm>
            <a:off x="457200" y="182880"/>
            <a:ext cx="8229600" cy="548640"/>
          </a:xfrm>
        </p:spPr>
        <p:txBody>
          <a:bodyPr>
            <a:normAutofit/>
          </a:bodyPr>
          <a:lstStyle>
            <a:lvl1pPr>
              <a:defRPr sz="3600"/>
            </a:lvl1pPr>
          </a:lstStyle>
          <a:p>
            <a:r>
              <a:rPr lang="en-US"/>
              <a:t>Click to edit Master title style</a:t>
            </a:r>
          </a:p>
        </p:txBody>
      </p:sp>
    </p:spTree>
    <p:extLst>
      <p:ext uri="{BB962C8B-B14F-4D97-AF65-F5344CB8AC3E}">
        <p14:creationId xmlns:p14="http://schemas.microsoft.com/office/powerpoint/2010/main" val="3241703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2A176-716A-45CF-85FE-47E76F4DE8B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FB58B19-43A0-4FAC-8FB9-0A6A847D62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35A8996-1566-465C-A199-10F655D186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EFAC37A-AEEC-4163-B4AC-D30F07B29E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0E2398-688E-4F58-95D8-0D78875A90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457FCF2-FD61-487E-B6EC-9548F34F0073}"/>
              </a:ext>
            </a:extLst>
          </p:cNvPr>
          <p:cNvSpPr>
            <a:spLocks noGrp="1"/>
          </p:cNvSpPr>
          <p:nvPr>
            <p:ph type="dt" sz="half" idx="10"/>
          </p:nvPr>
        </p:nvSpPr>
        <p:spPr/>
        <p:txBody>
          <a:bodyPr/>
          <a:lstStyle/>
          <a:p>
            <a:fld id="{D986F44D-5A00-4A36-A23B-7057737FD334}" type="datetimeFigureOut">
              <a:rPr lang="en-US" smtClean="0"/>
              <a:t>29-Oct-20</a:t>
            </a:fld>
            <a:endParaRPr lang="en-US"/>
          </a:p>
        </p:txBody>
      </p:sp>
      <p:sp>
        <p:nvSpPr>
          <p:cNvPr id="8" name="Footer Placeholder 7">
            <a:extLst>
              <a:ext uri="{FF2B5EF4-FFF2-40B4-BE49-F238E27FC236}">
                <a16:creationId xmlns:a16="http://schemas.microsoft.com/office/drawing/2014/main" id="{09D01FDB-3CE4-42E1-BBF1-F0A72745FE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F3B952-A8DE-4A42-9F02-A048D2BCFF32}"/>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10" name="Picture 9">
            <a:extLst>
              <a:ext uri="{FF2B5EF4-FFF2-40B4-BE49-F238E27FC236}">
                <a16:creationId xmlns:a16="http://schemas.microsoft.com/office/drawing/2014/main" id="{07361D4A-E870-4C9B-80D6-0427F250E00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98438"/>
            <a:ext cx="2024547" cy="457200"/>
          </a:xfrm>
          <a:prstGeom prst="rect">
            <a:avLst/>
          </a:prstGeom>
        </p:spPr>
      </p:pic>
    </p:spTree>
    <p:extLst>
      <p:ext uri="{BB962C8B-B14F-4D97-AF65-F5344CB8AC3E}">
        <p14:creationId xmlns:p14="http://schemas.microsoft.com/office/powerpoint/2010/main" val="987260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9E917-EC43-4C58-8467-CA974415DA4C}"/>
              </a:ext>
            </a:extLst>
          </p:cNvPr>
          <p:cNvSpPr>
            <a:spLocks noGrp="1"/>
          </p:cNvSpPr>
          <p:nvPr>
            <p:ph type="title"/>
          </p:nvPr>
        </p:nvSpPr>
        <p:spPr>
          <a:xfrm>
            <a:off x="457200" y="182880"/>
            <a:ext cx="8229600" cy="548640"/>
          </a:xfrm>
        </p:spPr>
        <p:txBody>
          <a:bodyPr>
            <a:normAutofit/>
          </a:bodyPr>
          <a:lstStyle>
            <a:lvl1pPr>
              <a:defRPr sz="3600"/>
            </a:lvl1pPr>
          </a:lstStyle>
          <a:p>
            <a:r>
              <a:rPr lang="en-US"/>
              <a:t>Click to edit Master title style</a:t>
            </a:r>
          </a:p>
        </p:txBody>
      </p:sp>
      <p:sp>
        <p:nvSpPr>
          <p:cNvPr id="3" name="Date Placeholder 2">
            <a:extLst>
              <a:ext uri="{FF2B5EF4-FFF2-40B4-BE49-F238E27FC236}">
                <a16:creationId xmlns:a16="http://schemas.microsoft.com/office/drawing/2014/main" id="{43647494-36E7-4D6B-8D74-BD32D8EECCEB}"/>
              </a:ext>
            </a:extLst>
          </p:cNvPr>
          <p:cNvSpPr>
            <a:spLocks noGrp="1"/>
          </p:cNvSpPr>
          <p:nvPr>
            <p:ph type="dt" sz="half" idx="10"/>
          </p:nvPr>
        </p:nvSpPr>
        <p:spPr/>
        <p:txBody>
          <a:bodyPr/>
          <a:lstStyle/>
          <a:p>
            <a:fld id="{D986F44D-5A00-4A36-A23B-7057737FD334}" type="datetimeFigureOut">
              <a:rPr lang="en-US" smtClean="0"/>
              <a:t>29-Oct-20</a:t>
            </a:fld>
            <a:endParaRPr lang="en-US"/>
          </a:p>
        </p:txBody>
      </p:sp>
      <p:sp>
        <p:nvSpPr>
          <p:cNvPr id="4" name="Footer Placeholder 3">
            <a:extLst>
              <a:ext uri="{FF2B5EF4-FFF2-40B4-BE49-F238E27FC236}">
                <a16:creationId xmlns:a16="http://schemas.microsoft.com/office/drawing/2014/main" id="{D94D4F03-64F0-4CE0-9E30-31BDA0259B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D0082B2-84E0-4A92-B51C-6BCE4F7F261A}"/>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6" name="Picture 5">
            <a:extLst>
              <a:ext uri="{FF2B5EF4-FFF2-40B4-BE49-F238E27FC236}">
                <a16:creationId xmlns:a16="http://schemas.microsoft.com/office/drawing/2014/main" id="{A0C4E526-D8CB-4B0E-B753-86C6759B8E5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82880"/>
            <a:ext cx="2024547" cy="457200"/>
          </a:xfrm>
          <a:prstGeom prst="rect">
            <a:avLst/>
          </a:prstGeom>
        </p:spPr>
      </p:pic>
    </p:spTree>
    <p:extLst>
      <p:ext uri="{BB962C8B-B14F-4D97-AF65-F5344CB8AC3E}">
        <p14:creationId xmlns:p14="http://schemas.microsoft.com/office/powerpoint/2010/main" val="440705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1B231-221C-4009-A1F0-EA5D48A2F958}"/>
              </a:ext>
            </a:extLst>
          </p:cNvPr>
          <p:cNvSpPr>
            <a:spLocks noGrp="1"/>
          </p:cNvSpPr>
          <p:nvPr>
            <p:ph type="dt" sz="half" idx="10"/>
          </p:nvPr>
        </p:nvSpPr>
        <p:spPr/>
        <p:txBody>
          <a:bodyPr/>
          <a:lstStyle/>
          <a:p>
            <a:fld id="{D986F44D-5A00-4A36-A23B-7057737FD334}" type="datetimeFigureOut">
              <a:rPr lang="en-US" smtClean="0"/>
              <a:t>29-Oct-20</a:t>
            </a:fld>
            <a:endParaRPr lang="en-US"/>
          </a:p>
        </p:txBody>
      </p:sp>
      <p:sp>
        <p:nvSpPr>
          <p:cNvPr id="3" name="Footer Placeholder 2">
            <a:extLst>
              <a:ext uri="{FF2B5EF4-FFF2-40B4-BE49-F238E27FC236}">
                <a16:creationId xmlns:a16="http://schemas.microsoft.com/office/drawing/2014/main" id="{3186250E-E437-4409-971C-828AA66AC28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6082E94-FC9D-4469-A7AD-9492B7C45540}"/>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000467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552B1-0C0D-4F66-8E41-A029B5D430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A026570-F4D3-46BA-8C44-9E5ED00FF9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C128A8-E3AA-463F-A1D1-9230764E53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676D40-4C26-4AC9-A02D-5E408615E5F0}"/>
              </a:ext>
            </a:extLst>
          </p:cNvPr>
          <p:cNvSpPr>
            <a:spLocks noGrp="1"/>
          </p:cNvSpPr>
          <p:nvPr>
            <p:ph type="dt" sz="half" idx="10"/>
          </p:nvPr>
        </p:nvSpPr>
        <p:spPr/>
        <p:txBody>
          <a:bodyPr/>
          <a:lstStyle/>
          <a:p>
            <a:fld id="{D986F44D-5A00-4A36-A23B-7057737FD334}" type="datetimeFigureOut">
              <a:rPr lang="en-US" smtClean="0"/>
              <a:t>29-Oct-20</a:t>
            </a:fld>
            <a:endParaRPr lang="en-US"/>
          </a:p>
        </p:txBody>
      </p:sp>
      <p:sp>
        <p:nvSpPr>
          <p:cNvPr id="6" name="Footer Placeholder 5">
            <a:extLst>
              <a:ext uri="{FF2B5EF4-FFF2-40B4-BE49-F238E27FC236}">
                <a16:creationId xmlns:a16="http://schemas.microsoft.com/office/drawing/2014/main" id="{53806625-2816-400E-A5B1-5207ABCB58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C8E3EC-DEB8-480B-B8BD-CFEE2EF632CF}"/>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4039335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297CC-C5A1-454B-8FA4-0700C27BE4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A6CA676-3CC1-4619-AC5F-4B89FF6F59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EEBF5F-9A13-4C91-B6E5-0A1CB69687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1A995C-9A40-4826-92E1-2CE1F7FF0069}"/>
              </a:ext>
            </a:extLst>
          </p:cNvPr>
          <p:cNvSpPr>
            <a:spLocks noGrp="1"/>
          </p:cNvSpPr>
          <p:nvPr>
            <p:ph type="dt" sz="half" idx="10"/>
          </p:nvPr>
        </p:nvSpPr>
        <p:spPr/>
        <p:txBody>
          <a:bodyPr/>
          <a:lstStyle/>
          <a:p>
            <a:fld id="{D986F44D-5A00-4A36-A23B-7057737FD334}" type="datetimeFigureOut">
              <a:rPr lang="en-US" smtClean="0"/>
              <a:t>29-Oct-20</a:t>
            </a:fld>
            <a:endParaRPr lang="en-US"/>
          </a:p>
        </p:txBody>
      </p:sp>
      <p:sp>
        <p:nvSpPr>
          <p:cNvPr id="6" name="Footer Placeholder 5">
            <a:extLst>
              <a:ext uri="{FF2B5EF4-FFF2-40B4-BE49-F238E27FC236}">
                <a16:creationId xmlns:a16="http://schemas.microsoft.com/office/drawing/2014/main" id="{75C8A0E3-4F3A-4D75-8518-E4D0ABD510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AD5E77B-E170-4167-87B8-272F191B44F6}"/>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4083770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B40600-07B7-45C0-BDA3-0ADA8D53FA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25DABE8-125D-4D30-8208-1F3B64AD3965}"/>
              </a:ext>
            </a:extLst>
          </p:cNvPr>
          <p:cNvSpPr>
            <a:spLocks noGrp="1"/>
          </p:cNvSpPr>
          <p:nvPr>
            <p:ph type="body" idx="1"/>
          </p:nvPr>
        </p:nvSpPr>
        <p:spPr>
          <a:xfrm>
            <a:off x="838200" y="186718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BE686-85B6-43C8-B15C-230416B008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86F44D-5A00-4A36-A23B-7057737FD334}" type="datetimeFigureOut">
              <a:rPr lang="en-US" smtClean="0"/>
              <a:t>29-Oct-20</a:t>
            </a:fld>
            <a:endParaRPr lang="en-US"/>
          </a:p>
        </p:txBody>
      </p:sp>
      <p:sp>
        <p:nvSpPr>
          <p:cNvPr id="5" name="Footer Placeholder 4">
            <a:extLst>
              <a:ext uri="{FF2B5EF4-FFF2-40B4-BE49-F238E27FC236}">
                <a16:creationId xmlns:a16="http://schemas.microsoft.com/office/drawing/2014/main" id="{78C396C2-E8F1-42FA-9765-C3687D836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24043A-662C-4D5A-B8EC-1F1F91454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5F62D-3CA7-41B5-8C7F-06712F182552}" type="slidenum">
              <a:rPr lang="en-US" smtClean="0"/>
              <a:t>‹#›</a:t>
            </a:fld>
            <a:endParaRPr lang="en-US"/>
          </a:p>
        </p:txBody>
      </p:sp>
    </p:spTree>
    <p:extLst>
      <p:ext uri="{BB962C8B-B14F-4D97-AF65-F5344CB8AC3E}">
        <p14:creationId xmlns:p14="http://schemas.microsoft.com/office/powerpoint/2010/main" val="5473794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Arial Nova Light" panose="020B03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215A66-D381-403C-BC26-ECC624DFB019}"/>
              </a:ext>
            </a:extLst>
          </p:cNvPr>
          <p:cNvSpPr>
            <a:spLocks noGrp="1"/>
          </p:cNvSpPr>
          <p:nvPr>
            <p:ph type="ctrTitle"/>
          </p:nvPr>
        </p:nvSpPr>
        <p:spPr/>
        <p:txBody>
          <a:bodyPr>
            <a:normAutofit/>
          </a:bodyPr>
          <a:lstStyle/>
          <a:p>
            <a:r>
              <a:rPr lang="en-US" sz="4800" dirty="0"/>
              <a:t>Session 6</a:t>
            </a:r>
            <a:br>
              <a:rPr lang="en-US" dirty="0"/>
            </a:br>
            <a:r>
              <a:rPr lang="en-US" sz="4000" dirty="0"/>
              <a:t>Status Review and Session Orientation</a:t>
            </a:r>
            <a:endParaRPr lang="en-US" dirty="0"/>
          </a:p>
        </p:txBody>
      </p:sp>
      <p:sp>
        <p:nvSpPr>
          <p:cNvPr id="5" name="Subtitle 4">
            <a:extLst>
              <a:ext uri="{FF2B5EF4-FFF2-40B4-BE49-F238E27FC236}">
                <a16:creationId xmlns:a16="http://schemas.microsoft.com/office/drawing/2014/main" id="{4B0149ED-7E21-4BE8-82A2-F1670C87A7D1}"/>
              </a:ext>
            </a:extLst>
          </p:cNvPr>
          <p:cNvSpPr>
            <a:spLocks noGrp="1"/>
          </p:cNvSpPr>
          <p:nvPr>
            <p:ph type="subTitle" idx="1"/>
          </p:nvPr>
        </p:nvSpPr>
        <p:spPr/>
        <p:txBody>
          <a:bodyPr/>
          <a:lstStyle/>
          <a:p>
            <a:r>
              <a:rPr lang="en-US" dirty="0"/>
              <a:t>Web Conference</a:t>
            </a:r>
          </a:p>
          <a:p>
            <a:r>
              <a:rPr lang="en-US" dirty="0"/>
              <a:t>29 October 2020</a:t>
            </a:r>
          </a:p>
        </p:txBody>
      </p:sp>
      <p:sp>
        <p:nvSpPr>
          <p:cNvPr id="2" name="TextBox 1">
            <a:extLst>
              <a:ext uri="{FF2B5EF4-FFF2-40B4-BE49-F238E27FC236}">
                <a16:creationId xmlns:a16="http://schemas.microsoft.com/office/drawing/2014/main" id="{A674590D-2103-4A3A-9E7F-A1CCC96A10A7}"/>
              </a:ext>
            </a:extLst>
          </p:cNvPr>
          <p:cNvSpPr txBox="1"/>
          <p:nvPr/>
        </p:nvSpPr>
        <p:spPr>
          <a:xfrm>
            <a:off x="9326880" y="165141"/>
            <a:ext cx="2567754" cy="461665"/>
          </a:xfrm>
          <a:prstGeom prst="rect">
            <a:avLst/>
          </a:prstGeom>
          <a:noFill/>
        </p:spPr>
        <p:txBody>
          <a:bodyPr wrap="none" rtlCol="0">
            <a:spAutoFit/>
          </a:bodyPr>
          <a:lstStyle/>
          <a:p>
            <a:r>
              <a:rPr lang="en-US" sz="1200" dirty="0">
                <a:latin typeface="Arial Nova" panose="020B0504020202020204" pitchFamily="34" charset="0"/>
              </a:rPr>
              <a:t>Document FRAV-06-03</a:t>
            </a:r>
          </a:p>
          <a:p>
            <a:r>
              <a:rPr lang="en-US" sz="1200" dirty="0">
                <a:latin typeface="Arial Nova" panose="020B0504020202020204" pitchFamily="34" charset="0"/>
              </a:rPr>
              <a:t>6</a:t>
            </a:r>
            <a:r>
              <a:rPr lang="en-US" sz="1200" baseline="30000" dirty="0">
                <a:latin typeface="Arial Nova" panose="020B0504020202020204" pitchFamily="34" charset="0"/>
              </a:rPr>
              <a:t>th</a:t>
            </a:r>
            <a:r>
              <a:rPr lang="en-US" sz="1200" dirty="0">
                <a:latin typeface="Arial Nova" panose="020B0504020202020204" pitchFamily="34" charset="0"/>
              </a:rPr>
              <a:t> FRAV session, 29 October 2020</a:t>
            </a:r>
          </a:p>
        </p:txBody>
      </p:sp>
    </p:spTree>
    <p:extLst>
      <p:ext uri="{BB962C8B-B14F-4D97-AF65-F5344CB8AC3E}">
        <p14:creationId xmlns:p14="http://schemas.microsoft.com/office/powerpoint/2010/main" val="2478841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p:txBody>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 of the last session</a:t>
            </a:r>
          </a:p>
          <a:p>
            <a:pPr marL="514350" indent="-514350">
              <a:buFont typeface="+mj-lt"/>
              <a:buAutoNum type="arabicPeriod"/>
            </a:pPr>
            <a:r>
              <a:rPr lang="en-US" dirty="0"/>
              <a:t>FRAV status and session orientation</a:t>
            </a:r>
          </a:p>
          <a:p>
            <a:pPr marL="514350" indent="-514350">
              <a:buFont typeface="+mj-lt"/>
              <a:buAutoNum type="arabicPeriod"/>
            </a:pPr>
            <a:r>
              <a:rPr lang="en-US" dirty="0"/>
              <a:t>Document 5 update</a:t>
            </a:r>
          </a:p>
          <a:p>
            <a:pPr marL="514350" indent="-514350">
              <a:buFont typeface="+mj-lt"/>
              <a:buAutoNum type="arabicPeriod"/>
            </a:pPr>
            <a:r>
              <a:rPr lang="en-US" dirty="0">
                <a:solidFill>
                  <a:srgbClr val="0070C0"/>
                </a:solidFill>
              </a:rPr>
              <a:t>Elaboration of ADS safety requirements</a:t>
            </a:r>
          </a:p>
          <a:p>
            <a:pPr lvl="1"/>
            <a:r>
              <a:rPr lang="en-US" dirty="0">
                <a:solidFill>
                  <a:srgbClr val="0070C0"/>
                </a:solidFill>
              </a:rPr>
              <a:t>Circulated FRAV-06-04 as basis for development</a:t>
            </a:r>
          </a:p>
          <a:p>
            <a:pPr lvl="1"/>
            <a:r>
              <a:rPr lang="en-US" dirty="0">
                <a:solidFill>
                  <a:srgbClr val="0070C0"/>
                </a:solidFill>
              </a:rPr>
              <a:t>Input from Japan (FRAV-06-06/07), Netherlands (FRAV-06-10), Germany (FRAV-06-11), EC/JRC (FRAV-06-13)</a:t>
            </a:r>
          </a:p>
          <a:p>
            <a:pPr marL="514350" indent="-514350">
              <a:buFont typeface="+mj-lt"/>
              <a:buAutoNum type="arabicPeriod"/>
            </a:pPr>
            <a:r>
              <a:rPr lang="en-US" dirty="0"/>
              <a:t>Discussion of approaches to setting performance limits</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1335419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5BFAF8-7A22-4777-ACA8-47149741D7A8}"/>
              </a:ext>
            </a:extLst>
          </p:cNvPr>
          <p:cNvSpPr>
            <a:spLocks noGrp="1"/>
          </p:cNvSpPr>
          <p:nvPr>
            <p:ph type="title"/>
          </p:nvPr>
        </p:nvSpPr>
        <p:spPr>
          <a:xfrm>
            <a:off x="457200" y="182880"/>
            <a:ext cx="8984974" cy="548640"/>
          </a:xfrm>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5</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Performance Requirement Starting Points</a:t>
            </a:r>
            <a:endParaRPr lang="en-US" dirty="0"/>
          </a:p>
        </p:txBody>
      </p:sp>
      <p:sp>
        <p:nvSpPr>
          <p:cNvPr id="6" name="Content Placeholder 5">
            <a:extLst>
              <a:ext uri="{FF2B5EF4-FFF2-40B4-BE49-F238E27FC236}">
                <a16:creationId xmlns:a16="http://schemas.microsoft.com/office/drawing/2014/main" id="{5F8F8FCC-5B56-440F-97E9-E10910CC9933}"/>
              </a:ext>
            </a:extLst>
          </p:cNvPr>
          <p:cNvSpPr>
            <a:spLocks noGrp="1"/>
          </p:cNvSpPr>
          <p:nvPr>
            <p:ph idx="1"/>
          </p:nvPr>
        </p:nvSpPr>
        <p:spPr/>
        <p:txBody>
          <a:bodyPr/>
          <a:lstStyle/>
          <a:p>
            <a:pPr marL="514350" indent="-514350">
              <a:lnSpc>
                <a:spcPct val="110000"/>
              </a:lnSpc>
              <a:spcBef>
                <a:spcPts val="600"/>
              </a:spcBef>
              <a:buFont typeface="+mj-lt"/>
              <a:buAutoNum type="arabicPeriod"/>
            </a:pPr>
            <a:r>
              <a:rPr lang="en-US" sz="2800" dirty="0"/>
              <a:t>ADS should drive safely.  </a:t>
            </a:r>
            <a:r>
              <a:rPr lang="en-US" sz="1800" dirty="0"/>
              <a:t>(Ensure safe behavior of the ADS as “the driver”)</a:t>
            </a:r>
            <a:endParaRPr lang="en-US" dirty="0"/>
          </a:p>
          <a:p>
            <a:pPr marL="514350" indent="-514350">
              <a:lnSpc>
                <a:spcPct val="110000"/>
              </a:lnSpc>
              <a:spcBef>
                <a:spcPts val="600"/>
              </a:spcBef>
              <a:buFont typeface="+mj-lt"/>
              <a:buAutoNum type="arabicPeriod"/>
            </a:pPr>
            <a:r>
              <a:rPr lang="en-US" sz="2800" dirty="0"/>
              <a:t>ADS should interact safely with the user.  </a:t>
            </a:r>
            <a:r>
              <a:rPr lang="en-US" sz="1800" dirty="0"/>
              <a:t>(Ensure safe use of ADS and safe interactions with the user such as transfers of control, user override, etc.)</a:t>
            </a:r>
            <a:endParaRPr lang="en-US" sz="2800" dirty="0"/>
          </a:p>
          <a:p>
            <a:pPr marL="514350" indent="-514350">
              <a:lnSpc>
                <a:spcPct val="110000"/>
              </a:lnSpc>
              <a:spcBef>
                <a:spcPts val="600"/>
              </a:spcBef>
              <a:buFont typeface="+mj-lt"/>
              <a:buAutoNum type="arabicPeriod"/>
            </a:pPr>
            <a:r>
              <a:rPr lang="en-US" sz="2800" dirty="0"/>
              <a:t>ADS should manage safety-critical situations.  </a:t>
            </a:r>
            <a:r>
              <a:rPr lang="en-US" sz="1800" dirty="0"/>
              <a:t>(Differentiate between normal driving and emergency situations to ensure safe responses to the latter)</a:t>
            </a:r>
            <a:endParaRPr lang="en-US" sz="2800" dirty="0"/>
          </a:p>
          <a:p>
            <a:pPr marL="514350" indent="-514350">
              <a:lnSpc>
                <a:spcPct val="110000"/>
              </a:lnSpc>
              <a:spcBef>
                <a:spcPts val="600"/>
              </a:spcBef>
              <a:buFont typeface="+mj-lt"/>
              <a:buAutoNum type="arabicPeriod"/>
            </a:pPr>
            <a:r>
              <a:rPr lang="en-US" sz="2800" dirty="0"/>
              <a:t>ADS should safely manage failure modes.  </a:t>
            </a:r>
            <a:r>
              <a:rPr lang="en-US" sz="1800" dirty="0"/>
              <a:t>(Ensure safe responses to system malfunction, physical damage, etc.)</a:t>
            </a:r>
            <a:endParaRPr lang="en-US" sz="2800" dirty="0"/>
          </a:p>
          <a:p>
            <a:pPr marL="514350" indent="-514350">
              <a:buFont typeface="+mj-lt"/>
              <a:buAutoNum type="arabicPeriod"/>
            </a:pPr>
            <a:r>
              <a:rPr lang="en-US" dirty="0"/>
              <a:t>ADS should maintain a safe operational state.  </a:t>
            </a:r>
            <a:r>
              <a:rPr lang="en-US" sz="1800" dirty="0"/>
              <a:t>(Ensure safety throughout the useful life of the ADS, such as safety critical updates, response to obsolescence)</a:t>
            </a:r>
            <a:endParaRPr lang="en-US" dirty="0"/>
          </a:p>
        </p:txBody>
      </p:sp>
      <p:sp>
        <p:nvSpPr>
          <p:cNvPr id="4" name="TextBox 3">
            <a:extLst>
              <a:ext uri="{FF2B5EF4-FFF2-40B4-BE49-F238E27FC236}">
                <a16:creationId xmlns:a16="http://schemas.microsoft.com/office/drawing/2014/main" id="{854E26E8-3EB9-4968-9E0E-9FC3D831503D}"/>
              </a:ext>
            </a:extLst>
          </p:cNvPr>
          <p:cNvSpPr txBox="1"/>
          <p:nvPr/>
        </p:nvSpPr>
        <p:spPr>
          <a:xfrm>
            <a:off x="1176338" y="5133407"/>
            <a:ext cx="9086850" cy="954107"/>
          </a:xfrm>
          <a:prstGeom prst="rect">
            <a:avLst/>
          </a:prstGeom>
          <a:noFill/>
          <a:ln w="38100">
            <a:solidFill>
              <a:schemeClr val="accent1"/>
            </a:solidFill>
          </a:ln>
        </p:spPr>
        <p:txBody>
          <a:bodyPr wrap="square" tIns="91440" bIns="91440" rtlCol="0">
            <a:spAutoFit/>
          </a:bodyPr>
          <a:lstStyle/>
          <a:p>
            <a:pPr algn="ctr">
              <a:spcBef>
                <a:spcPts val="600"/>
              </a:spcBef>
              <a:spcAft>
                <a:spcPts val="600"/>
              </a:spcAft>
            </a:pPr>
            <a:r>
              <a:rPr lang="en-US" sz="2000" b="1" dirty="0"/>
              <a:t>Item 2: Driver/User/Operator Question</a:t>
            </a:r>
          </a:p>
          <a:p>
            <a:pPr algn="ctr">
              <a:spcBef>
                <a:spcPts val="600"/>
              </a:spcBef>
              <a:spcAft>
                <a:spcPts val="600"/>
              </a:spcAft>
            </a:pPr>
            <a:r>
              <a:rPr lang="en-US" sz="2000" b="1" dirty="0"/>
              <a:t>Which term does FRAV prefer to refer the human interacting with the ADS?</a:t>
            </a:r>
          </a:p>
        </p:txBody>
      </p:sp>
    </p:spTree>
    <p:extLst>
      <p:ext uri="{BB962C8B-B14F-4D97-AF65-F5344CB8AC3E}">
        <p14:creationId xmlns:p14="http://schemas.microsoft.com/office/powerpoint/2010/main" val="4078997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E60E5-8534-44B2-9F15-B882DC6A5619}"/>
              </a:ext>
            </a:extLst>
          </p:cNvPr>
          <p:cNvSpPr>
            <a:spLocks noGrp="1"/>
          </p:cNvSpPr>
          <p:nvPr>
            <p:ph type="title"/>
          </p:nvPr>
        </p:nvSpPr>
        <p:spPr/>
        <p:txBody>
          <a:bodyPr>
            <a:normAutofit fontScale="90000"/>
          </a:bodyPr>
          <a:lstStyle/>
          <a:p>
            <a:r>
              <a:rPr lang="en-US" dirty="0"/>
              <a:t>Driver/User/Operator?</a:t>
            </a:r>
          </a:p>
        </p:txBody>
      </p:sp>
      <p:sp>
        <p:nvSpPr>
          <p:cNvPr id="3" name="Content Placeholder 2">
            <a:extLst>
              <a:ext uri="{FF2B5EF4-FFF2-40B4-BE49-F238E27FC236}">
                <a16:creationId xmlns:a16="http://schemas.microsoft.com/office/drawing/2014/main" id="{20D5199F-D94A-4544-A029-396494413A6A}"/>
              </a:ext>
            </a:extLst>
          </p:cNvPr>
          <p:cNvSpPr>
            <a:spLocks noGrp="1"/>
          </p:cNvSpPr>
          <p:nvPr>
            <p:ph idx="1"/>
          </p:nvPr>
        </p:nvSpPr>
        <p:spPr>
          <a:xfrm>
            <a:off x="548638" y="1188720"/>
            <a:ext cx="11371899" cy="5188268"/>
          </a:xfrm>
        </p:spPr>
        <p:txBody>
          <a:bodyPr>
            <a:normAutofit/>
          </a:bodyPr>
          <a:lstStyle/>
          <a:p>
            <a:r>
              <a:rPr lang="en-US" dirty="0"/>
              <a:t>Driver</a:t>
            </a:r>
          </a:p>
          <a:p>
            <a:pPr lvl="1"/>
            <a:r>
              <a:rPr lang="en-US" dirty="0"/>
              <a:t>Under some interpretations, ADS can be the driver</a:t>
            </a:r>
          </a:p>
          <a:p>
            <a:pPr lvl="1"/>
            <a:r>
              <a:rPr lang="en-US" dirty="0"/>
              <a:t>This interpretations means an ADS vehicle has two possible drivers: the ADS or the human with access to vehicle motion control.</a:t>
            </a:r>
          </a:p>
          <a:p>
            <a:pPr lvl="2"/>
            <a:r>
              <a:rPr lang="en-US" dirty="0"/>
              <a:t>Vehicle with driver controls </a:t>
            </a:r>
            <a:r>
              <a:rPr lang="en-US" dirty="0">
                <a:sym typeface="Wingdings" panose="05000000000000000000" pitchFamily="2" charset="2"/>
              </a:rPr>
              <a:t> occupant of the driver’s seat</a:t>
            </a:r>
          </a:p>
          <a:p>
            <a:pPr lvl="2"/>
            <a:r>
              <a:rPr lang="en-US" dirty="0">
                <a:sym typeface="Wingdings" panose="05000000000000000000" pitchFamily="2" charset="2"/>
              </a:rPr>
              <a:t>Vehicle operated remotely  human operator in control center</a:t>
            </a:r>
          </a:p>
          <a:p>
            <a:pPr lvl="2"/>
            <a:r>
              <a:rPr lang="en-US" dirty="0">
                <a:sym typeface="Wingdings" panose="05000000000000000000" pitchFamily="2" charset="2"/>
              </a:rPr>
              <a:t>Hybrid system?  human in vehicle and/or remote operator if needed</a:t>
            </a:r>
            <a:endParaRPr lang="en-US" dirty="0"/>
          </a:p>
          <a:p>
            <a:r>
              <a:rPr lang="en-US" dirty="0"/>
              <a:t>User</a:t>
            </a:r>
          </a:p>
          <a:p>
            <a:pPr lvl="1"/>
            <a:r>
              <a:rPr lang="en-US" dirty="0"/>
              <a:t>Term does not necessarily imply control over ADS beyond activate/deactivate</a:t>
            </a:r>
          </a:p>
          <a:p>
            <a:r>
              <a:rPr lang="en-US" dirty="0"/>
              <a:t>Operator</a:t>
            </a:r>
          </a:p>
          <a:p>
            <a:pPr lvl="1"/>
            <a:r>
              <a:rPr lang="en-US" dirty="0"/>
              <a:t>Term implies human responsibility at some level for correct use</a:t>
            </a:r>
          </a:p>
          <a:p>
            <a:pPr lvl="1"/>
            <a:r>
              <a:rPr lang="en-US" dirty="0"/>
              <a:t>Some driver’s licenses use the term “operator”</a:t>
            </a:r>
          </a:p>
        </p:txBody>
      </p:sp>
    </p:spTree>
    <p:extLst>
      <p:ext uri="{BB962C8B-B14F-4D97-AF65-F5344CB8AC3E}">
        <p14:creationId xmlns:p14="http://schemas.microsoft.com/office/powerpoint/2010/main" val="4356450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p:txBody>
          <a:bodyPr>
            <a:normAutofit/>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 of the last session</a:t>
            </a:r>
          </a:p>
          <a:p>
            <a:pPr marL="514350" indent="-514350">
              <a:buFont typeface="+mj-lt"/>
              <a:buAutoNum type="arabicPeriod"/>
            </a:pPr>
            <a:r>
              <a:rPr lang="en-US" dirty="0"/>
              <a:t>FRAV status and session orientation</a:t>
            </a:r>
          </a:p>
          <a:p>
            <a:pPr marL="514350" indent="-514350">
              <a:buFont typeface="+mj-lt"/>
              <a:buAutoNum type="arabicPeriod"/>
            </a:pPr>
            <a:r>
              <a:rPr lang="en-US" dirty="0"/>
              <a:t>Document 5 update</a:t>
            </a:r>
          </a:p>
          <a:p>
            <a:pPr marL="514350" indent="-514350">
              <a:buFont typeface="+mj-lt"/>
              <a:buAutoNum type="arabicPeriod"/>
            </a:pPr>
            <a:r>
              <a:rPr lang="en-US" dirty="0"/>
              <a:t>Elaboration of ADS safety requirements</a:t>
            </a:r>
          </a:p>
          <a:p>
            <a:pPr lvl="1"/>
            <a:r>
              <a:rPr lang="en-US" dirty="0"/>
              <a:t>Circulated FRAV-06-04 as basis for development</a:t>
            </a:r>
          </a:p>
          <a:p>
            <a:pPr lvl="1"/>
            <a:r>
              <a:rPr lang="en-US" dirty="0">
                <a:solidFill>
                  <a:srgbClr val="0070C0"/>
                </a:solidFill>
              </a:rPr>
              <a:t>Input from Japan (FRAV-06-06/07), Netherlands (FRAV-06-10), Germany (FRAV-06-11), EC/JRC (FRAV-06-13)</a:t>
            </a:r>
            <a:endParaRPr lang="en-US" dirty="0"/>
          </a:p>
          <a:p>
            <a:pPr marL="514350" indent="-514350">
              <a:buFont typeface="+mj-lt"/>
              <a:buAutoNum type="arabicPeriod"/>
            </a:pPr>
            <a:r>
              <a:rPr lang="en-US" dirty="0"/>
              <a:t>Discussion of approaches to setting performance limits</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2251403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p:txBody>
          <a:bodyPr>
            <a:normAutofit/>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 of the last session</a:t>
            </a:r>
          </a:p>
          <a:p>
            <a:pPr marL="514350" indent="-514350">
              <a:buFont typeface="+mj-lt"/>
              <a:buAutoNum type="arabicPeriod"/>
            </a:pPr>
            <a:r>
              <a:rPr lang="en-US" dirty="0"/>
              <a:t>FRAV status and session orientation</a:t>
            </a:r>
          </a:p>
          <a:p>
            <a:pPr marL="514350" indent="-514350">
              <a:buFont typeface="+mj-lt"/>
              <a:buAutoNum type="arabicPeriod"/>
            </a:pPr>
            <a:r>
              <a:rPr lang="en-US" dirty="0"/>
              <a:t>Document 5 update</a:t>
            </a:r>
          </a:p>
          <a:p>
            <a:pPr marL="514350" indent="-514350">
              <a:buFont typeface="+mj-lt"/>
              <a:buAutoNum type="arabicPeriod"/>
            </a:pPr>
            <a:r>
              <a:rPr lang="en-US" dirty="0"/>
              <a:t>Elaboration of ADS safety requirements</a:t>
            </a:r>
          </a:p>
          <a:p>
            <a:pPr marL="514350" indent="-514350">
              <a:buFont typeface="+mj-lt"/>
              <a:buAutoNum type="arabicPeriod"/>
            </a:pPr>
            <a:r>
              <a:rPr lang="en-US" dirty="0"/>
              <a:t>Discussion of approaches to setting performance limits</a:t>
            </a:r>
          </a:p>
          <a:p>
            <a:pPr lvl="1"/>
            <a:r>
              <a:rPr lang="en-US" dirty="0">
                <a:solidFill>
                  <a:srgbClr val="0070C0"/>
                </a:solidFill>
              </a:rPr>
              <a:t>Document from Japan (FRAV-06-08) and EC/JRC (FRAV-06-12)</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2429696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EDD73-A88A-47E0-82A3-CB4574145FF5}"/>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7</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Next session</a:t>
            </a:r>
            <a:endParaRPr lang="en-US" dirty="0"/>
          </a:p>
        </p:txBody>
      </p:sp>
      <p:sp>
        <p:nvSpPr>
          <p:cNvPr id="3" name="Content Placeholder 2">
            <a:extLst>
              <a:ext uri="{FF2B5EF4-FFF2-40B4-BE49-F238E27FC236}">
                <a16:creationId xmlns:a16="http://schemas.microsoft.com/office/drawing/2014/main" id="{9F8F856C-8F00-4734-9C4F-A47AC81A58CC}"/>
              </a:ext>
            </a:extLst>
          </p:cNvPr>
          <p:cNvSpPr>
            <a:spLocks noGrp="1"/>
          </p:cNvSpPr>
          <p:nvPr>
            <p:ph idx="1"/>
          </p:nvPr>
        </p:nvSpPr>
        <p:spPr/>
        <p:txBody>
          <a:bodyPr/>
          <a:lstStyle/>
          <a:p>
            <a:r>
              <a:rPr lang="en-US" dirty="0"/>
              <a:t>Next session 17 November</a:t>
            </a:r>
          </a:p>
          <a:p>
            <a:pPr lvl="1"/>
            <a:r>
              <a:rPr lang="en-US" dirty="0"/>
              <a:t>Initial performance goal list</a:t>
            </a:r>
          </a:p>
          <a:p>
            <a:pPr lvl="2"/>
            <a:r>
              <a:rPr lang="en-US" sz="1800" dirty="0"/>
              <a:t>How to proceed to reach agreement on the initial list during Session 7?</a:t>
            </a:r>
          </a:p>
          <a:p>
            <a:pPr lvl="2"/>
            <a:r>
              <a:rPr lang="en-US" sz="1800" dirty="0"/>
              <a:t>Primary goal: Common understanding of each starting point and the items to be covered</a:t>
            </a:r>
          </a:p>
          <a:p>
            <a:pPr lvl="2"/>
            <a:r>
              <a:rPr lang="en-US" sz="1800" dirty="0"/>
              <a:t>Clear understanding of safety aspect provides basis for discussion on work plan</a:t>
            </a:r>
          </a:p>
          <a:p>
            <a:pPr lvl="1"/>
            <a:r>
              <a:rPr lang="en-US" dirty="0"/>
              <a:t>Provide input by 12 November to facilitate 7</a:t>
            </a:r>
            <a:r>
              <a:rPr lang="en-US" baseline="30000" dirty="0"/>
              <a:t>th</a:t>
            </a:r>
            <a:r>
              <a:rPr lang="en-US" dirty="0"/>
              <a:t> session preparations</a:t>
            </a:r>
          </a:p>
          <a:p>
            <a:r>
              <a:rPr lang="en-US" dirty="0"/>
              <a:t>Request further views on methods for establishing performance criteria/limits</a:t>
            </a:r>
          </a:p>
          <a:p>
            <a:pPr lvl="1"/>
            <a:r>
              <a:rPr lang="en-US" dirty="0"/>
              <a:t>Last session in 2020 on 8 December</a:t>
            </a:r>
          </a:p>
          <a:p>
            <a:pPr lvl="1"/>
            <a:r>
              <a:rPr lang="en-US" dirty="0"/>
              <a:t>Aim to understand options to support work on defining limits for performance goals in 2021</a:t>
            </a:r>
          </a:p>
        </p:txBody>
      </p:sp>
    </p:spTree>
    <p:extLst>
      <p:ext uri="{BB962C8B-B14F-4D97-AF65-F5344CB8AC3E}">
        <p14:creationId xmlns:p14="http://schemas.microsoft.com/office/powerpoint/2010/main" val="4070566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914698" cy="4937760"/>
          </a:xfrm>
        </p:spPr>
        <p:txBody>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 of the last session</a:t>
            </a:r>
          </a:p>
          <a:p>
            <a:pPr marL="514350" indent="-514350">
              <a:buFont typeface="+mj-lt"/>
              <a:buAutoNum type="arabicPeriod"/>
            </a:pPr>
            <a:r>
              <a:rPr lang="en-US" dirty="0"/>
              <a:t>FRAV status and session orientation</a:t>
            </a:r>
          </a:p>
          <a:p>
            <a:pPr marL="514350" indent="-514350">
              <a:buFont typeface="+mj-lt"/>
              <a:buAutoNum type="arabicPeriod"/>
            </a:pPr>
            <a:r>
              <a:rPr lang="en-US" dirty="0"/>
              <a:t>Document 5 update </a:t>
            </a:r>
            <a:r>
              <a:rPr lang="en-US" sz="1800" dirty="0"/>
              <a:t>(Request for comments)</a:t>
            </a:r>
            <a:endParaRPr lang="en-US" dirty="0"/>
          </a:p>
          <a:p>
            <a:pPr marL="514350" indent="-514350">
              <a:buFont typeface="+mj-lt"/>
              <a:buAutoNum type="arabicPeriod"/>
            </a:pPr>
            <a:r>
              <a:rPr lang="en-US" dirty="0"/>
              <a:t>Elaboration of ADS safety requirements </a:t>
            </a:r>
            <a:r>
              <a:rPr lang="en-US" sz="1800" dirty="0"/>
              <a:t>(Discussion)</a:t>
            </a:r>
          </a:p>
          <a:p>
            <a:pPr marL="514350" lvl="0" indent="-514350">
              <a:buFont typeface="+mj-lt"/>
              <a:buAutoNum type="arabicPeriod"/>
            </a:pPr>
            <a:r>
              <a:rPr lang="en-US" dirty="0"/>
              <a:t>Approaches to setting performance limits </a:t>
            </a:r>
            <a:r>
              <a:rPr lang="en-US" sz="1800" dirty="0">
                <a:solidFill>
                  <a:prstClr val="black"/>
                </a:solidFill>
              </a:rPr>
              <a:t>(Discussion)</a:t>
            </a:r>
            <a:endParaRPr lang="en-US" dirty="0"/>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1843491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3">
                                            <p:txEl>
                                              <p:pRg st="4" end="4"/>
                                            </p:txEl>
                                          </p:spTgt>
                                        </p:tgtEl>
                                        <p:attrNameLst>
                                          <p:attrName>style.color</p:attrName>
                                        </p:attrNameLst>
                                      </p:cBhvr>
                                      <p:to>
                                        <p:clrVal>
                                          <a:srgbClr val="0070C0"/>
                                        </p:clrVal>
                                      </p:to>
                                    </p:set>
                                    <p:set>
                                      <p:cBhvr>
                                        <p:cTn id="7" dur="500" fill="hold"/>
                                        <p:tgtEl>
                                          <p:spTgt spid="3">
                                            <p:txEl>
                                              <p:pRg st="4" end="4"/>
                                            </p:txEl>
                                          </p:spTgt>
                                        </p:tgtEl>
                                        <p:attrNameLst>
                                          <p:attrName>fillcolor</p:attrName>
                                        </p:attrNameLst>
                                      </p:cBhvr>
                                      <p:to>
                                        <p:clrVal>
                                          <a:srgbClr val="0070C0"/>
                                        </p:clrVal>
                                      </p:to>
                                    </p:set>
                                    <p:set>
                                      <p:cBhvr>
                                        <p:cTn id="8" dur="500" fill="hold"/>
                                        <p:tgtEl>
                                          <p:spTgt spid="3">
                                            <p:txEl>
                                              <p:pRg st="4" end="4"/>
                                            </p:txEl>
                                          </p:spTgt>
                                        </p:tgtEl>
                                        <p:attrNameLst>
                                          <p:attrName>fill.type</p:attrName>
                                        </p:attrNameLst>
                                      </p:cBhvr>
                                      <p:to>
                                        <p:strVal val="solid"/>
                                      </p:to>
                                    </p:set>
                                  </p:childTnLst>
                                  <p:subTnLst>
                                    <p:animClr clrSpc="rgb" dir="cw">
                                      <p:cBhvr override="childStyle">
                                        <p:cTn dur="1" fill="hold" display="0" masterRel="nextClick" afterEffect="1"/>
                                        <p:tgtEl>
                                          <p:spTgt spid="3">
                                            <p:txEl>
                                              <p:pRg st="4" end="4"/>
                                            </p:txEl>
                                          </p:spTgt>
                                        </p:tgtEl>
                                        <p:attrNameLst>
                                          <p:attrName>ppt_c</p:attrName>
                                        </p:attrNameLst>
                                      </p:cBhvr>
                                      <p:to>
                                        <a:schemeClr val="tx1"/>
                                      </p:to>
                                    </p:animClr>
                                  </p:subTnLst>
                                </p:cTn>
                              </p:par>
                              <p:par>
                                <p:cTn id="9" presetID="16" presetClass="emph" presetSubtype="0" fill="hold" nodeType="withEffect">
                                  <p:stCondLst>
                                    <p:cond delay="0"/>
                                  </p:stCondLst>
                                  <p:iterate type="lt">
                                    <p:tmPct val="4000"/>
                                  </p:iterate>
                                  <p:childTnLst>
                                    <p:set>
                                      <p:cBhvr override="childStyle">
                                        <p:cTn id="10" dur="500" fill="hold"/>
                                        <p:tgtEl>
                                          <p:spTgt spid="3">
                                            <p:txEl>
                                              <p:pRg st="5" end="5"/>
                                            </p:txEl>
                                          </p:spTgt>
                                        </p:tgtEl>
                                        <p:attrNameLst>
                                          <p:attrName>style.color</p:attrName>
                                        </p:attrNameLst>
                                      </p:cBhvr>
                                      <p:to>
                                        <p:clrVal>
                                          <a:srgbClr val="0070C0"/>
                                        </p:clrVal>
                                      </p:to>
                                    </p:set>
                                    <p:set>
                                      <p:cBhvr>
                                        <p:cTn id="11" dur="500" fill="hold"/>
                                        <p:tgtEl>
                                          <p:spTgt spid="3">
                                            <p:txEl>
                                              <p:pRg st="5" end="5"/>
                                            </p:txEl>
                                          </p:spTgt>
                                        </p:tgtEl>
                                        <p:attrNameLst>
                                          <p:attrName>fillcolor</p:attrName>
                                        </p:attrNameLst>
                                      </p:cBhvr>
                                      <p:to>
                                        <p:clrVal>
                                          <a:srgbClr val="0070C0"/>
                                        </p:clrVal>
                                      </p:to>
                                    </p:set>
                                    <p:set>
                                      <p:cBhvr>
                                        <p:cTn id="12" dur="500" fill="hold"/>
                                        <p:tgtEl>
                                          <p:spTgt spid="3">
                                            <p:txEl>
                                              <p:pRg st="5" end="5"/>
                                            </p:txEl>
                                          </p:spTgt>
                                        </p:tgtEl>
                                        <p:attrNameLst>
                                          <p:attrName>fill.type</p:attrName>
                                        </p:attrNameLst>
                                      </p:cBhvr>
                                      <p:to>
                                        <p:strVal val="solid"/>
                                      </p:to>
                                    </p:set>
                                  </p:childTnLst>
                                  <p:subTnLst>
                                    <p:animClr clrSpc="rgb" dir="cw">
                                      <p:cBhvr override="childStyle">
                                        <p:cTn dur="1" fill="hold" display="0" masterRel="nextClick" afterEffect="1"/>
                                        <p:tgtEl>
                                          <p:spTgt spid="3">
                                            <p:txEl>
                                              <p:pRg st="5" end="5"/>
                                            </p:txEl>
                                          </p:spTgt>
                                        </p:tgtEl>
                                        <p:attrNameLst>
                                          <p:attrName>ppt_c</p:attrName>
                                        </p:attrNameLst>
                                      </p:cBhvr>
                                      <p:to>
                                        <a:schemeClr val="tx1"/>
                                      </p:to>
                                    </p:animClr>
                                  </p:subTnLst>
                                </p:cTn>
                              </p:par>
                            </p:childTnLst>
                          </p:cTn>
                        </p:par>
                      </p:childTnLst>
                    </p:cTn>
                  </p:par>
                  <p:par>
                    <p:cTn id="13" fill="hold">
                      <p:stCondLst>
                        <p:cond delay="indefinite"/>
                      </p:stCondLst>
                      <p:childTnLst>
                        <p:par>
                          <p:cTn id="14" fill="hold">
                            <p:stCondLst>
                              <p:cond delay="0"/>
                            </p:stCondLst>
                            <p:childTnLst>
                              <p:par>
                                <p:cTn id="15" presetID="16" presetClass="emph" presetSubtype="0" fill="hold" nodeType="clickEffect">
                                  <p:stCondLst>
                                    <p:cond delay="0"/>
                                  </p:stCondLst>
                                  <p:iterate type="lt">
                                    <p:tmPct val="4000"/>
                                  </p:iterate>
                                  <p:childTnLst>
                                    <p:set>
                                      <p:cBhvr override="childStyle">
                                        <p:cTn id="16" dur="500" fill="hold"/>
                                        <p:tgtEl>
                                          <p:spTgt spid="3">
                                            <p:txEl>
                                              <p:pRg st="3" end="3"/>
                                            </p:txEl>
                                          </p:spTgt>
                                        </p:tgtEl>
                                        <p:attrNameLst>
                                          <p:attrName>style.color</p:attrName>
                                        </p:attrNameLst>
                                      </p:cBhvr>
                                      <p:to>
                                        <p:clrVal>
                                          <a:srgbClr val="0070C0"/>
                                        </p:clrVal>
                                      </p:to>
                                    </p:set>
                                    <p:set>
                                      <p:cBhvr>
                                        <p:cTn id="17" dur="500" fill="hold"/>
                                        <p:tgtEl>
                                          <p:spTgt spid="3">
                                            <p:txEl>
                                              <p:pRg st="3" end="3"/>
                                            </p:txEl>
                                          </p:spTgt>
                                        </p:tgtEl>
                                        <p:attrNameLst>
                                          <p:attrName>fillcolor</p:attrName>
                                        </p:attrNameLst>
                                      </p:cBhvr>
                                      <p:to>
                                        <p:clrVal>
                                          <a:srgbClr val="0070C0"/>
                                        </p:clrVal>
                                      </p:to>
                                    </p:set>
                                    <p:set>
                                      <p:cBhvr>
                                        <p:cTn id="18" dur="500" fill="hold"/>
                                        <p:tgtEl>
                                          <p:spTgt spid="3">
                                            <p:txEl>
                                              <p:pRg st="3" end="3"/>
                                            </p:txEl>
                                          </p:spTgt>
                                        </p:tgtEl>
                                        <p:attrNameLst>
                                          <p:attrName>fill.type</p:attrName>
                                        </p:attrNameLst>
                                      </p:cBhvr>
                                      <p:to>
                                        <p:strVal val="solid"/>
                                      </p:to>
                                    </p:set>
                                  </p:childTnLst>
                                  <p:subTnLst>
                                    <p:animClr clrSpc="rgb" dir="cw">
                                      <p:cBhvr override="childStyle">
                                        <p:cTn dur="1" fill="hold" display="0" masterRel="nextClick" afterEffect="1"/>
                                        <p:tgtEl>
                                          <p:spTgt spid="3">
                                            <p:txEl>
                                              <p:pRg st="3" end="3"/>
                                            </p:txEl>
                                          </p:spTgt>
                                        </p:tgtEl>
                                        <p:attrNameLst>
                                          <p:attrName>ppt_c</p:attrName>
                                        </p:attrNameLst>
                                      </p:cBhvr>
                                      <p:to>
                                        <a:schemeClr val="tx1"/>
                                      </p:to>
                                    </p:animClr>
                                  </p:subTnLst>
                                </p:cTn>
                              </p:par>
                            </p:childTnLst>
                          </p:cTn>
                        </p:par>
                      </p:childTnLst>
                    </p:cTn>
                  </p:par>
                  <p:par>
                    <p:cTn id="19" fill="hold">
                      <p:stCondLst>
                        <p:cond delay="indefinite"/>
                      </p:stCondLst>
                      <p:childTnLst>
                        <p:par>
                          <p:cTn id="20" fill="hold">
                            <p:stCondLst>
                              <p:cond delay="0"/>
                            </p:stCondLst>
                            <p:childTnLst>
                              <p:par>
                                <p:cTn id="21" presetID="16" presetClass="emph" presetSubtype="0" fill="hold" nodeType="clickEffect">
                                  <p:stCondLst>
                                    <p:cond delay="0"/>
                                  </p:stCondLst>
                                  <p:iterate type="lt">
                                    <p:tmPct val="4000"/>
                                  </p:iterate>
                                  <p:childTnLst>
                                    <p:set>
                                      <p:cBhvr override="childStyle">
                                        <p:cTn id="22" dur="500" fill="hold"/>
                                        <p:tgtEl>
                                          <p:spTgt spid="3">
                                            <p:txEl>
                                              <p:pRg st="0" end="0"/>
                                            </p:txEl>
                                          </p:spTgt>
                                        </p:tgtEl>
                                        <p:attrNameLst>
                                          <p:attrName>style.color</p:attrName>
                                        </p:attrNameLst>
                                      </p:cBhvr>
                                      <p:to>
                                        <p:clrVal>
                                          <a:srgbClr val="0070C0"/>
                                        </p:clrVal>
                                      </p:to>
                                    </p:set>
                                    <p:set>
                                      <p:cBhvr>
                                        <p:cTn id="23" dur="500" fill="hold"/>
                                        <p:tgtEl>
                                          <p:spTgt spid="3">
                                            <p:txEl>
                                              <p:pRg st="0" end="0"/>
                                            </p:txEl>
                                          </p:spTgt>
                                        </p:tgtEl>
                                        <p:attrNameLst>
                                          <p:attrName>fillcolor</p:attrName>
                                        </p:attrNameLst>
                                      </p:cBhvr>
                                      <p:to>
                                        <p:clrVal>
                                          <a:srgbClr val="0070C0"/>
                                        </p:clrVal>
                                      </p:to>
                                    </p:set>
                                    <p:set>
                                      <p:cBhvr>
                                        <p:cTn id="24" dur="500" fill="hold"/>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FED5C14-10C7-4F9E-854B-C61031DBE057}"/>
              </a:ext>
            </a:extLst>
          </p:cNvPr>
          <p:cNvPicPr>
            <a:picLocks noChangeAspect="1"/>
          </p:cNvPicPr>
          <p:nvPr/>
        </p:nvPicPr>
        <p:blipFill rotWithShape="1">
          <a:blip r:embed="rId2">
            <a:extLst>
              <a:ext uri="{28A0092B-C50C-407E-A947-70E740481C1C}">
                <a14:useLocalDpi xmlns:a14="http://schemas.microsoft.com/office/drawing/2010/main" val="0"/>
              </a:ext>
            </a:extLst>
          </a:blip>
          <a:srcRect l="454" t="830" r="1623" b="4814"/>
          <a:stretch/>
        </p:blipFill>
        <p:spPr>
          <a:xfrm>
            <a:off x="728663" y="1128713"/>
            <a:ext cx="7686676" cy="4872037"/>
          </a:xfrm>
          <a:prstGeom prst="rect">
            <a:avLst/>
          </a:prstGeom>
          <a:ln w="28575">
            <a:solidFill>
              <a:schemeClr val="accent1"/>
            </a:solidFill>
          </a:ln>
        </p:spPr>
      </p:pic>
      <p:sp>
        <p:nvSpPr>
          <p:cNvPr id="8" name="Title 7">
            <a:extLst>
              <a:ext uri="{FF2B5EF4-FFF2-40B4-BE49-F238E27FC236}">
                <a16:creationId xmlns:a16="http://schemas.microsoft.com/office/drawing/2014/main" id="{B0386640-0BD5-43D9-93B6-8F9AECD1D5A5}"/>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1</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Adoption of the Agenda</a:t>
            </a:r>
            <a:endParaRPr lang="en-US" dirty="0"/>
          </a:p>
        </p:txBody>
      </p:sp>
    </p:spTree>
    <p:extLst>
      <p:ext uri="{BB962C8B-B14F-4D97-AF65-F5344CB8AC3E}">
        <p14:creationId xmlns:p14="http://schemas.microsoft.com/office/powerpoint/2010/main" val="751709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914698" cy="4937760"/>
          </a:xfrm>
        </p:spPr>
        <p:txBody>
          <a:bodyPr/>
          <a:lstStyle/>
          <a:p>
            <a:pPr marL="514350" indent="-514350">
              <a:buFont typeface="+mj-lt"/>
              <a:buAutoNum type="arabicPeriod"/>
            </a:pPr>
            <a:r>
              <a:rPr lang="en-US" dirty="0">
                <a:solidFill>
                  <a:schemeClr val="bg2">
                    <a:lumMod val="50000"/>
                  </a:schemeClr>
                </a:solidFill>
              </a:rPr>
              <a:t>Adoption of the Agenda</a:t>
            </a:r>
          </a:p>
          <a:p>
            <a:pPr marL="514350" indent="-514350">
              <a:buFont typeface="+mj-lt"/>
              <a:buAutoNum type="arabicPeriod"/>
            </a:pPr>
            <a:r>
              <a:rPr lang="en-US" dirty="0">
                <a:solidFill>
                  <a:srgbClr val="0070C0"/>
                </a:solidFill>
              </a:rPr>
              <a:t>Adoption of the report of the last session</a:t>
            </a:r>
          </a:p>
          <a:p>
            <a:pPr marL="514350" indent="-514350">
              <a:buFont typeface="+mj-lt"/>
              <a:buAutoNum type="arabicPeriod"/>
            </a:pPr>
            <a:r>
              <a:rPr lang="en-US" dirty="0"/>
              <a:t>FRAV status and session orientation</a:t>
            </a:r>
          </a:p>
          <a:p>
            <a:pPr marL="514350" indent="-514350">
              <a:buFont typeface="+mj-lt"/>
              <a:buAutoNum type="arabicPeriod"/>
            </a:pPr>
            <a:r>
              <a:rPr lang="en-US" dirty="0"/>
              <a:t>Document 5 update </a:t>
            </a:r>
            <a:r>
              <a:rPr lang="en-US" sz="1800" dirty="0"/>
              <a:t>(Request for comments)</a:t>
            </a:r>
            <a:endParaRPr lang="en-US" dirty="0"/>
          </a:p>
          <a:p>
            <a:pPr marL="514350" indent="-514350">
              <a:buFont typeface="+mj-lt"/>
              <a:buAutoNum type="arabicPeriod"/>
            </a:pPr>
            <a:r>
              <a:rPr lang="en-US" dirty="0"/>
              <a:t>Elaboration of ADS safety requirements </a:t>
            </a:r>
            <a:r>
              <a:rPr lang="en-US" sz="1800" dirty="0"/>
              <a:t>(Discussion)</a:t>
            </a:r>
          </a:p>
          <a:p>
            <a:pPr marL="514350" lvl="0" indent="-514350">
              <a:buFont typeface="+mj-lt"/>
              <a:buAutoNum type="arabicPeriod"/>
            </a:pPr>
            <a:r>
              <a:rPr lang="en-US" dirty="0"/>
              <a:t>Discussion of approaches to setting performance limits </a:t>
            </a:r>
            <a:r>
              <a:rPr lang="en-US" sz="1800" dirty="0">
                <a:solidFill>
                  <a:prstClr val="black"/>
                </a:solidFill>
              </a:rPr>
              <a:t>(Discussion)</a:t>
            </a:r>
            <a:endParaRPr lang="en-US" dirty="0"/>
          </a:p>
          <a:p>
            <a:pPr marL="514350" indent="-514350">
              <a:buFont typeface="+mj-lt"/>
              <a:buAutoNum type="arabicPeriod"/>
            </a:pPr>
            <a:r>
              <a:rPr lang="en-US" dirty="0"/>
              <a:t>Next steps and deliverables</a:t>
            </a:r>
          </a:p>
        </p:txBody>
      </p:sp>
      <p:sp>
        <p:nvSpPr>
          <p:cNvPr id="4" name="TextBox 3">
            <a:extLst>
              <a:ext uri="{FF2B5EF4-FFF2-40B4-BE49-F238E27FC236}">
                <a16:creationId xmlns:a16="http://schemas.microsoft.com/office/drawing/2014/main" id="{75A8C051-D350-490F-9632-FA4335159325}"/>
              </a:ext>
            </a:extLst>
          </p:cNvPr>
          <p:cNvSpPr txBox="1"/>
          <p:nvPr/>
        </p:nvSpPr>
        <p:spPr>
          <a:xfrm>
            <a:off x="1157288" y="4904807"/>
            <a:ext cx="9086850" cy="800219"/>
          </a:xfrm>
          <a:prstGeom prst="rect">
            <a:avLst/>
          </a:prstGeom>
          <a:noFill/>
          <a:ln w="38100">
            <a:solidFill>
              <a:schemeClr val="accent1"/>
            </a:solidFill>
          </a:ln>
        </p:spPr>
        <p:txBody>
          <a:bodyPr wrap="square" tIns="91440" bIns="91440" rtlCol="0">
            <a:spAutoFit/>
          </a:bodyPr>
          <a:lstStyle/>
          <a:p>
            <a:pPr algn="ctr">
              <a:spcBef>
                <a:spcPts val="600"/>
              </a:spcBef>
              <a:spcAft>
                <a:spcPts val="600"/>
              </a:spcAft>
            </a:pPr>
            <a:r>
              <a:rPr lang="en-US" sz="2000" b="1" dirty="0"/>
              <a:t>Given the short period between 5</a:t>
            </a:r>
            <a:r>
              <a:rPr lang="en-US" sz="2000" b="1" baseline="30000" dirty="0"/>
              <a:t>th</a:t>
            </a:r>
            <a:r>
              <a:rPr lang="en-US" sz="2000" b="1" dirty="0"/>
              <a:t> and 6</a:t>
            </a:r>
            <a:r>
              <a:rPr lang="en-US" sz="2000" b="1" baseline="30000" dirty="0"/>
              <a:t>th</a:t>
            </a:r>
            <a:r>
              <a:rPr lang="en-US" sz="2000" b="1" dirty="0"/>
              <a:t> sessions, we will re-confirm approval of the report at the next session.</a:t>
            </a:r>
          </a:p>
        </p:txBody>
      </p:sp>
    </p:spTree>
    <p:extLst>
      <p:ext uri="{BB962C8B-B14F-4D97-AF65-F5344CB8AC3E}">
        <p14:creationId xmlns:p14="http://schemas.microsoft.com/office/powerpoint/2010/main" val="3841782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E20590-9571-4D52-B206-16F9F48B0547}"/>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3</a:t>
            </a:r>
            <a:br>
              <a:rPr lang="en-US" dirty="0"/>
            </a:br>
            <a:r>
              <a:rPr lang="en-US" dirty="0"/>
              <a:t>Review of FRAV Points of Consensus </a:t>
            </a:r>
            <a:r>
              <a:rPr lang="en-US" sz="1800" dirty="0"/>
              <a:t>(cont.)</a:t>
            </a:r>
            <a:endParaRPr lang="en-US" dirty="0"/>
          </a:p>
        </p:txBody>
      </p:sp>
      <p:sp>
        <p:nvSpPr>
          <p:cNvPr id="6" name="Content Placeholder 5">
            <a:extLst>
              <a:ext uri="{FF2B5EF4-FFF2-40B4-BE49-F238E27FC236}">
                <a16:creationId xmlns:a16="http://schemas.microsoft.com/office/drawing/2014/main" id="{185F2E84-5F4C-4CD1-95AB-4C21F1CF9631}"/>
              </a:ext>
            </a:extLst>
          </p:cNvPr>
          <p:cNvSpPr>
            <a:spLocks noGrp="1"/>
          </p:cNvSpPr>
          <p:nvPr>
            <p:ph idx="1"/>
          </p:nvPr>
        </p:nvSpPr>
        <p:spPr/>
        <p:txBody>
          <a:bodyPr>
            <a:normAutofit/>
          </a:bodyPr>
          <a:lstStyle/>
          <a:p>
            <a:pPr marL="342900" indent="-342900">
              <a:lnSpc>
                <a:spcPct val="120000"/>
              </a:lnSpc>
              <a:spcBef>
                <a:spcPts val="0"/>
              </a:spcBef>
              <a:buFont typeface="+mj-lt"/>
              <a:buAutoNum type="arabicPeriod"/>
            </a:pPr>
            <a:r>
              <a:rPr lang="en-US" sz="1400" dirty="0"/>
              <a:t>“</a:t>
            </a:r>
            <a:r>
              <a:rPr lang="en-US" sz="1400" i="1" dirty="0"/>
              <a:t>Automated Driving System</a:t>
            </a:r>
            <a:r>
              <a:rPr lang="en-US" sz="1400" dirty="0"/>
              <a:t>” (ADS) means the hardware and software that are collectively capable of operating a vehicle on a sustained basis.</a:t>
            </a:r>
          </a:p>
          <a:p>
            <a:pPr marL="342900" indent="-342900">
              <a:lnSpc>
                <a:spcPct val="120000"/>
              </a:lnSpc>
              <a:spcBef>
                <a:spcPts val="0"/>
              </a:spcBef>
              <a:buFont typeface="+mj-lt"/>
              <a:buAutoNum type="arabicPeriod"/>
            </a:pPr>
            <a:r>
              <a:rPr lang="en-US" sz="1400" dirty="0"/>
              <a:t>FRAV requirements specifically regard the ADS and its performance in the operation of a vehicle.</a:t>
            </a:r>
          </a:p>
          <a:p>
            <a:pPr marL="342900" indent="-342900">
              <a:lnSpc>
                <a:spcPct val="120000"/>
              </a:lnSpc>
              <a:spcBef>
                <a:spcPts val="0"/>
              </a:spcBef>
              <a:buFont typeface="+mj-lt"/>
              <a:buAutoNum type="arabicPeriod"/>
            </a:pPr>
            <a:r>
              <a:rPr lang="en-US" sz="1400" dirty="0"/>
              <a:t>Operational Design Domain (ODD) refers to the operating conditions under which an ADS is designed to function.</a:t>
            </a:r>
          </a:p>
          <a:p>
            <a:pPr marL="342900" indent="-342900">
              <a:lnSpc>
                <a:spcPct val="120000"/>
              </a:lnSpc>
              <a:spcBef>
                <a:spcPts val="0"/>
              </a:spcBef>
              <a:buFont typeface="+mj-lt"/>
              <a:buAutoNum type="arabicPeriod"/>
            </a:pPr>
            <a:r>
              <a:rPr lang="en-US" sz="1400" dirty="0"/>
              <a:t>ADS may be designed to function under more than one discrete set of operating conditions (i.e., more than one ODD).</a:t>
            </a:r>
          </a:p>
          <a:p>
            <a:pPr marL="342900" indent="-342900">
              <a:lnSpc>
                <a:spcPct val="120000"/>
              </a:lnSpc>
              <a:spcBef>
                <a:spcPts val="0"/>
              </a:spcBef>
              <a:buFont typeface="+mj-lt"/>
              <a:buAutoNum type="arabicPeriod"/>
            </a:pPr>
            <a:r>
              <a:rPr lang="en-US" sz="1400" dirty="0"/>
              <a:t>“</a:t>
            </a:r>
            <a:r>
              <a:rPr lang="en-US" sz="1400" i="1" dirty="0"/>
              <a:t>(ADS) feature</a:t>
            </a:r>
            <a:r>
              <a:rPr lang="en-US" sz="1400" dirty="0"/>
              <a:t>”</a:t>
            </a:r>
            <a:r>
              <a:rPr lang="en-US" sz="1400" i="1" dirty="0"/>
              <a:t> </a:t>
            </a:r>
            <a:r>
              <a:rPr lang="en-US" sz="1400" dirty="0"/>
              <a:t>means an application of ADS hardware and software designed specifically for use within an ODD.</a:t>
            </a:r>
          </a:p>
          <a:p>
            <a:pPr marL="342900" indent="-342900">
              <a:lnSpc>
                <a:spcPct val="120000"/>
              </a:lnSpc>
              <a:spcBef>
                <a:spcPts val="0"/>
              </a:spcBef>
              <a:buFont typeface="+mj-lt"/>
              <a:buAutoNum type="arabicPeriod"/>
            </a:pPr>
            <a:r>
              <a:rPr lang="en-US" sz="1400" dirty="0"/>
              <a:t>An ADS may have one or more features as defined by their unique ODD.</a:t>
            </a:r>
          </a:p>
          <a:p>
            <a:pPr marL="342900" indent="-342900">
              <a:lnSpc>
                <a:spcPct val="120000"/>
              </a:lnSpc>
              <a:spcBef>
                <a:spcPts val="0"/>
              </a:spcBef>
              <a:buFont typeface="+mj-lt"/>
              <a:buAutoNum type="arabicPeriod"/>
            </a:pPr>
            <a:r>
              <a:rPr lang="en-US" sz="1400" dirty="0"/>
              <a:t>“</a:t>
            </a:r>
            <a:r>
              <a:rPr lang="en-US" sz="1400" i="1" dirty="0"/>
              <a:t>Operational Design Domain</a:t>
            </a:r>
            <a:r>
              <a:rPr lang="en-US" sz="1400" dirty="0"/>
              <a:t>”</a:t>
            </a:r>
            <a:r>
              <a:rPr lang="en-US" sz="1400" i="1" dirty="0"/>
              <a:t> </a:t>
            </a:r>
            <a:r>
              <a:rPr lang="en-US" sz="1400" dirty="0"/>
              <a:t>means the operating conditions under which an ADS feature is specifically designed to function.</a:t>
            </a:r>
          </a:p>
          <a:p>
            <a:pPr marL="342900" indent="-342900">
              <a:lnSpc>
                <a:spcPct val="120000"/>
              </a:lnSpc>
              <a:spcBef>
                <a:spcPts val="0"/>
              </a:spcBef>
              <a:buFont typeface="+mj-lt"/>
              <a:buAutoNum type="arabicPeriod"/>
            </a:pPr>
            <a:r>
              <a:rPr lang="en-US" sz="1400" dirty="0"/>
              <a:t>In operation, the ADS continuously controls the vehicle motion, monitors the vehicle environment, interacts with other road users, and determines responses to road and traffic conditions (collectively known as the Dynamic Driving Task (DDT)).</a:t>
            </a:r>
          </a:p>
          <a:p>
            <a:pPr marL="342900" indent="-342900">
              <a:lnSpc>
                <a:spcPct val="120000"/>
              </a:lnSpc>
              <a:spcBef>
                <a:spcPts val="0"/>
              </a:spcBef>
              <a:buFont typeface="+mj-lt"/>
              <a:buAutoNum type="arabicPeriod"/>
            </a:pPr>
            <a:r>
              <a:rPr lang="en-US" sz="1400" dirty="0"/>
              <a:t>The ADS has functions that collectively perform the entire DDT while the ADS is in use.</a:t>
            </a:r>
          </a:p>
          <a:p>
            <a:pPr marL="342900" indent="-342900">
              <a:lnSpc>
                <a:spcPct val="120000"/>
              </a:lnSpc>
              <a:spcBef>
                <a:spcPts val="0"/>
              </a:spcBef>
              <a:buFont typeface="+mj-lt"/>
              <a:buAutoNum type="arabicPeriod"/>
            </a:pPr>
            <a:r>
              <a:rPr lang="en-US" sz="1400" dirty="0"/>
              <a:t>The ADS monitors the functions and safely manages failure modes when detected.</a:t>
            </a:r>
          </a:p>
          <a:p>
            <a:pPr marL="342900" indent="-342900">
              <a:lnSpc>
                <a:spcPct val="120000"/>
              </a:lnSpc>
              <a:spcBef>
                <a:spcPts val="0"/>
              </a:spcBef>
              <a:buFont typeface="+mj-lt"/>
              <a:buAutoNum type="arabicPeriod"/>
            </a:pPr>
            <a:r>
              <a:rPr lang="en-US" sz="1400" dirty="0"/>
              <a:t>The ADS functions enable the features to operate the vehicle within the ODD of the feature.</a:t>
            </a:r>
          </a:p>
          <a:p>
            <a:pPr marL="342900" indent="-342900">
              <a:lnSpc>
                <a:spcPct val="120000"/>
              </a:lnSpc>
              <a:spcBef>
                <a:spcPts val="0"/>
              </a:spcBef>
              <a:buFont typeface="+mj-lt"/>
              <a:buAutoNum type="arabicPeriod"/>
            </a:pPr>
            <a:r>
              <a:rPr lang="en-US" sz="1400" dirty="0"/>
              <a:t>An ADS feature may use all or some of the functions of the ADS.</a:t>
            </a:r>
          </a:p>
          <a:p>
            <a:pPr marL="342900" indent="-342900">
              <a:lnSpc>
                <a:spcPct val="120000"/>
              </a:lnSpc>
              <a:spcBef>
                <a:spcPts val="0"/>
              </a:spcBef>
              <a:buFont typeface="+mj-lt"/>
              <a:buAutoNum type="arabicPeriod"/>
            </a:pPr>
            <a:r>
              <a:rPr lang="en-US" sz="1400" dirty="0"/>
              <a:t>ADS features may share ADS functions.</a:t>
            </a:r>
          </a:p>
          <a:p>
            <a:pPr marL="342900" indent="-342900">
              <a:lnSpc>
                <a:spcPct val="120000"/>
              </a:lnSpc>
              <a:spcBef>
                <a:spcPts val="0"/>
              </a:spcBef>
              <a:buFont typeface="+mj-lt"/>
              <a:buAutoNum type="arabicPeriod"/>
            </a:pPr>
            <a:r>
              <a:rPr lang="en-US" sz="1400" dirty="0"/>
              <a:t>An ADS should be assessed based on its intended use(s) and limitations on the use of its features.</a:t>
            </a:r>
          </a:p>
          <a:p>
            <a:pPr marL="342900" indent="-342900">
              <a:lnSpc>
                <a:spcPct val="120000"/>
              </a:lnSpc>
              <a:spcBef>
                <a:spcPts val="0"/>
              </a:spcBef>
              <a:buFont typeface="+mj-lt"/>
              <a:buAutoNum type="arabicPeriod"/>
            </a:pPr>
            <a:r>
              <a:rPr lang="en-US" sz="1400" dirty="0"/>
              <a:t>ADS requirements should be technology-neutral and performance-based.</a:t>
            </a:r>
          </a:p>
        </p:txBody>
      </p:sp>
    </p:spTree>
    <p:extLst>
      <p:ext uri="{BB962C8B-B14F-4D97-AF65-F5344CB8AC3E}">
        <p14:creationId xmlns:p14="http://schemas.microsoft.com/office/powerpoint/2010/main" val="1742713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E20590-9571-4D52-B206-16F9F48B0547}"/>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3</a:t>
            </a:r>
            <a:br>
              <a:rPr lang="en-US" dirty="0"/>
            </a:br>
            <a:r>
              <a:rPr lang="en-US" dirty="0"/>
              <a:t>Review of FRAV Points of Consensus </a:t>
            </a:r>
            <a:r>
              <a:rPr kumimoji="0" lang="en-US" sz="18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(cont.)</a:t>
            </a:r>
            <a:endParaRPr lang="en-US" dirty="0"/>
          </a:p>
        </p:txBody>
      </p:sp>
      <p:sp>
        <p:nvSpPr>
          <p:cNvPr id="6" name="Content Placeholder 5">
            <a:extLst>
              <a:ext uri="{FF2B5EF4-FFF2-40B4-BE49-F238E27FC236}">
                <a16:creationId xmlns:a16="http://schemas.microsoft.com/office/drawing/2014/main" id="{185F2E84-5F4C-4CD1-95AB-4C21F1CF9631}"/>
              </a:ext>
            </a:extLst>
          </p:cNvPr>
          <p:cNvSpPr>
            <a:spLocks noGrp="1"/>
          </p:cNvSpPr>
          <p:nvPr>
            <p:ph idx="1"/>
          </p:nvPr>
        </p:nvSpPr>
        <p:spPr/>
        <p:txBody>
          <a:bodyPr>
            <a:normAutofit/>
          </a:bodyPr>
          <a:lstStyle/>
          <a:p>
            <a:pPr marL="342900" indent="-342900">
              <a:lnSpc>
                <a:spcPct val="120000"/>
              </a:lnSpc>
              <a:spcBef>
                <a:spcPts val="0"/>
              </a:spcBef>
              <a:buFont typeface="+mj-lt"/>
              <a:buAutoNum type="arabicPeriod" startAt="16"/>
            </a:pPr>
            <a:r>
              <a:rPr lang="en-US" sz="1400" dirty="0"/>
              <a:t>ADS requirements should be applicable across the anticipated diversity of configurations (i.e., features and functions).</a:t>
            </a:r>
          </a:p>
          <a:p>
            <a:pPr marL="342900" indent="-342900">
              <a:lnSpc>
                <a:spcPct val="120000"/>
              </a:lnSpc>
              <a:spcBef>
                <a:spcPts val="0"/>
              </a:spcBef>
              <a:buFont typeface="+mj-lt"/>
              <a:buAutoNum type="arabicPeriod" startAt="16"/>
            </a:pPr>
            <a:r>
              <a:rPr lang="en-US" sz="1400" dirty="0"/>
              <a:t>ADS assessments require information specific to the configuration of the ADS (i.e., features, functions, ODD, other usage specifications).</a:t>
            </a:r>
          </a:p>
          <a:p>
            <a:pPr marL="342900" indent="-342900">
              <a:lnSpc>
                <a:spcPct val="120000"/>
              </a:lnSpc>
              <a:spcBef>
                <a:spcPts val="0"/>
              </a:spcBef>
              <a:buFont typeface="+mj-lt"/>
              <a:buAutoNum type="arabicPeriod" startAt="16"/>
            </a:pPr>
            <a:r>
              <a:rPr lang="en-US" sz="1400" dirty="0"/>
              <a:t>Manufacturers provide the information specific to the ADS design and intended uses.</a:t>
            </a:r>
          </a:p>
          <a:p>
            <a:pPr marL="342900" indent="-342900">
              <a:lnSpc>
                <a:spcPct val="120000"/>
              </a:lnSpc>
              <a:spcBef>
                <a:spcPts val="0"/>
              </a:spcBef>
              <a:buFont typeface="+mj-lt"/>
              <a:buAutoNum type="arabicPeriod" startAt="16"/>
            </a:pPr>
            <a:r>
              <a:rPr lang="en-US" sz="1400" dirty="0"/>
              <a:t>FRAV will define mandatory requirements for ADS descriptions (i.e., ODD elements, other usage specifications).</a:t>
            </a:r>
          </a:p>
          <a:p>
            <a:pPr marL="342900" indent="-342900">
              <a:lnSpc>
                <a:spcPct val="120000"/>
              </a:lnSpc>
              <a:spcBef>
                <a:spcPts val="0"/>
              </a:spcBef>
              <a:buFont typeface="+mj-lt"/>
              <a:buAutoNum type="arabicPeriod" startAt="16"/>
            </a:pPr>
            <a:r>
              <a:rPr lang="en-US" sz="1400" dirty="0"/>
              <a:t>The manufacturer description of the ADS provides a means to determine the application of the ADS performance requirements.</a:t>
            </a:r>
          </a:p>
          <a:p>
            <a:pPr marL="342900" indent="-342900">
              <a:lnSpc>
                <a:spcPct val="120000"/>
              </a:lnSpc>
              <a:spcBef>
                <a:spcPts val="0"/>
              </a:spcBef>
              <a:buFont typeface="+mj-lt"/>
              <a:buAutoNum type="arabicPeriod" startAt="16"/>
            </a:pPr>
            <a:r>
              <a:rPr lang="en-US" sz="1400" dirty="0"/>
              <a:t>The NATM process should begin with a review of the ADS description to verify fulfillment of the mandatory description requirements and to determine the application of the performance requirements.</a:t>
            </a:r>
          </a:p>
          <a:p>
            <a:pPr marL="342900" indent="-342900">
              <a:lnSpc>
                <a:spcPct val="120000"/>
              </a:lnSpc>
              <a:spcBef>
                <a:spcPts val="0"/>
              </a:spcBef>
              <a:buFont typeface="+mj-lt"/>
              <a:buAutoNum type="arabicPeriod" startAt="16"/>
            </a:pPr>
            <a:r>
              <a:rPr lang="en-US" sz="1400" dirty="0">
                <a:solidFill>
                  <a:srgbClr val="418FDE"/>
                </a:solidFill>
              </a:rPr>
              <a:t>The ADS requirements should be derived from the following safety perspectives:</a:t>
            </a:r>
          </a:p>
          <a:p>
            <a:pPr lvl="1">
              <a:lnSpc>
                <a:spcPct val="120000"/>
              </a:lnSpc>
              <a:spcBef>
                <a:spcPts val="0"/>
              </a:spcBef>
            </a:pPr>
            <a:r>
              <a:rPr lang="en-US" sz="1400" dirty="0">
                <a:solidFill>
                  <a:srgbClr val="418FDE"/>
                </a:solidFill>
              </a:rPr>
              <a:t>The ADS should drive safely.</a:t>
            </a:r>
          </a:p>
          <a:p>
            <a:pPr lvl="1">
              <a:lnSpc>
                <a:spcPct val="120000"/>
              </a:lnSpc>
              <a:spcBef>
                <a:spcPts val="0"/>
              </a:spcBef>
            </a:pPr>
            <a:r>
              <a:rPr lang="en-US" sz="1400" dirty="0">
                <a:solidFill>
                  <a:srgbClr val="418FDE"/>
                </a:solidFill>
              </a:rPr>
              <a:t>The ADS should interact safely with the user.</a:t>
            </a:r>
          </a:p>
          <a:p>
            <a:pPr lvl="1">
              <a:lnSpc>
                <a:spcPct val="120000"/>
              </a:lnSpc>
              <a:spcBef>
                <a:spcPts val="0"/>
              </a:spcBef>
            </a:pPr>
            <a:r>
              <a:rPr lang="en-US" sz="1400" dirty="0">
                <a:solidFill>
                  <a:srgbClr val="418FDE"/>
                </a:solidFill>
              </a:rPr>
              <a:t>The ADS should manage safety-critical situations.</a:t>
            </a:r>
          </a:p>
          <a:p>
            <a:pPr lvl="1">
              <a:lnSpc>
                <a:spcPct val="120000"/>
              </a:lnSpc>
              <a:spcBef>
                <a:spcPts val="0"/>
              </a:spcBef>
            </a:pPr>
            <a:r>
              <a:rPr lang="en-US" sz="1400" dirty="0">
                <a:solidFill>
                  <a:srgbClr val="418FDE"/>
                </a:solidFill>
              </a:rPr>
              <a:t>The ADS should safely manage failure modes.</a:t>
            </a:r>
          </a:p>
          <a:p>
            <a:pPr lvl="1">
              <a:lnSpc>
                <a:spcPct val="120000"/>
              </a:lnSpc>
              <a:spcBef>
                <a:spcPts val="0"/>
              </a:spcBef>
            </a:pPr>
            <a:r>
              <a:rPr lang="en-US" sz="1400" dirty="0">
                <a:solidFill>
                  <a:srgbClr val="418FDE"/>
                </a:solidFill>
              </a:rPr>
              <a:t>The ADS should maintain a safe operational state.</a:t>
            </a:r>
          </a:p>
          <a:p>
            <a:pPr marL="342900" indent="-342900">
              <a:lnSpc>
                <a:spcPct val="120000"/>
              </a:lnSpc>
              <a:spcBef>
                <a:spcPts val="0"/>
              </a:spcBef>
              <a:buFont typeface="+mj-lt"/>
              <a:buAutoNum type="arabicPeriod" startAt="16"/>
            </a:pPr>
            <a:endParaRPr lang="en-US" sz="1400" dirty="0"/>
          </a:p>
          <a:p>
            <a:pPr>
              <a:lnSpc>
                <a:spcPct val="120000"/>
              </a:lnSpc>
              <a:spcBef>
                <a:spcPts val="0"/>
              </a:spcBef>
            </a:pPr>
            <a:endParaRPr lang="en-US" sz="1400" dirty="0"/>
          </a:p>
        </p:txBody>
      </p:sp>
      <p:sp>
        <p:nvSpPr>
          <p:cNvPr id="2" name="TextBox 1">
            <a:extLst>
              <a:ext uri="{FF2B5EF4-FFF2-40B4-BE49-F238E27FC236}">
                <a16:creationId xmlns:a16="http://schemas.microsoft.com/office/drawing/2014/main" id="{8F9010AD-5EAD-4E20-A918-82E129EA6918}"/>
              </a:ext>
            </a:extLst>
          </p:cNvPr>
          <p:cNvSpPr txBox="1"/>
          <p:nvPr/>
        </p:nvSpPr>
        <p:spPr>
          <a:xfrm>
            <a:off x="6729411" y="3709987"/>
            <a:ext cx="4842033" cy="1754326"/>
          </a:xfrm>
          <a:prstGeom prst="rect">
            <a:avLst/>
          </a:prstGeom>
          <a:noFill/>
          <a:ln w="38100">
            <a:solidFill>
              <a:schemeClr val="accent1"/>
            </a:solidFill>
          </a:ln>
        </p:spPr>
        <p:txBody>
          <a:bodyPr wrap="square" tIns="182880" bIns="182880" rtlCol="0">
            <a:spAutoFit/>
          </a:bodyPr>
          <a:lstStyle/>
          <a:p>
            <a:pPr algn="ctr">
              <a:spcBef>
                <a:spcPts val="600"/>
              </a:spcBef>
              <a:spcAft>
                <a:spcPts val="600"/>
              </a:spcAft>
            </a:pPr>
            <a:r>
              <a:rPr lang="en-US" sz="1600" b="1" dirty="0"/>
              <a:t>No comments received since the last session.</a:t>
            </a:r>
          </a:p>
          <a:p>
            <a:pPr algn="ctr">
              <a:spcBef>
                <a:spcPts val="600"/>
              </a:spcBef>
              <a:spcAft>
                <a:spcPts val="600"/>
              </a:spcAft>
            </a:pPr>
            <a:r>
              <a:rPr lang="en-US" sz="1600" b="1" dirty="0"/>
              <a:t>If there are reservations, concerns, or questions regarding these points, please convey them to the FRAV secretary.  FRAV will address the issues at a future session.</a:t>
            </a:r>
          </a:p>
        </p:txBody>
      </p:sp>
    </p:spTree>
    <p:extLst>
      <p:ext uri="{BB962C8B-B14F-4D97-AF65-F5344CB8AC3E}">
        <p14:creationId xmlns:p14="http://schemas.microsoft.com/office/powerpoint/2010/main" val="2088170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p:txBody>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 of the last session</a:t>
            </a:r>
          </a:p>
          <a:p>
            <a:pPr marL="514350" indent="-514350">
              <a:buFont typeface="+mj-lt"/>
              <a:buAutoNum type="arabicPeriod"/>
            </a:pPr>
            <a:r>
              <a:rPr lang="en-US" dirty="0"/>
              <a:t>FRAV status and session orientation</a:t>
            </a:r>
          </a:p>
          <a:p>
            <a:pPr marL="514350" indent="-514350">
              <a:buFont typeface="+mj-lt"/>
              <a:buAutoNum type="arabicPeriod"/>
            </a:pPr>
            <a:r>
              <a:rPr lang="en-US" dirty="0">
                <a:solidFill>
                  <a:srgbClr val="418FDE"/>
                </a:solidFill>
              </a:rPr>
              <a:t>Document 5 update</a:t>
            </a:r>
          </a:p>
          <a:p>
            <a:pPr lvl="1"/>
            <a:r>
              <a:rPr lang="en-US" dirty="0">
                <a:solidFill>
                  <a:srgbClr val="418FDE"/>
                </a:solidFill>
              </a:rPr>
              <a:t>Request for comments for discussion at 7</a:t>
            </a:r>
            <a:r>
              <a:rPr lang="en-US" baseline="30000" dirty="0">
                <a:solidFill>
                  <a:srgbClr val="418FDE"/>
                </a:solidFill>
              </a:rPr>
              <a:t>th</a:t>
            </a:r>
            <a:r>
              <a:rPr lang="en-US" dirty="0">
                <a:solidFill>
                  <a:srgbClr val="418FDE"/>
                </a:solidFill>
              </a:rPr>
              <a:t> (17 November) session</a:t>
            </a:r>
          </a:p>
          <a:p>
            <a:pPr lvl="1"/>
            <a:r>
              <a:rPr lang="en-US" dirty="0">
                <a:solidFill>
                  <a:srgbClr val="418FDE"/>
                </a:solidFill>
              </a:rPr>
              <a:t>Japan input regarding ODD </a:t>
            </a:r>
            <a:r>
              <a:rPr lang="en-US" sz="1600" dirty="0">
                <a:solidFill>
                  <a:srgbClr val="418FDE"/>
                </a:solidFill>
              </a:rPr>
              <a:t>(document FRAV-06-09)</a:t>
            </a:r>
          </a:p>
          <a:p>
            <a:pPr marL="514350" indent="-514350">
              <a:buFont typeface="+mj-lt"/>
              <a:buAutoNum type="arabicPeriod"/>
            </a:pPr>
            <a:r>
              <a:rPr lang="en-US" dirty="0"/>
              <a:t>Elaboration of ADS safety requirements</a:t>
            </a:r>
          </a:p>
          <a:p>
            <a:pPr marL="514350" indent="-514350">
              <a:buFont typeface="+mj-lt"/>
              <a:buAutoNum type="arabicPeriod"/>
            </a:pPr>
            <a:r>
              <a:rPr lang="en-US" dirty="0"/>
              <a:t>Discussion of approaches to setting performance limits</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3957022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A7CE6-0E81-4F4C-AA3C-4D04E8DC4982}"/>
              </a:ext>
            </a:extLst>
          </p:cNvPr>
          <p:cNvSpPr>
            <a:spLocks noGrp="1"/>
          </p:cNvSpPr>
          <p:nvPr>
            <p:ph type="title"/>
          </p:nvPr>
        </p:nvSpPr>
        <p:spPr/>
        <p:txBody>
          <a:bodyPr>
            <a:normAutofit fontScale="90000"/>
          </a:bodyPr>
          <a:lstStyle/>
          <a:p>
            <a:r>
              <a:rPr lang="en-US" sz="2000" dirty="0"/>
              <a:t>Agenda Item 4</a:t>
            </a:r>
            <a:br>
              <a:rPr lang="en-US" dirty="0"/>
            </a:br>
            <a:r>
              <a:rPr lang="en-US" dirty="0"/>
              <a:t>Document 5 Update</a:t>
            </a:r>
          </a:p>
        </p:txBody>
      </p:sp>
      <p:sp>
        <p:nvSpPr>
          <p:cNvPr id="3" name="Content Placeholder 2">
            <a:extLst>
              <a:ext uri="{FF2B5EF4-FFF2-40B4-BE49-F238E27FC236}">
                <a16:creationId xmlns:a16="http://schemas.microsoft.com/office/drawing/2014/main" id="{391E8142-DEBD-4F5A-9491-20F5E0C219FA}"/>
              </a:ext>
            </a:extLst>
          </p:cNvPr>
          <p:cNvSpPr>
            <a:spLocks noGrp="1"/>
          </p:cNvSpPr>
          <p:nvPr>
            <p:ph idx="1"/>
          </p:nvPr>
        </p:nvSpPr>
        <p:spPr>
          <a:xfrm>
            <a:off x="548640" y="1188720"/>
            <a:ext cx="11124248" cy="4937760"/>
          </a:xfrm>
        </p:spPr>
        <p:txBody>
          <a:bodyPr>
            <a:normAutofit/>
          </a:bodyPr>
          <a:lstStyle/>
          <a:p>
            <a:r>
              <a:rPr lang="en-US" dirty="0"/>
              <a:t>Please review document FRAV-06-05 before the next session.</a:t>
            </a:r>
          </a:p>
          <a:p>
            <a:pPr lvl="1"/>
            <a:r>
              <a:rPr lang="en-US" dirty="0"/>
              <a:t>Preferable to have comments in advance </a:t>
            </a:r>
            <a:r>
              <a:rPr kumimoji="0" lang="en-US" sz="16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(i.e., by Thursday, 12 November)</a:t>
            </a:r>
          </a:p>
          <a:p>
            <a:r>
              <a:rPr lang="en-US" dirty="0">
                <a:solidFill>
                  <a:prstClr val="black"/>
                </a:solidFill>
              </a:rPr>
              <a:t>Principal changes</a:t>
            </a:r>
          </a:p>
          <a:p>
            <a:pPr lvl="1"/>
            <a:r>
              <a:rPr lang="en-US" dirty="0">
                <a:solidFill>
                  <a:prstClr val="black"/>
                </a:solidFill>
              </a:rPr>
              <a:t>Updated background to summarize discussions to date</a:t>
            </a:r>
          </a:p>
          <a:p>
            <a:pPr lvl="1"/>
            <a:r>
              <a:rPr lang="en-US" dirty="0">
                <a:solidFill>
                  <a:prstClr val="black"/>
                </a:solidFill>
              </a:rPr>
              <a:t>Proposes revised “Purpose of the document” </a:t>
            </a:r>
            <a:r>
              <a:rPr lang="en-US" sz="1800" dirty="0">
                <a:solidFill>
                  <a:prstClr val="black"/>
                </a:solidFill>
              </a:rPr>
              <a:t>(Clarify understanding of purpose)</a:t>
            </a:r>
            <a:endParaRPr lang="en-US" dirty="0">
              <a:solidFill>
                <a:prstClr val="black"/>
              </a:solidFill>
            </a:endParaRPr>
          </a:p>
          <a:p>
            <a:pPr lvl="1"/>
            <a:r>
              <a:rPr lang="en-US" dirty="0">
                <a:solidFill>
                  <a:prstClr val="black"/>
                </a:solidFill>
              </a:rPr>
              <a:t>Proposes “Dynamic Driving Task” and “ADS function” (working) definitions</a:t>
            </a:r>
          </a:p>
          <a:p>
            <a:pPr lvl="2"/>
            <a:r>
              <a:rPr lang="en-US" dirty="0">
                <a:solidFill>
                  <a:prstClr val="black"/>
                </a:solidFill>
              </a:rPr>
              <a:t>Proposes update to “ADS” definition accordingly</a:t>
            </a:r>
          </a:p>
          <a:p>
            <a:pPr lvl="1"/>
            <a:r>
              <a:rPr lang="en-US" dirty="0">
                <a:solidFill>
                  <a:prstClr val="black"/>
                </a:solidFill>
              </a:rPr>
              <a:t>Proposes “ADS Safety Requirements” introductory chapter</a:t>
            </a:r>
          </a:p>
          <a:p>
            <a:pPr lvl="2"/>
            <a:r>
              <a:rPr lang="en-US" dirty="0">
                <a:solidFill>
                  <a:prstClr val="black"/>
                </a:solidFill>
              </a:rPr>
              <a:t>Description of “system safety”, FRAV strategy, etc.</a:t>
            </a:r>
          </a:p>
          <a:p>
            <a:pPr lvl="1"/>
            <a:r>
              <a:rPr lang="en-US" dirty="0">
                <a:solidFill>
                  <a:prstClr val="black"/>
                </a:solidFill>
              </a:rPr>
              <a:t>Proposes “ADS Performance Requirements” chapter</a:t>
            </a:r>
          </a:p>
          <a:p>
            <a:pPr lvl="2"/>
            <a:r>
              <a:rPr lang="en-US" dirty="0">
                <a:solidFill>
                  <a:prstClr val="black"/>
                </a:solidFill>
              </a:rPr>
              <a:t>D5 structure: “ADS Safety Requirements”, “ODD”, “ADS Performance Requirements”</a:t>
            </a:r>
          </a:p>
          <a:p>
            <a:pPr lvl="2"/>
            <a:r>
              <a:rPr lang="en-US" dirty="0">
                <a:solidFill>
                  <a:prstClr val="black"/>
                </a:solidFill>
              </a:rPr>
              <a:t>Group ADS performance requirements in subsections</a:t>
            </a:r>
          </a:p>
        </p:txBody>
      </p:sp>
    </p:spTree>
    <p:extLst>
      <p:ext uri="{BB962C8B-B14F-4D97-AF65-F5344CB8AC3E}">
        <p14:creationId xmlns:p14="http://schemas.microsoft.com/office/powerpoint/2010/main" val="534175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p:txBody>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 of the last session</a:t>
            </a:r>
          </a:p>
          <a:p>
            <a:pPr marL="514350" indent="-514350">
              <a:buFont typeface="+mj-lt"/>
              <a:buAutoNum type="arabicPeriod"/>
            </a:pPr>
            <a:r>
              <a:rPr lang="en-US" dirty="0"/>
              <a:t>FRAV status and session orientation</a:t>
            </a:r>
          </a:p>
          <a:p>
            <a:pPr marL="514350" indent="-514350">
              <a:buFont typeface="+mj-lt"/>
              <a:buAutoNum type="arabicPeriod"/>
            </a:pPr>
            <a:r>
              <a:rPr lang="en-US" dirty="0"/>
              <a:t>Document 5 update</a:t>
            </a:r>
          </a:p>
          <a:p>
            <a:pPr lvl="1"/>
            <a:r>
              <a:rPr lang="en-US" dirty="0"/>
              <a:t>Request for comments for discussion at 7</a:t>
            </a:r>
            <a:r>
              <a:rPr lang="en-US" baseline="30000" dirty="0"/>
              <a:t>th</a:t>
            </a:r>
            <a:r>
              <a:rPr lang="en-US" dirty="0"/>
              <a:t> (17 November) session</a:t>
            </a:r>
          </a:p>
          <a:p>
            <a:pPr lvl="1"/>
            <a:r>
              <a:rPr lang="en-US" dirty="0">
                <a:solidFill>
                  <a:srgbClr val="418FDE"/>
                </a:solidFill>
              </a:rPr>
              <a:t>Japan input regarding ODD </a:t>
            </a:r>
            <a:r>
              <a:rPr lang="en-US" sz="1600" dirty="0">
                <a:solidFill>
                  <a:srgbClr val="418FDE"/>
                </a:solidFill>
              </a:rPr>
              <a:t>(document FRAV-06-09)</a:t>
            </a:r>
          </a:p>
          <a:p>
            <a:pPr marL="514350" indent="-514350">
              <a:buFont typeface="+mj-lt"/>
              <a:buAutoNum type="arabicPeriod"/>
            </a:pPr>
            <a:r>
              <a:rPr lang="en-US" dirty="0"/>
              <a:t>Elaboration of ADS safety requirements</a:t>
            </a:r>
          </a:p>
          <a:p>
            <a:pPr marL="514350" indent="-514350">
              <a:buFont typeface="+mj-lt"/>
              <a:buAutoNum type="arabicPeriod"/>
            </a:pPr>
            <a:r>
              <a:rPr lang="en-US" dirty="0"/>
              <a:t>Discussion of approaches to setting performance limits</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1306249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1450</Words>
  <Application>Microsoft Office PowerPoint</Application>
  <PresentationFormat>Widescreen</PresentationFormat>
  <Paragraphs>146</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Arial Nova</vt:lpstr>
      <vt:lpstr>Arial Nova Light</vt:lpstr>
      <vt:lpstr>Calibri</vt:lpstr>
      <vt:lpstr>Office Theme</vt:lpstr>
      <vt:lpstr>Session 6 Status Review and Session Orientation</vt:lpstr>
      <vt:lpstr>Today’s Agenda</vt:lpstr>
      <vt:lpstr>Agenda Item 1 Adoption of the Agenda</vt:lpstr>
      <vt:lpstr>Today’s Agenda</vt:lpstr>
      <vt:lpstr>Agenda Item 3 Review of FRAV Points of Consensus (cont.)</vt:lpstr>
      <vt:lpstr>Agenda Item 3 Review of FRAV Points of Consensus (cont.)</vt:lpstr>
      <vt:lpstr>Today’s Agenda</vt:lpstr>
      <vt:lpstr>Agenda Item 4 Document 5 Update</vt:lpstr>
      <vt:lpstr>Today’s Agenda</vt:lpstr>
      <vt:lpstr>Today’s Agenda</vt:lpstr>
      <vt:lpstr>Agenda Item 5 Performance Requirement Starting Points</vt:lpstr>
      <vt:lpstr>Driver/User/Operator?</vt:lpstr>
      <vt:lpstr>Today’s Agenda</vt:lpstr>
      <vt:lpstr>Today’s Agenda</vt:lpstr>
      <vt:lpstr>Agenda Item 7 Next session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6 Status Review and Session Orientation</dc:title>
  <dc:creator>John Creamer</dc:creator>
  <cp:lastModifiedBy>John Creamer</cp:lastModifiedBy>
  <cp:revision>6</cp:revision>
  <dcterms:created xsi:type="dcterms:W3CDTF">2020-10-28T17:14:57Z</dcterms:created>
  <dcterms:modified xsi:type="dcterms:W3CDTF">2020-10-29T08:48:11Z</dcterms:modified>
</cp:coreProperties>
</file>