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4" r:id="rId3"/>
    <p:sldId id="265" r:id="rId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7" d="100"/>
          <a:sy n="67" d="100"/>
        </p:scale>
        <p:origin x="648" y="46"/>
      </p:cViewPr>
      <p:guideLst>
        <p:guide orient="horz" pos="2160"/>
        <p:guide pos="3840"/>
      </p:guideLst>
    </p:cSldViewPr>
  </p:slideViewPr>
  <p:notesTextViewPr>
    <p:cViewPr>
      <p:scale>
        <a:sx n="1" d="1"/>
        <a:sy n="1" d="1"/>
      </p:scale>
      <p:origin x="0" y="0"/>
    </p:cViewPr>
  </p:notesTextViewPr>
  <p:sorterViewPr>
    <p:cViewPr>
      <p:scale>
        <a:sx n="100" d="100"/>
        <a:sy n="100" d="100"/>
      </p:scale>
      <p:origin x="0" y="-12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164011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1452109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3636562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899270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136729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169653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3782358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3802876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168157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9729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AEF005-0E75-44CD-BF2C-C0881981A513}" type="datetimeFigureOut">
              <a:rPr kumimoji="1" lang="ja-JP" altLang="en-US" smtClean="0"/>
              <a:t>2020/10/27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308710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AEF005-0E75-44CD-BF2C-C0881981A513}" type="datetimeFigureOut">
              <a:rPr kumimoji="1" lang="ja-JP" altLang="en-US" smtClean="0"/>
              <a:t>2020/10/27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296DE3-575B-4C38-BAEB-8F333407DC27}" type="slidenum">
              <a:rPr kumimoji="1" lang="ja-JP" altLang="en-US" smtClean="0"/>
              <a:t>‹#›</a:t>
            </a:fld>
            <a:endParaRPr kumimoji="1" lang="ja-JP" altLang="en-US"/>
          </a:p>
        </p:txBody>
      </p:sp>
    </p:spTree>
    <p:extLst>
      <p:ext uri="{BB962C8B-B14F-4D97-AF65-F5344CB8AC3E}">
        <p14:creationId xmlns:p14="http://schemas.microsoft.com/office/powerpoint/2010/main" val="3001792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04800" y="554988"/>
            <a:ext cx="11572568" cy="4571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0" y="25317"/>
            <a:ext cx="11216340" cy="338554"/>
          </a:xfrm>
          <a:prstGeom prst="rect">
            <a:avLst/>
          </a:prstGeom>
          <a:noFill/>
        </p:spPr>
        <p:txBody>
          <a:bodyPr wrap="none" rtlCol="0">
            <a:spAutoFit/>
          </a:bodyPr>
          <a:lstStyle/>
          <a:p>
            <a:r>
              <a:rPr lang="en-US" altLang="ja-JP" sz="1600" b="1" dirty="0">
                <a:latin typeface="Meiryo UI" panose="020B0604030504040204" pitchFamily="50" charset="-128"/>
                <a:ea typeface="Meiryo UI" panose="020B0604030504040204" pitchFamily="50" charset="-128"/>
              </a:rPr>
              <a:t>Classification of the 142 proposals based on the supplementary explanation from the </a:t>
            </a:r>
            <a:r>
              <a:rPr kumimoji="1" lang="en-US" altLang="ja-JP" sz="1600" b="1" dirty="0">
                <a:latin typeface="Meiryo UI" panose="020B0604030504040204" pitchFamily="50" charset="-128"/>
                <a:ea typeface="Meiryo UI" panose="020B0604030504040204" pitchFamily="50" charset="-128"/>
              </a:rPr>
              <a:t>FRAV Secretary</a:t>
            </a:r>
            <a:endParaRPr kumimoji="1" lang="ja-JP" altLang="en-US" sz="1600" b="1" dirty="0">
              <a:latin typeface="Meiryo UI" panose="020B0604030504040204" pitchFamily="50" charset="-128"/>
              <a:ea typeface="Meiryo UI" panose="020B0604030504040204" pitchFamily="50" charset="-128"/>
            </a:endParaRPr>
          </a:p>
        </p:txBody>
      </p:sp>
      <p:sp>
        <p:nvSpPr>
          <p:cNvPr id="8" name="正方形/長方形 7"/>
          <p:cNvSpPr/>
          <p:nvPr/>
        </p:nvSpPr>
        <p:spPr>
          <a:xfrm>
            <a:off x="211732" y="766602"/>
            <a:ext cx="5559147" cy="369332"/>
          </a:xfrm>
          <a:prstGeom prst="rect">
            <a:avLst/>
          </a:prstGeom>
        </p:spPr>
        <p:txBody>
          <a:bodyPr wrap="square">
            <a:spAutoFit/>
          </a:bodyPr>
          <a:lstStyle/>
          <a:p>
            <a:r>
              <a:rPr lang="ja-JP" altLang="en-US" b="1" u="sng" dirty="0">
                <a:solidFill>
                  <a:srgbClr val="3B3838"/>
                </a:solidFill>
                <a:latin typeface="Meiryo UI" panose="020B0604030504040204" pitchFamily="50" charset="-128"/>
                <a:ea typeface="Meiryo UI" panose="020B0604030504040204" pitchFamily="50" charset="-128"/>
              </a:rPr>
              <a:t>１．</a:t>
            </a:r>
            <a:r>
              <a:rPr lang="en-US" altLang="ja-JP" b="1" u="sng" dirty="0">
                <a:solidFill>
                  <a:srgbClr val="3B3838"/>
                </a:solidFill>
                <a:latin typeface="Meiryo UI" panose="020B0604030504040204" pitchFamily="50" charset="-128"/>
                <a:ea typeface="Meiryo UI" panose="020B0604030504040204" pitchFamily="50" charset="-128"/>
              </a:rPr>
              <a:t>ADS should drive safely.</a:t>
            </a:r>
            <a:r>
              <a:rPr lang="ja-JP" altLang="en-US" b="1" dirty="0">
                <a:solidFill>
                  <a:srgbClr val="3B3838"/>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48</a:t>
            </a:r>
            <a:r>
              <a:rPr lang="ja-JP" altLang="en-US" b="1" dirty="0">
                <a:solidFill>
                  <a:srgbClr val="FF0000"/>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items</a:t>
            </a:r>
            <a:endParaRPr lang="ja-JP" altLang="en-US" b="1" dirty="0">
              <a:solidFill>
                <a:srgbClr val="FF0000"/>
              </a:solidFill>
              <a:latin typeface="Meiryo UI" panose="020B0604030504040204" pitchFamily="50" charset="-128"/>
              <a:ea typeface="Meiryo UI" panose="020B0604030504040204" pitchFamily="50" charset="-128"/>
            </a:endParaRPr>
          </a:p>
        </p:txBody>
      </p:sp>
      <p:sp>
        <p:nvSpPr>
          <p:cNvPr id="10" name="正方形/長方形 9"/>
          <p:cNvSpPr/>
          <p:nvPr/>
        </p:nvSpPr>
        <p:spPr>
          <a:xfrm>
            <a:off x="211732" y="1958111"/>
            <a:ext cx="7530187" cy="360420"/>
          </a:xfrm>
          <a:prstGeom prst="rect">
            <a:avLst/>
          </a:prstGeom>
        </p:spPr>
        <p:txBody>
          <a:bodyPr wrap="square">
            <a:spAutoFit/>
          </a:bodyPr>
          <a:lstStyle/>
          <a:p>
            <a:pPr lvl="0">
              <a:lnSpc>
                <a:spcPct val="107000"/>
              </a:lnSpc>
              <a:spcAft>
                <a:spcPts val="0"/>
              </a:spcAft>
            </a:pPr>
            <a:r>
              <a:rPr lang="ja-JP" altLang="en-US" b="1" u="sng" dirty="0">
                <a:solidFill>
                  <a:srgbClr val="3B3838"/>
                </a:solidFill>
                <a:latin typeface="Meiryo UI" panose="020B0604030504040204" pitchFamily="50" charset="-128"/>
                <a:ea typeface="Meiryo UI" panose="020B0604030504040204" pitchFamily="50" charset="-128"/>
              </a:rPr>
              <a:t>２．</a:t>
            </a:r>
            <a:r>
              <a:rPr lang="en-US" altLang="ja-JP" b="1" u="sng" dirty="0">
                <a:solidFill>
                  <a:srgbClr val="3B3838"/>
                </a:solidFill>
                <a:latin typeface="Meiryo UI" panose="020B0604030504040204" pitchFamily="50" charset="-128"/>
                <a:ea typeface="Meiryo UI" panose="020B0604030504040204" pitchFamily="50" charset="-128"/>
              </a:rPr>
              <a:t>ADS should interact safely with the user.</a:t>
            </a:r>
            <a:r>
              <a:rPr lang="ja-JP" altLang="en-US" b="1" dirty="0">
                <a:solidFill>
                  <a:srgbClr val="3B3838"/>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48</a:t>
            </a:r>
            <a:r>
              <a:rPr lang="ja-JP" altLang="en-US" b="1" dirty="0">
                <a:solidFill>
                  <a:srgbClr val="FF0000"/>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items</a:t>
            </a:r>
            <a:endParaRPr lang="ja-JP" altLang="ja-JP" b="1" dirty="0">
              <a:solidFill>
                <a:srgbClr val="FF0000"/>
              </a:solidFill>
              <a:latin typeface="Meiryo UI" panose="020B0604030504040204" pitchFamily="50" charset="-128"/>
              <a:ea typeface="Meiryo UI" panose="020B0604030504040204" pitchFamily="50" charset="-128"/>
            </a:endParaRPr>
          </a:p>
        </p:txBody>
      </p:sp>
      <p:sp>
        <p:nvSpPr>
          <p:cNvPr id="12" name="正方形/長方形 11"/>
          <p:cNvSpPr/>
          <p:nvPr/>
        </p:nvSpPr>
        <p:spPr>
          <a:xfrm>
            <a:off x="211732" y="3140708"/>
            <a:ext cx="8424267" cy="360420"/>
          </a:xfrm>
          <a:prstGeom prst="rect">
            <a:avLst/>
          </a:prstGeom>
        </p:spPr>
        <p:txBody>
          <a:bodyPr wrap="square">
            <a:spAutoFit/>
          </a:bodyPr>
          <a:lstStyle/>
          <a:p>
            <a:pPr lvl="0">
              <a:lnSpc>
                <a:spcPct val="107000"/>
              </a:lnSpc>
              <a:spcAft>
                <a:spcPts val="0"/>
              </a:spcAft>
            </a:pPr>
            <a:r>
              <a:rPr lang="ja-JP" altLang="en-US" b="1" u="sng" dirty="0">
                <a:solidFill>
                  <a:srgbClr val="3B3838"/>
                </a:solidFill>
                <a:latin typeface="Meiryo UI" panose="020B0604030504040204" pitchFamily="50" charset="-128"/>
                <a:ea typeface="Meiryo UI" panose="020B0604030504040204" pitchFamily="50" charset="-128"/>
              </a:rPr>
              <a:t>３．</a:t>
            </a:r>
            <a:r>
              <a:rPr lang="en-US" altLang="ja-JP" b="1" u="sng" dirty="0">
                <a:solidFill>
                  <a:srgbClr val="3B3838"/>
                </a:solidFill>
                <a:latin typeface="Meiryo UI" panose="020B0604030504040204" pitchFamily="50" charset="-128"/>
                <a:ea typeface="Meiryo UI" panose="020B0604030504040204" pitchFamily="50" charset="-128"/>
              </a:rPr>
              <a:t>ADS should manage safety-critical situations.</a:t>
            </a:r>
            <a:r>
              <a:rPr lang="ja-JP" altLang="en-US" b="1" dirty="0">
                <a:solidFill>
                  <a:srgbClr val="3B3838"/>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33</a:t>
            </a:r>
            <a:r>
              <a:rPr lang="ja-JP" altLang="en-US" b="1" dirty="0">
                <a:solidFill>
                  <a:srgbClr val="FF0000"/>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items</a:t>
            </a:r>
            <a:endParaRPr lang="ja-JP" altLang="ja-JP" b="1" dirty="0">
              <a:solidFill>
                <a:srgbClr val="FF0000"/>
              </a:solidFill>
              <a:latin typeface="Meiryo UI" panose="020B0604030504040204" pitchFamily="50" charset="-128"/>
              <a:ea typeface="Meiryo UI" panose="020B0604030504040204" pitchFamily="50" charset="-128"/>
            </a:endParaRPr>
          </a:p>
        </p:txBody>
      </p:sp>
      <p:sp>
        <p:nvSpPr>
          <p:cNvPr id="13" name="正方形/長方形 12"/>
          <p:cNvSpPr/>
          <p:nvPr/>
        </p:nvSpPr>
        <p:spPr>
          <a:xfrm>
            <a:off x="211733" y="4323305"/>
            <a:ext cx="6713184" cy="360420"/>
          </a:xfrm>
          <a:prstGeom prst="rect">
            <a:avLst/>
          </a:prstGeom>
        </p:spPr>
        <p:txBody>
          <a:bodyPr wrap="none">
            <a:spAutoFit/>
          </a:bodyPr>
          <a:lstStyle/>
          <a:p>
            <a:pPr lvl="0">
              <a:lnSpc>
                <a:spcPct val="107000"/>
              </a:lnSpc>
              <a:spcAft>
                <a:spcPts val="0"/>
              </a:spcAft>
            </a:pPr>
            <a:r>
              <a:rPr lang="ja-JP" altLang="en-US" b="1" u="sng" dirty="0">
                <a:solidFill>
                  <a:srgbClr val="3B3838"/>
                </a:solidFill>
                <a:latin typeface="Meiryo UI" panose="020B0604030504040204" pitchFamily="50" charset="-128"/>
                <a:ea typeface="Meiryo UI" panose="020B0604030504040204" pitchFamily="50" charset="-128"/>
              </a:rPr>
              <a:t>４．</a:t>
            </a:r>
            <a:r>
              <a:rPr lang="en-US" altLang="ja-JP" b="1" u="sng" dirty="0">
                <a:solidFill>
                  <a:srgbClr val="3B3838"/>
                </a:solidFill>
                <a:latin typeface="Meiryo UI" panose="020B0604030504040204" pitchFamily="50" charset="-128"/>
                <a:ea typeface="Meiryo UI" panose="020B0604030504040204" pitchFamily="50" charset="-128"/>
              </a:rPr>
              <a:t>ADS should safely manage failure modes. </a:t>
            </a:r>
            <a:r>
              <a:rPr lang="en-US" altLang="ja-JP" b="1" u="sng" dirty="0">
                <a:solidFill>
                  <a:srgbClr val="FF0000"/>
                </a:solidFill>
                <a:latin typeface="Meiryo UI" panose="020B0604030504040204" pitchFamily="50" charset="-128"/>
                <a:ea typeface="Meiryo UI" panose="020B0604030504040204" pitchFamily="50" charset="-128"/>
              </a:rPr>
              <a:t>7</a:t>
            </a:r>
            <a:r>
              <a:rPr lang="ja-JP" altLang="en-US" b="1" dirty="0">
                <a:solidFill>
                  <a:srgbClr val="FF0000"/>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items</a:t>
            </a:r>
            <a:endParaRPr lang="ja-JP" altLang="ja-JP" b="1" dirty="0">
              <a:solidFill>
                <a:srgbClr val="FF0000"/>
              </a:solidFill>
              <a:latin typeface="Meiryo UI" panose="020B0604030504040204" pitchFamily="50" charset="-128"/>
              <a:ea typeface="Meiryo UI" panose="020B0604030504040204" pitchFamily="50" charset="-128"/>
            </a:endParaRPr>
          </a:p>
        </p:txBody>
      </p:sp>
      <p:sp>
        <p:nvSpPr>
          <p:cNvPr id="14" name="正方形/長方形 13"/>
          <p:cNvSpPr/>
          <p:nvPr/>
        </p:nvSpPr>
        <p:spPr>
          <a:xfrm>
            <a:off x="211733" y="5505901"/>
            <a:ext cx="8424266" cy="369332"/>
          </a:xfrm>
          <a:prstGeom prst="rect">
            <a:avLst/>
          </a:prstGeom>
        </p:spPr>
        <p:txBody>
          <a:bodyPr wrap="square">
            <a:spAutoFit/>
          </a:bodyPr>
          <a:lstStyle/>
          <a:p>
            <a:pPr lvl="0">
              <a:lnSpc>
                <a:spcPct val="107000"/>
              </a:lnSpc>
              <a:spcAft>
                <a:spcPts val="800"/>
              </a:spcAft>
            </a:pPr>
            <a:r>
              <a:rPr lang="ja-JP" altLang="en-US" b="1" u="sng" dirty="0">
                <a:solidFill>
                  <a:srgbClr val="3B3838"/>
                </a:solidFill>
                <a:latin typeface="Meiryo UI" panose="020B0604030504040204" pitchFamily="50" charset="-128"/>
                <a:ea typeface="Meiryo UI" panose="020B0604030504040204" pitchFamily="50" charset="-128"/>
              </a:rPr>
              <a:t>５．</a:t>
            </a:r>
            <a:r>
              <a:rPr lang="en-US" altLang="ja-JP" b="1" u="sng" dirty="0">
                <a:solidFill>
                  <a:srgbClr val="3B3838"/>
                </a:solidFill>
                <a:latin typeface="Meiryo UI" panose="020B0604030504040204" pitchFamily="50" charset="-128"/>
                <a:ea typeface="Meiryo UI" panose="020B0604030504040204" pitchFamily="50" charset="-128"/>
              </a:rPr>
              <a:t>ADS should maintain a safe operational state. </a:t>
            </a:r>
            <a:r>
              <a:rPr lang="en-US" altLang="ja-JP" b="1" dirty="0">
                <a:solidFill>
                  <a:srgbClr val="FF0000"/>
                </a:solidFill>
                <a:latin typeface="Meiryo UI" panose="020B0604030504040204" pitchFamily="50" charset="-128"/>
                <a:ea typeface="Meiryo UI" panose="020B0604030504040204" pitchFamily="50" charset="-128"/>
              </a:rPr>
              <a:t>2</a:t>
            </a:r>
            <a:r>
              <a:rPr lang="ja-JP" altLang="en-US" b="1" dirty="0">
                <a:solidFill>
                  <a:srgbClr val="FF0000"/>
                </a:solidFill>
                <a:latin typeface="Meiryo UI" panose="020B0604030504040204" pitchFamily="50" charset="-128"/>
                <a:ea typeface="Meiryo UI" panose="020B0604030504040204" pitchFamily="50" charset="-128"/>
              </a:rPr>
              <a:t> </a:t>
            </a:r>
            <a:r>
              <a:rPr lang="en-US" altLang="ja-JP" b="1" dirty="0">
                <a:solidFill>
                  <a:srgbClr val="FF0000"/>
                </a:solidFill>
                <a:latin typeface="Meiryo UI" panose="020B0604030504040204" pitchFamily="50" charset="-128"/>
                <a:ea typeface="Meiryo UI" panose="020B0604030504040204" pitchFamily="50" charset="-128"/>
              </a:rPr>
              <a:t>items</a:t>
            </a:r>
          </a:p>
        </p:txBody>
      </p:sp>
      <p:sp>
        <p:nvSpPr>
          <p:cNvPr id="18" name="テキスト ボックス 17"/>
          <p:cNvSpPr txBox="1"/>
          <p:nvPr/>
        </p:nvSpPr>
        <p:spPr>
          <a:xfrm>
            <a:off x="234995" y="6352618"/>
            <a:ext cx="7506923" cy="369332"/>
          </a:xfrm>
          <a:prstGeom prst="rect">
            <a:avLst/>
          </a:prstGeom>
          <a:noFill/>
        </p:spPr>
        <p:txBody>
          <a:bodyPr wrap="square" rtlCol="0">
            <a:spAutoFit/>
          </a:bodyPr>
          <a:lstStyle/>
          <a:p>
            <a:r>
              <a:rPr kumimoji="1" lang="en-US" altLang="ja-JP" b="1" dirty="0"/>
              <a:t>Other</a:t>
            </a:r>
            <a:r>
              <a:rPr kumimoji="1" lang="ja-JP" altLang="en-US" b="1" dirty="0"/>
              <a:t>：</a:t>
            </a:r>
            <a:r>
              <a:rPr lang="en-US" altLang="ja-JP" b="1" dirty="0"/>
              <a:t>Unclear</a:t>
            </a:r>
            <a:r>
              <a:rPr kumimoji="1" lang="ja-JP" altLang="en-US" b="1" dirty="0"/>
              <a:t> </a:t>
            </a:r>
            <a:r>
              <a:rPr kumimoji="1" lang="en-US" altLang="ja-JP" b="1" dirty="0">
                <a:solidFill>
                  <a:srgbClr val="FF0000"/>
                </a:solidFill>
              </a:rPr>
              <a:t>1</a:t>
            </a:r>
            <a:r>
              <a:rPr kumimoji="1" lang="ja-JP" altLang="en-US" b="1" dirty="0">
                <a:solidFill>
                  <a:srgbClr val="FF0000"/>
                </a:solidFill>
              </a:rPr>
              <a:t> </a:t>
            </a:r>
            <a:r>
              <a:rPr kumimoji="1" lang="en-US" altLang="ja-JP" b="1" dirty="0">
                <a:solidFill>
                  <a:srgbClr val="FF0000"/>
                </a:solidFill>
              </a:rPr>
              <a:t>items</a:t>
            </a:r>
            <a:r>
              <a:rPr kumimoji="1" lang="en-US" altLang="ja-JP" b="1" dirty="0"/>
              <a:t>, L4</a:t>
            </a:r>
            <a:r>
              <a:rPr lang="ja-JP" altLang="en-US" b="1" dirty="0"/>
              <a:t> </a:t>
            </a:r>
            <a:r>
              <a:rPr lang="en-US" altLang="ja-JP" b="1" dirty="0" err="1"/>
              <a:t>MaaS</a:t>
            </a:r>
            <a:r>
              <a:rPr lang="en-US" altLang="ja-JP" b="1" dirty="0"/>
              <a:t> related</a:t>
            </a:r>
            <a:r>
              <a:rPr lang="ja-JP" altLang="en-US" b="1" dirty="0"/>
              <a:t> </a:t>
            </a:r>
            <a:r>
              <a:rPr lang="en-US" altLang="ja-JP" b="1" dirty="0">
                <a:solidFill>
                  <a:srgbClr val="FF0000"/>
                </a:solidFill>
              </a:rPr>
              <a:t>3</a:t>
            </a:r>
            <a:r>
              <a:rPr lang="ja-JP" altLang="en-US" b="1" dirty="0">
                <a:solidFill>
                  <a:srgbClr val="FF0000"/>
                </a:solidFill>
              </a:rPr>
              <a:t> </a:t>
            </a:r>
            <a:r>
              <a:rPr lang="en-US" altLang="ja-JP" b="1" dirty="0">
                <a:solidFill>
                  <a:srgbClr val="FF0000"/>
                </a:solidFill>
              </a:rPr>
              <a:t>items</a:t>
            </a:r>
            <a:endParaRPr kumimoji="1" lang="en-US" altLang="ja-JP" b="1"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8189173" y="305541"/>
            <a:ext cx="3983591" cy="307777"/>
          </a:xfrm>
          <a:prstGeom prst="rect">
            <a:avLst/>
          </a:prstGeom>
          <a:noFill/>
        </p:spPr>
        <p:txBody>
          <a:bodyPr wrap="none" rtlCol="0">
            <a:spAutoFit/>
          </a:bodyPr>
          <a:lstStyle/>
          <a:p>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For details please refer to the excel sheet</a:t>
            </a:r>
            <a:endParaRPr kumimoji="1" lang="ja-JP" altLang="en-US" sz="1400" dirty="0">
              <a:latin typeface="Meiryo UI" panose="020B0604030504040204" pitchFamily="50" charset="-128"/>
              <a:ea typeface="Meiryo UI" panose="020B0604030504040204" pitchFamily="50" charset="-128"/>
            </a:endParaRPr>
          </a:p>
        </p:txBody>
      </p:sp>
      <p:sp>
        <p:nvSpPr>
          <p:cNvPr id="15" name="TextBox 14">
            <a:extLst>
              <a:ext uri="{FF2B5EF4-FFF2-40B4-BE49-F238E27FC236}">
                <a16:creationId xmlns:a16="http://schemas.microsoft.com/office/drawing/2014/main" id="{F01F1C4C-8097-4416-90EB-BBD5BF6F9C71}"/>
              </a:ext>
            </a:extLst>
          </p:cNvPr>
          <p:cNvSpPr txBox="1"/>
          <p:nvPr/>
        </p:nvSpPr>
        <p:spPr>
          <a:xfrm>
            <a:off x="8929689" y="766602"/>
            <a:ext cx="2947680" cy="830997"/>
          </a:xfrm>
          <a:prstGeom prst="rect">
            <a:avLst/>
          </a:prstGeom>
          <a:noFill/>
          <a:ln>
            <a:solidFill>
              <a:schemeClr val="tx1"/>
            </a:solidFill>
          </a:ln>
        </p:spPr>
        <p:txBody>
          <a:bodyPr wrap="square">
            <a:spAutoFit/>
          </a:bodyPr>
          <a:lstStyle/>
          <a:p>
            <a:pPr marL="0" marR="0" algn="r">
              <a:spcBef>
                <a:spcPts val="0"/>
              </a:spcBef>
              <a:spcAft>
                <a:spcPts val="0"/>
              </a:spcAft>
              <a:tabLst>
                <a:tab pos="2971800" algn="ctr"/>
                <a:tab pos="5943600" algn="r"/>
              </a:tabLst>
            </a:pPr>
            <a:r>
              <a:rPr lang="en-US" sz="1200" dirty="0">
                <a:effectLst/>
                <a:latin typeface="Arial" panose="020B0604020202020204" pitchFamily="34" charset="0"/>
                <a:ea typeface="Calibri" panose="020F0502020204030204" pitchFamily="34" charset="0"/>
                <a:cs typeface="Arial" panose="020B0604020202020204" pitchFamily="34" charset="0"/>
              </a:rPr>
              <a:t>Document FRAV-06-06</a:t>
            </a:r>
          </a:p>
          <a:p>
            <a:pPr marL="0" marR="0" algn="r">
              <a:spcBef>
                <a:spcPts val="0"/>
              </a:spcBef>
              <a:spcAft>
                <a:spcPts val="0"/>
              </a:spcAft>
              <a:tabLst>
                <a:tab pos="2971800" algn="ctr"/>
                <a:tab pos="5943600" algn="r"/>
              </a:tabLst>
            </a:pPr>
            <a:r>
              <a:rPr lang="en-US" sz="1200" dirty="0">
                <a:effectLst/>
                <a:latin typeface="Arial" panose="020B0604020202020204" pitchFamily="34" charset="0"/>
                <a:ea typeface="Calibri" panose="020F0502020204030204" pitchFamily="34" charset="0"/>
                <a:cs typeface="Arial" panose="020B0604020202020204" pitchFamily="34" charset="0"/>
              </a:rPr>
              <a:t>	6th FRAV session</a:t>
            </a:r>
          </a:p>
          <a:p>
            <a:pPr marL="0" marR="0" algn="r">
              <a:spcBef>
                <a:spcPts val="0"/>
              </a:spcBef>
              <a:spcAft>
                <a:spcPts val="0"/>
              </a:spcAft>
              <a:tabLst>
                <a:tab pos="2971800" algn="ctr"/>
                <a:tab pos="5943600" algn="r"/>
              </a:tabLst>
            </a:pPr>
            <a:r>
              <a:rPr lang="en-US" sz="1200" dirty="0">
                <a:effectLst/>
                <a:latin typeface="Arial" panose="020B0604020202020204" pitchFamily="34" charset="0"/>
                <a:ea typeface="Calibri" panose="020F0502020204030204" pitchFamily="34" charset="0"/>
                <a:cs typeface="Arial" panose="020B0604020202020204" pitchFamily="34" charset="0"/>
              </a:rPr>
              <a:t>	29 October 2020</a:t>
            </a:r>
          </a:p>
          <a:p>
            <a:pPr algn="r">
              <a:tabLst>
                <a:tab pos="2971800" algn="ctr"/>
                <a:tab pos="5943600" algn="r"/>
              </a:tabLst>
            </a:pPr>
            <a:r>
              <a:rPr lang="en-US" sz="1200" dirty="0">
                <a:effectLst/>
                <a:latin typeface="Arial" panose="020B0604020202020204" pitchFamily="34" charset="0"/>
                <a:ea typeface="Calibri" panose="020F0502020204030204" pitchFamily="34" charset="0"/>
                <a:cs typeface="Arial" panose="020B0604020202020204" pitchFamily="34" charset="0"/>
              </a:rPr>
              <a:t>Tran</a:t>
            </a:r>
            <a:r>
              <a:rPr lang="en-US" sz="1200" dirty="0">
                <a:latin typeface="Arial" panose="020B0604020202020204" pitchFamily="34" charset="0"/>
                <a:ea typeface="Calibri" panose="020F0502020204030204" pitchFamily="34" charset="0"/>
                <a:cs typeface="Arial" panose="020B0604020202020204" pitchFamily="34" charset="0"/>
              </a:rPr>
              <a:t>smitted by the experts from Japan</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81161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42950" y="554988"/>
            <a:ext cx="11572568" cy="4571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285139" y="58995"/>
            <a:ext cx="7026219" cy="461665"/>
          </a:xfrm>
          <a:prstGeom prst="rect">
            <a:avLst/>
          </a:prstGeom>
          <a:noFill/>
        </p:spPr>
        <p:txBody>
          <a:bodyPr wrap="none" rtlCol="0">
            <a:spAutoFit/>
          </a:bodyPr>
          <a:lstStyle/>
          <a:p>
            <a:r>
              <a:rPr kumimoji="1" lang="en-US" altLang="ja-JP" sz="2400" b="1" dirty="0">
                <a:latin typeface="Meiryo UI" panose="020B0604030504040204" pitchFamily="50" charset="-128"/>
                <a:ea typeface="Meiryo UI" panose="020B0604030504040204" pitchFamily="50" charset="-128"/>
              </a:rPr>
              <a:t>Approach for future discussion (proposal)</a:t>
            </a:r>
            <a:endParaRPr kumimoji="1" lang="ja-JP" altLang="en-US" sz="2400" b="1"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602181" y="842909"/>
            <a:ext cx="3328412" cy="523220"/>
          </a:xfrm>
          <a:prstGeom prst="rect">
            <a:avLst/>
          </a:prstGeom>
          <a:noFill/>
        </p:spPr>
        <p:txBody>
          <a:bodyPr wrap="none" rtlCol="0">
            <a:spAutoFit/>
          </a:bodyPr>
          <a:lstStyle/>
          <a:p>
            <a:r>
              <a:rPr lang="en-US" altLang="ja-JP" sz="2800" b="1" u="sng" dirty="0">
                <a:latin typeface="Meiryo UI" panose="020B0604030504040204" pitchFamily="50" charset="-128"/>
                <a:ea typeface="Meiryo UI" panose="020B0604030504040204" pitchFamily="50" charset="-128"/>
              </a:rPr>
              <a:t>2 Step Approach</a:t>
            </a:r>
          </a:p>
        </p:txBody>
      </p:sp>
      <p:sp>
        <p:nvSpPr>
          <p:cNvPr id="7" name="テキスト ボックス 6"/>
          <p:cNvSpPr txBox="1"/>
          <p:nvPr/>
        </p:nvSpPr>
        <p:spPr>
          <a:xfrm>
            <a:off x="602181" y="1451898"/>
            <a:ext cx="11701154" cy="523220"/>
          </a:xfrm>
          <a:prstGeom prst="rect">
            <a:avLst/>
          </a:prstGeom>
          <a:noFill/>
        </p:spPr>
        <p:txBody>
          <a:bodyPr wrap="square" rtlCol="0">
            <a:spAutoFit/>
          </a:bodyPr>
          <a:lstStyle/>
          <a:p>
            <a:r>
              <a:rPr kumimoji="1" lang="en-US" altLang="ja-JP" sz="2800" dirty="0">
                <a:latin typeface="Meiryo UI" panose="020B0604030504040204" pitchFamily="50" charset="-128"/>
                <a:ea typeface="Meiryo UI" panose="020B0604030504040204" pitchFamily="50" charset="-128"/>
              </a:rPr>
              <a:t>1st  Step:</a:t>
            </a:r>
            <a:r>
              <a:rPr lang="ja-JP" altLang="en-US" sz="2800" dirty="0">
                <a:latin typeface="Meiryo UI" panose="020B0604030504040204" pitchFamily="50" charset="-128"/>
                <a:ea typeface="Meiryo UI" panose="020B0604030504040204" pitchFamily="50" charset="-128"/>
              </a:rPr>
              <a:t> </a:t>
            </a:r>
            <a:r>
              <a:rPr lang="en-US" altLang="ja-JP" sz="2800" dirty="0">
                <a:latin typeface="Meiryo UI" panose="020B0604030504040204" pitchFamily="50" charset="-128"/>
                <a:ea typeface="Meiryo UI" panose="020B0604030504040204" pitchFamily="50" charset="-128"/>
              </a:rPr>
              <a:t>Level 3 ADS</a:t>
            </a:r>
            <a:endParaRPr kumimoji="1" lang="en-US" altLang="ja-JP" sz="2800" dirty="0">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602181" y="2060887"/>
            <a:ext cx="12144269" cy="523220"/>
          </a:xfrm>
          <a:prstGeom prst="rect">
            <a:avLst/>
          </a:prstGeom>
          <a:noFill/>
        </p:spPr>
        <p:txBody>
          <a:bodyPr wrap="square" rtlCol="0">
            <a:spAutoFit/>
          </a:bodyPr>
          <a:lstStyle/>
          <a:p>
            <a:r>
              <a:rPr kumimoji="1" lang="en-US" altLang="ja-JP" sz="2800" dirty="0">
                <a:latin typeface="Meiryo UI" panose="020B0604030504040204" pitchFamily="50" charset="-128"/>
                <a:ea typeface="Meiryo UI" panose="020B0604030504040204" pitchFamily="50" charset="-128"/>
              </a:rPr>
              <a:t>2nd Step:</a:t>
            </a:r>
            <a:r>
              <a:rPr lang="ja-JP" altLang="en-US" sz="2800" dirty="0">
                <a:latin typeface="Meiryo UI" panose="020B0604030504040204" pitchFamily="50" charset="-128"/>
                <a:ea typeface="Meiryo UI" panose="020B0604030504040204" pitchFamily="50" charset="-128"/>
              </a:rPr>
              <a:t> </a:t>
            </a:r>
            <a:r>
              <a:rPr lang="en-US" altLang="ja-JP" sz="2800" dirty="0">
                <a:latin typeface="Meiryo UI" panose="020B0604030504040204" pitchFamily="50" charset="-128"/>
                <a:ea typeface="Meiryo UI" panose="020B0604030504040204" pitchFamily="50" charset="-128"/>
              </a:rPr>
              <a:t>Level 4 ADS</a:t>
            </a:r>
          </a:p>
        </p:txBody>
      </p:sp>
      <p:sp>
        <p:nvSpPr>
          <p:cNvPr id="9" name="テキスト ボックス 8"/>
          <p:cNvSpPr txBox="1"/>
          <p:nvPr/>
        </p:nvSpPr>
        <p:spPr>
          <a:xfrm>
            <a:off x="742950" y="4393869"/>
            <a:ext cx="9615517" cy="2000548"/>
          </a:xfrm>
          <a:prstGeom prst="rect">
            <a:avLst/>
          </a:prstGeom>
          <a:noFill/>
        </p:spPr>
        <p:txBody>
          <a:bodyPr wrap="none" rtlCol="0">
            <a:spAutoFit/>
          </a:bodyPr>
          <a:lstStyle/>
          <a:p>
            <a:r>
              <a:rPr kumimoji="1" lang="ja-JP" altLang="en-US" sz="2800" dirty="0">
                <a:latin typeface="Meiryo UI" panose="020B0604030504040204" pitchFamily="50" charset="-128"/>
                <a:ea typeface="Meiryo UI" panose="020B0604030504040204" pitchFamily="50" charset="-128"/>
              </a:rPr>
              <a:t>　　１．</a:t>
            </a:r>
            <a:r>
              <a:rPr kumimoji="1" lang="en-US" altLang="ja-JP" sz="2800" dirty="0">
                <a:latin typeface="Meiryo UI" panose="020B0604030504040204" pitchFamily="50" charset="-128"/>
                <a:ea typeface="Meiryo UI" panose="020B0604030504040204" pitchFamily="50" charset="-128"/>
              </a:rPr>
              <a:t>Merge/integrate the similar items</a:t>
            </a:r>
          </a:p>
          <a:p>
            <a:r>
              <a:rPr lang="ja-JP" altLang="en-US" sz="2800" dirty="0">
                <a:latin typeface="Meiryo UI" panose="020B0604030504040204" pitchFamily="50" charset="-128"/>
                <a:ea typeface="Meiryo UI" panose="020B0604030504040204" pitchFamily="50" charset="-128"/>
              </a:rPr>
              <a:t>　　２．</a:t>
            </a:r>
            <a:r>
              <a:rPr lang="en-US" altLang="ja-JP" sz="2800" dirty="0">
                <a:latin typeface="Meiryo UI" panose="020B0604030504040204" pitchFamily="50" charset="-128"/>
                <a:ea typeface="Meiryo UI" panose="020B0604030504040204" pitchFamily="50" charset="-128"/>
              </a:rPr>
              <a:t>Add items which is not listed in current version</a:t>
            </a:r>
          </a:p>
          <a:p>
            <a:r>
              <a:rPr lang="ja-JP" altLang="en-US" sz="28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Whether interaction with the other traffic participants be included</a:t>
            </a:r>
          </a:p>
          <a:p>
            <a:r>
              <a:rPr lang="en-US" altLang="ja-JP"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Discussion on ODD</a:t>
            </a:r>
          </a:p>
          <a:p>
            <a:r>
              <a:rPr kumimoji="1" lang="ja-JP" altLang="en-US"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　　</a:t>
            </a:r>
            <a:r>
              <a:rPr kumimoji="1" lang="ja-JP" altLang="en-US" sz="2000" dirty="0">
                <a:solidFill>
                  <a:schemeClr val="bg1">
                    <a:lumMod val="50000"/>
                  </a:schemeClr>
                </a:solidFill>
                <a:latin typeface="Meiryo UI" panose="020B0604030504040204" pitchFamily="50" charset="-128"/>
                <a:ea typeface="Meiryo UI" panose="020B0604030504040204" pitchFamily="50" charset="-128"/>
              </a:rPr>
              <a:t>・</a:t>
            </a:r>
            <a:r>
              <a:rPr kumimoji="1" lang="en-US" altLang="ja-JP" sz="2000" dirty="0">
                <a:solidFill>
                  <a:schemeClr val="bg1">
                    <a:lumMod val="50000"/>
                  </a:schemeClr>
                </a:solidFill>
                <a:latin typeface="Meiryo UI" panose="020B0604030504040204" pitchFamily="50" charset="-128"/>
                <a:ea typeface="Meiryo UI" panose="020B0604030504040204" pitchFamily="50" charset="-128"/>
              </a:rPr>
              <a:t>Relationship with WP1(</a:t>
            </a:r>
            <a:r>
              <a:rPr lang="en-US" altLang="ja-JP" sz="2000" dirty="0">
                <a:solidFill>
                  <a:schemeClr val="bg1">
                    <a:lumMod val="50000"/>
                  </a:schemeClr>
                </a:solidFill>
                <a:latin typeface="Meiryo UI" panose="020B0604030504040204" pitchFamily="50" charset="-128"/>
                <a:ea typeface="Meiryo UI" panose="020B0604030504040204" pitchFamily="50" charset="-128"/>
              </a:rPr>
              <a:t>Traffic Laws</a:t>
            </a:r>
            <a:r>
              <a:rPr lang="ja-JP" altLang="en-US" sz="2000" dirty="0">
                <a:solidFill>
                  <a:schemeClr val="bg1">
                    <a:lumMod val="50000"/>
                  </a:schemeClr>
                </a:solidFill>
                <a:latin typeface="Meiryo UI" panose="020B0604030504040204" pitchFamily="50" charset="-128"/>
                <a:ea typeface="Meiryo UI" panose="020B0604030504040204" pitchFamily="50" charset="-128"/>
              </a:rPr>
              <a:t>）</a:t>
            </a:r>
            <a:endParaRPr lang="en-US" altLang="ja-JP" sz="2000" dirty="0">
              <a:solidFill>
                <a:schemeClr val="bg1">
                  <a:lumMod val="50000"/>
                </a:schemeClr>
              </a:solidFill>
              <a:latin typeface="Meiryo UI" panose="020B0604030504040204" pitchFamily="50" charset="-128"/>
              <a:ea typeface="Meiryo UI" panose="020B0604030504040204" pitchFamily="50" charset="-128"/>
            </a:endParaRPr>
          </a:p>
        </p:txBody>
      </p:sp>
      <p:sp>
        <p:nvSpPr>
          <p:cNvPr id="3" name="テキスト ボックス 9">
            <a:extLst>
              <a:ext uri="{FF2B5EF4-FFF2-40B4-BE49-F238E27FC236}">
                <a16:creationId xmlns:a16="http://schemas.microsoft.com/office/drawing/2014/main" id="{34229CE6-EAE8-44E7-96E5-B5048BB04DA8}"/>
              </a:ext>
            </a:extLst>
          </p:cNvPr>
          <p:cNvSpPr txBox="1"/>
          <p:nvPr/>
        </p:nvSpPr>
        <p:spPr>
          <a:xfrm>
            <a:off x="602180" y="3892786"/>
            <a:ext cx="11881255" cy="523220"/>
          </a:xfrm>
          <a:prstGeom prst="rect">
            <a:avLst/>
          </a:prstGeom>
          <a:noFill/>
        </p:spPr>
        <p:txBody>
          <a:bodyPr wrap="square" rtlCol="0">
            <a:spAutoFit/>
          </a:bodyPr>
          <a:lstStyle/>
          <a:p>
            <a:r>
              <a:rPr lang="en-US" altLang="ja-JP" sz="2800" b="1" u="sng" dirty="0">
                <a:latin typeface="Meiryo UI" panose="020B0604030504040204" pitchFamily="50" charset="-128"/>
                <a:ea typeface="Meiryo UI" panose="020B0604030504040204" pitchFamily="50" charset="-128"/>
              </a:rPr>
              <a:t>Way forward for 1</a:t>
            </a:r>
            <a:r>
              <a:rPr lang="en-US" altLang="ja-JP" sz="2800" b="1" u="sng" baseline="30000" dirty="0">
                <a:latin typeface="Meiryo UI" panose="020B0604030504040204" pitchFamily="50" charset="-128"/>
                <a:ea typeface="Meiryo UI" panose="020B0604030504040204" pitchFamily="50" charset="-128"/>
              </a:rPr>
              <a:t>st</a:t>
            </a:r>
            <a:r>
              <a:rPr lang="en-US" altLang="ja-JP" sz="2800" b="1" u="sng" dirty="0">
                <a:latin typeface="Meiryo UI" panose="020B0604030504040204" pitchFamily="50" charset="-128"/>
                <a:ea typeface="Meiryo UI" panose="020B0604030504040204" pitchFamily="50" charset="-128"/>
              </a:rPr>
              <a:t> step </a:t>
            </a:r>
            <a:r>
              <a:rPr lang="en-US" altLang="ja-JP" b="1" u="sng" dirty="0">
                <a:latin typeface="Meiryo UI" panose="020B0604030504040204" pitchFamily="50" charset="-128"/>
                <a:ea typeface="Meiryo UI" panose="020B0604030504040204" pitchFamily="50" charset="-128"/>
              </a:rPr>
              <a:t>(Level 3 ADS)</a:t>
            </a:r>
            <a:endParaRPr lang="en-US" altLang="ja-JP" u="sng"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34229CE6-EAE8-44E7-96E5-B5048BB04DA8}"/>
              </a:ext>
            </a:extLst>
          </p:cNvPr>
          <p:cNvSpPr txBox="1"/>
          <p:nvPr/>
        </p:nvSpPr>
        <p:spPr>
          <a:xfrm>
            <a:off x="164031" y="7145574"/>
            <a:ext cx="11184152" cy="523220"/>
          </a:xfrm>
          <a:prstGeom prst="rect">
            <a:avLst/>
          </a:prstGeom>
          <a:noFill/>
        </p:spPr>
        <p:txBody>
          <a:bodyPr wrap="none" rtlCol="0">
            <a:spAutoFit/>
          </a:bodyPr>
          <a:lstStyle/>
          <a:p>
            <a:r>
              <a:rPr lang="en-US" altLang="ja-JP" sz="2800" b="1" u="sng" dirty="0">
                <a:latin typeface="Meiryo UI" panose="020B0604030504040204" pitchFamily="50" charset="-128"/>
                <a:ea typeface="Meiryo UI" panose="020B0604030504040204" pitchFamily="50" charset="-128"/>
              </a:rPr>
              <a:t>Large classification </a:t>
            </a:r>
            <a:r>
              <a:rPr lang="en-US" altLang="ja-JP" sz="2800" u="sng" dirty="0">
                <a:latin typeface="Meiryo UI" panose="020B0604030504040204" pitchFamily="50" charset="-128"/>
                <a:ea typeface="Meiryo UI" panose="020B0604030504040204" pitchFamily="50" charset="-128"/>
              </a:rPr>
              <a:t>(1</a:t>
            </a:r>
            <a:r>
              <a:rPr lang="en-US" altLang="ja-JP" sz="2800" u="sng" baseline="30000" dirty="0">
                <a:latin typeface="Meiryo UI" panose="020B0604030504040204" pitchFamily="50" charset="-128"/>
                <a:ea typeface="Meiryo UI" panose="020B0604030504040204" pitchFamily="50" charset="-128"/>
              </a:rPr>
              <a:t>st</a:t>
            </a:r>
            <a:r>
              <a:rPr lang="en-US" altLang="ja-JP" sz="2800" u="sng" dirty="0">
                <a:latin typeface="Meiryo UI" panose="020B0604030504040204" pitchFamily="50" charset="-128"/>
                <a:ea typeface="Meiryo UI" panose="020B0604030504040204" pitchFamily="50" charset="-128"/>
              </a:rPr>
              <a:t> Step) </a:t>
            </a:r>
            <a:r>
              <a:rPr lang="en-US" altLang="ja-JP" sz="2800" b="1" u="sng" dirty="0">
                <a:latin typeface="Meiryo UI" panose="020B0604030504040204" pitchFamily="50" charset="-128"/>
                <a:ea typeface="Meiryo UI" panose="020B0604030504040204" pitchFamily="50" charset="-128"/>
              </a:rPr>
              <a:t>for discussing System</a:t>
            </a:r>
            <a:r>
              <a:rPr lang="ja-JP" altLang="en-US" sz="2800" b="1" u="sng" dirty="0">
                <a:latin typeface="Meiryo UI" panose="020B0604030504040204" pitchFamily="50" charset="-128"/>
                <a:ea typeface="Meiryo UI" panose="020B0604030504040204" pitchFamily="50" charset="-128"/>
              </a:rPr>
              <a:t> </a:t>
            </a:r>
            <a:r>
              <a:rPr lang="en-US" altLang="ja-JP" sz="2800" b="1" u="sng" dirty="0">
                <a:latin typeface="Meiryo UI" panose="020B0604030504040204" pitchFamily="50" charset="-128"/>
                <a:ea typeface="Meiryo UI" panose="020B0604030504040204" pitchFamily="50" charset="-128"/>
              </a:rPr>
              <a:t>Safety</a:t>
            </a:r>
            <a:endParaRPr lang="en-US" altLang="ja-JP" sz="2800"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06022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04800" y="554988"/>
            <a:ext cx="11572568" cy="4571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285139" y="58995"/>
            <a:ext cx="8656344" cy="461665"/>
          </a:xfrm>
          <a:prstGeom prst="rect">
            <a:avLst/>
          </a:prstGeom>
          <a:noFill/>
        </p:spPr>
        <p:txBody>
          <a:bodyPr wrap="none" rtlCol="0">
            <a:spAutoFit/>
          </a:bodyPr>
          <a:lstStyle/>
          <a:p>
            <a:r>
              <a:rPr lang="en-US" altLang="ja-JP" sz="2400" b="1" dirty="0">
                <a:latin typeface="Meiryo UI" panose="020B0604030504040204" pitchFamily="50" charset="-128"/>
                <a:ea typeface="Meiryo UI" panose="020B0604030504040204" pitchFamily="50" charset="-128"/>
              </a:rPr>
              <a:t>WHY “interaction with the other traffic participants”</a:t>
            </a:r>
            <a:endParaRPr kumimoji="1" lang="ja-JP" altLang="en-US" sz="2400" b="1"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304801" y="792695"/>
            <a:ext cx="11560384" cy="5324535"/>
          </a:xfrm>
          <a:prstGeom prst="rect">
            <a:avLst/>
          </a:prstGeom>
          <a:noFill/>
        </p:spPr>
        <p:txBody>
          <a:bodyPr wrap="square" rtlCol="0">
            <a:spAutoFit/>
          </a:bodyPr>
          <a:lstStyle/>
          <a:p>
            <a:r>
              <a:rPr lang="en-US" altLang="ja-JP" sz="2000" dirty="0">
                <a:latin typeface="Meiryo UI" panose="020B0604030504040204" pitchFamily="50" charset="-128"/>
                <a:ea typeface="Meiryo UI" panose="020B0604030504040204" pitchFamily="50" charset="-128"/>
              </a:rPr>
              <a:t>In our (Japan) current national requirement, we ask OEM that AV should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equip a sticker of "AD"(see the picture right). The purpose of this sticker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is to announce to other road users and police that "this vehicle is driven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by system, not human driver". At the case of conventional vehicle, other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road users, including pedestrians, contact to driver through checking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eye-movement or direction of drivers face whether the driver already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recognize passengers or not. But at the case of automated vehicle, </a:t>
            </a:r>
            <a:br>
              <a:rPr lang="en-US" altLang="ja-JP" sz="2000" dirty="0">
                <a:latin typeface="Meiryo UI" panose="020B0604030504040204" pitchFamily="50" charset="-128"/>
                <a:ea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other road users cannot check eye-movement. By announcing to other road users, other road users can recognize that they should avoid collision by themselves.</a:t>
            </a: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In other situation, at the case of conventional vehicle, police will stop the vehicle if the driver are watching TV monitor or cell phone. However at the case of a vehicle driven by system, police do not stop that vehicle, because traffic law permit it. For police to distinguish whether polish should stop or not, police check the sticker of AD.</a:t>
            </a: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I do not think sticker is perfect to communicate with other road users, so I hope FRAV discuss and find better way to communicate or announce to other road users. </a:t>
            </a:r>
          </a:p>
        </p:txBody>
      </p:sp>
      <p:sp>
        <p:nvSpPr>
          <p:cNvPr id="10" name="テキスト ボックス 9">
            <a:extLst>
              <a:ext uri="{FF2B5EF4-FFF2-40B4-BE49-F238E27FC236}">
                <a16:creationId xmlns:a16="http://schemas.microsoft.com/office/drawing/2014/main" id="{34229CE6-EAE8-44E7-96E5-B5048BB04DA8}"/>
              </a:ext>
            </a:extLst>
          </p:cNvPr>
          <p:cNvSpPr txBox="1"/>
          <p:nvPr/>
        </p:nvSpPr>
        <p:spPr>
          <a:xfrm>
            <a:off x="164031" y="7145574"/>
            <a:ext cx="11184152" cy="523220"/>
          </a:xfrm>
          <a:prstGeom prst="rect">
            <a:avLst/>
          </a:prstGeom>
          <a:noFill/>
        </p:spPr>
        <p:txBody>
          <a:bodyPr wrap="none" rtlCol="0">
            <a:spAutoFit/>
          </a:bodyPr>
          <a:lstStyle/>
          <a:p>
            <a:r>
              <a:rPr lang="en-US" altLang="ja-JP" sz="2800" b="1" u="sng" dirty="0">
                <a:latin typeface="Meiryo UI" panose="020B0604030504040204" pitchFamily="50" charset="-128"/>
                <a:ea typeface="Meiryo UI" panose="020B0604030504040204" pitchFamily="50" charset="-128"/>
              </a:rPr>
              <a:t>Large classification </a:t>
            </a:r>
            <a:r>
              <a:rPr lang="en-US" altLang="ja-JP" sz="2800" u="sng" dirty="0">
                <a:latin typeface="Meiryo UI" panose="020B0604030504040204" pitchFamily="50" charset="-128"/>
                <a:ea typeface="Meiryo UI" panose="020B0604030504040204" pitchFamily="50" charset="-128"/>
              </a:rPr>
              <a:t>(1</a:t>
            </a:r>
            <a:r>
              <a:rPr lang="en-US" altLang="ja-JP" sz="2800" u="sng" baseline="30000" dirty="0">
                <a:latin typeface="Meiryo UI" panose="020B0604030504040204" pitchFamily="50" charset="-128"/>
                <a:ea typeface="Meiryo UI" panose="020B0604030504040204" pitchFamily="50" charset="-128"/>
              </a:rPr>
              <a:t>st</a:t>
            </a:r>
            <a:r>
              <a:rPr lang="en-US" altLang="ja-JP" sz="2800" u="sng" dirty="0">
                <a:latin typeface="Meiryo UI" panose="020B0604030504040204" pitchFamily="50" charset="-128"/>
                <a:ea typeface="Meiryo UI" panose="020B0604030504040204" pitchFamily="50" charset="-128"/>
              </a:rPr>
              <a:t> Step) </a:t>
            </a:r>
            <a:r>
              <a:rPr lang="en-US" altLang="ja-JP" sz="2800" b="1" u="sng" dirty="0">
                <a:latin typeface="Meiryo UI" panose="020B0604030504040204" pitchFamily="50" charset="-128"/>
                <a:ea typeface="Meiryo UI" panose="020B0604030504040204" pitchFamily="50" charset="-128"/>
              </a:rPr>
              <a:t>for discussing System</a:t>
            </a:r>
            <a:r>
              <a:rPr lang="ja-JP" altLang="en-US" sz="2800" b="1" u="sng" dirty="0">
                <a:latin typeface="Meiryo UI" panose="020B0604030504040204" pitchFamily="50" charset="-128"/>
                <a:ea typeface="Meiryo UI" panose="020B0604030504040204" pitchFamily="50" charset="-128"/>
              </a:rPr>
              <a:t> </a:t>
            </a:r>
            <a:r>
              <a:rPr lang="en-US" altLang="ja-JP" sz="2800" b="1" u="sng" dirty="0">
                <a:latin typeface="Meiryo UI" panose="020B0604030504040204" pitchFamily="50" charset="-128"/>
                <a:ea typeface="Meiryo UI" panose="020B0604030504040204" pitchFamily="50" charset="-128"/>
              </a:rPr>
              <a:t>Safety</a:t>
            </a:r>
            <a:endParaRPr lang="en-US" altLang="ja-JP" sz="2800" u="sng" dirty="0">
              <a:latin typeface="Meiryo UI" panose="020B0604030504040204" pitchFamily="50" charset="-128"/>
              <a:ea typeface="Meiryo UI" panose="020B0604030504040204" pitchFamily="50" charset="-128"/>
            </a:endParaRPr>
          </a:p>
        </p:txBody>
      </p:sp>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16032" r="15079"/>
          <a:stretch/>
        </p:blipFill>
        <p:spPr>
          <a:xfrm>
            <a:off x="9934784" y="842909"/>
            <a:ext cx="1930401" cy="1868129"/>
          </a:xfrm>
          <a:prstGeom prst="rect">
            <a:avLst/>
          </a:prstGeom>
        </p:spPr>
      </p:pic>
    </p:spTree>
    <p:extLst>
      <p:ext uri="{BB962C8B-B14F-4D97-AF65-F5344CB8AC3E}">
        <p14:creationId xmlns:p14="http://schemas.microsoft.com/office/powerpoint/2010/main" val="188644519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TotalTime>
  <Words>454</Words>
  <Application>Microsoft Office PowerPoint</Application>
  <PresentationFormat>Widescreen</PresentationFormat>
  <Paragraphs>30</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Meiryo UI</vt:lpstr>
      <vt:lpstr>游ゴシック</vt:lpstr>
      <vt:lpstr>游ゴシック Light</vt:lpstr>
      <vt:lpstr>Arial</vt:lpstr>
      <vt:lpstr>Office テーマ</vt:lpstr>
      <vt:lpstr>PowerPoint Presentation</vt:lpstr>
      <vt:lpstr>PowerPoint Presentation</vt:lpstr>
      <vt:lpstr>PowerPoint Presentation</vt:lpstr>
    </vt:vector>
  </TitlesOfParts>
  <Company>HONDA 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Toshio Yokoyama (横山 利夫)</dc:creator>
  <cp:lastModifiedBy>John Creamer</cp:lastModifiedBy>
  <cp:revision>59</cp:revision>
  <cp:lastPrinted>2020-10-27T07:32:41Z</cp:lastPrinted>
  <dcterms:created xsi:type="dcterms:W3CDTF">2020-10-23T00:28:59Z</dcterms:created>
  <dcterms:modified xsi:type="dcterms:W3CDTF">2020-10-27T10:25:16Z</dcterms:modified>
</cp:coreProperties>
</file>