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5" r:id="rId3"/>
    <p:sldId id="262" r:id="rId4"/>
    <p:sldId id="263" r:id="rId5"/>
    <p:sldId id="259" r:id="rId6"/>
    <p:sldId id="264" r:id="rId7"/>
    <p:sldId id="260" r:id="rId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45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59EA74F9-88B4-4DC7-B618-1D88F1308CAA}" type="datetimeFigureOut">
              <a:rPr lang="de-DE" smtClean="0"/>
              <a:t>04.11.2020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0743515-C5BE-4858-A331-E8BE6EE0F52A}" type="slidenum">
              <a:rPr lang="de-DE" smtClean="0"/>
              <a:t>‹N›</a:t>
            </a:fld>
            <a:endParaRPr lang="de-DE"/>
          </a:p>
        </p:txBody>
      </p:sp>
    </p:spTree>
    <p:extLst>
      <p:ext uri="{BB962C8B-B14F-4D97-AF65-F5344CB8AC3E}">
        <p14:creationId xmlns:p14="http://schemas.microsoft.com/office/powerpoint/2010/main" val="3964445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59EA74F9-88B4-4DC7-B618-1D88F1308CAA}" type="datetimeFigureOut">
              <a:rPr lang="de-DE" smtClean="0"/>
              <a:t>04.11.2020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0743515-C5BE-4858-A331-E8BE6EE0F52A}" type="slidenum">
              <a:rPr lang="de-DE" smtClean="0"/>
              <a:t>‹N›</a:t>
            </a:fld>
            <a:endParaRPr lang="de-DE"/>
          </a:p>
        </p:txBody>
      </p:sp>
    </p:spTree>
    <p:extLst>
      <p:ext uri="{BB962C8B-B14F-4D97-AF65-F5344CB8AC3E}">
        <p14:creationId xmlns:p14="http://schemas.microsoft.com/office/powerpoint/2010/main" val="1785585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59EA74F9-88B4-4DC7-B618-1D88F1308CAA}" type="datetimeFigureOut">
              <a:rPr lang="de-DE" smtClean="0"/>
              <a:t>04.11.2020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0743515-C5BE-4858-A331-E8BE6EE0F52A}" type="slidenum">
              <a:rPr lang="de-DE" smtClean="0"/>
              <a:t>‹N›</a:t>
            </a:fld>
            <a:endParaRPr lang="de-DE"/>
          </a:p>
        </p:txBody>
      </p:sp>
    </p:spTree>
    <p:extLst>
      <p:ext uri="{BB962C8B-B14F-4D97-AF65-F5344CB8AC3E}">
        <p14:creationId xmlns:p14="http://schemas.microsoft.com/office/powerpoint/2010/main" val="1191724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59EA74F9-88B4-4DC7-B618-1D88F1308CAA}" type="datetimeFigureOut">
              <a:rPr lang="de-DE" smtClean="0"/>
              <a:t>04.11.2020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0743515-C5BE-4858-A331-E8BE6EE0F52A}" type="slidenum">
              <a:rPr lang="de-DE" smtClean="0"/>
              <a:t>‹N›</a:t>
            </a:fld>
            <a:endParaRPr lang="de-DE"/>
          </a:p>
        </p:txBody>
      </p:sp>
    </p:spTree>
    <p:extLst>
      <p:ext uri="{BB962C8B-B14F-4D97-AF65-F5344CB8AC3E}">
        <p14:creationId xmlns:p14="http://schemas.microsoft.com/office/powerpoint/2010/main" val="4109936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59EA74F9-88B4-4DC7-B618-1D88F1308CAA}" type="datetimeFigureOut">
              <a:rPr lang="de-DE" smtClean="0"/>
              <a:t>04.11.2020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0743515-C5BE-4858-A331-E8BE6EE0F52A}" type="slidenum">
              <a:rPr lang="de-DE" smtClean="0"/>
              <a:t>‹N›</a:t>
            </a:fld>
            <a:endParaRPr lang="de-DE"/>
          </a:p>
        </p:txBody>
      </p:sp>
    </p:spTree>
    <p:extLst>
      <p:ext uri="{BB962C8B-B14F-4D97-AF65-F5344CB8AC3E}">
        <p14:creationId xmlns:p14="http://schemas.microsoft.com/office/powerpoint/2010/main" val="3373060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59EA74F9-88B4-4DC7-B618-1D88F1308CAA}" type="datetimeFigureOut">
              <a:rPr lang="de-DE" smtClean="0"/>
              <a:t>04.11.2020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D0743515-C5BE-4858-A331-E8BE6EE0F52A}" type="slidenum">
              <a:rPr lang="de-DE" smtClean="0"/>
              <a:t>‹N›</a:t>
            </a:fld>
            <a:endParaRPr lang="de-DE"/>
          </a:p>
        </p:txBody>
      </p:sp>
    </p:spTree>
    <p:extLst>
      <p:ext uri="{BB962C8B-B14F-4D97-AF65-F5344CB8AC3E}">
        <p14:creationId xmlns:p14="http://schemas.microsoft.com/office/powerpoint/2010/main" val="1689535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9EA74F9-88B4-4DC7-B618-1D88F1308CAA}" type="datetimeFigureOut">
              <a:rPr lang="de-DE" smtClean="0"/>
              <a:t>04.11.2020</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D0743515-C5BE-4858-A331-E8BE6EE0F52A}" type="slidenum">
              <a:rPr lang="de-DE" smtClean="0"/>
              <a:t>‹N›</a:t>
            </a:fld>
            <a:endParaRPr lang="de-DE"/>
          </a:p>
        </p:txBody>
      </p:sp>
    </p:spTree>
    <p:extLst>
      <p:ext uri="{BB962C8B-B14F-4D97-AF65-F5344CB8AC3E}">
        <p14:creationId xmlns:p14="http://schemas.microsoft.com/office/powerpoint/2010/main" val="1569079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59EA74F9-88B4-4DC7-B618-1D88F1308CAA}" type="datetimeFigureOut">
              <a:rPr lang="de-DE" smtClean="0"/>
              <a:t>04.11.2020</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D0743515-C5BE-4858-A331-E8BE6EE0F52A}" type="slidenum">
              <a:rPr lang="de-DE" smtClean="0"/>
              <a:t>‹N›</a:t>
            </a:fld>
            <a:endParaRPr lang="de-DE"/>
          </a:p>
        </p:txBody>
      </p:sp>
    </p:spTree>
    <p:extLst>
      <p:ext uri="{BB962C8B-B14F-4D97-AF65-F5344CB8AC3E}">
        <p14:creationId xmlns:p14="http://schemas.microsoft.com/office/powerpoint/2010/main" val="1767758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9EA74F9-88B4-4DC7-B618-1D88F1308CAA}" type="datetimeFigureOut">
              <a:rPr lang="de-DE" smtClean="0"/>
              <a:t>04.11.2020</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D0743515-C5BE-4858-A331-E8BE6EE0F52A}" type="slidenum">
              <a:rPr lang="de-DE" smtClean="0"/>
              <a:t>‹N›</a:t>
            </a:fld>
            <a:endParaRPr lang="de-DE"/>
          </a:p>
        </p:txBody>
      </p:sp>
    </p:spTree>
    <p:extLst>
      <p:ext uri="{BB962C8B-B14F-4D97-AF65-F5344CB8AC3E}">
        <p14:creationId xmlns:p14="http://schemas.microsoft.com/office/powerpoint/2010/main" val="1945356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59EA74F9-88B4-4DC7-B618-1D88F1308CAA}" type="datetimeFigureOut">
              <a:rPr lang="de-DE" smtClean="0"/>
              <a:t>04.11.2020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D0743515-C5BE-4858-A331-E8BE6EE0F52A}" type="slidenum">
              <a:rPr lang="de-DE" smtClean="0"/>
              <a:t>‹N›</a:t>
            </a:fld>
            <a:endParaRPr lang="de-DE"/>
          </a:p>
        </p:txBody>
      </p:sp>
    </p:spTree>
    <p:extLst>
      <p:ext uri="{BB962C8B-B14F-4D97-AF65-F5344CB8AC3E}">
        <p14:creationId xmlns:p14="http://schemas.microsoft.com/office/powerpoint/2010/main" val="1382067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59EA74F9-88B4-4DC7-B618-1D88F1308CAA}" type="datetimeFigureOut">
              <a:rPr lang="de-DE" smtClean="0"/>
              <a:t>04.11.2020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D0743515-C5BE-4858-A331-E8BE6EE0F52A}" type="slidenum">
              <a:rPr lang="de-DE" smtClean="0"/>
              <a:t>‹N›</a:t>
            </a:fld>
            <a:endParaRPr lang="de-DE"/>
          </a:p>
        </p:txBody>
      </p:sp>
    </p:spTree>
    <p:extLst>
      <p:ext uri="{BB962C8B-B14F-4D97-AF65-F5344CB8AC3E}">
        <p14:creationId xmlns:p14="http://schemas.microsoft.com/office/powerpoint/2010/main" val="3788139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EA74F9-88B4-4DC7-B618-1D88F1308CAA}" type="datetimeFigureOut">
              <a:rPr lang="de-DE" smtClean="0"/>
              <a:t>04.11.2020</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743515-C5BE-4858-A331-E8BE6EE0F52A}" type="slidenum">
              <a:rPr lang="de-DE" smtClean="0"/>
              <a:t>‹N›</a:t>
            </a:fld>
            <a:endParaRPr lang="de-DE"/>
          </a:p>
        </p:txBody>
      </p:sp>
    </p:spTree>
    <p:extLst>
      <p:ext uri="{BB962C8B-B14F-4D97-AF65-F5344CB8AC3E}">
        <p14:creationId xmlns:p14="http://schemas.microsoft.com/office/powerpoint/2010/main" val="23289442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png"/><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684212" y="685799"/>
            <a:ext cx="8459788" cy="297180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a:t>R150 RRD Retro-reflective Devices</a:t>
            </a:r>
            <a:endParaRPr lang="de-DE" dirty="0"/>
          </a:p>
        </p:txBody>
      </p:sp>
      <p:sp>
        <p:nvSpPr>
          <p:cNvPr id="3" name="Untertitel 2"/>
          <p:cNvSpPr txBox="1">
            <a:spLocks/>
          </p:cNvSpPr>
          <p:nvPr/>
        </p:nvSpPr>
        <p:spPr>
          <a:xfrm>
            <a:off x="684212" y="3034242"/>
            <a:ext cx="6400800" cy="19473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err="1"/>
              <a:t>Simplification</a:t>
            </a:r>
            <a:r>
              <a:rPr lang="de-DE" dirty="0"/>
              <a:t> </a:t>
            </a:r>
            <a:r>
              <a:rPr lang="de-DE" dirty="0" err="1"/>
              <a:t>stage</a:t>
            </a:r>
            <a:r>
              <a:rPr lang="de-DE" dirty="0"/>
              <a:t> 2</a:t>
            </a:r>
          </a:p>
          <a:p>
            <a:endParaRPr lang="de-DE" dirty="0"/>
          </a:p>
          <a:p>
            <a:r>
              <a:rPr lang="de-DE" dirty="0" err="1"/>
              <a:t>Questions</a:t>
            </a:r>
            <a:r>
              <a:rPr lang="de-DE" dirty="0"/>
              <a:t> on </a:t>
            </a:r>
            <a:r>
              <a:rPr lang="de-DE" dirty="0" err="1"/>
              <a:t>Luminance</a:t>
            </a:r>
            <a:r>
              <a:rPr lang="de-DE" dirty="0"/>
              <a:t> </a:t>
            </a:r>
            <a:r>
              <a:rPr lang="de-DE" dirty="0" err="1"/>
              <a:t>factor</a:t>
            </a:r>
            <a:r>
              <a:rPr lang="de-DE" dirty="0"/>
              <a:t> </a:t>
            </a:r>
            <a:r>
              <a:rPr lang="de-DE" dirty="0" err="1"/>
              <a:t>and</a:t>
            </a:r>
            <a:r>
              <a:rPr lang="de-DE" dirty="0"/>
              <a:t> </a:t>
            </a:r>
            <a:r>
              <a:rPr lang="de-DE" dirty="0" err="1"/>
              <a:t>Marking</a:t>
            </a:r>
            <a:r>
              <a:rPr lang="de-DE" dirty="0"/>
              <a:t> </a:t>
            </a:r>
            <a:r>
              <a:rPr lang="de-DE" dirty="0" err="1"/>
              <a:t>of</a:t>
            </a:r>
            <a:r>
              <a:rPr lang="de-DE" dirty="0"/>
              <a:t> </a:t>
            </a:r>
            <a:r>
              <a:rPr lang="de-DE" dirty="0" err="1"/>
              <a:t>Advance</a:t>
            </a:r>
            <a:r>
              <a:rPr lang="de-DE" dirty="0"/>
              <a:t> </a:t>
            </a:r>
            <a:r>
              <a:rPr lang="de-DE" dirty="0" err="1"/>
              <a:t>Warning</a:t>
            </a:r>
            <a:r>
              <a:rPr lang="de-DE" dirty="0"/>
              <a:t> </a:t>
            </a:r>
            <a:r>
              <a:rPr lang="de-DE" dirty="0" err="1"/>
              <a:t>Triangle</a:t>
            </a:r>
            <a:endParaRPr lang="de-DE" dirty="0"/>
          </a:p>
        </p:txBody>
      </p:sp>
      <p:sp>
        <p:nvSpPr>
          <p:cNvPr id="4" name="CasellaDiTesto 5">
            <a:extLst>
              <a:ext uri="{FF2B5EF4-FFF2-40B4-BE49-F238E27FC236}">
                <a16:creationId xmlns:a16="http://schemas.microsoft.com/office/drawing/2014/main" id="{400846DE-0085-47BD-89B0-7D81C10AAFBD}"/>
              </a:ext>
            </a:extLst>
          </p:cNvPr>
          <p:cNvSpPr txBox="1"/>
          <p:nvPr/>
        </p:nvSpPr>
        <p:spPr>
          <a:xfrm flipH="1">
            <a:off x="9325155" y="5948222"/>
            <a:ext cx="2723320" cy="707886"/>
          </a:xfrm>
          <a:prstGeom prst="rect">
            <a:avLst/>
          </a:prstGeom>
          <a:solidFill>
            <a:schemeClr val="bg1"/>
          </a:solidFill>
          <a:ln>
            <a:solidFill>
              <a:srgbClr val="FF000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400" b="1" dirty="0"/>
              <a:t>SLR-42-09</a:t>
            </a:r>
          </a:p>
          <a:p>
            <a:pPr algn="ctr"/>
            <a:r>
              <a:rPr lang="it-IT" sz="1600" dirty="0"/>
              <a:t>(Rev. of SLR-39-01/Rev.2)</a:t>
            </a:r>
          </a:p>
        </p:txBody>
      </p:sp>
    </p:spTree>
    <p:extLst>
      <p:ext uri="{BB962C8B-B14F-4D97-AF65-F5344CB8AC3E}">
        <p14:creationId xmlns:p14="http://schemas.microsoft.com/office/powerpoint/2010/main" val="788340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356221" y="193628"/>
            <a:ext cx="8534400" cy="15070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a:t>Update of definitions</a:t>
            </a:r>
            <a:br>
              <a:rPr lang="de-DE"/>
            </a:br>
            <a:r>
              <a:rPr lang="de-DE" sz="1800"/>
              <a:t>Correction of the Photometric  Definitions</a:t>
            </a:r>
            <a:endParaRPr lang="de-DE" sz="1800" dirty="0"/>
          </a:p>
        </p:txBody>
      </p:sp>
      <mc:AlternateContent xmlns:mc="http://schemas.openxmlformats.org/markup-compatibility/2006" xmlns:a14="http://schemas.microsoft.com/office/drawing/2010/main">
        <mc:Choice Requires="a14">
          <p:sp>
            <p:nvSpPr>
              <p:cNvPr id="3" name="Rechteck 2"/>
              <p:cNvSpPr/>
              <p:nvPr/>
            </p:nvSpPr>
            <p:spPr>
              <a:xfrm>
                <a:off x="5145256" y="1926957"/>
                <a:ext cx="6096000" cy="553998"/>
              </a:xfrm>
              <a:prstGeom prst="rect">
                <a:avLst/>
              </a:prstGeom>
            </p:spPr>
            <p:txBody>
              <a:bodyPr>
                <a:spAutoFit/>
              </a:bodyPr>
              <a:lstStyle/>
              <a:p>
                <a:pPr algn="just">
                  <a:lnSpc>
                    <a:spcPts val="1200"/>
                  </a:lnSpc>
                  <a:spcAft>
                    <a:spcPts val="600"/>
                  </a:spcAft>
                  <a:tabLst>
                    <a:tab pos="-914400" algn="l"/>
                    <a:tab pos="-457200" algn="l"/>
                  </a:tabLst>
                </a:pPr>
                <a:r>
                  <a:rPr lang="en-GB" sz="1200" dirty="0">
                    <a:solidFill>
                      <a:schemeClr val="tx1"/>
                    </a:solidFill>
                    <a:latin typeface="Times New Roman" panose="02020603050405020304" pitchFamily="18" charset="0"/>
                    <a:ea typeface="Times New Roman" panose="02020603050405020304" pitchFamily="18" charset="0"/>
                  </a:rPr>
                  <a:t>"</a:t>
                </a:r>
                <a:r>
                  <a:rPr lang="en-GB" sz="1200" i="1" dirty="0">
                    <a:solidFill>
                      <a:schemeClr val="tx1"/>
                    </a:solidFill>
                    <a:effectLst/>
                    <a:latin typeface="Times New Roman" panose="02020603050405020304" pitchFamily="18" charset="0"/>
                    <a:ea typeface="Times New Roman" panose="02020603050405020304" pitchFamily="18" charset="0"/>
                  </a:rPr>
                  <a:t>Coefficient of luminous intensity R</a:t>
                </a:r>
                <a:r>
                  <a:rPr lang="en-GB" sz="1200" i="1" baseline="-25000" dirty="0">
                    <a:solidFill>
                      <a:schemeClr val="tx1"/>
                    </a:solidFill>
                    <a:effectLst/>
                    <a:latin typeface="Times New Roman" panose="02020603050405020304" pitchFamily="18" charset="0"/>
                    <a:ea typeface="Times New Roman" panose="02020603050405020304" pitchFamily="18" charset="0"/>
                  </a:rPr>
                  <a:t>I</a:t>
                </a:r>
                <a:r>
                  <a:rPr lang="en-GB" sz="1200" dirty="0">
                    <a:solidFill>
                      <a:schemeClr val="tx1"/>
                    </a:solidFill>
                    <a:effectLst/>
                    <a:latin typeface="Times New Roman" panose="02020603050405020304" pitchFamily="18" charset="0"/>
                    <a:ea typeface="Times New Roman" panose="02020603050405020304" pitchFamily="18" charset="0"/>
                  </a:rPr>
                  <a:t>" means the quotient of the luminous intensity </a:t>
                </a:r>
                <a:r>
                  <a:rPr lang="en-GB" sz="1200" i="1" dirty="0">
                    <a:solidFill>
                      <a:schemeClr val="tx1"/>
                    </a:solidFill>
                    <a:effectLst/>
                    <a:latin typeface="Times New Roman" panose="02020603050405020304" pitchFamily="18" charset="0"/>
                    <a:ea typeface="Times New Roman" panose="02020603050405020304" pitchFamily="18" charset="0"/>
                  </a:rPr>
                  <a:t>I</a:t>
                </a:r>
                <a:r>
                  <a:rPr lang="en-GB" sz="1200" dirty="0">
                    <a:solidFill>
                      <a:schemeClr val="tx1"/>
                    </a:solidFill>
                    <a:effectLst/>
                    <a:latin typeface="Times New Roman" panose="02020603050405020304" pitchFamily="18" charset="0"/>
                    <a:ea typeface="Times New Roman" panose="02020603050405020304" pitchFamily="18" charset="0"/>
                  </a:rPr>
                  <a:t> reflected by the retro-reflective device in the direction considered, divided by the normal illumination </a:t>
                </a:r>
                <a14:m>
                  <m:oMath xmlns:m="http://schemas.openxmlformats.org/officeDocument/2006/math">
                    <m:sSub>
                      <m:sSubPr>
                        <m:ctrlPr>
                          <a:rPr lang="de-DE" sz="1200" i="1">
                            <a:solidFill>
                              <a:schemeClr val="tx1"/>
                            </a:solidFill>
                            <a:effectLst/>
                            <a:latin typeface="Cambria Math" panose="02040503050406030204" pitchFamily="18" charset="0"/>
                            <a:ea typeface="Times New Roman" panose="02020603050405020304" pitchFamily="18" charset="0"/>
                          </a:rPr>
                        </m:ctrlPr>
                      </m:sSubPr>
                      <m:e>
                        <m:r>
                          <a:rPr lang="en-GB" sz="1200" i="1">
                            <a:solidFill>
                              <a:schemeClr val="tx1"/>
                            </a:solidFill>
                            <a:effectLst/>
                            <a:latin typeface="Cambria Math" panose="02040503050406030204" pitchFamily="18" charset="0"/>
                            <a:ea typeface="Times New Roman" panose="02020603050405020304" pitchFamily="18" charset="0"/>
                          </a:rPr>
                          <m:t>𝐸</m:t>
                        </m:r>
                      </m:e>
                      <m:sub>
                        <m:r>
                          <a:rPr lang="en-GB" sz="1200" i="1">
                            <a:solidFill>
                              <a:schemeClr val="tx1"/>
                            </a:solidFill>
                            <a:effectLst/>
                            <a:latin typeface="Cambria Math" panose="02040503050406030204" pitchFamily="18" charset="0"/>
                            <a:ea typeface="Times New Roman" panose="02020603050405020304" pitchFamily="18" charset="0"/>
                          </a:rPr>
                          <m:t>⊥</m:t>
                        </m:r>
                      </m:sub>
                    </m:sSub>
                  </m:oMath>
                </a14:m>
                <a:r>
                  <a:rPr lang="en-GB" sz="1200" dirty="0">
                    <a:solidFill>
                      <a:schemeClr val="tx1"/>
                    </a:solidFill>
                    <a:effectLst/>
                    <a:latin typeface="Times New Roman" panose="02020603050405020304" pitchFamily="18" charset="0"/>
                    <a:ea typeface="Times New Roman" panose="02020603050405020304" pitchFamily="18" charset="0"/>
                  </a:rPr>
                  <a:t> of the retro-reflecting device for given angles of illumination, divergence and rotation. </a:t>
                </a:r>
                <a:endParaRPr lang="de-DE" sz="1200" dirty="0">
                  <a:solidFill>
                    <a:schemeClr val="tx1"/>
                  </a:solidFill>
                  <a:effectLst/>
                  <a:latin typeface="Times New Roman" panose="02020603050405020304" pitchFamily="18" charset="0"/>
                  <a:ea typeface="Times New Roman" panose="02020603050405020304" pitchFamily="18" charset="0"/>
                </a:endParaRPr>
              </a:p>
            </p:txBody>
          </p:sp>
        </mc:Choice>
        <mc:Fallback xmlns="">
          <p:sp>
            <p:nvSpPr>
              <p:cNvPr id="3" name="Rechteck 2"/>
              <p:cNvSpPr>
                <a:spLocks noRot="1" noChangeAspect="1" noMove="1" noResize="1" noEditPoints="1" noAdjustHandles="1" noChangeArrowheads="1" noChangeShapeType="1" noTextEdit="1"/>
              </p:cNvSpPr>
              <p:nvPr/>
            </p:nvSpPr>
            <p:spPr>
              <a:xfrm>
                <a:off x="5145256" y="1926957"/>
                <a:ext cx="6096000" cy="553998"/>
              </a:xfrm>
              <a:prstGeom prst="rect">
                <a:avLst/>
              </a:prstGeom>
              <a:blipFill>
                <a:blip r:embed="rId3"/>
                <a:stretch>
                  <a:fillRect t="-5495" r="-100" b="-7692"/>
                </a:stretch>
              </a:blipFill>
            </p:spPr>
            <p:txBody>
              <a:bodyPr/>
              <a:lstStyle/>
              <a:p>
                <a:r>
                  <a:rPr lang="de-DE">
                    <a:noFill/>
                  </a:rPr>
                  <a:t> </a:t>
                </a:r>
              </a:p>
            </p:txBody>
          </p:sp>
        </mc:Fallback>
      </mc:AlternateContent>
      <p:graphicFrame>
        <p:nvGraphicFramePr>
          <p:cNvPr id="4" name="Objekt 3"/>
          <p:cNvGraphicFramePr>
            <a:graphicFrameLocks noChangeAspect="1"/>
          </p:cNvGraphicFramePr>
          <p:nvPr/>
        </p:nvGraphicFramePr>
        <p:xfrm>
          <a:off x="1140146" y="4532928"/>
          <a:ext cx="590550" cy="457200"/>
        </p:xfrm>
        <a:graphic>
          <a:graphicData uri="http://schemas.openxmlformats.org/presentationml/2006/ole">
            <mc:AlternateContent xmlns:mc="http://schemas.openxmlformats.org/markup-compatibility/2006">
              <mc:Choice xmlns:v="urn:schemas-microsoft-com:vml" Requires="v">
                <p:oleObj spid="_x0000_s3084" r:id="rId4" imgW="622030" imgH="431613" progId="Equation.3">
                  <p:embed/>
                </p:oleObj>
              </mc:Choice>
              <mc:Fallback>
                <p:oleObj r:id="rId4" imgW="622030" imgH="431613" progId="Equation.3">
                  <p:embed/>
                  <p:pic>
                    <p:nvPicPr>
                      <p:cNvPr id="4" name="Objek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0146" y="4532928"/>
                        <a:ext cx="59055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kt 4"/>
          <p:cNvGraphicFramePr>
            <a:graphicFrameLocks noChangeAspect="1"/>
          </p:cNvGraphicFramePr>
          <p:nvPr/>
        </p:nvGraphicFramePr>
        <p:xfrm>
          <a:off x="2010384" y="4540928"/>
          <a:ext cx="847725" cy="457200"/>
        </p:xfrm>
        <a:graphic>
          <a:graphicData uri="http://schemas.openxmlformats.org/presentationml/2006/ole">
            <mc:AlternateContent xmlns:mc="http://schemas.openxmlformats.org/markup-compatibility/2006">
              <mc:Choice xmlns:v="urn:schemas-microsoft-com:vml" Requires="v">
                <p:oleObj spid="_x0000_s3085" r:id="rId6" imgW="838200" imgH="457200" progId="Equation.3">
                  <p:embed/>
                </p:oleObj>
              </mc:Choice>
              <mc:Fallback>
                <p:oleObj r:id="rId6" imgW="838200" imgH="457200" progId="Equation.3">
                  <p:embed/>
                  <p:pic>
                    <p:nvPicPr>
                      <p:cNvPr id="5" name="Objek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10384" y="4540928"/>
                        <a:ext cx="847725"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3"/>
          <p:cNvSpPr>
            <a:spLocks noChangeArrowheads="1"/>
          </p:cNvSpPr>
          <p:nvPr/>
        </p:nvSpPr>
        <p:spPr bwMode="auto">
          <a:xfrm>
            <a:off x="5134172" y="3804878"/>
            <a:ext cx="5370022"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914400" algn="l"/>
                <a:tab pos="-457200" algn="l"/>
              </a:tabLst>
            </a:pPr>
            <a:r>
              <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rPr>
              <a:t>"</a:t>
            </a:r>
            <a:r>
              <a:rPr kumimoji="0" lang="en-GB" altLang="de-DE" sz="1000" b="0" i="1" u="none" strike="noStrike" cap="none" normalizeH="0" baseline="0" dirty="0">
                <a:ln>
                  <a:noFill/>
                </a:ln>
                <a:effectLst/>
                <a:latin typeface="Arial" panose="020B0604020202020204" pitchFamily="34" charset="0"/>
                <a:ea typeface="Times New Roman" panose="02020603050405020304" pitchFamily="18" charset="0"/>
              </a:rPr>
              <a:t>Specific coefficient of retro-reflection (symbol R</a:t>
            </a:r>
            <a:r>
              <a:rPr kumimoji="0" lang="en-GB" altLang="de-DE" sz="1000" b="0" i="1" u="none" strike="noStrike" cap="none" normalizeH="0" baseline="-30000" dirty="0">
                <a:ln>
                  <a:noFill/>
                </a:ln>
                <a:effectLst/>
                <a:latin typeface="Arial" panose="020B0604020202020204" pitchFamily="34" charset="0"/>
                <a:ea typeface="Times New Roman" panose="02020603050405020304" pitchFamily="18" charset="0"/>
              </a:rPr>
              <a:t>A</a:t>
            </a:r>
            <a:r>
              <a:rPr kumimoji="0" lang="en-GB" altLang="de-DE" sz="1000" b="0" i="1" u="none" strike="noStrike" cap="none" normalizeH="0" baseline="0" dirty="0">
                <a:ln>
                  <a:noFill/>
                </a:ln>
                <a:effectLst/>
                <a:latin typeface="Arial" panose="020B0604020202020204" pitchFamily="34" charset="0"/>
                <a:ea typeface="Times New Roman" panose="02020603050405020304" pitchFamily="18" charset="0"/>
              </a:rPr>
              <a:t>)</a:t>
            </a:r>
            <a:r>
              <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rPr>
              <a:t>" means the quotient of the coefficient of luminous intensity R of a plane retro-reflecting surface and its area A</a:t>
            </a:r>
            <a:endParaRPr kumimoji="0" lang="de-DE" altLang="de-DE" sz="800" b="0" i="0" u="none" strike="noStrike" cap="none" normalizeH="0" baseline="0" dirty="0">
              <a:ln>
                <a:noFill/>
              </a:ln>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 pos="-457200" algn="l"/>
              </a:tabLst>
            </a:pPr>
            <a:endParaRPr kumimoji="0" lang="de-DE" altLang="de-DE" sz="1800" b="0" i="0" u="none" strike="noStrike" cap="none" normalizeH="0" baseline="0" dirty="0">
              <a:ln>
                <a:noFill/>
              </a:ln>
              <a:effectLst/>
              <a:latin typeface="Arial" panose="020B0604020202020204" pitchFamily="34" charset="0"/>
            </a:endParaRPr>
          </a:p>
        </p:txBody>
      </p:sp>
      <p:sp>
        <p:nvSpPr>
          <p:cNvPr id="7" name="Rectangle 4"/>
          <p:cNvSpPr>
            <a:spLocks noChangeArrowheads="1"/>
          </p:cNvSpPr>
          <p:nvPr/>
        </p:nvSpPr>
        <p:spPr bwMode="auto">
          <a:xfrm>
            <a:off x="5134172" y="4956730"/>
            <a:ext cx="5070619"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rPr>
              <a:t>The coefficient of retro-reflection R</a:t>
            </a:r>
            <a:r>
              <a:rPr kumimoji="0" lang="en-GB" altLang="de-DE" sz="1000" b="0" i="0" u="none" strike="noStrike" cap="none" normalizeH="0" baseline="-30000" dirty="0">
                <a:ln>
                  <a:noFill/>
                </a:ln>
                <a:effectLst/>
                <a:latin typeface="Arial" panose="020B0604020202020204" pitchFamily="34" charset="0"/>
                <a:ea typeface="Times New Roman" panose="02020603050405020304" pitchFamily="18" charset="0"/>
              </a:rPr>
              <a:t>A</a:t>
            </a:r>
            <a:r>
              <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rPr>
              <a:t> is expressed in candelas per m</a:t>
            </a:r>
            <a:r>
              <a:rPr kumimoji="0" lang="en-GB" altLang="de-DE" sz="1000" b="0" i="0" u="none" strike="noStrike" cap="none" normalizeH="0" baseline="30000" dirty="0">
                <a:ln>
                  <a:noFill/>
                </a:ln>
                <a:effectLst/>
                <a:latin typeface="Arial" panose="020B0604020202020204" pitchFamily="34" charset="0"/>
                <a:ea typeface="Times New Roman" panose="02020603050405020304" pitchFamily="18" charset="0"/>
              </a:rPr>
              <a:t>2</a:t>
            </a:r>
            <a:r>
              <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rPr>
              <a:t> per lx (cd∙m</a:t>
            </a:r>
            <a:r>
              <a:rPr kumimoji="0" lang="en-GB" altLang="de-DE" sz="1000" b="0" i="0" u="none" strike="noStrike" cap="none" normalizeH="0" baseline="30000" dirty="0">
                <a:ln>
                  <a:noFill/>
                </a:ln>
                <a:effectLst/>
                <a:latin typeface="Arial" panose="020B0604020202020204" pitchFamily="34" charset="0"/>
                <a:ea typeface="Times New Roman" panose="02020603050405020304" pitchFamily="18" charset="0"/>
              </a:rPr>
              <a:t>-2</a:t>
            </a:r>
            <a:r>
              <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rPr>
              <a:t>∙lx</a:t>
            </a:r>
            <a:r>
              <a:rPr kumimoji="0" lang="en-GB" altLang="de-DE" sz="1000" b="0" i="0" u="none" strike="noStrike" cap="none" normalizeH="0" baseline="30000" dirty="0">
                <a:ln>
                  <a:noFill/>
                </a:ln>
                <a:effectLst/>
                <a:latin typeface="Arial" panose="020B0604020202020204" pitchFamily="34" charset="0"/>
                <a:ea typeface="Times New Roman" panose="02020603050405020304" pitchFamily="18" charset="0"/>
              </a:rPr>
              <a:t>-1</a:t>
            </a:r>
            <a:r>
              <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rPr>
              <a:t>)</a:t>
            </a:r>
            <a:endParaRPr kumimoji="0" lang="de-DE" altLang="de-DE" sz="800" b="0" i="0" u="none" strike="noStrike" cap="none" normalizeH="0" baseline="0" dirty="0">
              <a:ln>
                <a:noFill/>
              </a:ln>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8" name="Rechteck 7"/>
              <p:cNvSpPr/>
              <p:nvPr/>
            </p:nvSpPr>
            <p:spPr>
              <a:xfrm>
                <a:off x="5433752" y="4523021"/>
                <a:ext cx="2571403" cy="323165"/>
              </a:xfrm>
              <a:prstGeom prst="rect">
                <a:avLst/>
              </a:prstGeom>
            </p:spPr>
            <p:txBody>
              <a:bodyPr wrap="square">
                <a:spAutoFit/>
              </a:bodyPr>
              <a:lstStyle/>
              <a:p>
                <a:pPr algn="just">
                  <a:lnSpc>
                    <a:spcPts val="1200"/>
                  </a:lnSpc>
                  <a:spcAft>
                    <a:spcPts val="600"/>
                  </a:spcAft>
                </a:pPr>
                <a14:m>
                  <m:oMathPara xmlns:m="http://schemas.openxmlformats.org/officeDocument/2006/math">
                    <m:oMathParaPr>
                      <m:jc m:val="centerGroup"/>
                    </m:oMathParaPr>
                    <m:oMath xmlns:m="http://schemas.openxmlformats.org/officeDocument/2006/math">
                      <m:sSub>
                        <m:sSubPr>
                          <m:ctrlPr>
                            <a:rPr lang="de-DE" i="1" smtClean="0">
                              <a:solidFill>
                                <a:schemeClr val="tx1"/>
                              </a:solidFill>
                              <a:latin typeface="Cambria Math" panose="02040503050406030204" pitchFamily="18" charset="0"/>
                              <a:ea typeface="Times New Roman" panose="02020603050405020304" pitchFamily="18" charset="0"/>
                            </a:rPr>
                          </m:ctrlPr>
                        </m:sSubPr>
                        <m:e>
                          <m:r>
                            <a:rPr lang="en-GB" i="1">
                              <a:solidFill>
                                <a:schemeClr val="tx1"/>
                              </a:solidFill>
                              <a:effectLst/>
                              <a:latin typeface="Cambria Math" panose="02040503050406030204" pitchFamily="18" charset="0"/>
                              <a:ea typeface="Times New Roman" panose="02020603050405020304" pitchFamily="18" charset="0"/>
                            </a:rPr>
                            <m:t>𝑅</m:t>
                          </m:r>
                        </m:e>
                        <m:sub>
                          <m:r>
                            <a:rPr lang="en-GB" i="1">
                              <a:solidFill>
                                <a:schemeClr val="tx1"/>
                              </a:solidFill>
                              <a:effectLst/>
                              <a:latin typeface="Cambria Math" panose="02040503050406030204" pitchFamily="18" charset="0"/>
                              <a:ea typeface="Times New Roman" panose="02020603050405020304" pitchFamily="18" charset="0"/>
                            </a:rPr>
                            <m:t>𝐴</m:t>
                          </m:r>
                        </m:sub>
                      </m:sSub>
                      <m:r>
                        <a:rPr lang="en-GB" i="1">
                          <a:solidFill>
                            <a:schemeClr val="tx1"/>
                          </a:solidFill>
                          <a:effectLst/>
                          <a:latin typeface="Cambria Math" panose="02040503050406030204" pitchFamily="18" charset="0"/>
                          <a:ea typeface="Times New Roman" panose="02020603050405020304" pitchFamily="18" charset="0"/>
                        </a:rPr>
                        <m:t>= </m:t>
                      </m:r>
                      <m:f>
                        <m:fPr>
                          <m:ctrlPr>
                            <a:rPr lang="de-DE" i="1">
                              <a:solidFill>
                                <a:schemeClr val="tx1"/>
                              </a:solidFill>
                              <a:effectLst/>
                              <a:latin typeface="Cambria Math" panose="02040503050406030204" pitchFamily="18" charset="0"/>
                              <a:ea typeface="Times New Roman" panose="02020603050405020304" pitchFamily="18" charset="0"/>
                            </a:rPr>
                          </m:ctrlPr>
                        </m:fPr>
                        <m:num>
                          <m:sSub>
                            <m:sSubPr>
                              <m:ctrlPr>
                                <a:rPr lang="de-DE" i="1">
                                  <a:solidFill>
                                    <a:schemeClr val="tx1"/>
                                  </a:solidFill>
                                  <a:effectLst/>
                                  <a:latin typeface="Cambria Math" panose="02040503050406030204" pitchFamily="18" charset="0"/>
                                  <a:ea typeface="Times New Roman" panose="02020603050405020304" pitchFamily="18" charset="0"/>
                                </a:rPr>
                              </m:ctrlPr>
                            </m:sSubPr>
                            <m:e>
                              <m:r>
                                <a:rPr lang="en-GB" i="1">
                                  <a:solidFill>
                                    <a:schemeClr val="tx1"/>
                                  </a:solidFill>
                                  <a:effectLst/>
                                  <a:latin typeface="Cambria Math" panose="02040503050406030204" pitchFamily="18" charset="0"/>
                                  <a:ea typeface="Times New Roman" panose="02020603050405020304" pitchFamily="18" charset="0"/>
                                </a:rPr>
                                <m:t>𝑅</m:t>
                              </m:r>
                            </m:e>
                            <m:sub>
                              <m:r>
                                <a:rPr lang="en-GB" i="1">
                                  <a:solidFill>
                                    <a:schemeClr val="tx1"/>
                                  </a:solidFill>
                                  <a:effectLst/>
                                  <a:latin typeface="Cambria Math" panose="02040503050406030204" pitchFamily="18" charset="0"/>
                                  <a:ea typeface="Times New Roman" panose="02020603050405020304" pitchFamily="18" charset="0"/>
                                </a:rPr>
                                <m:t>𝐼</m:t>
                              </m:r>
                            </m:sub>
                          </m:sSub>
                        </m:num>
                        <m:den>
                          <m:r>
                            <a:rPr lang="en-GB" i="1">
                              <a:solidFill>
                                <a:schemeClr val="tx1"/>
                              </a:solidFill>
                              <a:effectLst/>
                              <a:latin typeface="Cambria Math" panose="02040503050406030204" pitchFamily="18" charset="0"/>
                              <a:ea typeface="Times New Roman" panose="02020603050405020304" pitchFamily="18" charset="0"/>
                            </a:rPr>
                            <m:t>𝐴</m:t>
                          </m:r>
                        </m:den>
                      </m:f>
                      <m:r>
                        <a:rPr lang="en-GB" i="1">
                          <a:solidFill>
                            <a:schemeClr val="tx1"/>
                          </a:solidFill>
                          <a:effectLst/>
                          <a:latin typeface="Cambria Math" panose="02040503050406030204" pitchFamily="18" charset="0"/>
                          <a:ea typeface="Times New Roman" panose="02020603050405020304" pitchFamily="18" charset="0"/>
                        </a:rPr>
                        <m:t>=</m:t>
                      </m:r>
                      <m:f>
                        <m:fPr>
                          <m:ctrlPr>
                            <a:rPr lang="de-DE" i="1">
                              <a:solidFill>
                                <a:schemeClr val="tx1"/>
                              </a:solidFill>
                              <a:effectLst/>
                              <a:latin typeface="Cambria Math" panose="02040503050406030204" pitchFamily="18" charset="0"/>
                              <a:ea typeface="Times New Roman" panose="02020603050405020304" pitchFamily="18" charset="0"/>
                            </a:rPr>
                          </m:ctrlPr>
                        </m:fPr>
                        <m:num>
                          <m:r>
                            <a:rPr lang="en-GB" i="1">
                              <a:solidFill>
                                <a:schemeClr val="tx1"/>
                              </a:solidFill>
                              <a:effectLst/>
                              <a:latin typeface="Cambria Math" panose="02040503050406030204" pitchFamily="18" charset="0"/>
                              <a:ea typeface="Times New Roman" panose="02020603050405020304" pitchFamily="18" charset="0"/>
                            </a:rPr>
                            <m:t>𝐼</m:t>
                          </m:r>
                        </m:num>
                        <m:den>
                          <m:sSub>
                            <m:sSubPr>
                              <m:ctrlPr>
                                <a:rPr lang="de-DE" i="1">
                                  <a:solidFill>
                                    <a:schemeClr val="tx1"/>
                                  </a:solidFill>
                                  <a:effectLst/>
                                  <a:latin typeface="Cambria Math" panose="02040503050406030204" pitchFamily="18" charset="0"/>
                                  <a:ea typeface="Times New Roman" panose="02020603050405020304" pitchFamily="18" charset="0"/>
                                </a:rPr>
                              </m:ctrlPr>
                            </m:sSubPr>
                            <m:e>
                              <m:r>
                                <a:rPr lang="en-GB" i="1">
                                  <a:solidFill>
                                    <a:schemeClr val="tx1"/>
                                  </a:solidFill>
                                  <a:effectLst/>
                                  <a:latin typeface="Cambria Math" panose="02040503050406030204" pitchFamily="18" charset="0"/>
                                  <a:ea typeface="Times New Roman" panose="02020603050405020304" pitchFamily="18" charset="0"/>
                                </a:rPr>
                                <m:t>𝐸</m:t>
                              </m:r>
                            </m:e>
                            <m:sub>
                              <m:r>
                                <a:rPr lang="en-GB" i="1">
                                  <a:solidFill>
                                    <a:schemeClr val="tx1"/>
                                  </a:solidFill>
                                  <a:effectLst/>
                                  <a:latin typeface="Cambria Math" panose="02040503050406030204" pitchFamily="18" charset="0"/>
                                  <a:ea typeface="Times New Roman" panose="02020603050405020304" pitchFamily="18" charset="0"/>
                                </a:rPr>
                                <m:t>⊥</m:t>
                              </m:r>
                            </m:sub>
                          </m:sSub>
                          <m:r>
                            <a:rPr lang="en-GB" i="1">
                              <a:solidFill>
                                <a:schemeClr val="tx1"/>
                              </a:solidFill>
                              <a:effectLst/>
                              <a:latin typeface="Cambria Math" panose="02040503050406030204" pitchFamily="18" charset="0"/>
                              <a:ea typeface="Times New Roman" panose="02020603050405020304" pitchFamily="18" charset="0"/>
                            </a:rPr>
                            <m:t>∙</m:t>
                          </m:r>
                          <m:r>
                            <a:rPr lang="en-GB" i="1">
                              <a:solidFill>
                                <a:schemeClr val="tx1"/>
                              </a:solidFill>
                              <a:effectLst/>
                              <a:latin typeface="Cambria Math" panose="02040503050406030204" pitchFamily="18" charset="0"/>
                              <a:ea typeface="Times New Roman" panose="02020603050405020304" pitchFamily="18" charset="0"/>
                            </a:rPr>
                            <m:t>𝐴</m:t>
                          </m:r>
                        </m:den>
                      </m:f>
                    </m:oMath>
                  </m:oMathPara>
                </a14:m>
                <a:endParaRPr lang="de-DE" dirty="0">
                  <a:solidFill>
                    <a:schemeClr val="tx1"/>
                  </a:solidFill>
                  <a:effectLst/>
                  <a:latin typeface="Times New Roman" panose="02020603050405020304" pitchFamily="18" charset="0"/>
                  <a:ea typeface="Times New Roman" panose="02020603050405020304" pitchFamily="18" charset="0"/>
                </a:endParaRPr>
              </a:p>
            </p:txBody>
          </p:sp>
        </mc:Choice>
        <mc:Fallback xmlns="">
          <p:sp>
            <p:nvSpPr>
              <p:cNvPr id="8" name="Rechteck 7"/>
              <p:cNvSpPr>
                <a:spLocks noRot="1" noChangeAspect="1" noMove="1" noResize="1" noEditPoints="1" noAdjustHandles="1" noChangeArrowheads="1" noChangeShapeType="1" noTextEdit="1"/>
              </p:cNvSpPr>
              <p:nvPr/>
            </p:nvSpPr>
            <p:spPr>
              <a:xfrm>
                <a:off x="5433752" y="4523021"/>
                <a:ext cx="2571403" cy="323165"/>
              </a:xfrm>
              <a:prstGeom prst="rect">
                <a:avLst/>
              </a:prstGeom>
              <a:blipFill>
                <a:blip r:embed="rId8"/>
                <a:stretch>
                  <a:fillRect t="-86792" b="-1132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9" name="Rechteck 8"/>
              <p:cNvSpPr/>
              <p:nvPr/>
            </p:nvSpPr>
            <p:spPr>
              <a:xfrm>
                <a:off x="5633836" y="2560849"/>
                <a:ext cx="1085618" cy="656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de-DE" i="1" smtClean="0">
                              <a:solidFill>
                                <a:schemeClr val="tx1"/>
                              </a:solidFill>
                              <a:latin typeface="Cambria Math" panose="02040503050406030204" pitchFamily="18" charset="0"/>
                            </a:rPr>
                          </m:ctrlPr>
                        </m:sSubPr>
                        <m:e>
                          <m:r>
                            <a:rPr lang="de-DE" i="1">
                              <a:solidFill>
                                <a:schemeClr val="tx1"/>
                              </a:solidFill>
                              <a:latin typeface="Cambria Math" panose="02040503050406030204" pitchFamily="18" charset="0"/>
                            </a:rPr>
                            <m:t>𝑅</m:t>
                          </m:r>
                        </m:e>
                        <m:sub>
                          <m:r>
                            <a:rPr lang="de-DE" i="1">
                              <a:solidFill>
                                <a:schemeClr val="tx1"/>
                              </a:solidFill>
                              <a:latin typeface="Cambria Math" panose="02040503050406030204" pitchFamily="18" charset="0"/>
                            </a:rPr>
                            <m:t>𝐼</m:t>
                          </m:r>
                        </m:sub>
                      </m:sSub>
                      <m:r>
                        <a:rPr lang="de-DE" i="0">
                          <a:solidFill>
                            <a:schemeClr val="tx1"/>
                          </a:solidFill>
                          <a:latin typeface="Cambria Math" panose="02040503050406030204" pitchFamily="18" charset="0"/>
                        </a:rPr>
                        <m:t>= </m:t>
                      </m:r>
                      <m:f>
                        <m:fPr>
                          <m:ctrlPr>
                            <a:rPr lang="de-DE" i="1">
                              <a:solidFill>
                                <a:schemeClr val="tx1"/>
                              </a:solidFill>
                              <a:latin typeface="Cambria Math" panose="02040503050406030204" pitchFamily="18" charset="0"/>
                            </a:rPr>
                          </m:ctrlPr>
                        </m:fPr>
                        <m:num>
                          <m:r>
                            <a:rPr lang="de-DE" i="1">
                              <a:solidFill>
                                <a:schemeClr val="tx1"/>
                              </a:solidFill>
                              <a:latin typeface="Cambria Math" panose="02040503050406030204" pitchFamily="18" charset="0"/>
                            </a:rPr>
                            <m:t>𝐼</m:t>
                          </m:r>
                        </m:num>
                        <m:den>
                          <m:sSub>
                            <m:sSubPr>
                              <m:ctrlPr>
                                <a:rPr lang="de-DE" i="1">
                                  <a:solidFill>
                                    <a:schemeClr val="tx1"/>
                                  </a:solidFill>
                                  <a:latin typeface="Cambria Math" panose="02040503050406030204" pitchFamily="18" charset="0"/>
                                </a:rPr>
                              </m:ctrlPr>
                            </m:sSubPr>
                            <m:e>
                              <m:r>
                                <a:rPr lang="de-DE" i="1">
                                  <a:solidFill>
                                    <a:schemeClr val="tx1"/>
                                  </a:solidFill>
                                  <a:latin typeface="Cambria Math" panose="02040503050406030204" pitchFamily="18" charset="0"/>
                                </a:rPr>
                                <m:t>𝐸</m:t>
                              </m:r>
                            </m:e>
                            <m:sub>
                              <m:r>
                                <a:rPr lang="de-DE" i="0">
                                  <a:solidFill>
                                    <a:schemeClr val="tx1"/>
                                  </a:solidFill>
                                  <a:latin typeface="Cambria Math" panose="02040503050406030204" pitchFamily="18" charset="0"/>
                                </a:rPr>
                                <m:t>⊥</m:t>
                              </m:r>
                            </m:sub>
                          </m:sSub>
                        </m:den>
                      </m:f>
                    </m:oMath>
                  </m:oMathPara>
                </a14:m>
                <a:endParaRPr lang="de-DE" dirty="0">
                  <a:solidFill>
                    <a:schemeClr val="tx1"/>
                  </a:solidFill>
                </a:endParaRPr>
              </a:p>
            </p:txBody>
          </p:sp>
        </mc:Choice>
        <mc:Fallback xmlns="">
          <p:sp>
            <p:nvSpPr>
              <p:cNvPr id="9" name="Rechteck 8"/>
              <p:cNvSpPr>
                <a:spLocks noRot="1" noChangeAspect="1" noMove="1" noResize="1" noEditPoints="1" noAdjustHandles="1" noChangeArrowheads="1" noChangeShapeType="1" noTextEdit="1"/>
              </p:cNvSpPr>
              <p:nvPr/>
            </p:nvSpPr>
            <p:spPr>
              <a:xfrm>
                <a:off x="5633836" y="2560849"/>
                <a:ext cx="1085618" cy="656205"/>
              </a:xfrm>
              <a:prstGeom prst="rect">
                <a:avLst/>
              </a:prstGeom>
              <a:blipFill>
                <a:blip r:embed="rId9"/>
                <a:stretch>
                  <a:fillRect/>
                </a:stretch>
              </a:blipFill>
            </p:spPr>
            <p:txBody>
              <a:bodyPr/>
              <a:lstStyle/>
              <a:p>
                <a:r>
                  <a:rPr lang="de-DE">
                    <a:noFill/>
                  </a:rPr>
                  <a:t> </a:t>
                </a:r>
              </a:p>
            </p:txBody>
          </p:sp>
        </mc:Fallback>
      </mc:AlternateContent>
      <p:sp>
        <p:nvSpPr>
          <p:cNvPr id="10" name="Rechteck 9"/>
          <p:cNvSpPr/>
          <p:nvPr/>
        </p:nvSpPr>
        <p:spPr>
          <a:xfrm>
            <a:off x="6353695" y="527297"/>
            <a:ext cx="5275811" cy="923330"/>
          </a:xfrm>
          <a:prstGeom prst="rect">
            <a:avLst/>
          </a:prstGeom>
        </p:spPr>
        <p:txBody>
          <a:bodyPr wrap="square">
            <a:spAutoFit/>
          </a:bodyPr>
          <a:lstStyle/>
          <a:p>
            <a:r>
              <a:rPr lang="de-DE" b="1" dirty="0" err="1"/>
              <a:t>Referenced</a:t>
            </a:r>
            <a:r>
              <a:rPr lang="de-DE" b="1" dirty="0"/>
              <a:t> </a:t>
            </a:r>
            <a:r>
              <a:rPr lang="de-DE" b="1" dirty="0" err="1"/>
              <a:t>Document</a:t>
            </a:r>
            <a:r>
              <a:rPr lang="de-DE" b="1" dirty="0"/>
              <a:t>:</a:t>
            </a:r>
          </a:p>
          <a:p>
            <a:r>
              <a:rPr lang="de-DE" dirty="0"/>
              <a:t>CIE </a:t>
            </a:r>
            <a:r>
              <a:rPr lang="de-DE" dirty="0" err="1"/>
              <a:t>Publication</a:t>
            </a:r>
            <a:r>
              <a:rPr lang="de-DE" dirty="0"/>
              <a:t> 54.2:2001;CIE 54:2001 </a:t>
            </a:r>
          </a:p>
          <a:p>
            <a:r>
              <a:rPr lang="de-DE" dirty="0" err="1"/>
              <a:t>Retroreflection</a:t>
            </a:r>
            <a:r>
              <a:rPr lang="de-DE" dirty="0"/>
              <a:t> - Definition </a:t>
            </a:r>
            <a:r>
              <a:rPr lang="de-DE" dirty="0" err="1"/>
              <a:t>and</a:t>
            </a:r>
            <a:r>
              <a:rPr lang="de-DE" dirty="0"/>
              <a:t> </a:t>
            </a:r>
            <a:r>
              <a:rPr lang="de-DE" dirty="0" err="1"/>
              <a:t>measurement</a:t>
            </a:r>
            <a:r>
              <a:rPr lang="de-DE" dirty="0"/>
              <a:t> </a:t>
            </a:r>
          </a:p>
        </p:txBody>
      </p:sp>
      <p:sp>
        <p:nvSpPr>
          <p:cNvPr id="11" name="Rechteck 10"/>
          <p:cNvSpPr/>
          <p:nvPr/>
        </p:nvSpPr>
        <p:spPr>
          <a:xfrm>
            <a:off x="307044" y="3770930"/>
            <a:ext cx="3618519" cy="553998"/>
          </a:xfrm>
          <a:prstGeom prst="rect">
            <a:avLst/>
          </a:prstGeom>
        </p:spPr>
        <p:txBody>
          <a:bodyPr wrap="square">
            <a:spAutoFit/>
          </a:bodyPr>
          <a:lstStyle/>
          <a:p>
            <a:pPr algn="just">
              <a:lnSpc>
                <a:spcPts val="1200"/>
              </a:lnSpc>
              <a:spcAft>
                <a:spcPts val="600"/>
              </a:spcAft>
              <a:tabLst>
                <a:tab pos="-914400" algn="l"/>
                <a:tab pos="-457200" algn="l"/>
              </a:tabLst>
            </a:pPr>
            <a:r>
              <a:rPr lang="en-GB" sz="1000" dirty="0">
                <a:latin typeface="Times New Roman" panose="02020603050405020304" pitchFamily="18" charset="0"/>
                <a:ea typeface="Times New Roman" panose="02020603050405020304" pitchFamily="18" charset="0"/>
              </a:rPr>
              <a:t>“</a:t>
            </a:r>
            <a:r>
              <a:rPr lang="en-GB" sz="1000" i="1" dirty="0">
                <a:latin typeface="Times New Roman" panose="02020603050405020304" pitchFamily="18" charset="0"/>
                <a:ea typeface="Times New Roman" panose="02020603050405020304" pitchFamily="18" charset="0"/>
              </a:rPr>
              <a:t>Specific</a:t>
            </a:r>
            <a:r>
              <a:rPr lang="en-GB" sz="1000" dirty="0">
                <a:latin typeface="Times New Roman" panose="02020603050405020304" pitchFamily="18" charset="0"/>
                <a:ea typeface="Times New Roman" panose="02020603050405020304" pitchFamily="18" charset="0"/>
              </a:rPr>
              <a:t> </a:t>
            </a:r>
            <a:r>
              <a:rPr lang="en-GB" sz="1000" i="1" dirty="0">
                <a:latin typeface="Times New Roman" panose="02020603050405020304" pitchFamily="18" charset="0"/>
                <a:ea typeface="Times New Roman" panose="02020603050405020304" pitchFamily="18" charset="0"/>
              </a:rPr>
              <a:t>coefficient of retro-reflection (symbol R')</a:t>
            </a:r>
            <a:r>
              <a:rPr lang="en-GB" sz="1000" dirty="0">
                <a:latin typeface="Times New Roman" panose="02020603050405020304" pitchFamily="18" charset="0"/>
                <a:ea typeface="Times New Roman" panose="02020603050405020304" pitchFamily="18" charset="0"/>
              </a:rPr>
              <a:t>" means the quotient of the coefficient of luminous intensity R of a plane retro-reflecting surface and its area A</a:t>
            </a:r>
            <a:endParaRPr lang="de-DE" sz="1000" dirty="0">
              <a:effectLst/>
              <a:latin typeface="Times New Roman" panose="02020603050405020304" pitchFamily="18" charset="0"/>
              <a:ea typeface="Times New Roman" panose="02020603050405020304" pitchFamily="18" charset="0"/>
            </a:endParaRPr>
          </a:p>
        </p:txBody>
      </p:sp>
      <p:sp>
        <p:nvSpPr>
          <p:cNvPr id="12" name="Textfeld 11"/>
          <p:cNvSpPr txBox="1"/>
          <p:nvPr/>
        </p:nvSpPr>
        <p:spPr>
          <a:xfrm>
            <a:off x="356221" y="1515861"/>
            <a:ext cx="3918066" cy="646331"/>
          </a:xfrm>
          <a:prstGeom prst="rect">
            <a:avLst/>
          </a:prstGeom>
          <a:noFill/>
        </p:spPr>
        <p:txBody>
          <a:bodyPr wrap="square" rtlCol="0">
            <a:spAutoFit/>
          </a:bodyPr>
          <a:lstStyle/>
          <a:p>
            <a:r>
              <a:rPr lang="de-DE" dirty="0"/>
              <a:t>In </a:t>
            </a:r>
            <a:r>
              <a:rPr lang="de-DE" dirty="0" err="1"/>
              <a:t>the</a:t>
            </a:r>
            <a:r>
              <a:rPr lang="de-DE" dirty="0"/>
              <a:t> </a:t>
            </a:r>
            <a:r>
              <a:rPr lang="de-DE" dirty="0" err="1"/>
              <a:t>current</a:t>
            </a:r>
            <a:r>
              <a:rPr lang="de-DE" dirty="0"/>
              <a:t> </a:t>
            </a:r>
            <a:r>
              <a:rPr lang="de-DE" dirty="0" err="1"/>
              <a:t>version</a:t>
            </a:r>
            <a:r>
              <a:rPr lang="de-DE" dirty="0"/>
              <a:t> Reg 150 (</a:t>
            </a:r>
            <a:r>
              <a:rPr lang="de-DE" dirty="0" err="1"/>
              <a:t>former</a:t>
            </a:r>
            <a:r>
              <a:rPr lang="de-DE" dirty="0"/>
              <a:t> Reg 3) – </a:t>
            </a:r>
            <a:r>
              <a:rPr lang="de-DE" dirty="0" err="1"/>
              <a:t>no</a:t>
            </a:r>
            <a:r>
              <a:rPr lang="de-DE" dirty="0"/>
              <a:t> </a:t>
            </a:r>
            <a:r>
              <a:rPr lang="de-DE" dirty="0" err="1"/>
              <a:t>definition</a:t>
            </a:r>
            <a:r>
              <a:rPr lang="de-DE" dirty="0"/>
              <a:t> </a:t>
            </a:r>
            <a:r>
              <a:rPr lang="de-DE" dirty="0" err="1"/>
              <a:t>of</a:t>
            </a:r>
            <a:r>
              <a:rPr lang="de-DE" dirty="0"/>
              <a:t> </a:t>
            </a:r>
            <a:r>
              <a:rPr lang="de-DE" dirty="0" err="1"/>
              <a:t>the</a:t>
            </a:r>
            <a:r>
              <a:rPr lang="de-DE" dirty="0"/>
              <a:t> CIL </a:t>
            </a:r>
            <a:r>
              <a:rPr lang="de-DE" dirty="0" err="1"/>
              <a:t>value</a:t>
            </a:r>
            <a:endParaRPr lang="de-DE" dirty="0"/>
          </a:p>
        </p:txBody>
      </p:sp>
      <p:sp>
        <p:nvSpPr>
          <p:cNvPr id="13" name="Textfeld 12"/>
          <p:cNvSpPr txBox="1"/>
          <p:nvPr/>
        </p:nvSpPr>
        <p:spPr>
          <a:xfrm>
            <a:off x="5134172" y="1519657"/>
            <a:ext cx="651140" cy="369332"/>
          </a:xfrm>
          <a:prstGeom prst="rect">
            <a:avLst/>
          </a:prstGeom>
          <a:noFill/>
        </p:spPr>
        <p:txBody>
          <a:bodyPr wrap="none" rtlCol="0">
            <a:spAutoFit/>
          </a:bodyPr>
          <a:lstStyle/>
          <a:p>
            <a:r>
              <a:rPr lang="de-DE" dirty="0"/>
              <a:t>NEW</a:t>
            </a:r>
          </a:p>
        </p:txBody>
      </p:sp>
      <p:sp>
        <p:nvSpPr>
          <p:cNvPr id="14" name="Rechteck 13"/>
          <p:cNvSpPr/>
          <p:nvPr/>
        </p:nvSpPr>
        <p:spPr>
          <a:xfrm>
            <a:off x="6889688" y="2809614"/>
            <a:ext cx="4001865" cy="246221"/>
          </a:xfrm>
          <a:prstGeom prst="rect">
            <a:avLst/>
          </a:prstGeom>
        </p:spPr>
        <p:txBody>
          <a:bodyPr wrap="none">
            <a:spAutoFit/>
          </a:bodyPr>
          <a:lstStyle/>
          <a:p>
            <a:pPr algn="just">
              <a:lnSpc>
                <a:spcPts val="1200"/>
              </a:lnSpc>
              <a:spcAft>
                <a:spcPts val="600"/>
              </a:spcAft>
              <a:tabLst>
                <a:tab pos="-914400" algn="l"/>
                <a:tab pos="-457200" algn="l"/>
              </a:tabLst>
            </a:pPr>
            <a:r>
              <a:rPr lang="en-GB" sz="1200" dirty="0">
                <a:latin typeface="Times New Roman" panose="02020603050405020304" pitchFamily="18" charset="0"/>
                <a:ea typeface="Times New Roman" panose="02020603050405020304" pitchFamily="18" charset="0"/>
              </a:rPr>
              <a:t>NOTE 1	R</a:t>
            </a:r>
            <a:r>
              <a:rPr lang="en-GB" sz="1200" baseline="-25000" dirty="0">
                <a:latin typeface="Times New Roman" panose="02020603050405020304" pitchFamily="18" charset="0"/>
                <a:ea typeface="Times New Roman" panose="02020603050405020304" pitchFamily="18" charset="0"/>
              </a:rPr>
              <a:t>I</a:t>
            </a:r>
            <a:r>
              <a:rPr lang="en-GB" sz="1200" dirty="0">
                <a:latin typeface="Times New Roman" panose="02020603050405020304" pitchFamily="18" charset="0"/>
                <a:ea typeface="Times New Roman" panose="02020603050405020304" pitchFamily="18" charset="0"/>
              </a:rPr>
              <a:t> is often referred to as CIL. The unit is cd/lx.</a:t>
            </a:r>
            <a:endParaRPr lang="de-DE" sz="1200" dirty="0">
              <a:latin typeface="Times New Roman" panose="02020603050405020304" pitchFamily="18" charset="0"/>
              <a:ea typeface="Times New Roman" panose="02020603050405020304" pitchFamily="18" charset="0"/>
            </a:endParaRPr>
          </a:p>
        </p:txBody>
      </p:sp>
      <p:sp>
        <p:nvSpPr>
          <p:cNvPr id="15" name="Rechteck 14"/>
          <p:cNvSpPr/>
          <p:nvPr/>
        </p:nvSpPr>
        <p:spPr>
          <a:xfrm>
            <a:off x="5167422" y="3409070"/>
            <a:ext cx="1051891" cy="369332"/>
          </a:xfrm>
          <a:prstGeom prst="rect">
            <a:avLst/>
          </a:prstGeom>
        </p:spPr>
        <p:txBody>
          <a:bodyPr wrap="none">
            <a:spAutoFit/>
          </a:bodyPr>
          <a:lstStyle/>
          <a:p>
            <a:r>
              <a:rPr lang="de-DE" i="1" dirty="0">
                <a:latin typeface="Arial" panose="020B0604020202020204" pitchFamily="34" charset="0"/>
                <a:ea typeface="Times New Roman" panose="02020603050405020304" pitchFamily="18" charset="0"/>
              </a:rPr>
              <a:t>R´</a:t>
            </a:r>
            <a:r>
              <a:rPr lang="de-DE" dirty="0"/>
              <a:t> </a:t>
            </a:r>
            <a:r>
              <a:rPr lang="de-DE" dirty="0">
                <a:sym typeface="Wingdings" panose="05000000000000000000" pitchFamily="2" charset="2"/>
              </a:rPr>
              <a:t> </a:t>
            </a:r>
            <a:r>
              <a:rPr lang="en-GB" altLang="de-DE" i="1" dirty="0">
                <a:latin typeface="Arial" panose="020B0604020202020204" pitchFamily="34" charset="0"/>
                <a:ea typeface="Times New Roman" panose="02020603050405020304" pitchFamily="18" charset="0"/>
              </a:rPr>
              <a:t>R</a:t>
            </a:r>
            <a:r>
              <a:rPr lang="en-GB" altLang="de-DE" i="1" baseline="-30000" dirty="0">
                <a:latin typeface="Arial" panose="020B0604020202020204" pitchFamily="34" charset="0"/>
                <a:ea typeface="Times New Roman" panose="02020603050405020304" pitchFamily="18" charset="0"/>
              </a:rPr>
              <a:t>A</a:t>
            </a:r>
            <a:endParaRPr lang="de-DE" dirty="0"/>
          </a:p>
        </p:txBody>
      </p:sp>
      <p:sp>
        <p:nvSpPr>
          <p:cNvPr id="16" name="Textfeld 15"/>
          <p:cNvSpPr txBox="1"/>
          <p:nvPr/>
        </p:nvSpPr>
        <p:spPr>
          <a:xfrm>
            <a:off x="307044" y="3409070"/>
            <a:ext cx="3918066" cy="369332"/>
          </a:xfrm>
          <a:prstGeom prst="rect">
            <a:avLst/>
          </a:prstGeom>
          <a:noFill/>
        </p:spPr>
        <p:txBody>
          <a:bodyPr wrap="square" rtlCol="0">
            <a:spAutoFit/>
          </a:bodyPr>
          <a:lstStyle/>
          <a:p>
            <a:r>
              <a:rPr lang="de-DE" dirty="0"/>
              <a:t>Old </a:t>
            </a:r>
            <a:r>
              <a:rPr lang="de-DE" dirty="0" err="1"/>
              <a:t>definition</a:t>
            </a:r>
            <a:r>
              <a:rPr lang="de-DE" dirty="0"/>
              <a:t> </a:t>
            </a:r>
            <a:r>
              <a:rPr lang="de-DE" dirty="0" err="1"/>
              <a:t>of</a:t>
            </a:r>
            <a:r>
              <a:rPr lang="de-DE" dirty="0"/>
              <a:t> R´</a:t>
            </a:r>
          </a:p>
        </p:txBody>
      </p:sp>
      <p:sp>
        <p:nvSpPr>
          <p:cNvPr id="17" name="Rechteck 16"/>
          <p:cNvSpPr/>
          <p:nvPr/>
        </p:nvSpPr>
        <p:spPr>
          <a:xfrm>
            <a:off x="1657350" y="5464872"/>
            <a:ext cx="8694444" cy="923330"/>
          </a:xfrm>
          <a:prstGeom prst="rect">
            <a:avLst/>
          </a:prstGeom>
          <a:ln w="38100">
            <a:solidFill>
              <a:srgbClr val="FF0000"/>
            </a:solidFill>
          </a:ln>
        </p:spPr>
        <p:txBody>
          <a:bodyPr wrap="square">
            <a:spAutoFit/>
          </a:bodyPr>
          <a:lstStyle/>
          <a:p>
            <a:r>
              <a:rPr lang="de-DE" dirty="0" err="1">
                <a:latin typeface="Segoe UI" panose="020B0502040204020203" pitchFamily="34" charset="0"/>
                <a:ea typeface="Calibri" panose="020F0502020204030204" pitchFamily="34" charset="0"/>
              </a:rPr>
              <a:t>Draft</a:t>
            </a:r>
            <a:r>
              <a:rPr lang="de-DE" dirty="0">
                <a:latin typeface="Segoe UI" panose="020B0502040204020203" pitchFamily="34" charset="0"/>
                <a:ea typeface="Calibri" panose="020F0502020204030204" pitchFamily="34" charset="0"/>
              </a:rPr>
              <a:t> </a:t>
            </a:r>
            <a:r>
              <a:rPr lang="de-DE" dirty="0" err="1">
                <a:latin typeface="Segoe UI" panose="020B0502040204020203" pitchFamily="34" charset="0"/>
                <a:ea typeface="Calibri" panose="020F0502020204030204" pitchFamily="34" charset="0"/>
              </a:rPr>
              <a:t>of</a:t>
            </a:r>
            <a:r>
              <a:rPr lang="de-DE" dirty="0">
                <a:latin typeface="Segoe UI" panose="020B0502040204020203" pitchFamily="34" charset="0"/>
                <a:ea typeface="Calibri" panose="020F0502020204030204" pitchFamily="34" charset="0"/>
              </a:rPr>
              <a:t> ISO-Standard:</a:t>
            </a:r>
          </a:p>
          <a:p>
            <a:r>
              <a:rPr lang="de-DE" b="1" cap="all" dirty="0" err="1"/>
              <a:t>Photometry</a:t>
            </a:r>
            <a:r>
              <a:rPr lang="de-DE" b="1" cap="all" dirty="0"/>
              <a:t> </a:t>
            </a:r>
            <a:r>
              <a:rPr lang="de-DE" b="1" cap="all" dirty="0" err="1"/>
              <a:t>of</a:t>
            </a:r>
            <a:r>
              <a:rPr lang="de-DE" b="1" cap="all" dirty="0"/>
              <a:t> </a:t>
            </a:r>
            <a:r>
              <a:rPr lang="de-DE" b="1" cap="all" dirty="0" err="1"/>
              <a:t>Lighting</a:t>
            </a:r>
            <a:r>
              <a:rPr lang="de-DE" b="1" cap="all" dirty="0"/>
              <a:t> </a:t>
            </a:r>
            <a:r>
              <a:rPr lang="de-DE" b="1" cap="all" dirty="0" err="1"/>
              <a:t>and</a:t>
            </a:r>
            <a:r>
              <a:rPr lang="de-DE" b="1" cap="all" dirty="0"/>
              <a:t> Light </a:t>
            </a:r>
            <a:r>
              <a:rPr lang="de-DE" b="1" cap="all" dirty="0" err="1"/>
              <a:t>Signalling</a:t>
            </a:r>
            <a:r>
              <a:rPr lang="de-DE" b="1" cap="all" dirty="0"/>
              <a:t> Devices </a:t>
            </a:r>
            <a:r>
              <a:rPr lang="de-DE" b="1" cap="all" dirty="0" err="1"/>
              <a:t>for</a:t>
            </a:r>
            <a:r>
              <a:rPr lang="de-DE" b="1" cap="all" dirty="0"/>
              <a:t> </a:t>
            </a:r>
            <a:r>
              <a:rPr lang="de-DE" b="1" cap="all" dirty="0" err="1"/>
              <a:t>road</a:t>
            </a:r>
            <a:r>
              <a:rPr lang="de-DE" b="1" cap="all" dirty="0"/>
              <a:t> </a:t>
            </a:r>
            <a:r>
              <a:rPr lang="de-DE" b="1" cap="all" dirty="0" err="1"/>
              <a:t>vehicles</a:t>
            </a:r>
            <a:endParaRPr lang="de-DE" b="1" cap="all" dirty="0"/>
          </a:p>
          <a:p>
            <a:r>
              <a:rPr lang="de-DE" dirty="0" err="1">
                <a:latin typeface="Segoe UI" panose="020B0502040204020203" pitchFamily="34" charset="0"/>
                <a:ea typeface="Calibri" panose="020F0502020204030204" pitchFamily="34" charset="0"/>
              </a:rPr>
              <a:t>From</a:t>
            </a:r>
            <a:r>
              <a:rPr lang="de-DE" dirty="0">
                <a:latin typeface="Segoe UI" panose="020B0502040204020203" pitchFamily="34" charset="0"/>
                <a:ea typeface="Calibri" panose="020F0502020204030204" pitchFamily="34" charset="0"/>
              </a:rPr>
              <a:t> CIE TC 2-19 and IEC at ISO (CIE FDIS 017_E_2019) </a:t>
            </a:r>
            <a:endParaRPr lang="de-DE" dirty="0"/>
          </a:p>
        </p:txBody>
      </p:sp>
    </p:spTree>
    <p:extLst>
      <p:ext uri="{BB962C8B-B14F-4D97-AF65-F5344CB8AC3E}">
        <p14:creationId xmlns:p14="http://schemas.microsoft.com/office/powerpoint/2010/main" val="362403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356221" y="193628"/>
            <a:ext cx="8534400" cy="15070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a:t>Update of definitions</a:t>
            </a:r>
            <a:br>
              <a:rPr lang="de-DE"/>
            </a:br>
            <a:r>
              <a:rPr lang="de-DE" sz="1800"/>
              <a:t>Correction of the Photometric  Definitions</a:t>
            </a:r>
            <a:endParaRPr lang="de-DE" sz="1800" dirty="0"/>
          </a:p>
        </p:txBody>
      </p:sp>
      <p:sp>
        <p:nvSpPr>
          <p:cNvPr id="3" name="Rechteck 2"/>
          <p:cNvSpPr/>
          <p:nvPr/>
        </p:nvSpPr>
        <p:spPr>
          <a:xfrm>
            <a:off x="5216598" y="2424019"/>
            <a:ext cx="4076331" cy="553998"/>
          </a:xfrm>
          <a:prstGeom prst="rect">
            <a:avLst/>
          </a:prstGeom>
        </p:spPr>
        <p:txBody>
          <a:bodyPr wrap="square">
            <a:spAutoFit/>
          </a:bodyPr>
          <a:lstStyle/>
          <a:p>
            <a:pPr algn="just">
              <a:lnSpc>
                <a:spcPts val="1200"/>
              </a:lnSpc>
              <a:spcAft>
                <a:spcPts val="600"/>
              </a:spcAft>
              <a:tabLst>
                <a:tab pos="-914400" algn="l"/>
                <a:tab pos="-457200" algn="l"/>
              </a:tabLst>
            </a:pPr>
            <a:r>
              <a:rPr lang="en-GB" sz="1000" dirty="0">
                <a:latin typeface="Times New Roman" panose="02020603050405020304" pitchFamily="18" charset="0"/>
                <a:ea typeface="Times New Roman" panose="02020603050405020304" pitchFamily="18" charset="0"/>
              </a:rPr>
              <a:t>"</a:t>
            </a:r>
            <a:r>
              <a:rPr lang="en-GB" sz="1000" i="1" dirty="0">
                <a:latin typeface="Times New Roman" panose="02020603050405020304" pitchFamily="18" charset="0"/>
                <a:ea typeface="Times New Roman" panose="02020603050405020304" pitchFamily="18" charset="0"/>
              </a:rPr>
              <a:t>Luminance factor (symbol R</a:t>
            </a:r>
            <a:r>
              <a:rPr lang="en-GB" sz="1000" i="1" baseline="-25000" dirty="0">
                <a:latin typeface="Times New Roman" panose="02020603050405020304" pitchFamily="18" charset="0"/>
                <a:ea typeface="Times New Roman" panose="02020603050405020304" pitchFamily="18" charset="0"/>
              </a:rPr>
              <a:t>F</a:t>
            </a:r>
            <a:r>
              <a:rPr lang="en-GB" sz="1000" i="1" dirty="0">
                <a:latin typeface="Times New Roman" panose="02020603050405020304" pitchFamily="18" charset="0"/>
                <a:ea typeface="Times New Roman" panose="02020603050405020304" pitchFamily="18" charset="0"/>
              </a:rPr>
              <a:t>)</a:t>
            </a:r>
            <a:r>
              <a:rPr lang="en-GB" sz="1000" dirty="0">
                <a:latin typeface="Times New Roman" panose="02020603050405020304" pitchFamily="18" charset="0"/>
                <a:ea typeface="Times New Roman" panose="02020603050405020304" pitchFamily="18" charset="0"/>
              </a:rPr>
              <a:t>" means the ratio of the luminance of the body to the luminance of a perfect diffuser under identical conditions of illumination and observation;</a:t>
            </a:r>
            <a:endParaRPr lang="de-DE" sz="1000" dirty="0">
              <a:effectLst/>
              <a:latin typeface="Times New Roman" panose="02020603050405020304" pitchFamily="18" charset="0"/>
              <a:ea typeface="Times New Roman" panose="02020603050405020304" pitchFamily="18" charset="0"/>
            </a:endParaRPr>
          </a:p>
        </p:txBody>
      </p:sp>
      <p:sp>
        <p:nvSpPr>
          <p:cNvPr id="4" name="Rechteck 3"/>
          <p:cNvSpPr/>
          <p:nvPr/>
        </p:nvSpPr>
        <p:spPr>
          <a:xfrm>
            <a:off x="6353695" y="527297"/>
            <a:ext cx="5275811" cy="923330"/>
          </a:xfrm>
          <a:prstGeom prst="rect">
            <a:avLst/>
          </a:prstGeom>
        </p:spPr>
        <p:txBody>
          <a:bodyPr wrap="square">
            <a:spAutoFit/>
          </a:bodyPr>
          <a:lstStyle/>
          <a:p>
            <a:r>
              <a:rPr lang="de-DE" b="1" dirty="0" err="1"/>
              <a:t>Referenced</a:t>
            </a:r>
            <a:r>
              <a:rPr lang="de-DE" b="1" dirty="0"/>
              <a:t> </a:t>
            </a:r>
            <a:r>
              <a:rPr lang="de-DE" b="1" dirty="0" err="1"/>
              <a:t>Document</a:t>
            </a:r>
            <a:r>
              <a:rPr lang="de-DE" b="1" dirty="0"/>
              <a:t>:</a:t>
            </a:r>
          </a:p>
          <a:p>
            <a:r>
              <a:rPr lang="de-DE" dirty="0"/>
              <a:t>CIE </a:t>
            </a:r>
            <a:r>
              <a:rPr lang="de-DE" dirty="0" err="1"/>
              <a:t>Publication</a:t>
            </a:r>
            <a:r>
              <a:rPr lang="de-DE" dirty="0"/>
              <a:t> 54.2:2001;CIE 54:2001 </a:t>
            </a:r>
          </a:p>
          <a:p>
            <a:r>
              <a:rPr lang="de-DE" dirty="0" err="1"/>
              <a:t>Retroreflection</a:t>
            </a:r>
            <a:r>
              <a:rPr lang="de-DE" dirty="0"/>
              <a:t> - Definition </a:t>
            </a:r>
            <a:r>
              <a:rPr lang="de-DE" dirty="0" err="1"/>
              <a:t>and</a:t>
            </a:r>
            <a:r>
              <a:rPr lang="de-DE" dirty="0"/>
              <a:t> </a:t>
            </a:r>
            <a:r>
              <a:rPr lang="de-DE" dirty="0" err="1"/>
              <a:t>measurement</a:t>
            </a:r>
            <a:r>
              <a:rPr lang="de-DE" dirty="0"/>
              <a:t> </a:t>
            </a:r>
          </a:p>
        </p:txBody>
      </p:sp>
      <p:sp>
        <p:nvSpPr>
          <p:cNvPr id="5" name="Rechteck 4"/>
          <p:cNvSpPr/>
          <p:nvPr/>
        </p:nvSpPr>
        <p:spPr>
          <a:xfrm>
            <a:off x="356221" y="2130761"/>
            <a:ext cx="3782818" cy="830997"/>
          </a:xfrm>
          <a:prstGeom prst="rect">
            <a:avLst/>
          </a:prstGeom>
        </p:spPr>
        <p:txBody>
          <a:bodyPr wrap="square">
            <a:spAutoFit/>
          </a:bodyPr>
          <a:lstStyle/>
          <a:p>
            <a:r>
              <a:rPr lang="en-GB" dirty="0"/>
              <a:t>Luminance factor</a:t>
            </a:r>
          </a:p>
          <a:p>
            <a:r>
              <a:rPr lang="en-GB" sz="1000" i="1" dirty="0">
                <a:latin typeface="Times New Roman" panose="02020603050405020304" pitchFamily="18" charset="0"/>
                <a:ea typeface="Times New Roman" panose="02020603050405020304" pitchFamily="18" charset="0"/>
              </a:rPr>
              <a:t>(symbol ß)</a:t>
            </a:r>
            <a:r>
              <a:rPr lang="en-GB" sz="1000" dirty="0">
                <a:latin typeface="Times New Roman" panose="02020603050405020304" pitchFamily="18" charset="0"/>
                <a:ea typeface="Times New Roman" panose="02020603050405020304" pitchFamily="18" charset="0"/>
              </a:rPr>
              <a:t> - means the ratio of the luminance of the body to the luminance of a perfect diffuser under identical conditions of illumination and observation;</a:t>
            </a:r>
            <a:endParaRPr lang="de-DE" sz="1000" dirty="0"/>
          </a:p>
        </p:txBody>
      </p:sp>
      <p:sp>
        <p:nvSpPr>
          <p:cNvPr id="6" name="Rechteck 5"/>
          <p:cNvSpPr/>
          <p:nvPr/>
        </p:nvSpPr>
        <p:spPr>
          <a:xfrm>
            <a:off x="5216599" y="2034364"/>
            <a:ext cx="3062178" cy="369332"/>
          </a:xfrm>
          <a:prstGeom prst="rect">
            <a:avLst/>
          </a:prstGeom>
        </p:spPr>
        <p:txBody>
          <a:bodyPr wrap="square">
            <a:spAutoFit/>
          </a:bodyPr>
          <a:lstStyle/>
          <a:p>
            <a:r>
              <a:rPr lang="en-GB" i="1" dirty="0">
                <a:latin typeface="Arial" panose="020B0604020202020204" pitchFamily="34" charset="0"/>
                <a:ea typeface="Times New Roman" panose="02020603050405020304" pitchFamily="18" charset="0"/>
              </a:rPr>
              <a:t>(symbol ß) </a:t>
            </a:r>
            <a:r>
              <a:rPr lang="en-GB" i="1" dirty="0">
                <a:latin typeface="Arial" panose="020B0604020202020204" pitchFamily="34" charset="0"/>
                <a:ea typeface="Times New Roman" panose="02020603050405020304" pitchFamily="18" charset="0"/>
                <a:sym typeface="Wingdings" panose="05000000000000000000" pitchFamily="2" charset="2"/>
              </a:rPr>
              <a:t></a:t>
            </a:r>
            <a:r>
              <a:rPr lang="en-GB" i="1" dirty="0">
                <a:latin typeface="Arial" panose="020B0604020202020204" pitchFamily="34" charset="0"/>
                <a:ea typeface="Times New Roman" panose="02020603050405020304" pitchFamily="18" charset="0"/>
              </a:rPr>
              <a:t> (symbol </a:t>
            </a:r>
            <a:r>
              <a:rPr lang="en-GB" altLang="de-DE" i="1" dirty="0">
                <a:latin typeface="Arial" panose="020B0604020202020204" pitchFamily="34" charset="0"/>
                <a:ea typeface="Times New Roman" panose="02020603050405020304" pitchFamily="18" charset="0"/>
              </a:rPr>
              <a:t>R</a:t>
            </a:r>
            <a:r>
              <a:rPr lang="en-GB" altLang="de-DE" i="1" baseline="-30000" dirty="0">
                <a:latin typeface="Arial" panose="020B0604020202020204" pitchFamily="34" charset="0"/>
                <a:ea typeface="Times New Roman" panose="02020603050405020304" pitchFamily="18" charset="0"/>
              </a:rPr>
              <a:t>F</a:t>
            </a:r>
            <a:r>
              <a:rPr lang="en-GB" i="1" dirty="0">
                <a:latin typeface="Arial" panose="020B0604020202020204" pitchFamily="34" charset="0"/>
                <a:ea typeface="Times New Roman" panose="02020603050405020304" pitchFamily="18" charset="0"/>
              </a:rPr>
              <a:t>)</a:t>
            </a:r>
            <a:endParaRPr lang="de-DE" i="1" dirty="0">
              <a:latin typeface="Arial" panose="020B0604020202020204" pitchFamily="34" charset="0"/>
              <a:ea typeface="Times New Roman" panose="02020603050405020304" pitchFamily="18" charset="0"/>
            </a:endParaRPr>
          </a:p>
        </p:txBody>
      </p:sp>
      <p:sp>
        <p:nvSpPr>
          <p:cNvPr id="7" name="Textfeld 6"/>
          <p:cNvSpPr txBox="1"/>
          <p:nvPr/>
        </p:nvSpPr>
        <p:spPr>
          <a:xfrm>
            <a:off x="356221" y="3008784"/>
            <a:ext cx="7178375" cy="369332"/>
          </a:xfrm>
          <a:prstGeom prst="rect">
            <a:avLst/>
          </a:prstGeom>
          <a:noFill/>
        </p:spPr>
        <p:txBody>
          <a:bodyPr wrap="none" rtlCol="0">
            <a:spAutoFit/>
          </a:bodyPr>
          <a:lstStyle/>
          <a:p>
            <a:r>
              <a:rPr lang="de-DE" dirty="0"/>
              <a:t>All </a:t>
            </a:r>
            <a:r>
              <a:rPr lang="de-DE" dirty="0" err="1"/>
              <a:t>definitions</a:t>
            </a:r>
            <a:r>
              <a:rPr lang="de-DE" dirty="0"/>
              <a:t> </a:t>
            </a:r>
            <a:r>
              <a:rPr lang="de-DE" dirty="0" err="1"/>
              <a:t>for</a:t>
            </a:r>
            <a:r>
              <a:rPr lang="de-DE" dirty="0"/>
              <a:t> </a:t>
            </a:r>
            <a:r>
              <a:rPr lang="de-DE" dirty="0" err="1"/>
              <a:t>angles</a:t>
            </a:r>
            <a:r>
              <a:rPr lang="de-DE" dirty="0"/>
              <a:t> </a:t>
            </a:r>
            <a:r>
              <a:rPr lang="de-DE" dirty="0" err="1"/>
              <a:t>are</a:t>
            </a:r>
            <a:r>
              <a:rPr lang="de-DE" dirty="0"/>
              <a:t> </a:t>
            </a:r>
            <a:r>
              <a:rPr lang="de-DE" dirty="0" err="1"/>
              <a:t>Greek</a:t>
            </a:r>
            <a:r>
              <a:rPr lang="de-DE" dirty="0"/>
              <a:t> </a:t>
            </a:r>
            <a:r>
              <a:rPr lang="de-DE" dirty="0" err="1"/>
              <a:t>symbols</a:t>
            </a:r>
            <a:r>
              <a:rPr lang="de-DE" dirty="0"/>
              <a:t> (</a:t>
            </a:r>
            <a:r>
              <a:rPr lang="de-DE" dirty="0">
                <a:latin typeface="Symbol" panose="05050102010706020507" pitchFamily="18" charset="2"/>
              </a:rPr>
              <a:t>a, b</a:t>
            </a:r>
            <a:r>
              <a:rPr lang="de-DE" dirty="0"/>
              <a:t>,  …) – </a:t>
            </a:r>
            <a:r>
              <a:rPr lang="de-DE" dirty="0" err="1"/>
              <a:t>to</a:t>
            </a:r>
            <a:r>
              <a:rPr lang="de-DE" dirty="0"/>
              <a:t> </a:t>
            </a:r>
            <a:r>
              <a:rPr lang="de-DE" dirty="0" err="1"/>
              <a:t>prevent</a:t>
            </a:r>
            <a:r>
              <a:rPr lang="de-DE" dirty="0"/>
              <a:t> mix-</a:t>
            </a:r>
            <a:r>
              <a:rPr lang="de-DE" dirty="0" err="1"/>
              <a:t>ups</a:t>
            </a:r>
            <a:r>
              <a:rPr lang="de-DE" dirty="0"/>
              <a:t>.</a:t>
            </a:r>
          </a:p>
        </p:txBody>
      </p:sp>
      <p:sp>
        <p:nvSpPr>
          <p:cNvPr id="8" name="Rechteck 7"/>
          <p:cNvSpPr/>
          <p:nvPr/>
        </p:nvSpPr>
        <p:spPr>
          <a:xfrm>
            <a:off x="356221" y="3884888"/>
            <a:ext cx="3782818" cy="2400657"/>
          </a:xfrm>
          <a:prstGeom prst="rect">
            <a:avLst/>
          </a:prstGeom>
        </p:spPr>
        <p:txBody>
          <a:bodyPr wrap="square">
            <a:spAutoFit/>
          </a:bodyPr>
          <a:lstStyle/>
          <a:p>
            <a:r>
              <a:rPr lang="en-GB" dirty="0"/>
              <a:t>Definition of the angles for the measuring geometry setup</a:t>
            </a:r>
          </a:p>
          <a:p>
            <a:endParaRPr lang="en-GB" i="1" dirty="0">
              <a:latin typeface="Times New Roman" panose="02020603050405020304" pitchFamily="18" charset="0"/>
              <a:ea typeface="Times New Roman" panose="02020603050405020304" pitchFamily="18" charset="0"/>
            </a:endParaRPr>
          </a:p>
          <a:p>
            <a:r>
              <a:rPr lang="en-GB" i="1" dirty="0">
                <a:latin typeface="Times New Roman" panose="02020603050405020304" pitchFamily="18" charset="0"/>
                <a:ea typeface="Times New Roman" panose="02020603050405020304" pitchFamily="18" charset="0"/>
              </a:rPr>
              <a:t>In Reg. 150 there is a mix of the definitions for the observation angles.</a:t>
            </a:r>
          </a:p>
          <a:p>
            <a:endParaRPr lang="en-GB" i="1" dirty="0">
              <a:latin typeface="Times New Roman" panose="02020603050405020304" pitchFamily="18" charset="0"/>
            </a:endParaRPr>
          </a:p>
          <a:p>
            <a:r>
              <a:rPr lang="en-GB" i="1" dirty="0">
                <a:latin typeface="Times New Roman" panose="02020603050405020304" pitchFamily="18" charset="0"/>
              </a:rPr>
              <a:t>E.g. </a:t>
            </a:r>
            <a:r>
              <a:rPr lang="en-GB" dirty="0">
                <a:latin typeface="Times New Roman" panose="02020603050405020304" pitchFamily="18" charset="0"/>
                <a:ea typeface="Times New Roman" panose="02020603050405020304" pitchFamily="18" charset="0"/>
              </a:rPr>
              <a:t>β</a:t>
            </a:r>
            <a:r>
              <a:rPr lang="en-GB" baseline="-25000" dirty="0">
                <a:latin typeface="Times New Roman" panose="02020603050405020304" pitchFamily="18" charset="0"/>
                <a:ea typeface="Times New Roman" panose="02020603050405020304" pitchFamily="18" charset="0"/>
              </a:rPr>
              <a:t>V</a:t>
            </a:r>
            <a:r>
              <a:rPr lang="en-GB" dirty="0">
                <a:latin typeface="Times New Roman" panose="02020603050405020304" pitchFamily="18" charset="0"/>
                <a:ea typeface="Times New Roman" panose="02020603050405020304" pitchFamily="18" charset="0"/>
              </a:rPr>
              <a:t> , β</a:t>
            </a:r>
            <a:r>
              <a:rPr lang="en-GB" baseline="-25000" dirty="0">
                <a:latin typeface="Times New Roman" panose="02020603050405020304" pitchFamily="18" charset="0"/>
                <a:ea typeface="Times New Roman" panose="02020603050405020304" pitchFamily="18" charset="0"/>
              </a:rPr>
              <a:t>H    </a:t>
            </a:r>
            <a:r>
              <a:rPr lang="en-GB" dirty="0">
                <a:latin typeface="Times New Roman" panose="02020603050405020304" pitchFamily="18" charset="0"/>
                <a:ea typeface="Times New Roman" panose="02020603050405020304" pitchFamily="18" charset="0"/>
              </a:rPr>
              <a:t>or   V , H   or    β</a:t>
            </a:r>
            <a:r>
              <a:rPr lang="en-GB" baseline="-25000" dirty="0">
                <a:latin typeface="Times New Roman" panose="02020603050405020304" pitchFamily="18" charset="0"/>
                <a:ea typeface="Times New Roman" panose="02020603050405020304" pitchFamily="18" charset="0"/>
              </a:rPr>
              <a:t>1</a:t>
            </a:r>
            <a:r>
              <a:rPr lang="en-GB" dirty="0">
                <a:latin typeface="Times New Roman" panose="02020603050405020304" pitchFamily="18" charset="0"/>
                <a:ea typeface="Times New Roman" panose="02020603050405020304" pitchFamily="18" charset="0"/>
              </a:rPr>
              <a:t> , β</a:t>
            </a:r>
            <a:r>
              <a:rPr lang="en-GB" baseline="-25000" dirty="0">
                <a:latin typeface="Times New Roman" panose="02020603050405020304" pitchFamily="18" charset="0"/>
                <a:ea typeface="Times New Roman" panose="02020603050405020304" pitchFamily="18" charset="0"/>
              </a:rPr>
              <a:t>2</a:t>
            </a:r>
            <a:endParaRPr lang="de-DE" dirty="0"/>
          </a:p>
          <a:p>
            <a:endParaRPr lang="en-GB" baseline="-25000" dirty="0">
              <a:latin typeface="Times New Roman" panose="02020603050405020304" pitchFamily="18" charset="0"/>
              <a:ea typeface="Times New Roman" panose="02020603050405020304" pitchFamily="18" charset="0"/>
            </a:endParaRPr>
          </a:p>
          <a:p>
            <a:r>
              <a:rPr lang="de-DE" sz="1200" dirty="0" err="1">
                <a:latin typeface="Times New Roman" panose="02020603050405020304" pitchFamily="18" charset="0"/>
                <a:ea typeface="Times New Roman" panose="02020603050405020304" pitchFamily="18" charset="0"/>
              </a:rPr>
              <a:t>Depended</a:t>
            </a:r>
            <a:r>
              <a:rPr lang="de-DE" sz="1200" dirty="0">
                <a:latin typeface="Times New Roman" panose="02020603050405020304" pitchFamily="18" charset="0"/>
                <a:ea typeface="Times New Roman" panose="02020603050405020304" pitchFamily="18" charset="0"/>
              </a:rPr>
              <a:t> </a:t>
            </a:r>
            <a:r>
              <a:rPr lang="de-DE" sz="1200" dirty="0" err="1">
                <a:latin typeface="Times New Roman" panose="02020603050405020304" pitchFamily="18" charset="0"/>
                <a:ea typeface="Times New Roman" panose="02020603050405020304" pitchFamily="18" charset="0"/>
              </a:rPr>
              <a:t>from</a:t>
            </a:r>
            <a:r>
              <a:rPr lang="de-DE" sz="1200" dirty="0">
                <a:latin typeface="Times New Roman" panose="02020603050405020304" pitchFamily="18" charset="0"/>
                <a:ea typeface="Times New Roman" panose="02020603050405020304" pitchFamily="18" charset="0"/>
              </a:rPr>
              <a:t> </a:t>
            </a:r>
            <a:r>
              <a:rPr lang="de-DE" sz="1200" dirty="0" err="1">
                <a:latin typeface="Times New Roman" panose="02020603050405020304" pitchFamily="18" charset="0"/>
                <a:ea typeface="Times New Roman" panose="02020603050405020304" pitchFamily="18" charset="0"/>
              </a:rPr>
              <a:t>the</a:t>
            </a:r>
            <a:r>
              <a:rPr lang="de-DE" sz="1200" dirty="0">
                <a:latin typeface="Times New Roman" panose="02020603050405020304" pitchFamily="18" charset="0"/>
                <a:ea typeface="Times New Roman" panose="02020603050405020304" pitchFamily="18" charset="0"/>
              </a:rPr>
              <a:t> Reg 3 </a:t>
            </a:r>
            <a:r>
              <a:rPr lang="de-DE" sz="1200" dirty="0" err="1">
                <a:latin typeface="Times New Roman" panose="02020603050405020304" pitchFamily="18" charset="0"/>
                <a:ea typeface="Times New Roman" panose="02020603050405020304" pitchFamily="18" charset="0"/>
              </a:rPr>
              <a:t>or</a:t>
            </a:r>
            <a:r>
              <a:rPr lang="de-DE" sz="1200" dirty="0">
                <a:latin typeface="Times New Roman" panose="02020603050405020304" pitchFamily="18" charset="0"/>
                <a:ea typeface="Times New Roman" panose="02020603050405020304" pitchFamily="18" charset="0"/>
              </a:rPr>
              <a:t> 70, 104, …</a:t>
            </a:r>
          </a:p>
        </p:txBody>
      </p:sp>
      <p:sp>
        <p:nvSpPr>
          <p:cNvPr id="9" name="Rechteck 8"/>
          <p:cNvSpPr/>
          <p:nvPr/>
        </p:nvSpPr>
        <p:spPr>
          <a:xfrm>
            <a:off x="4139039" y="5515892"/>
            <a:ext cx="5063150" cy="553998"/>
          </a:xfrm>
          <a:prstGeom prst="rect">
            <a:avLst/>
          </a:prstGeom>
        </p:spPr>
        <p:txBody>
          <a:bodyPr wrap="square">
            <a:spAutoFit/>
          </a:bodyPr>
          <a:lstStyle/>
          <a:p>
            <a:pPr algn="just">
              <a:lnSpc>
                <a:spcPts val="1200"/>
              </a:lnSpc>
              <a:spcAft>
                <a:spcPts val="600"/>
              </a:spcAft>
              <a:tabLst>
                <a:tab pos="-914400" algn="l"/>
                <a:tab pos="-457200" algn="l"/>
              </a:tabLst>
            </a:pPr>
            <a:r>
              <a:rPr lang="en-GB" sz="1000" dirty="0">
                <a:latin typeface="Times New Roman" panose="02020603050405020304" pitchFamily="18" charset="0"/>
                <a:ea typeface="Times New Roman" panose="02020603050405020304" pitchFamily="18" charset="0"/>
              </a:rPr>
              <a:t>"</a:t>
            </a:r>
            <a:r>
              <a:rPr lang="en-GB" sz="1000" i="1" dirty="0">
                <a:latin typeface="Times New Roman" panose="02020603050405020304" pitchFamily="18" charset="0"/>
                <a:ea typeface="Times New Roman" panose="02020603050405020304" pitchFamily="18" charset="0"/>
              </a:rPr>
              <a:t>Observation angle (symbol α)</a:t>
            </a:r>
            <a:r>
              <a:rPr lang="en-GB" sz="1000" dirty="0">
                <a:latin typeface="Times New Roman" panose="02020603050405020304" pitchFamily="18" charset="0"/>
                <a:ea typeface="Times New Roman" panose="02020603050405020304" pitchFamily="18" charset="0"/>
              </a:rPr>
              <a:t>" means the angle between the illumination axis and the observation axis. The observation angle is always positive and, in the case of retro-reflection, is restricted to small angles;</a:t>
            </a:r>
            <a:endParaRPr lang="de-DE" sz="1000" dirty="0">
              <a:effectLst/>
              <a:latin typeface="Times New Roman" panose="02020603050405020304" pitchFamily="18" charset="0"/>
              <a:ea typeface="Times New Roman" panose="02020603050405020304" pitchFamily="18" charset="0"/>
            </a:endParaRPr>
          </a:p>
        </p:txBody>
      </p:sp>
      <p:sp>
        <p:nvSpPr>
          <p:cNvPr id="10" name="Rechteck 9"/>
          <p:cNvSpPr/>
          <p:nvPr/>
        </p:nvSpPr>
        <p:spPr>
          <a:xfrm>
            <a:off x="4148742" y="4701344"/>
            <a:ext cx="5053447" cy="707886"/>
          </a:xfrm>
          <a:prstGeom prst="rect">
            <a:avLst/>
          </a:prstGeom>
        </p:spPr>
        <p:txBody>
          <a:bodyPr wrap="square">
            <a:spAutoFit/>
          </a:bodyPr>
          <a:lstStyle/>
          <a:p>
            <a:r>
              <a:rPr lang="en-GB" sz="1000" dirty="0">
                <a:latin typeface="Times New Roman" panose="02020603050405020304" pitchFamily="18" charset="0"/>
                <a:ea typeface="Times New Roman" panose="02020603050405020304" pitchFamily="18" charset="0"/>
              </a:rPr>
              <a:t>"</a:t>
            </a:r>
            <a:r>
              <a:rPr lang="en-GB" sz="1000" i="1" dirty="0">
                <a:latin typeface="Times New Roman" panose="02020603050405020304" pitchFamily="18" charset="0"/>
                <a:ea typeface="Times New Roman" panose="02020603050405020304" pitchFamily="18" charset="0"/>
              </a:rPr>
              <a:t>Entrance angle (symbol β)</a:t>
            </a:r>
            <a:r>
              <a:rPr lang="en-GB" sz="1000" dirty="0">
                <a:latin typeface="Times New Roman" panose="02020603050405020304" pitchFamily="18" charset="0"/>
                <a:ea typeface="Times New Roman" panose="02020603050405020304" pitchFamily="18" charset="0"/>
              </a:rPr>
              <a:t>" means the angle from the illumination axis to the reference axis. The entrance angle is usually not larger than 90</a:t>
            </a:r>
            <a:r>
              <a:rPr lang="en-GB" sz="1000"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GB" sz="1000" dirty="0">
                <a:latin typeface="Times New Roman" panose="02020603050405020304" pitchFamily="18" charset="0"/>
                <a:ea typeface="Times New Roman" panose="02020603050405020304" pitchFamily="18" charset="0"/>
              </a:rPr>
              <a:t> but, for completeness, its full range is defined as 0</a:t>
            </a:r>
            <a:r>
              <a:rPr lang="en-GB" sz="1000"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GB" sz="1000" dirty="0">
                <a:latin typeface="Times New Roman" panose="02020603050405020304" pitchFamily="18" charset="0"/>
                <a:ea typeface="Times New Roman" panose="02020603050405020304" pitchFamily="18" charset="0"/>
              </a:rPr>
              <a:t> &lt; β &lt; 180</a:t>
            </a:r>
            <a:r>
              <a:rPr lang="en-GB" sz="1000"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GB" sz="1000" dirty="0">
                <a:latin typeface="Times New Roman" panose="02020603050405020304" pitchFamily="18" charset="0"/>
                <a:ea typeface="Times New Roman" panose="02020603050405020304" pitchFamily="18" charset="0"/>
              </a:rPr>
              <a:t>. In order to specify the orientation in full, this angle is characterised by two components, β</a:t>
            </a:r>
            <a:r>
              <a:rPr lang="en-GB" sz="1000" baseline="-25000" dirty="0">
                <a:latin typeface="Times New Roman" panose="02020603050405020304" pitchFamily="18" charset="0"/>
                <a:ea typeface="Times New Roman" panose="02020603050405020304" pitchFamily="18" charset="0"/>
              </a:rPr>
              <a:t>1</a:t>
            </a:r>
            <a:r>
              <a:rPr lang="en-GB" sz="1000" dirty="0">
                <a:latin typeface="Times New Roman" panose="02020603050405020304" pitchFamily="18" charset="0"/>
                <a:ea typeface="Times New Roman" panose="02020603050405020304" pitchFamily="18" charset="0"/>
              </a:rPr>
              <a:t> and β</a:t>
            </a:r>
            <a:r>
              <a:rPr lang="en-GB" sz="1000" baseline="-25000" dirty="0">
                <a:latin typeface="Times New Roman" panose="02020603050405020304" pitchFamily="18" charset="0"/>
                <a:ea typeface="Times New Roman" panose="02020603050405020304" pitchFamily="18" charset="0"/>
              </a:rPr>
              <a:t>2</a:t>
            </a:r>
            <a:r>
              <a:rPr lang="en-GB" sz="1000" dirty="0">
                <a:latin typeface="Times New Roman" panose="02020603050405020304" pitchFamily="18" charset="0"/>
                <a:ea typeface="Times New Roman" panose="02020603050405020304" pitchFamily="18" charset="0"/>
              </a:rPr>
              <a:t>;</a:t>
            </a:r>
            <a:endParaRPr lang="de-DE" dirty="0"/>
          </a:p>
        </p:txBody>
      </p:sp>
      <p:sp>
        <p:nvSpPr>
          <p:cNvPr id="11" name="Rechteck 10"/>
          <p:cNvSpPr/>
          <p:nvPr/>
        </p:nvSpPr>
        <p:spPr>
          <a:xfrm>
            <a:off x="4148742" y="3880596"/>
            <a:ext cx="4508269" cy="369332"/>
          </a:xfrm>
          <a:prstGeom prst="rect">
            <a:avLst/>
          </a:prstGeom>
        </p:spPr>
        <p:txBody>
          <a:bodyPr wrap="square">
            <a:spAutoFit/>
          </a:bodyPr>
          <a:lstStyle/>
          <a:p>
            <a:r>
              <a:rPr lang="en-GB" i="1" dirty="0">
                <a:latin typeface="Arial" panose="020B0604020202020204" pitchFamily="34" charset="0"/>
                <a:ea typeface="Times New Roman" panose="02020603050405020304" pitchFamily="18" charset="0"/>
              </a:rPr>
              <a:t>Consistently using ß</a:t>
            </a:r>
            <a:r>
              <a:rPr lang="en-GB" i="1" baseline="-25000" dirty="0">
                <a:latin typeface="Arial" panose="020B0604020202020204" pitchFamily="34" charset="0"/>
                <a:ea typeface="Times New Roman" panose="02020603050405020304" pitchFamily="18" charset="0"/>
              </a:rPr>
              <a:t>1</a:t>
            </a:r>
            <a:r>
              <a:rPr lang="en-GB" i="1" dirty="0">
                <a:latin typeface="Arial" panose="020B0604020202020204" pitchFamily="34" charset="0"/>
                <a:ea typeface="Times New Roman" panose="02020603050405020304" pitchFamily="18" charset="0"/>
              </a:rPr>
              <a:t> and ß</a:t>
            </a:r>
            <a:r>
              <a:rPr lang="en-GB" i="1" baseline="-25000" dirty="0">
                <a:latin typeface="Arial" panose="020B0604020202020204" pitchFamily="34" charset="0"/>
                <a:ea typeface="Times New Roman" panose="02020603050405020304" pitchFamily="18" charset="0"/>
              </a:rPr>
              <a:t>2</a:t>
            </a:r>
            <a:r>
              <a:rPr lang="en-GB" i="1" dirty="0">
                <a:latin typeface="Arial" panose="020B0604020202020204" pitchFamily="34" charset="0"/>
                <a:ea typeface="Times New Roman" panose="02020603050405020304" pitchFamily="18" charset="0"/>
              </a:rPr>
              <a:t> </a:t>
            </a:r>
            <a:endParaRPr lang="de-DE" i="1" dirty="0">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2014842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5372100" y="676275"/>
            <a:ext cx="6096000" cy="1200329"/>
          </a:xfrm>
          <a:prstGeom prst="rect">
            <a:avLst/>
          </a:prstGeom>
        </p:spPr>
        <p:txBody>
          <a:bodyPr>
            <a:spAutoFit/>
          </a:bodyPr>
          <a:lstStyle/>
          <a:p>
            <a:r>
              <a:rPr lang="de-DE" dirty="0" err="1">
                <a:latin typeface="Segoe UI" panose="020B0502040204020203" pitchFamily="34" charset="0"/>
                <a:ea typeface="Calibri" panose="020F0502020204030204" pitchFamily="34" charset="0"/>
              </a:rPr>
              <a:t>Draft</a:t>
            </a:r>
            <a:r>
              <a:rPr lang="de-DE" dirty="0">
                <a:latin typeface="Segoe UI" panose="020B0502040204020203" pitchFamily="34" charset="0"/>
                <a:ea typeface="Calibri" panose="020F0502020204030204" pitchFamily="34" charset="0"/>
              </a:rPr>
              <a:t> </a:t>
            </a:r>
            <a:r>
              <a:rPr lang="de-DE" dirty="0" err="1">
                <a:latin typeface="Segoe UI" panose="020B0502040204020203" pitchFamily="34" charset="0"/>
                <a:ea typeface="Calibri" panose="020F0502020204030204" pitchFamily="34" charset="0"/>
              </a:rPr>
              <a:t>of</a:t>
            </a:r>
            <a:r>
              <a:rPr lang="de-DE" dirty="0">
                <a:latin typeface="Segoe UI" panose="020B0502040204020203" pitchFamily="34" charset="0"/>
                <a:ea typeface="Calibri" panose="020F0502020204030204" pitchFamily="34" charset="0"/>
              </a:rPr>
              <a:t> ISO-Standard:</a:t>
            </a:r>
          </a:p>
          <a:p>
            <a:r>
              <a:rPr lang="de-DE" b="1" cap="all" dirty="0" err="1"/>
              <a:t>Photometry</a:t>
            </a:r>
            <a:r>
              <a:rPr lang="de-DE" b="1" cap="all" dirty="0"/>
              <a:t> </a:t>
            </a:r>
            <a:r>
              <a:rPr lang="de-DE" b="1" cap="all" dirty="0" err="1"/>
              <a:t>of</a:t>
            </a:r>
            <a:r>
              <a:rPr lang="de-DE" b="1" cap="all" dirty="0"/>
              <a:t> </a:t>
            </a:r>
            <a:r>
              <a:rPr lang="de-DE" b="1" cap="all" dirty="0" err="1"/>
              <a:t>Lighting</a:t>
            </a:r>
            <a:r>
              <a:rPr lang="de-DE" b="1" cap="all" dirty="0"/>
              <a:t> </a:t>
            </a:r>
            <a:r>
              <a:rPr lang="de-DE" b="1" cap="all" dirty="0" err="1"/>
              <a:t>and</a:t>
            </a:r>
            <a:r>
              <a:rPr lang="de-DE" b="1" cap="all" dirty="0"/>
              <a:t> Light </a:t>
            </a:r>
            <a:r>
              <a:rPr lang="de-DE" b="1" cap="all" dirty="0" err="1"/>
              <a:t>Signalling</a:t>
            </a:r>
            <a:r>
              <a:rPr lang="de-DE" b="1" cap="all" dirty="0"/>
              <a:t> </a:t>
            </a:r>
            <a:br>
              <a:rPr lang="de-DE" b="1" cap="all" dirty="0"/>
            </a:br>
            <a:r>
              <a:rPr lang="de-DE" b="1" cap="all" dirty="0"/>
              <a:t>Devices </a:t>
            </a:r>
            <a:r>
              <a:rPr lang="de-DE" b="1" cap="all" dirty="0" err="1"/>
              <a:t>for</a:t>
            </a:r>
            <a:r>
              <a:rPr lang="de-DE" b="1" cap="all" dirty="0"/>
              <a:t> </a:t>
            </a:r>
            <a:r>
              <a:rPr lang="de-DE" b="1" cap="all" dirty="0" err="1"/>
              <a:t>road</a:t>
            </a:r>
            <a:r>
              <a:rPr lang="de-DE" b="1" cap="all" dirty="0"/>
              <a:t> </a:t>
            </a:r>
            <a:r>
              <a:rPr lang="de-DE" b="1" cap="all" dirty="0" err="1"/>
              <a:t>vehicles</a:t>
            </a:r>
            <a:endParaRPr lang="de-DE" b="1" cap="all" dirty="0"/>
          </a:p>
          <a:p>
            <a:r>
              <a:rPr lang="de-DE" dirty="0" err="1">
                <a:latin typeface="Segoe UI" panose="020B0502040204020203" pitchFamily="34" charset="0"/>
                <a:ea typeface="Calibri" panose="020F0502020204030204" pitchFamily="34" charset="0"/>
              </a:rPr>
              <a:t>From</a:t>
            </a:r>
            <a:r>
              <a:rPr lang="de-DE" dirty="0">
                <a:latin typeface="Segoe UI" panose="020B0502040204020203" pitchFamily="34" charset="0"/>
                <a:ea typeface="Calibri" panose="020F0502020204030204" pitchFamily="34" charset="0"/>
              </a:rPr>
              <a:t> CIE TC 2-19 and IEC at ISO (CIE FDIS 017_E_2019) </a:t>
            </a:r>
            <a:endParaRPr lang="de-DE" dirty="0"/>
          </a:p>
        </p:txBody>
      </p:sp>
      <p:sp>
        <p:nvSpPr>
          <p:cNvPr id="3" name="Textfeld 2"/>
          <p:cNvSpPr txBox="1"/>
          <p:nvPr/>
        </p:nvSpPr>
        <p:spPr>
          <a:xfrm>
            <a:off x="828675" y="676275"/>
            <a:ext cx="3439468" cy="369332"/>
          </a:xfrm>
          <a:prstGeom prst="rect">
            <a:avLst/>
          </a:prstGeom>
          <a:noFill/>
        </p:spPr>
        <p:txBody>
          <a:bodyPr wrap="none" rtlCol="0">
            <a:spAutoFit/>
          </a:bodyPr>
          <a:lstStyle/>
          <a:p>
            <a:r>
              <a:rPr lang="de-DE" dirty="0"/>
              <a:t>Definition </a:t>
            </a:r>
            <a:r>
              <a:rPr lang="de-DE" dirty="0" err="1"/>
              <a:t>of</a:t>
            </a:r>
            <a:r>
              <a:rPr lang="de-DE" dirty="0"/>
              <a:t> </a:t>
            </a:r>
            <a:r>
              <a:rPr lang="de-DE" dirty="0" err="1"/>
              <a:t>the</a:t>
            </a:r>
            <a:r>
              <a:rPr lang="de-DE" dirty="0"/>
              <a:t> </a:t>
            </a:r>
            <a:r>
              <a:rPr lang="de-DE" dirty="0" err="1"/>
              <a:t>Luminance</a:t>
            </a:r>
            <a:r>
              <a:rPr lang="de-DE" dirty="0"/>
              <a:t> </a:t>
            </a:r>
            <a:r>
              <a:rPr lang="de-DE" dirty="0" err="1"/>
              <a:t>Factor</a:t>
            </a:r>
            <a:endParaRPr lang="de-DE" dirty="0"/>
          </a:p>
        </p:txBody>
      </p:sp>
      <p:sp>
        <p:nvSpPr>
          <p:cNvPr id="4" name="Textfeld 3"/>
          <p:cNvSpPr txBox="1"/>
          <p:nvPr/>
        </p:nvSpPr>
        <p:spPr>
          <a:xfrm>
            <a:off x="828675" y="1255246"/>
            <a:ext cx="2745752" cy="1107996"/>
          </a:xfrm>
          <a:prstGeom prst="rect">
            <a:avLst/>
          </a:prstGeom>
          <a:noFill/>
        </p:spPr>
        <p:txBody>
          <a:bodyPr wrap="none" rtlCol="0">
            <a:spAutoFit/>
          </a:bodyPr>
          <a:lstStyle/>
          <a:p>
            <a:r>
              <a:rPr lang="de-DE" dirty="0" err="1"/>
              <a:t>Current</a:t>
            </a:r>
            <a:r>
              <a:rPr lang="de-DE" dirty="0"/>
              <a:t>: </a:t>
            </a:r>
            <a:r>
              <a:rPr lang="de-DE" sz="2400" b="1" dirty="0">
                <a:latin typeface="Symbol" panose="05050102010706020507" pitchFamily="18" charset="2"/>
              </a:rPr>
              <a:t>b</a:t>
            </a:r>
          </a:p>
          <a:p>
            <a:endParaRPr lang="de-DE" dirty="0"/>
          </a:p>
          <a:p>
            <a:r>
              <a:rPr lang="de-DE" dirty="0" err="1"/>
              <a:t>Proposal</a:t>
            </a:r>
            <a:r>
              <a:rPr lang="de-DE" dirty="0"/>
              <a:t> in GRE 83-26e: </a:t>
            </a:r>
            <a:r>
              <a:rPr lang="de-DE" sz="2400" b="1" dirty="0"/>
              <a:t>R</a:t>
            </a:r>
            <a:r>
              <a:rPr lang="de-DE" sz="2400" b="1" baseline="-25000" dirty="0"/>
              <a:t>F</a:t>
            </a:r>
          </a:p>
        </p:txBody>
      </p:sp>
      <p:sp>
        <p:nvSpPr>
          <p:cNvPr id="5" name="Rechteck 4"/>
          <p:cNvSpPr/>
          <p:nvPr/>
        </p:nvSpPr>
        <p:spPr>
          <a:xfrm>
            <a:off x="828675" y="2516678"/>
            <a:ext cx="10420350" cy="1461939"/>
          </a:xfrm>
          <a:prstGeom prst="rect">
            <a:avLst/>
          </a:prstGeom>
          <a:ln>
            <a:solidFill>
              <a:schemeClr val="tx1"/>
            </a:solidFill>
          </a:ln>
        </p:spPr>
        <p:txBody>
          <a:bodyPr wrap="square">
            <a:spAutoFit/>
          </a:bodyPr>
          <a:lstStyle/>
          <a:p>
            <a:pPr>
              <a:spcBef>
                <a:spcPts val="600"/>
              </a:spcBef>
              <a:spcAft>
                <a:spcPts val="600"/>
              </a:spcAft>
            </a:pPr>
            <a:r>
              <a:rPr lang="en-US" sz="1400" b="1" i="1" dirty="0">
                <a:effectLst/>
                <a:latin typeface="Calibri" panose="020F0502020204030204" pitchFamily="34" charset="0"/>
                <a:ea typeface="Calibri" panose="020F0502020204030204" pitchFamily="34" charset="0"/>
              </a:rPr>
              <a:t>luminance factor (at a surface of a non-self-radiating medium in a given direction, under specified conditions of illumination) [</a:t>
            </a:r>
            <a:r>
              <a:rPr lang="de-DE" sz="1400" b="1" i="1" dirty="0">
                <a:effectLst/>
                <a:latin typeface="Times New Roman" panose="02020603050405020304" pitchFamily="18" charset="0"/>
                <a:ea typeface="Calibri" panose="020F0502020204030204" pitchFamily="34" charset="0"/>
              </a:rPr>
              <a:t>β</a:t>
            </a:r>
            <a:r>
              <a:rPr lang="en-US" sz="1400" b="1" i="1" baseline="-25000" dirty="0">
                <a:effectLst/>
                <a:latin typeface="Calibri" panose="020F0502020204030204" pitchFamily="34" charset="0"/>
                <a:ea typeface="Calibri" panose="020F0502020204030204" pitchFamily="34" charset="0"/>
              </a:rPr>
              <a:t>v</a:t>
            </a:r>
            <a:r>
              <a:rPr lang="en-US" sz="1400" b="1" i="1" dirty="0">
                <a:effectLst/>
                <a:latin typeface="Calibri" panose="020F0502020204030204" pitchFamily="34" charset="0"/>
                <a:ea typeface="Calibri" panose="020F0502020204030204" pitchFamily="34" charset="0"/>
              </a:rPr>
              <a:t>]</a:t>
            </a:r>
            <a:endParaRPr lang="de-DE" sz="1400" i="1" dirty="0">
              <a:latin typeface="Calibri" panose="020F0502020204030204" pitchFamily="34" charset="0"/>
              <a:ea typeface="Calibri" panose="020F0502020204030204" pitchFamily="34" charset="0"/>
            </a:endParaRPr>
          </a:p>
          <a:p>
            <a:pPr marL="450215" indent="-450215">
              <a:spcAft>
                <a:spcPts val="0"/>
              </a:spcAft>
            </a:pPr>
            <a:r>
              <a:rPr lang="en-US" sz="1400" i="1" dirty="0">
                <a:latin typeface="Calibri" panose="020F0502020204030204" pitchFamily="34" charset="0"/>
                <a:ea typeface="Calibri" panose="020F0502020204030204" pitchFamily="34" charset="0"/>
              </a:rPr>
              <a:t>NOTE    For </a:t>
            </a:r>
            <a:r>
              <a:rPr lang="en-US" sz="1400" i="1" dirty="0" err="1">
                <a:latin typeface="Calibri" panose="020F0502020204030204" pitchFamily="34" charset="0"/>
                <a:ea typeface="Calibri" panose="020F0502020204030204" pitchFamily="34" charset="0"/>
              </a:rPr>
              <a:t>photoluminescent</a:t>
            </a:r>
            <a:r>
              <a:rPr lang="en-US" sz="1400" i="1" dirty="0">
                <a:latin typeface="Calibri" panose="020F0502020204030204" pitchFamily="34" charset="0"/>
                <a:ea typeface="Calibri" panose="020F0502020204030204" pitchFamily="34" charset="0"/>
              </a:rPr>
              <a:t> media, the luminance factor consists of 2 components: </a:t>
            </a:r>
            <a:br>
              <a:rPr lang="en-US" sz="1400" i="1" dirty="0">
                <a:latin typeface="Calibri" panose="020F0502020204030204" pitchFamily="34" charset="0"/>
                <a:ea typeface="Calibri" panose="020F0502020204030204" pitchFamily="34" charset="0"/>
              </a:rPr>
            </a:br>
            <a:r>
              <a:rPr lang="en-US" sz="1400" i="1" dirty="0">
                <a:latin typeface="Calibri" panose="020F0502020204030204" pitchFamily="34" charset="0"/>
                <a:ea typeface="Calibri" panose="020F0502020204030204" pitchFamily="34" charset="0"/>
              </a:rPr>
              <a:t>the reflected luminance factor, </a:t>
            </a:r>
            <a:r>
              <a:rPr lang="de-DE" sz="1400" i="1" dirty="0">
                <a:latin typeface="Calibri" panose="020F0502020204030204" pitchFamily="34" charset="0"/>
                <a:ea typeface="Calibri" panose="020F0502020204030204" pitchFamily="34" charset="0"/>
              </a:rPr>
              <a:t>β</a:t>
            </a:r>
            <a:r>
              <a:rPr lang="en-US" sz="1400" i="1" baseline="-25000" dirty="0" err="1">
                <a:latin typeface="Calibri" panose="020F0502020204030204" pitchFamily="34" charset="0"/>
                <a:ea typeface="Calibri" panose="020F0502020204030204" pitchFamily="34" charset="0"/>
              </a:rPr>
              <a:t>v,R</a:t>
            </a:r>
            <a:r>
              <a:rPr lang="en-US" sz="1400" i="1" dirty="0">
                <a:latin typeface="Calibri" panose="020F0502020204030204" pitchFamily="34" charset="0"/>
                <a:ea typeface="Calibri" panose="020F0502020204030204" pitchFamily="34" charset="0"/>
              </a:rPr>
              <a:t>, and the luminescent luminance factor, </a:t>
            </a:r>
            <a:r>
              <a:rPr lang="de-DE" sz="1400" i="1" dirty="0">
                <a:latin typeface="Calibri" panose="020F0502020204030204" pitchFamily="34" charset="0"/>
                <a:ea typeface="Calibri" panose="020F0502020204030204" pitchFamily="34" charset="0"/>
              </a:rPr>
              <a:t>β</a:t>
            </a:r>
            <a:r>
              <a:rPr lang="en-US" sz="1400" i="1" baseline="-25000" dirty="0" err="1">
                <a:latin typeface="Calibri" panose="020F0502020204030204" pitchFamily="34" charset="0"/>
                <a:ea typeface="Calibri" panose="020F0502020204030204" pitchFamily="34" charset="0"/>
              </a:rPr>
              <a:t>v,L</a:t>
            </a:r>
            <a:r>
              <a:rPr lang="en-US" sz="1400" i="1" dirty="0">
                <a:latin typeface="Calibri" panose="020F0502020204030204" pitchFamily="34" charset="0"/>
                <a:ea typeface="Calibri" panose="020F0502020204030204" pitchFamily="34" charset="0"/>
              </a:rPr>
              <a:t>. </a:t>
            </a:r>
            <a:br>
              <a:rPr lang="en-US" sz="1400" i="1" dirty="0">
                <a:latin typeface="Calibri" panose="020F0502020204030204" pitchFamily="34" charset="0"/>
                <a:ea typeface="Calibri" panose="020F0502020204030204" pitchFamily="34" charset="0"/>
              </a:rPr>
            </a:br>
            <a:r>
              <a:rPr lang="en-US" sz="1400" i="1" dirty="0">
                <a:latin typeface="Calibri" panose="020F0502020204030204" pitchFamily="34" charset="0"/>
                <a:ea typeface="Calibri" panose="020F0502020204030204" pitchFamily="34" charset="0"/>
              </a:rPr>
              <a:t>The sum of the reflected and luminescent luminance factors is the total luminance factor, </a:t>
            </a:r>
            <a:r>
              <a:rPr lang="de-DE" sz="1400" i="1" dirty="0">
                <a:latin typeface="Calibri" panose="020F0502020204030204" pitchFamily="34" charset="0"/>
                <a:ea typeface="Calibri" panose="020F0502020204030204" pitchFamily="34" charset="0"/>
              </a:rPr>
              <a:t>β</a:t>
            </a:r>
            <a:r>
              <a:rPr lang="en-US" sz="1400" i="1" baseline="-25000" dirty="0" err="1">
                <a:latin typeface="Calibri" panose="020F0502020204030204" pitchFamily="34" charset="0"/>
                <a:ea typeface="Calibri" panose="020F0502020204030204" pitchFamily="34" charset="0"/>
              </a:rPr>
              <a:t>v,T</a:t>
            </a:r>
            <a:r>
              <a:rPr lang="en-US" sz="1400" i="1" dirty="0">
                <a:latin typeface="Calibri" panose="020F0502020204030204" pitchFamily="34" charset="0"/>
                <a:ea typeface="Calibri" panose="020F0502020204030204" pitchFamily="34" charset="0"/>
              </a:rPr>
              <a:t>: </a:t>
            </a:r>
            <a:r>
              <a:rPr lang="de-DE" sz="1400" i="1" dirty="0">
                <a:latin typeface="Calibri" panose="020F0502020204030204" pitchFamily="34" charset="0"/>
                <a:ea typeface="Calibri" panose="020F0502020204030204" pitchFamily="34" charset="0"/>
              </a:rPr>
              <a:t>β</a:t>
            </a:r>
            <a:r>
              <a:rPr lang="en-US" sz="1400" i="1" baseline="-25000" dirty="0" err="1">
                <a:latin typeface="Calibri" panose="020F0502020204030204" pitchFamily="34" charset="0"/>
                <a:ea typeface="Calibri" panose="020F0502020204030204" pitchFamily="34" charset="0"/>
              </a:rPr>
              <a:t>v,T</a:t>
            </a:r>
            <a:r>
              <a:rPr lang="en-US" sz="1400" i="1" baseline="-25000" dirty="0">
                <a:latin typeface="Calibri" panose="020F0502020204030204" pitchFamily="34" charset="0"/>
                <a:ea typeface="Calibri" panose="020F0502020204030204" pitchFamily="34" charset="0"/>
              </a:rPr>
              <a:t> </a:t>
            </a:r>
            <a:r>
              <a:rPr lang="en-US" sz="1400" i="1" dirty="0">
                <a:latin typeface="Calibri" panose="020F0502020204030204" pitchFamily="34" charset="0"/>
                <a:ea typeface="Calibri" panose="020F0502020204030204" pitchFamily="34" charset="0"/>
              </a:rPr>
              <a:t>= </a:t>
            </a:r>
            <a:r>
              <a:rPr lang="de-DE" sz="1400" i="1" dirty="0">
                <a:latin typeface="Calibri" panose="020F0502020204030204" pitchFamily="34" charset="0"/>
                <a:ea typeface="Calibri" panose="020F0502020204030204" pitchFamily="34" charset="0"/>
              </a:rPr>
              <a:t>β</a:t>
            </a:r>
            <a:r>
              <a:rPr lang="en-US" sz="1400" i="1" baseline="-25000" dirty="0" err="1">
                <a:latin typeface="Calibri" panose="020F0502020204030204" pitchFamily="34" charset="0"/>
                <a:ea typeface="Calibri" panose="020F0502020204030204" pitchFamily="34" charset="0"/>
              </a:rPr>
              <a:t>v,R</a:t>
            </a:r>
            <a:r>
              <a:rPr lang="en-US" sz="1400" i="1" baseline="-25000" dirty="0">
                <a:latin typeface="Calibri" panose="020F0502020204030204" pitchFamily="34" charset="0"/>
                <a:ea typeface="Calibri" panose="020F0502020204030204" pitchFamily="34" charset="0"/>
              </a:rPr>
              <a:t> </a:t>
            </a:r>
            <a:r>
              <a:rPr lang="en-US" sz="1400" i="1" dirty="0">
                <a:latin typeface="Calibri" panose="020F0502020204030204" pitchFamily="34" charset="0"/>
                <a:ea typeface="Calibri" panose="020F0502020204030204" pitchFamily="34" charset="0"/>
              </a:rPr>
              <a:t>+ </a:t>
            </a:r>
            <a:r>
              <a:rPr lang="de-DE" sz="1400" i="1" dirty="0">
                <a:latin typeface="Calibri" panose="020F0502020204030204" pitchFamily="34" charset="0"/>
                <a:ea typeface="Calibri" panose="020F0502020204030204" pitchFamily="34" charset="0"/>
              </a:rPr>
              <a:t>β</a:t>
            </a:r>
            <a:r>
              <a:rPr lang="en-US" sz="1400" i="1" baseline="-25000" dirty="0" err="1">
                <a:latin typeface="Calibri" panose="020F0502020204030204" pitchFamily="34" charset="0"/>
                <a:ea typeface="Calibri" panose="020F0502020204030204" pitchFamily="34" charset="0"/>
              </a:rPr>
              <a:t>v,L</a:t>
            </a:r>
            <a:r>
              <a:rPr lang="en-US" sz="1400" i="1" dirty="0">
                <a:latin typeface="Calibri" panose="020F0502020204030204" pitchFamily="34" charset="0"/>
                <a:ea typeface="Calibri" panose="020F0502020204030204" pitchFamily="34" charset="0"/>
              </a:rPr>
              <a:t>.</a:t>
            </a:r>
            <a:br>
              <a:rPr lang="en-US" sz="1400" i="1" dirty="0">
                <a:latin typeface="Calibri" panose="020F0502020204030204" pitchFamily="34" charset="0"/>
                <a:ea typeface="Calibri" panose="020F0502020204030204" pitchFamily="34" charset="0"/>
              </a:rPr>
            </a:br>
            <a:r>
              <a:rPr lang="en-US" sz="1400" i="1" dirty="0">
                <a:latin typeface="Calibri" panose="020F0502020204030204" pitchFamily="34" charset="0"/>
                <a:ea typeface="Calibri" panose="020F0502020204030204" pitchFamily="34" charset="0"/>
              </a:rPr>
              <a:t>The subscript R is used here for the reflected luminance factor because it is more intuitive than the traditional S and avoids confusion with the use of S to denote a state of polarization.</a:t>
            </a:r>
            <a:endParaRPr lang="de-DE" sz="1400" i="1" dirty="0">
              <a:latin typeface="Calibri" panose="020F0502020204030204" pitchFamily="34" charset="0"/>
              <a:ea typeface="Calibri" panose="020F0502020204030204" pitchFamily="34" charset="0"/>
            </a:endParaRPr>
          </a:p>
        </p:txBody>
      </p:sp>
      <p:sp>
        <p:nvSpPr>
          <p:cNvPr id="6" name="Textfeld 5"/>
          <p:cNvSpPr txBox="1"/>
          <p:nvPr/>
        </p:nvSpPr>
        <p:spPr>
          <a:xfrm>
            <a:off x="8821426" y="4885496"/>
            <a:ext cx="2007344" cy="461665"/>
          </a:xfrm>
          <a:prstGeom prst="rect">
            <a:avLst/>
          </a:prstGeom>
          <a:noFill/>
        </p:spPr>
        <p:txBody>
          <a:bodyPr wrap="none" rtlCol="0">
            <a:spAutoFit/>
          </a:bodyPr>
          <a:lstStyle/>
          <a:p>
            <a:r>
              <a:rPr lang="de-DE" dirty="0"/>
              <a:t>New </a:t>
            </a:r>
            <a:r>
              <a:rPr lang="de-DE" dirty="0" err="1"/>
              <a:t>proposal</a:t>
            </a:r>
            <a:r>
              <a:rPr lang="de-DE" dirty="0"/>
              <a:t>: </a:t>
            </a:r>
            <a:r>
              <a:rPr lang="de-DE" sz="2400" b="1" i="1" dirty="0" err="1">
                <a:latin typeface="Symbol" panose="05050102010706020507" pitchFamily="18" charset="2"/>
              </a:rPr>
              <a:t>b</a:t>
            </a:r>
            <a:r>
              <a:rPr lang="de-DE" sz="2400" b="1" i="1" baseline="-25000" dirty="0" err="1"/>
              <a:t>v,R</a:t>
            </a:r>
            <a:endParaRPr lang="de-DE" sz="2400" b="1" i="1" baseline="-25000" dirty="0"/>
          </a:p>
        </p:txBody>
      </p:sp>
      <p:sp>
        <p:nvSpPr>
          <p:cNvPr id="7" name="Rechteck 6"/>
          <p:cNvSpPr/>
          <p:nvPr/>
        </p:nvSpPr>
        <p:spPr>
          <a:xfrm>
            <a:off x="8486775" y="4515391"/>
            <a:ext cx="2762250" cy="131763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xmlns:a14="http://schemas.microsoft.com/office/drawing/2010/main">
        <mc:Choice Requires="a14">
          <p:graphicFrame>
            <p:nvGraphicFramePr>
              <p:cNvPr id="8" name="Tabelle 7"/>
              <p:cNvGraphicFramePr>
                <a:graphicFrameLocks noGrp="1"/>
              </p:cNvGraphicFramePr>
              <p:nvPr>
                <p:extLst>
                  <p:ext uri="{D42A27DB-BD31-4B8C-83A1-F6EECF244321}">
                    <p14:modId xmlns:p14="http://schemas.microsoft.com/office/powerpoint/2010/main" val="4261816442"/>
                  </p:ext>
                </p:extLst>
              </p:nvPr>
            </p:nvGraphicFramePr>
            <p:xfrm>
              <a:off x="3848678" y="4781619"/>
              <a:ext cx="5753100" cy="1277329"/>
            </p:xfrm>
            <a:graphic>
              <a:graphicData uri="http://schemas.openxmlformats.org/drawingml/2006/table">
                <a:tbl>
                  <a:tblPr firstRow="1" firstCol="1" bandRow="1">
                    <a:tableStyleId>{5C22544A-7EE6-4342-B048-85BDC9FD1C3A}</a:tableStyleId>
                  </a:tblPr>
                  <a:tblGrid>
                    <a:gridCol w="450215">
                      <a:extLst>
                        <a:ext uri="{9D8B030D-6E8A-4147-A177-3AD203B41FA5}">
                          <a16:colId xmlns:a16="http://schemas.microsoft.com/office/drawing/2014/main" val="886374031"/>
                        </a:ext>
                      </a:extLst>
                    </a:gridCol>
                    <a:gridCol w="4860925">
                      <a:extLst>
                        <a:ext uri="{9D8B030D-6E8A-4147-A177-3AD203B41FA5}">
                          <a16:colId xmlns:a16="http://schemas.microsoft.com/office/drawing/2014/main" val="1362282658"/>
                        </a:ext>
                      </a:extLst>
                    </a:gridCol>
                    <a:gridCol w="441960">
                      <a:extLst>
                        <a:ext uri="{9D8B030D-6E8A-4147-A177-3AD203B41FA5}">
                          <a16:colId xmlns:a16="http://schemas.microsoft.com/office/drawing/2014/main" val="1655810732"/>
                        </a:ext>
                      </a:extLst>
                    </a:gridCol>
                  </a:tblGrid>
                  <a:tr h="1277329">
                    <a:tc>
                      <a:txBody>
                        <a:bodyPr/>
                        <a:lstStyle/>
                        <a:p>
                          <a:pPr indent="-228600" algn="l">
                            <a:lnSpc>
                              <a:spcPts val="1150"/>
                            </a:lnSpc>
                            <a:spcBef>
                              <a:spcPts val="500"/>
                            </a:spcBef>
                            <a:spcAft>
                              <a:spcPts val="1000"/>
                            </a:spcAft>
                            <a:tabLst>
                              <a:tab pos="215900" algn="l"/>
                              <a:tab pos="449580" algn="l"/>
                            </a:tabLst>
                          </a:pPr>
                          <a:r>
                            <a:rPr lang="en-GB" sz="2400" spc="40">
                              <a:solidFill>
                                <a:schemeClr val="tx1"/>
                              </a:solidFill>
                              <a:effectLst/>
                            </a:rPr>
                            <a:t> </a:t>
                          </a:r>
                          <a:endParaRPr lang="de-DE" sz="2400" spc="4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noFill/>
                      </a:tcPr>
                    </a:tc>
                    <a:tc>
                      <a:txBody>
                        <a:bodyPr/>
                        <a:lstStyle/>
                        <a:p>
                          <a:pPr indent="-228600" algn="ctr">
                            <a:lnSpc>
                              <a:spcPts val="1150"/>
                            </a:lnSpc>
                            <a:spcBef>
                              <a:spcPts val="500"/>
                            </a:spcBef>
                            <a:spcAft>
                              <a:spcPts val="1000"/>
                            </a:spcAft>
                            <a:tabLst>
                              <a:tab pos="215900" algn="l"/>
                              <a:tab pos="449580" algn="l"/>
                            </a:tabLst>
                          </a:pPr>
                          <a14:m>
                            <m:oMathPara xmlns:m="http://schemas.openxmlformats.org/officeDocument/2006/math">
                              <m:oMathParaPr>
                                <m:jc m:val="centerGroup"/>
                              </m:oMathParaPr>
                              <m:oMath xmlns:m="http://schemas.openxmlformats.org/officeDocument/2006/math">
                                <m:sSub>
                                  <m:sSubPr>
                                    <m:ctrlPr>
                                      <a:rPr lang="de-DE" sz="2400" i="1" spc="40" smtClean="0">
                                        <a:solidFill>
                                          <a:schemeClr val="tx1"/>
                                        </a:solidFill>
                                        <a:effectLst/>
                                        <a:latin typeface="Cambria Math" panose="02040503050406030204" pitchFamily="18" charset="0"/>
                                      </a:rPr>
                                    </m:ctrlPr>
                                  </m:sSubPr>
                                  <m:e>
                                    <m:r>
                                      <a:rPr lang="en-GB" sz="2400" spc="40">
                                        <a:solidFill>
                                          <a:schemeClr val="tx1"/>
                                        </a:solidFill>
                                        <a:effectLst/>
                                        <a:latin typeface="Cambria Math" panose="02040503050406030204" pitchFamily="18" charset="0"/>
                                      </a:rPr>
                                      <m:t>𝛽</m:t>
                                    </m:r>
                                  </m:e>
                                  <m:sub>
                                    <m:r>
                                      <m:rPr>
                                        <m:sty m:val="p"/>
                                      </m:rPr>
                                      <a:rPr lang="en-GB" sz="2400" spc="40">
                                        <a:solidFill>
                                          <a:schemeClr val="tx1"/>
                                        </a:solidFill>
                                        <a:effectLst/>
                                        <a:latin typeface="Cambria Math" panose="02040503050406030204" pitchFamily="18" charset="0"/>
                                      </a:rPr>
                                      <m:t>v</m:t>
                                    </m:r>
                                    <m:r>
                                      <a:rPr lang="en-GB" sz="2400" spc="40">
                                        <a:solidFill>
                                          <a:schemeClr val="tx1"/>
                                        </a:solidFill>
                                        <a:effectLst/>
                                        <a:latin typeface="Cambria Math" panose="02040503050406030204" pitchFamily="18" charset="0"/>
                                      </a:rPr>
                                      <m:t>,</m:t>
                                    </m:r>
                                    <m:r>
                                      <a:rPr lang="en-GB" sz="2400" spc="40">
                                        <a:solidFill>
                                          <a:schemeClr val="tx1"/>
                                        </a:solidFill>
                                        <a:effectLst/>
                                        <a:latin typeface="Cambria Math" panose="02040503050406030204" pitchFamily="18" charset="0"/>
                                      </a:rPr>
                                      <m:t>𝑅</m:t>
                                    </m:r>
                                  </m:sub>
                                </m:sSub>
                                <m:r>
                                  <a:rPr lang="en-GB" sz="2400" spc="40">
                                    <a:solidFill>
                                      <a:schemeClr val="tx1"/>
                                    </a:solidFill>
                                    <a:effectLst/>
                                    <a:latin typeface="Cambria Math" panose="02040503050406030204" pitchFamily="18" charset="0"/>
                                  </a:rPr>
                                  <m:t>= </m:t>
                                </m:r>
                                <m:f>
                                  <m:fPr>
                                    <m:ctrlPr>
                                      <a:rPr lang="de-DE" sz="2400" i="1" spc="40">
                                        <a:solidFill>
                                          <a:schemeClr val="tx1"/>
                                        </a:solidFill>
                                        <a:effectLst/>
                                        <a:latin typeface="Cambria Math" panose="02040503050406030204" pitchFamily="18" charset="0"/>
                                      </a:rPr>
                                    </m:ctrlPr>
                                  </m:fPr>
                                  <m:num>
                                    <m:r>
                                      <a:rPr lang="en-GB" sz="2400" spc="40">
                                        <a:solidFill>
                                          <a:schemeClr val="tx1"/>
                                        </a:solidFill>
                                        <a:effectLst/>
                                        <a:latin typeface="Cambria Math" panose="02040503050406030204" pitchFamily="18" charset="0"/>
                                      </a:rPr>
                                      <m:t>𝑌</m:t>
                                    </m:r>
                                  </m:num>
                                  <m:den>
                                    <m:sSub>
                                      <m:sSubPr>
                                        <m:ctrlPr>
                                          <a:rPr lang="de-DE" sz="2400" i="1" spc="40">
                                            <a:solidFill>
                                              <a:schemeClr val="tx1"/>
                                            </a:solidFill>
                                            <a:effectLst/>
                                            <a:latin typeface="Cambria Math" panose="02040503050406030204" pitchFamily="18" charset="0"/>
                                          </a:rPr>
                                        </m:ctrlPr>
                                      </m:sSubPr>
                                      <m:e>
                                        <m:r>
                                          <a:rPr lang="en-GB" sz="2400" spc="40">
                                            <a:solidFill>
                                              <a:schemeClr val="tx1"/>
                                            </a:solidFill>
                                            <a:effectLst/>
                                            <a:latin typeface="Cambria Math" panose="02040503050406030204" pitchFamily="18" charset="0"/>
                                          </a:rPr>
                                          <m:t>𝑌</m:t>
                                        </m:r>
                                      </m:e>
                                      <m:sub>
                                        <m:r>
                                          <a:rPr lang="en-GB" sz="2400" spc="40">
                                            <a:solidFill>
                                              <a:schemeClr val="tx1"/>
                                            </a:solidFill>
                                            <a:effectLst/>
                                            <a:latin typeface="Cambria Math" panose="02040503050406030204" pitchFamily="18" charset="0"/>
                                          </a:rPr>
                                          <m:t>0</m:t>
                                        </m:r>
                                      </m:sub>
                                    </m:sSub>
                                  </m:den>
                                </m:f>
                              </m:oMath>
                            </m:oMathPara>
                          </a14:m>
                          <a:endParaRPr lang="de-DE" sz="2400" spc="4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noFill/>
                      </a:tcPr>
                    </a:tc>
                    <a:tc>
                      <a:txBody>
                        <a:bodyPr/>
                        <a:lstStyle/>
                        <a:p>
                          <a:pPr indent="-228600" algn="r">
                            <a:lnSpc>
                              <a:spcPts val="1150"/>
                            </a:lnSpc>
                            <a:spcBef>
                              <a:spcPts val="500"/>
                            </a:spcBef>
                            <a:spcAft>
                              <a:spcPts val="1000"/>
                            </a:spcAft>
                            <a:tabLst>
                              <a:tab pos="215900" algn="l"/>
                              <a:tab pos="449580" algn="l"/>
                            </a:tabLst>
                          </a:pPr>
                          <a:endParaRPr lang="de-DE" sz="2400" spc="4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noFill/>
                      </a:tcPr>
                    </a:tc>
                    <a:extLst>
                      <a:ext uri="{0D108BD9-81ED-4DB2-BD59-A6C34878D82A}">
                        <a16:rowId xmlns:a16="http://schemas.microsoft.com/office/drawing/2014/main" val="3789001458"/>
                      </a:ext>
                    </a:extLst>
                  </a:tr>
                </a:tbl>
              </a:graphicData>
            </a:graphic>
          </p:graphicFrame>
        </mc:Choice>
        <mc:Fallback xmlns="">
          <p:graphicFrame>
            <p:nvGraphicFramePr>
              <p:cNvPr id="8" name="Tabelle 7"/>
              <p:cNvGraphicFramePr>
                <a:graphicFrameLocks noGrp="1"/>
              </p:cNvGraphicFramePr>
              <p:nvPr>
                <p:extLst>
                  <p:ext uri="{D42A27DB-BD31-4B8C-83A1-F6EECF244321}">
                    <p14:modId xmlns:p14="http://schemas.microsoft.com/office/powerpoint/2010/main" val="4261816442"/>
                  </p:ext>
                </p:extLst>
              </p:nvPr>
            </p:nvGraphicFramePr>
            <p:xfrm>
              <a:off x="3848678" y="4781619"/>
              <a:ext cx="5753100" cy="1277329"/>
            </p:xfrm>
            <a:graphic>
              <a:graphicData uri="http://schemas.openxmlformats.org/drawingml/2006/table">
                <a:tbl>
                  <a:tblPr firstRow="1" firstCol="1" bandRow="1">
                    <a:tableStyleId>{5C22544A-7EE6-4342-B048-85BDC9FD1C3A}</a:tableStyleId>
                  </a:tblPr>
                  <a:tblGrid>
                    <a:gridCol w="450215">
                      <a:extLst>
                        <a:ext uri="{9D8B030D-6E8A-4147-A177-3AD203B41FA5}">
                          <a16:colId xmlns:a16="http://schemas.microsoft.com/office/drawing/2014/main" val="886374031"/>
                        </a:ext>
                      </a:extLst>
                    </a:gridCol>
                    <a:gridCol w="4860925">
                      <a:extLst>
                        <a:ext uri="{9D8B030D-6E8A-4147-A177-3AD203B41FA5}">
                          <a16:colId xmlns:a16="http://schemas.microsoft.com/office/drawing/2014/main" val="1362282658"/>
                        </a:ext>
                      </a:extLst>
                    </a:gridCol>
                    <a:gridCol w="441960">
                      <a:extLst>
                        <a:ext uri="{9D8B030D-6E8A-4147-A177-3AD203B41FA5}">
                          <a16:colId xmlns:a16="http://schemas.microsoft.com/office/drawing/2014/main" val="1655810732"/>
                        </a:ext>
                      </a:extLst>
                    </a:gridCol>
                  </a:tblGrid>
                  <a:tr h="1277329">
                    <a:tc>
                      <a:txBody>
                        <a:bodyPr/>
                        <a:lstStyle/>
                        <a:p>
                          <a:pPr indent="-228600" algn="l">
                            <a:lnSpc>
                              <a:spcPts val="1150"/>
                            </a:lnSpc>
                            <a:spcBef>
                              <a:spcPts val="500"/>
                            </a:spcBef>
                            <a:spcAft>
                              <a:spcPts val="1000"/>
                            </a:spcAft>
                            <a:tabLst>
                              <a:tab pos="215900" algn="l"/>
                              <a:tab pos="449580" algn="l"/>
                            </a:tabLst>
                          </a:pPr>
                          <a:r>
                            <a:rPr lang="en-GB" sz="2400" spc="40">
                              <a:solidFill>
                                <a:schemeClr val="tx1"/>
                              </a:solidFill>
                              <a:effectLst/>
                            </a:rPr>
                            <a:t> </a:t>
                          </a:r>
                          <a:endParaRPr lang="de-DE" sz="2400" spc="4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noFill/>
                      </a:tcPr>
                    </a:tc>
                    <a:tc>
                      <a:txBody>
                        <a:bodyPr/>
                        <a:lstStyle/>
                        <a:p>
                          <a:endParaRPr lang="de-DE"/>
                        </a:p>
                      </a:txBody>
                      <a:tcPr marL="68580" marR="68580" marT="0" marB="0" anchor="ctr">
                        <a:blipFill>
                          <a:blip r:embed="rId2"/>
                          <a:stretch>
                            <a:fillRect l="-9398" t="-476" r="-9649" b="-2381"/>
                          </a:stretch>
                        </a:blipFill>
                      </a:tcPr>
                    </a:tc>
                    <a:tc>
                      <a:txBody>
                        <a:bodyPr/>
                        <a:lstStyle/>
                        <a:p>
                          <a:pPr indent="-228600" algn="r">
                            <a:lnSpc>
                              <a:spcPts val="1150"/>
                            </a:lnSpc>
                            <a:spcBef>
                              <a:spcPts val="500"/>
                            </a:spcBef>
                            <a:spcAft>
                              <a:spcPts val="1000"/>
                            </a:spcAft>
                            <a:tabLst>
                              <a:tab pos="215900" algn="l"/>
                              <a:tab pos="449580" algn="l"/>
                            </a:tabLst>
                          </a:pPr>
                          <a:endParaRPr lang="de-DE" sz="2400" spc="4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noFill/>
                      </a:tcPr>
                    </a:tc>
                    <a:extLst>
                      <a:ext uri="{0D108BD9-81ED-4DB2-BD59-A6C34878D82A}">
                        <a16:rowId xmlns:a16="http://schemas.microsoft.com/office/drawing/2014/main" val="3789001458"/>
                      </a:ext>
                    </a:extLst>
                  </a:tr>
                </a:tbl>
              </a:graphicData>
            </a:graphic>
          </p:graphicFrame>
        </mc:Fallback>
      </mc:AlternateContent>
      <mc:AlternateContent xmlns:mc="http://schemas.openxmlformats.org/markup-compatibility/2006" xmlns:a14="http://schemas.microsoft.com/office/drawing/2010/main">
        <mc:Choice Requires="a14">
          <p:sp>
            <p:nvSpPr>
              <p:cNvPr id="10" name="Rechteck 9"/>
              <p:cNvSpPr/>
              <p:nvPr/>
            </p:nvSpPr>
            <p:spPr>
              <a:xfrm>
                <a:off x="750994" y="4443573"/>
                <a:ext cx="4520547" cy="1155894"/>
              </a:xfrm>
              <a:prstGeom prst="rect">
                <a:avLst/>
              </a:prstGeom>
            </p:spPr>
            <p:txBody>
              <a:bodyPr wrap="square">
                <a:spAutoFit/>
              </a:bodyPr>
              <a:lstStyle/>
              <a:p>
                <a:pPr algn="just">
                  <a:spcBef>
                    <a:spcPts val="500"/>
                  </a:spcBef>
                  <a:spcAft>
                    <a:spcPts val="1000"/>
                  </a:spcAft>
                </a:pPr>
                <a:r>
                  <a:rPr lang="en-GB" sz="1400" b="1" spc="40" dirty="0">
                    <a:latin typeface="Arial" panose="020B0604020202020204" pitchFamily="34" charset="0"/>
                    <a:ea typeface="Times New Roman" panose="02020603050405020304" pitchFamily="18" charset="0"/>
                  </a:rPr>
                  <a:t>Definition in </a:t>
                </a:r>
                <a:r>
                  <a:rPr lang="de-DE" sz="1400" b="1" spc="40" dirty="0">
                    <a:latin typeface="Arial" panose="020B0604020202020204" pitchFamily="34" charset="0"/>
                    <a:ea typeface="Times New Roman" panose="02020603050405020304" pitchFamily="18" charset="0"/>
                  </a:rPr>
                  <a:t>CIE FDIS 017_E_2019:</a:t>
                </a:r>
                <a:r>
                  <a:rPr lang="en-GB" sz="1400" b="1" spc="40" dirty="0">
                    <a:latin typeface="Arial" panose="020B0604020202020204" pitchFamily="34" charset="0"/>
                    <a:ea typeface="Times New Roman" panose="02020603050405020304" pitchFamily="18" charset="0"/>
                  </a:rPr>
                  <a:t> </a:t>
                </a:r>
              </a:p>
              <a:p>
                <a:pPr algn="just">
                  <a:spcBef>
                    <a:spcPts val="500"/>
                  </a:spcBef>
                  <a:spcAft>
                    <a:spcPts val="1000"/>
                  </a:spcAft>
                </a:pPr>
                <a:r>
                  <a:rPr lang="en-GB" sz="1400" dirty="0">
                    <a:latin typeface="Calibri" panose="020F0502020204030204" pitchFamily="34" charset="0"/>
                    <a:ea typeface="Calibri" panose="020F0502020204030204" pitchFamily="34" charset="0"/>
                  </a:rPr>
                  <a:t>The luminance factor (symbol </a:t>
                </a:r>
                <a14:m>
                  <m:oMath xmlns:m="http://schemas.openxmlformats.org/officeDocument/2006/math">
                    <m:sSub>
                      <m:sSubPr>
                        <m:ctrlPr>
                          <a:rPr lang="de-DE" sz="1400" i="1">
                            <a:latin typeface="Cambria Math" panose="02040503050406030204" pitchFamily="18" charset="0"/>
                            <a:ea typeface="Calibri" panose="020F0502020204030204" pitchFamily="34" charset="0"/>
                          </a:rPr>
                        </m:ctrlPr>
                      </m:sSubPr>
                      <m:e>
                        <m:r>
                          <a:rPr lang="en-GB" sz="1400">
                            <a:latin typeface="Cambria Math" panose="02040503050406030204" pitchFamily="18" charset="0"/>
                            <a:ea typeface="Calibri" panose="020F0502020204030204" pitchFamily="34" charset="0"/>
                          </a:rPr>
                          <m:t>𝛽</m:t>
                        </m:r>
                      </m:e>
                      <m:sub>
                        <m:r>
                          <m:rPr>
                            <m:sty m:val="p"/>
                          </m:rPr>
                          <a:rPr lang="en-GB" sz="1400">
                            <a:latin typeface="Cambria Math" panose="02040503050406030204" pitchFamily="18" charset="0"/>
                            <a:ea typeface="Calibri" panose="020F0502020204030204" pitchFamily="34" charset="0"/>
                          </a:rPr>
                          <m:t>v</m:t>
                        </m:r>
                        <m:r>
                          <a:rPr lang="en-GB" sz="1400">
                            <a:latin typeface="Cambria Math" panose="02040503050406030204" pitchFamily="18" charset="0"/>
                            <a:ea typeface="Calibri" panose="020F0502020204030204" pitchFamily="34" charset="0"/>
                          </a:rPr>
                          <m:t>,</m:t>
                        </m:r>
                        <m:r>
                          <a:rPr lang="en-GB" sz="1400">
                            <a:latin typeface="Cambria Math" panose="02040503050406030204" pitchFamily="18" charset="0"/>
                            <a:ea typeface="Calibri" panose="020F0502020204030204" pitchFamily="34" charset="0"/>
                          </a:rPr>
                          <m:t>𝑅</m:t>
                        </m:r>
                      </m:sub>
                    </m:sSub>
                  </m:oMath>
                </a14:m>
                <a:r>
                  <a:rPr lang="en-GB" sz="1400" dirty="0">
                    <a:latin typeface="Calibri" panose="020F0502020204030204" pitchFamily="34" charset="0"/>
                    <a:ea typeface="Calibri" panose="020F0502020204030204" pitchFamily="34" charset="0"/>
                  </a:rPr>
                  <a:t>) of a retroreflective device means the ratio of the tristimulus value </a:t>
                </a:r>
                <a:r>
                  <a:rPr lang="en-GB" sz="1400" i="1" dirty="0">
                    <a:latin typeface="Calibri" panose="020F0502020204030204" pitchFamily="34" charset="0"/>
                    <a:ea typeface="Calibri" panose="020F0502020204030204" pitchFamily="34" charset="0"/>
                  </a:rPr>
                  <a:t>Y</a:t>
                </a:r>
                <a:r>
                  <a:rPr lang="en-GB" sz="1400" dirty="0">
                    <a:latin typeface="Calibri" panose="020F0502020204030204" pitchFamily="34" charset="0"/>
                    <a:ea typeface="Calibri" panose="020F0502020204030204" pitchFamily="34" charset="0"/>
                  </a:rPr>
                  <a:t> of the sample and the tristimulus value of the perfect diffuser </a:t>
                </a:r>
                <a:r>
                  <a:rPr lang="en-GB" sz="1400" i="1" dirty="0" err="1">
                    <a:latin typeface="Calibri" panose="020F0502020204030204" pitchFamily="34" charset="0"/>
                    <a:ea typeface="Calibri" panose="020F0502020204030204" pitchFamily="34" charset="0"/>
                  </a:rPr>
                  <a:t>Y</a:t>
                </a:r>
                <a:r>
                  <a:rPr lang="en-GB" sz="1400" i="1" baseline="-25000" dirty="0" err="1">
                    <a:latin typeface="Calibri" panose="020F0502020204030204" pitchFamily="34" charset="0"/>
                    <a:ea typeface="Calibri" panose="020F0502020204030204" pitchFamily="34" charset="0"/>
                  </a:rPr>
                  <a:t>o</a:t>
                </a:r>
                <a:r>
                  <a:rPr lang="en-GB" sz="1400" dirty="0">
                    <a:latin typeface="Calibri" panose="020F0502020204030204" pitchFamily="34" charset="0"/>
                    <a:ea typeface="Calibri" panose="020F0502020204030204" pitchFamily="34" charset="0"/>
                  </a:rPr>
                  <a:t>.</a:t>
                </a:r>
                <a:endParaRPr lang="de-DE" sz="1400" dirty="0">
                  <a:latin typeface="Calibri" panose="020F0502020204030204" pitchFamily="34" charset="0"/>
                  <a:ea typeface="Calibri" panose="020F0502020204030204" pitchFamily="34" charset="0"/>
                </a:endParaRPr>
              </a:p>
            </p:txBody>
          </p:sp>
        </mc:Choice>
        <mc:Fallback xmlns="">
          <p:sp>
            <p:nvSpPr>
              <p:cNvPr id="10" name="Rechteck 9"/>
              <p:cNvSpPr>
                <a:spLocks noRot="1" noChangeAspect="1" noMove="1" noResize="1" noEditPoints="1" noAdjustHandles="1" noChangeArrowheads="1" noChangeShapeType="1" noTextEdit="1"/>
              </p:cNvSpPr>
              <p:nvPr/>
            </p:nvSpPr>
            <p:spPr>
              <a:xfrm>
                <a:off x="750994" y="4443573"/>
                <a:ext cx="4520547" cy="1155894"/>
              </a:xfrm>
              <a:prstGeom prst="rect">
                <a:avLst/>
              </a:prstGeom>
              <a:blipFill>
                <a:blip r:embed="rId3"/>
                <a:stretch>
                  <a:fillRect l="-404" t="-1053" r="-270" b="-4211"/>
                </a:stretch>
              </a:blipFill>
            </p:spPr>
            <p:txBody>
              <a:bodyPr/>
              <a:lstStyle/>
              <a:p>
                <a:r>
                  <a:rPr lang="it-IT">
                    <a:noFill/>
                  </a:rPr>
                  <a:t> </a:t>
                </a:r>
              </a:p>
            </p:txBody>
          </p:sp>
        </mc:Fallback>
      </mc:AlternateContent>
    </p:spTree>
    <p:extLst>
      <p:ext uri="{BB962C8B-B14F-4D97-AF65-F5344CB8AC3E}">
        <p14:creationId xmlns:p14="http://schemas.microsoft.com/office/powerpoint/2010/main" val="991453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1858472909"/>
              </p:ext>
            </p:extLst>
          </p:nvPr>
        </p:nvGraphicFramePr>
        <p:xfrm>
          <a:off x="495301" y="850107"/>
          <a:ext cx="10680182" cy="5614192"/>
        </p:xfrm>
        <a:graphic>
          <a:graphicData uri="http://schemas.openxmlformats.org/drawingml/2006/table">
            <a:tbl>
              <a:tblPr firstRow="1" firstCol="1" bandRow="1">
                <a:tableStyleId>{2D5ABB26-0587-4C30-8999-92F81FD0307C}</a:tableStyleId>
              </a:tblPr>
              <a:tblGrid>
                <a:gridCol w="4254529">
                  <a:extLst>
                    <a:ext uri="{9D8B030D-6E8A-4147-A177-3AD203B41FA5}">
                      <a16:colId xmlns:a16="http://schemas.microsoft.com/office/drawing/2014/main" val="1217874773"/>
                    </a:ext>
                  </a:extLst>
                </a:gridCol>
                <a:gridCol w="1096528">
                  <a:extLst>
                    <a:ext uri="{9D8B030D-6E8A-4147-A177-3AD203B41FA5}">
                      <a16:colId xmlns:a16="http://schemas.microsoft.com/office/drawing/2014/main" val="2287319103"/>
                    </a:ext>
                  </a:extLst>
                </a:gridCol>
                <a:gridCol w="3385530">
                  <a:extLst>
                    <a:ext uri="{9D8B030D-6E8A-4147-A177-3AD203B41FA5}">
                      <a16:colId xmlns:a16="http://schemas.microsoft.com/office/drawing/2014/main" val="3819582580"/>
                    </a:ext>
                  </a:extLst>
                </a:gridCol>
                <a:gridCol w="1943595">
                  <a:extLst>
                    <a:ext uri="{9D8B030D-6E8A-4147-A177-3AD203B41FA5}">
                      <a16:colId xmlns:a16="http://schemas.microsoft.com/office/drawing/2014/main" val="2182717428"/>
                    </a:ext>
                  </a:extLst>
                </a:gridCol>
              </a:tblGrid>
              <a:tr h="329714">
                <a:tc>
                  <a:txBody>
                    <a:bodyPr/>
                    <a:lstStyle/>
                    <a:p>
                      <a:pPr algn="ctr">
                        <a:lnSpc>
                          <a:spcPts val="1000"/>
                        </a:lnSpc>
                        <a:spcBef>
                          <a:spcPts val="400"/>
                        </a:spcBef>
                        <a:spcAft>
                          <a:spcPts val="400"/>
                        </a:spcAft>
                      </a:pPr>
                      <a:r>
                        <a:rPr lang="de-DE" sz="1100">
                          <a:effectLst/>
                        </a:rPr>
                        <a:t>Retro-reflective devices</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000"/>
                        </a:lnSpc>
                        <a:spcBef>
                          <a:spcPts val="400"/>
                        </a:spcBef>
                        <a:spcAft>
                          <a:spcPts val="400"/>
                        </a:spcAft>
                      </a:pPr>
                      <a:r>
                        <a:rPr lang="de-DE" sz="1100">
                          <a:effectLst/>
                        </a:rPr>
                        <a:t>Symbol</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000"/>
                        </a:lnSpc>
                        <a:spcBef>
                          <a:spcPts val="400"/>
                        </a:spcBef>
                        <a:spcAft>
                          <a:spcPts val="400"/>
                        </a:spcAft>
                      </a:pPr>
                      <a:r>
                        <a:rPr lang="en-GB" sz="1100">
                          <a:effectLst/>
                        </a:rPr>
                        <a:t>Minimum “a” for examples of figures in Annex 24 (values in mm)</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000"/>
                        </a:lnSpc>
                        <a:spcBef>
                          <a:spcPts val="400"/>
                        </a:spcBef>
                        <a:spcAft>
                          <a:spcPts val="400"/>
                        </a:spcAft>
                      </a:pPr>
                      <a:r>
                        <a:rPr lang="de-DE" sz="1100" dirty="0">
                          <a:effectLst/>
                        </a:rPr>
                        <a:t>Paragraph</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01250223"/>
                  </a:ext>
                </a:extLst>
              </a:tr>
              <a:tr h="209318">
                <a:tc>
                  <a:txBody>
                    <a:bodyPr/>
                    <a:lstStyle/>
                    <a:p>
                      <a:pPr marL="68580">
                        <a:lnSpc>
                          <a:spcPts val="1100"/>
                        </a:lnSpc>
                        <a:spcBef>
                          <a:spcPts val="200"/>
                        </a:spcBef>
                        <a:spcAft>
                          <a:spcPts val="200"/>
                        </a:spcAft>
                      </a:pPr>
                      <a:r>
                        <a:rPr lang="en-GB" sz="1100">
                          <a:effectLst/>
                        </a:rPr>
                        <a:t>Retro-reflector for motor vehicles (independent)</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IA</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5.1.</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3666053"/>
                  </a:ext>
                </a:extLst>
              </a:tr>
              <a:tr h="358144">
                <a:tc>
                  <a:txBody>
                    <a:bodyPr/>
                    <a:lstStyle/>
                    <a:p>
                      <a:pPr marL="67310">
                        <a:lnSpc>
                          <a:spcPts val="1100"/>
                        </a:lnSpc>
                        <a:spcBef>
                          <a:spcPts val="200"/>
                        </a:spcBef>
                        <a:spcAft>
                          <a:spcPts val="200"/>
                        </a:spcAft>
                      </a:pPr>
                      <a:r>
                        <a:rPr lang="en-GB" sz="1100" dirty="0">
                          <a:effectLst/>
                        </a:rPr>
                        <a:t>Retro-reflector for motor vehicles (combined with other signal lamps which are not watertight)</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IB</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5.1.</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764338"/>
                  </a:ext>
                </a:extLst>
              </a:tr>
              <a:tr h="179601">
                <a:tc>
                  <a:txBody>
                    <a:bodyPr/>
                    <a:lstStyle/>
                    <a:p>
                      <a:pPr marL="67310">
                        <a:lnSpc>
                          <a:spcPts val="1100"/>
                        </a:lnSpc>
                        <a:spcBef>
                          <a:spcPts val="200"/>
                        </a:spcBef>
                        <a:spcAft>
                          <a:spcPts val="200"/>
                        </a:spcAft>
                      </a:pPr>
                      <a:r>
                        <a:rPr lang="en-GB" sz="1100">
                          <a:effectLst/>
                        </a:rPr>
                        <a:t>Retro-reflector for trailers (independent)</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IIIA</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5.1.</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67401451"/>
                  </a:ext>
                </a:extLst>
              </a:tr>
              <a:tr h="358144">
                <a:tc>
                  <a:txBody>
                    <a:bodyPr/>
                    <a:lstStyle/>
                    <a:p>
                      <a:pPr marL="67310">
                        <a:lnSpc>
                          <a:spcPts val="1100"/>
                        </a:lnSpc>
                        <a:spcBef>
                          <a:spcPts val="200"/>
                        </a:spcBef>
                        <a:spcAft>
                          <a:spcPts val="200"/>
                        </a:spcAft>
                      </a:pPr>
                      <a:r>
                        <a:rPr lang="en-GB" sz="1100" dirty="0">
                          <a:effectLst/>
                        </a:rPr>
                        <a:t>Retro-reflector for trailers (combined with other signal lamps which are not watertight)</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IIIB</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5.1.</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8459585"/>
                  </a:ext>
                </a:extLst>
              </a:tr>
              <a:tr h="179601">
                <a:tc>
                  <a:txBody>
                    <a:bodyPr/>
                    <a:lstStyle/>
                    <a:p>
                      <a:pPr marL="67310">
                        <a:lnSpc>
                          <a:spcPts val="1100"/>
                        </a:lnSpc>
                        <a:spcBef>
                          <a:spcPts val="200"/>
                        </a:spcBef>
                        <a:spcAft>
                          <a:spcPts val="200"/>
                        </a:spcAft>
                      </a:pPr>
                      <a:r>
                        <a:rPr lang="en-GB" sz="1100" dirty="0">
                          <a:effectLst/>
                        </a:rPr>
                        <a:t>Wide-angle retro reflector </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IVA</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5.1.</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514889"/>
                  </a:ext>
                </a:extLst>
              </a:tr>
              <a:tr h="209318">
                <a:tc>
                  <a:txBody>
                    <a:bodyPr/>
                    <a:lstStyle/>
                    <a:p>
                      <a:pPr marL="67310">
                        <a:lnSpc>
                          <a:spcPts val="1100"/>
                        </a:lnSpc>
                        <a:spcBef>
                          <a:spcPts val="200"/>
                        </a:spcBef>
                        <a:spcAft>
                          <a:spcPts val="200"/>
                        </a:spcAft>
                        <a:tabLst>
                          <a:tab pos="900430" algn="l"/>
                        </a:tabLst>
                      </a:pPr>
                      <a:r>
                        <a:rPr lang="en-GB" sz="1100" dirty="0" err="1">
                          <a:effectLst/>
                        </a:rPr>
                        <a:t>Conspicuity</a:t>
                      </a:r>
                      <a:r>
                        <a:rPr lang="en-GB" sz="1100" dirty="0">
                          <a:effectLst/>
                        </a:rPr>
                        <a:t> marking (material for contour/strip marking)</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C</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8</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5.2.</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18104760"/>
                  </a:ext>
                </a:extLst>
              </a:tr>
              <a:tr h="358144">
                <a:tc>
                  <a:txBody>
                    <a:bodyPr/>
                    <a:lstStyle/>
                    <a:p>
                      <a:pPr marL="67310">
                        <a:lnSpc>
                          <a:spcPts val="1100"/>
                        </a:lnSpc>
                        <a:spcBef>
                          <a:spcPts val="200"/>
                        </a:spcBef>
                        <a:spcAft>
                          <a:spcPts val="200"/>
                        </a:spcAft>
                      </a:pPr>
                      <a:r>
                        <a:rPr lang="en-GB" sz="1100">
                          <a:effectLst/>
                        </a:rPr>
                        <a:t>Conspicuity marking (material for distinctive markings/graphics intended for a limited area)</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D</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8</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5.2.</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80146"/>
                  </a:ext>
                </a:extLst>
              </a:tr>
              <a:tr h="358144">
                <a:tc>
                  <a:txBody>
                    <a:bodyPr/>
                    <a:lstStyle/>
                    <a:p>
                      <a:pPr marL="67310">
                        <a:lnSpc>
                          <a:spcPts val="1100"/>
                        </a:lnSpc>
                        <a:spcBef>
                          <a:spcPts val="200"/>
                        </a:spcBef>
                        <a:spcAft>
                          <a:spcPts val="200"/>
                        </a:spcAft>
                      </a:pPr>
                      <a:r>
                        <a:rPr lang="en-GB" sz="1100">
                          <a:effectLst/>
                        </a:rPr>
                        <a:t>Conspicuity marking (material for distinctive markings/graphics intended for an extended area)</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E</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8</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5.2.</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67023272"/>
                  </a:ext>
                </a:extLst>
              </a:tr>
              <a:tr h="715556">
                <a:tc>
                  <a:txBody>
                    <a:bodyPr/>
                    <a:lstStyle/>
                    <a:p>
                      <a:pPr marL="67310">
                        <a:lnSpc>
                          <a:spcPts val="1100"/>
                        </a:lnSpc>
                        <a:spcBef>
                          <a:spcPts val="200"/>
                        </a:spcBef>
                        <a:spcAft>
                          <a:spcPts val="200"/>
                        </a:spcAft>
                      </a:pPr>
                      <a:r>
                        <a:rPr lang="en-GB" sz="1100">
                          <a:effectLst/>
                        </a:rPr>
                        <a:t>Conspicuity marking (materials for distinctive markings or graphics as base or background in printing process for fully coloured logos and markings of class "E" in use which fulfil the requirements of class "D" materials)</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D/E</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8</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5.2.</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326146"/>
                  </a:ext>
                </a:extLst>
              </a:tr>
              <a:tr h="209318">
                <a:tc>
                  <a:txBody>
                    <a:bodyPr/>
                    <a:lstStyle/>
                    <a:p>
                      <a:pPr marL="67310">
                        <a:lnSpc>
                          <a:spcPts val="1100"/>
                        </a:lnSpc>
                        <a:spcBef>
                          <a:spcPts val="200"/>
                        </a:spcBef>
                        <a:spcAft>
                          <a:spcPts val="200"/>
                        </a:spcAft>
                      </a:pPr>
                      <a:r>
                        <a:rPr lang="en-GB" sz="1100">
                          <a:effectLst/>
                        </a:rPr>
                        <a:t>Retro-reflective materials for extremities marking of class F</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F</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8</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5.2.</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0097458"/>
                  </a:ext>
                </a:extLst>
              </a:tr>
              <a:tr h="536850">
                <a:tc>
                  <a:txBody>
                    <a:bodyPr/>
                    <a:lstStyle/>
                    <a:p>
                      <a:pPr marL="67310">
                        <a:lnSpc>
                          <a:spcPts val="1100"/>
                        </a:lnSpc>
                        <a:spcBef>
                          <a:spcPts val="200"/>
                        </a:spcBef>
                        <a:spcAft>
                          <a:spcPts val="200"/>
                        </a:spcAft>
                      </a:pPr>
                      <a:r>
                        <a:rPr lang="en-GB" sz="1100" dirty="0">
                          <a:effectLst/>
                        </a:rPr>
                        <a:t>Retro-reflective marking for long or heavy vehicles (retro-reflective and fluorescent materials)</a:t>
                      </a:r>
                      <a:br>
                        <a:rPr lang="en-GB" sz="1100" dirty="0">
                          <a:effectLst/>
                        </a:rPr>
                      </a:br>
                      <a:r>
                        <a:rPr lang="en-GB" sz="1100" dirty="0">
                          <a:effectLst/>
                        </a:rPr>
                        <a:t>Marking plate of class 1 or class 2</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RF</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5.2.</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5426554"/>
                  </a:ext>
                </a:extLst>
              </a:tr>
              <a:tr h="536850">
                <a:tc>
                  <a:txBody>
                    <a:bodyPr/>
                    <a:lstStyle/>
                    <a:p>
                      <a:pPr marL="67310">
                        <a:lnSpc>
                          <a:spcPts val="1100"/>
                        </a:lnSpc>
                        <a:spcBef>
                          <a:spcPts val="200"/>
                        </a:spcBef>
                        <a:spcAft>
                          <a:spcPts val="200"/>
                        </a:spcAft>
                      </a:pPr>
                      <a:r>
                        <a:rPr lang="en-GB" sz="1100">
                          <a:effectLst/>
                        </a:rPr>
                        <a:t>Retro-reflective marking for long or heavy vehicles (retro-reflective only materials) - Marking plate of class 3,</a:t>
                      </a:r>
                      <a:br>
                        <a:rPr lang="en-GB" sz="1100">
                          <a:effectLst/>
                        </a:rPr>
                      </a:br>
                      <a:r>
                        <a:rPr lang="en-GB" sz="1100">
                          <a:effectLst/>
                        </a:rPr>
                        <a:t>class 4 or class 5</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RR</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5</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5.2.</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7116431"/>
                  </a:ext>
                </a:extLst>
              </a:tr>
              <a:tr h="358144">
                <a:tc>
                  <a:txBody>
                    <a:bodyPr/>
                    <a:lstStyle/>
                    <a:p>
                      <a:pPr marL="67310">
                        <a:lnSpc>
                          <a:spcPts val="1100"/>
                        </a:lnSpc>
                        <a:spcBef>
                          <a:spcPts val="200"/>
                        </a:spcBef>
                        <a:spcAft>
                          <a:spcPts val="200"/>
                        </a:spcAft>
                      </a:pPr>
                      <a:r>
                        <a:rPr lang="en-GB" sz="1100">
                          <a:effectLst/>
                        </a:rPr>
                        <a:t>Marking for slow moving vehicles (retro-reflective and fluorescent materials) - Marking plate of class 1</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RF</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5</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5.2.</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64370887"/>
                  </a:ext>
                </a:extLst>
              </a:tr>
              <a:tr h="358144">
                <a:tc>
                  <a:txBody>
                    <a:bodyPr/>
                    <a:lstStyle/>
                    <a:p>
                      <a:pPr marL="67310">
                        <a:lnSpc>
                          <a:spcPts val="1100"/>
                        </a:lnSpc>
                        <a:spcBef>
                          <a:spcPts val="200"/>
                        </a:spcBef>
                        <a:spcAft>
                          <a:spcPts val="200"/>
                        </a:spcAft>
                      </a:pPr>
                      <a:r>
                        <a:rPr lang="en-GB" sz="1100">
                          <a:effectLst/>
                        </a:rPr>
                        <a:t>Marking for slow moving vehicles (retro-reflective only materials) - Marking plate of class 2</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RR</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a:effectLst/>
                        </a:rPr>
                        <a:t>5</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100"/>
                        </a:lnSpc>
                        <a:spcBef>
                          <a:spcPts val="200"/>
                        </a:spcBef>
                        <a:spcAft>
                          <a:spcPts val="200"/>
                        </a:spcAft>
                      </a:pPr>
                      <a:r>
                        <a:rPr lang="de-DE" sz="1100" dirty="0">
                          <a:effectLst/>
                        </a:rPr>
                        <a:t>5.2.</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81762103"/>
                  </a:ext>
                </a:extLst>
              </a:tr>
              <a:tr h="179601">
                <a:tc>
                  <a:txBody>
                    <a:bodyPr/>
                    <a:lstStyle/>
                    <a:p>
                      <a:pPr marL="67310">
                        <a:lnSpc>
                          <a:spcPts val="1100"/>
                        </a:lnSpc>
                        <a:spcBef>
                          <a:spcPts val="200"/>
                        </a:spcBef>
                        <a:spcAft>
                          <a:spcPts val="200"/>
                        </a:spcAft>
                      </a:pPr>
                      <a:r>
                        <a:rPr lang="de-DE" sz="1100" dirty="0" err="1">
                          <a:effectLst/>
                        </a:rPr>
                        <a:t>Advance</a:t>
                      </a:r>
                      <a:r>
                        <a:rPr lang="de-DE" sz="1100" dirty="0">
                          <a:effectLst/>
                        </a:rPr>
                        <a:t> </a:t>
                      </a:r>
                      <a:r>
                        <a:rPr lang="de-DE" sz="1100" dirty="0" err="1">
                          <a:effectLst/>
                        </a:rPr>
                        <a:t>Warning</a:t>
                      </a:r>
                      <a:r>
                        <a:rPr lang="de-DE" sz="1100" dirty="0">
                          <a:effectLst/>
                        </a:rPr>
                        <a:t> </a:t>
                      </a:r>
                      <a:r>
                        <a:rPr lang="de-DE" sz="1100" dirty="0" err="1">
                          <a:effectLst/>
                        </a:rPr>
                        <a:t>Triangle</a:t>
                      </a:r>
                      <a:r>
                        <a:rPr lang="de-DE" sz="1100" dirty="0">
                          <a:effectLst/>
                        </a:rPr>
                        <a:t> (Type 1)</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ts val="1100"/>
                        </a:lnSpc>
                        <a:spcBef>
                          <a:spcPts val="200"/>
                        </a:spcBef>
                        <a:spcAft>
                          <a:spcPts val="200"/>
                        </a:spcAft>
                      </a:pPr>
                      <a:r>
                        <a:rPr lang="de-DE" sz="1100" dirty="0">
                          <a:effectLst/>
                        </a:rPr>
                        <a:t>T1 </a:t>
                      </a:r>
                      <a:r>
                        <a:rPr lang="de-DE" sz="1100" dirty="0">
                          <a:effectLst/>
                          <a:sym typeface="Wingdings" panose="05000000000000000000" pitchFamily="2" charset="2"/>
                        </a:rPr>
                        <a:t> WT1</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ts val="1100"/>
                        </a:lnSpc>
                        <a:spcBef>
                          <a:spcPts val="200"/>
                        </a:spcBef>
                        <a:spcAft>
                          <a:spcPts val="200"/>
                        </a:spcAft>
                      </a:pPr>
                      <a:r>
                        <a:rPr lang="de-DE" sz="1100" dirty="0">
                          <a:effectLst/>
                        </a:rPr>
                        <a:t>8</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ts val="1100"/>
                        </a:lnSpc>
                        <a:spcBef>
                          <a:spcPts val="200"/>
                        </a:spcBef>
                        <a:spcAft>
                          <a:spcPts val="200"/>
                        </a:spcAft>
                      </a:pPr>
                      <a:r>
                        <a:rPr lang="de-DE" sz="1100" dirty="0">
                          <a:effectLst/>
                        </a:rPr>
                        <a:t>5.3.</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885784782"/>
                  </a:ext>
                </a:extLst>
              </a:tr>
              <a:tr h="179601">
                <a:tc>
                  <a:txBody>
                    <a:bodyPr/>
                    <a:lstStyle/>
                    <a:p>
                      <a:pPr marL="67310">
                        <a:lnSpc>
                          <a:spcPts val="1100"/>
                        </a:lnSpc>
                        <a:spcBef>
                          <a:spcPts val="200"/>
                        </a:spcBef>
                        <a:spcAft>
                          <a:spcPts val="200"/>
                        </a:spcAft>
                      </a:pPr>
                      <a:r>
                        <a:rPr lang="de-DE" sz="1100">
                          <a:effectLst/>
                        </a:rPr>
                        <a:t>Advance Warning Triangle (Type 2)</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ts val="1100"/>
                        </a:lnSpc>
                        <a:spcBef>
                          <a:spcPts val="200"/>
                        </a:spcBef>
                        <a:spcAft>
                          <a:spcPts val="200"/>
                        </a:spcAft>
                      </a:pPr>
                      <a:r>
                        <a:rPr lang="de-DE" sz="1100" dirty="0">
                          <a:effectLst/>
                        </a:rPr>
                        <a:t>T2 </a:t>
                      </a:r>
                      <a:r>
                        <a:rPr lang="de-DE" sz="1100" dirty="0">
                          <a:effectLst/>
                          <a:sym typeface="Wingdings" panose="05000000000000000000" pitchFamily="2" charset="2"/>
                        </a:rPr>
                        <a:t> WT2</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ts val="1100"/>
                        </a:lnSpc>
                        <a:spcBef>
                          <a:spcPts val="200"/>
                        </a:spcBef>
                        <a:spcAft>
                          <a:spcPts val="200"/>
                        </a:spcAft>
                      </a:pPr>
                      <a:r>
                        <a:rPr lang="de-DE" sz="1100">
                          <a:effectLst/>
                        </a:rPr>
                        <a:t>8</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ts val="1100"/>
                        </a:lnSpc>
                        <a:spcBef>
                          <a:spcPts val="200"/>
                        </a:spcBef>
                        <a:spcAft>
                          <a:spcPts val="200"/>
                        </a:spcAft>
                      </a:pPr>
                      <a:r>
                        <a:rPr lang="de-DE" sz="1100" dirty="0">
                          <a:effectLst/>
                        </a:rPr>
                        <a:t>5.3.</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408724615"/>
                  </a:ext>
                </a:extLst>
              </a:tr>
            </a:tbl>
          </a:graphicData>
        </a:graphic>
      </p:graphicFrame>
      <p:sp>
        <p:nvSpPr>
          <p:cNvPr id="3" name="Rectangle 1"/>
          <p:cNvSpPr>
            <a:spLocks noChangeArrowheads="1"/>
          </p:cNvSpPr>
          <p:nvPr/>
        </p:nvSpPr>
        <p:spPr bwMode="auto">
          <a:xfrm>
            <a:off x="495301" y="369969"/>
            <a:ext cx="7927457" cy="707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ctr" anchorCtr="0" compatLnSpc="1">
            <a:prstTxWarp prst="textNoShape">
              <a:avLst/>
            </a:prstTxWarp>
            <a:spAutoFit/>
          </a:bodyPr>
          <a:lstStyle>
            <a:lvl1pPr eaLnBrk="0" fontAlgn="base" hangingPunct="0">
              <a:spcBef>
                <a:spcPct val="0"/>
              </a:spcBef>
              <a:spcAft>
                <a:spcPct val="0"/>
              </a:spcAft>
              <a:tabLst>
                <a:tab pos="900113" algn="l"/>
              </a:tabLst>
              <a:defRPr>
                <a:solidFill>
                  <a:schemeClr val="tx1"/>
                </a:solidFill>
                <a:latin typeface="Arial" panose="020B0604020202020204" pitchFamily="34" charset="0"/>
              </a:defRPr>
            </a:lvl1pPr>
            <a:lvl2pPr eaLnBrk="0" fontAlgn="base" hangingPunct="0">
              <a:spcBef>
                <a:spcPct val="0"/>
              </a:spcBef>
              <a:spcAft>
                <a:spcPct val="0"/>
              </a:spcAft>
              <a:tabLst>
                <a:tab pos="900113" algn="l"/>
              </a:tabLst>
              <a:defRPr>
                <a:solidFill>
                  <a:schemeClr val="tx1"/>
                </a:solidFill>
                <a:latin typeface="Arial" panose="020B0604020202020204" pitchFamily="34" charset="0"/>
              </a:defRPr>
            </a:lvl2pPr>
            <a:lvl3pPr eaLnBrk="0" fontAlgn="base" hangingPunct="0">
              <a:spcBef>
                <a:spcPct val="0"/>
              </a:spcBef>
              <a:spcAft>
                <a:spcPct val="0"/>
              </a:spcAft>
              <a:tabLst>
                <a:tab pos="900113" algn="l"/>
              </a:tabLst>
              <a:defRPr>
                <a:solidFill>
                  <a:schemeClr val="tx1"/>
                </a:solidFill>
                <a:latin typeface="Arial" panose="020B0604020202020204" pitchFamily="34" charset="0"/>
              </a:defRPr>
            </a:lvl3pPr>
            <a:lvl4pPr eaLnBrk="0" fontAlgn="base" hangingPunct="0">
              <a:spcBef>
                <a:spcPct val="0"/>
              </a:spcBef>
              <a:spcAft>
                <a:spcPct val="0"/>
              </a:spcAft>
              <a:tabLst>
                <a:tab pos="900113" algn="l"/>
              </a:tabLst>
              <a:defRPr>
                <a:solidFill>
                  <a:schemeClr val="tx1"/>
                </a:solidFill>
                <a:latin typeface="Arial" panose="020B0604020202020204" pitchFamily="34" charset="0"/>
              </a:defRPr>
            </a:lvl4pPr>
            <a:lvl5pPr eaLnBrk="0" fontAlgn="base" hangingPunct="0">
              <a:spcBef>
                <a:spcPct val="0"/>
              </a:spcBef>
              <a:spcAft>
                <a:spcPct val="0"/>
              </a:spcAft>
              <a:tabLst>
                <a:tab pos="900113" algn="l"/>
              </a:tabLst>
              <a:defRPr>
                <a:solidFill>
                  <a:schemeClr val="tx1"/>
                </a:solidFill>
                <a:latin typeface="Arial" panose="020B0604020202020204" pitchFamily="34" charset="0"/>
              </a:defRPr>
            </a:lvl5pPr>
            <a:lvl6pPr eaLnBrk="0" fontAlgn="base" hangingPunct="0">
              <a:spcBef>
                <a:spcPct val="0"/>
              </a:spcBef>
              <a:spcAft>
                <a:spcPct val="0"/>
              </a:spcAft>
              <a:tabLst>
                <a:tab pos="900113" algn="l"/>
              </a:tabLst>
              <a:defRPr>
                <a:solidFill>
                  <a:schemeClr val="tx1"/>
                </a:solidFill>
                <a:latin typeface="Arial" panose="020B0604020202020204" pitchFamily="34" charset="0"/>
              </a:defRPr>
            </a:lvl6pPr>
            <a:lvl7pPr eaLnBrk="0" fontAlgn="base" hangingPunct="0">
              <a:spcBef>
                <a:spcPct val="0"/>
              </a:spcBef>
              <a:spcAft>
                <a:spcPct val="0"/>
              </a:spcAft>
              <a:tabLst>
                <a:tab pos="900113" algn="l"/>
              </a:tabLst>
              <a:defRPr>
                <a:solidFill>
                  <a:schemeClr val="tx1"/>
                </a:solidFill>
                <a:latin typeface="Arial" panose="020B0604020202020204" pitchFamily="34" charset="0"/>
              </a:defRPr>
            </a:lvl7pPr>
            <a:lvl8pPr eaLnBrk="0" fontAlgn="base" hangingPunct="0">
              <a:spcBef>
                <a:spcPct val="0"/>
              </a:spcBef>
              <a:spcAft>
                <a:spcPct val="0"/>
              </a:spcAft>
              <a:tabLst>
                <a:tab pos="900113" algn="l"/>
              </a:tabLst>
              <a:defRPr>
                <a:solidFill>
                  <a:schemeClr val="tx1"/>
                </a:solidFill>
                <a:latin typeface="Arial" panose="020B0604020202020204" pitchFamily="34" charset="0"/>
              </a:defRPr>
            </a:lvl8pPr>
            <a:lvl9pPr eaLnBrk="0" fontAlgn="base" hangingPunct="0">
              <a:spcBef>
                <a:spcPct val="0"/>
              </a:spcBef>
              <a:spcAft>
                <a:spcPct val="0"/>
              </a:spcAft>
              <a:tabLst>
                <a:tab pos="900113"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900113" algn="l"/>
              </a:tabLst>
            </a:pPr>
            <a:r>
              <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rPr>
              <a:t>Table 1</a:t>
            </a:r>
          </a:p>
          <a:p>
            <a:pPr marL="0" marR="0" lvl="0" indent="0" algn="l" defTabSz="914400" rtl="0" eaLnBrk="0" fontAlgn="base" latinLnBrk="0" hangingPunct="0">
              <a:lnSpc>
                <a:spcPct val="100000"/>
              </a:lnSpc>
              <a:spcBef>
                <a:spcPct val="0"/>
              </a:spcBef>
              <a:spcAft>
                <a:spcPct val="0"/>
              </a:spcAft>
              <a:buClrTx/>
              <a:buSzTx/>
              <a:buFontTx/>
              <a:buNone/>
              <a:tabLst>
                <a:tab pos="900113" algn="l"/>
              </a:tabLst>
            </a:pPr>
            <a:r>
              <a:rPr kumimoji="0" lang="en-GB" altLang="de-DE" sz="1000" b="1" i="0" u="none" strike="noStrike" cap="none" normalizeH="0" baseline="0" dirty="0">
                <a:ln>
                  <a:noFill/>
                </a:ln>
                <a:effectLst/>
                <a:latin typeface="Arial" panose="020B0604020202020204" pitchFamily="34" charset="0"/>
                <a:ea typeface="Times New Roman" panose="02020603050405020304" pitchFamily="18" charset="0"/>
              </a:rPr>
              <a:t>List of retro-reflective devices and their symbols</a:t>
            </a:r>
            <a:endPar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900113" algn="l"/>
              </a:tabLst>
            </a:pPr>
            <a:endParaRPr kumimoji="0" lang="en-GB" altLang="de-DE" sz="1800" b="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3481438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1109398669"/>
              </p:ext>
            </p:extLst>
          </p:nvPr>
        </p:nvGraphicFramePr>
        <p:xfrm>
          <a:off x="476250" y="1673225"/>
          <a:ext cx="10680182" cy="359202"/>
        </p:xfrm>
        <a:graphic>
          <a:graphicData uri="http://schemas.openxmlformats.org/drawingml/2006/table">
            <a:tbl>
              <a:tblPr firstRow="1" firstCol="1" bandRow="1">
                <a:tableStyleId>{2D5ABB26-0587-4C30-8999-92F81FD0307C}</a:tableStyleId>
              </a:tblPr>
              <a:tblGrid>
                <a:gridCol w="4254529">
                  <a:extLst>
                    <a:ext uri="{9D8B030D-6E8A-4147-A177-3AD203B41FA5}">
                      <a16:colId xmlns:a16="http://schemas.microsoft.com/office/drawing/2014/main" val="1413577260"/>
                    </a:ext>
                  </a:extLst>
                </a:gridCol>
                <a:gridCol w="1096528">
                  <a:extLst>
                    <a:ext uri="{9D8B030D-6E8A-4147-A177-3AD203B41FA5}">
                      <a16:colId xmlns:a16="http://schemas.microsoft.com/office/drawing/2014/main" val="3372111117"/>
                    </a:ext>
                  </a:extLst>
                </a:gridCol>
                <a:gridCol w="3631018">
                  <a:extLst>
                    <a:ext uri="{9D8B030D-6E8A-4147-A177-3AD203B41FA5}">
                      <a16:colId xmlns:a16="http://schemas.microsoft.com/office/drawing/2014/main" val="1220637781"/>
                    </a:ext>
                  </a:extLst>
                </a:gridCol>
                <a:gridCol w="1698107">
                  <a:extLst>
                    <a:ext uri="{9D8B030D-6E8A-4147-A177-3AD203B41FA5}">
                      <a16:colId xmlns:a16="http://schemas.microsoft.com/office/drawing/2014/main" val="3696210100"/>
                    </a:ext>
                  </a:extLst>
                </a:gridCol>
              </a:tblGrid>
              <a:tr h="179601">
                <a:tc>
                  <a:txBody>
                    <a:bodyPr/>
                    <a:lstStyle/>
                    <a:p>
                      <a:pPr marL="67310">
                        <a:lnSpc>
                          <a:spcPts val="1100"/>
                        </a:lnSpc>
                        <a:spcBef>
                          <a:spcPts val="200"/>
                        </a:spcBef>
                        <a:spcAft>
                          <a:spcPts val="200"/>
                        </a:spcAft>
                      </a:pPr>
                      <a:r>
                        <a:rPr lang="de-DE" sz="1100" dirty="0" err="1">
                          <a:effectLst/>
                        </a:rPr>
                        <a:t>Advance</a:t>
                      </a:r>
                      <a:r>
                        <a:rPr lang="de-DE" sz="1100" dirty="0">
                          <a:effectLst/>
                        </a:rPr>
                        <a:t> </a:t>
                      </a:r>
                      <a:r>
                        <a:rPr lang="de-DE" sz="1100" dirty="0" err="1">
                          <a:effectLst/>
                        </a:rPr>
                        <a:t>Warning</a:t>
                      </a:r>
                      <a:r>
                        <a:rPr lang="de-DE" sz="1100" dirty="0">
                          <a:effectLst/>
                        </a:rPr>
                        <a:t> </a:t>
                      </a:r>
                      <a:r>
                        <a:rPr lang="de-DE" sz="1100" dirty="0" err="1">
                          <a:effectLst/>
                        </a:rPr>
                        <a:t>Triangle</a:t>
                      </a:r>
                      <a:r>
                        <a:rPr lang="de-DE" sz="1100" dirty="0">
                          <a:effectLst/>
                        </a:rPr>
                        <a:t> (Type 1)</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ts val="1100"/>
                        </a:lnSpc>
                        <a:spcBef>
                          <a:spcPts val="200"/>
                        </a:spcBef>
                        <a:spcAft>
                          <a:spcPts val="200"/>
                        </a:spcAft>
                      </a:pPr>
                      <a:r>
                        <a:rPr lang="de-DE" sz="1100" dirty="0">
                          <a:effectLst/>
                        </a:rPr>
                        <a:t>T1 </a:t>
                      </a:r>
                      <a:r>
                        <a:rPr lang="de-DE" sz="1100" dirty="0">
                          <a:effectLst/>
                          <a:sym typeface="Wingdings" panose="05000000000000000000" pitchFamily="2" charset="2"/>
                        </a:rPr>
                        <a:t> WT1</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ts val="1100"/>
                        </a:lnSpc>
                        <a:spcBef>
                          <a:spcPts val="200"/>
                        </a:spcBef>
                        <a:spcAft>
                          <a:spcPts val="200"/>
                        </a:spcAft>
                      </a:pPr>
                      <a:r>
                        <a:rPr lang="de-DE" sz="1100" dirty="0">
                          <a:effectLst/>
                        </a:rPr>
                        <a:t>8</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ts val="1100"/>
                        </a:lnSpc>
                        <a:spcBef>
                          <a:spcPts val="200"/>
                        </a:spcBef>
                        <a:spcAft>
                          <a:spcPts val="200"/>
                        </a:spcAft>
                      </a:pPr>
                      <a:r>
                        <a:rPr lang="de-DE" sz="1100" dirty="0">
                          <a:effectLst/>
                        </a:rPr>
                        <a:t>5.3.</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673169546"/>
                  </a:ext>
                </a:extLst>
              </a:tr>
              <a:tr h="179601">
                <a:tc>
                  <a:txBody>
                    <a:bodyPr/>
                    <a:lstStyle/>
                    <a:p>
                      <a:pPr marL="67310">
                        <a:lnSpc>
                          <a:spcPts val="1100"/>
                        </a:lnSpc>
                        <a:spcBef>
                          <a:spcPts val="200"/>
                        </a:spcBef>
                        <a:spcAft>
                          <a:spcPts val="200"/>
                        </a:spcAft>
                      </a:pPr>
                      <a:r>
                        <a:rPr lang="de-DE" sz="1100">
                          <a:effectLst/>
                        </a:rPr>
                        <a:t>Advance Warning Triangle (Type 2)</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ts val="1100"/>
                        </a:lnSpc>
                        <a:spcBef>
                          <a:spcPts val="200"/>
                        </a:spcBef>
                        <a:spcAft>
                          <a:spcPts val="200"/>
                        </a:spcAft>
                      </a:pPr>
                      <a:r>
                        <a:rPr lang="de-DE" sz="1100" dirty="0">
                          <a:effectLst/>
                        </a:rPr>
                        <a:t>T2 </a:t>
                      </a:r>
                      <a:r>
                        <a:rPr lang="de-DE" sz="1100" dirty="0">
                          <a:effectLst/>
                          <a:sym typeface="Wingdings" panose="05000000000000000000" pitchFamily="2" charset="2"/>
                        </a:rPr>
                        <a:t> WT2</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ts val="1100"/>
                        </a:lnSpc>
                        <a:spcBef>
                          <a:spcPts val="200"/>
                        </a:spcBef>
                        <a:spcAft>
                          <a:spcPts val="200"/>
                        </a:spcAft>
                      </a:pPr>
                      <a:r>
                        <a:rPr lang="de-DE" sz="1100">
                          <a:effectLst/>
                        </a:rPr>
                        <a:t>8</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ts val="1100"/>
                        </a:lnSpc>
                        <a:spcBef>
                          <a:spcPts val="200"/>
                        </a:spcBef>
                        <a:spcAft>
                          <a:spcPts val="200"/>
                        </a:spcAft>
                      </a:pPr>
                      <a:r>
                        <a:rPr lang="de-DE" sz="1100" dirty="0">
                          <a:effectLst/>
                        </a:rPr>
                        <a:t>5.3.</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4093459966"/>
                  </a:ext>
                </a:extLst>
              </a:tr>
            </a:tbl>
          </a:graphicData>
        </a:graphic>
      </p:graphicFrame>
      <p:graphicFrame>
        <p:nvGraphicFramePr>
          <p:cNvPr id="3" name="Tabelle 2"/>
          <p:cNvGraphicFramePr>
            <a:graphicFrameLocks noGrp="1"/>
          </p:cNvGraphicFramePr>
          <p:nvPr>
            <p:extLst>
              <p:ext uri="{D42A27DB-BD31-4B8C-83A1-F6EECF244321}">
                <p14:modId xmlns:p14="http://schemas.microsoft.com/office/powerpoint/2010/main" val="2592518879"/>
              </p:ext>
            </p:extLst>
          </p:nvPr>
        </p:nvGraphicFramePr>
        <p:xfrm>
          <a:off x="476250" y="1343511"/>
          <a:ext cx="10680182" cy="329714"/>
        </p:xfrm>
        <a:graphic>
          <a:graphicData uri="http://schemas.openxmlformats.org/drawingml/2006/table">
            <a:tbl>
              <a:tblPr firstRow="1" firstCol="1" bandRow="1">
                <a:tableStyleId>{2D5ABB26-0587-4C30-8999-92F81FD0307C}</a:tableStyleId>
              </a:tblPr>
              <a:tblGrid>
                <a:gridCol w="4254529">
                  <a:extLst>
                    <a:ext uri="{9D8B030D-6E8A-4147-A177-3AD203B41FA5}">
                      <a16:colId xmlns:a16="http://schemas.microsoft.com/office/drawing/2014/main" val="4288818380"/>
                    </a:ext>
                  </a:extLst>
                </a:gridCol>
                <a:gridCol w="1096528">
                  <a:extLst>
                    <a:ext uri="{9D8B030D-6E8A-4147-A177-3AD203B41FA5}">
                      <a16:colId xmlns:a16="http://schemas.microsoft.com/office/drawing/2014/main" val="1661715416"/>
                    </a:ext>
                  </a:extLst>
                </a:gridCol>
                <a:gridCol w="3631018">
                  <a:extLst>
                    <a:ext uri="{9D8B030D-6E8A-4147-A177-3AD203B41FA5}">
                      <a16:colId xmlns:a16="http://schemas.microsoft.com/office/drawing/2014/main" val="2215385046"/>
                    </a:ext>
                  </a:extLst>
                </a:gridCol>
                <a:gridCol w="1698107">
                  <a:extLst>
                    <a:ext uri="{9D8B030D-6E8A-4147-A177-3AD203B41FA5}">
                      <a16:colId xmlns:a16="http://schemas.microsoft.com/office/drawing/2014/main" val="331957116"/>
                    </a:ext>
                  </a:extLst>
                </a:gridCol>
              </a:tblGrid>
              <a:tr h="329714">
                <a:tc>
                  <a:txBody>
                    <a:bodyPr/>
                    <a:lstStyle/>
                    <a:p>
                      <a:pPr algn="ctr">
                        <a:lnSpc>
                          <a:spcPts val="1000"/>
                        </a:lnSpc>
                        <a:spcBef>
                          <a:spcPts val="400"/>
                        </a:spcBef>
                        <a:spcAft>
                          <a:spcPts val="400"/>
                        </a:spcAft>
                      </a:pPr>
                      <a:r>
                        <a:rPr lang="de-DE" sz="1100" dirty="0">
                          <a:effectLst/>
                        </a:rPr>
                        <a:t>Retro-</a:t>
                      </a:r>
                      <a:r>
                        <a:rPr lang="de-DE" sz="1100" dirty="0" err="1">
                          <a:effectLst/>
                        </a:rPr>
                        <a:t>reflective</a:t>
                      </a:r>
                      <a:r>
                        <a:rPr lang="de-DE" sz="1100" dirty="0">
                          <a:effectLst/>
                        </a:rPr>
                        <a:t> </a:t>
                      </a:r>
                      <a:r>
                        <a:rPr lang="de-DE" sz="1100" dirty="0" err="1">
                          <a:effectLst/>
                        </a:rPr>
                        <a:t>devices</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000"/>
                        </a:lnSpc>
                        <a:spcBef>
                          <a:spcPts val="400"/>
                        </a:spcBef>
                        <a:spcAft>
                          <a:spcPts val="400"/>
                        </a:spcAft>
                      </a:pPr>
                      <a:r>
                        <a:rPr lang="de-DE" sz="1100">
                          <a:effectLst/>
                        </a:rPr>
                        <a:t>Symbol</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000"/>
                        </a:lnSpc>
                        <a:spcBef>
                          <a:spcPts val="400"/>
                        </a:spcBef>
                        <a:spcAft>
                          <a:spcPts val="400"/>
                        </a:spcAft>
                      </a:pPr>
                      <a:r>
                        <a:rPr lang="en-GB" sz="1100">
                          <a:effectLst/>
                        </a:rPr>
                        <a:t>Minimum “a” for examples of figures in Annex 24 (values in mm)</a:t>
                      </a:r>
                      <a:endParaRPr lang="de-DE"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000"/>
                        </a:lnSpc>
                        <a:spcBef>
                          <a:spcPts val="400"/>
                        </a:spcBef>
                        <a:spcAft>
                          <a:spcPts val="400"/>
                        </a:spcAft>
                      </a:pPr>
                      <a:r>
                        <a:rPr lang="de-DE" sz="1100" dirty="0">
                          <a:effectLst/>
                        </a:rPr>
                        <a:t>Paragraph</a:t>
                      </a:r>
                      <a:endParaRPr lang="de-DE"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8801254"/>
                  </a:ext>
                </a:extLst>
              </a:tr>
            </a:tbl>
          </a:graphicData>
        </a:graphic>
      </p:graphicFrame>
      <p:sp>
        <p:nvSpPr>
          <p:cNvPr id="4" name="Textfeld 3"/>
          <p:cNvSpPr txBox="1"/>
          <p:nvPr/>
        </p:nvSpPr>
        <p:spPr>
          <a:xfrm>
            <a:off x="1438275" y="3524250"/>
            <a:ext cx="3433056" cy="1200329"/>
          </a:xfrm>
          <a:prstGeom prst="rect">
            <a:avLst/>
          </a:prstGeom>
          <a:noFill/>
        </p:spPr>
        <p:txBody>
          <a:bodyPr wrap="none" rtlCol="0">
            <a:spAutoFit/>
          </a:bodyPr>
          <a:lstStyle/>
          <a:p>
            <a:r>
              <a:rPr lang="de-DE" dirty="0" err="1"/>
              <a:t>Advance</a:t>
            </a:r>
            <a:r>
              <a:rPr lang="de-DE" dirty="0"/>
              <a:t> </a:t>
            </a:r>
            <a:r>
              <a:rPr lang="de-DE" dirty="0" err="1"/>
              <a:t>Warning</a:t>
            </a:r>
            <a:r>
              <a:rPr lang="de-DE" dirty="0"/>
              <a:t> </a:t>
            </a:r>
            <a:r>
              <a:rPr lang="de-DE" dirty="0" err="1"/>
              <a:t>Triangle</a:t>
            </a:r>
            <a:r>
              <a:rPr lang="de-DE" dirty="0"/>
              <a:t> (Type 1)</a:t>
            </a:r>
          </a:p>
          <a:p>
            <a:endParaRPr lang="de-DE" dirty="0"/>
          </a:p>
          <a:p>
            <a:r>
              <a:rPr lang="de-DE" dirty="0" err="1"/>
              <a:t>Advance</a:t>
            </a:r>
            <a:r>
              <a:rPr lang="de-DE" dirty="0"/>
              <a:t> </a:t>
            </a:r>
            <a:r>
              <a:rPr lang="de-DE" dirty="0" err="1"/>
              <a:t>Warning</a:t>
            </a:r>
            <a:r>
              <a:rPr lang="de-DE" dirty="0"/>
              <a:t> </a:t>
            </a:r>
            <a:r>
              <a:rPr lang="de-DE" dirty="0" err="1"/>
              <a:t>Triangle</a:t>
            </a:r>
            <a:r>
              <a:rPr lang="de-DE" dirty="0"/>
              <a:t> (Type 2)</a:t>
            </a:r>
          </a:p>
          <a:p>
            <a:endParaRPr lang="de-DE" dirty="0"/>
          </a:p>
        </p:txBody>
      </p:sp>
      <p:sp>
        <p:nvSpPr>
          <p:cNvPr id="5" name="Textfeld 4"/>
          <p:cNvSpPr txBox="1"/>
          <p:nvPr/>
        </p:nvSpPr>
        <p:spPr>
          <a:xfrm>
            <a:off x="7048500" y="2857441"/>
            <a:ext cx="872739" cy="369332"/>
          </a:xfrm>
          <a:prstGeom prst="rect">
            <a:avLst/>
          </a:prstGeom>
          <a:noFill/>
        </p:spPr>
        <p:txBody>
          <a:bodyPr wrap="none" rtlCol="0">
            <a:spAutoFit/>
          </a:bodyPr>
          <a:lstStyle/>
          <a:p>
            <a:r>
              <a:rPr lang="de-DE" dirty="0"/>
              <a:t>Symbol</a:t>
            </a:r>
          </a:p>
        </p:txBody>
      </p:sp>
      <p:sp>
        <p:nvSpPr>
          <p:cNvPr id="6" name="Textfeld 5"/>
          <p:cNvSpPr txBox="1"/>
          <p:nvPr/>
        </p:nvSpPr>
        <p:spPr>
          <a:xfrm>
            <a:off x="6391275" y="3524250"/>
            <a:ext cx="413896" cy="923330"/>
          </a:xfrm>
          <a:prstGeom prst="rect">
            <a:avLst/>
          </a:prstGeom>
          <a:noFill/>
        </p:spPr>
        <p:txBody>
          <a:bodyPr wrap="none" rtlCol="0">
            <a:spAutoFit/>
          </a:bodyPr>
          <a:lstStyle/>
          <a:p>
            <a:r>
              <a:rPr lang="de-DE" b="1" dirty="0"/>
              <a:t>T1</a:t>
            </a:r>
          </a:p>
          <a:p>
            <a:endParaRPr lang="de-DE" b="1" dirty="0"/>
          </a:p>
          <a:p>
            <a:r>
              <a:rPr lang="de-DE" b="1" dirty="0"/>
              <a:t>T2</a:t>
            </a:r>
          </a:p>
        </p:txBody>
      </p:sp>
      <p:sp>
        <p:nvSpPr>
          <p:cNvPr id="7" name="Textfeld 6"/>
          <p:cNvSpPr txBox="1"/>
          <p:nvPr/>
        </p:nvSpPr>
        <p:spPr>
          <a:xfrm>
            <a:off x="8118167" y="3524250"/>
            <a:ext cx="625492" cy="923330"/>
          </a:xfrm>
          <a:prstGeom prst="rect">
            <a:avLst/>
          </a:prstGeom>
          <a:noFill/>
        </p:spPr>
        <p:txBody>
          <a:bodyPr wrap="none" rtlCol="0">
            <a:spAutoFit/>
          </a:bodyPr>
          <a:lstStyle/>
          <a:p>
            <a:r>
              <a:rPr lang="de-DE" b="1" dirty="0"/>
              <a:t>WT1</a:t>
            </a:r>
          </a:p>
          <a:p>
            <a:endParaRPr lang="de-DE" b="1" dirty="0"/>
          </a:p>
          <a:p>
            <a:r>
              <a:rPr lang="de-DE" b="1" dirty="0"/>
              <a:t>WT2</a:t>
            </a:r>
          </a:p>
        </p:txBody>
      </p:sp>
      <p:sp>
        <p:nvSpPr>
          <p:cNvPr id="8" name="Textfeld 7"/>
          <p:cNvSpPr txBox="1"/>
          <p:nvPr/>
        </p:nvSpPr>
        <p:spPr>
          <a:xfrm>
            <a:off x="7291547" y="3801249"/>
            <a:ext cx="386644" cy="369332"/>
          </a:xfrm>
          <a:prstGeom prst="rect">
            <a:avLst/>
          </a:prstGeom>
          <a:noFill/>
        </p:spPr>
        <p:txBody>
          <a:bodyPr wrap="none" rtlCol="0">
            <a:spAutoFit/>
          </a:bodyPr>
          <a:lstStyle/>
          <a:p>
            <a:r>
              <a:rPr lang="de-DE" dirty="0" err="1"/>
              <a:t>or</a:t>
            </a:r>
            <a:endParaRPr lang="de-DE" dirty="0"/>
          </a:p>
        </p:txBody>
      </p:sp>
      <p:sp>
        <p:nvSpPr>
          <p:cNvPr id="9" name="Rechteck 8"/>
          <p:cNvSpPr/>
          <p:nvPr/>
        </p:nvSpPr>
        <p:spPr>
          <a:xfrm>
            <a:off x="1038225" y="2419350"/>
            <a:ext cx="8896350" cy="2971800"/>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p:cNvSpPr txBox="1"/>
          <p:nvPr/>
        </p:nvSpPr>
        <p:spPr>
          <a:xfrm>
            <a:off x="1038225" y="587256"/>
            <a:ext cx="5115759" cy="369332"/>
          </a:xfrm>
          <a:prstGeom prst="rect">
            <a:avLst/>
          </a:prstGeom>
          <a:noFill/>
        </p:spPr>
        <p:txBody>
          <a:bodyPr wrap="none" rtlCol="0">
            <a:spAutoFit/>
          </a:bodyPr>
          <a:lstStyle/>
          <a:p>
            <a:r>
              <a:rPr lang="de-DE" dirty="0"/>
              <a:t>Symbol </a:t>
            </a:r>
            <a:r>
              <a:rPr lang="de-DE" dirty="0" err="1"/>
              <a:t>for</a:t>
            </a:r>
            <a:r>
              <a:rPr lang="de-DE" dirty="0"/>
              <a:t> </a:t>
            </a:r>
            <a:r>
              <a:rPr lang="de-DE" dirty="0" err="1"/>
              <a:t>the</a:t>
            </a:r>
            <a:r>
              <a:rPr lang="de-DE" dirty="0"/>
              <a:t> </a:t>
            </a:r>
            <a:r>
              <a:rPr lang="de-DE" dirty="0" err="1"/>
              <a:t>marking</a:t>
            </a:r>
            <a:r>
              <a:rPr lang="de-DE" dirty="0"/>
              <a:t> </a:t>
            </a:r>
            <a:r>
              <a:rPr lang="de-DE" dirty="0" err="1"/>
              <a:t>of</a:t>
            </a:r>
            <a:r>
              <a:rPr lang="de-DE" dirty="0"/>
              <a:t> </a:t>
            </a:r>
            <a:r>
              <a:rPr lang="de-DE" dirty="0" err="1"/>
              <a:t>Advance</a:t>
            </a:r>
            <a:r>
              <a:rPr lang="de-DE" dirty="0"/>
              <a:t> </a:t>
            </a:r>
            <a:r>
              <a:rPr lang="de-DE" dirty="0" err="1"/>
              <a:t>Warning</a:t>
            </a:r>
            <a:r>
              <a:rPr lang="de-DE" dirty="0"/>
              <a:t> </a:t>
            </a:r>
            <a:r>
              <a:rPr lang="de-DE" dirty="0" err="1"/>
              <a:t>Triangle</a:t>
            </a:r>
            <a:endParaRPr lang="de-DE" dirty="0"/>
          </a:p>
        </p:txBody>
      </p:sp>
      <p:sp>
        <p:nvSpPr>
          <p:cNvPr id="12" name="Rettangolo 11">
            <a:extLst>
              <a:ext uri="{FF2B5EF4-FFF2-40B4-BE49-F238E27FC236}">
                <a16:creationId xmlns:a16="http://schemas.microsoft.com/office/drawing/2014/main" id="{4E35C243-B934-498D-B417-361C8B854926}"/>
              </a:ext>
            </a:extLst>
          </p:cNvPr>
          <p:cNvSpPr/>
          <p:nvPr/>
        </p:nvSpPr>
        <p:spPr>
          <a:xfrm>
            <a:off x="7988060" y="3429000"/>
            <a:ext cx="931653" cy="1200329"/>
          </a:xfrm>
          <a:prstGeom prst="rect">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0148837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91"/>
          <p:cNvSpPr txBox="1"/>
          <p:nvPr/>
        </p:nvSpPr>
        <p:spPr>
          <a:xfrm>
            <a:off x="1860395" y="1517414"/>
            <a:ext cx="1404851" cy="646331"/>
          </a:xfrm>
          <a:prstGeom prst="rect">
            <a:avLst/>
          </a:prstGeom>
          <a:noFill/>
          <a:ln>
            <a:noFill/>
          </a:ln>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4</a:t>
            </a:r>
          </a:p>
        </p:txBody>
      </p:sp>
      <p:sp>
        <p:nvSpPr>
          <p:cNvPr id="3" name="ZoneTexte 238"/>
          <p:cNvSpPr txBox="1"/>
          <p:nvPr/>
        </p:nvSpPr>
        <p:spPr>
          <a:xfrm>
            <a:off x="8313263" y="1416225"/>
            <a:ext cx="1404851" cy="646331"/>
          </a:xfrm>
          <a:prstGeom prst="rect">
            <a:avLst/>
          </a:prstGeom>
          <a:noFill/>
          <a:ln>
            <a:noFill/>
          </a:ln>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3</a:t>
            </a:r>
          </a:p>
        </p:txBody>
      </p:sp>
      <p:sp>
        <p:nvSpPr>
          <p:cNvPr id="4" name="Textfeld 3">
            <a:extLst>
              <a:ext uri="{FF2B5EF4-FFF2-40B4-BE49-F238E27FC236}">
                <a16:creationId xmlns:a16="http://schemas.microsoft.com/office/drawing/2014/main" id="{D3623C90-1102-4732-9824-696F937B8496}"/>
              </a:ext>
            </a:extLst>
          </p:cNvPr>
          <p:cNvSpPr txBox="1"/>
          <p:nvPr/>
        </p:nvSpPr>
        <p:spPr>
          <a:xfrm>
            <a:off x="1044392" y="3007369"/>
            <a:ext cx="2075551" cy="371822"/>
          </a:xfrm>
          <a:prstGeom prst="rect">
            <a:avLst/>
          </a:prstGeom>
          <a:noFill/>
        </p:spPr>
        <p:txBody>
          <a:bodyPr wrap="square" rtlCol="0">
            <a:spAutoFit/>
          </a:bodyPr>
          <a:lstStyle/>
          <a:p>
            <a:r>
              <a:rPr lang="de-DE" dirty="0"/>
              <a:t>Space </a:t>
            </a:r>
            <a:r>
              <a:rPr lang="de-DE" dirty="0" err="1"/>
              <a:t>removed</a:t>
            </a:r>
            <a:endParaRPr lang="de-DE" dirty="0"/>
          </a:p>
        </p:txBody>
      </p:sp>
      <p:sp>
        <p:nvSpPr>
          <p:cNvPr id="5" name="Textfeld 4">
            <a:extLst>
              <a:ext uri="{FF2B5EF4-FFF2-40B4-BE49-F238E27FC236}">
                <a16:creationId xmlns:a16="http://schemas.microsoft.com/office/drawing/2014/main" id="{9C915199-CABD-47E3-A164-C0F5A39BD67E}"/>
              </a:ext>
            </a:extLst>
          </p:cNvPr>
          <p:cNvSpPr txBox="1"/>
          <p:nvPr/>
        </p:nvSpPr>
        <p:spPr>
          <a:xfrm>
            <a:off x="4307079" y="3009859"/>
            <a:ext cx="3038685" cy="369332"/>
          </a:xfrm>
          <a:prstGeom prst="rect">
            <a:avLst/>
          </a:prstGeom>
          <a:noFill/>
        </p:spPr>
        <p:txBody>
          <a:bodyPr wrap="square" rtlCol="0">
            <a:spAutoFit/>
          </a:bodyPr>
          <a:lstStyle/>
          <a:p>
            <a:r>
              <a:rPr lang="de-DE" dirty="0"/>
              <a:t>104R </a:t>
            </a:r>
            <a:r>
              <a:rPr lang="de-DE" dirty="0" err="1"/>
              <a:t>replaced</a:t>
            </a:r>
            <a:r>
              <a:rPr lang="de-DE" dirty="0"/>
              <a:t> </a:t>
            </a:r>
            <a:r>
              <a:rPr lang="de-DE" dirty="0" err="1"/>
              <a:t>by</a:t>
            </a:r>
            <a:r>
              <a:rPr lang="de-DE" dirty="0"/>
              <a:t> 150R</a:t>
            </a:r>
          </a:p>
        </p:txBody>
      </p:sp>
      <p:sp>
        <p:nvSpPr>
          <p:cNvPr id="6" name="Textfeld 5">
            <a:extLst>
              <a:ext uri="{FF2B5EF4-FFF2-40B4-BE49-F238E27FC236}">
                <a16:creationId xmlns:a16="http://schemas.microsoft.com/office/drawing/2014/main" id="{2BD99597-7C2F-4CAF-AC5B-CEC6C45077EF}"/>
              </a:ext>
            </a:extLst>
          </p:cNvPr>
          <p:cNvSpPr txBox="1"/>
          <p:nvPr/>
        </p:nvSpPr>
        <p:spPr>
          <a:xfrm>
            <a:off x="7665585" y="3009859"/>
            <a:ext cx="2584221" cy="369332"/>
          </a:xfrm>
          <a:prstGeom prst="rect">
            <a:avLst/>
          </a:prstGeom>
          <a:noFill/>
        </p:spPr>
        <p:txBody>
          <a:bodyPr wrap="square" rtlCol="0">
            <a:spAutoFit/>
          </a:bodyPr>
          <a:lstStyle/>
          <a:p>
            <a:r>
              <a:rPr lang="de-DE" dirty="0"/>
              <a:t>27R </a:t>
            </a:r>
            <a:r>
              <a:rPr lang="de-DE" dirty="0" err="1"/>
              <a:t>replaced</a:t>
            </a:r>
            <a:r>
              <a:rPr lang="de-DE" dirty="0"/>
              <a:t> </a:t>
            </a:r>
            <a:r>
              <a:rPr lang="de-DE" dirty="0" err="1"/>
              <a:t>by</a:t>
            </a:r>
            <a:r>
              <a:rPr lang="de-DE" dirty="0"/>
              <a:t> WT</a:t>
            </a:r>
          </a:p>
        </p:txBody>
      </p:sp>
      <p:sp>
        <p:nvSpPr>
          <p:cNvPr id="7" name="Ellipse 6"/>
          <p:cNvSpPr/>
          <p:nvPr/>
        </p:nvSpPr>
        <p:spPr>
          <a:xfrm>
            <a:off x="1836853" y="1530658"/>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ZoneTexte 192"/>
          <p:cNvSpPr txBox="1"/>
          <p:nvPr/>
        </p:nvSpPr>
        <p:spPr>
          <a:xfrm>
            <a:off x="1839798" y="1067017"/>
            <a:ext cx="644728"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IIIA</a:t>
            </a:r>
          </a:p>
        </p:txBody>
      </p:sp>
      <p:sp>
        <p:nvSpPr>
          <p:cNvPr id="9" name="ZoneTexte 193"/>
          <p:cNvSpPr txBox="1"/>
          <p:nvPr/>
        </p:nvSpPr>
        <p:spPr>
          <a:xfrm>
            <a:off x="976316" y="2377898"/>
            <a:ext cx="1949573"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 150R01 216</a:t>
            </a:r>
          </a:p>
        </p:txBody>
      </p:sp>
      <p:cxnSp>
        <p:nvCxnSpPr>
          <p:cNvPr id="10" name="Connecteur droit avec flèche 196"/>
          <p:cNvCxnSpPr/>
          <p:nvPr/>
        </p:nvCxnSpPr>
        <p:spPr>
          <a:xfrm>
            <a:off x="1633164" y="1676913"/>
            <a:ext cx="0" cy="3240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 name="Connecteur droit avec flèche 197"/>
          <p:cNvCxnSpPr/>
          <p:nvPr/>
        </p:nvCxnSpPr>
        <p:spPr>
          <a:xfrm flipH="1" flipV="1">
            <a:off x="1818675" y="2364056"/>
            <a:ext cx="648000"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2" name="ZoneTexte 198"/>
          <p:cNvSpPr txBox="1"/>
          <p:nvPr/>
        </p:nvSpPr>
        <p:spPr>
          <a:xfrm>
            <a:off x="2017707" y="2151479"/>
            <a:ext cx="269626" cy="276999"/>
          </a:xfrm>
          <a:prstGeom prst="rect">
            <a:avLst/>
          </a:prstGeom>
          <a:noFill/>
          <a:ln>
            <a:noFill/>
          </a:ln>
        </p:spPr>
        <p:txBody>
          <a:bodyPr wrap="none" rtlCol="0">
            <a:spAutoFit/>
          </a:bodyPr>
          <a:lstStyle/>
          <a:p>
            <a:r>
              <a:rPr lang="en-US" sz="1200" dirty="0">
                <a:latin typeface="Arial" panose="020B0604020202020204" pitchFamily="34" charset="0"/>
                <a:cs typeface="Arial" panose="020B0604020202020204" pitchFamily="34" charset="0"/>
              </a:rPr>
              <a:t>a</a:t>
            </a:r>
          </a:p>
        </p:txBody>
      </p:sp>
      <p:cxnSp>
        <p:nvCxnSpPr>
          <p:cNvPr id="13" name="Connecteur droit 199"/>
          <p:cNvCxnSpPr/>
          <p:nvPr/>
        </p:nvCxnSpPr>
        <p:spPr>
          <a:xfrm>
            <a:off x="1817624" y="1821978"/>
            <a:ext cx="0" cy="6121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necteur droit 200"/>
          <p:cNvCxnSpPr/>
          <p:nvPr/>
        </p:nvCxnSpPr>
        <p:spPr>
          <a:xfrm>
            <a:off x="2466020" y="1809661"/>
            <a:ext cx="0" cy="6121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necteur droit 201"/>
          <p:cNvCxnSpPr/>
          <p:nvPr/>
        </p:nvCxnSpPr>
        <p:spPr>
          <a:xfrm flipH="1">
            <a:off x="1493066" y="1680616"/>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202"/>
          <p:cNvCxnSpPr/>
          <p:nvPr/>
        </p:nvCxnSpPr>
        <p:spPr>
          <a:xfrm flipH="1">
            <a:off x="1500172" y="2003474"/>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ZoneTexte 203"/>
          <p:cNvSpPr txBox="1"/>
          <p:nvPr/>
        </p:nvSpPr>
        <p:spPr>
          <a:xfrm>
            <a:off x="1279153" y="1698937"/>
            <a:ext cx="397866" cy="276999"/>
          </a:xfrm>
          <a:prstGeom prst="rect">
            <a:avLst/>
          </a:prstGeom>
          <a:noFill/>
          <a:ln>
            <a:noFill/>
          </a:ln>
        </p:spPr>
        <p:txBody>
          <a:bodyPr wrap="none" rtlCol="0">
            <a:spAutoFit/>
          </a:bodyPr>
          <a:lstStyle/>
          <a:p>
            <a:r>
              <a:rPr lang="en-US" sz="1200" dirty="0">
                <a:latin typeface="Arial" panose="020B0604020202020204" pitchFamily="34" charset="0"/>
                <a:cs typeface="Arial" panose="020B0604020202020204" pitchFamily="34" charset="0"/>
              </a:rPr>
              <a:t>a/2</a:t>
            </a:r>
          </a:p>
        </p:txBody>
      </p:sp>
      <p:cxnSp>
        <p:nvCxnSpPr>
          <p:cNvPr id="18" name="Connecteur droit 205"/>
          <p:cNvCxnSpPr/>
          <p:nvPr/>
        </p:nvCxnSpPr>
        <p:spPr>
          <a:xfrm flipH="1">
            <a:off x="2322912" y="1185196"/>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206"/>
          <p:cNvCxnSpPr/>
          <p:nvPr/>
        </p:nvCxnSpPr>
        <p:spPr>
          <a:xfrm flipH="1">
            <a:off x="2364117" y="1402063"/>
            <a:ext cx="43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cteur droit avec flèche 207"/>
          <p:cNvCxnSpPr/>
          <p:nvPr/>
        </p:nvCxnSpPr>
        <p:spPr>
          <a:xfrm>
            <a:off x="2655273" y="1178080"/>
            <a:ext cx="0" cy="2304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1" name="ZoneTexte 208"/>
          <p:cNvSpPr txBox="1"/>
          <p:nvPr/>
        </p:nvSpPr>
        <p:spPr>
          <a:xfrm>
            <a:off x="2666190" y="1154719"/>
            <a:ext cx="397866" cy="276999"/>
          </a:xfrm>
          <a:prstGeom prst="rect">
            <a:avLst/>
          </a:prstGeom>
          <a:noFill/>
          <a:ln>
            <a:noFill/>
          </a:ln>
        </p:spPr>
        <p:txBody>
          <a:bodyPr wrap="none" rtlCol="0">
            <a:spAutoFit/>
          </a:bodyPr>
          <a:lstStyle/>
          <a:p>
            <a:r>
              <a:rPr lang="en-US" sz="1200" dirty="0">
                <a:latin typeface="Arial" panose="020B0604020202020204" pitchFamily="34" charset="0"/>
                <a:cs typeface="Arial" panose="020B0604020202020204" pitchFamily="34" charset="0"/>
              </a:rPr>
              <a:t>a/3</a:t>
            </a:r>
          </a:p>
        </p:txBody>
      </p:sp>
      <p:cxnSp>
        <p:nvCxnSpPr>
          <p:cNvPr id="22" name="Connecteur droit 209"/>
          <p:cNvCxnSpPr/>
          <p:nvPr/>
        </p:nvCxnSpPr>
        <p:spPr>
          <a:xfrm flipH="1">
            <a:off x="2311427" y="1780016"/>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cteur droit 210"/>
          <p:cNvCxnSpPr/>
          <p:nvPr/>
        </p:nvCxnSpPr>
        <p:spPr>
          <a:xfrm flipH="1">
            <a:off x="2314979" y="2007411"/>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avec flèche 211"/>
          <p:cNvCxnSpPr/>
          <p:nvPr/>
        </p:nvCxnSpPr>
        <p:spPr>
          <a:xfrm>
            <a:off x="2697635" y="1776458"/>
            <a:ext cx="0" cy="2304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5" name="ZoneTexte 212"/>
          <p:cNvSpPr txBox="1"/>
          <p:nvPr/>
        </p:nvSpPr>
        <p:spPr>
          <a:xfrm>
            <a:off x="2708552" y="1745397"/>
            <a:ext cx="441146" cy="276999"/>
          </a:xfrm>
          <a:prstGeom prst="rect">
            <a:avLst/>
          </a:prstGeom>
          <a:noFill/>
          <a:ln>
            <a:noFill/>
          </a:ln>
        </p:spPr>
        <p:txBody>
          <a:bodyPr wrap="none" rtlCol="0">
            <a:spAutoFit/>
          </a:bodyPr>
          <a:lstStyle/>
          <a:p>
            <a:r>
              <a:rPr lang="en-US" sz="1200" dirty="0">
                <a:latin typeface="Arial" panose="020B0604020202020204" pitchFamily="34" charset="0"/>
                <a:cs typeface="Arial" panose="020B0604020202020204" pitchFamily="34" charset="0"/>
              </a:rPr>
              <a:t>a/3 </a:t>
            </a:r>
          </a:p>
        </p:txBody>
      </p:sp>
      <p:cxnSp>
        <p:nvCxnSpPr>
          <p:cNvPr id="26" name="Connecteur droit 217"/>
          <p:cNvCxnSpPr/>
          <p:nvPr/>
        </p:nvCxnSpPr>
        <p:spPr>
          <a:xfrm flipH="1">
            <a:off x="2810647" y="2496756"/>
            <a:ext cx="32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Connecteur droit 218"/>
          <p:cNvCxnSpPr/>
          <p:nvPr/>
        </p:nvCxnSpPr>
        <p:spPr>
          <a:xfrm flipH="1">
            <a:off x="2807083" y="2724151"/>
            <a:ext cx="32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Connecteur droit avec flèche 219"/>
          <p:cNvCxnSpPr/>
          <p:nvPr/>
        </p:nvCxnSpPr>
        <p:spPr>
          <a:xfrm>
            <a:off x="3054535" y="2500314"/>
            <a:ext cx="0" cy="2304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9" name="ZoneTexte 220"/>
          <p:cNvSpPr txBox="1"/>
          <p:nvPr/>
        </p:nvSpPr>
        <p:spPr>
          <a:xfrm>
            <a:off x="3044359" y="2462137"/>
            <a:ext cx="397866" cy="276999"/>
          </a:xfrm>
          <a:prstGeom prst="rect">
            <a:avLst/>
          </a:prstGeom>
          <a:noFill/>
          <a:ln>
            <a:noFill/>
          </a:ln>
        </p:spPr>
        <p:txBody>
          <a:bodyPr wrap="none" rtlCol="0">
            <a:spAutoFit/>
          </a:bodyPr>
          <a:lstStyle/>
          <a:p>
            <a:r>
              <a:rPr lang="en-US" sz="1200" dirty="0">
                <a:latin typeface="Arial" panose="020B0604020202020204" pitchFamily="34" charset="0"/>
                <a:cs typeface="Arial" panose="020B0604020202020204" pitchFamily="34" charset="0"/>
              </a:rPr>
              <a:t>a/3</a:t>
            </a:r>
          </a:p>
        </p:txBody>
      </p:sp>
      <p:grpSp>
        <p:nvGrpSpPr>
          <p:cNvPr id="30" name="Groupe 227"/>
          <p:cNvGrpSpPr/>
          <p:nvPr/>
        </p:nvGrpSpPr>
        <p:grpSpPr>
          <a:xfrm>
            <a:off x="4928150" y="985594"/>
            <a:ext cx="1755273" cy="1465995"/>
            <a:chOff x="3896620" y="4633643"/>
            <a:chExt cx="1755273" cy="1465995"/>
          </a:xfrm>
        </p:grpSpPr>
        <p:sp>
          <p:nvSpPr>
            <p:cNvPr id="31" name="Ellipse 30"/>
            <p:cNvSpPr/>
            <p:nvPr/>
          </p:nvSpPr>
          <p:spPr>
            <a:xfrm>
              <a:off x="4211981" y="5059897"/>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ZoneTexte 230"/>
            <p:cNvSpPr txBox="1"/>
            <p:nvPr/>
          </p:nvSpPr>
          <p:spPr>
            <a:xfrm>
              <a:off x="4247042" y="5036894"/>
              <a:ext cx="1404851" cy="646331"/>
            </a:xfrm>
            <a:prstGeom prst="rect">
              <a:avLst/>
            </a:prstGeom>
            <a:noFill/>
            <a:ln>
              <a:noFill/>
            </a:ln>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1</a:t>
              </a:r>
            </a:p>
          </p:txBody>
        </p:sp>
        <p:sp>
          <p:nvSpPr>
            <p:cNvPr id="33" name="ZoneTexte 231"/>
            <p:cNvSpPr txBox="1"/>
            <p:nvPr/>
          </p:nvSpPr>
          <p:spPr>
            <a:xfrm>
              <a:off x="4318400" y="4633643"/>
              <a:ext cx="407484"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C</a:t>
              </a:r>
            </a:p>
          </p:txBody>
        </p:sp>
        <p:sp>
          <p:nvSpPr>
            <p:cNvPr id="34" name="ZoneTexte 232"/>
            <p:cNvSpPr txBox="1"/>
            <p:nvPr/>
          </p:nvSpPr>
          <p:spPr>
            <a:xfrm>
              <a:off x="3896620" y="5637973"/>
              <a:ext cx="1265090"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150R01</a:t>
              </a:r>
            </a:p>
          </p:txBody>
        </p:sp>
      </p:grpSp>
      <p:sp>
        <p:nvSpPr>
          <p:cNvPr id="35" name="ZoneTexte 233"/>
          <p:cNvSpPr txBox="1"/>
          <p:nvPr/>
        </p:nvSpPr>
        <p:spPr>
          <a:xfrm>
            <a:off x="5826422" y="1499497"/>
            <a:ext cx="847924"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1148</a:t>
            </a:r>
          </a:p>
        </p:txBody>
      </p:sp>
      <p:sp>
        <p:nvSpPr>
          <p:cNvPr id="36" name="Ellipse 35"/>
          <p:cNvSpPr/>
          <p:nvPr/>
        </p:nvSpPr>
        <p:spPr>
          <a:xfrm>
            <a:off x="8278202" y="1439228"/>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7" name="ZoneTexte 239"/>
          <p:cNvSpPr txBox="1"/>
          <p:nvPr/>
        </p:nvSpPr>
        <p:spPr>
          <a:xfrm>
            <a:off x="8257616" y="1012974"/>
            <a:ext cx="662361"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WT</a:t>
            </a:r>
          </a:p>
        </p:txBody>
      </p:sp>
      <p:sp>
        <p:nvSpPr>
          <p:cNvPr id="38" name="ZoneTexte 240"/>
          <p:cNvSpPr txBox="1"/>
          <p:nvPr/>
        </p:nvSpPr>
        <p:spPr>
          <a:xfrm>
            <a:off x="7985741" y="2000729"/>
            <a:ext cx="1265090" cy="830997"/>
          </a:xfrm>
          <a:prstGeom prst="rect">
            <a:avLst/>
          </a:prstGeom>
          <a:noFill/>
          <a:ln>
            <a:noFill/>
          </a:ln>
        </p:spPr>
        <p:txBody>
          <a:bodyPr wrap="none" rtlCol="0">
            <a:spAutoFit/>
          </a:bodyPr>
          <a:lstStyle/>
          <a:p>
            <a:pPr algn="ctr"/>
            <a:r>
              <a:rPr lang="en-US" sz="2400" dirty="0">
                <a:latin typeface="Arial" panose="020B0604020202020204" pitchFamily="34" charset="0"/>
                <a:cs typeface="Arial" panose="020B0604020202020204" pitchFamily="34" charset="0"/>
              </a:rPr>
              <a:t>150R01</a:t>
            </a:r>
          </a:p>
          <a:p>
            <a:pPr algn="ctr"/>
            <a:r>
              <a:rPr lang="en-US" sz="2400" dirty="0">
                <a:latin typeface="Arial" panose="020B0604020202020204" pitchFamily="34" charset="0"/>
                <a:cs typeface="Arial" panose="020B0604020202020204" pitchFamily="34" charset="0"/>
              </a:rPr>
              <a:t>4216</a:t>
            </a:r>
          </a:p>
        </p:txBody>
      </p:sp>
      <p:sp>
        <p:nvSpPr>
          <p:cNvPr id="39" name="Ellipse 38"/>
          <p:cNvSpPr/>
          <p:nvPr/>
        </p:nvSpPr>
        <p:spPr>
          <a:xfrm>
            <a:off x="7985741" y="853114"/>
            <a:ext cx="1379345" cy="827471"/>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ZoneTexte 238"/>
          <p:cNvSpPr txBox="1"/>
          <p:nvPr/>
        </p:nvSpPr>
        <p:spPr>
          <a:xfrm>
            <a:off x="6971018" y="4388025"/>
            <a:ext cx="1404851" cy="646331"/>
          </a:xfrm>
          <a:prstGeom prst="rect">
            <a:avLst/>
          </a:prstGeom>
          <a:noFill/>
          <a:ln>
            <a:noFill/>
          </a:ln>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3</a:t>
            </a:r>
          </a:p>
        </p:txBody>
      </p:sp>
      <p:sp>
        <p:nvSpPr>
          <p:cNvPr id="41" name="Textfeld 40">
            <a:extLst>
              <a:ext uri="{FF2B5EF4-FFF2-40B4-BE49-F238E27FC236}">
                <a16:creationId xmlns:a16="http://schemas.microsoft.com/office/drawing/2014/main" id="{2BD99597-7C2F-4CAF-AC5B-CEC6C45077EF}"/>
              </a:ext>
            </a:extLst>
          </p:cNvPr>
          <p:cNvSpPr txBox="1"/>
          <p:nvPr/>
        </p:nvSpPr>
        <p:spPr>
          <a:xfrm>
            <a:off x="6335756" y="6181971"/>
            <a:ext cx="2584221" cy="369332"/>
          </a:xfrm>
          <a:prstGeom prst="rect">
            <a:avLst/>
          </a:prstGeom>
          <a:noFill/>
        </p:spPr>
        <p:txBody>
          <a:bodyPr wrap="square" rtlCol="0">
            <a:spAutoFit/>
          </a:bodyPr>
          <a:lstStyle/>
          <a:p>
            <a:r>
              <a:rPr lang="de-DE" dirty="0"/>
              <a:t>27R </a:t>
            </a:r>
            <a:r>
              <a:rPr lang="de-DE" dirty="0" err="1"/>
              <a:t>replaced</a:t>
            </a:r>
            <a:r>
              <a:rPr lang="de-DE" dirty="0"/>
              <a:t> </a:t>
            </a:r>
            <a:r>
              <a:rPr lang="de-DE" dirty="0" err="1"/>
              <a:t>by</a:t>
            </a:r>
            <a:r>
              <a:rPr lang="de-DE" dirty="0"/>
              <a:t> WT1</a:t>
            </a:r>
          </a:p>
        </p:txBody>
      </p:sp>
      <p:sp>
        <p:nvSpPr>
          <p:cNvPr id="42" name="Ellipse 41"/>
          <p:cNvSpPr/>
          <p:nvPr/>
        </p:nvSpPr>
        <p:spPr>
          <a:xfrm>
            <a:off x="6935957" y="4411028"/>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3" name="ZoneTexte 239"/>
          <p:cNvSpPr txBox="1"/>
          <p:nvPr/>
        </p:nvSpPr>
        <p:spPr>
          <a:xfrm>
            <a:off x="6839171" y="3984774"/>
            <a:ext cx="833883"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WT1</a:t>
            </a:r>
          </a:p>
        </p:txBody>
      </p:sp>
      <p:sp>
        <p:nvSpPr>
          <p:cNvPr id="44" name="ZoneTexte 240"/>
          <p:cNvSpPr txBox="1"/>
          <p:nvPr/>
        </p:nvSpPr>
        <p:spPr>
          <a:xfrm>
            <a:off x="6643496" y="4972529"/>
            <a:ext cx="1265090" cy="830997"/>
          </a:xfrm>
          <a:prstGeom prst="rect">
            <a:avLst/>
          </a:prstGeom>
          <a:noFill/>
          <a:ln>
            <a:noFill/>
          </a:ln>
        </p:spPr>
        <p:txBody>
          <a:bodyPr wrap="none" rtlCol="0">
            <a:spAutoFit/>
          </a:bodyPr>
          <a:lstStyle/>
          <a:p>
            <a:pPr algn="ctr"/>
            <a:r>
              <a:rPr lang="en-US" sz="2400" dirty="0">
                <a:latin typeface="Arial" panose="020B0604020202020204" pitchFamily="34" charset="0"/>
                <a:cs typeface="Arial" panose="020B0604020202020204" pitchFamily="34" charset="0"/>
              </a:rPr>
              <a:t>150R01</a:t>
            </a:r>
          </a:p>
          <a:p>
            <a:pPr algn="ctr"/>
            <a:r>
              <a:rPr lang="en-US" sz="2400" dirty="0">
                <a:latin typeface="Arial" panose="020B0604020202020204" pitchFamily="34" charset="0"/>
                <a:cs typeface="Arial" panose="020B0604020202020204" pitchFamily="34" charset="0"/>
              </a:rPr>
              <a:t>4216</a:t>
            </a:r>
          </a:p>
        </p:txBody>
      </p:sp>
      <p:sp>
        <p:nvSpPr>
          <p:cNvPr id="46" name="ZoneTexte 238"/>
          <p:cNvSpPr txBox="1"/>
          <p:nvPr/>
        </p:nvSpPr>
        <p:spPr>
          <a:xfrm>
            <a:off x="9446738" y="4388025"/>
            <a:ext cx="1404851" cy="646331"/>
          </a:xfrm>
          <a:prstGeom prst="rect">
            <a:avLst/>
          </a:prstGeom>
          <a:noFill/>
          <a:ln>
            <a:noFill/>
          </a:ln>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3</a:t>
            </a:r>
          </a:p>
        </p:txBody>
      </p:sp>
      <p:sp>
        <p:nvSpPr>
          <p:cNvPr id="47" name="Textfeld 46">
            <a:extLst>
              <a:ext uri="{FF2B5EF4-FFF2-40B4-BE49-F238E27FC236}">
                <a16:creationId xmlns:a16="http://schemas.microsoft.com/office/drawing/2014/main" id="{2BD99597-7C2F-4CAF-AC5B-CEC6C45077EF}"/>
              </a:ext>
            </a:extLst>
          </p:cNvPr>
          <p:cNvSpPr txBox="1"/>
          <p:nvPr/>
        </p:nvSpPr>
        <p:spPr>
          <a:xfrm>
            <a:off x="8811476" y="6181971"/>
            <a:ext cx="2584221" cy="369332"/>
          </a:xfrm>
          <a:prstGeom prst="rect">
            <a:avLst/>
          </a:prstGeom>
          <a:noFill/>
        </p:spPr>
        <p:txBody>
          <a:bodyPr wrap="square" rtlCol="0">
            <a:spAutoFit/>
          </a:bodyPr>
          <a:lstStyle/>
          <a:p>
            <a:r>
              <a:rPr lang="de-DE" dirty="0"/>
              <a:t>27R </a:t>
            </a:r>
            <a:r>
              <a:rPr lang="de-DE" dirty="0" err="1"/>
              <a:t>replaced</a:t>
            </a:r>
            <a:r>
              <a:rPr lang="de-DE" dirty="0"/>
              <a:t> </a:t>
            </a:r>
            <a:r>
              <a:rPr lang="de-DE" dirty="0" err="1"/>
              <a:t>by</a:t>
            </a:r>
            <a:r>
              <a:rPr lang="de-DE" dirty="0"/>
              <a:t> WT2</a:t>
            </a:r>
          </a:p>
        </p:txBody>
      </p:sp>
      <p:sp>
        <p:nvSpPr>
          <p:cNvPr id="48" name="Ellipse 47"/>
          <p:cNvSpPr/>
          <p:nvPr/>
        </p:nvSpPr>
        <p:spPr>
          <a:xfrm>
            <a:off x="9411677" y="4411028"/>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ZoneTexte 239"/>
          <p:cNvSpPr txBox="1"/>
          <p:nvPr/>
        </p:nvSpPr>
        <p:spPr>
          <a:xfrm>
            <a:off x="9314891" y="3984774"/>
            <a:ext cx="833883"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WT2</a:t>
            </a:r>
          </a:p>
        </p:txBody>
      </p:sp>
      <p:sp>
        <p:nvSpPr>
          <p:cNvPr id="50" name="ZoneTexte 240"/>
          <p:cNvSpPr txBox="1"/>
          <p:nvPr/>
        </p:nvSpPr>
        <p:spPr>
          <a:xfrm>
            <a:off x="9119216" y="4972529"/>
            <a:ext cx="1265090" cy="830997"/>
          </a:xfrm>
          <a:prstGeom prst="rect">
            <a:avLst/>
          </a:prstGeom>
          <a:noFill/>
          <a:ln>
            <a:noFill/>
          </a:ln>
        </p:spPr>
        <p:txBody>
          <a:bodyPr wrap="none" rtlCol="0">
            <a:spAutoFit/>
          </a:bodyPr>
          <a:lstStyle/>
          <a:p>
            <a:pPr algn="ctr"/>
            <a:r>
              <a:rPr lang="en-US" sz="2400" dirty="0">
                <a:latin typeface="Arial" panose="020B0604020202020204" pitchFamily="34" charset="0"/>
                <a:cs typeface="Arial" panose="020B0604020202020204" pitchFamily="34" charset="0"/>
              </a:rPr>
              <a:t>150R01</a:t>
            </a:r>
          </a:p>
          <a:p>
            <a:pPr algn="ctr"/>
            <a:r>
              <a:rPr lang="en-US" sz="2400" dirty="0">
                <a:latin typeface="Arial" panose="020B0604020202020204" pitchFamily="34" charset="0"/>
                <a:cs typeface="Arial" panose="020B0604020202020204" pitchFamily="34" charset="0"/>
              </a:rPr>
              <a:t>4217</a:t>
            </a:r>
          </a:p>
        </p:txBody>
      </p:sp>
      <p:sp>
        <p:nvSpPr>
          <p:cNvPr id="52" name="ZoneTexte 238"/>
          <p:cNvSpPr txBox="1"/>
          <p:nvPr/>
        </p:nvSpPr>
        <p:spPr>
          <a:xfrm>
            <a:off x="1767931" y="4388025"/>
            <a:ext cx="1404851" cy="646331"/>
          </a:xfrm>
          <a:prstGeom prst="rect">
            <a:avLst/>
          </a:prstGeom>
          <a:noFill/>
          <a:ln>
            <a:noFill/>
          </a:ln>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3</a:t>
            </a:r>
          </a:p>
        </p:txBody>
      </p:sp>
      <p:sp>
        <p:nvSpPr>
          <p:cNvPr id="53" name="Textfeld 52">
            <a:extLst>
              <a:ext uri="{FF2B5EF4-FFF2-40B4-BE49-F238E27FC236}">
                <a16:creationId xmlns:a16="http://schemas.microsoft.com/office/drawing/2014/main" id="{2BD99597-7C2F-4CAF-AC5B-CEC6C45077EF}"/>
              </a:ext>
            </a:extLst>
          </p:cNvPr>
          <p:cNvSpPr txBox="1"/>
          <p:nvPr/>
        </p:nvSpPr>
        <p:spPr>
          <a:xfrm>
            <a:off x="1132669" y="6181971"/>
            <a:ext cx="2584221" cy="369332"/>
          </a:xfrm>
          <a:prstGeom prst="rect">
            <a:avLst/>
          </a:prstGeom>
          <a:noFill/>
        </p:spPr>
        <p:txBody>
          <a:bodyPr wrap="square" rtlCol="0">
            <a:spAutoFit/>
          </a:bodyPr>
          <a:lstStyle/>
          <a:p>
            <a:r>
              <a:rPr lang="de-DE" dirty="0"/>
              <a:t>27R </a:t>
            </a:r>
            <a:r>
              <a:rPr lang="de-DE" dirty="0" err="1"/>
              <a:t>replaced</a:t>
            </a:r>
            <a:r>
              <a:rPr lang="de-DE" dirty="0"/>
              <a:t> </a:t>
            </a:r>
            <a:r>
              <a:rPr lang="de-DE" dirty="0" err="1"/>
              <a:t>by</a:t>
            </a:r>
            <a:r>
              <a:rPr lang="de-DE" dirty="0"/>
              <a:t> T1</a:t>
            </a:r>
          </a:p>
        </p:txBody>
      </p:sp>
      <p:sp>
        <p:nvSpPr>
          <p:cNvPr id="54" name="Ellipse 53"/>
          <p:cNvSpPr/>
          <p:nvPr/>
        </p:nvSpPr>
        <p:spPr>
          <a:xfrm>
            <a:off x="1732870" y="4411028"/>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ZoneTexte 239"/>
          <p:cNvSpPr txBox="1"/>
          <p:nvPr/>
        </p:nvSpPr>
        <p:spPr>
          <a:xfrm>
            <a:off x="1778959" y="3984774"/>
            <a:ext cx="543739"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T1</a:t>
            </a:r>
          </a:p>
        </p:txBody>
      </p:sp>
      <p:sp>
        <p:nvSpPr>
          <p:cNvPr id="56" name="ZoneTexte 240"/>
          <p:cNvSpPr txBox="1"/>
          <p:nvPr/>
        </p:nvSpPr>
        <p:spPr>
          <a:xfrm>
            <a:off x="1440409" y="4972529"/>
            <a:ext cx="1265090" cy="830997"/>
          </a:xfrm>
          <a:prstGeom prst="rect">
            <a:avLst/>
          </a:prstGeom>
          <a:noFill/>
          <a:ln>
            <a:noFill/>
          </a:ln>
        </p:spPr>
        <p:txBody>
          <a:bodyPr wrap="none" rtlCol="0">
            <a:spAutoFit/>
          </a:bodyPr>
          <a:lstStyle/>
          <a:p>
            <a:pPr algn="ctr"/>
            <a:r>
              <a:rPr lang="en-US" sz="2400" dirty="0">
                <a:latin typeface="Arial" panose="020B0604020202020204" pitchFamily="34" charset="0"/>
                <a:cs typeface="Arial" panose="020B0604020202020204" pitchFamily="34" charset="0"/>
              </a:rPr>
              <a:t>150R01</a:t>
            </a:r>
          </a:p>
          <a:p>
            <a:pPr algn="ctr"/>
            <a:r>
              <a:rPr lang="en-US" sz="2400" dirty="0">
                <a:latin typeface="Arial" panose="020B0604020202020204" pitchFamily="34" charset="0"/>
                <a:cs typeface="Arial" panose="020B0604020202020204" pitchFamily="34" charset="0"/>
              </a:rPr>
              <a:t>4216</a:t>
            </a:r>
          </a:p>
        </p:txBody>
      </p:sp>
      <p:sp>
        <p:nvSpPr>
          <p:cNvPr id="57" name="ZoneTexte 238"/>
          <p:cNvSpPr txBox="1"/>
          <p:nvPr/>
        </p:nvSpPr>
        <p:spPr>
          <a:xfrm>
            <a:off x="4243651" y="4388025"/>
            <a:ext cx="1404851" cy="646331"/>
          </a:xfrm>
          <a:prstGeom prst="rect">
            <a:avLst/>
          </a:prstGeom>
          <a:noFill/>
          <a:ln>
            <a:noFill/>
          </a:ln>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3</a:t>
            </a:r>
          </a:p>
        </p:txBody>
      </p:sp>
      <p:sp>
        <p:nvSpPr>
          <p:cNvPr id="58" name="Textfeld 57">
            <a:extLst>
              <a:ext uri="{FF2B5EF4-FFF2-40B4-BE49-F238E27FC236}">
                <a16:creationId xmlns:a16="http://schemas.microsoft.com/office/drawing/2014/main" id="{2BD99597-7C2F-4CAF-AC5B-CEC6C45077EF}"/>
              </a:ext>
            </a:extLst>
          </p:cNvPr>
          <p:cNvSpPr txBox="1"/>
          <p:nvPr/>
        </p:nvSpPr>
        <p:spPr>
          <a:xfrm>
            <a:off x="3608389" y="6181971"/>
            <a:ext cx="2584221" cy="369332"/>
          </a:xfrm>
          <a:prstGeom prst="rect">
            <a:avLst/>
          </a:prstGeom>
          <a:noFill/>
        </p:spPr>
        <p:txBody>
          <a:bodyPr wrap="square" rtlCol="0">
            <a:spAutoFit/>
          </a:bodyPr>
          <a:lstStyle/>
          <a:p>
            <a:r>
              <a:rPr lang="de-DE" dirty="0"/>
              <a:t>27R </a:t>
            </a:r>
            <a:r>
              <a:rPr lang="de-DE" dirty="0" err="1"/>
              <a:t>replaced</a:t>
            </a:r>
            <a:r>
              <a:rPr lang="de-DE" dirty="0"/>
              <a:t> </a:t>
            </a:r>
            <a:r>
              <a:rPr lang="de-DE" dirty="0" err="1"/>
              <a:t>by</a:t>
            </a:r>
            <a:r>
              <a:rPr lang="de-DE" dirty="0"/>
              <a:t> T2</a:t>
            </a:r>
          </a:p>
        </p:txBody>
      </p:sp>
      <p:sp>
        <p:nvSpPr>
          <p:cNvPr id="59" name="Ellipse 58"/>
          <p:cNvSpPr/>
          <p:nvPr/>
        </p:nvSpPr>
        <p:spPr>
          <a:xfrm>
            <a:off x="4208590" y="4411028"/>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ZoneTexte 239"/>
          <p:cNvSpPr txBox="1"/>
          <p:nvPr/>
        </p:nvSpPr>
        <p:spPr>
          <a:xfrm>
            <a:off x="4245154" y="3984774"/>
            <a:ext cx="543739"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T2</a:t>
            </a:r>
          </a:p>
        </p:txBody>
      </p:sp>
      <p:sp>
        <p:nvSpPr>
          <p:cNvPr id="61" name="ZoneTexte 240"/>
          <p:cNvSpPr txBox="1"/>
          <p:nvPr/>
        </p:nvSpPr>
        <p:spPr>
          <a:xfrm>
            <a:off x="3916129" y="4972529"/>
            <a:ext cx="1265090" cy="830997"/>
          </a:xfrm>
          <a:prstGeom prst="rect">
            <a:avLst/>
          </a:prstGeom>
          <a:noFill/>
          <a:ln>
            <a:noFill/>
          </a:ln>
        </p:spPr>
        <p:txBody>
          <a:bodyPr wrap="none" rtlCol="0">
            <a:spAutoFit/>
          </a:bodyPr>
          <a:lstStyle/>
          <a:p>
            <a:pPr algn="ctr"/>
            <a:r>
              <a:rPr lang="en-US" sz="2400" dirty="0">
                <a:latin typeface="Arial" panose="020B0604020202020204" pitchFamily="34" charset="0"/>
                <a:cs typeface="Arial" panose="020B0604020202020204" pitchFamily="34" charset="0"/>
              </a:rPr>
              <a:t>150R01</a:t>
            </a:r>
          </a:p>
          <a:p>
            <a:pPr algn="ctr"/>
            <a:r>
              <a:rPr lang="en-US" sz="2400" dirty="0">
                <a:latin typeface="Arial" panose="020B0604020202020204" pitchFamily="34" charset="0"/>
                <a:cs typeface="Arial" panose="020B0604020202020204" pitchFamily="34" charset="0"/>
              </a:rPr>
              <a:t>4217</a:t>
            </a:r>
          </a:p>
        </p:txBody>
      </p:sp>
      <p:sp>
        <p:nvSpPr>
          <p:cNvPr id="62" name="Rechteck 61"/>
          <p:cNvSpPr/>
          <p:nvPr/>
        </p:nvSpPr>
        <p:spPr>
          <a:xfrm>
            <a:off x="492936" y="3561654"/>
            <a:ext cx="10725150" cy="318135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3" name="Textfeld 62"/>
          <p:cNvSpPr txBox="1"/>
          <p:nvPr/>
        </p:nvSpPr>
        <p:spPr>
          <a:xfrm>
            <a:off x="5681120" y="4722103"/>
            <a:ext cx="470000" cy="369332"/>
          </a:xfrm>
          <a:prstGeom prst="rect">
            <a:avLst/>
          </a:prstGeom>
          <a:noFill/>
        </p:spPr>
        <p:txBody>
          <a:bodyPr wrap="none" rtlCol="0">
            <a:spAutoFit/>
          </a:bodyPr>
          <a:lstStyle/>
          <a:p>
            <a:r>
              <a:rPr lang="de-DE" b="1" dirty="0">
                <a:solidFill>
                  <a:srgbClr val="FF0000"/>
                </a:solidFill>
              </a:rPr>
              <a:t>OR</a:t>
            </a:r>
          </a:p>
        </p:txBody>
      </p:sp>
      <p:sp>
        <p:nvSpPr>
          <p:cNvPr id="64" name="Textfeld 63"/>
          <p:cNvSpPr txBox="1"/>
          <p:nvPr/>
        </p:nvSpPr>
        <p:spPr>
          <a:xfrm>
            <a:off x="551612" y="421181"/>
            <a:ext cx="1518814" cy="369332"/>
          </a:xfrm>
          <a:prstGeom prst="rect">
            <a:avLst/>
          </a:prstGeom>
          <a:noFill/>
        </p:spPr>
        <p:txBody>
          <a:bodyPr wrap="none" rtlCol="0">
            <a:spAutoFit/>
          </a:bodyPr>
          <a:lstStyle/>
          <a:p>
            <a:r>
              <a:rPr lang="de-DE" dirty="0"/>
              <a:t>New </a:t>
            </a:r>
            <a:r>
              <a:rPr lang="de-DE" dirty="0" err="1"/>
              <a:t>markings</a:t>
            </a:r>
            <a:endParaRPr lang="de-DE" dirty="0"/>
          </a:p>
        </p:txBody>
      </p:sp>
      <p:sp>
        <p:nvSpPr>
          <p:cNvPr id="45" name="Rettangolo 44">
            <a:extLst>
              <a:ext uri="{FF2B5EF4-FFF2-40B4-BE49-F238E27FC236}">
                <a16:creationId xmlns:a16="http://schemas.microsoft.com/office/drawing/2014/main" id="{D17B51F4-D4C1-4FFF-88FE-5154603A52FC}"/>
              </a:ext>
            </a:extLst>
          </p:cNvPr>
          <p:cNvSpPr/>
          <p:nvPr/>
        </p:nvSpPr>
        <p:spPr>
          <a:xfrm>
            <a:off x="6271404" y="3907766"/>
            <a:ext cx="4727275" cy="2643537"/>
          </a:xfrm>
          <a:prstGeom prst="rect">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99995411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1234</Words>
  <Application>Microsoft Office PowerPoint</Application>
  <PresentationFormat>Widescreen</PresentationFormat>
  <Paragraphs>192</Paragraphs>
  <Slides>7</Slides>
  <Notes>0</Notes>
  <HiddenSlides>0</HiddenSlides>
  <MMClips>0</MMClips>
  <ScaleCrop>false</ScaleCrop>
  <HeadingPairs>
    <vt:vector size="8" baseType="variant">
      <vt:variant>
        <vt:lpstr>Caratteri utilizzati</vt:lpstr>
      </vt:variant>
      <vt:variant>
        <vt:i4>9</vt:i4>
      </vt:variant>
      <vt:variant>
        <vt:lpstr>Tema</vt:lpstr>
      </vt:variant>
      <vt:variant>
        <vt:i4>1</vt:i4>
      </vt:variant>
      <vt:variant>
        <vt:lpstr>Server OLE incorporati</vt:lpstr>
      </vt:variant>
      <vt:variant>
        <vt:i4>1</vt:i4>
      </vt:variant>
      <vt:variant>
        <vt:lpstr>Titoli diapositive</vt:lpstr>
      </vt:variant>
      <vt:variant>
        <vt:i4>7</vt:i4>
      </vt:variant>
    </vt:vector>
  </HeadingPairs>
  <TitlesOfParts>
    <vt:vector size="18" baseType="lpstr">
      <vt:lpstr>Arial</vt:lpstr>
      <vt:lpstr>Arial Narrow</vt:lpstr>
      <vt:lpstr>Calibri</vt:lpstr>
      <vt:lpstr>Calibri Light</vt:lpstr>
      <vt:lpstr>Cambria Math</vt:lpstr>
      <vt:lpstr>Segoe UI</vt:lpstr>
      <vt:lpstr>Symbol</vt:lpstr>
      <vt:lpstr>Times New Roman</vt:lpstr>
      <vt:lpstr>Wingdings</vt:lpstr>
      <vt:lpstr>Office</vt:lpstr>
      <vt:lpstr>Equation.3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Jürgen Ewald, ORAFOL</dc:creator>
  <cp:lastModifiedBy>Davide Puglisi</cp:lastModifiedBy>
  <cp:revision>19</cp:revision>
  <dcterms:created xsi:type="dcterms:W3CDTF">2020-11-03T11:35:22Z</dcterms:created>
  <dcterms:modified xsi:type="dcterms:W3CDTF">2020-11-04T09:55:48Z</dcterms:modified>
</cp:coreProperties>
</file>