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4" r:id="rId2"/>
    <p:sldId id="276" r:id="rId3"/>
    <p:sldId id="283" r:id="rId4"/>
    <p:sldId id="273" r:id="rId5"/>
    <p:sldId id="282" r:id="rId6"/>
    <p:sldId id="279" r:id="rId7"/>
    <p:sldId id="278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BBE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86" autoAdjust="0"/>
    <p:restoredTop sz="91456" autoAdjust="0"/>
  </p:normalViewPr>
  <p:slideViewPr>
    <p:cSldViewPr snapToGrid="0">
      <p:cViewPr varScale="1">
        <p:scale>
          <a:sx n="101" d="100"/>
          <a:sy n="101" d="100"/>
        </p:scale>
        <p:origin x="125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71A72-9254-4C2E-908E-851FCD3D5500}" type="datetimeFigureOut">
              <a:rPr lang="de-DE" smtClean="0"/>
              <a:t>13.11.2020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03385C-2D81-4ABF-A155-DC2D65AEB7BA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668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8599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88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03385C-2D81-4ABF-A155-DC2D65AEB7B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990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D2FBAF-2C70-4CA8-8092-06FFD7C90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86BC01F-EC68-4BE9-83BB-96AB7369C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077E5F-45E6-4093-AFF3-A40F060FF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09A3E-CA10-4F9A-83A7-06B96703BD01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E3FD30-4BC5-4F86-981A-E26393C2EA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AD3E52-0395-4E26-B497-E1BD8F37C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2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6EB16-5F7E-471B-846E-670BAC3C1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B25D8B1-A572-4211-BA68-704A2DB9A4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DEBBB0-C709-4A12-9F43-E83306FF7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F9A5F-0E8A-4705-879E-008A0E6EE66A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F8BCE2C-3CE7-4250-A743-25DE785D4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B9EF86B-854E-44D5-8AAF-EDB8FDF4D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6280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97F637F-7879-409E-A64F-99C11346E4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4B85922-68C1-46E6-B0F6-DA93F79E06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74E898-245A-4E50-9955-6486253F2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65F-8876-45B8-81BF-65346F86AF48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561497-F7C8-48BB-82C3-ECC21DA8A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D7A5FA-D709-4CE0-8D56-AF609AE54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4149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B82B2-C689-41E3-895C-D2D86CFAA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A19FC9B-B3B9-45CF-91D5-8CC4C17D60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D0CE26-6903-477A-B092-718DA5CBE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CCE60-6238-4254-BBBD-B348066A362D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0BE676-3CF9-423E-8F66-A0A47D45F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4F67D4B-F377-42A2-8AFD-FDB302E7C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07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2C08D1-3154-41EE-80D3-EBB90DC3B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238C7F7-CF66-4187-9670-E6B0F2DCE3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EA682CD-B685-4860-814F-B83E78E72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BA0DC-FF1B-4FBA-9599-1FD5D13A50C4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80E036-5D2B-44EA-B4F1-606E2C5AC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EED33DE-3844-470B-B9B0-63D6E301A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57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585D18-84D3-490F-A232-2427863CE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C500E02-8BC8-4157-A212-DE9E86915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CAFE4FD-88EE-4042-9374-66D890400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8AD5C00-D473-44DC-BFFA-232082DC7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1C27D-7712-4743-9C60-17F03965079B}" type="datetime1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2D142C4-5C89-4E72-A89A-61B1A09FE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FEBFCB-FD50-4246-9A7C-90C2AE438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34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32CB90-5F44-4337-9EC1-3C5D0249E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3C4342-083A-446D-8208-51752D2A7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FBDF01-4C73-4739-9F60-685F6284D1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461257B-AE2E-4556-B25C-1E3CCD6D02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B5E849B-E70E-476B-876E-DE574FD8EE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FC3695B-A382-46C6-8F26-9743DF5A3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E3D6D-77B2-4C84-98D9-550E23158C4F}" type="datetime1">
              <a:rPr lang="de-DE" smtClean="0"/>
              <a:t>13.11.2020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15AC0DD1-3DA5-4B3F-A3D3-8D2C266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F25C525-6174-411F-95A8-DE1B168B7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884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1F3F7F-70B9-47AD-98B5-7ADEF79D2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F5D8AE4-5317-40D3-8711-0936F22C9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FD383-FE1A-4EB6-9D12-7BCE791C5014}" type="datetime1">
              <a:rPr lang="de-DE" smtClean="0"/>
              <a:t>13.11.2020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D5564C1-AC3B-4A9F-A583-BF4228CA3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501DF7C-69CE-419C-9989-184F763CC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0289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48C83A6-2922-4CBB-B571-86133CFC5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EF47-4312-449D-A1C0-3FEC58F5111E}" type="datetime1">
              <a:rPr lang="de-DE" smtClean="0"/>
              <a:t>13.11.2020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54DD23C-51BF-4842-92D9-9886F58BE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9B27EB-1210-434E-8EC7-32B52FE5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085"/>
            <a:ext cx="2743200" cy="365125"/>
          </a:xfrm>
        </p:spPr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813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989483-4FE4-4ECF-89AA-C8F6ABB9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19BE67-605B-40CA-81A0-D631D2692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FC6266-C405-4B1B-8D33-71AE23EA29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60A861-7F78-40D6-A1CE-0A51DBECA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DCC42-0BD5-48C3-9677-EB3270C4F8F0}" type="datetime1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CC12DF4-4C83-4037-A3F3-7F62BF4E1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4C7596-2451-4745-9572-DB6B0B45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121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629D85-7BD3-4922-9565-991C5CAC32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F957C38-BFA9-4412-920D-F721E81925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E6FB9AF-8F41-4405-B746-642FE6202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B2A05BA-E53D-479B-BA2B-283137F45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51E06-CB75-4B5B-8123-3B67AB876A5B}" type="datetime1">
              <a:rPr lang="de-DE" smtClean="0"/>
              <a:t>13.11.2020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56D6C8C-7225-477A-A87C-F54173E3E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0E3375B-6B88-4598-9C72-29E931282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405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0E06FC2-A009-4CEF-A01C-4F6635864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0C09C3D-2EAC-4449-A66A-BC6AF4A607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3AA500-492A-4028-8C05-D9CD3CC328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3A2E-6D95-4805-B8EE-4A9F7285AE3B}" type="datetime1">
              <a:rPr lang="de-DE" smtClean="0"/>
              <a:t>13.11.2020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D51BD7-724D-43E8-9AA4-B9DEF08C5A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C4D30D-FAFA-4763-8B4A-7F54E5E29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402824-367F-4233-B96A-3B383EFE3CC8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2297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43507CFF-B9F3-4593-B91B-FFE107DD3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1</a:t>
            </a:fld>
            <a:endParaRPr lang="de-DE"/>
          </a:p>
        </p:txBody>
      </p:sp>
      <p:grpSp>
        <p:nvGrpSpPr>
          <p:cNvPr id="7" name="Gruppo 6">
            <a:extLst>
              <a:ext uri="{FF2B5EF4-FFF2-40B4-BE49-F238E27FC236}">
                <a16:creationId xmlns:a16="http://schemas.microsoft.com/office/drawing/2014/main" id="{1BBA5261-8BA7-4A9D-B164-3A3D6D273A6A}"/>
              </a:ext>
            </a:extLst>
          </p:cNvPr>
          <p:cNvGrpSpPr/>
          <p:nvPr/>
        </p:nvGrpSpPr>
        <p:grpSpPr>
          <a:xfrm>
            <a:off x="3845235" y="2031355"/>
            <a:ext cx="4501530" cy="1384996"/>
            <a:chOff x="3616390" y="1812718"/>
            <a:chExt cx="4501530" cy="1384996"/>
          </a:xfrm>
        </p:grpSpPr>
        <p:sp>
          <p:nvSpPr>
            <p:cNvPr id="3" name="Rechteck: abgerundete Ecken 2">
              <a:extLst>
                <a:ext uri="{FF2B5EF4-FFF2-40B4-BE49-F238E27FC236}">
                  <a16:creationId xmlns:a16="http://schemas.microsoft.com/office/drawing/2014/main" id="{2FDF1424-F657-4B3F-B008-32820CF22193}"/>
                </a:ext>
              </a:extLst>
            </p:cNvPr>
            <p:cNvSpPr/>
            <p:nvPr/>
          </p:nvSpPr>
          <p:spPr>
            <a:xfrm>
              <a:off x="3804875" y="1939957"/>
              <a:ext cx="1614810" cy="1180762"/>
            </a:xfrm>
            <a:prstGeom prst="roundRect">
              <a:avLst>
                <a:gd name="adj" fmla="val 42313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EA62E738-D644-4F63-B932-834B21143380}"/>
                </a:ext>
              </a:extLst>
            </p:cNvPr>
            <p:cNvSpPr txBox="1"/>
            <p:nvPr/>
          </p:nvSpPr>
          <p:spPr>
            <a:xfrm>
              <a:off x="3616390" y="1837329"/>
              <a:ext cx="1949028" cy="1323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8000" dirty="0"/>
                <a:t>UI</a:t>
              </a:r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134E9ED4-F20A-4DAA-B423-94F7BC86CFA4}"/>
                </a:ext>
              </a:extLst>
            </p:cNvPr>
            <p:cNvSpPr txBox="1"/>
            <p:nvPr/>
          </p:nvSpPr>
          <p:spPr>
            <a:xfrm>
              <a:off x="5498122" y="2031362"/>
              <a:ext cx="261979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5400" dirty="0"/>
                <a:t>1234567</a:t>
              </a:r>
            </a:p>
          </p:txBody>
        </p:sp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8710229-5D64-4C62-B267-2ADD48E3979F}"/>
                </a:ext>
              </a:extLst>
            </p:cNvPr>
            <p:cNvSpPr/>
            <p:nvPr/>
          </p:nvSpPr>
          <p:spPr>
            <a:xfrm>
              <a:off x="3694545" y="1812718"/>
              <a:ext cx="4423374" cy="1384996"/>
            </a:xfrm>
            <a:prstGeom prst="rect">
              <a:avLst/>
            </a:pr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9" name="Textfeld 8">
            <a:extLst>
              <a:ext uri="{FF2B5EF4-FFF2-40B4-BE49-F238E27FC236}">
                <a16:creationId xmlns:a16="http://schemas.microsoft.com/office/drawing/2014/main" id="{5BEA17FB-6DF3-42C0-8D7C-92F3650C0692}"/>
              </a:ext>
            </a:extLst>
          </p:cNvPr>
          <p:cNvSpPr txBox="1"/>
          <p:nvPr/>
        </p:nvSpPr>
        <p:spPr>
          <a:xfrm>
            <a:off x="352426" y="4398720"/>
            <a:ext cx="1125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sz="2800" b="1" dirty="0" err="1"/>
              <a:t>Proposal</a:t>
            </a:r>
            <a:r>
              <a:rPr lang="de-DE" sz="2800" b="1" dirty="0"/>
              <a:t>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extension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DETA </a:t>
            </a:r>
            <a:r>
              <a:rPr lang="de-DE" sz="2800" b="1" dirty="0" err="1"/>
              <a:t>to</a:t>
            </a:r>
            <a:r>
              <a:rPr lang="de-DE" sz="2800" b="1" dirty="0"/>
              <a:t> </a:t>
            </a:r>
            <a:r>
              <a:rPr lang="de-DE" sz="2800" b="1" dirty="0" err="1"/>
              <a:t>improve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use</a:t>
            </a:r>
            <a:r>
              <a:rPr lang="de-DE" sz="2800" b="1" dirty="0"/>
              <a:t> </a:t>
            </a:r>
            <a:r>
              <a:rPr lang="de-DE" sz="2800" b="1" dirty="0" err="1"/>
              <a:t>of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</a:p>
          <a:p>
            <a:pPr algn="ctr">
              <a:spcAft>
                <a:spcPts val="1200"/>
              </a:spcAft>
            </a:pPr>
            <a:r>
              <a:rPr lang="de-DE" sz="2800" b="1" dirty="0"/>
              <a:t>UNIQUE IDENTIFIER </a:t>
            </a:r>
            <a:r>
              <a:rPr lang="de-DE" sz="2800" b="1" dirty="0" err="1"/>
              <a:t>for</a:t>
            </a:r>
            <a:r>
              <a:rPr lang="de-DE" sz="2800" b="1" dirty="0"/>
              <a:t> </a:t>
            </a:r>
            <a:r>
              <a:rPr lang="de-DE" sz="2800" b="1" dirty="0" err="1"/>
              <a:t>the</a:t>
            </a:r>
            <a:r>
              <a:rPr lang="de-DE" sz="2800" b="1" dirty="0"/>
              <a:t> </a:t>
            </a:r>
            <a:r>
              <a:rPr lang="de-DE" sz="2800" b="1" dirty="0" err="1"/>
              <a:t>lighting</a:t>
            </a:r>
            <a:r>
              <a:rPr lang="de-DE" sz="2800" b="1" dirty="0"/>
              <a:t> UN </a:t>
            </a:r>
            <a:r>
              <a:rPr lang="de-DE" sz="2800" b="1" dirty="0" err="1"/>
              <a:t>Regulations</a:t>
            </a:r>
            <a:endParaRPr lang="de-DE" sz="2800" b="1" dirty="0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EF6A85D1-E920-49AB-8AF8-E40D01FD9233}"/>
              </a:ext>
            </a:extLst>
          </p:cNvPr>
          <p:cNvSpPr/>
          <p:nvPr/>
        </p:nvSpPr>
        <p:spPr>
          <a:xfrm>
            <a:off x="193964" y="230685"/>
            <a:ext cx="222538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/>
              <a:t>SLR-42-12-Rev.2</a:t>
            </a:r>
            <a:r>
              <a:rPr lang="en-GB" sz="2400"/>
              <a:t> </a:t>
            </a:r>
            <a:endParaRPr lang="en-GB" sz="2400" dirty="0"/>
          </a:p>
          <a:p>
            <a:r>
              <a:rPr lang="en-GB" dirty="0"/>
              <a:t>(Rev. of SLR-37-01)</a:t>
            </a:r>
          </a:p>
        </p:txBody>
      </p:sp>
      <p:grpSp>
        <p:nvGrpSpPr>
          <p:cNvPr id="16" name="Group 22">
            <a:extLst>
              <a:ext uri="{FF2B5EF4-FFF2-40B4-BE49-F238E27FC236}">
                <a16:creationId xmlns:a16="http://schemas.microsoft.com/office/drawing/2014/main" id="{DF255773-9CB0-4902-8191-111783A7763F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17" name="CustomShape 4">
              <a:extLst>
                <a:ext uri="{FF2B5EF4-FFF2-40B4-BE49-F238E27FC236}">
                  <a16:creationId xmlns:a16="http://schemas.microsoft.com/office/drawing/2014/main" id="{6B95F149-8C88-4205-A678-AD621BE002F9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" name="CustomShape 5">
              <a:extLst>
                <a:ext uri="{FF2B5EF4-FFF2-40B4-BE49-F238E27FC236}">
                  <a16:creationId xmlns:a16="http://schemas.microsoft.com/office/drawing/2014/main" id="{85AA084C-EB79-4FCE-BB64-416049C42A71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4952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feld 27">
            <a:extLst>
              <a:ext uri="{FF2B5EF4-FFF2-40B4-BE49-F238E27FC236}">
                <a16:creationId xmlns:a16="http://schemas.microsoft.com/office/drawing/2014/main" id="{16F0A30B-A46B-4A04-9670-BF3C47D46168}"/>
              </a:ext>
            </a:extLst>
          </p:cNvPr>
          <p:cNvSpPr txBox="1"/>
          <p:nvPr/>
        </p:nvSpPr>
        <p:spPr>
          <a:xfrm>
            <a:off x="530943" y="127819"/>
            <a:ext cx="10788072" cy="8309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UNIQUE IDENTIFIER / DETA Database</a:t>
            </a:r>
          </a:p>
          <a:p>
            <a:r>
              <a:rPr lang="en-US" sz="2400" dirty="0"/>
              <a:t>Alternative marking options in UN Regulations Nos. 148, 149 and 150</a:t>
            </a:r>
          </a:p>
        </p:txBody>
      </p:sp>
      <p:sp>
        <p:nvSpPr>
          <p:cNvPr id="62" name="Foliennummernplatzhalter 1">
            <a:extLst>
              <a:ext uri="{FF2B5EF4-FFF2-40B4-BE49-F238E27FC236}">
                <a16:creationId xmlns:a16="http://schemas.microsoft.com/office/drawing/2014/main" id="{190A719E-C95B-4DB8-AFDB-6FB1063BF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085"/>
            <a:ext cx="2743200" cy="365125"/>
          </a:xfrm>
        </p:spPr>
        <p:txBody>
          <a:bodyPr/>
          <a:lstStyle/>
          <a:p>
            <a:fld id="{19402824-367F-4233-B96A-3B383EFE3CC8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3" name="Gruppo 2">
            <a:extLst>
              <a:ext uri="{FF2B5EF4-FFF2-40B4-BE49-F238E27FC236}">
                <a16:creationId xmlns:a16="http://schemas.microsoft.com/office/drawing/2014/main" id="{7A46986D-C866-4300-9AE7-9B16A5140D77}"/>
              </a:ext>
            </a:extLst>
          </p:cNvPr>
          <p:cNvGrpSpPr/>
          <p:nvPr/>
        </p:nvGrpSpPr>
        <p:grpSpPr>
          <a:xfrm>
            <a:off x="9397000" y="4873090"/>
            <a:ext cx="2124075" cy="646331"/>
            <a:chOff x="9397001" y="4706843"/>
            <a:chExt cx="2124075" cy="646331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0192FEB9-D3D1-4074-BBA0-99743A4EDF9E}"/>
                </a:ext>
              </a:extLst>
            </p:cNvPr>
            <p:cNvSpPr/>
            <p:nvPr/>
          </p:nvSpPr>
          <p:spPr>
            <a:xfrm>
              <a:off x="9397001" y="4758547"/>
              <a:ext cx="2124075" cy="526473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54EE03B9-AFDE-458C-AEF4-91E3375EF003}"/>
                </a:ext>
              </a:extLst>
            </p:cNvPr>
            <p:cNvSpPr/>
            <p:nvPr/>
          </p:nvSpPr>
          <p:spPr>
            <a:xfrm>
              <a:off x="9543822" y="4804316"/>
              <a:ext cx="592060" cy="432919"/>
            </a:xfrm>
            <a:prstGeom prst="roundRect">
              <a:avLst>
                <a:gd name="adj" fmla="val 33388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BF2891A9-576B-4971-98A9-079742B98FEB}"/>
                </a:ext>
              </a:extLst>
            </p:cNvPr>
            <p:cNvSpPr txBox="1"/>
            <p:nvPr/>
          </p:nvSpPr>
          <p:spPr>
            <a:xfrm>
              <a:off x="9479618" y="4706843"/>
              <a:ext cx="7283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>
                  <a:solidFill>
                    <a:schemeClr val="bg1"/>
                  </a:solidFill>
                </a:rPr>
                <a:t>UI</a:t>
              </a: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57CE4D0C-0805-4FE2-AB2E-2838BCF97C88}"/>
                </a:ext>
              </a:extLst>
            </p:cNvPr>
            <p:cNvSpPr txBox="1"/>
            <p:nvPr/>
          </p:nvSpPr>
          <p:spPr>
            <a:xfrm>
              <a:off x="10191856" y="4789943"/>
              <a:ext cx="1329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</a:rPr>
                <a:t>270650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B18C88F-51B0-4F62-B964-C6E0E4A76A77}"/>
              </a:ext>
            </a:extLst>
          </p:cNvPr>
          <p:cNvGrpSpPr/>
          <p:nvPr/>
        </p:nvGrpSpPr>
        <p:grpSpPr>
          <a:xfrm>
            <a:off x="318526" y="6168422"/>
            <a:ext cx="11411656" cy="370801"/>
            <a:chOff x="318526" y="6168422"/>
            <a:chExt cx="11411656" cy="370801"/>
          </a:xfrm>
        </p:grpSpPr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0F898B55-E36F-4A95-BB1E-0D9DC881385C}"/>
                </a:ext>
              </a:extLst>
            </p:cNvPr>
            <p:cNvSpPr txBox="1"/>
            <p:nvPr/>
          </p:nvSpPr>
          <p:spPr>
            <a:xfrm>
              <a:off x="942110" y="6169891"/>
              <a:ext cx="1078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err="1">
                  <a:solidFill>
                    <a:srgbClr val="FF0000"/>
                  </a:solidFill>
                </a:rPr>
                <a:t>With</a:t>
              </a:r>
              <a:r>
                <a:rPr lang="de-DE" b="1" dirty="0">
                  <a:solidFill>
                    <a:srgbClr val="FF0000"/>
                  </a:solidFill>
                </a:rPr>
                <a:t> UI essential </a:t>
              </a:r>
              <a:r>
                <a:rPr lang="de-DE" b="1" dirty="0" err="1">
                  <a:solidFill>
                    <a:srgbClr val="FF0000"/>
                  </a:solidFill>
                </a:rPr>
                <a:t>information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becomes</a:t>
              </a:r>
              <a:r>
                <a:rPr lang="de-DE" b="1" dirty="0">
                  <a:solidFill>
                    <a:srgbClr val="FF0000"/>
                  </a:solidFill>
                </a:rPr>
                <a:t> invisible, </a:t>
              </a:r>
              <a:r>
                <a:rPr lang="de-DE" b="1" dirty="0" err="1">
                  <a:solidFill>
                    <a:srgbClr val="FF0000"/>
                  </a:solidFill>
                </a:rPr>
                <a:t>unless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you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are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part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of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one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of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the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existing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user</a:t>
              </a:r>
              <a:r>
                <a:rPr lang="de-DE" b="1" dirty="0">
                  <a:solidFill>
                    <a:srgbClr val="FF0000"/>
                  </a:solidFill>
                </a:rPr>
                <a:t> </a:t>
              </a:r>
              <a:r>
                <a:rPr lang="de-DE" b="1" dirty="0" err="1">
                  <a:solidFill>
                    <a:srgbClr val="FF0000"/>
                  </a:solidFill>
                </a:rPr>
                <a:t>groups</a:t>
              </a:r>
              <a:r>
                <a:rPr lang="de-DE" b="1" dirty="0">
                  <a:solidFill>
                    <a:srgbClr val="FF0000"/>
                  </a:solidFill>
                </a:rPr>
                <a:t> in DETA</a:t>
              </a:r>
            </a:p>
          </p:txBody>
        </p:sp>
        <p:sp>
          <p:nvSpPr>
            <p:cNvPr id="7" name="Pfeil: nach rechts 6">
              <a:extLst>
                <a:ext uri="{FF2B5EF4-FFF2-40B4-BE49-F238E27FC236}">
                  <a16:creationId xmlns:a16="http://schemas.microsoft.com/office/drawing/2014/main" id="{94EF685F-0354-44A8-A0C1-C8BCCADA12A0}"/>
                </a:ext>
              </a:extLst>
            </p:cNvPr>
            <p:cNvSpPr/>
            <p:nvPr/>
          </p:nvSpPr>
          <p:spPr>
            <a:xfrm>
              <a:off x="318526" y="6168422"/>
              <a:ext cx="501928" cy="320602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29674C-38FF-47CB-A75D-86FCDD68967A}"/>
              </a:ext>
            </a:extLst>
          </p:cNvPr>
          <p:cNvGrpSpPr/>
          <p:nvPr/>
        </p:nvGrpSpPr>
        <p:grpSpPr>
          <a:xfrm>
            <a:off x="9397000" y="1751934"/>
            <a:ext cx="2124075" cy="1449253"/>
            <a:chOff x="9397000" y="1751934"/>
            <a:chExt cx="2124075" cy="1449253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EC905F2F-BF22-47D0-A340-C7BEF3FD2CF1}"/>
                </a:ext>
              </a:extLst>
            </p:cNvPr>
            <p:cNvSpPr/>
            <p:nvPr/>
          </p:nvSpPr>
          <p:spPr>
            <a:xfrm>
              <a:off x="9397000" y="1788159"/>
              <a:ext cx="2124075" cy="1413028"/>
            </a:xfrm>
            <a:prstGeom prst="rect">
              <a:avLst/>
            </a:prstGeom>
            <a:solidFill>
              <a:srgbClr val="0070C0"/>
            </a:solidFill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Textfeld 66">
              <a:extLst>
                <a:ext uri="{FF2B5EF4-FFF2-40B4-BE49-F238E27FC236}">
                  <a16:creationId xmlns:a16="http://schemas.microsoft.com/office/drawing/2014/main" id="{C0A8B6E1-300C-42B3-B888-869C3C259C41}"/>
                </a:ext>
              </a:extLst>
            </p:cNvPr>
            <p:cNvSpPr txBox="1"/>
            <p:nvPr/>
          </p:nvSpPr>
          <p:spPr>
            <a:xfrm>
              <a:off x="9397000" y="1751934"/>
              <a:ext cx="2124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>
                  <a:solidFill>
                    <a:schemeClr val="bg1"/>
                  </a:solidFill>
                </a:rPr>
                <a:t>R1  S1  2a  F1  AR</a:t>
              </a:r>
            </a:p>
          </p:txBody>
        </p:sp>
        <p:sp>
          <p:nvSpPr>
            <p:cNvPr id="68" name="TextBox 101">
              <a:extLst>
                <a:ext uri="{FF2B5EF4-FFF2-40B4-BE49-F238E27FC236}">
                  <a16:creationId xmlns:a16="http://schemas.microsoft.com/office/drawing/2014/main" id="{23D6DA7C-C87C-403E-9BE3-B65F3220CBED}"/>
                </a:ext>
              </a:extLst>
            </p:cNvPr>
            <p:cNvSpPr txBox="1"/>
            <p:nvPr/>
          </p:nvSpPr>
          <p:spPr>
            <a:xfrm>
              <a:off x="10184397" y="2127907"/>
              <a:ext cx="568886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3200" dirty="0">
                  <a:solidFill>
                    <a:schemeClr val="bg1"/>
                  </a:solidFill>
                </a:rPr>
                <a:t>E</a:t>
              </a:r>
              <a:r>
                <a:rPr lang="en-US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69" name="Oval 102">
              <a:extLst>
                <a:ext uri="{FF2B5EF4-FFF2-40B4-BE49-F238E27FC236}">
                  <a16:creationId xmlns:a16="http://schemas.microsoft.com/office/drawing/2014/main" id="{36F2F10B-662F-4DBF-BDF7-2B1022FB6896}"/>
                </a:ext>
              </a:extLst>
            </p:cNvPr>
            <p:cNvSpPr/>
            <p:nvPr/>
          </p:nvSpPr>
          <p:spPr>
            <a:xfrm>
              <a:off x="10135452" y="2157768"/>
              <a:ext cx="568886" cy="568886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70" name="TextBox 117">
              <a:extLst>
                <a:ext uri="{FF2B5EF4-FFF2-40B4-BE49-F238E27FC236}">
                  <a16:creationId xmlns:a16="http://schemas.microsoft.com/office/drawing/2014/main" id="{88092391-52C5-452D-8152-61002B336D86}"/>
                </a:ext>
              </a:extLst>
            </p:cNvPr>
            <p:cNvSpPr txBox="1"/>
            <p:nvPr/>
          </p:nvSpPr>
          <p:spPr>
            <a:xfrm>
              <a:off x="9890989" y="2752602"/>
              <a:ext cx="1021812" cy="4485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000"/>
                </a:lnSpc>
              </a:pPr>
              <a:r>
                <a:rPr lang="en-US" sz="2000" dirty="0">
                  <a:solidFill>
                    <a:schemeClr val="bg1"/>
                  </a:solidFill>
                </a:rPr>
                <a:t>148R00</a:t>
              </a:r>
            </a:p>
          </p:txBody>
        </p:sp>
        <p:cxnSp>
          <p:nvCxnSpPr>
            <p:cNvPr id="71" name="Gerade Verbindung mit Pfeil 70">
              <a:extLst>
                <a:ext uri="{FF2B5EF4-FFF2-40B4-BE49-F238E27FC236}">
                  <a16:creationId xmlns:a16="http://schemas.microsoft.com/office/drawing/2014/main" id="{ABB3312B-EF83-4197-B1FA-D9D47B7AC8F0}"/>
                </a:ext>
              </a:extLst>
            </p:cNvPr>
            <p:cNvCxnSpPr>
              <a:cxnSpLocks/>
            </p:cNvCxnSpPr>
            <p:nvPr/>
          </p:nvCxnSpPr>
          <p:spPr>
            <a:xfrm>
              <a:off x="10040764" y="2201434"/>
              <a:ext cx="0" cy="466087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mit Pfeil 72">
              <a:extLst>
                <a:ext uri="{FF2B5EF4-FFF2-40B4-BE49-F238E27FC236}">
                  <a16:creationId xmlns:a16="http://schemas.microsoft.com/office/drawing/2014/main" id="{1105DBC3-C7ED-4670-933C-314F1B62C1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24276" y="2064890"/>
              <a:ext cx="373590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Gerader Verbinder 74">
              <a:extLst>
                <a:ext uri="{FF2B5EF4-FFF2-40B4-BE49-F238E27FC236}">
                  <a16:creationId xmlns:a16="http://schemas.microsoft.com/office/drawing/2014/main" id="{CF74FB2B-AB6C-4590-B1C8-A00467AAF54D}"/>
                </a:ext>
              </a:extLst>
            </p:cNvPr>
            <p:cNvCxnSpPr>
              <a:cxnSpLocks/>
            </p:cNvCxnSpPr>
            <p:nvPr/>
          </p:nvCxnSpPr>
          <p:spPr>
            <a:xfrm>
              <a:off x="9985847" y="2213527"/>
              <a:ext cx="122633" cy="0"/>
            </a:xfrm>
            <a:prstGeom prst="line">
              <a:avLst/>
            </a:prstGeom>
            <a:ln w="28575">
              <a:solidFill>
                <a:schemeClr val="bg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Gerade Verbindung mit Pfeil 75">
              <a:extLst>
                <a:ext uri="{FF2B5EF4-FFF2-40B4-BE49-F238E27FC236}">
                  <a16:creationId xmlns:a16="http://schemas.microsoft.com/office/drawing/2014/main" id="{E8F202CD-C5F6-4C1B-B0D9-001CD0FF4F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29374" y="2798315"/>
              <a:ext cx="52733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F66CD033-F08D-48FC-A4CA-0790067920E2}"/>
                </a:ext>
              </a:extLst>
            </p:cNvPr>
            <p:cNvSpPr/>
            <p:nvPr/>
          </p:nvSpPr>
          <p:spPr>
            <a:xfrm>
              <a:off x="10718066" y="2251879"/>
              <a:ext cx="6527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3170</a:t>
              </a:r>
              <a:endParaRPr lang="de-DE" dirty="0"/>
            </a:p>
          </p:txBody>
        </p: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99BF81A8-B1A1-46E0-8909-320971711D31}"/>
              </a:ext>
            </a:extLst>
          </p:cNvPr>
          <p:cNvSpPr txBox="1"/>
          <p:nvPr/>
        </p:nvSpPr>
        <p:spPr>
          <a:xfrm>
            <a:off x="3417455" y="3994307"/>
            <a:ext cx="2250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FF0000"/>
                </a:solidFill>
                <a:effectLst/>
                <a:ea typeface="Times New Roman" panose="02020603050405020304" pitchFamily="18" charset="0"/>
              </a:rPr>
              <a:t>MAY BE REPLACED BY</a:t>
            </a:r>
            <a:endParaRPr lang="it-IT" b="1" dirty="0">
              <a:solidFill>
                <a:srgbClr val="FF0000"/>
              </a:solidFill>
            </a:endParaRPr>
          </a:p>
        </p:txBody>
      </p:sp>
      <p:grpSp>
        <p:nvGrpSpPr>
          <p:cNvPr id="27" name="Group 22">
            <a:extLst>
              <a:ext uri="{FF2B5EF4-FFF2-40B4-BE49-F238E27FC236}">
                <a16:creationId xmlns:a16="http://schemas.microsoft.com/office/drawing/2014/main" id="{0D2E2C15-D519-4FC7-9D4B-1B260D91ABEA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31" name="CustomShape 4">
              <a:extLst>
                <a:ext uri="{FF2B5EF4-FFF2-40B4-BE49-F238E27FC236}">
                  <a16:creationId xmlns:a16="http://schemas.microsoft.com/office/drawing/2014/main" id="{4EE427C2-A8CD-47BD-92BC-E8DC3EEAC63B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2" name="CustomShape 5">
              <a:extLst>
                <a:ext uri="{FF2B5EF4-FFF2-40B4-BE49-F238E27FC236}">
                  <a16:creationId xmlns:a16="http://schemas.microsoft.com/office/drawing/2014/main" id="{ECAE76A2-49B7-4DC6-ACD3-011833FE4C7A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2534865-9BF7-4910-886A-DE6AC5A685B8}"/>
              </a:ext>
            </a:extLst>
          </p:cNvPr>
          <p:cNvGrpSpPr/>
          <p:nvPr/>
        </p:nvGrpSpPr>
        <p:grpSpPr>
          <a:xfrm>
            <a:off x="530941" y="1167864"/>
            <a:ext cx="8178949" cy="2617395"/>
            <a:chOff x="530941" y="1167864"/>
            <a:chExt cx="8178949" cy="2617395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EF9A82F3-5D3A-4EBB-BE5D-4FF6170B6393}"/>
                </a:ext>
              </a:extLst>
            </p:cNvPr>
            <p:cNvSpPr txBox="1"/>
            <p:nvPr/>
          </p:nvSpPr>
          <p:spPr>
            <a:xfrm>
              <a:off x="569490" y="1169158"/>
              <a:ext cx="7881789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The (traditional) </a:t>
              </a:r>
              <a:r>
                <a:rPr lang="en-US" sz="200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Approval Marking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specifies (Example R148):</a:t>
              </a:r>
              <a:endParaRPr lang="en-US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AutoNum type="arabicPeriod"/>
              </a:pP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FontTx/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number of the type approval</a:t>
              </a: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contracting party (country) who is responsible for the type approval</a:t>
              </a:r>
            </a:p>
            <a:p>
              <a:pPr marL="342900" indent="-342900">
                <a:buFontTx/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Regulation Number the device was type approved to</a:t>
              </a: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status of the Regulation at the time of type approval</a:t>
              </a:r>
            </a:p>
            <a:p>
              <a:pPr marL="342900" indent="-342900">
                <a:buFontTx/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different functions that are included in the device</a:t>
              </a: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Any possible restrictions in mounting height</a:t>
              </a: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Any possible restrictions in mounting position</a:t>
              </a: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Any possible restriction to the number of devices necessary (D or Y)</a:t>
              </a:r>
            </a:p>
            <a:p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2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IMPORTANT: </a:t>
              </a:r>
            </a:p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ALL these markings must be visible after the installation of the device on the vehicle </a:t>
              </a:r>
            </a:p>
          </p:txBody>
        </p:sp>
        <p:sp>
          <p:nvSpPr>
            <p:cNvPr id="49" name="Rechteck 43">
              <a:extLst>
                <a:ext uri="{FF2B5EF4-FFF2-40B4-BE49-F238E27FC236}">
                  <a16:creationId xmlns:a16="http://schemas.microsoft.com/office/drawing/2014/main" id="{F86BCDDB-4E58-4D83-A173-D3D8963E1906}"/>
                </a:ext>
              </a:extLst>
            </p:cNvPr>
            <p:cNvSpPr/>
            <p:nvPr/>
          </p:nvSpPr>
          <p:spPr>
            <a:xfrm>
              <a:off x="530941" y="1167864"/>
              <a:ext cx="8178949" cy="261739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FA15722-43C4-40C6-B1F6-01CA58740E6B}"/>
                </a:ext>
              </a:extLst>
            </p:cNvPr>
            <p:cNvSpPr txBox="1"/>
            <p:nvPr/>
          </p:nvSpPr>
          <p:spPr>
            <a:xfrm>
              <a:off x="6762750" y="1644959"/>
              <a:ext cx="16002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accent1"/>
                  </a:solidFill>
                </a:rPr>
                <a:t>3170</a:t>
              </a:r>
            </a:p>
            <a:p>
              <a:pPr algn="ctr"/>
              <a:r>
                <a:rPr lang="de-DE" sz="1200" b="1" dirty="0">
                  <a:solidFill>
                    <a:schemeClr val="accent1"/>
                  </a:solidFill>
                </a:rPr>
                <a:t>E1</a:t>
              </a:r>
            </a:p>
            <a:p>
              <a:pPr algn="ctr"/>
              <a:r>
                <a:rPr lang="de-DE" sz="1200" b="1" dirty="0">
                  <a:solidFill>
                    <a:schemeClr val="accent1"/>
                  </a:solidFill>
                </a:rPr>
                <a:t>148R</a:t>
              </a:r>
            </a:p>
            <a:p>
              <a:pPr algn="ctr"/>
              <a:r>
                <a:rPr lang="de-DE" sz="1200" dirty="0"/>
                <a:t>(series)</a:t>
              </a:r>
              <a:r>
                <a:rPr lang="de-DE" sz="1200" b="1" dirty="0">
                  <a:solidFill>
                    <a:schemeClr val="accent1"/>
                  </a:solidFill>
                </a:rPr>
                <a:t> 00</a:t>
              </a:r>
            </a:p>
            <a:p>
              <a:pPr algn="ctr"/>
              <a:r>
                <a:rPr lang="de-DE" sz="1200" b="1" dirty="0">
                  <a:solidFill>
                    <a:schemeClr val="accent1"/>
                  </a:solidFill>
                </a:rPr>
                <a:t>R1 S1 2a F1 AR</a:t>
              </a:r>
            </a:p>
            <a:p>
              <a:pPr algn="ctr"/>
              <a:endParaRPr lang="de-DE" sz="1200" b="1" dirty="0">
                <a:solidFill>
                  <a:schemeClr val="accent1"/>
                </a:solidFill>
              </a:endParaRPr>
            </a:p>
            <a:p>
              <a:pPr algn="ctr"/>
              <a:endParaRPr lang="de-DE" sz="1200" b="1" dirty="0">
                <a:solidFill>
                  <a:schemeClr val="accent1"/>
                </a:solidFill>
              </a:endParaRPr>
            </a:p>
            <a:p>
              <a:pPr algn="ctr"/>
              <a:r>
                <a:rPr lang="de-DE" sz="1200" dirty="0"/>
                <a:t>-</a:t>
              </a:r>
            </a:p>
          </p:txBody>
        </p:sp>
        <p:cxnSp>
          <p:nvCxnSpPr>
            <p:cNvPr id="33" name="Gerade Verbindung mit Pfeil 70">
              <a:extLst>
                <a:ext uri="{FF2B5EF4-FFF2-40B4-BE49-F238E27FC236}">
                  <a16:creationId xmlns:a16="http://schemas.microsoft.com/office/drawing/2014/main" id="{FBAAF35E-38C7-401E-AD4F-D80BFF54DAF6}"/>
                </a:ext>
              </a:extLst>
            </p:cNvPr>
            <p:cNvCxnSpPr>
              <a:cxnSpLocks/>
            </p:cNvCxnSpPr>
            <p:nvPr/>
          </p:nvCxnSpPr>
          <p:spPr>
            <a:xfrm>
              <a:off x="7562167" y="2635772"/>
              <a:ext cx="0" cy="162543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w="lg" len="lg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74">
              <a:extLst>
                <a:ext uri="{FF2B5EF4-FFF2-40B4-BE49-F238E27FC236}">
                  <a16:creationId xmlns:a16="http://schemas.microsoft.com/office/drawing/2014/main" id="{32C28E2B-56EA-4E0D-899B-6F377CAC61F7}"/>
                </a:ext>
              </a:extLst>
            </p:cNvPr>
            <p:cNvCxnSpPr>
              <a:cxnSpLocks/>
            </p:cNvCxnSpPr>
            <p:nvPr/>
          </p:nvCxnSpPr>
          <p:spPr>
            <a:xfrm>
              <a:off x="7538529" y="2626417"/>
              <a:ext cx="52784" cy="0"/>
            </a:xfrm>
            <a:prstGeom prst="line">
              <a:avLst/>
            </a:prstGeom>
            <a:ln w="19050">
              <a:solidFill>
                <a:schemeClr val="accent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CA1E120-17FB-400E-B9AF-8F7FF1F606F7}"/>
                </a:ext>
              </a:extLst>
            </p:cNvPr>
            <p:cNvGrpSpPr/>
            <p:nvPr/>
          </p:nvGrpSpPr>
          <p:grpSpPr>
            <a:xfrm rot="5400000">
              <a:off x="7520997" y="2819277"/>
              <a:ext cx="52784" cy="171898"/>
              <a:chOff x="7690929" y="2778817"/>
              <a:chExt cx="52784" cy="171898"/>
            </a:xfrm>
          </p:grpSpPr>
          <p:cxnSp>
            <p:nvCxnSpPr>
              <p:cNvPr id="37" name="Gerade Verbindung mit Pfeil 70">
                <a:extLst>
                  <a:ext uri="{FF2B5EF4-FFF2-40B4-BE49-F238E27FC236}">
                    <a16:creationId xmlns:a16="http://schemas.microsoft.com/office/drawing/2014/main" id="{810A8C10-9F88-4A99-8078-12E13466D1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14567" y="2788172"/>
                <a:ext cx="0" cy="162543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headEnd w="lg" len="lg"/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r Verbinder 74">
                <a:extLst>
                  <a:ext uri="{FF2B5EF4-FFF2-40B4-BE49-F238E27FC236}">
                    <a16:creationId xmlns:a16="http://schemas.microsoft.com/office/drawing/2014/main" id="{75962269-3240-4F74-9240-7A10E32941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0929" y="2778817"/>
                <a:ext cx="52784" cy="0"/>
              </a:xfrm>
              <a:prstGeom prst="line">
                <a:avLst/>
              </a:prstGeom>
              <a:ln w="19050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87B8FB-594A-4B77-A944-F2222F4231EF}"/>
              </a:ext>
            </a:extLst>
          </p:cNvPr>
          <p:cNvGrpSpPr/>
          <p:nvPr/>
        </p:nvGrpSpPr>
        <p:grpSpPr>
          <a:xfrm>
            <a:off x="530941" y="4539325"/>
            <a:ext cx="8178949" cy="1324733"/>
            <a:chOff x="530941" y="4539325"/>
            <a:chExt cx="8178949" cy="1324733"/>
          </a:xfrm>
        </p:grpSpPr>
        <p:sp>
          <p:nvSpPr>
            <p:cNvPr id="29" name="Textfeld 28">
              <a:extLst>
                <a:ext uri="{FF2B5EF4-FFF2-40B4-BE49-F238E27FC236}">
                  <a16:creationId xmlns:a16="http://schemas.microsoft.com/office/drawing/2014/main" id="{7745F39A-115C-4895-96B3-693055718C84}"/>
                </a:ext>
              </a:extLst>
            </p:cNvPr>
            <p:cNvSpPr txBox="1"/>
            <p:nvPr/>
          </p:nvSpPr>
          <p:spPr>
            <a:xfrm>
              <a:off x="569490" y="4540619"/>
              <a:ext cx="788178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The (new) </a:t>
              </a: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Unique Identifier Marking</a:t>
              </a:r>
              <a:r>
                <a:rPr lang="en-US" sz="2000" b="1" dirty="0">
                  <a:solidFill>
                    <a:srgbClr val="0070C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specifies:</a:t>
              </a:r>
              <a:endParaRPr lang="en-US" sz="14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AutoNum type="arabicPeriod"/>
              </a:pPr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AutoNum type="arabicPeriod"/>
              </a:pPr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The unique number of the type approval</a:t>
              </a:r>
            </a:p>
            <a:p>
              <a:endParaRPr lang="en-US" sz="12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200" b="1" u="sng" dirty="0">
                  <a:latin typeface="Calibri" panose="020F0502020204030204" pitchFamily="34" charset="0"/>
                  <a:cs typeface="Calibri" panose="020F0502020204030204" pitchFamily="34" charset="0"/>
                </a:rPr>
                <a:t>IMPORTANT: </a:t>
              </a:r>
            </a:p>
            <a:p>
              <a:r>
                <a:rPr lang="en-US" sz="1200" dirty="0">
                  <a:latin typeface="Calibri" panose="020F0502020204030204" pitchFamily="34" charset="0"/>
                  <a:cs typeface="Calibri" panose="020F0502020204030204" pitchFamily="34" charset="0"/>
                </a:rPr>
                <a:t>ALL these markings must be visible after the installation of the device on the vehicle </a:t>
              </a:r>
            </a:p>
          </p:txBody>
        </p:sp>
        <p:sp>
          <p:nvSpPr>
            <p:cNvPr id="30" name="Rechteck 43">
              <a:extLst>
                <a:ext uri="{FF2B5EF4-FFF2-40B4-BE49-F238E27FC236}">
                  <a16:creationId xmlns:a16="http://schemas.microsoft.com/office/drawing/2014/main" id="{3D156838-96BF-41EB-BD50-E7096109C02D}"/>
                </a:ext>
              </a:extLst>
            </p:cNvPr>
            <p:cNvSpPr/>
            <p:nvPr/>
          </p:nvSpPr>
          <p:spPr>
            <a:xfrm>
              <a:off x="530941" y="4539325"/>
              <a:ext cx="8178949" cy="1324733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E8D5E03-9E4F-4849-BC8B-33DE1A84E816}"/>
                </a:ext>
              </a:extLst>
            </p:cNvPr>
            <p:cNvSpPr txBox="1"/>
            <p:nvPr/>
          </p:nvSpPr>
          <p:spPr>
            <a:xfrm>
              <a:off x="6791213" y="5022388"/>
              <a:ext cx="1600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>
                  <a:solidFill>
                    <a:schemeClr val="accent1"/>
                  </a:solidFill>
                </a:rPr>
                <a:t>270650</a:t>
              </a:r>
              <a:endParaRPr lang="de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1391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F09A5ACF-E5CA-4820-A90A-5D18B3F02DE5}"/>
              </a:ext>
            </a:extLst>
          </p:cNvPr>
          <p:cNvSpPr/>
          <p:nvPr/>
        </p:nvSpPr>
        <p:spPr>
          <a:xfrm>
            <a:off x="530941" y="1365989"/>
            <a:ext cx="10820549" cy="4001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9BB0BF99-DAD0-46D1-A34E-3F5D1F5DC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3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F2DE61-E6D3-4A3C-8B59-568CC38A13A4}"/>
              </a:ext>
            </a:extLst>
          </p:cNvPr>
          <p:cNvSpPr txBox="1"/>
          <p:nvPr/>
        </p:nvSpPr>
        <p:spPr>
          <a:xfrm>
            <a:off x="530943" y="127819"/>
            <a:ext cx="10820548" cy="8309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UNIQUE IDENTIFIER / DETA Database </a:t>
            </a:r>
          </a:p>
          <a:p>
            <a:r>
              <a:rPr lang="en-US" sz="2400" dirty="0"/>
              <a:t>SLR requests for improvement – Update usage and management of DETA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0431347-2C97-42F4-9F65-F35C061FDCDF}"/>
              </a:ext>
            </a:extLst>
          </p:cNvPr>
          <p:cNvGrpSpPr/>
          <p:nvPr/>
        </p:nvGrpSpPr>
        <p:grpSpPr>
          <a:xfrm>
            <a:off x="529751" y="2023353"/>
            <a:ext cx="5342085" cy="4465731"/>
            <a:chOff x="529751" y="2023353"/>
            <a:chExt cx="5342085" cy="4465731"/>
          </a:xfrm>
        </p:grpSpPr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342BC369-E617-4512-A272-B96660EC0323}"/>
                </a:ext>
              </a:extLst>
            </p:cNvPr>
            <p:cNvSpPr/>
            <p:nvPr/>
          </p:nvSpPr>
          <p:spPr>
            <a:xfrm>
              <a:off x="529751" y="2023353"/>
              <a:ext cx="5342085" cy="4465731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853977F4-4C01-4CEF-AE8B-AF1F42054FA9}"/>
                </a:ext>
              </a:extLst>
            </p:cNvPr>
            <p:cNvSpPr txBox="1"/>
            <p:nvPr/>
          </p:nvSpPr>
          <p:spPr>
            <a:xfrm>
              <a:off x="639442" y="2047119"/>
              <a:ext cx="5122702" cy="3985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2000" u="sng" dirty="0"/>
                <a:t>Part A: </a:t>
              </a:r>
              <a:r>
                <a:rPr lang="de-DE" sz="2000" u="sng" dirty="0" err="1"/>
                <a:t>Document</a:t>
              </a:r>
              <a:r>
                <a:rPr lang="de-DE" sz="2000" u="sng" dirty="0"/>
                <a:t> </a:t>
              </a:r>
              <a:r>
                <a:rPr lang="de-DE" sz="2000" u="sng" dirty="0" err="1"/>
                <a:t>management</a:t>
              </a:r>
              <a:endParaRPr lang="de-DE" sz="2000" u="sng" dirty="0"/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b="1" dirty="0"/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b="1" dirty="0"/>
                <a:t>Create a new PDF document in DETA</a:t>
              </a:r>
            </a:p>
            <a:p>
              <a:pPr marL="273050">
                <a:spcBef>
                  <a:spcPts val="600"/>
                </a:spcBef>
              </a:pPr>
              <a:r>
                <a:rPr lang="de-DE" dirty="0"/>
                <a:t>(e.g. „Summary“) </a:t>
              </a:r>
              <a:r>
                <a:rPr lang="de-DE" dirty="0" err="1"/>
                <a:t>showing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</a:t>
              </a:r>
              <a:r>
                <a:rPr lang="de-DE" dirty="0" err="1"/>
                <a:t>example</a:t>
              </a:r>
              <a:r>
                <a:rPr lang="de-DE" dirty="0"/>
                <a:t>, </a:t>
              </a:r>
              <a:r>
                <a:rPr lang="de-DE" dirty="0" err="1"/>
                <a:t>depending</a:t>
              </a:r>
              <a:r>
                <a:rPr lang="de-DE" dirty="0"/>
                <a:t> on GRs </a:t>
              </a:r>
              <a:r>
                <a:rPr lang="de-DE" dirty="0" err="1"/>
                <a:t>decisions</a:t>
              </a:r>
              <a:r>
                <a:rPr lang="de-DE" dirty="0"/>
                <a:t>:</a:t>
              </a:r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i="1" dirty="0"/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i="1" dirty="0"/>
                <a:t>Description / Picture / Drawing / Sketch of the device</a:t>
              </a:r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i="1" dirty="0" err="1"/>
                <a:t>Markings</a:t>
              </a:r>
              <a:r>
                <a:rPr lang="de-DE" i="1" dirty="0"/>
                <a:t> </a:t>
              </a:r>
              <a:r>
                <a:rPr lang="de-DE" i="1" dirty="0" err="1"/>
                <a:t>following</a:t>
              </a:r>
              <a:r>
                <a:rPr lang="de-DE" i="1" dirty="0"/>
                <a:t> </a:t>
              </a:r>
              <a:r>
                <a:rPr lang="de-DE" i="1" dirty="0" err="1"/>
                <a:t>the</a:t>
              </a:r>
              <a:r>
                <a:rPr lang="de-DE" i="1" dirty="0"/>
                <a:t> alternative </a:t>
              </a:r>
              <a:r>
                <a:rPr lang="de-DE" i="1" dirty="0" err="1"/>
                <a:t>option</a:t>
              </a:r>
              <a:r>
                <a:rPr lang="de-DE" i="1" dirty="0"/>
                <a:t> / </a:t>
              </a:r>
              <a:r>
                <a:rPr lang="de-DE" i="1" dirty="0" err="1"/>
                <a:t>Explaining</a:t>
              </a:r>
              <a:r>
                <a:rPr lang="de-DE" i="1" dirty="0"/>
                <a:t> </a:t>
              </a:r>
              <a:r>
                <a:rPr lang="de-DE" i="1" dirty="0" err="1"/>
                <a:t>text</a:t>
              </a:r>
              <a:endParaRPr lang="de-DE" i="1" dirty="0"/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i="1" dirty="0" err="1"/>
                <a:t>If</a:t>
              </a:r>
              <a:r>
                <a:rPr lang="de-DE" i="1" dirty="0"/>
                <a:t> </a:t>
              </a:r>
              <a:r>
                <a:rPr lang="de-DE" i="1" dirty="0" err="1"/>
                <a:t>they</a:t>
              </a:r>
              <a:r>
                <a:rPr lang="de-DE" i="1" dirty="0"/>
                <a:t> </a:t>
              </a:r>
              <a:r>
                <a:rPr lang="de-DE" i="1" dirty="0" err="1"/>
                <a:t>exist</a:t>
              </a:r>
              <a:r>
                <a:rPr lang="de-DE" i="1" dirty="0"/>
                <a:t>, </a:t>
              </a:r>
              <a:r>
                <a:rPr lang="de-DE" i="1" dirty="0" err="1"/>
                <a:t>limitations</a:t>
              </a:r>
              <a:r>
                <a:rPr lang="de-DE" i="1" dirty="0"/>
                <a:t> </a:t>
              </a:r>
              <a:r>
                <a:rPr lang="de-DE" i="1" dirty="0" err="1"/>
                <a:t>to</a:t>
              </a:r>
              <a:r>
                <a:rPr lang="de-DE" i="1" dirty="0"/>
                <a:t> </a:t>
              </a:r>
              <a:r>
                <a:rPr lang="de-DE" i="1" dirty="0" err="1"/>
                <a:t>the</a:t>
              </a:r>
              <a:r>
                <a:rPr lang="de-DE" i="1" dirty="0"/>
                <a:t> </a:t>
              </a:r>
              <a:r>
                <a:rPr lang="de-DE" i="1" dirty="0" err="1"/>
                <a:t>installation</a:t>
              </a:r>
              <a:r>
                <a:rPr lang="de-DE" i="1" dirty="0"/>
                <a:t> and/</a:t>
              </a:r>
              <a:r>
                <a:rPr lang="de-DE" i="1" dirty="0" err="1"/>
                <a:t>or</a:t>
              </a:r>
              <a:r>
                <a:rPr lang="de-DE" i="1" dirty="0"/>
                <a:t> </a:t>
              </a:r>
              <a:r>
                <a:rPr lang="de-DE" i="1" dirty="0" err="1"/>
                <a:t>use</a:t>
              </a:r>
              <a:endParaRPr lang="de-DE" i="1" dirty="0"/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F0BD01E8-3212-4C0F-9F49-31030DC3AA74}"/>
              </a:ext>
            </a:extLst>
          </p:cNvPr>
          <p:cNvSpPr txBox="1"/>
          <p:nvPr/>
        </p:nvSpPr>
        <p:spPr>
          <a:xfrm>
            <a:off x="700391" y="1366491"/>
            <a:ext cx="104280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de-DE" sz="2200" b="1" dirty="0">
                <a:solidFill>
                  <a:srgbClr val="FF0000"/>
                </a:solidFill>
              </a:rPr>
              <a:t>Proposal - Make the relevant information available to those dependent on the content</a:t>
            </a:r>
            <a:endParaRPr lang="de-DE" sz="2200" dirty="0">
              <a:solidFill>
                <a:srgbClr val="FF0000"/>
              </a:solidFill>
            </a:endParaRPr>
          </a:p>
        </p:txBody>
      </p:sp>
      <p:grpSp>
        <p:nvGrpSpPr>
          <p:cNvPr id="11" name="Group 22">
            <a:extLst>
              <a:ext uri="{FF2B5EF4-FFF2-40B4-BE49-F238E27FC236}">
                <a16:creationId xmlns:a16="http://schemas.microsoft.com/office/drawing/2014/main" id="{BA281706-A856-4A06-91AB-9FF49EDC3906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12" name="CustomShape 4">
              <a:extLst>
                <a:ext uri="{FF2B5EF4-FFF2-40B4-BE49-F238E27FC236}">
                  <a16:creationId xmlns:a16="http://schemas.microsoft.com/office/drawing/2014/main" id="{ED06F775-8E1E-41DA-B7E9-22A62ACCAAD0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3" name="CustomShape 5">
              <a:extLst>
                <a:ext uri="{FF2B5EF4-FFF2-40B4-BE49-F238E27FC236}">
                  <a16:creationId xmlns:a16="http://schemas.microsoft.com/office/drawing/2014/main" id="{7C35D5C1-5BC0-4189-BC0C-3AE4BEB5FC80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2D53AF7-7ECD-4BF8-AF93-63EDABDF4661}"/>
              </a:ext>
            </a:extLst>
          </p:cNvPr>
          <p:cNvGrpSpPr/>
          <p:nvPr/>
        </p:nvGrpSpPr>
        <p:grpSpPr>
          <a:xfrm>
            <a:off x="6005738" y="2023353"/>
            <a:ext cx="5342085" cy="4465731"/>
            <a:chOff x="6005738" y="2023353"/>
            <a:chExt cx="5342085" cy="4465731"/>
          </a:xfrm>
        </p:grpSpPr>
        <p:sp>
          <p:nvSpPr>
            <p:cNvPr id="14" name="Rechteck 9">
              <a:extLst>
                <a:ext uri="{FF2B5EF4-FFF2-40B4-BE49-F238E27FC236}">
                  <a16:creationId xmlns:a16="http://schemas.microsoft.com/office/drawing/2014/main" id="{0E5D756A-7907-479E-8719-8129C1E8E69B}"/>
                </a:ext>
              </a:extLst>
            </p:cNvPr>
            <p:cNvSpPr/>
            <p:nvPr/>
          </p:nvSpPr>
          <p:spPr>
            <a:xfrm>
              <a:off x="6005738" y="2023353"/>
              <a:ext cx="5342085" cy="4465731"/>
            </a:xfrm>
            <a:prstGeom prst="rect">
              <a:avLst/>
            </a:prstGeom>
            <a:solidFill>
              <a:srgbClr val="A5BB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4403CAA4-A5EA-407A-BD80-0BCB54C0ABE4}"/>
                </a:ext>
              </a:extLst>
            </p:cNvPr>
            <p:cNvSpPr txBox="1"/>
            <p:nvPr/>
          </p:nvSpPr>
          <p:spPr>
            <a:xfrm>
              <a:off x="6087750" y="2047119"/>
              <a:ext cx="5040693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de-DE" sz="2000" u="sng" dirty="0"/>
                <a:t>Part B: Usergroup </a:t>
              </a:r>
              <a:r>
                <a:rPr lang="de-DE" sz="2000" u="sng" dirty="0" err="1"/>
                <a:t>management</a:t>
              </a:r>
              <a:endParaRPr lang="de-DE" sz="2000" u="sng" dirty="0"/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b="1" dirty="0"/>
            </a:p>
            <a:p>
              <a:pPr marL="285750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b="1" dirty="0"/>
                <a:t>Create a new usergroup in DETA</a:t>
              </a:r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dirty="0"/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dirty="0"/>
                <a:t>Usergroup level: Public</a:t>
              </a:r>
            </a:p>
            <a:p>
              <a:pPr marL="742950" lvl="1" indent="-28575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de-DE" dirty="0"/>
                <a:t>Usergroup </a:t>
              </a:r>
              <a:r>
                <a:rPr lang="de-DE" dirty="0" err="1"/>
                <a:t>rights</a:t>
              </a:r>
              <a:r>
                <a:rPr lang="de-DE" dirty="0"/>
                <a:t>: Read </a:t>
              </a:r>
              <a:r>
                <a:rPr lang="de-DE" dirty="0" err="1"/>
                <a:t>only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„Summary“ </a:t>
              </a:r>
              <a:r>
                <a:rPr lang="de-DE" dirty="0" err="1"/>
                <a:t>document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41238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5FCE81BD-FFA8-4B4F-B626-A57CAD867C46}"/>
              </a:ext>
            </a:extLst>
          </p:cNvPr>
          <p:cNvSpPr/>
          <p:nvPr/>
        </p:nvSpPr>
        <p:spPr>
          <a:xfrm>
            <a:off x="1615496" y="2188868"/>
            <a:ext cx="2068776" cy="63797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3CD4216-4008-49BA-94AF-1F687243B9B8}"/>
              </a:ext>
            </a:extLst>
          </p:cNvPr>
          <p:cNvSpPr/>
          <p:nvPr/>
        </p:nvSpPr>
        <p:spPr>
          <a:xfrm>
            <a:off x="1653596" y="4277419"/>
            <a:ext cx="2068776" cy="141334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D7D8343-E167-403B-9012-94323901A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19402824-367F-4233-B96A-3B383EFE3CC8}" type="slidenum">
              <a:rPr lang="en-US" smtClean="0"/>
              <a:t>4</a:t>
            </a:fld>
            <a:endParaRPr lang="en-US" dirty="0"/>
          </a:p>
        </p:txBody>
      </p:sp>
      <p:sp>
        <p:nvSpPr>
          <p:cNvPr id="85" name="Textfeld 84">
            <a:extLst>
              <a:ext uri="{FF2B5EF4-FFF2-40B4-BE49-F238E27FC236}">
                <a16:creationId xmlns:a16="http://schemas.microsoft.com/office/drawing/2014/main" id="{13BFC182-0E16-4260-8810-75EF45ABD59C}"/>
              </a:ext>
            </a:extLst>
          </p:cNvPr>
          <p:cNvSpPr txBox="1"/>
          <p:nvPr/>
        </p:nvSpPr>
        <p:spPr>
          <a:xfrm>
            <a:off x="530942" y="127819"/>
            <a:ext cx="10802076" cy="8309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UNIQUE IDENTIFIER / DETA Database </a:t>
            </a:r>
          </a:p>
          <a:p>
            <a:r>
              <a:rPr lang="en-US" sz="2400" dirty="0"/>
              <a:t>SLR requests for improvement – New document “Summary” (example)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0D478ACE-5FBD-4E2F-8C5B-CF9706E88598}"/>
              </a:ext>
            </a:extLst>
          </p:cNvPr>
          <p:cNvSpPr/>
          <p:nvPr/>
        </p:nvSpPr>
        <p:spPr>
          <a:xfrm>
            <a:off x="967795" y="1743336"/>
            <a:ext cx="3409951" cy="402563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A05895E-F792-4CAC-BE56-1AAC091E3A78}"/>
              </a:ext>
            </a:extLst>
          </p:cNvPr>
          <p:cNvSpPr txBox="1"/>
          <p:nvPr/>
        </p:nvSpPr>
        <p:spPr>
          <a:xfrm>
            <a:off x="1884216" y="1745256"/>
            <a:ext cx="14332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/>
              <a:t>“Summary”</a:t>
            </a: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68AD6B47-6F15-44E4-89E9-306625B79EF6}"/>
              </a:ext>
            </a:extLst>
          </p:cNvPr>
          <p:cNvSpPr/>
          <p:nvPr/>
        </p:nvSpPr>
        <p:spPr>
          <a:xfrm>
            <a:off x="1716254" y="2271744"/>
            <a:ext cx="592060" cy="432919"/>
          </a:xfrm>
          <a:prstGeom prst="roundRect">
            <a:avLst>
              <a:gd name="adj" fmla="val 33388"/>
            </a:avLst>
          </a:prstGeom>
          <a:solidFill>
            <a:schemeClr val="accent6">
              <a:lumMod val="5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22E7505-0B07-4E48-B1FF-2B21FC4B5A81}"/>
              </a:ext>
            </a:extLst>
          </p:cNvPr>
          <p:cNvSpPr txBox="1"/>
          <p:nvPr/>
        </p:nvSpPr>
        <p:spPr>
          <a:xfrm>
            <a:off x="1643382" y="2165036"/>
            <a:ext cx="728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UI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119145B1-EFD8-4ADE-83E0-F0976DD3DB31}"/>
              </a:ext>
            </a:extLst>
          </p:cNvPr>
          <p:cNvSpPr txBox="1"/>
          <p:nvPr/>
        </p:nvSpPr>
        <p:spPr>
          <a:xfrm>
            <a:off x="2355052" y="2257371"/>
            <a:ext cx="1329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270650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2958705-C8CB-4A93-888B-F430F307B0B7}"/>
              </a:ext>
            </a:extLst>
          </p:cNvPr>
          <p:cNvGrpSpPr/>
          <p:nvPr/>
        </p:nvGrpSpPr>
        <p:grpSpPr>
          <a:xfrm>
            <a:off x="3317476" y="1752861"/>
            <a:ext cx="8429631" cy="369332"/>
            <a:chOff x="3317476" y="1752861"/>
            <a:chExt cx="8429631" cy="369332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E35141A2-4743-4E1D-A85D-CF0C2A75BD53}"/>
                </a:ext>
              </a:extLst>
            </p:cNvPr>
            <p:cNvSpPr txBox="1"/>
            <p:nvPr/>
          </p:nvSpPr>
          <p:spPr>
            <a:xfrm>
              <a:off x="4633915" y="1752861"/>
              <a:ext cx="7113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Headline</a:t>
              </a:r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065FDC5F-C8D5-4F47-8632-797EAAB29636}"/>
                </a:ext>
              </a:extLst>
            </p:cNvPr>
            <p:cNvCxnSpPr>
              <a:cxnSpLocks/>
              <a:stCxn id="8" idx="1"/>
              <a:endCxn id="3" idx="3"/>
            </p:cNvCxnSpPr>
            <p:nvPr/>
          </p:nvCxnSpPr>
          <p:spPr>
            <a:xfrm flipH="1">
              <a:off x="3317476" y="1937527"/>
              <a:ext cx="1316439" cy="77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5B82341-B657-4403-9BED-55272ABA6E9D}"/>
              </a:ext>
            </a:extLst>
          </p:cNvPr>
          <p:cNvGrpSpPr/>
          <p:nvPr/>
        </p:nvGrpSpPr>
        <p:grpSpPr>
          <a:xfrm>
            <a:off x="4267838" y="2315118"/>
            <a:ext cx="7479269" cy="369332"/>
            <a:chOff x="4267838" y="2315118"/>
            <a:chExt cx="7479269" cy="369332"/>
          </a:xfrm>
        </p:grpSpPr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3FD6C1F7-F740-4D94-B4FD-C16821458F15}"/>
                </a:ext>
              </a:extLst>
            </p:cNvPr>
            <p:cNvSpPr txBox="1"/>
            <p:nvPr/>
          </p:nvSpPr>
          <p:spPr>
            <a:xfrm>
              <a:off x="4633915" y="2315118"/>
              <a:ext cx="7113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The Unique Identifier </a:t>
              </a:r>
              <a:r>
                <a:rPr lang="de-DE" dirty="0" err="1"/>
                <a:t>marking</a:t>
              </a:r>
              <a:r>
                <a:rPr lang="de-DE" dirty="0"/>
                <a:t> </a:t>
              </a:r>
              <a:r>
                <a:rPr lang="de-DE" dirty="0" err="1"/>
                <a:t>as</a:t>
              </a:r>
              <a:r>
                <a:rPr lang="de-DE" dirty="0"/>
                <a:t> on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device</a:t>
              </a:r>
              <a:endParaRPr lang="de-DE" dirty="0"/>
            </a:p>
          </p:txBody>
        </p:sp>
        <p:cxnSp>
          <p:nvCxnSpPr>
            <p:cNvPr id="59" name="Gerader Verbinder 58">
              <a:extLst>
                <a:ext uri="{FF2B5EF4-FFF2-40B4-BE49-F238E27FC236}">
                  <a16:creationId xmlns:a16="http://schemas.microsoft.com/office/drawing/2014/main" id="{93C44B7E-E7B0-48CA-A294-83167D8D02F6}"/>
                </a:ext>
              </a:extLst>
            </p:cNvPr>
            <p:cNvCxnSpPr>
              <a:cxnSpLocks/>
              <a:stCxn id="54" idx="1"/>
              <a:endCxn id="95" idx="3"/>
            </p:cNvCxnSpPr>
            <p:nvPr/>
          </p:nvCxnSpPr>
          <p:spPr>
            <a:xfrm flipH="1" flipV="1">
              <a:off x="4267838" y="2496945"/>
              <a:ext cx="366077" cy="283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CA03C0-AE6B-4BEC-9BE5-9D687F6EF66E}"/>
              </a:ext>
            </a:extLst>
          </p:cNvPr>
          <p:cNvGrpSpPr/>
          <p:nvPr/>
        </p:nvGrpSpPr>
        <p:grpSpPr>
          <a:xfrm>
            <a:off x="4267838" y="3360957"/>
            <a:ext cx="7480775" cy="369332"/>
            <a:chOff x="4267838" y="3360957"/>
            <a:chExt cx="7480775" cy="369332"/>
          </a:xfrm>
        </p:grpSpPr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37F22F06-191C-4ADE-8021-3DEBB5255301}"/>
                </a:ext>
              </a:extLst>
            </p:cNvPr>
            <p:cNvSpPr txBox="1"/>
            <p:nvPr/>
          </p:nvSpPr>
          <p:spPr>
            <a:xfrm>
              <a:off x="4635421" y="3360957"/>
              <a:ext cx="7113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/>
                <a:t>One</a:t>
              </a:r>
              <a:r>
                <a:rPr lang="de-DE" dirty="0"/>
                <a:t> </a:t>
              </a:r>
              <a:r>
                <a:rPr lang="de-DE" dirty="0" err="1"/>
                <a:t>or</a:t>
              </a:r>
              <a:r>
                <a:rPr lang="de-DE" dirty="0"/>
                <a:t> </a:t>
              </a:r>
              <a:r>
                <a:rPr lang="de-DE" dirty="0" err="1"/>
                <a:t>more</a:t>
              </a:r>
              <a:r>
                <a:rPr lang="de-DE" dirty="0"/>
                <a:t> </a:t>
              </a:r>
              <a:r>
                <a:rPr lang="de-DE" dirty="0" err="1"/>
                <a:t>picture</a:t>
              </a:r>
              <a:r>
                <a:rPr lang="de-DE" dirty="0"/>
                <a:t>(s) / </a:t>
              </a:r>
              <a:r>
                <a:rPr lang="de-DE" dirty="0" err="1"/>
                <a:t>drawing</a:t>
              </a:r>
              <a:r>
                <a:rPr lang="de-DE" dirty="0"/>
                <a:t>(s) </a:t>
              </a:r>
              <a:r>
                <a:rPr lang="de-DE" dirty="0" err="1"/>
                <a:t>of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device</a:t>
              </a:r>
              <a:endParaRPr lang="de-DE" dirty="0"/>
            </a:p>
          </p:txBody>
        </p: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29A0903A-3F3F-4FFC-8D44-76E52B54C4AF}"/>
                </a:ext>
              </a:extLst>
            </p:cNvPr>
            <p:cNvCxnSpPr>
              <a:cxnSpLocks/>
              <a:stCxn id="55" idx="1"/>
              <a:endCxn id="15" idx="3"/>
            </p:cNvCxnSpPr>
            <p:nvPr/>
          </p:nvCxnSpPr>
          <p:spPr>
            <a:xfrm flipH="1" flipV="1">
              <a:off x="4267838" y="3540624"/>
              <a:ext cx="367583" cy="49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B673C58-BD82-4AB2-A961-45C080E3DDFE}"/>
              </a:ext>
            </a:extLst>
          </p:cNvPr>
          <p:cNvGrpSpPr/>
          <p:nvPr/>
        </p:nvGrpSpPr>
        <p:grpSpPr>
          <a:xfrm>
            <a:off x="4267838" y="4634624"/>
            <a:ext cx="7479269" cy="646331"/>
            <a:chOff x="4267838" y="4634624"/>
            <a:chExt cx="7479269" cy="646331"/>
          </a:xfrm>
        </p:grpSpPr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7A3593D2-81CB-4284-A585-65326A46240E}"/>
                </a:ext>
              </a:extLst>
            </p:cNvPr>
            <p:cNvSpPr txBox="1"/>
            <p:nvPr/>
          </p:nvSpPr>
          <p:spPr>
            <a:xfrm>
              <a:off x="4633915" y="4634624"/>
              <a:ext cx="711319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The alternative </a:t>
              </a:r>
              <a:r>
                <a:rPr lang="de-DE" dirty="0" err="1"/>
                <a:t>marking</a:t>
              </a:r>
              <a:r>
                <a:rPr lang="de-DE" dirty="0"/>
                <a:t> </a:t>
              </a:r>
              <a:r>
                <a:rPr lang="de-DE" dirty="0" err="1"/>
                <a:t>as</a:t>
              </a:r>
              <a:r>
                <a:rPr lang="de-DE" dirty="0"/>
                <a:t> in </a:t>
              </a:r>
              <a:r>
                <a:rPr lang="de-DE" dirty="0" err="1"/>
                <a:t>the</a:t>
              </a:r>
              <a:r>
                <a:rPr lang="de-DE" dirty="0"/>
                <a:t> Regulation / </a:t>
              </a:r>
            </a:p>
            <a:p>
              <a:r>
                <a:rPr lang="de-DE" dirty="0" err="1"/>
                <a:t>Explaining</a:t>
              </a:r>
              <a:r>
                <a:rPr lang="de-DE" dirty="0"/>
                <a:t> </a:t>
              </a:r>
              <a:r>
                <a:rPr lang="de-DE" dirty="0" err="1"/>
                <a:t>text</a:t>
              </a:r>
              <a:r>
                <a:rPr lang="de-DE" dirty="0"/>
                <a:t> </a:t>
              </a:r>
              <a:r>
                <a:rPr lang="de-DE" dirty="0" err="1"/>
                <a:t>for</a:t>
              </a:r>
              <a:r>
                <a:rPr lang="de-DE" dirty="0"/>
                <a:t> </a:t>
              </a:r>
              <a:r>
                <a:rPr lang="de-DE" dirty="0" err="1"/>
                <a:t>the</a:t>
              </a:r>
              <a:r>
                <a:rPr lang="de-DE" dirty="0"/>
                <a:t> </a:t>
              </a:r>
              <a:r>
                <a:rPr lang="de-DE" dirty="0" err="1"/>
                <a:t>device</a:t>
              </a:r>
              <a:endParaRPr lang="de-DE" dirty="0"/>
            </a:p>
          </p:txBody>
        </p: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DB67C40A-FA8D-4208-9EA8-FA816BDA8FB2}"/>
                </a:ext>
              </a:extLst>
            </p:cNvPr>
            <p:cNvCxnSpPr>
              <a:cxnSpLocks/>
              <a:stCxn id="56" idx="1"/>
              <a:endCxn id="82" idx="3"/>
            </p:cNvCxnSpPr>
            <p:nvPr/>
          </p:nvCxnSpPr>
          <p:spPr>
            <a:xfrm flipH="1">
              <a:off x="4267838" y="4957790"/>
              <a:ext cx="366077" cy="429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Grafik 76">
            <a:extLst>
              <a:ext uri="{FF2B5EF4-FFF2-40B4-BE49-F238E27FC236}">
                <a16:creationId xmlns:a16="http://schemas.microsoft.com/office/drawing/2014/main" id="{AE1076AB-1819-4955-8D4C-8A366C6C03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680" y="2953080"/>
            <a:ext cx="1583422" cy="57697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1" name="Textfeld 80">
            <a:extLst>
              <a:ext uri="{FF2B5EF4-FFF2-40B4-BE49-F238E27FC236}">
                <a16:creationId xmlns:a16="http://schemas.microsoft.com/office/drawing/2014/main" id="{3F44E60E-E170-4F43-8088-A804AB96190C}"/>
              </a:ext>
            </a:extLst>
          </p:cNvPr>
          <p:cNvSpPr txBox="1"/>
          <p:nvPr/>
        </p:nvSpPr>
        <p:spPr>
          <a:xfrm>
            <a:off x="1615496" y="4277419"/>
            <a:ext cx="212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R1  S1  2a  F1  AR  </a:t>
            </a:r>
          </a:p>
        </p:txBody>
      </p:sp>
      <p:sp>
        <p:nvSpPr>
          <p:cNvPr id="83" name="TextBox 101">
            <a:extLst>
              <a:ext uri="{FF2B5EF4-FFF2-40B4-BE49-F238E27FC236}">
                <a16:creationId xmlns:a16="http://schemas.microsoft.com/office/drawing/2014/main" id="{F64DB6B2-0C6C-49DE-8804-2D6531DE4D2F}"/>
              </a:ext>
            </a:extLst>
          </p:cNvPr>
          <p:cNvSpPr txBox="1"/>
          <p:nvPr/>
        </p:nvSpPr>
        <p:spPr>
          <a:xfrm>
            <a:off x="2402893" y="4653392"/>
            <a:ext cx="56888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</a:t>
            </a: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4" name="Oval 102">
            <a:extLst>
              <a:ext uri="{FF2B5EF4-FFF2-40B4-BE49-F238E27FC236}">
                <a16:creationId xmlns:a16="http://schemas.microsoft.com/office/drawing/2014/main" id="{37EC569A-D21E-441C-9167-5BD8FCB21FCA}"/>
              </a:ext>
            </a:extLst>
          </p:cNvPr>
          <p:cNvSpPr/>
          <p:nvPr/>
        </p:nvSpPr>
        <p:spPr>
          <a:xfrm>
            <a:off x="2353948" y="4683253"/>
            <a:ext cx="568886" cy="568886"/>
          </a:xfrm>
          <a:prstGeom prst="ellipse">
            <a:avLst/>
          </a:prstGeom>
          <a:noFill/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86" name="TextBox 117">
            <a:extLst>
              <a:ext uri="{FF2B5EF4-FFF2-40B4-BE49-F238E27FC236}">
                <a16:creationId xmlns:a16="http://schemas.microsoft.com/office/drawing/2014/main" id="{572C0CE6-6ABE-46F8-B07C-69FC6ED2BC52}"/>
              </a:ext>
            </a:extLst>
          </p:cNvPr>
          <p:cNvSpPr txBox="1"/>
          <p:nvPr/>
        </p:nvSpPr>
        <p:spPr>
          <a:xfrm>
            <a:off x="2115865" y="5268268"/>
            <a:ext cx="1029974" cy="448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</a:rPr>
              <a:t>148R00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3D29B476-DA8C-421E-8C82-6C8D53016A60}"/>
              </a:ext>
            </a:extLst>
          </p:cNvPr>
          <p:cNvCxnSpPr>
            <a:cxnSpLocks/>
          </p:cNvCxnSpPr>
          <p:nvPr/>
        </p:nvCxnSpPr>
        <p:spPr>
          <a:xfrm>
            <a:off x="2259260" y="4726919"/>
            <a:ext cx="0" cy="466087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>
            <a:extLst>
              <a:ext uri="{FF2B5EF4-FFF2-40B4-BE49-F238E27FC236}">
                <a16:creationId xmlns:a16="http://schemas.microsoft.com/office/drawing/2014/main" id="{1FD04FD5-DB85-4788-A788-D9F5B6D93914}"/>
              </a:ext>
            </a:extLst>
          </p:cNvPr>
          <p:cNvCxnSpPr>
            <a:cxnSpLocks/>
          </p:cNvCxnSpPr>
          <p:nvPr/>
        </p:nvCxnSpPr>
        <p:spPr>
          <a:xfrm flipH="1">
            <a:off x="3133538" y="4590375"/>
            <a:ext cx="373590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B835CC43-8383-4F4B-B79E-D4B5026C2A78}"/>
              </a:ext>
            </a:extLst>
          </p:cNvPr>
          <p:cNvCxnSpPr>
            <a:cxnSpLocks/>
          </p:cNvCxnSpPr>
          <p:nvPr/>
        </p:nvCxnSpPr>
        <p:spPr>
          <a:xfrm>
            <a:off x="2204343" y="4729487"/>
            <a:ext cx="122633" cy="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678C16F4-655E-45EE-892E-F982CE8F2BBC}"/>
              </a:ext>
            </a:extLst>
          </p:cNvPr>
          <p:cNvSpPr/>
          <p:nvPr/>
        </p:nvSpPr>
        <p:spPr>
          <a:xfrm>
            <a:off x="1091679" y="4204847"/>
            <a:ext cx="3176159" cy="151447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5" name="Rechteck 94">
            <a:extLst>
              <a:ext uri="{FF2B5EF4-FFF2-40B4-BE49-F238E27FC236}">
                <a16:creationId xmlns:a16="http://schemas.microsoft.com/office/drawing/2014/main" id="{C0968E59-EEA5-422E-A02B-EE5403F1A584}"/>
              </a:ext>
            </a:extLst>
          </p:cNvPr>
          <p:cNvSpPr/>
          <p:nvPr/>
        </p:nvSpPr>
        <p:spPr>
          <a:xfrm>
            <a:off x="1091679" y="2122193"/>
            <a:ext cx="3176159" cy="7495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3" name="Gerade Verbindung mit Pfeil 102">
            <a:extLst>
              <a:ext uri="{FF2B5EF4-FFF2-40B4-BE49-F238E27FC236}">
                <a16:creationId xmlns:a16="http://schemas.microsoft.com/office/drawing/2014/main" id="{6F72B61C-7D2C-4341-B63F-8A744D73BFB7}"/>
              </a:ext>
            </a:extLst>
          </p:cNvPr>
          <p:cNvCxnSpPr>
            <a:cxnSpLocks/>
          </p:cNvCxnSpPr>
          <p:nvPr/>
        </p:nvCxnSpPr>
        <p:spPr>
          <a:xfrm flipH="1">
            <a:off x="2347870" y="5323800"/>
            <a:ext cx="527339" cy="0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hteck 108">
            <a:extLst>
              <a:ext uri="{FF2B5EF4-FFF2-40B4-BE49-F238E27FC236}">
                <a16:creationId xmlns:a16="http://schemas.microsoft.com/office/drawing/2014/main" id="{BCFD91F6-2B09-4814-AE85-05BF40E41454}"/>
              </a:ext>
            </a:extLst>
          </p:cNvPr>
          <p:cNvSpPr/>
          <p:nvPr/>
        </p:nvSpPr>
        <p:spPr>
          <a:xfrm>
            <a:off x="2965524" y="4780586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3170</a:t>
            </a:r>
          </a:p>
        </p:txBody>
      </p:sp>
      <p:sp>
        <p:nvSpPr>
          <p:cNvPr id="110" name="Textfeld 109">
            <a:extLst>
              <a:ext uri="{FF2B5EF4-FFF2-40B4-BE49-F238E27FC236}">
                <a16:creationId xmlns:a16="http://schemas.microsoft.com/office/drawing/2014/main" id="{47D1CF96-8FD8-4BE4-8D93-FBF50DE4C251}"/>
              </a:ext>
            </a:extLst>
          </p:cNvPr>
          <p:cNvSpPr txBox="1"/>
          <p:nvPr/>
        </p:nvSpPr>
        <p:spPr>
          <a:xfrm>
            <a:off x="4633915" y="5426071"/>
            <a:ext cx="70018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i="1" dirty="0"/>
              <a:t>If necessary this document may have more pages</a:t>
            </a:r>
          </a:p>
        </p:txBody>
      </p:sp>
      <p:sp>
        <p:nvSpPr>
          <p:cNvPr id="112" name="Textfeld 111">
            <a:extLst>
              <a:ext uri="{FF2B5EF4-FFF2-40B4-BE49-F238E27FC236}">
                <a16:creationId xmlns:a16="http://schemas.microsoft.com/office/drawing/2014/main" id="{DA25AF2A-1B3F-4EE0-96F1-A6B61AD63C51}"/>
              </a:ext>
            </a:extLst>
          </p:cNvPr>
          <p:cNvSpPr txBox="1"/>
          <p:nvPr/>
        </p:nvSpPr>
        <p:spPr>
          <a:xfrm>
            <a:off x="412656" y="5961253"/>
            <a:ext cx="11366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The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above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except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alternative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marking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available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somewhere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the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documents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in DETA. This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could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be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found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by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authorised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experts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only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, but impossible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all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others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. The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existing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documents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also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contain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a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lot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information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that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is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not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for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public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view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in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any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400" i="1" dirty="0" err="1">
                <a:solidFill>
                  <a:schemeClr val="bg1">
                    <a:lumMod val="50000"/>
                  </a:schemeClr>
                </a:solidFill>
              </a:rPr>
              <a:t>case</a:t>
            </a:r>
            <a:r>
              <a:rPr lang="de-DE" sz="1400" i="1" dirty="0">
                <a:solidFill>
                  <a:schemeClr val="bg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DBB369E0-A701-4A5F-A681-707378635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707125" y="3067002"/>
            <a:ext cx="385052" cy="1583429"/>
          </a:xfrm>
          <a:prstGeom prst="rect">
            <a:avLst/>
          </a:prstGeom>
        </p:spPr>
      </p:pic>
      <p:pic>
        <p:nvPicPr>
          <p:cNvPr id="46" name="Grafik 45">
            <a:extLst>
              <a:ext uri="{FF2B5EF4-FFF2-40B4-BE49-F238E27FC236}">
                <a16:creationId xmlns:a16="http://schemas.microsoft.com/office/drawing/2014/main" id="{291B9D0F-645F-4E5B-808A-2EB5A78C8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690436" y="2958168"/>
            <a:ext cx="1583422" cy="57697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7" name="Grafik 46">
            <a:extLst>
              <a:ext uri="{FF2B5EF4-FFF2-40B4-BE49-F238E27FC236}">
                <a16:creationId xmlns:a16="http://schemas.microsoft.com/office/drawing/2014/main" id="{77614331-5A35-467F-BB7C-9688D412FD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 flipH="1">
            <a:off x="3303333" y="3070680"/>
            <a:ext cx="385052" cy="1583429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CBC50E61-928B-4396-A2DB-516A0870C735}"/>
              </a:ext>
            </a:extLst>
          </p:cNvPr>
          <p:cNvSpPr/>
          <p:nvPr/>
        </p:nvSpPr>
        <p:spPr>
          <a:xfrm>
            <a:off x="1091679" y="2917876"/>
            <a:ext cx="3176159" cy="12454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" name="Group 22">
            <a:extLst>
              <a:ext uri="{FF2B5EF4-FFF2-40B4-BE49-F238E27FC236}">
                <a16:creationId xmlns:a16="http://schemas.microsoft.com/office/drawing/2014/main" id="{E15A4315-D626-454C-A305-07AF364F449F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48" name="CustomShape 4">
              <a:extLst>
                <a:ext uri="{FF2B5EF4-FFF2-40B4-BE49-F238E27FC236}">
                  <a16:creationId xmlns:a16="http://schemas.microsoft.com/office/drawing/2014/main" id="{B12A6874-CA09-4D26-A843-AAD632DACF0B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9" name="CustomShape 5">
              <a:extLst>
                <a:ext uri="{FF2B5EF4-FFF2-40B4-BE49-F238E27FC236}">
                  <a16:creationId xmlns:a16="http://schemas.microsoft.com/office/drawing/2014/main" id="{180D7AD8-0703-4651-B191-B390E4D51B58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sp>
        <p:nvSpPr>
          <p:cNvPr id="41" name="Rechteck 18">
            <a:extLst>
              <a:ext uri="{FF2B5EF4-FFF2-40B4-BE49-F238E27FC236}">
                <a16:creationId xmlns:a16="http://schemas.microsoft.com/office/drawing/2014/main" id="{033F199A-45C3-49A4-8572-53AC2B9526A1}"/>
              </a:ext>
            </a:extLst>
          </p:cNvPr>
          <p:cNvSpPr/>
          <p:nvPr/>
        </p:nvSpPr>
        <p:spPr>
          <a:xfrm>
            <a:off x="540177" y="1167232"/>
            <a:ext cx="11366688" cy="360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feld 19">
            <a:extLst>
              <a:ext uri="{FF2B5EF4-FFF2-40B4-BE49-F238E27FC236}">
                <a16:creationId xmlns:a16="http://schemas.microsoft.com/office/drawing/2014/main" id="{692710CC-A515-462E-A7AD-3C71717E74D7}"/>
              </a:ext>
            </a:extLst>
          </p:cNvPr>
          <p:cNvSpPr txBox="1"/>
          <p:nvPr/>
        </p:nvSpPr>
        <p:spPr>
          <a:xfrm>
            <a:off x="540180" y="1130879"/>
            <a:ext cx="4743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2000" b="1" dirty="0"/>
              <a:t>Proposal Part A: Document 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024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elle 10">
            <a:extLst>
              <a:ext uri="{FF2B5EF4-FFF2-40B4-BE49-F238E27FC236}">
                <a16:creationId xmlns:a16="http://schemas.microsoft.com/office/drawing/2014/main" id="{0B39F379-212B-49CB-9464-8DFEADA931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652969"/>
              </p:ext>
            </p:extLst>
          </p:nvPr>
        </p:nvGraphicFramePr>
        <p:xfrm>
          <a:off x="1022661" y="2203638"/>
          <a:ext cx="6460062" cy="314924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28636">
                  <a:extLst>
                    <a:ext uri="{9D8B030D-6E8A-4147-A177-3AD203B41FA5}">
                      <a16:colId xmlns:a16="http://schemas.microsoft.com/office/drawing/2014/main" val="2379775216"/>
                    </a:ext>
                  </a:extLst>
                </a:gridCol>
                <a:gridCol w="1230284">
                  <a:extLst>
                    <a:ext uri="{9D8B030D-6E8A-4147-A177-3AD203B41FA5}">
                      <a16:colId xmlns:a16="http://schemas.microsoft.com/office/drawing/2014/main" val="2808292973"/>
                    </a:ext>
                  </a:extLst>
                </a:gridCol>
                <a:gridCol w="1000821">
                  <a:extLst>
                    <a:ext uri="{9D8B030D-6E8A-4147-A177-3AD203B41FA5}">
                      <a16:colId xmlns:a16="http://schemas.microsoft.com/office/drawing/2014/main" val="1796718425"/>
                    </a:ext>
                  </a:extLst>
                </a:gridCol>
                <a:gridCol w="1002546">
                  <a:extLst>
                    <a:ext uri="{9D8B030D-6E8A-4147-A177-3AD203B41FA5}">
                      <a16:colId xmlns:a16="http://schemas.microsoft.com/office/drawing/2014/main" val="2546959670"/>
                    </a:ext>
                  </a:extLst>
                </a:gridCol>
                <a:gridCol w="897775">
                  <a:extLst>
                    <a:ext uri="{9D8B030D-6E8A-4147-A177-3AD203B41FA5}">
                      <a16:colId xmlns:a16="http://schemas.microsoft.com/office/drawing/2014/main" val="1301354081"/>
                    </a:ext>
                  </a:extLst>
                </a:gridCol>
              </a:tblGrid>
              <a:tr h="543012"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CERT</a:t>
                      </a:r>
                    </a:p>
                    <a:p>
                      <a:pPr algn="ctr"/>
                      <a:r>
                        <a:rPr lang="en-US" sz="1200" noProof="0" dirty="0"/>
                        <a:t>(communication on type approval)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TR</a:t>
                      </a:r>
                    </a:p>
                    <a:p>
                      <a:pPr algn="ctr"/>
                      <a:r>
                        <a:rPr lang="en-US" sz="1200" noProof="0" dirty="0"/>
                        <a:t>(test report)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IF</a:t>
                      </a:r>
                    </a:p>
                    <a:p>
                      <a:pPr algn="ctr"/>
                      <a:r>
                        <a:rPr lang="en-US" sz="1200" noProof="0" dirty="0"/>
                        <a:t>(information document)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OTHER</a:t>
                      </a:r>
                    </a:p>
                    <a:p>
                      <a:pPr algn="ctr"/>
                      <a:r>
                        <a:rPr lang="en-US" sz="1200" noProof="0" dirty="0"/>
                        <a:t>(other document)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172378"/>
                  </a:ext>
                </a:extLst>
              </a:tr>
              <a:tr h="387866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Approval granting TAA</a:t>
                      </a:r>
                    </a:p>
                    <a:p>
                      <a:r>
                        <a:rPr lang="en-US" sz="1200" noProof="0" dirty="0"/>
                        <a:t>(for granted approval)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W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W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W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W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2627601"/>
                  </a:ext>
                </a:extLst>
              </a:tr>
              <a:tr h="387866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CP applying the UN Reg. for which approval was granted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7090083"/>
                  </a:ext>
                </a:extLst>
              </a:tr>
              <a:tr h="543012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CP applying UN Reg. 0</a:t>
                      </a:r>
                    </a:p>
                    <a:p>
                      <a:r>
                        <a:rPr lang="en-US" sz="1200" noProof="0" dirty="0"/>
                        <a:t>(access to the approvals of R0 and the annexed Regulations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72644"/>
                  </a:ext>
                </a:extLst>
              </a:tr>
              <a:tr h="314602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CPs not applying that Reg.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-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-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-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257309"/>
                  </a:ext>
                </a:extLst>
              </a:tr>
              <a:tr h="387866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Manufacturer</a:t>
                      </a:r>
                    </a:p>
                    <a:p>
                      <a:r>
                        <a:rPr lang="en-US" sz="1200" noProof="0" dirty="0"/>
                        <a:t>(only for own approvals)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/>
                        <a:t>R</a:t>
                      </a: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226909"/>
                  </a:ext>
                </a:extLst>
              </a:tr>
            </a:tbl>
          </a:graphicData>
        </a:graphic>
      </p:graphicFrame>
      <p:sp>
        <p:nvSpPr>
          <p:cNvPr id="85" name="Textfeld 84">
            <a:extLst>
              <a:ext uri="{FF2B5EF4-FFF2-40B4-BE49-F238E27FC236}">
                <a16:creationId xmlns:a16="http://schemas.microsoft.com/office/drawing/2014/main" id="{13BFC182-0E16-4260-8810-75EF45ABD59C}"/>
              </a:ext>
            </a:extLst>
          </p:cNvPr>
          <p:cNvSpPr txBox="1"/>
          <p:nvPr/>
        </p:nvSpPr>
        <p:spPr>
          <a:xfrm>
            <a:off x="530943" y="127819"/>
            <a:ext cx="10829784" cy="8309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UNIQUE IDENTIFIER / DETA Database </a:t>
            </a:r>
          </a:p>
          <a:p>
            <a:r>
              <a:rPr lang="en-US" sz="2400" dirty="0"/>
              <a:t>SLR requests for improvement – New </a:t>
            </a:r>
            <a:r>
              <a:rPr lang="en-US" sz="2400" dirty="0" err="1"/>
              <a:t>usergroup</a:t>
            </a:r>
            <a:r>
              <a:rPr lang="en-US" sz="2400" dirty="0"/>
              <a:t>(s) and access rights for DETA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F61C6E7-77BE-48EB-B0F8-AA0C3FEA659B}"/>
              </a:ext>
            </a:extLst>
          </p:cNvPr>
          <p:cNvSpPr txBox="1"/>
          <p:nvPr/>
        </p:nvSpPr>
        <p:spPr>
          <a:xfrm>
            <a:off x="521750" y="3017114"/>
            <a:ext cx="380480" cy="235379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vert="vert270" wrap="square" lIns="36000" tIns="36000" rIns="36000" bIns="36000" rtlCol="0" anchor="ctr" anchorCtr="1">
            <a:spAutoFit/>
          </a:bodyPr>
          <a:lstStyle/>
          <a:p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USERGROUPS DETA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2AFC8558-FFA3-4FD7-9C19-E7E858FDDE00}"/>
              </a:ext>
            </a:extLst>
          </p:cNvPr>
          <p:cNvSpPr txBox="1"/>
          <p:nvPr/>
        </p:nvSpPr>
        <p:spPr>
          <a:xfrm>
            <a:off x="3352801" y="1721714"/>
            <a:ext cx="4124256" cy="38048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de-DE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DOCUMENTS AVAILABLE IN DETA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544A0D04-4342-444C-89F0-BBA9E37BDBDC}"/>
              </a:ext>
            </a:extLst>
          </p:cNvPr>
          <p:cNvSpPr/>
          <p:nvPr/>
        </p:nvSpPr>
        <p:spPr>
          <a:xfrm>
            <a:off x="540177" y="1167232"/>
            <a:ext cx="11366688" cy="360218"/>
          </a:xfrm>
          <a:prstGeom prst="rect">
            <a:avLst/>
          </a:prstGeom>
          <a:solidFill>
            <a:srgbClr val="A5BB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468B263-5717-459C-A7B0-A6E37C2388E7}"/>
              </a:ext>
            </a:extLst>
          </p:cNvPr>
          <p:cNvSpPr txBox="1"/>
          <p:nvPr/>
        </p:nvSpPr>
        <p:spPr>
          <a:xfrm>
            <a:off x="540180" y="1130879"/>
            <a:ext cx="47430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2000" b="1" dirty="0" err="1"/>
              <a:t>Proposal</a:t>
            </a:r>
            <a:r>
              <a:rPr lang="de-DE" sz="2000" b="1" dirty="0"/>
              <a:t> Part B: Usergroup </a:t>
            </a:r>
            <a:r>
              <a:rPr lang="de-DE" sz="2000" b="1" dirty="0" err="1"/>
              <a:t>management</a:t>
            </a:r>
            <a:endParaRPr lang="de-DE" dirty="0"/>
          </a:p>
        </p:txBody>
      </p:sp>
      <p:grpSp>
        <p:nvGrpSpPr>
          <p:cNvPr id="21" name="Group 22">
            <a:extLst>
              <a:ext uri="{FF2B5EF4-FFF2-40B4-BE49-F238E27FC236}">
                <a16:creationId xmlns:a16="http://schemas.microsoft.com/office/drawing/2014/main" id="{F0F2DE29-4FE8-4722-9724-EE3FD95A1C69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22" name="CustomShape 4">
              <a:extLst>
                <a:ext uri="{FF2B5EF4-FFF2-40B4-BE49-F238E27FC236}">
                  <a16:creationId xmlns:a16="http://schemas.microsoft.com/office/drawing/2014/main" id="{2B38DB0D-B274-408D-AF27-EAC5C07BE40B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23" name="CustomShape 5">
              <a:extLst>
                <a:ext uri="{FF2B5EF4-FFF2-40B4-BE49-F238E27FC236}">
                  <a16:creationId xmlns:a16="http://schemas.microsoft.com/office/drawing/2014/main" id="{54DDAFD9-3901-448C-84C3-6B8934E52D2A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9CDE13D-AFE2-4CF5-ADDB-3FE49F9E99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637622"/>
              </p:ext>
            </p:extLst>
          </p:nvPr>
        </p:nvGraphicFramePr>
        <p:xfrm>
          <a:off x="7471599" y="2203638"/>
          <a:ext cx="1051677" cy="3163175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051677">
                  <a:extLst>
                    <a:ext uri="{9D8B030D-6E8A-4147-A177-3AD203B41FA5}">
                      <a16:colId xmlns:a16="http://schemas.microsoft.com/office/drawing/2014/main" val="998311277"/>
                    </a:ext>
                  </a:extLst>
                </a:gridCol>
              </a:tblGrid>
              <a:tr h="825940"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>
                          <a:solidFill>
                            <a:srgbClr val="FF0000"/>
                          </a:solidFill>
                        </a:rPr>
                        <a:t>“Summary”</a:t>
                      </a:r>
                    </a:p>
                    <a:p>
                      <a:pPr algn="ctr"/>
                      <a:r>
                        <a:rPr lang="en-US" sz="1400" b="1" noProof="0" dirty="0">
                          <a:solidFill>
                            <a:srgbClr val="FF0000"/>
                          </a:solidFill>
                        </a:rPr>
                        <a:t>(PDF)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5843939"/>
                  </a:ext>
                </a:extLst>
              </a:tr>
              <a:tr h="452176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W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428398"/>
                  </a:ext>
                </a:extLst>
              </a:tr>
              <a:tr h="453228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1391110"/>
                  </a:ext>
                </a:extLst>
              </a:tr>
              <a:tr h="643890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2847093"/>
                  </a:ext>
                </a:extLst>
              </a:tr>
              <a:tr h="324823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7001674"/>
                  </a:ext>
                </a:extLst>
              </a:tr>
              <a:tr h="452661">
                <a:tc>
                  <a:txBody>
                    <a:bodyPr/>
                    <a:lstStyle/>
                    <a:p>
                      <a:pPr algn="ctr"/>
                      <a:r>
                        <a:rPr lang="en-US" sz="1600" b="1" noProof="0" dirty="0">
                          <a:solidFill>
                            <a:srgbClr val="FF0000"/>
                          </a:solidFill>
                        </a:rPr>
                        <a:t>R</a:t>
                      </a: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41876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87C20E2-18BD-4683-99EB-4B265A013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44665"/>
              </p:ext>
            </p:extLst>
          </p:nvPr>
        </p:nvGraphicFramePr>
        <p:xfrm>
          <a:off x="1022661" y="5354614"/>
          <a:ext cx="6460062" cy="1005840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328636">
                  <a:extLst>
                    <a:ext uri="{9D8B030D-6E8A-4147-A177-3AD203B41FA5}">
                      <a16:colId xmlns:a16="http://schemas.microsoft.com/office/drawing/2014/main" val="784988799"/>
                    </a:ext>
                  </a:extLst>
                </a:gridCol>
                <a:gridCol w="1230284">
                  <a:extLst>
                    <a:ext uri="{9D8B030D-6E8A-4147-A177-3AD203B41FA5}">
                      <a16:colId xmlns:a16="http://schemas.microsoft.com/office/drawing/2014/main" val="81346234"/>
                    </a:ext>
                  </a:extLst>
                </a:gridCol>
                <a:gridCol w="1000821">
                  <a:extLst>
                    <a:ext uri="{9D8B030D-6E8A-4147-A177-3AD203B41FA5}">
                      <a16:colId xmlns:a16="http://schemas.microsoft.com/office/drawing/2014/main" val="965893966"/>
                    </a:ext>
                  </a:extLst>
                </a:gridCol>
                <a:gridCol w="1002546">
                  <a:extLst>
                    <a:ext uri="{9D8B030D-6E8A-4147-A177-3AD203B41FA5}">
                      <a16:colId xmlns:a16="http://schemas.microsoft.com/office/drawing/2014/main" val="1340345845"/>
                    </a:ext>
                  </a:extLst>
                </a:gridCol>
                <a:gridCol w="897775">
                  <a:extLst>
                    <a:ext uri="{9D8B030D-6E8A-4147-A177-3AD203B41FA5}">
                      <a16:colId xmlns:a16="http://schemas.microsoft.com/office/drawing/2014/main" val="2198963908"/>
                    </a:ext>
                  </a:extLst>
                </a:gridCol>
              </a:tblGrid>
              <a:tr h="3146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Periodical technical inspection, Law enforcement bodies,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Repair shops,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Vehicle owners,</a:t>
                      </a:r>
                    </a:p>
                    <a:p>
                      <a:r>
                        <a:rPr lang="en-US" sz="1200" b="1" noProof="0" dirty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End-users / Public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noProof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52003505"/>
                  </a:ext>
                </a:extLst>
              </a:tr>
            </a:tbl>
          </a:graphicData>
        </a:graphic>
      </p:graphicFrame>
      <p:sp>
        <p:nvSpPr>
          <p:cNvPr id="28" name="Textfeld 50">
            <a:extLst>
              <a:ext uri="{FF2B5EF4-FFF2-40B4-BE49-F238E27FC236}">
                <a16:creationId xmlns:a16="http://schemas.microsoft.com/office/drawing/2014/main" id="{7A8253EC-110A-4E04-92AD-BC2B4BD8CDB5}"/>
              </a:ext>
            </a:extLst>
          </p:cNvPr>
          <p:cNvSpPr txBox="1"/>
          <p:nvPr/>
        </p:nvSpPr>
        <p:spPr>
          <a:xfrm>
            <a:off x="9036019" y="3836643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rgbClr val="FF0000"/>
                </a:solidFill>
              </a:rPr>
              <a:t>Additional </a:t>
            </a:r>
            <a:r>
              <a:rPr lang="de-DE" sz="1400" b="1" dirty="0" err="1">
                <a:solidFill>
                  <a:srgbClr val="FF0000"/>
                </a:solidFill>
              </a:rPr>
              <a:t>summary</a:t>
            </a:r>
            <a:r>
              <a:rPr lang="de-DE" sz="1400" b="1" dirty="0">
                <a:solidFill>
                  <a:srgbClr val="FF0000"/>
                </a:solidFill>
              </a:rPr>
              <a:t> </a:t>
            </a:r>
            <a:r>
              <a:rPr lang="de-DE" sz="1400" b="1" dirty="0" err="1">
                <a:solidFill>
                  <a:srgbClr val="FF0000"/>
                </a:solidFill>
              </a:rPr>
              <a:t>document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9" name="Rechteck 51">
            <a:extLst>
              <a:ext uri="{FF2B5EF4-FFF2-40B4-BE49-F238E27FC236}">
                <a16:creationId xmlns:a16="http://schemas.microsoft.com/office/drawing/2014/main" id="{F741CF28-95A0-4D84-8C8F-97F8D0729CDC}"/>
              </a:ext>
            </a:extLst>
          </p:cNvPr>
          <p:cNvSpPr/>
          <p:nvPr/>
        </p:nvSpPr>
        <p:spPr>
          <a:xfrm>
            <a:off x="8705850" y="3812297"/>
            <a:ext cx="334373" cy="3640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hteck 42">
            <a:extLst>
              <a:ext uri="{FF2B5EF4-FFF2-40B4-BE49-F238E27FC236}">
                <a16:creationId xmlns:a16="http://schemas.microsoft.com/office/drawing/2014/main" id="{5F271123-80E6-4A0D-9909-3E8FBA632892}"/>
              </a:ext>
            </a:extLst>
          </p:cNvPr>
          <p:cNvSpPr/>
          <p:nvPr/>
        </p:nvSpPr>
        <p:spPr>
          <a:xfrm>
            <a:off x="7477055" y="1731239"/>
            <a:ext cx="1070041" cy="36117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44">
            <a:extLst>
              <a:ext uri="{FF2B5EF4-FFF2-40B4-BE49-F238E27FC236}">
                <a16:creationId xmlns:a16="http://schemas.microsoft.com/office/drawing/2014/main" id="{4E9D66E7-F449-40EF-8572-B628CCC638C0}"/>
              </a:ext>
            </a:extLst>
          </p:cNvPr>
          <p:cNvSpPr txBox="1"/>
          <p:nvPr/>
        </p:nvSpPr>
        <p:spPr>
          <a:xfrm>
            <a:off x="7712938" y="1645514"/>
            <a:ext cx="58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rgbClr val="FF0000"/>
                </a:solidFill>
              </a:rPr>
              <a:t>+</a:t>
            </a:r>
          </a:p>
        </p:txBody>
      </p:sp>
      <p:sp>
        <p:nvSpPr>
          <p:cNvPr id="32" name="Textfeld 6">
            <a:extLst>
              <a:ext uri="{FF2B5EF4-FFF2-40B4-BE49-F238E27FC236}">
                <a16:creationId xmlns:a16="http://schemas.microsoft.com/office/drawing/2014/main" id="{6C603D98-0809-4C1D-A518-534B50D09BE6}"/>
              </a:ext>
            </a:extLst>
          </p:cNvPr>
          <p:cNvSpPr txBox="1"/>
          <p:nvPr/>
        </p:nvSpPr>
        <p:spPr>
          <a:xfrm>
            <a:off x="9036020" y="3172187"/>
            <a:ext cx="28632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Existing access rights</a:t>
            </a:r>
          </a:p>
          <a:p>
            <a:r>
              <a:rPr lang="de-DE" sz="1400" dirty="0"/>
              <a:t>And documents  (177</a:t>
            </a:r>
            <a:r>
              <a:rPr lang="de-DE" sz="1400" baseline="30000" dirty="0"/>
              <a:t>th</a:t>
            </a:r>
            <a:r>
              <a:rPr lang="de-DE" sz="1400" dirty="0"/>
              <a:t> WP.29)</a:t>
            </a:r>
          </a:p>
        </p:txBody>
      </p:sp>
      <p:sp>
        <p:nvSpPr>
          <p:cNvPr id="33" name="Rechteck 43">
            <a:extLst>
              <a:ext uri="{FF2B5EF4-FFF2-40B4-BE49-F238E27FC236}">
                <a16:creationId xmlns:a16="http://schemas.microsoft.com/office/drawing/2014/main" id="{E309CCFF-9435-4CCF-8EEF-EC6C32CD1BE1}"/>
              </a:ext>
            </a:extLst>
          </p:cNvPr>
          <p:cNvSpPr/>
          <p:nvPr/>
        </p:nvSpPr>
        <p:spPr>
          <a:xfrm>
            <a:off x="8705850" y="3245119"/>
            <a:ext cx="334373" cy="36408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feld 47">
            <a:extLst>
              <a:ext uri="{FF2B5EF4-FFF2-40B4-BE49-F238E27FC236}">
                <a16:creationId xmlns:a16="http://schemas.microsoft.com/office/drawing/2014/main" id="{A66FBDEA-8589-4F1F-A9A0-D2001C25E6EE}"/>
              </a:ext>
            </a:extLst>
          </p:cNvPr>
          <p:cNvSpPr txBox="1"/>
          <p:nvPr/>
        </p:nvSpPr>
        <p:spPr>
          <a:xfrm>
            <a:off x="9036020" y="4384936"/>
            <a:ext cx="2743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solidFill>
                  <a:schemeClr val="bg2">
                    <a:lumMod val="25000"/>
                  </a:schemeClr>
                </a:solidFill>
              </a:rPr>
              <a:t>Additional usergroup</a:t>
            </a:r>
          </a:p>
        </p:txBody>
      </p:sp>
      <p:sp>
        <p:nvSpPr>
          <p:cNvPr id="35" name="Rechteck 48">
            <a:extLst>
              <a:ext uri="{FF2B5EF4-FFF2-40B4-BE49-F238E27FC236}">
                <a16:creationId xmlns:a16="http://schemas.microsoft.com/office/drawing/2014/main" id="{E9C8968F-38F7-402A-8B01-1AD4439641B1}"/>
              </a:ext>
            </a:extLst>
          </p:cNvPr>
          <p:cNvSpPr/>
          <p:nvPr/>
        </p:nvSpPr>
        <p:spPr>
          <a:xfrm>
            <a:off x="8705850" y="4351354"/>
            <a:ext cx="334373" cy="364083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" name="Rechteck 54">
            <a:extLst>
              <a:ext uri="{FF2B5EF4-FFF2-40B4-BE49-F238E27FC236}">
                <a16:creationId xmlns:a16="http://schemas.microsoft.com/office/drawing/2014/main" id="{7D3E6D23-6D4C-4AB3-BD56-8952BF168252}"/>
              </a:ext>
            </a:extLst>
          </p:cNvPr>
          <p:cNvSpPr/>
          <p:nvPr/>
        </p:nvSpPr>
        <p:spPr>
          <a:xfrm>
            <a:off x="521750" y="5377310"/>
            <a:ext cx="380480" cy="994307"/>
          </a:xfrm>
          <a:prstGeom prst="rect">
            <a:avLst/>
          </a:prstGeom>
          <a:noFill/>
          <a:ln w="28575">
            <a:solidFill>
              <a:schemeClr val="bg2">
                <a:lumMod val="2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55">
            <a:extLst>
              <a:ext uri="{FF2B5EF4-FFF2-40B4-BE49-F238E27FC236}">
                <a16:creationId xmlns:a16="http://schemas.microsoft.com/office/drawing/2014/main" id="{00B20FD8-5207-4494-A556-175B4CB89FB3}"/>
              </a:ext>
            </a:extLst>
          </p:cNvPr>
          <p:cNvSpPr txBox="1"/>
          <p:nvPr/>
        </p:nvSpPr>
        <p:spPr>
          <a:xfrm>
            <a:off x="424668" y="5605076"/>
            <a:ext cx="5810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chemeClr val="tx2">
                    <a:lumMod val="75000"/>
                  </a:schemeClr>
                </a:solidFill>
              </a:rPr>
              <a:t>+</a:t>
            </a:r>
          </a:p>
        </p:txBody>
      </p:sp>
      <p:sp>
        <p:nvSpPr>
          <p:cNvPr id="38" name="Rechteck 48">
            <a:extLst>
              <a:ext uri="{FF2B5EF4-FFF2-40B4-BE49-F238E27FC236}">
                <a16:creationId xmlns:a16="http://schemas.microsoft.com/office/drawing/2014/main" id="{587AED91-DF83-4096-9531-014D532BDEC9}"/>
              </a:ext>
            </a:extLst>
          </p:cNvPr>
          <p:cNvSpPr/>
          <p:nvPr/>
        </p:nvSpPr>
        <p:spPr>
          <a:xfrm>
            <a:off x="1031131" y="5370907"/>
            <a:ext cx="6452511" cy="1000710"/>
          </a:xfrm>
          <a:prstGeom prst="rect">
            <a:avLst/>
          </a:prstGeom>
          <a:noFill/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hteck 51">
            <a:extLst>
              <a:ext uri="{FF2B5EF4-FFF2-40B4-BE49-F238E27FC236}">
                <a16:creationId xmlns:a16="http://schemas.microsoft.com/office/drawing/2014/main" id="{89A513EA-866E-4DF4-A76C-D0ADB71842BB}"/>
              </a:ext>
            </a:extLst>
          </p:cNvPr>
          <p:cNvSpPr/>
          <p:nvPr/>
        </p:nvSpPr>
        <p:spPr>
          <a:xfrm>
            <a:off x="7480570" y="2207692"/>
            <a:ext cx="1051677" cy="315912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3F40CC8-5AAC-4B29-B8A7-A0FD1229CF09}"/>
              </a:ext>
            </a:extLst>
          </p:cNvPr>
          <p:cNvGrpSpPr/>
          <p:nvPr/>
        </p:nvGrpSpPr>
        <p:grpSpPr>
          <a:xfrm>
            <a:off x="7522559" y="5400191"/>
            <a:ext cx="3948240" cy="972535"/>
            <a:chOff x="7522559" y="5400191"/>
            <a:chExt cx="3948240" cy="972535"/>
          </a:xfrm>
        </p:grpSpPr>
        <p:sp>
          <p:nvSpPr>
            <p:cNvPr id="40" name="Rechteck 48">
              <a:extLst>
                <a:ext uri="{FF2B5EF4-FFF2-40B4-BE49-F238E27FC236}">
                  <a16:creationId xmlns:a16="http://schemas.microsoft.com/office/drawing/2014/main" id="{45FA041F-D7DE-4C40-9900-409161D0DE92}"/>
                </a:ext>
              </a:extLst>
            </p:cNvPr>
            <p:cNvSpPr/>
            <p:nvPr/>
          </p:nvSpPr>
          <p:spPr>
            <a:xfrm>
              <a:off x="7522559" y="5400191"/>
              <a:ext cx="999809" cy="97253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rgbClr val="FFFF00"/>
                  </a:solidFill>
                </a:rPr>
                <a:t>R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10241AA-4926-433B-84E7-FB36A78D5005}"/>
                </a:ext>
              </a:extLst>
            </p:cNvPr>
            <p:cNvSpPr txBox="1"/>
            <p:nvPr/>
          </p:nvSpPr>
          <p:spPr>
            <a:xfrm>
              <a:off x="8647482" y="5468888"/>
              <a:ext cx="28233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/>
                <a:t>The new usergroup has only read access right of the new document „Summary“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7948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 animBg="1"/>
      <p:bldP spid="30" grpId="0" animBg="1"/>
      <p:bldP spid="31" grpId="0"/>
      <p:bldP spid="34" grpId="0"/>
      <p:bldP spid="35" grpId="0" animBg="1"/>
      <p:bldP spid="36" grpId="0" animBg="1"/>
      <p:bldP spid="37" grpId="0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8CA0BFF-C33B-4FDB-B134-836229D8B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2824-367F-4233-B96A-3B383EFE3CC8}" type="slidenum">
              <a:rPr lang="de-DE" smtClean="0"/>
              <a:t>6</a:t>
            </a:fld>
            <a:endParaRPr lang="de-DE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646C421F-C882-4C96-B0E5-CAF46EB85802}"/>
              </a:ext>
            </a:extLst>
          </p:cNvPr>
          <p:cNvSpPr txBox="1"/>
          <p:nvPr/>
        </p:nvSpPr>
        <p:spPr>
          <a:xfrm>
            <a:off x="2087418" y="2419927"/>
            <a:ext cx="8192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dirty="0"/>
              <a:t>BACKUP</a:t>
            </a:r>
          </a:p>
        </p:txBody>
      </p:sp>
      <p:grpSp>
        <p:nvGrpSpPr>
          <p:cNvPr id="4" name="Group 22">
            <a:extLst>
              <a:ext uri="{FF2B5EF4-FFF2-40B4-BE49-F238E27FC236}">
                <a16:creationId xmlns:a16="http://schemas.microsoft.com/office/drawing/2014/main" id="{2CCB0CD8-CE2B-4434-9BAF-CC64CE4D77EA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5" name="CustomShape 4">
              <a:extLst>
                <a:ext uri="{FF2B5EF4-FFF2-40B4-BE49-F238E27FC236}">
                  <a16:creationId xmlns:a16="http://schemas.microsoft.com/office/drawing/2014/main" id="{7E3F7091-E699-4A1B-933D-791C39D13A0E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6" name="CustomShape 5">
              <a:extLst>
                <a:ext uri="{FF2B5EF4-FFF2-40B4-BE49-F238E27FC236}">
                  <a16:creationId xmlns:a16="http://schemas.microsoft.com/office/drawing/2014/main" id="{D0EC7796-183A-48D9-B423-97118930BE85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924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lussdiagramm: Mehrere Dokumente 50">
            <a:extLst>
              <a:ext uri="{FF2B5EF4-FFF2-40B4-BE49-F238E27FC236}">
                <a16:creationId xmlns:a16="http://schemas.microsoft.com/office/drawing/2014/main" id="{28D3A6E2-FA9E-4DC5-A555-45F114C2BA42}"/>
              </a:ext>
            </a:extLst>
          </p:cNvPr>
          <p:cNvSpPr/>
          <p:nvPr/>
        </p:nvSpPr>
        <p:spPr>
          <a:xfrm>
            <a:off x="9496193" y="4551602"/>
            <a:ext cx="2210899" cy="1910889"/>
          </a:xfrm>
          <a:prstGeom prst="flowChartMultidocumen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F9A82F3-5D3A-4EBB-BE5D-4FF6170B6393}"/>
              </a:ext>
            </a:extLst>
          </p:cNvPr>
          <p:cNvSpPr txBox="1"/>
          <p:nvPr/>
        </p:nvSpPr>
        <p:spPr>
          <a:xfrm>
            <a:off x="530941" y="2141326"/>
            <a:ext cx="5518209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Information included in the </a:t>
            </a:r>
            <a:r>
              <a:rPr lang="en-US" sz="1600" b="1" dirty="0">
                <a:solidFill>
                  <a:schemeClr val="accent1"/>
                </a:solidFill>
              </a:rPr>
              <a:t>approval marking</a:t>
            </a:r>
            <a:r>
              <a:rPr lang="en-US" sz="1600" b="1" dirty="0"/>
              <a:t>:</a:t>
            </a:r>
          </a:p>
          <a:p>
            <a:pPr marL="342900" indent="-342900">
              <a:buFontTx/>
              <a:buAutoNum type="arabicPeriod"/>
            </a:pPr>
            <a:endParaRPr lang="en-US" sz="1400" dirty="0"/>
          </a:p>
          <a:p>
            <a:pPr marL="342900" indent="-342900">
              <a:buFontTx/>
              <a:buAutoNum type="arabicPeriod"/>
            </a:pPr>
            <a:r>
              <a:rPr lang="en-US" sz="1400" dirty="0"/>
              <a:t>The number of the type approval (3169 and 3170)</a:t>
            </a:r>
          </a:p>
          <a:p>
            <a:pPr marL="342900" indent="-342900">
              <a:buAutoNum type="arabicPeriod"/>
            </a:pPr>
            <a:r>
              <a:rPr lang="en-US" sz="1400" dirty="0"/>
              <a:t>The contracting party who is responsible for the type approval (E1)</a:t>
            </a:r>
          </a:p>
          <a:p>
            <a:pPr marL="342900" indent="-342900">
              <a:buFontTx/>
              <a:buAutoNum type="arabicPeriod"/>
            </a:pPr>
            <a:r>
              <a:rPr lang="en-US" sz="1400" dirty="0"/>
              <a:t>The Regulation Number the device was type approved to (148)</a:t>
            </a:r>
          </a:p>
          <a:p>
            <a:pPr marL="342900" indent="-342900">
              <a:buAutoNum type="arabicPeriod"/>
            </a:pPr>
            <a:r>
              <a:rPr lang="en-US" sz="1400" dirty="0"/>
              <a:t>The status of the Regulation at the time of type approval (00)</a:t>
            </a:r>
          </a:p>
          <a:p>
            <a:pPr marL="342900" indent="-342900">
              <a:buFontTx/>
              <a:buAutoNum type="arabicPeriod"/>
            </a:pPr>
            <a:r>
              <a:rPr lang="en-US" sz="1400" dirty="0"/>
              <a:t>The functions that are included in the device (R1, S1, 2a, F1, AR)</a:t>
            </a:r>
          </a:p>
          <a:p>
            <a:pPr marL="342900" indent="-342900">
              <a:buAutoNum type="arabicPeriod"/>
            </a:pPr>
            <a:r>
              <a:rPr lang="en-US" sz="1400" dirty="0"/>
              <a:t>Any possible restrictions in mounting height on the vehicle</a:t>
            </a:r>
          </a:p>
          <a:p>
            <a:pPr marL="342900" indent="-342900">
              <a:buAutoNum type="arabicPeriod"/>
            </a:pPr>
            <a:r>
              <a:rPr lang="en-US" sz="1400" dirty="0"/>
              <a:t>Any possible restrictions in mounting position on the vehicle</a:t>
            </a:r>
          </a:p>
          <a:p>
            <a:pPr marL="342900" indent="-342900">
              <a:buAutoNum type="arabicPeriod"/>
            </a:pPr>
            <a:r>
              <a:rPr lang="en-US" sz="1400" dirty="0"/>
              <a:t>Any necessary other devices that should be present (D or Y lamps)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0CC04CE3-311F-49B5-8446-0B20C2DA0C89}"/>
              </a:ext>
            </a:extLst>
          </p:cNvPr>
          <p:cNvSpPr/>
          <p:nvPr/>
        </p:nvSpPr>
        <p:spPr>
          <a:xfrm>
            <a:off x="7112087" y="5103352"/>
            <a:ext cx="442904" cy="323855"/>
          </a:xfrm>
          <a:prstGeom prst="roundRect">
            <a:avLst>
              <a:gd name="adj" fmla="val 42313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D2318596-B7AA-4689-8681-EBF9405005BF}"/>
              </a:ext>
            </a:extLst>
          </p:cNvPr>
          <p:cNvSpPr txBox="1"/>
          <p:nvPr/>
        </p:nvSpPr>
        <p:spPr>
          <a:xfrm>
            <a:off x="7042980" y="5004956"/>
            <a:ext cx="5630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UI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FCF1F3CD-D5B4-4AA6-8FF1-BC9FF3B00C27}"/>
              </a:ext>
            </a:extLst>
          </p:cNvPr>
          <p:cNvSpPr txBox="1"/>
          <p:nvPr/>
        </p:nvSpPr>
        <p:spPr>
          <a:xfrm>
            <a:off x="7499697" y="5079052"/>
            <a:ext cx="1100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1234567</a:t>
            </a: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2E643D4C-0886-4FA7-B272-852EB93F479E}"/>
              </a:ext>
            </a:extLst>
          </p:cNvPr>
          <p:cNvSpPr txBox="1"/>
          <p:nvPr/>
        </p:nvSpPr>
        <p:spPr>
          <a:xfrm>
            <a:off x="9678162" y="4810268"/>
            <a:ext cx="16591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DETA</a:t>
            </a:r>
          </a:p>
          <a:p>
            <a:pPr algn="ctr"/>
            <a:r>
              <a:rPr lang="en-US" b="1" dirty="0"/>
              <a:t>Information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F9C88AD3-9766-4255-8AF3-C1877A37C37C}"/>
              </a:ext>
            </a:extLst>
          </p:cNvPr>
          <p:cNvSpPr txBox="1"/>
          <p:nvPr/>
        </p:nvSpPr>
        <p:spPr>
          <a:xfrm>
            <a:off x="8950803" y="5035513"/>
            <a:ext cx="3637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+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7EAF0CC4-8990-4E6B-BE5D-93956623C923}"/>
              </a:ext>
            </a:extLst>
          </p:cNvPr>
          <p:cNvSpPr/>
          <p:nvPr/>
        </p:nvSpPr>
        <p:spPr>
          <a:xfrm>
            <a:off x="7042980" y="5043004"/>
            <a:ext cx="1509894" cy="46186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6E81F7F-2D69-4CB5-B903-026135D1CEB6}"/>
              </a:ext>
            </a:extLst>
          </p:cNvPr>
          <p:cNvSpPr txBox="1"/>
          <p:nvPr/>
        </p:nvSpPr>
        <p:spPr>
          <a:xfrm>
            <a:off x="9318080" y="6475045"/>
            <a:ext cx="2588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the database (internet)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E767A0E-888F-419C-8990-1DD6578602C2}"/>
              </a:ext>
            </a:extLst>
          </p:cNvPr>
          <p:cNvSpPr/>
          <p:nvPr/>
        </p:nvSpPr>
        <p:spPr>
          <a:xfrm>
            <a:off x="3298995" y="4702756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42D2856B-6759-4C52-A559-1DE6A262DED8}"/>
              </a:ext>
            </a:extLst>
          </p:cNvPr>
          <p:cNvSpPr/>
          <p:nvPr/>
        </p:nvSpPr>
        <p:spPr>
          <a:xfrm>
            <a:off x="3303072" y="5305418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E75437D-88E7-4C44-83C8-5F1EB1DBFBEF}"/>
              </a:ext>
            </a:extLst>
          </p:cNvPr>
          <p:cNvSpPr/>
          <p:nvPr/>
        </p:nvSpPr>
        <p:spPr>
          <a:xfrm>
            <a:off x="3309479" y="5887932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D9751258-79EB-490B-BC17-1B356D4F3128}"/>
              </a:ext>
            </a:extLst>
          </p:cNvPr>
          <p:cNvSpPr/>
          <p:nvPr/>
        </p:nvSpPr>
        <p:spPr>
          <a:xfrm>
            <a:off x="7572777" y="5699617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A5D3FDC1-AD49-4FE7-A282-13ED6A75088D}"/>
              </a:ext>
            </a:extLst>
          </p:cNvPr>
          <p:cNvSpPr/>
          <p:nvPr/>
        </p:nvSpPr>
        <p:spPr>
          <a:xfrm>
            <a:off x="8164230" y="5699617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5EA94154-BA18-41FB-B286-CA568073959A}"/>
              </a:ext>
            </a:extLst>
          </p:cNvPr>
          <p:cNvSpPr/>
          <p:nvPr/>
        </p:nvSpPr>
        <p:spPr>
          <a:xfrm>
            <a:off x="6977359" y="5699617"/>
            <a:ext cx="525042" cy="466340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4815038D-AE5F-4D59-8A85-20D10C27CE56}"/>
              </a:ext>
            </a:extLst>
          </p:cNvPr>
          <p:cNvSpPr txBox="1"/>
          <p:nvPr/>
        </p:nvSpPr>
        <p:spPr>
          <a:xfrm>
            <a:off x="6427979" y="2141328"/>
            <a:ext cx="551820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Information included in the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Unique Identifier</a:t>
            </a:r>
            <a:r>
              <a:rPr lang="en-US" sz="1600" b="1" dirty="0"/>
              <a:t>:</a:t>
            </a:r>
          </a:p>
          <a:p>
            <a:endParaRPr lang="en-US" sz="1400" dirty="0"/>
          </a:p>
          <a:p>
            <a:pPr marL="342900" indent="-342900">
              <a:buAutoNum type="arabicPeriod"/>
            </a:pPr>
            <a:r>
              <a:rPr lang="en-US" sz="1400" dirty="0"/>
              <a:t>The UI number under which the device information is available in the electronic database.</a:t>
            </a:r>
            <a:endParaRPr lang="en-US" sz="1400" i="1" dirty="0"/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F86BCDDB-4E58-4D83-A173-D3D8963E1906}"/>
              </a:ext>
            </a:extLst>
          </p:cNvPr>
          <p:cNvSpPr/>
          <p:nvPr/>
        </p:nvSpPr>
        <p:spPr>
          <a:xfrm>
            <a:off x="1095819" y="4699874"/>
            <a:ext cx="2115338" cy="163958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A86108AD-C417-43FD-99F9-9F58D8591D78}"/>
              </a:ext>
            </a:extLst>
          </p:cNvPr>
          <p:cNvSpPr txBox="1"/>
          <p:nvPr/>
        </p:nvSpPr>
        <p:spPr>
          <a:xfrm>
            <a:off x="865448" y="6306236"/>
            <a:ext cx="28444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 the device</a:t>
            </a:r>
            <a:endParaRPr lang="en-US" sz="1200" dirty="0"/>
          </a:p>
          <a:p>
            <a:pPr algn="ctr"/>
            <a:r>
              <a:rPr lang="en-US" sz="1200" dirty="0"/>
              <a:t> (approval markings + additional markings)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36753DC-74C7-477E-AA16-4A0CD1F0D6CC}"/>
              </a:ext>
            </a:extLst>
          </p:cNvPr>
          <p:cNvSpPr txBox="1"/>
          <p:nvPr/>
        </p:nvSpPr>
        <p:spPr>
          <a:xfrm>
            <a:off x="3298995" y="4832877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A9AD34B-FCAB-4BE0-86A0-0E998552185E}"/>
              </a:ext>
            </a:extLst>
          </p:cNvPr>
          <p:cNvSpPr txBox="1"/>
          <p:nvPr/>
        </p:nvSpPr>
        <p:spPr>
          <a:xfrm>
            <a:off x="3309479" y="5400793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B621C0FE-861A-4D21-B2BC-16B826653ABE}"/>
              </a:ext>
            </a:extLst>
          </p:cNvPr>
          <p:cNvSpPr txBox="1"/>
          <p:nvPr/>
        </p:nvSpPr>
        <p:spPr>
          <a:xfrm>
            <a:off x="3292456" y="5978217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89D6A1DA-BAAA-4591-88E7-BC9FEBC9E1D0}"/>
              </a:ext>
            </a:extLst>
          </p:cNvPr>
          <p:cNvSpPr txBox="1"/>
          <p:nvPr/>
        </p:nvSpPr>
        <p:spPr>
          <a:xfrm>
            <a:off x="6983766" y="5800360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D5CC4F41-88DF-4DB9-A920-6BE26154A8AD}"/>
              </a:ext>
            </a:extLst>
          </p:cNvPr>
          <p:cNvSpPr txBox="1"/>
          <p:nvPr/>
        </p:nvSpPr>
        <p:spPr>
          <a:xfrm>
            <a:off x="7583864" y="5810387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FD4C8459-38FF-4A1B-8CEA-282BEA2773A2}"/>
              </a:ext>
            </a:extLst>
          </p:cNvPr>
          <p:cNvSpPr txBox="1"/>
          <p:nvPr/>
        </p:nvSpPr>
        <p:spPr>
          <a:xfrm>
            <a:off x="8166204" y="5797335"/>
            <a:ext cx="5250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" dirty="0" err="1"/>
              <a:t>texttexttexttexttexttexttexttext</a:t>
            </a:r>
            <a:endParaRPr lang="en-US" sz="4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47297892-1FDB-4FF7-990F-6D26F0C8DE41}"/>
              </a:ext>
            </a:extLst>
          </p:cNvPr>
          <p:cNvSpPr txBox="1"/>
          <p:nvPr/>
        </p:nvSpPr>
        <p:spPr>
          <a:xfrm>
            <a:off x="530942" y="127819"/>
            <a:ext cx="10806382" cy="830997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UNIQUE IDENTIFIER</a:t>
            </a:r>
          </a:p>
          <a:p>
            <a:r>
              <a:rPr lang="en-US" sz="2400" dirty="0"/>
              <a:t>The original idea behind</a:t>
            </a: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A95A9E10-1DEE-4DCD-9B89-527146BDC9E8}"/>
              </a:ext>
            </a:extLst>
          </p:cNvPr>
          <p:cNvSpPr txBox="1"/>
          <p:nvPr/>
        </p:nvSpPr>
        <p:spPr>
          <a:xfrm>
            <a:off x="9650013" y="5437740"/>
            <a:ext cx="1647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If necessary available via the internet</a:t>
            </a:r>
          </a:p>
        </p:txBody>
      </p:sp>
      <p:sp>
        <p:nvSpPr>
          <p:cNvPr id="60" name="Pfeil: nach rechts 59">
            <a:extLst>
              <a:ext uri="{FF2B5EF4-FFF2-40B4-BE49-F238E27FC236}">
                <a16:creationId xmlns:a16="http://schemas.microsoft.com/office/drawing/2014/main" id="{344B30D0-5F91-4362-8946-9455C588896B}"/>
              </a:ext>
            </a:extLst>
          </p:cNvPr>
          <p:cNvSpPr/>
          <p:nvPr/>
        </p:nvSpPr>
        <p:spPr>
          <a:xfrm>
            <a:off x="4946845" y="4846349"/>
            <a:ext cx="1560330" cy="1145508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Foliennummernplatzhalter 1">
            <a:extLst>
              <a:ext uri="{FF2B5EF4-FFF2-40B4-BE49-F238E27FC236}">
                <a16:creationId xmlns:a16="http://schemas.microsoft.com/office/drawing/2014/main" id="{190A719E-C95B-4DB8-AFDB-6FB1063BF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085"/>
            <a:ext cx="2743200" cy="365125"/>
          </a:xfrm>
        </p:spPr>
        <p:txBody>
          <a:bodyPr/>
          <a:lstStyle/>
          <a:p>
            <a:fld id="{19402824-367F-4233-B96A-3B383EFE3CC8}" type="slidenum">
              <a:rPr lang="en-US" smtClean="0"/>
              <a:t>7</a:t>
            </a:fld>
            <a:endParaRPr lang="en-US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A2AF50D-1326-4836-80BA-331F53CD9A8F}"/>
              </a:ext>
            </a:extLst>
          </p:cNvPr>
          <p:cNvSpPr txBox="1"/>
          <p:nvPr/>
        </p:nvSpPr>
        <p:spPr>
          <a:xfrm>
            <a:off x="530942" y="1407162"/>
            <a:ext cx="11375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Paragraph 3.3.3. (148) „The approval marking may be replaced by the Unique Identifier (UI), if available.“</a:t>
            </a:r>
          </a:p>
        </p:txBody>
      </p:sp>
      <p:sp>
        <p:nvSpPr>
          <p:cNvPr id="52" name="Textfeld 52">
            <a:extLst>
              <a:ext uri="{FF2B5EF4-FFF2-40B4-BE49-F238E27FC236}">
                <a16:creationId xmlns:a16="http://schemas.microsoft.com/office/drawing/2014/main" id="{A86108AD-C417-43FD-99F9-9F58D8591D78}"/>
              </a:ext>
            </a:extLst>
          </p:cNvPr>
          <p:cNvSpPr txBox="1"/>
          <p:nvPr/>
        </p:nvSpPr>
        <p:spPr>
          <a:xfrm>
            <a:off x="6377514" y="6256929"/>
            <a:ext cx="28444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 the device</a:t>
            </a:r>
            <a:endParaRPr lang="en-US" sz="1200" dirty="0"/>
          </a:p>
          <a:p>
            <a:pPr algn="ctr"/>
            <a:r>
              <a:rPr lang="en-US" sz="1200" dirty="0"/>
              <a:t> (UI number + additional markings)</a:t>
            </a:r>
          </a:p>
        </p:txBody>
      </p:sp>
      <p:cxnSp>
        <p:nvCxnSpPr>
          <p:cNvPr id="59" name="Gerade Verbindung mit Pfeil 58">
            <a:extLst>
              <a:ext uri="{FF2B5EF4-FFF2-40B4-BE49-F238E27FC236}">
                <a16:creationId xmlns:a16="http://schemas.microsoft.com/office/drawing/2014/main" id="{D72AECBA-B988-43D1-BF64-645E0679F44F}"/>
              </a:ext>
            </a:extLst>
          </p:cNvPr>
          <p:cNvCxnSpPr>
            <a:cxnSpLocks/>
          </p:cNvCxnSpPr>
          <p:nvPr/>
        </p:nvCxnSpPr>
        <p:spPr>
          <a:xfrm>
            <a:off x="5462893" y="4019184"/>
            <a:ext cx="164558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54AA336-1AB3-4A95-94F3-CDCBF559F602}"/>
              </a:ext>
            </a:extLst>
          </p:cNvPr>
          <p:cNvGrpSpPr/>
          <p:nvPr/>
        </p:nvGrpSpPr>
        <p:grpSpPr>
          <a:xfrm>
            <a:off x="5496794" y="3700681"/>
            <a:ext cx="56917" cy="216321"/>
            <a:chOff x="6254675" y="3779030"/>
            <a:chExt cx="122633" cy="466087"/>
          </a:xfrm>
        </p:grpSpPr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A3337DAB-84B8-4D8C-887E-C64C5A18CCDC}"/>
                </a:ext>
              </a:extLst>
            </p:cNvPr>
            <p:cNvCxnSpPr>
              <a:cxnSpLocks/>
            </p:cNvCxnSpPr>
            <p:nvPr/>
          </p:nvCxnSpPr>
          <p:spPr>
            <a:xfrm>
              <a:off x="6319117" y="3779030"/>
              <a:ext cx="0" cy="46608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16A5D546-C29B-4154-BAA3-BCB2C8E6D0C5}"/>
                </a:ext>
              </a:extLst>
            </p:cNvPr>
            <p:cNvCxnSpPr>
              <a:cxnSpLocks/>
            </p:cNvCxnSpPr>
            <p:nvPr/>
          </p:nvCxnSpPr>
          <p:spPr>
            <a:xfrm>
              <a:off x="6254675" y="3781598"/>
              <a:ext cx="122633" cy="0"/>
            </a:xfrm>
            <a:prstGeom prst="line">
              <a:avLst/>
            </a:prstGeom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feld 64">
            <a:extLst>
              <a:ext uri="{FF2B5EF4-FFF2-40B4-BE49-F238E27FC236}">
                <a16:creationId xmlns:a16="http://schemas.microsoft.com/office/drawing/2014/main" id="{D3E4F260-A6DF-44CE-9A17-50A00C031545}"/>
              </a:ext>
            </a:extLst>
          </p:cNvPr>
          <p:cNvSpPr txBox="1"/>
          <p:nvPr/>
        </p:nvSpPr>
        <p:spPr>
          <a:xfrm>
            <a:off x="1089029" y="4701718"/>
            <a:ext cx="21240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R1  S1  2a  F1  AR  </a:t>
            </a:r>
          </a:p>
        </p:txBody>
      </p:sp>
      <p:sp>
        <p:nvSpPr>
          <p:cNvPr id="66" name="TextBox 101">
            <a:extLst>
              <a:ext uri="{FF2B5EF4-FFF2-40B4-BE49-F238E27FC236}">
                <a16:creationId xmlns:a16="http://schemas.microsoft.com/office/drawing/2014/main" id="{2A9229F4-64D7-4D87-84E6-385C02492068}"/>
              </a:ext>
            </a:extLst>
          </p:cNvPr>
          <p:cNvSpPr txBox="1"/>
          <p:nvPr/>
        </p:nvSpPr>
        <p:spPr>
          <a:xfrm>
            <a:off x="1885662" y="5151579"/>
            <a:ext cx="56888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600" dirty="0"/>
              <a:t>E</a:t>
            </a:r>
            <a:r>
              <a:rPr lang="en-US" sz="2000" dirty="0"/>
              <a:t>1</a:t>
            </a:r>
            <a:endParaRPr lang="en-US" dirty="0"/>
          </a:p>
        </p:txBody>
      </p:sp>
      <p:sp>
        <p:nvSpPr>
          <p:cNvPr id="67" name="Oval 102">
            <a:extLst>
              <a:ext uri="{FF2B5EF4-FFF2-40B4-BE49-F238E27FC236}">
                <a16:creationId xmlns:a16="http://schemas.microsoft.com/office/drawing/2014/main" id="{CB0FB276-DE15-4B95-B377-C59E7BDE6CA5}"/>
              </a:ext>
            </a:extLst>
          </p:cNvPr>
          <p:cNvSpPr/>
          <p:nvPr/>
        </p:nvSpPr>
        <p:spPr>
          <a:xfrm>
            <a:off x="1855189" y="5199912"/>
            <a:ext cx="568886" cy="568886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8" name="TextBox 117">
            <a:extLst>
              <a:ext uri="{FF2B5EF4-FFF2-40B4-BE49-F238E27FC236}">
                <a16:creationId xmlns:a16="http://schemas.microsoft.com/office/drawing/2014/main" id="{4FD1D5B2-C4C3-4B85-AF45-A476459538F1}"/>
              </a:ext>
            </a:extLst>
          </p:cNvPr>
          <p:cNvSpPr txBox="1"/>
          <p:nvPr/>
        </p:nvSpPr>
        <p:spPr>
          <a:xfrm>
            <a:off x="1506269" y="5821871"/>
            <a:ext cx="1282671" cy="462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400" dirty="0"/>
              <a:t>148R00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0FDC5AF0-FE26-4081-B6B1-723378DA68B3}"/>
              </a:ext>
            </a:extLst>
          </p:cNvPr>
          <p:cNvCxnSpPr>
            <a:cxnSpLocks/>
          </p:cNvCxnSpPr>
          <p:nvPr/>
        </p:nvCxnSpPr>
        <p:spPr>
          <a:xfrm>
            <a:off x="1760501" y="5243578"/>
            <a:ext cx="0" cy="466087"/>
          </a:xfrm>
          <a:prstGeom prst="straightConnector1">
            <a:avLst/>
          </a:prstGeom>
          <a:ln w="28575">
            <a:solidFill>
              <a:schemeClr val="bg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235A3E8-88E9-40A3-8B1E-15E68EA08F37}"/>
              </a:ext>
            </a:extLst>
          </p:cNvPr>
          <p:cNvCxnSpPr>
            <a:cxnSpLocks/>
          </p:cNvCxnSpPr>
          <p:nvPr/>
        </p:nvCxnSpPr>
        <p:spPr>
          <a:xfrm>
            <a:off x="1696059" y="5103271"/>
            <a:ext cx="122633" cy="0"/>
          </a:xfrm>
          <a:prstGeom prst="line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AB87CCC7-C7B7-43C8-8AFA-A75014943927}"/>
              </a:ext>
            </a:extLst>
          </p:cNvPr>
          <p:cNvCxnSpPr>
            <a:cxnSpLocks/>
          </p:cNvCxnSpPr>
          <p:nvPr/>
        </p:nvCxnSpPr>
        <p:spPr>
          <a:xfrm flipH="1">
            <a:off x="2690195" y="5042382"/>
            <a:ext cx="373590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6A422D1C-2681-4764-AE62-67726EAA40BD}"/>
              </a:ext>
            </a:extLst>
          </p:cNvPr>
          <p:cNvCxnSpPr>
            <a:cxnSpLocks/>
          </p:cNvCxnSpPr>
          <p:nvPr/>
        </p:nvCxnSpPr>
        <p:spPr>
          <a:xfrm>
            <a:off x="1760501" y="5281678"/>
            <a:ext cx="0" cy="466087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3F810AED-0694-47D7-B0B3-A99C97480721}"/>
              </a:ext>
            </a:extLst>
          </p:cNvPr>
          <p:cNvCxnSpPr>
            <a:cxnSpLocks/>
          </p:cNvCxnSpPr>
          <p:nvPr/>
        </p:nvCxnSpPr>
        <p:spPr>
          <a:xfrm>
            <a:off x="1705584" y="5274721"/>
            <a:ext cx="122633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BB3F9AE3-2463-4B93-B59E-16F1215A2756}"/>
              </a:ext>
            </a:extLst>
          </p:cNvPr>
          <p:cNvCxnSpPr>
            <a:cxnSpLocks/>
          </p:cNvCxnSpPr>
          <p:nvPr/>
        </p:nvCxnSpPr>
        <p:spPr>
          <a:xfrm flipH="1">
            <a:off x="1849111" y="5840459"/>
            <a:ext cx="527339" cy="0"/>
          </a:xfrm>
          <a:prstGeom prst="straightConnector1">
            <a:avLst/>
          </a:prstGeom>
          <a:ln w="28575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hteck 74">
            <a:extLst>
              <a:ext uri="{FF2B5EF4-FFF2-40B4-BE49-F238E27FC236}">
                <a16:creationId xmlns:a16="http://schemas.microsoft.com/office/drawing/2014/main" id="{E506AA3E-D906-4CAF-BFE0-3A297EE3AB8E}"/>
              </a:ext>
            </a:extLst>
          </p:cNvPr>
          <p:cNvSpPr/>
          <p:nvPr/>
        </p:nvSpPr>
        <p:spPr>
          <a:xfrm>
            <a:off x="2441117" y="5186413"/>
            <a:ext cx="7040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3169</a:t>
            </a:r>
          </a:p>
          <a:p>
            <a:pPr algn="ctr"/>
            <a:r>
              <a:rPr lang="en-US" sz="2000" dirty="0"/>
              <a:t>3170</a:t>
            </a:r>
          </a:p>
        </p:txBody>
      </p:sp>
      <p:grpSp>
        <p:nvGrpSpPr>
          <p:cNvPr id="47" name="Group 22">
            <a:extLst>
              <a:ext uri="{FF2B5EF4-FFF2-40B4-BE49-F238E27FC236}">
                <a16:creationId xmlns:a16="http://schemas.microsoft.com/office/drawing/2014/main" id="{B44524E4-3DCD-4F5B-A9B1-AC7A7B6AA739}"/>
              </a:ext>
            </a:extLst>
          </p:cNvPr>
          <p:cNvGrpSpPr/>
          <p:nvPr/>
        </p:nvGrpSpPr>
        <p:grpSpPr>
          <a:xfrm>
            <a:off x="11495439" y="122849"/>
            <a:ext cx="576000" cy="585125"/>
            <a:chOff x="689880" y="173403"/>
            <a:chExt cx="576000" cy="585125"/>
          </a:xfrm>
        </p:grpSpPr>
        <p:sp>
          <p:nvSpPr>
            <p:cNvPr id="63" name="CustomShape 4">
              <a:extLst>
                <a:ext uri="{FF2B5EF4-FFF2-40B4-BE49-F238E27FC236}">
                  <a16:creationId xmlns:a16="http://schemas.microsoft.com/office/drawing/2014/main" id="{87C7F4BB-DED7-422B-BFDE-B3BD57EB047C}"/>
                </a:ext>
              </a:extLst>
            </p:cNvPr>
            <p:cNvSpPr/>
            <p:nvPr/>
          </p:nvSpPr>
          <p:spPr>
            <a:xfrm>
              <a:off x="723608" y="173403"/>
              <a:ext cx="540000" cy="540000"/>
            </a:xfrm>
            <a:prstGeom prst="roundRect">
              <a:avLst>
                <a:gd name="adj" fmla="val 16667"/>
              </a:avLst>
            </a:prstGeom>
            <a:solidFill>
              <a:schemeClr val="tx1">
                <a:lumMod val="75000"/>
                <a:lumOff val="25000"/>
              </a:schemeClr>
            </a:solidFill>
            <a:ln w="38160">
              <a:solidFill>
                <a:schemeClr val="accent1">
                  <a:lumMod val="60000"/>
                  <a:lumOff val="4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76" name="CustomShape 5">
              <a:extLst>
                <a:ext uri="{FF2B5EF4-FFF2-40B4-BE49-F238E27FC236}">
                  <a16:creationId xmlns:a16="http://schemas.microsoft.com/office/drawing/2014/main" id="{7E2E0D58-1076-4206-AEF5-9820951438BC}"/>
                </a:ext>
              </a:extLst>
            </p:cNvPr>
            <p:cNvSpPr/>
            <p:nvPr/>
          </p:nvSpPr>
          <p:spPr>
            <a:xfrm>
              <a:off x="689880" y="183734"/>
              <a:ext cx="576000" cy="574794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90000" tIns="45000" rIns="90000" bIns="45000">
              <a:spAutoFit/>
            </a:bodyPr>
            <a:lstStyle/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GRE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IWG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  <a:p>
              <a:pPr algn="ctr">
                <a:lnSpc>
                  <a:spcPts val="1199"/>
                </a:lnSpc>
              </a:pPr>
              <a:r>
                <a:rPr lang="en-GB" sz="1600" b="1" strike="noStrike" spc="-1" dirty="0">
                  <a:solidFill>
                    <a:schemeClr val="bg1"/>
                  </a:solidFill>
                  <a:latin typeface="Courier New"/>
                  <a:ea typeface="DejaVu Sans"/>
                </a:rPr>
                <a:t>SLR</a:t>
              </a:r>
              <a:endParaRPr lang="en-GB" sz="1600" b="0" strike="noStrike" spc="-1" dirty="0">
                <a:solidFill>
                  <a:schemeClr val="bg1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764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914</Words>
  <Application>Microsoft Office PowerPoint</Application>
  <PresentationFormat>Widescreen</PresentationFormat>
  <Paragraphs>211</Paragraphs>
  <Slides>7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Bauckhage, Thomas</dc:creator>
  <cp:lastModifiedBy>Davide Puglisi</cp:lastModifiedBy>
  <cp:revision>189</cp:revision>
  <dcterms:created xsi:type="dcterms:W3CDTF">2019-02-21T10:30:17Z</dcterms:created>
  <dcterms:modified xsi:type="dcterms:W3CDTF">2020-11-13T16:40:14Z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a4f3930-35a4-43d2-be4a-3a5160255453_Enabled">
    <vt:lpwstr>True</vt:lpwstr>
  </property>
  <property fmtid="{D5CDD505-2E9C-101B-9397-08002B2CF9AE}" pid="3" name="MSIP_Label_5a4f3930-35a4-43d2-be4a-3a5160255453_SiteId">
    <vt:lpwstr>2d5eb7e2-d3ee-4bf5-bc62-79d5ae9cd9e1</vt:lpwstr>
  </property>
  <property fmtid="{D5CDD505-2E9C-101B-9397-08002B2CF9AE}" pid="4" name="MSIP_Label_5a4f3930-35a4-43d2-be4a-3a5160255453_Owner">
    <vt:lpwstr>Thomas.Bauckhage@hella.com</vt:lpwstr>
  </property>
  <property fmtid="{D5CDD505-2E9C-101B-9397-08002B2CF9AE}" pid="5" name="MSIP_Label_5a4f3930-35a4-43d2-be4a-3a5160255453_SetDate">
    <vt:lpwstr>2019-10-10T15:58:38.9512598Z</vt:lpwstr>
  </property>
  <property fmtid="{D5CDD505-2E9C-101B-9397-08002B2CF9AE}" pid="6" name="MSIP_Label_5a4f3930-35a4-43d2-be4a-3a5160255453_Name">
    <vt:lpwstr>Internal</vt:lpwstr>
  </property>
  <property fmtid="{D5CDD505-2E9C-101B-9397-08002B2CF9AE}" pid="7" name="MSIP_Label_5a4f3930-35a4-43d2-be4a-3a5160255453_Application">
    <vt:lpwstr>Microsoft Azure Information Protection</vt:lpwstr>
  </property>
  <property fmtid="{D5CDD505-2E9C-101B-9397-08002B2CF9AE}" pid="8" name="MSIP_Label_5a4f3930-35a4-43d2-be4a-3a5160255453_ActionId">
    <vt:lpwstr>706e901e-1aa0-4949-bfc4-c8b210588b36</vt:lpwstr>
  </property>
  <property fmtid="{D5CDD505-2E9C-101B-9397-08002B2CF9AE}" pid="9" name="MSIP_Label_5a4f3930-35a4-43d2-be4a-3a5160255453_Extended_MSFT_Method">
    <vt:lpwstr>Manual</vt:lpwstr>
  </property>
  <property fmtid="{D5CDD505-2E9C-101B-9397-08002B2CF9AE}" pid="10" name="MSIP_Label_4698f2b1-fe06-4489-9b90-7e2c0fb6f14e_Enabled">
    <vt:lpwstr>True</vt:lpwstr>
  </property>
  <property fmtid="{D5CDD505-2E9C-101B-9397-08002B2CF9AE}" pid="11" name="MSIP_Label_4698f2b1-fe06-4489-9b90-7e2c0fb6f14e_SiteId">
    <vt:lpwstr>2d5eb7e2-d3ee-4bf5-bc62-79d5ae9cd9e1</vt:lpwstr>
  </property>
  <property fmtid="{D5CDD505-2E9C-101B-9397-08002B2CF9AE}" pid="12" name="MSIP_Label_4698f2b1-fe06-4489-9b90-7e2c0fb6f14e_Owner">
    <vt:lpwstr>Thomas.Bauckhage@hella.com</vt:lpwstr>
  </property>
  <property fmtid="{D5CDD505-2E9C-101B-9397-08002B2CF9AE}" pid="13" name="MSIP_Label_4698f2b1-fe06-4489-9b90-7e2c0fb6f14e_SetDate">
    <vt:lpwstr>2019-10-10T15:58:38.9512598Z</vt:lpwstr>
  </property>
  <property fmtid="{D5CDD505-2E9C-101B-9397-08002B2CF9AE}" pid="14" name="MSIP_Label_4698f2b1-fe06-4489-9b90-7e2c0fb6f14e_Name">
    <vt:lpwstr>External Usage</vt:lpwstr>
  </property>
  <property fmtid="{D5CDD505-2E9C-101B-9397-08002B2CF9AE}" pid="15" name="MSIP_Label_4698f2b1-fe06-4489-9b90-7e2c0fb6f14e_Application">
    <vt:lpwstr>Microsoft Azure Information Protection</vt:lpwstr>
  </property>
  <property fmtid="{D5CDD505-2E9C-101B-9397-08002B2CF9AE}" pid="16" name="MSIP_Label_4698f2b1-fe06-4489-9b90-7e2c0fb6f14e_ActionId">
    <vt:lpwstr>706e901e-1aa0-4949-bfc4-c8b210588b36</vt:lpwstr>
  </property>
  <property fmtid="{D5CDD505-2E9C-101B-9397-08002B2CF9AE}" pid="17" name="MSIP_Label_4698f2b1-fe06-4489-9b90-7e2c0fb6f14e_Parent">
    <vt:lpwstr>5a4f3930-35a4-43d2-be4a-3a5160255453</vt:lpwstr>
  </property>
  <property fmtid="{D5CDD505-2E9C-101B-9397-08002B2CF9AE}" pid="18" name="MSIP_Label_4698f2b1-fe06-4489-9b90-7e2c0fb6f14e_Extended_MSFT_Method">
    <vt:lpwstr>Manual</vt:lpwstr>
  </property>
  <property fmtid="{D5CDD505-2E9C-101B-9397-08002B2CF9AE}" pid="19" name="Sensitivity">
    <vt:lpwstr>Internal External Usage</vt:lpwstr>
  </property>
</Properties>
</file>