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7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0.xml" ContentType="application/vnd.openxmlformats-officedocument.presentationml.tags+xml"/>
  <Override PartName="/ppt/tags/tag9.xml" ContentType="application/vnd.openxmlformats-officedocument.presentationml.tags+xml"/>
  <Override PartName="/ppt/tags/tag2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17.xml" ContentType="application/vnd.openxmlformats-officedocument.presentationml.tags+xml"/>
  <Override PartName="/ppt/tags/tag16.xml" ContentType="application/vnd.openxmlformats-officedocument.presentationml.tags+xml"/>
  <Override PartName="/ppt/tags/tag15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ustom.xml" ContentType="application/vnd.openxmlformats-officedocument.custom-properties+xml"/>
  <Override PartName="/ppt/tags/tag25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95" r:id="rId3"/>
    <p:sldId id="387" r:id="rId4"/>
    <p:sldId id="398" r:id="rId5"/>
    <p:sldId id="388" r:id="rId6"/>
    <p:sldId id="399" r:id="rId7"/>
    <p:sldId id="389" r:id="rId8"/>
    <p:sldId id="403" r:id="rId9"/>
    <p:sldId id="401" r:id="rId10"/>
    <p:sldId id="400" r:id="rId11"/>
    <p:sldId id="397" r:id="rId12"/>
    <p:sldId id="390" r:id="rId13"/>
    <p:sldId id="392" r:id="rId14"/>
    <p:sldId id="391" r:id="rId15"/>
    <p:sldId id="396" r:id="rId16"/>
    <p:sldId id="393" r:id="rId17"/>
    <p:sldId id="394" r:id="rId1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fri, Haaris - CSBP/CPSE" initials="HJ" lastIdx="20" clrIdx="0">
    <p:extLst>
      <p:ext uri="{19B8F6BF-5375-455C-9EA6-DF929625EA0E}">
        <p15:presenceInfo xmlns:p15="http://schemas.microsoft.com/office/powerpoint/2012/main" userId="Jafri, Haaris - CSBP/CPS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EC0A"/>
    <a:srgbClr val="DD19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E4368E-BE36-4FE3-9A35-09D7391734FE}" v="1" dt="2020-08-26T19:17:12.164"/>
    <p1510:client id="{F15D3918-797E-4490-B148-50AE5CF96218}" v="21" dt="2020-08-26T19:06:47.8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224" autoAdjust="0"/>
  </p:normalViewPr>
  <p:slideViewPr>
    <p:cSldViewPr snapToGrid="0" snapToObjects="1">
      <p:cViewPr>
        <p:scale>
          <a:sx n="100" d="100"/>
          <a:sy n="100" d="100"/>
        </p:scale>
        <p:origin x="540" y="-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4" d="100"/>
          <a:sy n="54" d="100"/>
        </p:scale>
        <p:origin x="282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70583" cy="482027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2" y="1"/>
            <a:ext cx="3170583" cy="482027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r">
              <a:defRPr sz="1200"/>
            </a:lvl1pPr>
          </a:lstStyle>
          <a:p>
            <a:fld id="{4486B28D-CD10-4E9D-BB0F-EB01F79DC2C3}" type="datetimeFigureOut">
              <a:rPr lang="en-CA" smtClean="0"/>
              <a:t>2021-01-25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3"/>
            <a:ext cx="3170583" cy="482027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2" y="9119173"/>
            <a:ext cx="3170583" cy="482027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r">
              <a:defRPr sz="1200"/>
            </a:lvl1pPr>
          </a:lstStyle>
          <a:p>
            <a:fld id="{245D2751-02E3-433C-A294-8F87FEA86E9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7332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2323A620-730B-4CCB-ABB4-E9DDEF69646F}" type="datetimeFigureOut">
              <a:rPr lang="en-CA" smtClean="0"/>
              <a:t>2021-01-25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53061FCE-BB51-4916-9D8A-65B54014505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5675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061FCE-BB51-4916-9D8A-65B540145052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706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061FCE-BB51-4916-9D8A-65B540145052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0860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061FCE-BB51-4916-9D8A-65B540145052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5534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061FCE-BB51-4916-9D8A-65B540145052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9622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010DF-92C9-D745-A3CA-6B1713C25B6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3302620"/>
            <a:ext cx="6858000" cy="1138238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4275" b="1" spc="75" baseline="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005DD-11F8-9245-B26B-41D1F4F8441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3000" y="4622257"/>
            <a:ext cx="6858000" cy="384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="1" kern="4600" spc="75" baseline="0">
                <a:latin typeface="Arial MT Std" panose="020B0402020200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SUB-TITLE GOES HERE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AF7FE24-A452-0441-B567-CCDDCB585D4D}"/>
              </a:ext>
            </a:extLst>
          </p:cNvPr>
          <p:cNvSpPr txBox="1">
            <a:spLocks/>
          </p:cNvSpPr>
          <p:nvPr userDrawn="1"/>
        </p:nvSpPr>
        <p:spPr>
          <a:xfrm>
            <a:off x="1143000" y="5698451"/>
            <a:ext cx="6858000" cy="38416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b="0" spc="0" baseline="0" dirty="0">
                <a:latin typeface="+mn-lt"/>
              </a:rPr>
              <a:t>Delivering insight through data, for a better Canada</a:t>
            </a:r>
            <a:endParaRPr lang="en-US" sz="1200" b="0" spc="0" baseline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7958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185C0EB-557E-1645-91FD-31902787C31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38472" y="-226050"/>
            <a:ext cx="3005528" cy="1460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462D20-F638-4A43-9D4D-587A01647D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9857" y="1576959"/>
            <a:ext cx="3796392" cy="240502"/>
          </a:xfrm>
          <a:prstGeom prst="rect">
            <a:avLst/>
          </a:prstGeom>
        </p:spPr>
      </p:pic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561771-F5B0-B740-831B-001696BB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106449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1200">
                <a:latin typeface="Arial MT Std" panose="020B0402020200020204" pitchFamily="34" charset="0"/>
              </a:defRPr>
            </a:lvl1pPr>
            <a:lvl2pPr>
              <a:defRPr sz="1050">
                <a:latin typeface="Arial MT Std" panose="020B0402020200020204" pitchFamily="34" charset="0"/>
              </a:defRPr>
            </a:lvl2pPr>
            <a:lvl3pPr>
              <a:defRPr sz="900">
                <a:latin typeface="Arial MT Std" panose="020B0402020200020204" pitchFamily="34" charset="0"/>
              </a:defRPr>
            </a:lvl3pPr>
            <a:lvl4pPr>
              <a:defRPr sz="825">
                <a:latin typeface="Arial MT Std" panose="020B0402020200020204" pitchFamily="34" charset="0"/>
              </a:defRPr>
            </a:lvl4pPr>
            <a:lvl5pPr>
              <a:defRPr sz="825">
                <a:latin typeface="Arial MT Std" panose="020B0402020200020204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78D8594-770D-2F41-980E-F79D6542DB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152144"/>
            <a:ext cx="78867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15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175F1EC-C657-3D4A-A745-698481CBF83F}"/>
              </a:ext>
            </a:extLst>
          </p:cNvPr>
          <p:cNvSpPr txBox="1">
            <a:spLocks/>
          </p:cNvSpPr>
          <p:nvPr userDrawn="1"/>
        </p:nvSpPr>
        <p:spPr>
          <a:xfrm>
            <a:off x="2807493" y="6400560"/>
            <a:ext cx="3529013" cy="24208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900" b="0" spc="0" baseline="0" dirty="0">
                <a:solidFill>
                  <a:schemeClr val="bg1"/>
                </a:solidFill>
                <a:latin typeface="+mn-lt"/>
              </a:rPr>
              <a:t>Delivering insight through data, for a better Canada</a:t>
            </a:r>
            <a:endParaRPr lang="en-US" sz="900" b="0" spc="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6422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79C42C0-1463-7D4C-A090-A7CB0034B9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38472" y="-226050"/>
            <a:ext cx="3005528" cy="1460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A36671-5263-8741-92CC-68694FC2D1E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5400000">
            <a:off x="4647349" y="2728123"/>
            <a:ext cx="3796392" cy="240502"/>
          </a:xfrm>
          <a:prstGeom prst="rect">
            <a:avLst/>
          </a:prstGeom>
        </p:spPr>
      </p:pic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3286D1-A677-074D-8452-B6E481375AB6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6543675" y="1078992"/>
            <a:ext cx="1971675" cy="4828830"/>
          </a:xfrm>
          <a:prstGeom prst="rect">
            <a:avLst/>
          </a:prstGeom>
        </p:spPr>
        <p:txBody>
          <a:bodyPr vert="eaVert" anchor="b">
            <a:normAutofit/>
          </a:bodyPr>
          <a:lstStyle>
            <a:lvl1pPr>
              <a:defRPr sz="15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30B674-98A5-8743-BF78-6CC7D5E7BE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078991"/>
            <a:ext cx="5800725" cy="4828831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1200">
                <a:latin typeface="Arial MT Std" panose="020B0402020200020204" pitchFamily="34" charset="0"/>
              </a:defRPr>
            </a:lvl1pPr>
            <a:lvl2pPr>
              <a:defRPr sz="1050">
                <a:latin typeface="Arial MT Std" panose="020B0402020200020204" pitchFamily="34" charset="0"/>
              </a:defRPr>
            </a:lvl2pPr>
            <a:lvl3pPr>
              <a:defRPr sz="900">
                <a:latin typeface="Arial MT Std" panose="020B0402020200020204" pitchFamily="34" charset="0"/>
              </a:defRPr>
            </a:lvl3pPr>
            <a:lvl4pPr>
              <a:defRPr sz="825">
                <a:latin typeface="Arial MT Std" panose="020B0402020200020204" pitchFamily="34" charset="0"/>
              </a:defRPr>
            </a:lvl4pPr>
            <a:lvl5pPr>
              <a:defRPr sz="825">
                <a:latin typeface="Arial MT Std" panose="020B0402020200020204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32B4073-311F-874C-A81D-D0F95ED0A7BC}"/>
              </a:ext>
            </a:extLst>
          </p:cNvPr>
          <p:cNvSpPr txBox="1">
            <a:spLocks/>
          </p:cNvSpPr>
          <p:nvPr userDrawn="1"/>
        </p:nvSpPr>
        <p:spPr>
          <a:xfrm>
            <a:off x="2807493" y="6400560"/>
            <a:ext cx="3529013" cy="24208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900" b="0" spc="0" baseline="0" dirty="0">
                <a:solidFill>
                  <a:schemeClr val="bg1"/>
                </a:solidFill>
                <a:latin typeface="+mn-lt"/>
              </a:rPr>
              <a:t>Delivering insight through data, for a better Canada</a:t>
            </a:r>
            <a:endParaRPr lang="en-US" sz="900" b="0" spc="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3552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&amp; Bullets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00038" y="1773238"/>
            <a:ext cx="7224290" cy="396001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31708D"/>
              </a:buClr>
              <a:buFont typeface="Arial" charset="0"/>
              <a:buChar char="•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00037" y="1037431"/>
            <a:ext cx="6648227" cy="591369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1F324F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172400" y="5257006"/>
            <a:ext cx="576064" cy="476250"/>
          </a:xfrm>
          <a:prstGeom prst="rect">
            <a:avLst/>
          </a:prstGeom>
        </p:spPr>
        <p:txBody>
          <a:bodyPr/>
          <a:lstStyle>
            <a:lvl1pPr algn="r">
              <a:defRPr sz="1400"/>
            </a:lvl1pPr>
          </a:lstStyle>
          <a:p>
            <a:pPr>
              <a:defRPr/>
            </a:pPr>
            <a:fld id="{D7BCBCE4-348C-FE43-9E32-9F16AF4F42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08165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0038" y="1700213"/>
            <a:ext cx="7224289" cy="410505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0038" y="980728"/>
            <a:ext cx="6720234" cy="575469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1F324F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1035CCF7-F785-B244-8BA7-6E3786CD22B3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>
          <a:xfrm>
            <a:off x="8172400" y="5257006"/>
            <a:ext cx="576064" cy="476250"/>
          </a:xfrm>
          <a:prstGeom prst="rect">
            <a:avLst/>
          </a:prstGeom>
        </p:spPr>
        <p:txBody>
          <a:bodyPr/>
          <a:lstStyle>
            <a:lvl1pPr algn="r">
              <a:defRPr sz="1400"/>
            </a:lvl1pPr>
          </a:lstStyle>
          <a:p>
            <a:pPr>
              <a:defRPr/>
            </a:pPr>
            <a:fld id="{D7BCBCE4-348C-FE43-9E32-9F16AF4F42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38344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8042DF-D6CA-C54C-B4D1-49EAF075C1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38472" y="-226050"/>
            <a:ext cx="3005528" cy="1460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A6D2B1-9B37-5E4F-8A69-85E89D822D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9857" y="2084329"/>
            <a:ext cx="3796392" cy="2405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F190F8-0D08-1945-8123-F4A12E3B91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294410"/>
            <a:ext cx="7886700" cy="895042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500" u="none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0CB7B-8791-AE45-8FD2-E35F03928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303813"/>
            <a:ext cx="7886700" cy="36282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500">
                <a:latin typeface="Arial MT Std" panose="020B0402020200020204" pitchFamily="34" charset="0"/>
              </a:defRPr>
            </a:lvl1pPr>
            <a:lvl2pPr>
              <a:defRPr sz="1350">
                <a:latin typeface="Arial MT Std" panose="020B0402020200020204" pitchFamily="34" charset="0"/>
              </a:defRPr>
            </a:lvl2pPr>
            <a:lvl3pPr>
              <a:defRPr sz="1200">
                <a:latin typeface="Arial MT Std" panose="020B0402020200020204" pitchFamily="34" charset="0"/>
              </a:defRPr>
            </a:lvl3pPr>
            <a:lvl4pPr>
              <a:defRPr sz="1050">
                <a:latin typeface="Arial MT Std" panose="020B0402020200020204" pitchFamily="34" charset="0"/>
              </a:defRPr>
            </a:lvl4pPr>
            <a:lvl5pPr>
              <a:defRPr sz="1050">
                <a:latin typeface="Arial MT Std" panose="020B0402020200020204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98B9CE6-D98F-1843-B178-8BB7AD4DC082}"/>
              </a:ext>
            </a:extLst>
          </p:cNvPr>
          <p:cNvSpPr txBox="1">
            <a:spLocks/>
          </p:cNvSpPr>
          <p:nvPr userDrawn="1"/>
        </p:nvSpPr>
        <p:spPr>
          <a:xfrm>
            <a:off x="2807493" y="6400560"/>
            <a:ext cx="3529013" cy="24208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900" b="0" spc="0" baseline="0" dirty="0">
                <a:solidFill>
                  <a:schemeClr val="bg1"/>
                </a:solidFill>
                <a:latin typeface="+mn-lt"/>
              </a:rPr>
              <a:t>Delivering insight through data, for a better Canada</a:t>
            </a:r>
            <a:endParaRPr lang="en-US" sz="900" b="0" spc="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3400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30A6984-BC7F-D144-AF57-8FDCF0C8651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38472" y="-226050"/>
            <a:ext cx="3005528" cy="1460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A98F09-FD6E-B643-A0BA-9A70BEE4F3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9857" y="4346471"/>
            <a:ext cx="3796392" cy="2405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A85CE2-762B-9C4F-B29F-5D8A941A19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1650105"/>
            <a:ext cx="78867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0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547A7C-2582-B94D-B0CA-CE72B9DC3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34261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 MT Std" panose="020B0402020200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244BC0E4-AEB1-7041-9F3A-27948598086D}"/>
              </a:ext>
            </a:extLst>
          </p:cNvPr>
          <p:cNvSpPr txBox="1">
            <a:spLocks/>
          </p:cNvSpPr>
          <p:nvPr userDrawn="1"/>
        </p:nvSpPr>
        <p:spPr>
          <a:xfrm>
            <a:off x="2807493" y="6400560"/>
            <a:ext cx="3529013" cy="24208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900" b="0" spc="0" baseline="0" dirty="0">
                <a:solidFill>
                  <a:schemeClr val="bg1"/>
                </a:solidFill>
                <a:latin typeface="+mn-lt"/>
              </a:rPr>
              <a:t>Delivering insight through data, for a better Canada</a:t>
            </a:r>
            <a:endParaRPr lang="en-US" sz="900" b="0" spc="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4920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9235FFA-E183-E64B-A48B-DBBE2E822AC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38472" y="-226050"/>
            <a:ext cx="3005528" cy="1460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9CC0C7-315F-F946-8789-3A666D2FA3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9857" y="1576959"/>
            <a:ext cx="3796392" cy="2405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D0AD4E-6AB3-214B-A4E4-E20A50DF75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152144"/>
            <a:ext cx="78867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15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BFCDB-AC25-4845-93D8-4FE6A2452A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1141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latin typeface="Arial MT Std" panose="020B0402020200020204" pitchFamily="34" charset="0"/>
              </a:defRPr>
            </a:lvl1pPr>
            <a:lvl2pPr>
              <a:defRPr sz="1050">
                <a:latin typeface="Arial MT Std" panose="020B0402020200020204" pitchFamily="34" charset="0"/>
              </a:defRPr>
            </a:lvl2pPr>
            <a:lvl3pPr>
              <a:defRPr sz="900">
                <a:latin typeface="Arial MT Std" panose="020B0402020200020204" pitchFamily="34" charset="0"/>
              </a:defRPr>
            </a:lvl3pPr>
            <a:lvl4pPr>
              <a:defRPr sz="825">
                <a:latin typeface="Arial MT Std" panose="020B0402020200020204" pitchFamily="34" charset="0"/>
              </a:defRPr>
            </a:lvl4pPr>
            <a:lvl5pPr>
              <a:defRPr sz="825">
                <a:latin typeface="Arial MT Std" panose="020B0402020200020204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469439-F6DE-1C4F-BF69-06F3A41096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1141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latin typeface="Arial MT Std" panose="020B0402020200020204" pitchFamily="34" charset="0"/>
              </a:defRPr>
            </a:lvl1pPr>
            <a:lvl2pPr>
              <a:defRPr sz="1050">
                <a:latin typeface="Arial MT Std" panose="020B0402020200020204" pitchFamily="34" charset="0"/>
              </a:defRPr>
            </a:lvl2pPr>
            <a:lvl3pPr>
              <a:defRPr sz="900">
                <a:latin typeface="Arial MT Std" panose="020B0402020200020204" pitchFamily="34" charset="0"/>
              </a:defRPr>
            </a:lvl3pPr>
            <a:lvl4pPr>
              <a:defRPr sz="825">
                <a:latin typeface="Arial MT Std" panose="020B0402020200020204" pitchFamily="34" charset="0"/>
              </a:defRPr>
            </a:lvl4pPr>
            <a:lvl5pPr>
              <a:defRPr sz="825">
                <a:latin typeface="Arial MT Std" panose="020B0402020200020204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99833999-87EB-A64F-B6A5-8A6C839B3299}"/>
              </a:ext>
            </a:extLst>
          </p:cNvPr>
          <p:cNvSpPr txBox="1">
            <a:spLocks/>
          </p:cNvSpPr>
          <p:nvPr userDrawn="1"/>
        </p:nvSpPr>
        <p:spPr>
          <a:xfrm>
            <a:off x="2807493" y="6400560"/>
            <a:ext cx="3529013" cy="24208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900" b="0" spc="0" baseline="0" dirty="0">
                <a:solidFill>
                  <a:schemeClr val="bg1"/>
                </a:solidFill>
                <a:latin typeface="+mn-lt"/>
              </a:rPr>
              <a:t>Delivering insight through data, for a better Canada</a:t>
            </a:r>
            <a:endParaRPr lang="en-US" sz="900" b="0" spc="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762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0649C26-7612-444C-99FB-6885558067E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38472" y="-226050"/>
            <a:ext cx="3005528" cy="1460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01B193-4990-E544-9075-5802240A8E1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9857" y="1576959"/>
            <a:ext cx="3796392" cy="24050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25CCEC-8CE8-A349-8EF6-399A8DC9DAD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9842" y="1817461"/>
            <a:ext cx="3868340" cy="6876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350" b="0">
                <a:latin typeface="Arial MT Std" panose="020B0402020200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B6288D-1486-174E-8027-9566C127ED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4423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latin typeface="Arial MT Std" panose="020B0402020200020204" pitchFamily="34" charset="0"/>
              </a:defRPr>
            </a:lvl1pPr>
            <a:lvl2pPr>
              <a:defRPr sz="1050">
                <a:latin typeface="Arial MT Std" panose="020B0402020200020204" pitchFamily="34" charset="0"/>
              </a:defRPr>
            </a:lvl2pPr>
            <a:lvl3pPr>
              <a:defRPr sz="900">
                <a:latin typeface="Arial MT Std" panose="020B0402020200020204" pitchFamily="34" charset="0"/>
              </a:defRPr>
            </a:lvl3pPr>
            <a:lvl4pPr>
              <a:defRPr sz="825">
                <a:latin typeface="Arial MT Std" panose="020B0402020200020204" pitchFamily="34" charset="0"/>
              </a:defRPr>
            </a:lvl4pPr>
            <a:lvl5pPr>
              <a:defRPr sz="825">
                <a:latin typeface="Arial MT Std" panose="020B0402020200020204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847CF6-9394-5B4B-8220-7B71F29DB861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817461"/>
            <a:ext cx="3887391" cy="6876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350" b="0">
                <a:latin typeface="Arial MT Std" panose="020B0402020200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0A9809-9CAB-EB48-A314-EFB972167A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4423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latin typeface="Arial MT Std" panose="020B0402020200020204" pitchFamily="34" charset="0"/>
              </a:defRPr>
            </a:lvl1pPr>
            <a:lvl2pPr>
              <a:defRPr sz="1050">
                <a:latin typeface="Arial MT Std" panose="020B0402020200020204" pitchFamily="34" charset="0"/>
              </a:defRPr>
            </a:lvl2pPr>
            <a:lvl3pPr>
              <a:defRPr sz="900">
                <a:latin typeface="Arial MT Std" panose="020B0402020200020204" pitchFamily="34" charset="0"/>
              </a:defRPr>
            </a:lvl3pPr>
            <a:lvl4pPr>
              <a:defRPr sz="825">
                <a:latin typeface="Arial MT Std" panose="020B0402020200020204" pitchFamily="34" charset="0"/>
              </a:defRPr>
            </a:lvl4pPr>
            <a:lvl5pPr>
              <a:defRPr sz="825">
                <a:latin typeface="Arial MT Std" panose="020B0402020200020204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85302A5-2089-074D-816D-EAD2D14CDF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152144"/>
            <a:ext cx="78867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15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C789E4A0-8203-4D4B-8C29-45E5F4FB7B2C}"/>
              </a:ext>
            </a:extLst>
          </p:cNvPr>
          <p:cNvSpPr txBox="1">
            <a:spLocks/>
          </p:cNvSpPr>
          <p:nvPr userDrawn="1"/>
        </p:nvSpPr>
        <p:spPr>
          <a:xfrm>
            <a:off x="2807493" y="6400560"/>
            <a:ext cx="3529013" cy="24208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900" b="0" spc="0" baseline="0" dirty="0">
                <a:solidFill>
                  <a:schemeClr val="bg1"/>
                </a:solidFill>
                <a:latin typeface="+mn-lt"/>
              </a:rPr>
              <a:t>Delivering insight through data, for a better Canada</a:t>
            </a:r>
            <a:endParaRPr lang="en-US" sz="900" b="0" spc="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364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493E133-8C24-484A-8624-466193203F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38472" y="-226050"/>
            <a:ext cx="3005528" cy="1460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E611AE-CCD5-564C-9E7D-9E28EEBCABC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9857" y="1576959"/>
            <a:ext cx="3796392" cy="24050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8929614-25E8-7C40-B3D8-97B8D703FB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152144"/>
            <a:ext cx="7886700" cy="538544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15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FB070023-2DBF-CB40-A182-3C4EE5CA288A}"/>
              </a:ext>
            </a:extLst>
          </p:cNvPr>
          <p:cNvSpPr txBox="1">
            <a:spLocks/>
          </p:cNvSpPr>
          <p:nvPr userDrawn="1"/>
        </p:nvSpPr>
        <p:spPr>
          <a:xfrm>
            <a:off x="2807493" y="6400560"/>
            <a:ext cx="3529013" cy="24208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900" b="0" spc="0" baseline="0" dirty="0">
                <a:solidFill>
                  <a:schemeClr val="bg1"/>
                </a:solidFill>
                <a:latin typeface="+mn-lt"/>
              </a:rPr>
              <a:t>Delivering insight through data, for a better Canada</a:t>
            </a:r>
            <a:endParaRPr lang="en-US" sz="900" b="0" spc="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9738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5CD489-C97E-894B-8500-D101685036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38472" y="-226050"/>
            <a:ext cx="3005528" cy="146050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116EBF47-A89F-A640-9CFD-43FDC3E6484F}"/>
              </a:ext>
            </a:extLst>
          </p:cNvPr>
          <p:cNvSpPr txBox="1">
            <a:spLocks/>
          </p:cNvSpPr>
          <p:nvPr userDrawn="1"/>
        </p:nvSpPr>
        <p:spPr>
          <a:xfrm>
            <a:off x="2807493" y="6400560"/>
            <a:ext cx="3529013" cy="24208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900" b="0" spc="0" baseline="0" dirty="0">
                <a:solidFill>
                  <a:schemeClr val="bg1"/>
                </a:solidFill>
                <a:latin typeface="+mn-lt"/>
              </a:rPr>
              <a:t>Delivering insight through data, for a better Canada</a:t>
            </a:r>
            <a:endParaRPr lang="en-US" sz="900" b="0" spc="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872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06E300-3473-574B-AEAC-B27BA195C7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38472" y="-226050"/>
            <a:ext cx="3005528" cy="1460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2217D9-55CE-E04F-98E5-B9086321A25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4349" y="1869723"/>
            <a:ext cx="3159579" cy="2001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A84D10-1CE3-4440-9E21-70C1471000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9841" y="987425"/>
            <a:ext cx="2949178" cy="97853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5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67A0D-A607-2A40-9D63-1E72C7863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AD4E7A-54D4-6645-A6AF-C4324CC7448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latin typeface="Arial MT Std" panose="020B0402020200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79EBE2B-96A8-DB4E-A1C5-ED1271E0137A}"/>
              </a:ext>
            </a:extLst>
          </p:cNvPr>
          <p:cNvSpPr txBox="1">
            <a:spLocks/>
          </p:cNvSpPr>
          <p:nvPr userDrawn="1"/>
        </p:nvSpPr>
        <p:spPr>
          <a:xfrm>
            <a:off x="2807493" y="6400560"/>
            <a:ext cx="3529013" cy="24208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900" b="0" spc="0" baseline="0" dirty="0">
                <a:solidFill>
                  <a:schemeClr val="bg1"/>
                </a:solidFill>
                <a:latin typeface="+mn-lt"/>
              </a:rPr>
              <a:t>Delivering insight through data, for a better Canada</a:t>
            </a:r>
            <a:endParaRPr lang="en-US" sz="900" b="0" spc="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7350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0345D2D-B6FE-794B-ACCE-8EBB8D9EB1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38472" y="-226050"/>
            <a:ext cx="3005528" cy="1460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6354610-05BC-574B-B679-2837E042EE6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4349" y="1869723"/>
            <a:ext cx="3159579" cy="200160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919A06-F4CD-CA4A-973D-806981699791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latin typeface="Arial MT Std" panose="020B0402020200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E297C46-D278-1B45-850B-6B2A1027B7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9841" y="987425"/>
            <a:ext cx="2949178" cy="97853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500">
                <a:latin typeface="Arial MT Std" panose="020B0402020200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52E6762-2574-764E-99AC-78507C80B6B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latin typeface="Arial MT Std" panose="020B0402020200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B2C1F05E-7D02-FE4C-9E69-1A86F36B06A1}"/>
              </a:ext>
            </a:extLst>
          </p:cNvPr>
          <p:cNvSpPr txBox="1">
            <a:spLocks/>
          </p:cNvSpPr>
          <p:nvPr userDrawn="1"/>
        </p:nvSpPr>
        <p:spPr>
          <a:xfrm>
            <a:off x="2807493" y="6400560"/>
            <a:ext cx="3529013" cy="24208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4600" spc="0" baseline="0">
                <a:solidFill>
                  <a:schemeClr val="tx1"/>
                </a:solidFill>
                <a:latin typeface="Arial MT Std" panose="020B0402020200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900" b="0" spc="0" baseline="0" dirty="0">
                <a:solidFill>
                  <a:schemeClr val="bg1"/>
                </a:solidFill>
                <a:latin typeface="+mn-lt"/>
              </a:rPr>
              <a:t>Delivering insight through data, for a better Canada</a:t>
            </a:r>
            <a:endParaRPr lang="en-US" sz="900" b="0" spc="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4644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3927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11.wmf"/><Relationship Id="rId2" Type="http://schemas.openxmlformats.org/officeDocument/2006/relationships/tags" Target="../tags/tag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hyperlink" Target="mailto:alessandro.alasia@canada.c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150.statcan.gc.ca/n1/pub/71-607-x/71-607-x2020011-eng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6621C-6F45-B242-BB65-E518082388E2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24799" y="2577935"/>
            <a:ext cx="8391505" cy="1399259"/>
          </a:xfrm>
        </p:spPr>
        <p:txBody>
          <a:bodyPr/>
          <a:lstStyle/>
          <a:p>
            <a:r>
              <a:rPr lang="en-CA" sz="3200" dirty="0">
                <a:solidFill>
                  <a:schemeClr val="accent1">
                    <a:lumMod val="75000"/>
                  </a:schemeClr>
                </a:solidFill>
              </a:rPr>
              <a:t>Toward a Real-Time </a:t>
            </a:r>
            <a:br>
              <a:rPr lang="en-CA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CA" sz="3200" dirty="0">
                <a:solidFill>
                  <a:schemeClr val="accent1">
                    <a:lumMod val="75000"/>
                  </a:schemeClr>
                </a:solidFill>
              </a:rPr>
              <a:t>Business Conditions Index </a:t>
            </a:r>
            <a:br>
              <a:rPr lang="en-CA" sz="2800" dirty="0"/>
            </a:b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>
            <p:custDataLst>
              <p:tags r:id="rId2"/>
            </p:custDataLst>
          </p:nvPr>
        </p:nvSpPr>
        <p:spPr>
          <a:xfrm>
            <a:off x="1399204" y="3857274"/>
            <a:ext cx="63455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/>
              <a:t>Alessandro Alasia</a:t>
            </a:r>
          </a:p>
          <a:p>
            <a:pPr algn="ctr"/>
            <a:r>
              <a:rPr lang="en-CA" sz="1400" dirty="0"/>
              <a:t>Centre for Special Business Projects (CSBP)</a:t>
            </a:r>
            <a:br>
              <a:rPr lang="en-CA" sz="1400" dirty="0"/>
            </a:br>
            <a:endParaRPr lang="en-CA" sz="1400" dirty="0"/>
          </a:p>
          <a:p>
            <a:pPr algn="ctr"/>
            <a:r>
              <a:rPr lang="en-CA" sz="1400" dirty="0"/>
              <a:t>Presented to the UNECE and ITF virtual meeting series on Mobility Monitoring:</a:t>
            </a:r>
          </a:p>
          <a:p>
            <a:pPr algn="ctr"/>
            <a:r>
              <a:rPr lang="en-CA" sz="1400" dirty="0"/>
              <a:t>“Exploring new transport data sources”</a:t>
            </a:r>
          </a:p>
          <a:p>
            <a:pPr algn="ctr"/>
            <a:endParaRPr lang="en-CA" sz="1400" dirty="0"/>
          </a:p>
          <a:p>
            <a:pPr algn="ctr"/>
            <a:r>
              <a:rPr lang="en-CA" sz="1400" dirty="0"/>
              <a:t>January 26, 2021</a:t>
            </a:r>
          </a:p>
          <a:p>
            <a:pPr algn="ctr"/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463733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14528"/>
            <a:ext cx="7886700" cy="89504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Business operation status: insights from City 3</a:t>
            </a:r>
            <a:endParaRPr lang="en-CA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CF27E25-7BBF-4F36-8805-042C7CF64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45" y="2297057"/>
            <a:ext cx="7149420" cy="3462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2736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568" y="1414715"/>
            <a:ext cx="7886700" cy="630476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Measuring road traffic in selected areas</a:t>
            </a:r>
            <a:endParaRPr lang="en-CA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568" y="2462077"/>
            <a:ext cx="7713752" cy="2503359"/>
          </a:xfrm>
        </p:spPr>
        <p:txBody>
          <a:bodyPr/>
          <a:lstStyle/>
          <a:p>
            <a:r>
              <a:rPr lang="en-US" sz="2000" dirty="0"/>
              <a:t>Base on real time and historic data on road traffic volumes</a:t>
            </a:r>
          </a:p>
          <a:p>
            <a:endParaRPr lang="en-US" sz="2000" dirty="0"/>
          </a:p>
          <a:p>
            <a:r>
              <a:rPr lang="en-US" sz="2000" dirty="0"/>
              <a:t>Generated using road traffic APIs (current being evaluated)</a:t>
            </a:r>
          </a:p>
          <a:p>
            <a:endParaRPr lang="en-US" sz="2000" dirty="0"/>
          </a:p>
          <a:p>
            <a:r>
              <a:rPr lang="en-US" sz="2000" dirty="0"/>
              <a:t>Year-to-year change (for a given week) is expected to be used as input in the index</a:t>
            </a:r>
          </a:p>
          <a:p>
            <a:endParaRPr lang="en-US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15271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401" y="1384565"/>
            <a:ext cx="7886700" cy="630476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Measuring differences in road traffic intensity before and after COVID-19: an example</a:t>
            </a:r>
            <a:endParaRPr lang="en-CA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00FC30-04A7-4D42-9330-E81974DE3C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678" t="38993" b="12313"/>
          <a:stretch/>
        </p:blipFill>
        <p:spPr>
          <a:xfrm>
            <a:off x="271042" y="2343163"/>
            <a:ext cx="8549569" cy="32817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1CB0B4-978A-41D7-83B3-639A7F4F7F54}"/>
              </a:ext>
            </a:extLst>
          </p:cNvPr>
          <p:cNvSpPr txBox="1"/>
          <p:nvPr/>
        </p:nvSpPr>
        <p:spPr>
          <a:xfrm>
            <a:off x="300584" y="5624941"/>
            <a:ext cx="1862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/>
              <a:t>Source: www.tomtom.com</a:t>
            </a:r>
          </a:p>
        </p:txBody>
      </p:sp>
    </p:spTree>
    <p:extLst>
      <p:ext uri="{BB962C8B-B14F-4D97-AF65-F5344CB8AC3E}">
        <p14:creationId xmlns:p14="http://schemas.microsoft.com/office/powerpoint/2010/main" val="832240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DCE7F-8BD6-6A40-B2AF-92EE77D36FB4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1159500"/>
            <a:ext cx="7886700" cy="89504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A stylized representation of a RT-BCI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9C7CE-1F5A-AD43-AD0B-D3176C64E4F8}"/>
              </a:ext>
            </a:extLst>
          </p:cNvPr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23720" y="2413416"/>
            <a:ext cx="8005684" cy="3457102"/>
          </a:xfrm>
        </p:spPr>
        <p:txBody>
          <a:bodyPr>
            <a:normAutofit/>
          </a:bodyPr>
          <a:lstStyle/>
          <a:p>
            <a:r>
              <a:rPr lang="en-US" sz="2000" dirty="0"/>
              <a:t>For a give urban area the </a:t>
            </a:r>
            <a:r>
              <a:rPr lang="en-US" sz="2000" b="1" dirty="0">
                <a:solidFill>
                  <a:srgbClr val="0070C0"/>
                </a:solidFill>
              </a:rPr>
              <a:t>RT-BCI </a:t>
            </a:r>
            <a:r>
              <a:rPr lang="en-US" sz="2000" dirty="0"/>
              <a:t>can be represented as:</a:t>
            </a:r>
            <a:endParaRPr lang="en-US" sz="2000" b="1" dirty="0">
              <a:solidFill>
                <a:srgbClr val="0070C0"/>
              </a:solidFill>
            </a:endParaRPr>
          </a:p>
          <a:p>
            <a:pPr marL="800100" lvl="1" indent="-457200">
              <a:buAutoNum type="arabicPeriod"/>
            </a:pPr>
            <a:endParaRPr lang="en-US" sz="1850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fr-FR" b="1" dirty="0">
                <a:solidFill>
                  <a:srgbClr val="0070C0"/>
                </a:solidFill>
              </a:rPr>
              <a:t>RT-BCI  = VRR * (1 - PBC) * (1 + DIT)     </a:t>
            </a:r>
            <a:endParaRPr lang="en-CA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600" dirty="0"/>
              <a:t>Where:</a:t>
            </a:r>
          </a:p>
          <a:p>
            <a:r>
              <a:rPr lang="en-US" sz="1600" b="1" dirty="0">
                <a:solidFill>
                  <a:srgbClr val="0070C0"/>
                </a:solidFill>
              </a:rPr>
              <a:t>VRR</a:t>
            </a:r>
            <a:r>
              <a:rPr lang="en-US" sz="1600" dirty="0"/>
              <a:t> = </a:t>
            </a:r>
            <a:r>
              <a:rPr lang="en-CA" sz="1600" dirty="0"/>
              <a:t>Volume of Retail Revenue for the given geographic area, estimated from Statistics Canada business data</a:t>
            </a:r>
          </a:p>
          <a:p>
            <a:r>
              <a:rPr lang="en-CA" sz="1600" b="1" dirty="0">
                <a:solidFill>
                  <a:srgbClr val="0070C0"/>
                </a:solidFill>
              </a:rPr>
              <a:t>PBC</a:t>
            </a:r>
            <a:r>
              <a:rPr lang="en-CA" sz="1600" dirty="0"/>
              <a:t> = Percentage of Business Closure estimated from a conglomerate of commercial APIs</a:t>
            </a:r>
          </a:p>
          <a:p>
            <a:r>
              <a:rPr lang="en-US" sz="1600" b="1" dirty="0">
                <a:solidFill>
                  <a:srgbClr val="0070C0"/>
                </a:solidFill>
              </a:rPr>
              <a:t>D</a:t>
            </a:r>
            <a:r>
              <a:rPr lang="en-CA" sz="1600" b="1" dirty="0">
                <a:solidFill>
                  <a:srgbClr val="0070C0"/>
                </a:solidFill>
              </a:rPr>
              <a:t>IT </a:t>
            </a:r>
            <a:r>
              <a:rPr lang="en-CA" sz="1600" dirty="0"/>
              <a:t>= Difference In road Traffic volume between a given week </a:t>
            </a:r>
            <a:r>
              <a:rPr lang="en-CA" sz="1600" i="1" dirty="0"/>
              <a:t>t</a:t>
            </a:r>
            <a:r>
              <a:rPr lang="en-CA" sz="1600" dirty="0"/>
              <a:t>, in 2020/21 and corresponding week in 2019, from road traffic APIs </a:t>
            </a:r>
          </a:p>
          <a:p>
            <a:endParaRPr lang="en-US" sz="2000" dirty="0"/>
          </a:p>
          <a:p>
            <a:endParaRPr lang="en-US" sz="185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CA" sz="2000" dirty="0"/>
          </a:p>
        </p:txBody>
      </p:sp>
      <p:sp>
        <p:nvSpPr>
          <p:cNvPr id="4" name="TextBox 3"/>
          <p:cNvSpPr txBox="1"/>
          <p:nvPr>
            <p:custDataLst>
              <p:tags r:id="rId4"/>
            </p:custDataLst>
          </p:nvPr>
        </p:nvSpPr>
        <p:spPr>
          <a:xfrm>
            <a:off x="8515350" y="5531964"/>
            <a:ext cx="479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EA1F8DF-EF53-4E4B-B827-B647A98282AB}" type="slidenum">
              <a:rPr lang="en-CA" sz="1600">
                <a:solidFill>
                  <a:schemeClr val="tx2">
                    <a:lumMod val="75000"/>
                  </a:schemeClr>
                </a:solidFill>
              </a:rPr>
              <a:t>13</a:t>
            </a:fld>
            <a:endParaRPr lang="en-CA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3086093"/>
              </p:ext>
            </p:extLst>
          </p:nvPr>
        </p:nvGraphicFramePr>
        <p:xfrm>
          <a:off x="6146800" y="41148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Equation" r:id="rId6" imgW="914400" imgH="198720" progId="Equation.DSMT4">
                  <p:embed/>
                </p:oleObj>
              </mc:Choice>
              <mc:Fallback>
                <p:oleObj name="Equation" r:id="rId6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46800" y="41148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8746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DCE7F-8BD6-6A40-B2AF-92EE77D36FB4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23720" y="1124642"/>
            <a:ext cx="7886700" cy="89504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Working towards an experimental index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9C7CE-1F5A-AD43-AD0B-D3176C64E4F8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23720" y="2581056"/>
            <a:ext cx="7886700" cy="2424901"/>
          </a:xfrm>
        </p:spPr>
        <p:txBody>
          <a:bodyPr>
            <a:normAutofit/>
          </a:bodyPr>
          <a:lstStyle/>
          <a:p>
            <a:r>
              <a:rPr lang="en-US" sz="2000" dirty="0"/>
              <a:t>Computed for major urban areas across Canada</a:t>
            </a:r>
          </a:p>
          <a:p>
            <a:endParaRPr lang="en-US" sz="2000" dirty="0"/>
          </a:p>
          <a:p>
            <a:r>
              <a:rPr lang="en-US" sz="2000" dirty="0"/>
              <a:t>Computed with weekly frequency</a:t>
            </a:r>
          </a:p>
          <a:p>
            <a:endParaRPr lang="en-US" sz="2000" dirty="0"/>
          </a:p>
          <a:p>
            <a:r>
              <a:rPr lang="en-US" sz="2000" dirty="0"/>
              <a:t>Index and dynamic visualization tool</a:t>
            </a: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8515350" y="5531964"/>
            <a:ext cx="479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EA1F8DF-EF53-4E4B-B827-B647A98282AB}" type="slidenum">
              <a:rPr lang="en-CA" sz="1600">
                <a:solidFill>
                  <a:schemeClr val="tx2">
                    <a:lumMod val="75000"/>
                  </a:schemeClr>
                </a:solidFill>
              </a:rPr>
              <a:t>14</a:t>
            </a:fld>
            <a:endParaRPr lang="en-CA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934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DCE7F-8BD6-6A40-B2AF-92EE77D36FB4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28650" y="1159500"/>
            <a:ext cx="7886700" cy="89504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Challenges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9C7CE-1F5A-AD43-AD0B-D3176C64E4F8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23720" y="2523778"/>
            <a:ext cx="8005684" cy="3457102"/>
          </a:xfrm>
        </p:spPr>
        <p:txBody>
          <a:bodyPr>
            <a:normAutofit/>
          </a:bodyPr>
          <a:lstStyle/>
          <a:p>
            <a:r>
              <a:rPr lang="en-CA" sz="2000" dirty="0"/>
              <a:t>An experimental index comes with several challenges:</a:t>
            </a:r>
          </a:p>
          <a:p>
            <a:pPr lvl="1"/>
            <a:r>
              <a:rPr lang="en-CA" sz="1850" dirty="0"/>
              <a:t>Substantial fine-tuning and revisions are expected </a:t>
            </a:r>
          </a:p>
          <a:p>
            <a:pPr lvl="1"/>
            <a:r>
              <a:rPr lang="en-CA" sz="1850" dirty="0"/>
              <a:t>Need to avoid overinterpretation: what business conditions are we really measuring?</a:t>
            </a:r>
          </a:p>
          <a:p>
            <a:pPr lvl="1"/>
            <a:r>
              <a:rPr lang="en-CA" sz="1850" dirty="0"/>
              <a:t>Need to understand conversion of “traffic” into “business sales/revenue” </a:t>
            </a:r>
          </a:p>
          <a:p>
            <a:pPr lvl="1"/>
            <a:r>
              <a:rPr lang="en-CA" sz="1850" dirty="0"/>
              <a:t>Need to understand the shift from physical “traffic” to “virtual” traffic (online sales)</a:t>
            </a: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8515350" y="5531964"/>
            <a:ext cx="479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EA1F8DF-EF53-4E4B-B827-B647A98282AB}" type="slidenum">
              <a:rPr lang="en-CA" sz="1600">
                <a:solidFill>
                  <a:schemeClr val="tx2">
                    <a:lumMod val="75000"/>
                  </a:schemeClr>
                </a:solidFill>
              </a:rPr>
              <a:t>15</a:t>
            </a:fld>
            <a:endParaRPr lang="en-CA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1714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DCE7F-8BD6-6A40-B2AF-92EE77D36FB4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28650" y="1159500"/>
            <a:ext cx="7886700" cy="89504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Opportunities and further developments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9C7CE-1F5A-AD43-AD0B-D3176C64E4F8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23720" y="2413416"/>
            <a:ext cx="8005684" cy="3457102"/>
          </a:xfrm>
        </p:spPr>
        <p:txBody>
          <a:bodyPr>
            <a:normAutofit/>
          </a:bodyPr>
          <a:lstStyle/>
          <a:p>
            <a:r>
              <a:rPr lang="en-US" sz="2000" dirty="0"/>
              <a:t>Experimental release of a first version of a RT-BCI can be followed by several developments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Integration with additional Statistics Canada data holdings </a:t>
            </a:r>
            <a:r>
              <a:rPr lang="en-US" sz="2000" dirty="0"/>
              <a:t>(monthly retail, wholesale and </a:t>
            </a:r>
            <a:r>
              <a:rPr lang="en-US" sz="2000" dirty="0" err="1"/>
              <a:t>labour</a:t>
            </a:r>
            <a:r>
              <a:rPr lang="en-US" sz="2000" dirty="0"/>
              <a:t> surveys, etc.)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There is rapid development in private sector APIs / databases with mobility-related data at the local level:</a:t>
            </a:r>
          </a:p>
          <a:p>
            <a:pPr lvl="1"/>
            <a:r>
              <a:rPr lang="en-US" sz="1850" dirty="0"/>
              <a:t>Foot traffic</a:t>
            </a:r>
          </a:p>
          <a:p>
            <a:pPr lvl="1"/>
            <a:r>
              <a:rPr lang="en-US" sz="1850" dirty="0"/>
              <a:t>Road traffic</a:t>
            </a:r>
          </a:p>
          <a:p>
            <a:pPr lvl="1"/>
            <a:r>
              <a:rPr lang="en-US" sz="1850" dirty="0"/>
              <a:t>Mobility (from-to)</a:t>
            </a:r>
          </a:p>
          <a:p>
            <a:pPr marL="800100" lvl="1" indent="-457200">
              <a:buAutoNum type="arabicPeriod"/>
            </a:pPr>
            <a:endParaRPr lang="en-US" sz="1850" b="1" dirty="0">
              <a:solidFill>
                <a:schemeClr val="accent1"/>
              </a:solidFill>
            </a:endParaRPr>
          </a:p>
          <a:p>
            <a:endParaRPr lang="en-US" sz="2000" dirty="0"/>
          </a:p>
          <a:p>
            <a:endParaRPr lang="en-US" sz="2000" dirty="0"/>
          </a:p>
          <a:p>
            <a:endParaRPr lang="en-US" sz="185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CA" sz="2000" dirty="0"/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8515350" y="5531964"/>
            <a:ext cx="479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EA1F8DF-EF53-4E4B-B827-B647A98282AB}" type="slidenum">
              <a:rPr lang="en-CA" sz="1600">
                <a:solidFill>
                  <a:schemeClr val="tx2">
                    <a:lumMod val="75000"/>
                  </a:schemeClr>
                </a:solidFill>
              </a:rPr>
              <a:t>16</a:t>
            </a:fld>
            <a:endParaRPr lang="en-CA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07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DCE7F-8BD6-6A40-B2AF-92EE77D36FB4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20784" y="3222461"/>
            <a:ext cx="7886700" cy="895042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Thank you </a:t>
            </a:r>
            <a:b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Contact: 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hlinkClick r:id="rId4"/>
              </a:rPr>
              <a:t>alessandro.alasia@canada.ca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   </a:t>
            </a:r>
          </a:p>
        </p:txBody>
      </p:sp>
      <p:sp>
        <p:nvSpPr>
          <p:cNvPr id="4" name="TextBox 3"/>
          <p:cNvSpPr txBox="1"/>
          <p:nvPr>
            <p:custDataLst>
              <p:tags r:id="rId2"/>
            </p:custDataLst>
          </p:nvPr>
        </p:nvSpPr>
        <p:spPr>
          <a:xfrm>
            <a:off x="8515350" y="5531964"/>
            <a:ext cx="479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EA1F8DF-EF53-4E4B-B827-B647A98282AB}" type="slidenum">
              <a:rPr lang="en-CA" sz="1600">
                <a:solidFill>
                  <a:schemeClr val="tx2">
                    <a:lumMod val="75000"/>
                  </a:schemeClr>
                </a:solidFill>
              </a:rPr>
              <a:t>17</a:t>
            </a:fld>
            <a:endParaRPr lang="en-CA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638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DCE7F-8BD6-6A40-B2AF-92EE77D36FB4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The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9C7CE-1F5A-AD43-AD0B-D3176C64E4F8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28650" y="2503359"/>
            <a:ext cx="7886700" cy="3323785"/>
          </a:xfrm>
        </p:spPr>
        <p:txBody>
          <a:bodyPr>
            <a:normAutofit/>
          </a:bodyPr>
          <a:lstStyle/>
          <a:p>
            <a:r>
              <a:rPr lang="en-US" sz="1850" dirty="0"/>
              <a:t>Acceleration of </a:t>
            </a:r>
            <a:r>
              <a:rPr lang="en-US" sz="1850" b="1" dirty="0">
                <a:solidFill>
                  <a:srgbClr val="0070C0"/>
                </a:solidFill>
              </a:rPr>
              <a:t>digital transformation</a:t>
            </a:r>
            <a:r>
              <a:rPr lang="en-US" sz="1850" dirty="0">
                <a:solidFill>
                  <a:srgbClr val="0070C0"/>
                </a:solidFill>
              </a:rPr>
              <a:t> </a:t>
            </a:r>
            <a:r>
              <a:rPr lang="en-US" sz="1850" dirty="0"/>
              <a:t>brought in by COVID-19</a:t>
            </a: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r>
              <a:rPr lang="en-US" sz="1850" dirty="0"/>
              <a:t>Need to monitor business conditions </a:t>
            </a:r>
            <a:r>
              <a:rPr lang="en-US" sz="1850" b="1" dirty="0">
                <a:solidFill>
                  <a:srgbClr val="0070C0"/>
                </a:solidFill>
              </a:rPr>
              <a:t>real time data</a:t>
            </a:r>
          </a:p>
          <a:p>
            <a:endParaRPr lang="en-US" sz="1850" dirty="0"/>
          </a:p>
          <a:p>
            <a:r>
              <a:rPr lang="en-US" sz="1850" dirty="0"/>
              <a:t>Need to have greater level of </a:t>
            </a:r>
            <a:r>
              <a:rPr lang="en-US" sz="1850" b="1" dirty="0">
                <a:solidFill>
                  <a:srgbClr val="0070C0"/>
                </a:solidFill>
              </a:rPr>
              <a:t>geographic granularity</a:t>
            </a: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8690012" y="5531964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EA1F8DF-EF53-4E4B-B827-B647A98282AB}" type="slidenum">
              <a:rPr lang="en-CA" sz="1600">
                <a:solidFill>
                  <a:schemeClr val="tx2">
                    <a:lumMod val="75000"/>
                  </a:schemeClr>
                </a:solidFill>
              </a:rPr>
              <a:t>2</a:t>
            </a:fld>
            <a:endParaRPr lang="en-CA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601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DCE7F-8BD6-6A40-B2AF-92EE77D36FB4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Desirable attributes of a Real Time Business Conditions Index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9C7CE-1F5A-AD43-AD0B-D3176C64E4F8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28650" y="2503359"/>
            <a:ext cx="7886700" cy="3323785"/>
          </a:xfrm>
        </p:spPr>
        <p:txBody>
          <a:bodyPr>
            <a:normAutofit/>
          </a:bodyPr>
          <a:lstStyle/>
          <a:p>
            <a:r>
              <a:rPr lang="en-US" sz="1850" b="1" dirty="0">
                <a:solidFill>
                  <a:srgbClr val="0070C0"/>
                </a:solidFill>
              </a:rPr>
              <a:t>Real time: </a:t>
            </a:r>
            <a:r>
              <a:rPr lang="en-US" sz="1850" dirty="0"/>
              <a:t>weekly data or higher frequency</a:t>
            </a: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r>
              <a:rPr lang="en-US" sz="1850" b="1" dirty="0">
                <a:solidFill>
                  <a:srgbClr val="0070C0"/>
                </a:solidFill>
              </a:rPr>
              <a:t>Geographic granularity</a:t>
            </a:r>
            <a:r>
              <a:rPr lang="en-US" sz="2000" b="1" dirty="0">
                <a:solidFill>
                  <a:schemeClr val="accent1"/>
                </a:solidFill>
              </a:rPr>
              <a:t>: </a:t>
            </a:r>
            <a:r>
              <a:rPr lang="en-US" sz="1850" dirty="0"/>
              <a:t>measures of health and economic impact are increasingly local; hence the index needs to represent local conditions (ideally with data at the neighborhood level)</a:t>
            </a:r>
          </a:p>
          <a:p>
            <a:endParaRPr lang="en-US" sz="1850" dirty="0"/>
          </a:p>
          <a:p>
            <a:r>
              <a:rPr lang="en-US" sz="1850" b="1" dirty="0">
                <a:solidFill>
                  <a:srgbClr val="0070C0"/>
                </a:solidFill>
              </a:rPr>
              <a:t>Integrated with Statistics Canada data holdings</a:t>
            </a:r>
            <a:r>
              <a:rPr lang="en-US" sz="1850" dirty="0"/>
              <a:t>, when possible</a:t>
            </a:r>
          </a:p>
          <a:p>
            <a:endParaRPr lang="en-US" sz="1850" dirty="0"/>
          </a:p>
          <a:p>
            <a:r>
              <a:rPr lang="en-US" sz="1850" b="1" dirty="0">
                <a:solidFill>
                  <a:srgbClr val="0070C0"/>
                </a:solidFill>
              </a:rPr>
              <a:t>Minimum processing time</a:t>
            </a:r>
            <a:r>
              <a:rPr lang="en-US" sz="1850" dirty="0"/>
              <a:t>: hours between data extraction and release of index</a:t>
            </a:r>
            <a:endParaRPr lang="en-CA" sz="2000" dirty="0"/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8690012" y="5531964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EA1F8DF-EF53-4E4B-B827-B647A98282AB}" type="slidenum">
              <a:rPr lang="en-CA" sz="1600">
                <a:solidFill>
                  <a:schemeClr val="tx2">
                    <a:lumMod val="75000"/>
                  </a:schemeClr>
                </a:solidFill>
              </a:rPr>
              <a:t>3</a:t>
            </a:fld>
            <a:endParaRPr lang="en-CA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007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DCE7F-8BD6-6A40-B2AF-92EE77D36FB4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28650" y="1230910"/>
            <a:ext cx="7886700" cy="89504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From “what we wish” to “what we can” do: meeting the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9C7CE-1F5A-AD43-AD0B-D3176C64E4F8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96240" y="2324516"/>
            <a:ext cx="8119110" cy="3728304"/>
          </a:xfrm>
        </p:spPr>
        <p:txBody>
          <a:bodyPr>
            <a:normAutofit lnSpcReduction="10000"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Three components:</a:t>
            </a:r>
          </a:p>
          <a:p>
            <a:endParaRPr lang="en-US" sz="1300" b="1" dirty="0">
              <a:solidFill>
                <a:schemeClr val="accent1"/>
              </a:solidFill>
            </a:endParaRPr>
          </a:p>
          <a:p>
            <a:pPr marL="800100" lvl="1" indent="-457200">
              <a:buAutoNum type="arabicPeriod"/>
            </a:pPr>
            <a:r>
              <a:rPr lang="en-US" sz="1850" b="1" dirty="0">
                <a:solidFill>
                  <a:schemeClr val="accent1"/>
                </a:solidFill>
              </a:rPr>
              <a:t>Where are businesses located and what is their economic size: </a:t>
            </a:r>
            <a:r>
              <a:rPr lang="en-US" sz="1850" dirty="0"/>
              <a:t>business density component generated with Statistics Canada’s business data</a:t>
            </a:r>
          </a:p>
          <a:p>
            <a:pPr marL="800100" lvl="1" indent="-457200">
              <a:buAutoNum type="arabicPeriod"/>
            </a:pPr>
            <a:endParaRPr lang="en-US" sz="1850" dirty="0"/>
          </a:p>
          <a:p>
            <a:pPr marL="800100" lvl="1" indent="-457200">
              <a:buAutoNum type="arabicPeriod"/>
            </a:pPr>
            <a:r>
              <a:rPr lang="en-US" sz="1850" b="1" dirty="0">
                <a:solidFill>
                  <a:schemeClr val="accent1"/>
                </a:solidFill>
              </a:rPr>
              <a:t>Measure of business conditions: </a:t>
            </a:r>
            <a:r>
              <a:rPr lang="en-US" sz="1850" dirty="0"/>
              <a:t>a conglomerate of data acquired from private sector APIs that measure business closures</a:t>
            </a:r>
          </a:p>
          <a:p>
            <a:pPr marL="800100" lvl="1" indent="-457200">
              <a:buFont typeface="Arial" panose="020B0604020202020204" pitchFamily="34" charset="0"/>
              <a:buAutoNum type="arabicPeriod"/>
            </a:pPr>
            <a:endParaRPr lang="en-US" sz="1850" b="1" dirty="0">
              <a:solidFill>
                <a:schemeClr val="accent1"/>
              </a:solidFill>
            </a:endParaRPr>
          </a:p>
          <a:p>
            <a:pPr marL="800100" lvl="1" indent="-457200">
              <a:buFont typeface="Arial" panose="020B0604020202020204" pitchFamily="34" charset="0"/>
              <a:buAutoNum type="arabicPeriod"/>
            </a:pPr>
            <a:r>
              <a:rPr lang="en-US" sz="1850" b="1" dirty="0">
                <a:solidFill>
                  <a:schemeClr val="accent1"/>
                </a:solidFill>
              </a:rPr>
              <a:t>A measure of “mobility” in the business district: </a:t>
            </a:r>
            <a:r>
              <a:rPr lang="en-US" sz="1850" dirty="0"/>
              <a:t>road traffic flow in selected areas</a:t>
            </a:r>
            <a:r>
              <a:rPr lang="en-US" sz="1850" dirty="0">
                <a:solidFill>
                  <a:schemeClr val="accent1"/>
                </a:solidFill>
              </a:rPr>
              <a:t> </a:t>
            </a:r>
          </a:p>
          <a:p>
            <a:pPr marL="800100" lvl="1" indent="-457200">
              <a:buFont typeface="Arial" panose="020B0604020202020204" pitchFamily="34" charset="0"/>
              <a:buAutoNum type="arabicPeriod"/>
            </a:pPr>
            <a:endParaRPr lang="en-US" sz="1850" dirty="0">
              <a:solidFill>
                <a:schemeClr val="accent1"/>
              </a:solidFill>
            </a:endParaRPr>
          </a:p>
          <a:p>
            <a:pPr marL="342900" lvl="1" indent="0">
              <a:buNone/>
            </a:pPr>
            <a:r>
              <a:rPr lang="en-US" sz="1850" dirty="0">
                <a:solidFill>
                  <a:schemeClr val="accent1"/>
                </a:solidFill>
              </a:rPr>
              <a:t>Examples provided in the following slides are illustrative or based on similar and published data</a:t>
            </a:r>
          </a:p>
          <a:p>
            <a:pPr marL="800100" lvl="1" indent="-457200">
              <a:buAutoNum type="arabicPeriod"/>
            </a:pPr>
            <a:endParaRPr lang="en-US" sz="1850" b="1" dirty="0">
              <a:solidFill>
                <a:schemeClr val="accent1"/>
              </a:solidFill>
            </a:endParaRPr>
          </a:p>
          <a:p>
            <a:pPr marL="800100" lvl="1" indent="-457200">
              <a:buAutoNum type="arabicPeriod"/>
            </a:pPr>
            <a:endParaRPr lang="en-US" sz="1850" b="1" dirty="0">
              <a:solidFill>
                <a:schemeClr val="accent1"/>
              </a:solidFill>
            </a:endParaRPr>
          </a:p>
          <a:p>
            <a:endParaRPr lang="en-US" sz="2000" dirty="0"/>
          </a:p>
          <a:p>
            <a:endParaRPr lang="en-US" sz="2000" dirty="0"/>
          </a:p>
          <a:p>
            <a:endParaRPr lang="en-US" sz="185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CA" sz="2000" dirty="0"/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8515350" y="5531964"/>
            <a:ext cx="479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EA1F8DF-EF53-4E4B-B827-B647A98282AB}" type="slidenum">
              <a:rPr lang="en-CA" sz="1600">
                <a:solidFill>
                  <a:schemeClr val="tx2">
                    <a:lumMod val="75000"/>
                  </a:schemeClr>
                </a:solidFill>
              </a:rPr>
              <a:t>4</a:t>
            </a:fld>
            <a:endParaRPr lang="en-CA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467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83168"/>
            <a:ext cx="7886700" cy="895042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Business density measure with Statistics Canada’s business data holdings</a:t>
            </a:r>
            <a:br>
              <a:rPr lang="en-US" sz="2800" dirty="0">
                <a:solidFill>
                  <a:schemeClr val="accent1">
                    <a:lumMod val="75000"/>
                  </a:schemeClr>
                </a:solidFill>
              </a:rPr>
            </a:br>
            <a:endParaRPr lang="en-CA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564735"/>
            <a:ext cx="8108950" cy="3010097"/>
          </a:xfrm>
        </p:spPr>
        <p:txBody>
          <a:bodyPr>
            <a:noAutofit/>
          </a:bodyPr>
          <a:lstStyle/>
          <a:p>
            <a:r>
              <a:rPr lang="en-CA" sz="1800" dirty="0"/>
              <a:t>Used to identify areas with high concentration of businesses and optimise the use of private sector APIs (business conditions and road traffic) </a:t>
            </a:r>
          </a:p>
          <a:p>
            <a:pPr lvl="2"/>
            <a:endParaRPr lang="en-US" sz="1500" dirty="0"/>
          </a:p>
          <a:p>
            <a:r>
              <a:rPr lang="en-CA" sz="1800" dirty="0"/>
              <a:t>For a selected grouping of North American Industry Classification System (NAICS) codes to align this measure with data from APIs</a:t>
            </a:r>
          </a:p>
          <a:p>
            <a:pPr lvl="2"/>
            <a:endParaRPr lang="en-CA" sz="1500" dirty="0"/>
          </a:p>
          <a:p>
            <a:r>
              <a:rPr lang="en-CA" sz="1800" dirty="0"/>
              <a:t>Computed at the neighborhood level in urban areas  </a:t>
            </a:r>
          </a:p>
          <a:p>
            <a:pPr lvl="2"/>
            <a:endParaRPr lang="en-US" sz="1500" dirty="0"/>
          </a:p>
          <a:p>
            <a:r>
              <a:rPr lang="en-US" sz="1800" dirty="0"/>
              <a:t>T</a:t>
            </a:r>
            <a:r>
              <a:rPr lang="en-CA" sz="1800" dirty="0"/>
              <a:t>his component is static, it uses 2020 data but provides broad geographic coverage</a:t>
            </a:r>
          </a:p>
        </p:txBody>
      </p:sp>
    </p:spTree>
    <p:extLst>
      <p:ext uri="{BB962C8B-B14F-4D97-AF65-F5344CB8AC3E}">
        <p14:creationId xmlns:p14="http://schemas.microsoft.com/office/powerpoint/2010/main" val="2211213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28740"/>
            <a:ext cx="7886700" cy="895042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Business density measure with Statistics Canada’s business data holdings</a:t>
            </a:r>
            <a:br>
              <a:rPr lang="en-US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(Example from: </a:t>
            </a:r>
            <a:r>
              <a:rPr lang="en-CA" sz="1400" dirty="0">
                <a:hlinkClick r:id="rId2"/>
              </a:rPr>
              <a:t>https://www150.statcan.gc.ca/n1/pub/71-607-x/71-607-x2020011-eng.htm</a:t>
            </a:r>
            <a:r>
              <a:rPr lang="en-CA" sz="1400" dirty="0"/>
              <a:t> </a:t>
            </a:r>
            <a:endParaRPr lang="en-CA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3C7826-2C63-4F52-9319-891941BC1C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607"/>
          <a:stretch/>
        </p:blipFill>
        <p:spPr>
          <a:xfrm>
            <a:off x="1512009" y="2303812"/>
            <a:ext cx="5852061" cy="430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356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78028"/>
            <a:ext cx="7886700" cy="89504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Business conditions as measured by operation status</a:t>
            </a:r>
            <a:endParaRPr lang="en-CA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552" y="2486693"/>
            <a:ext cx="8156896" cy="3628261"/>
          </a:xfrm>
        </p:spPr>
        <p:txBody>
          <a:bodyPr>
            <a:normAutofit/>
          </a:bodyPr>
          <a:lstStyle/>
          <a:p>
            <a:r>
              <a:rPr lang="en-CA" sz="2000" dirty="0"/>
              <a:t>This component is generated from a conglomerate of private sector APIs reporting business operation status for a selected type of businesses (mainly main street businesses)</a:t>
            </a:r>
          </a:p>
          <a:p>
            <a:endParaRPr lang="en-US" sz="2000" dirty="0"/>
          </a:p>
          <a:p>
            <a:r>
              <a:rPr lang="en-US" sz="2000" dirty="0"/>
              <a:t>Measure: percentage of businesses reporting closure (temporary or permanent)</a:t>
            </a:r>
          </a:p>
          <a:p>
            <a:endParaRPr lang="en-US" sz="2000" dirty="0"/>
          </a:p>
          <a:p>
            <a:r>
              <a:rPr lang="en-US" sz="2000" dirty="0"/>
              <a:t>The sample of businesses is drawn primarily from business dense areas</a:t>
            </a:r>
          </a:p>
        </p:txBody>
      </p:sp>
    </p:spTree>
    <p:extLst>
      <p:ext uri="{BB962C8B-B14F-4D97-AF65-F5344CB8AC3E}">
        <p14:creationId xmlns:p14="http://schemas.microsoft.com/office/powerpoint/2010/main" val="1022018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14528"/>
            <a:ext cx="7886700" cy="89504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Business operation status: insights from City 1</a:t>
            </a:r>
            <a:endParaRPr lang="en-CA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8BDC527-71D0-4424-9CAB-95C1BFBEA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72" y="2282090"/>
            <a:ext cx="7147606" cy="346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8526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14528"/>
            <a:ext cx="7886700" cy="89504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Business operation status: insights from City 2</a:t>
            </a:r>
            <a:endParaRPr lang="en-CA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872E6B0-AA79-43C8-B0C9-70C73929B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339310"/>
            <a:ext cx="7029450" cy="340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33818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BD594ACF-DCAA-C348-AC19-A3304C58235C}" vid="{D0A088F5-6BAC-FC46-8186-2E858E48B9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3" ma:contentTypeDescription="Create a new document." ma:contentTypeScope="" ma:versionID="89c13dde5d7aa6b1840a64c3c61e7101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49ff99f9a570207563b6136515cf8a36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ECCEEE6-D672-4A49-A115-B21F5F66B7E7}"/>
</file>

<file path=customXml/itemProps2.xml><?xml version="1.0" encoding="utf-8"?>
<ds:datastoreItem xmlns:ds="http://schemas.openxmlformats.org/officeDocument/2006/customXml" ds:itemID="{21B36A84-DD43-4810-B538-4973400BD8E3}"/>
</file>

<file path=customXml/itemProps3.xml><?xml version="1.0" encoding="utf-8"?>
<ds:datastoreItem xmlns:ds="http://schemas.openxmlformats.org/officeDocument/2006/customXml" ds:itemID="{E4782ABA-FA3C-478D-9568-430C09003A2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23410</TotalTime>
  <Words>753</Words>
  <Application>Microsoft Office PowerPoint</Application>
  <PresentationFormat>On-screen Show (4:3)</PresentationFormat>
  <Paragraphs>114</Paragraphs>
  <Slides>17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MT Std</vt:lpstr>
      <vt:lpstr>Calibri</vt:lpstr>
      <vt:lpstr>Century Gothic</vt:lpstr>
      <vt:lpstr>Thème Office</vt:lpstr>
      <vt:lpstr>Equation</vt:lpstr>
      <vt:lpstr>Toward a Real-Time  Business Conditions Index  </vt:lpstr>
      <vt:lpstr>The context</vt:lpstr>
      <vt:lpstr>Desirable attributes of a Real Time Business Conditions Index</vt:lpstr>
      <vt:lpstr>From “what we wish” to “what we can” do: meeting the requirements</vt:lpstr>
      <vt:lpstr>Business density measure with Statistics Canada’s business data holdings </vt:lpstr>
      <vt:lpstr>Business density measure with Statistics Canada’s business data holdings (Example from: https://www150.statcan.gc.ca/n1/pub/71-607-x/71-607-x2020011-eng.htm </vt:lpstr>
      <vt:lpstr>Business conditions as measured by operation status</vt:lpstr>
      <vt:lpstr>Business operation status: insights from City 1</vt:lpstr>
      <vt:lpstr>Business operation status: insights from City 2</vt:lpstr>
      <vt:lpstr>Business operation status: insights from City 3</vt:lpstr>
      <vt:lpstr>Measuring road traffic in selected areas</vt:lpstr>
      <vt:lpstr>Measuring differences in road traffic intensity before and after COVID-19: an example</vt:lpstr>
      <vt:lpstr>A stylized representation of a RT-BCI</vt:lpstr>
      <vt:lpstr>Working towards an experimental index</vt:lpstr>
      <vt:lpstr>Challenges</vt:lpstr>
      <vt:lpstr>Opportunities and further developments</vt:lpstr>
      <vt:lpstr>Thank you   Contact: alessandro.alasia@canada.ca   </vt:lpstr>
    </vt:vector>
  </TitlesOfParts>
  <Company>StatCan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Cover page</dc:title>
  <dc:creator>Christine Léger</dc:creator>
  <cp:lastModifiedBy>Alasia, Alessandro - CSBP/CPSE</cp:lastModifiedBy>
  <cp:revision>543</cp:revision>
  <cp:lastPrinted>2019-04-10T19:12:38Z</cp:lastPrinted>
  <dcterms:created xsi:type="dcterms:W3CDTF">2018-12-21T14:49:17Z</dcterms:created>
  <dcterms:modified xsi:type="dcterms:W3CDTF">2021-01-26T03:22:21Z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1917825351</vt:i4>
  </property>
  <property fmtid="{D5CDD505-2E9C-101B-9397-08002B2CF9AE}" pid="4" name="_EmailSubject">
    <vt:lpwstr>ITF/UNECE virtual series -26 January 2021</vt:lpwstr>
  </property>
  <property fmtid="{D5CDD505-2E9C-101B-9397-08002B2CF9AE}" pid="5" name="_AuthorEmail">
    <vt:lpwstr>alessandro.alasia@canada.ca</vt:lpwstr>
  </property>
  <property fmtid="{D5CDD505-2E9C-101B-9397-08002B2CF9AE}" pid="6" name="_AuthorEmailDisplayName">
    <vt:lpwstr>Alasia, Alessandro (STATCAN)</vt:lpwstr>
  </property>
  <property fmtid="{D5CDD505-2E9C-101B-9397-08002B2CF9AE}" pid="7" name="_PreviousAdHocReviewCycleID">
    <vt:i4>-2126429150</vt:i4>
  </property>
  <property fmtid="{D5CDD505-2E9C-101B-9397-08002B2CF9AE}" pid="8" name="ContentTypeId">
    <vt:lpwstr>0x0101003B8422D08C252547BB1CFA7F78E2CB83</vt:lpwstr>
  </property>
</Properties>
</file>