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24" d="100"/>
          <a:sy n="124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753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88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448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0174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4838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605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29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80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161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31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2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E049D-BCF3-4F94-843F-661D596B6ECF}" type="datetimeFigureOut">
              <a:rPr kumimoji="1" lang="ja-JP" altLang="en-US" smtClean="0"/>
              <a:t>2013/7/2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AA78A-0620-4D4B-A77E-0920708A0E0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23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67214" y="2001614"/>
            <a:ext cx="6779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5400" b="1" dirty="0" err="1" smtClean="0">
                <a:solidFill>
                  <a:srgbClr val="0000CC"/>
                </a:solidFill>
              </a:rPr>
              <a:t>FlexPLI</a:t>
            </a:r>
            <a:r>
              <a:rPr kumimoji="1" lang="en-US" altLang="ja-JP" sz="5400" b="1" dirty="0" smtClean="0">
                <a:solidFill>
                  <a:srgbClr val="0000CC"/>
                </a:solidFill>
              </a:rPr>
              <a:t> Rebound Phase</a:t>
            </a:r>
            <a:endParaRPr kumimoji="1" lang="ja-JP" altLang="en-US" sz="5400" b="1" dirty="0">
              <a:solidFill>
                <a:srgbClr val="0000CC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12829" y="5835650"/>
            <a:ext cx="611834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7</a:t>
            </a:r>
            <a:r>
              <a:rPr lang="en-US" altLang="ja-JP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th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 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IG GTR9-PH2 Meeting</a:t>
            </a:r>
          </a:p>
          <a:p>
            <a:pPr algn="ctr">
              <a:defRPr/>
            </a:pP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3/July/2013</a:t>
            </a:r>
            <a:endParaRPr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HGP創英角ｺﾞｼｯｸUB" pitchFamily="50" charset="-128"/>
              <a:cs typeface="Calibri" pitchFamily="34" charset="0"/>
            </a:endParaRPr>
          </a:p>
          <a:p>
            <a:pPr algn="ctr">
              <a:defRPr/>
            </a:pP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  <a:ea typeface="HGP創英角ｺﾞｼｯｸUB" pitchFamily="50" charset="-128"/>
                <a:cs typeface="Calibri" pitchFamily="34" charset="0"/>
              </a:rPr>
              <a:t>Japan Automobile Standards Internationalization Center (JASIC)</a:t>
            </a:r>
            <a:endParaRPr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  <a:ea typeface="HGP創英角ｺﾞｼｯｸUB" pitchFamily="50" charset="-128"/>
              <a:cs typeface="Calibri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630245" y="30736"/>
            <a:ext cx="148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GTR9-7-13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80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76042" y="2997"/>
            <a:ext cx="55616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 smtClean="0">
                <a:solidFill>
                  <a:srgbClr val="0000CC"/>
                </a:solidFill>
              </a:rPr>
              <a:t>Understanding of Issue</a:t>
            </a:r>
            <a:endParaRPr kumimoji="1" lang="ja-JP" altLang="en-US" sz="4400" b="1" dirty="0">
              <a:solidFill>
                <a:srgbClr val="0000CC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17475" y="1080042"/>
            <a:ext cx="8934450" cy="322103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pic>
        <p:nvPicPr>
          <p:cNvPr id="8" name="図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9" t="8000" r="35199" b="5139"/>
          <a:stretch>
            <a:fillRect/>
          </a:stretch>
        </p:blipFill>
        <p:spPr bwMode="auto">
          <a:xfrm>
            <a:off x="8043863" y="2723105"/>
            <a:ext cx="86995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" b="15176"/>
          <a:stretch>
            <a:fillRect/>
          </a:stretch>
        </p:blipFill>
        <p:spPr bwMode="auto">
          <a:xfrm>
            <a:off x="8058150" y="1361030"/>
            <a:ext cx="833438" cy="1223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1299117"/>
            <a:ext cx="4656137" cy="281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 rot="16200000">
            <a:off x="-650875" y="2364330"/>
            <a:ext cx="186372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ja-JP" sz="1400" dirty="0">
                <a:latin typeface="+mn-lt"/>
                <a:ea typeface="HGP創英角ｺﾞｼｯｸUB" pitchFamily="50" charset="-128"/>
              </a:rPr>
              <a:t>Bending Moment (Nm)</a:t>
            </a:r>
            <a:endParaRPr kumimoji="1" lang="ja-JP" altLang="en-US" sz="1400" dirty="0">
              <a:latin typeface="+mn-lt"/>
              <a:ea typeface="HGP創英角ｺﾞｼｯｸUB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39975" y="3993105"/>
            <a:ext cx="9080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ja-JP" sz="1400" dirty="0">
                <a:latin typeface="+mn-lt"/>
                <a:ea typeface="HGP創英角ｺﾞｼｯｸUB" pitchFamily="50" charset="-128"/>
              </a:rPr>
              <a:t>Time (</a:t>
            </a:r>
            <a:r>
              <a:rPr kumimoji="1" lang="en-US" altLang="ja-JP" sz="1400" dirty="0" err="1">
                <a:latin typeface="+mn-lt"/>
                <a:ea typeface="HGP創英角ｺﾞｼｯｸUB" pitchFamily="50" charset="-128"/>
              </a:rPr>
              <a:t>ms</a:t>
            </a:r>
            <a:r>
              <a:rPr kumimoji="1" lang="en-US" altLang="ja-JP" sz="1400" dirty="0">
                <a:latin typeface="+mn-lt"/>
                <a:ea typeface="HGP創英角ｺﾞｼｯｸUB" pitchFamily="50" charset="-128"/>
              </a:rPr>
              <a:t>)</a:t>
            </a:r>
            <a:endParaRPr kumimoji="1" lang="ja-JP" altLang="en-US" sz="1400" dirty="0">
              <a:latin typeface="+mn-lt"/>
              <a:ea typeface="HGP創英角ｺﾞｼｯｸUB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39825" y="878430"/>
            <a:ext cx="6851650" cy="36830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kumimoji="1" lang="en-US" altLang="ja-JP" b="1" dirty="0" err="1">
                <a:solidFill>
                  <a:srgbClr val="0000CC"/>
                </a:solidFill>
                <a:latin typeface="+mn-lt"/>
                <a:ea typeface="HGP創英角ｺﾞｼｯｸUB" pitchFamily="50" charset="-128"/>
              </a:rPr>
              <a:t>FlexPLI</a:t>
            </a:r>
            <a:r>
              <a:rPr kumimoji="1" lang="en-US" altLang="ja-JP" b="1" dirty="0">
                <a:solidFill>
                  <a:srgbClr val="0000CC"/>
                </a:solidFill>
                <a:latin typeface="+mn-lt"/>
                <a:ea typeface="HGP創英角ｺﾞｼｯｸUB" pitchFamily="50" charset="-128"/>
              </a:rPr>
              <a:t> vs. Human Comparison of Tibia Bending Moment Time History</a:t>
            </a:r>
            <a:endParaRPr kumimoji="1" lang="ja-JP" altLang="en-US" b="1" dirty="0">
              <a:solidFill>
                <a:srgbClr val="0000CC"/>
              </a:solidFill>
              <a:latin typeface="+mn-lt"/>
              <a:ea typeface="HGP創英角ｺﾞｼｯｸUB" pitchFamily="50" charset="-128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0" t="45071" r="55937" b="19717"/>
          <a:stretch>
            <a:fillRect/>
          </a:stretch>
        </p:blipFill>
        <p:spPr bwMode="auto">
          <a:xfrm>
            <a:off x="7045325" y="1549942"/>
            <a:ext cx="860425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81" t="7578" r="53477" b="55556"/>
          <a:stretch>
            <a:fillRect/>
          </a:stretch>
        </p:blipFill>
        <p:spPr bwMode="auto">
          <a:xfrm>
            <a:off x="6969125" y="2880267"/>
            <a:ext cx="1074738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正方形/長方形 15"/>
          <p:cNvSpPr/>
          <p:nvPr/>
        </p:nvSpPr>
        <p:spPr>
          <a:xfrm>
            <a:off x="6238875" y="1318167"/>
            <a:ext cx="2709863" cy="12954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>
              <a:ea typeface="HGP創英角ｺﾞｼｯｸUB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249988" y="2680242"/>
            <a:ext cx="2709862" cy="1270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>
              <a:ea typeface="HGP創英角ｺﾞｼｯｸUB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202363" y="1310230"/>
            <a:ext cx="10191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ja-JP" sz="1400" dirty="0" err="1">
                <a:latin typeface="+mn-lt"/>
                <a:ea typeface="HGP創英角ｺﾞｼｯｸUB" pitchFamily="50" charset="-128"/>
              </a:rPr>
              <a:t>FlexPLI</a:t>
            </a:r>
            <a:r>
              <a:rPr kumimoji="1" lang="en-US" altLang="ja-JP" sz="1400" dirty="0">
                <a:latin typeface="+mn-lt"/>
                <a:ea typeface="HGP創英角ｺﾞｼｯｸUB" pitchFamily="50" charset="-128"/>
              </a:rPr>
              <a:t> Test</a:t>
            </a:r>
            <a:endParaRPr kumimoji="1" lang="ja-JP" altLang="en-US" sz="1400" dirty="0">
              <a:latin typeface="+mn-lt"/>
              <a:ea typeface="HGP創英角ｺﾞｼｯｸUB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224588" y="2670717"/>
            <a:ext cx="2049462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en-US" altLang="ja-JP" sz="1400" dirty="0">
                <a:latin typeface="+mn-lt"/>
                <a:ea typeface="HGP創英角ｺﾞｼｯｸUB" pitchFamily="50" charset="-128"/>
              </a:rPr>
              <a:t>Human Model Simulation</a:t>
            </a:r>
            <a:endParaRPr kumimoji="1" lang="ja-JP" altLang="en-US" sz="1400" dirty="0">
              <a:latin typeface="+mn-lt"/>
              <a:ea typeface="HGP創英角ｺﾞｼｯｸUB" pitchFamily="50" charset="-128"/>
            </a:endParaRPr>
          </a:p>
        </p:txBody>
      </p:sp>
      <p:cxnSp>
        <p:nvCxnSpPr>
          <p:cNvPr id="20" name="直線コネクタ 19"/>
          <p:cNvCxnSpPr>
            <a:endCxn id="16" idx="1"/>
          </p:cNvCxnSpPr>
          <p:nvPr/>
        </p:nvCxnSpPr>
        <p:spPr>
          <a:xfrm flipV="1">
            <a:off x="4819650" y="1965867"/>
            <a:ext cx="1419225" cy="384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4819650" y="2880267"/>
            <a:ext cx="1430338" cy="5857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円/楕円 2"/>
          <p:cNvSpPr/>
          <p:nvPr/>
        </p:nvSpPr>
        <p:spPr>
          <a:xfrm>
            <a:off x="2742375" y="2129904"/>
            <a:ext cx="132366" cy="132366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185045" y="1781031"/>
            <a:ext cx="132366" cy="132366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91437" y="1702491"/>
            <a:ext cx="1942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C00000"/>
                </a:solidFill>
              </a:rPr>
              <a:t>Human:</a:t>
            </a:r>
          </a:p>
          <a:p>
            <a:r>
              <a:rPr lang="en-US" altLang="ja-JP" sz="1400" dirty="0" smtClean="0">
                <a:solidFill>
                  <a:srgbClr val="C00000"/>
                </a:solidFill>
              </a:rPr>
              <a:t>Overall peak = first peak</a:t>
            </a:r>
            <a:endParaRPr kumimoji="1" lang="ja-JP" altLang="en-US" sz="1400" dirty="0">
              <a:solidFill>
                <a:srgbClr val="C0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037581" y="1396001"/>
            <a:ext cx="2175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0000FF"/>
                </a:solidFill>
              </a:rPr>
              <a:t>FlexPLI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:</a:t>
            </a:r>
          </a:p>
          <a:p>
            <a:r>
              <a:rPr lang="en-US" altLang="ja-JP" sz="1400" dirty="0" smtClean="0">
                <a:solidFill>
                  <a:srgbClr val="0000FF"/>
                </a:solidFill>
              </a:rPr>
              <a:t>Overall peak = second peak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0064" y="4411675"/>
            <a:ext cx="883285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/>
              <a:t>A comparison of tibia bending moment time histories has shown that the </a:t>
            </a:r>
            <a:r>
              <a:rPr lang="en-US" altLang="ja-JP" sz="2400" dirty="0"/>
              <a:t>exaggerated secondary </a:t>
            </a:r>
            <a:r>
              <a:rPr lang="en-US" altLang="ja-JP" sz="2400" dirty="0" smtClean="0"/>
              <a:t>peak of the </a:t>
            </a:r>
            <a:r>
              <a:rPr lang="en-US" altLang="ja-JP" sz="2400" dirty="0" err="1" smtClean="0"/>
              <a:t>FlexPLI</a:t>
            </a:r>
            <a:r>
              <a:rPr lang="en-US" altLang="ja-JP" sz="2400" dirty="0" smtClean="0"/>
              <a:t> model relative to the human model may affect the maximum value for some specific vehicles</a:t>
            </a:r>
          </a:p>
          <a:p>
            <a:pPr marL="285750" indent="-285750">
              <a:lnSpc>
                <a:spcPts val="2400"/>
              </a:lnSpc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/>
              <a:t>The conditions under which this inconsistency takes place have been developed and validated against existing test data (example : GTR9-5-08)</a:t>
            </a:r>
            <a:endParaRPr kumimoji="1" lang="ja-JP" altLang="en-US" sz="2400" dirty="0"/>
          </a:p>
        </p:txBody>
      </p:sp>
      <p:sp>
        <p:nvSpPr>
          <p:cNvPr id="23" name="Textfeld 22"/>
          <p:cNvSpPr txBox="1"/>
          <p:nvPr/>
        </p:nvSpPr>
        <p:spPr>
          <a:xfrm>
            <a:off x="7630245" y="30736"/>
            <a:ext cx="148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GTR9-7-13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15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76042" y="2997"/>
            <a:ext cx="55616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 smtClean="0">
                <a:solidFill>
                  <a:srgbClr val="0000CC"/>
                </a:solidFill>
              </a:rPr>
              <a:t>Understanding of Issue</a:t>
            </a:r>
            <a:endParaRPr kumimoji="1" lang="ja-JP" altLang="en-US" sz="4400" b="1" dirty="0">
              <a:solidFill>
                <a:srgbClr val="0000CC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0064" y="794996"/>
            <a:ext cx="883285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/>
              <a:t>Despite the technical issues identified,</a:t>
            </a:r>
          </a:p>
          <a:p>
            <a:pPr marL="800100" lvl="1" indent="-342900">
              <a:lnSpc>
                <a:spcPts val="2400"/>
              </a:lnSpc>
              <a:spcAft>
                <a:spcPts val="800"/>
              </a:spcAft>
              <a:buClr>
                <a:srgbClr val="0000CC"/>
              </a:buClr>
              <a:buFont typeface="Arial" pitchFamily="34" charset="0"/>
              <a:buChar char="•"/>
            </a:pPr>
            <a:r>
              <a:rPr lang="en-US" altLang="ja-JP" sz="2400" dirty="0" smtClean="0"/>
              <a:t>The identified inconsistency is relevant infrequently</a:t>
            </a:r>
          </a:p>
          <a:p>
            <a:pPr marL="800100" lvl="1" indent="-342900">
              <a:lnSpc>
                <a:spcPts val="2400"/>
              </a:lnSpc>
              <a:spcAft>
                <a:spcPts val="800"/>
              </a:spcAft>
              <a:buClr>
                <a:srgbClr val="0000CC"/>
              </a:buClr>
              <a:buFont typeface="Arial" pitchFamily="34" charset="0"/>
              <a:buChar char="•"/>
            </a:pPr>
            <a:r>
              <a:rPr lang="en-US" altLang="ja-JP" sz="2400" dirty="0" smtClean="0"/>
              <a:t>There are some other minor issues with regard to </a:t>
            </a:r>
            <a:r>
              <a:rPr lang="en-US" altLang="ja-JP" sz="2400" dirty="0" smtClean="0"/>
              <a:t>biofidelity </a:t>
            </a:r>
            <a:r>
              <a:rPr lang="en-US" altLang="ja-JP" sz="2400" dirty="0" smtClean="0"/>
              <a:t>inherent in a mechanical substitute of a human body</a:t>
            </a:r>
          </a:p>
          <a:p>
            <a:pPr marL="800100" lvl="1" indent="-342900">
              <a:lnSpc>
                <a:spcPts val="2400"/>
              </a:lnSpc>
              <a:spcAft>
                <a:spcPts val="800"/>
              </a:spcAft>
              <a:buClr>
                <a:srgbClr val="0000CC"/>
              </a:buClr>
              <a:buFont typeface="Arial" pitchFamily="34" charset="0"/>
              <a:buChar char="•"/>
            </a:pPr>
            <a:r>
              <a:rPr lang="en-US" altLang="ja-JP" sz="2400" dirty="0" smtClean="0"/>
              <a:t>No cases critical against the proposed injury criteria have been identified so far</a:t>
            </a:r>
          </a:p>
          <a:p>
            <a:pPr marL="800100" lvl="1" indent="-342900">
              <a:lnSpc>
                <a:spcPts val="2400"/>
              </a:lnSpc>
              <a:spcAft>
                <a:spcPts val="800"/>
              </a:spcAft>
              <a:buClr>
                <a:srgbClr val="0000CC"/>
              </a:buClr>
              <a:buFont typeface="Arial" pitchFamily="34" charset="0"/>
              <a:buChar char="•"/>
            </a:pPr>
            <a:r>
              <a:rPr lang="en-US" altLang="ja-JP" sz="2400" dirty="0" smtClean="0"/>
              <a:t>The conditions under which this inconsistency is identified has not been validated against vehicle structures completely different from the current vehicles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630245" y="30736"/>
            <a:ext cx="148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GTR9-7-13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9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837009" y="2997"/>
            <a:ext cx="34397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 smtClean="0">
                <a:solidFill>
                  <a:srgbClr val="0000CC"/>
                </a:solidFill>
              </a:rPr>
              <a:t>JASIC Position</a:t>
            </a:r>
            <a:endParaRPr kumimoji="1" lang="ja-JP" altLang="en-US" sz="4400" b="1" dirty="0">
              <a:solidFill>
                <a:srgbClr val="0000CC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0064" y="899500"/>
            <a:ext cx="883285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/>
              <a:t>Considering these situations, the issue does not necessarily need to be further discussed and agreed for GTR9 Phase-2, prioritizing the current </a:t>
            </a:r>
            <a:r>
              <a:rPr lang="en-US" altLang="ja-JP" sz="2400" dirty="0" err="1" smtClean="0"/>
              <a:t>ToR</a:t>
            </a:r>
            <a:r>
              <a:rPr lang="en-US" altLang="ja-JP" sz="2400" dirty="0" smtClean="0"/>
              <a:t> schedule of the IWG</a:t>
            </a:r>
          </a:p>
          <a:p>
            <a:pPr marL="285750" indent="-285750">
              <a:lnSpc>
                <a:spcPts val="2400"/>
              </a:lnSpc>
              <a:spcAft>
                <a:spcPts val="1200"/>
              </a:spcAft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400" dirty="0" smtClean="0"/>
              <a:t>Provided that some issues will be resolved, the </a:t>
            </a:r>
            <a:r>
              <a:rPr lang="en-US" altLang="ja-JP" sz="2400" dirty="0" err="1" smtClean="0"/>
              <a:t>BASt</a:t>
            </a:r>
            <a:r>
              <a:rPr lang="en-US" altLang="ja-JP" sz="2400" dirty="0" smtClean="0"/>
              <a:t> proposal can be acceptable, although not fully supported due to the lack of considerations on this issue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630245" y="30736"/>
            <a:ext cx="148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GTR9-7-13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84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633" y="4411277"/>
            <a:ext cx="2366941" cy="14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正方形/長方形 47"/>
          <p:cNvSpPr/>
          <p:nvPr/>
        </p:nvSpPr>
        <p:spPr>
          <a:xfrm>
            <a:off x="2699792" y="1823726"/>
            <a:ext cx="877622" cy="3942808"/>
          </a:xfrm>
          <a:prstGeom prst="rect">
            <a:avLst/>
          </a:prstGeom>
          <a:solidFill>
            <a:srgbClr val="4F81BD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604" y="3027720"/>
            <a:ext cx="2370089" cy="14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8" name="直線コネクタ 17"/>
          <p:cNvCxnSpPr/>
          <p:nvPr/>
        </p:nvCxnSpPr>
        <p:spPr>
          <a:xfrm>
            <a:off x="3577414" y="3205180"/>
            <a:ext cx="0" cy="11581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514" y="1651303"/>
            <a:ext cx="2370089" cy="14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直線コネクタ 20"/>
          <p:cNvCxnSpPr/>
          <p:nvPr/>
        </p:nvCxnSpPr>
        <p:spPr>
          <a:xfrm>
            <a:off x="2906800" y="1823726"/>
            <a:ext cx="0" cy="11581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4079374" y="1813504"/>
            <a:ext cx="0" cy="395303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1460287" y="2997"/>
            <a:ext cx="61931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 smtClean="0">
                <a:solidFill>
                  <a:srgbClr val="0000CC"/>
                </a:solidFill>
              </a:rPr>
              <a:t>Issues with </a:t>
            </a:r>
            <a:r>
              <a:rPr kumimoji="1" lang="en-US" altLang="ja-JP" sz="4400" b="1" dirty="0" err="1" smtClean="0">
                <a:solidFill>
                  <a:srgbClr val="0000CC"/>
                </a:solidFill>
              </a:rPr>
              <a:t>BASt</a:t>
            </a:r>
            <a:r>
              <a:rPr kumimoji="1" lang="en-US" altLang="ja-JP" sz="4400" b="1" dirty="0" smtClean="0">
                <a:solidFill>
                  <a:srgbClr val="0000CC"/>
                </a:solidFill>
              </a:rPr>
              <a:t> Proposal</a:t>
            </a:r>
            <a:endParaRPr kumimoji="1" lang="ja-JP" altLang="en-US" sz="4400" b="1" dirty="0">
              <a:solidFill>
                <a:srgbClr val="0000CC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20704" y="639722"/>
            <a:ext cx="2657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70C0"/>
                </a:solidFill>
              </a:rPr>
              <a:t>Definition of Timing</a:t>
            </a:r>
            <a:endParaRPr kumimoji="1"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3069" y="1044739"/>
            <a:ext cx="90928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000" dirty="0" smtClean="0"/>
              <a:t>The </a:t>
            </a:r>
            <a:r>
              <a:rPr lang="en-US" altLang="ja-JP" sz="2000" dirty="0" err="1" smtClean="0"/>
              <a:t>BASt</a:t>
            </a:r>
            <a:r>
              <a:rPr lang="en-US" altLang="ja-JP" sz="2000" dirty="0" smtClean="0"/>
              <a:t> definition may result in an unexpected definition of the effective time range</a:t>
            </a:r>
            <a:endParaRPr lang="en-US" altLang="ja-JP" sz="2000" dirty="0"/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6684761" y="2472278"/>
            <a:ext cx="968696" cy="7329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5053395" y="2218152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First local maximum</a:t>
            </a:r>
            <a:endParaRPr lang="en-US" altLang="ja-JP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7342909" y="2193058"/>
            <a:ext cx="854021" cy="12951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5351864" y="4711093"/>
            <a:ext cx="26657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/>
              <a:t>The last zero crossing of Tibia</a:t>
            </a:r>
            <a:endParaRPr lang="en-US" altLang="ja-JP" sz="1600" dirty="0"/>
          </a:p>
        </p:txBody>
      </p:sp>
      <p:sp>
        <p:nvSpPr>
          <p:cNvPr id="14" name="正方形/長方形 13"/>
          <p:cNvSpPr/>
          <p:nvPr/>
        </p:nvSpPr>
        <p:spPr>
          <a:xfrm>
            <a:off x="13069" y="6201350"/>
            <a:ext cx="909281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CC"/>
              </a:buClr>
            </a:pPr>
            <a:r>
              <a:rPr lang="en-US" altLang="ja-JP" sz="2600" dirty="0" smtClean="0">
                <a:solidFill>
                  <a:srgbClr val="0000CC"/>
                </a:solidFill>
              </a:rPr>
              <a:t>The definition of the first local maximum needs to be modified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1143020" y="1770207"/>
            <a:ext cx="13681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/>
              <a:t>Femur</a:t>
            </a:r>
            <a:r>
              <a:rPr lang="en-US" altLang="ja-JP" sz="1400" dirty="0" smtClean="0"/>
              <a:t> </a:t>
            </a:r>
            <a:r>
              <a:rPr lang="en-US" altLang="ja-JP" sz="1400" dirty="0"/>
              <a:t>Moment </a:t>
            </a:r>
            <a:endParaRPr lang="en-US" altLang="ja-JP" sz="1400" dirty="0" smtClean="0"/>
          </a:p>
          <a:p>
            <a:pPr algn="ctr"/>
            <a:r>
              <a:rPr lang="en-US" altLang="ja-JP" sz="1400" dirty="0" smtClean="0"/>
              <a:t>Time </a:t>
            </a:r>
            <a:r>
              <a:rPr lang="en-US" altLang="ja-JP" sz="1400" dirty="0"/>
              <a:t>History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222146" y="3173182"/>
            <a:ext cx="12121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/>
              <a:t>Tibia </a:t>
            </a:r>
            <a:r>
              <a:rPr lang="en-US" altLang="ja-JP" sz="1400" dirty="0" smtClean="0"/>
              <a:t>Moment</a:t>
            </a:r>
          </a:p>
          <a:p>
            <a:pPr algn="ctr"/>
            <a:r>
              <a:rPr lang="en-US" altLang="ja-JP" sz="1400" dirty="0" smtClean="0"/>
              <a:t> </a:t>
            </a:r>
            <a:r>
              <a:rPr lang="en-US" altLang="ja-JP" sz="1400" dirty="0"/>
              <a:t>Time History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932986" y="4504994"/>
            <a:ext cx="1673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/>
              <a:t>Ligament Elongation</a:t>
            </a:r>
          </a:p>
          <a:p>
            <a:pPr algn="ctr"/>
            <a:r>
              <a:rPr lang="en-US" altLang="ja-JP" sz="1400" dirty="0" smtClean="0"/>
              <a:t> Time </a:t>
            </a:r>
            <a:r>
              <a:rPr lang="en-US" altLang="ja-JP" sz="1400" dirty="0"/>
              <a:t>History</a:t>
            </a:r>
          </a:p>
        </p:txBody>
      </p:sp>
      <p:grpSp>
        <p:nvGrpSpPr>
          <p:cNvPr id="33" name="グループ化 32"/>
          <p:cNvGrpSpPr/>
          <p:nvPr/>
        </p:nvGrpSpPr>
        <p:grpSpPr>
          <a:xfrm>
            <a:off x="5563781" y="2790686"/>
            <a:ext cx="3209212" cy="1920407"/>
            <a:chOff x="4917045" y="2378928"/>
            <a:chExt cx="3209212" cy="1920407"/>
          </a:xfrm>
        </p:grpSpPr>
        <p:pic>
          <p:nvPicPr>
            <p:cNvPr id="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7045" y="2378928"/>
              <a:ext cx="3209212" cy="192040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8" name="直線コネクタ 27"/>
            <p:cNvCxnSpPr/>
            <p:nvPr/>
          </p:nvCxnSpPr>
          <p:spPr>
            <a:xfrm>
              <a:off x="7550193" y="2614904"/>
              <a:ext cx="0" cy="157032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0" name="直線コネクタ 29"/>
          <p:cNvCxnSpPr>
            <a:stCxn id="27" idx="1"/>
          </p:cNvCxnSpPr>
          <p:nvPr/>
        </p:nvCxnSpPr>
        <p:spPr>
          <a:xfrm flipH="1" flipV="1">
            <a:off x="3020291" y="2512379"/>
            <a:ext cx="2543490" cy="12385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2483633" y="2392596"/>
            <a:ext cx="536658" cy="273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6139287" y="1862274"/>
            <a:ext cx="28384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/>
              <a:t>The last zero crossing of Femur</a:t>
            </a:r>
            <a:endParaRPr lang="en-US" altLang="ja-JP" sz="1600" dirty="0"/>
          </a:p>
        </p:txBody>
      </p:sp>
      <p:cxnSp>
        <p:nvCxnSpPr>
          <p:cNvPr id="43" name="直線矢印コネクタ 42"/>
          <p:cNvCxnSpPr/>
          <p:nvPr/>
        </p:nvCxnSpPr>
        <p:spPr>
          <a:xfrm flipH="1" flipV="1">
            <a:off x="3577415" y="4186847"/>
            <a:ext cx="1824416" cy="693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2689220" y="1760330"/>
            <a:ext cx="915766" cy="0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/>
          <p:cNvSpPr txBox="1"/>
          <p:nvPr/>
        </p:nvSpPr>
        <p:spPr>
          <a:xfrm>
            <a:off x="2128996" y="1416939"/>
            <a:ext cx="2048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4F81BD"/>
                </a:solidFill>
              </a:rPr>
              <a:t>Effective time range</a:t>
            </a:r>
            <a:endParaRPr kumimoji="1" lang="ja-JP" altLang="en-US" dirty="0">
              <a:solidFill>
                <a:srgbClr val="4F81BD"/>
              </a:solidFill>
            </a:endParaRPr>
          </a:p>
        </p:txBody>
      </p:sp>
      <p:cxnSp>
        <p:nvCxnSpPr>
          <p:cNvPr id="36" name="直線矢印コネクタ 35"/>
          <p:cNvCxnSpPr/>
          <p:nvPr/>
        </p:nvCxnSpPr>
        <p:spPr>
          <a:xfrm>
            <a:off x="2689220" y="5835397"/>
            <a:ext cx="1390154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2359881" y="5824991"/>
            <a:ext cx="2098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Intended time range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630245" y="30736"/>
            <a:ext cx="148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GTR9-7-13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63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460287" y="2997"/>
            <a:ext cx="61931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400" b="1" dirty="0" smtClean="0">
                <a:solidFill>
                  <a:srgbClr val="0000CC"/>
                </a:solidFill>
              </a:rPr>
              <a:t>Issues with </a:t>
            </a:r>
            <a:r>
              <a:rPr kumimoji="1" lang="en-US" altLang="ja-JP" sz="4400" b="1" dirty="0" err="1" smtClean="0">
                <a:solidFill>
                  <a:srgbClr val="0000CC"/>
                </a:solidFill>
              </a:rPr>
              <a:t>BASt</a:t>
            </a:r>
            <a:r>
              <a:rPr kumimoji="1" lang="en-US" altLang="ja-JP" sz="4400" b="1" dirty="0" smtClean="0">
                <a:solidFill>
                  <a:srgbClr val="0000CC"/>
                </a:solidFill>
              </a:rPr>
              <a:t> Proposal</a:t>
            </a:r>
            <a:endParaRPr kumimoji="1" lang="ja-JP" altLang="en-US" sz="4400" b="1" dirty="0">
              <a:solidFill>
                <a:srgbClr val="0000CC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0445" y="722269"/>
            <a:ext cx="825572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00CC"/>
              </a:buClr>
              <a:buFont typeface="Wingdings" pitchFamily="2" charset="2"/>
              <a:buChar char="l"/>
            </a:pPr>
            <a:r>
              <a:rPr lang="en-US" altLang="ja-JP" sz="2800" dirty="0" smtClean="0"/>
              <a:t>Terminology – </a:t>
            </a:r>
            <a:r>
              <a:rPr lang="en-US" altLang="ja-JP" sz="2800" dirty="0" err="1" smtClean="0"/>
              <a:t>Biofidelic</a:t>
            </a:r>
            <a:r>
              <a:rPr lang="en-US" altLang="ja-JP" sz="2800" dirty="0" smtClean="0"/>
              <a:t> Assessment Interval (BAI)</a:t>
            </a:r>
            <a:endParaRPr lang="en-US" altLang="ja-JP" sz="2800" dirty="0"/>
          </a:p>
          <a:p>
            <a:pPr marL="914400" lvl="1" indent="-457200">
              <a:buClr>
                <a:srgbClr val="0000CC"/>
              </a:buClr>
              <a:buFont typeface="Arial" pitchFamily="34" charset="0"/>
              <a:buChar char="•"/>
            </a:pPr>
            <a:r>
              <a:rPr kumimoji="1" lang="en-US" altLang="ja-JP" sz="2200" dirty="0" smtClean="0"/>
              <a:t>JASIC recognizes the </a:t>
            </a:r>
            <a:r>
              <a:rPr kumimoji="1" lang="en-US" altLang="ja-JP" sz="2200" dirty="0" err="1" smtClean="0"/>
              <a:t>biofidelity</a:t>
            </a:r>
            <a:r>
              <a:rPr kumimoji="1" lang="en-US" altLang="ja-JP" sz="2200" dirty="0" smtClean="0"/>
              <a:t> issue of the exaggeration of the secondary peak of the tibia bending moment</a:t>
            </a:r>
          </a:p>
          <a:p>
            <a:pPr marL="914400" lvl="1" indent="-457200">
              <a:buClr>
                <a:srgbClr val="0000CC"/>
              </a:buClr>
              <a:buFont typeface="Arial" pitchFamily="34" charset="0"/>
              <a:buChar char="•"/>
            </a:pPr>
            <a:r>
              <a:rPr lang="en-US" altLang="ja-JP" sz="2200" dirty="0" smtClean="0"/>
              <a:t>The word ‘</a:t>
            </a:r>
            <a:r>
              <a:rPr lang="en-US" altLang="ja-JP" sz="2200" dirty="0" err="1" smtClean="0"/>
              <a:t>Biofidelic</a:t>
            </a:r>
            <a:r>
              <a:rPr lang="en-US" altLang="ja-JP" sz="2200" dirty="0" smtClean="0"/>
              <a:t>’ is recommended to be eliminated – ‘Assessment Interval’ would be supported</a:t>
            </a:r>
            <a:endParaRPr kumimoji="1" lang="en-US" altLang="ja-JP" sz="2200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7630245" y="30736"/>
            <a:ext cx="148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GTR9-7-13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44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359</Words>
  <Application>Microsoft Office PowerPoint</Application>
  <PresentationFormat>Bildschirmpräsentation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Office ​​テーマ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ホンダ技術研究所　四輪開発センター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高橋 裕公 Yukou Takahashi</dc:creator>
  <cp:lastModifiedBy>Thomas Kinsky</cp:lastModifiedBy>
  <cp:revision>14</cp:revision>
  <dcterms:created xsi:type="dcterms:W3CDTF">2013-06-28T00:05:40Z</dcterms:created>
  <dcterms:modified xsi:type="dcterms:W3CDTF">2013-07-02T07:48:11Z</dcterms:modified>
</cp:coreProperties>
</file>