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15" r:id="rId2"/>
    <p:sldId id="334" r:id="rId3"/>
    <p:sldId id="331" r:id="rId4"/>
    <p:sldId id="327" r:id="rId5"/>
    <p:sldId id="344" r:id="rId6"/>
    <p:sldId id="318" r:id="rId7"/>
    <p:sldId id="319" r:id="rId8"/>
    <p:sldId id="350" r:id="rId9"/>
    <p:sldId id="335" r:id="rId10"/>
    <p:sldId id="351" r:id="rId11"/>
    <p:sldId id="338" r:id="rId12"/>
    <p:sldId id="339" r:id="rId13"/>
    <p:sldId id="336" r:id="rId14"/>
    <p:sldId id="325" r:id="rId15"/>
    <p:sldId id="317" r:id="rId16"/>
    <p:sldId id="352" r:id="rId17"/>
    <p:sldId id="342" r:id="rId18"/>
    <p:sldId id="332" r:id="rId19"/>
    <p:sldId id="333" r:id="rId20"/>
    <p:sldId id="349" r:id="rId21"/>
    <p:sldId id="326" r:id="rId22"/>
    <p:sldId id="329" r:id="rId23"/>
  </p:sldIdLst>
  <p:sldSz cx="9906000" cy="6858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20" autoAdjust="0"/>
  </p:normalViewPr>
  <p:slideViewPr>
    <p:cSldViewPr>
      <p:cViewPr varScale="1">
        <p:scale>
          <a:sx n="29" d="100"/>
          <a:sy n="29" d="100"/>
        </p:scale>
        <p:origin x="-636" y="-4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6777"/>
    </p:cViewPr>
  </p:sorterViewPr>
  <p:notesViewPr>
    <p:cSldViewPr>
      <p:cViewPr varScale="1">
        <p:scale>
          <a:sx n="83" d="100"/>
          <a:sy n="83" d="100"/>
        </p:scale>
        <p:origin x="-3156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43CF-C05C-4899-A90B-0EF0DB90A256}" type="datetimeFigureOut">
              <a:rPr lang="en-US" smtClean="0"/>
              <a:t>5/31/2013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768F-C471-4493-AADC-36862818B8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507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FE176-7828-4E25-A303-EFB7A6EB15F0}" type="datetimeFigureOut">
              <a:rPr lang="en-GB" smtClean="0"/>
              <a:t>31/05/2013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7425" y="696913"/>
            <a:ext cx="503555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6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8FC0D7-00BE-487F-A0DC-9FF156A82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642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3" name="Text Placeholder 22"/>
          <p:cNvSpPr>
            <a:spLocks noGrp="1"/>
          </p:cNvSpPr>
          <p:nvPr>
            <p:ph idx="1" hasCustomPrompt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400"/>
            </a:lvl1pPr>
          </a:lstStyle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058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317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032994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8854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2348880"/>
            <a:ext cx="4375150" cy="3777284"/>
          </a:xfrm>
        </p:spPr>
        <p:txBody>
          <a:bodyPr/>
          <a:lstStyle>
            <a:lvl1pPr>
              <a:defRPr lang="en-US" sz="2000" b="1" kern="1200" baseline="0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3488468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title"/>
          </p:nvPr>
        </p:nvSpPr>
        <p:spPr>
          <a:xfrm>
            <a:off x="3152800" y="332656"/>
            <a:ext cx="6753200" cy="1143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pPr algn="l" eaLnBrk="1" hangingPunct="1"/>
            <a:r>
              <a:rPr lang="en-GB" sz="4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</a:p>
        </p:txBody>
      </p:sp>
    </p:spTree>
    <p:extLst>
      <p:ext uri="{BB962C8B-B14F-4D97-AF65-F5344CB8AC3E}">
        <p14:creationId xmlns:p14="http://schemas.microsoft.com/office/powerpoint/2010/main" val="2035651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504" y="1772816"/>
            <a:ext cx="3259006" cy="1162050"/>
          </a:xfrm>
        </p:spPr>
        <p:txBody>
          <a:bodyPr anchor="b"/>
          <a:lstStyle>
            <a:lvl1pPr algn="l">
              <a:defRPr sz="2000" b="1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132856"/>
            <a:ext cx="5537729" cy="3993308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3212976"/>
            <a:ext cx="3259006" cy="2913188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Rectangle 3"/>
          <p:cNvSpPr txBox="1">
            <a:spLocks noChangeArrowheads="1"/>
          </p:cNvSpPr>
          <p:nvPr userDrawn="1"/>
        </p:nvSpPr>
        <p:spPr>
          <a:xfrm>
            <a:off x="3152800" y="332656"/>
            <a:ext cx="6753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Main title here</a:t>
            </a:r>
            <a:endParaRPr lang="en-GB" sz="40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577" y="2276872"/>
            <a:ext cx="9906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0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Main title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idx="1"/>
          </p:nvPr>
        </p:nvSpPr>
        <p:spPr>
          <a:xfrm>
            <a:off x="0" y="3573016"/>
            <a:ext cx="9906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Subtitle</a:t>
            </a: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Author</a:t>
            </a:r>
            <a:endParaRPr lang="es-AR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Her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/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his</a:t>
            </a:r>
            <a:r>
              <a:rPr lang="fr-CH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800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title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endParaRPr lang="es-AR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s-AR" sz="2400" b="1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Location</a:t>
            </a:r>
            <a:endParaRPr lang="es-AR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fr-CH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Date</a:t>
            </a:r>
            <a:endParaRPr lang="en-GB" sz="24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687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7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 baseline="0">
          <a:solidFill>
            <a:schemeClr val="tx2">
              <a:lumMod val="60000"/>
              <a:lumOff val="40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ece.org/hlm/welcome.html" TargetMode="External"/><Relationship Id="rId2" Type="http://schemas.openxmlformats.org/officeDocument/2006/relationships/hyperlink" Target="mailto:gulnara.roll@unece.or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202" y="2204864"/>
            <a:ext cx="9906000" cy="1800200"/>
          </a:xfrm>
        </p:spPr>
        <p:txBody>
          <a:bodyPr>
            <a:normAutofit fontScale="90000"/>
          </a:bodyPr>
          <a:lstStyle/>
          <a:p>
            <a:r>
              <a:rPr lang="en-GB" sz="22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GB" sz="22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t-EE" sz="36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Conclusions of the </a:t>
            </a:r>
            <a:r>
              <a:rPr lang="et-EE" sz="36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UNECE Working </a:t>
            </a:r>
            <a:r>
              <a:rPr lang="et-EE" sz="36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Party </a:t>
            </a:r>
            <a:r>
              <a:rPr lang="et-EE" sz="36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on Land </a:t>
            </a:r>
            <a:r>
              <a:rPr lang="et-EE" sz="36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Administration </a:t>
            </a:r>
            <a:r>
              <a:rPr lang="et-EE" sz="36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workshop</a:t>
            </a:r>
            <a:br>
              <a:rPr lang="et-EE" sz="36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t-EE" sz="11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t-EE" sz="1100" b="1" dirty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t-EE" sz="36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„Collaborating for secure ownership“</a:t>
            </a:r>
            <a:r>
              <a:rPr lang="fr-FR" sz="36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fr-FR" sz="3600" b="1" dirty="0" smtClean="0">
                <a:solidFill>
                  <a:srgbClr val="0066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3600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2" y="4077072"/>
            <a:ext cx="9906000" cy="4597971"/>
          </a:xfrm>
        </p:spPr>
        <p:txBody>
          <a:bodyPr/>
          <a:lstStyle/>
          <a:p>
            <a:pPr lvl="0" algn="ctr">
              <a:lnSpc>
                <a:spcPct val="80000"/>
              </a:lnSpc>
            </a:pPr>
            <a:endParaRPr lang="en-US" b="1" dirty="0" smtClean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t-EE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Uppsala, </a:t>
            </a:r>
            <a:r>
              <a:rPr lang="et-EE" sz="28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29 - 31 </a:t>
            </a:r>
            <a:r>
              <a:rPr lang="et-EE" sz="2800" b="1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May 2013</a:t>
            </a:r>
            <a:endParaRPr lang="en-US" sz="2800" b="1" dirty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 algn="ctr">
              <a:lnSpc>
                <a:spcPct val="80000"/>
              </a:lnSpc>
            </a:pPr>
            <a:endParaRPr lang="et-EE" b="1" dirty="0" smtClean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 algn="ctr">
              <a:lnSpc>
                <a:spcPct val="80000"/>
              </a:lnSpc>
            </a:pPr>
            <a:r>
              <a:rPr lang="et-EE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Gulnara Roll, Head, Housing and Land </a:t>
            </a:r>
          </a:p>
          <a:p>
            <a:pPr lvl="0" algn="ctr">
              <a:lnSpc>
                <a:spcPct val="80000"/>
              </a:lnSpc>
            </a:pPr>
            <a:r>
              <a:rPr lang="et-EE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Management Unit, UNECE</a:t>
            </a:r>
            <a:endParaRPr lang="es-AR" b="1" dirty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 algn="ctr">
              <a:lnSpc>
                <a:spcPct val="80000"/>
              </a:lnSpc>
            </a:pPr>
            <a:endParaRPr lang="en-US" sz="1000" dirty="0" smtClean="0">
              <a:solidFill>
                <a:srgbClr val="F79646">
                  <a:lumMod val="50000"/>
                </a:srgb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 algn="ctr">
              <a:lnSpc>
                <a:spcPct val="80000"/>
              </a:lnSpc>
            </a:pPr>
            <a:endParaRPr lang="en-US" sz="1800" b="1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79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0792" y="188640"/>
            <a:ext cx="6825208" cy="172819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t-EE" sz="3600" b="1" dirty="0" smtClean="0"/>
              <a:t>L</a:t>
            </a:r>
            <a:r>
              <a:rPr lang="en-GB" sz="3600" b="1" dirty="0" smtClean="0"/>
              <a:t>and </a:t>
            </a:r>
            <a:r>
              <a:rPr lang="et-EE" sz="3600" b="1" dirty="0" smtClean="0"/>
              <a:t>administration </a:t>
            </a:r>
            <a:r>
              <a:rPr lang="en-GB" sz="3600" b="1" dirty="0" smtClean="0"/>
              <a:t>authorities</a:t>
            </a:r>
            <a:r>
              <a:rPr lang="en-GB" sz="3600" b="1" dirty="0"/>
              <a:t/>
            </a:r>
            <a:br>
              <a:rPr lang="en-GB" sz="3600" b="1" dirty="0"/>
            </a:br>
            <a:r>
              <a:rPr lang="et-EE" sz="3600" b="1" dirty="0" smtClean="0"/>
              <a:t>as engines of the </a:t>
            </a:r>
            <a:r>
              <a:rPr lang="en-GB" sz="3600" b="1" dirty="0" smtClean="0"/>
              <a:t>global </a:t>
            </a:r>
            <a:r>
              <a:rPr lang="en-GB" sz="3600" b="1" dirty="0"/>
              <a:t>economic </a:t>
            </a:r>
            <a:r>
              <a:rPr lang="en-GB" sz="3600" b="1" dirty="0" smtClean="0"/>
              <a:t>recovery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16496" y="1772816"/>
            <a:ext cx="9145016" cy="5256584"/>
          </a:xfrm>
        </p:spPr>
        <p:txBody>
          <a:bodyPr>
            <a:normAutofit fontScale="47500" lnSpcReduction="20000"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et-EE" sz="6000" dirty="0" smtClean="0"/>
              <a:t>Big </a:t>
            </a:r>
            <a:r>
              <a:rPr lang="et-EE" sz="6000" dirty="0"/>
              <a:t>gains for the financial </a:t>
            </a:r>
            <a:r>
              <a:rPr lang="et-EE" sz="6000" dirty="0" smtClean="0"/>
              <a:t>sector from </a:t>
            </a:r>
            <a:r>
              <a:rPr lang="et-EE" sz="6000" dirty="0"/>
              <a:t>making the data available online and for </a:t>
            </a:r>
            <a:r>
              <a:rPr lang="et-EE" sz="6000" dirty="0" smtClean="0"/>
              <a:t>free. Example</a:t>
            </a:r>
            <a:r>
              <a:rPr lang="et-EE" sz="6000" dirty="0"/>
              <a:t>: Finland lost 1,5 </a:t>
            </a:r>
            <a:r>
              <a:rPr lang="et-EE" sz="6000" dirty="0" smtClean="0"/>
              <a:t>million EUR </a:t>
            </a:r>
            <a:r>
              <a:rPr lang="et-EE" sz="6000" dirty="0"/>
              <a:t>in revenues while also gained from opening the data</a:t>
            </a:r>
            <a:endParaRPr lang="et-EE" sz="6000" dirty="0" smtClean="0"/>
          </a:p>
          <a:p>
            <a:pPr marL="571500" indent="-571500">
              <a:buFont typeface="Arial" pitchFamily="34" charset="0"/>
              <a:buChar char="•"/>
            </a:pPr>
            <a:r>
              <a:rPr lang="et-EE" sz="6000" dirty="0" smtClean="0"/>
              <a:t>O</a:t>
            </a:r>
            <a:r>
              <a:rPr lang="en-US" sz="6000" dirty="0" smtClean="0"/>
              <a:t>pen</a:t>
            </a:r>
            <a:r>
              <a:rPr lang="et-EE" sz="6000" dirty="0" smtClean="0"/>
              <a:t>n</a:t>
            </a:r>
            <a:r>
              <a:rPr lang="en-US" sz="6000" dirty="0" err="1" smtClean="0"/>
              <a:t>ess</a:t>
            </a:r>
            <a:r>
              <a:rPr lang="en-US" sz="6000" dirty="0" smtClean="0"/>
              <a:t> of</a:t>
            </a:r>
            <a:r>
              <a:rPr lang="et-EE" sz="6000" dirty="0" smtClean="0"/>
              <a:t> the</a:t>
            </a:r>
            <a:r>
              <a:rPr lang="en-US" sz="6000" dirty="0" smtClean="0"/>
              <a:t> </a:t>
            </a:r>
            <a:r>
              <a:rPr lang="en-US" sz="6000" dirty="0"/>
              <a:t>data/information to the market </a:t>
            </a:r>
            <a:r>
              <a:rPr lang="en-US" sz="6000" dirty="0" smtClean="0"/>
              <a:t>drives </a:t>
            </a:r>
            <a:r>
              <a:rPr lang="et-EE" sz="6000" dirty="0" smtClean="0"/>
              <a:t>land registries</a:t>
            </a:r>
            <a:r>
              <a:rPr lang="en-US" sz="6000" dirty="0" smtClean="0"/>
              <a:t> </a:t>
            </a:r>
            <a:r>
              <a:rPr lang="en-US" sz="6000" dirty="0"/>
              <a:t>work and also pays for a great deal of </a:t>
            </a:r>
            <a:r>
              <a:rPr lang="et-EE" sz="6000" dirty="0" smtClean="0"/>
              <a:t>the</a:t>
            </a:r>
            <a:r>
              <a:rPr lang="en-US" sz="6000" dirty="0" smtClean="0"/>
              <a:t> business</a:t>
            </a:r>
            <a:r>
              <a:rPr lang="et-EE" sz="6000" dirty="0" smtClean="0"/>
              <a:t> </a:t>
            </a:r>
          </a:p>
          <a:p>
            <a:pPr marL="571500" lvl="0" indent="-571500">
              <a:buFont typeface="Arial" pitchFamily="34" charset="0"/>
              <a:buChar char="•"/>
            </a:pPr>
            <a:endParaRPr lang="et-EE" sz="2500" dirty="0" smtClean="0"/>
          </a:p>
          <a:p>
            <a:pPr lvl="0"/>
            <a:r>
              <a:rPr lang="et-EE" sz="6000" dirty="0" smtClean="0"/>
              <a:t>To study and obtain the data on the financial gains from more efficient data and service provision</a:t>
            </a:r>
            <a:endParaRPr lang="en-GB" sz="6000" dirty="0"/>
          </a:p>
        </p:txBody>
      </p:sp>
    </p:spTree>
    <p:extLst>
      <p:ext uri="{BB962C8B-B14F-4D97-AF65-F5344CB8AC3E}">
        <p14:creationId xmlns:p14="http://schemas.microsoft.com/office/powerpoint/2010/main" val="16769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0792" y="188640"/>
            <a:ext cx="6825208" cy="1512168"/>
          </a:xfrm>
        </p:spPr>
        <p:txBody>
          <a:bodyPr>
            <a:noAutofit/>
          </a:bodyPr>
          <a:lstStyle/>
          <a:p>
            <a:pPr lvl="0"/>
            <a:r>
              <a:rPr lang="en-US" sz="3600" b="1" dirty="0"/>
              <a:t>The cooperation between the different </a:t>
            </a:r>
            <a:r>
              <a:rPr lang="et-EE" sz="3600" b="1" dirty="0" smtClean="0"/>
              <a:t>agencies and </a:t>
            </a:r>
            <a:r>
              <a:rPr lang="en-US" sz="3600" b="1" dirty="0" smtClean="0"/>
              <a:t>stakeholders is </a:t>
            </a:r>
            <a:r>
              <a:rPr lang="et-EE" sz="3600" b="1" dirty="0" smtClean="0"/>
              <a:t>critically important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44488" y="2132856"/>
            <a:ext cx="8928992" cy="439248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t-EE" sz="3600" dirty="0" smtClean="0"/>
              <a:t>The cooperation brings: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et-EE" sz="3600" dirty="0" smtClean="0"/>
              <a:t>Higher </a:t>
            </a:r>
            <a:r>
              <a:rPr lang="et-EE" sz="3600" dirty="0"/>
              <a:t>quality and efficiency of services</a:t>
            </a:r>
          </a:p>
          <a:p>
            <a:pPr marL="571500" indent="-571500">
              <a:buFont typeface="Arial" pitchFamily="34" charset="0"/>
              <a:buChar char="•"/>
            </a:pPr>
            <a:r>
              <a:rPr lang="et-EE" sz="3600" dirty="0" smtClean="0"/>
              <a:t>Provides </a:t>
            </a:r>
            <a:r>
              <a:rPr lang="et-EE" sz="3600" dirty="0"/>
              <a:t>more complete sets of services for certain client situations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et-EE" sz="3600" dirty="0" smtClean="0"/>
              <a:t>Promotes flow of information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et-EE" sz="3600" dirty="0" smtClean="0"/>
              <a:t>Increases transparency. </a:t>
            </a:r>
          </a:p>
          <a:p>
            <a:pPr lvl="0"/>
            <a:endParaRPr lang="et-EE" sz="1600" dirty="0"/>
          </a:p>
          <a:p>
            <a:pPr lvl="0"/>
            <a:r>
              <a:rPr lang="et-EE" sz="3600" dirty="0" smtClean="0"/>
              <a:t>Importance of the cooperation with municipalities and youth..</a:t>
            </a:r>
          </a:p>
          <a:p>
            <a:pPr lvl="0"/>
            <a:endParaRPr lang="et-EE" sz="1400" dirty="0" smtClean="0"/>
          </a:p>
          <a:p>
            <a:r>
              <a:rPr lang="et-EE" sz="3600" dirty="0" smtClean="0"/>
              <a:t>Recommendations: Promote the cooperation using existing models </a:t>
            </a:r>
            <a:r>
              <a:rPr lang="et-EE" sz="3600" dirty="0"/>
              <a:t>(such as e-Government delegation in </a:t>
            </a:r>
            <a:r>
              <a:rPr lang="et-EE" sz="3600" dirty="0" smtClean="0"/>
              <a:t>Sweden)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95190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0792" y="548680"/>
            <a:ext cx="6825208" cy="1512168"/>
          </a:xfrm>
        </p:spPr>
        <p:txBody>
          <a:bodyPr>
            <a:normAutofit fontScale="90000"/>
          </a:bodyPr>
          <a:lstStyle/>
          <a:p>
            <a:pPr>
              <a:lnSpc>
                <a:spcPct val="80000"/>
              </a:lnSpc>
            </a:pPr>
            <a: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t-EE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Example: t</a:t>
            </a:r>
            <a:r>
              <a:rPr lang="et-EE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 </a:t>
            </a:r>
            <a:r>
              <a:rPr lang="et-EE" sz="36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Swedish eGovernment </a:t>
            </a:r>
            <a:r>
              <a:rPr lang="et-EE" sz="36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operational level: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8504" y="2347966"/>
            <a:ext cx="8928992" cy="4536504"/>
          </a:xfrm>
        </p:spPr>
        <p:txBody>
          <a:bodyPr>
            <a:norm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et-EE" sz="3600" dirty="0" smtClean="0"/>
              <a:t>Coordination between agencies to enhance efficiency and quality;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et-EE" sz="3600" dirty="0" smtClean="0"/>
              <a:t>Initiate and support strategical interagency projects;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et-EE" sz="3600" dirty="0" smtClean="0"/>
              <a:t>Standartisation;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et-EE" sz="3600" dirty="0" smtClean="0"/>
              <a:t>Joint guidelines.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98860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Keep it simple for the user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16496" y="1628800"/>
            <a:ext cx="9072239" cy="496855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t-EE" sz="3300" dirty="0" smtClean="0"/>
              <a:t>Apply the principle „</a:t>
            </a:r>
            <a:r>
              <a:rPr lang="et-EE" sz="3300" i="1" dirty="0"/>
              <a:t>As simple as possible </a:t>
            </a:r>
            <a:r>
              <a:rPr lang="et-EE" sz="3300" i="1" dirty="0" smtClean="0"/>
              <a:t>for </a:t>
            </a:r>
            <a:r>
              <a:rPr lang="et-EE" sz="3300" i="1" dirty="0"/>
              <a:t>as many as </a:t>
            </a:r>
            <a:r>
              <a:rPr lang="et-EE" sz="3300" i="1" dirty="0" smtClean="0"/>
              <a:t>possible</a:t>
            </a:r>
            <a:r>
              <a:rPr lang="et-EE" sz="3300" dirty="0" smtClean="0"/>
              <a:t>“ </a:t>
            </a:r>
          </a:p>
          <a:p>
            <a:pPr lvl="0"/>
            <a:r>
              <a:rPr lang="et-EE" sz="3300" dirty="0" smtClean="0"/>
              <a:t>(the </a:t>
            </a:r>
            <a:r>
              <a:rPr lang="et-EE" sz="3300" dirty="0"/>
              <a:t>Swedish eGovernment delegation </a:t>
            </a:r>
            <a:r>
              <a:rPr lang="et-EE" sz="3300" dirty="0" smtClean="0"/>
              <a:t>moto)</a:t>
            </a:r>
          </a:p>
          <a:p>
            <a:pPr>
              <a:lnSpc>
                <a:spcPct val="80000"/>
              </a:lnSpc>
            </a:pPr>
            <a:endParaRPr lang="et-EE" sz="1200" dirty="0" smtClean="0"/>
          </a:p>
          <a:p>
            <a:pPr>
              <a:lnSpc>
                <a:spcPct val="80000"/>
              </a:lnSpc>
            </a:pPr>
            <a:endParaRPr lang="et-EE" sz="1200" dirty="0" smtClean="0"/>
          </a:p>
          <a:p>
            <a:pPr>
              <a:lnSpc>
                <a:spcPct val="80000"/>
              </a:lnSpc>
            </a:pPr>
            <a:r>
              <a:rPr lang="et-EE" sz="3300" dirty="0" smtClean="0"/>
              <a:t>This requires 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t-EE" sz="3300" dirty="0" smtClean="0"/>
              <a:t>Development and implementation of business strategies to learn and accomodate </a:t>
            </a:r>
            <a:r>
              <a:rPr lang="en-GB" sz="3300" dirty="0" smtClean="0"/>
              <a:t>customers</a:t>
            </a:r>
            <a:r>
              <a:rPr lang="et-EE" sz="3300" dirty="0" smtClean="0"/>
              <a:t>’</a:t>
            </a:r>
            <a:r>
              <a:rPr lang="en-GB" sz="3300" dirty="0" smtClean="0"/>
              <a:t> needs</a:t>
            </a:r>
            <a:r>
              <a:rPr lang="et-EE" sz="3300" dirty="0" smtClean="0"/>
              <a:t>; 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et-EE" sz="1300" dirty="0" smtClean="0"/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t-EE" sz="3300" dirty="0" smtClean="0"/>
              <a:t>Regular dialogue with stakeholders through, establishing advisory committees, workshops, testing, marketing </a:t>
            </a:r>
            <a:r>
              <a:rPr lang="et-EE" sz="3300" dirty="0"/>
              <a:t>and </a:t>
            </a:r>
            <a:r>
              <a:rPr lang="et-EE" sz="3300" dirty="0" smtClean="0"/>
              <a:t>education;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et-EE" sz="1400" dirty="0" smtClean="0"/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t-EE" sz="3300" dirty="0" smtClean="0"/>
              <a:t>Hiring highly qualified professionals to develop IT solutions</a:t>
            </a:r>
          </a:p>
          <a:p>
            <a:pPr>
              <a:lnSpc>
                <a:spcPct val="80000"/>
              </a:lnSpc>
            </a:pPr>
            <a:endParaRPr lang="et-EE" sz="3300" dirty="0" smtClean="0"/>
          </a:p>
          <a:p>
            <a:pPr lvl="0"/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2018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0792" y="548680"/>
            <a:ext cx="6825208" cy="1512168"/>
          </a:xfrm>
        </p:spPr>
        <p:txBody>
          <a:bodyPr>
            <a:normAutofit fontScale="90000"/>
          </a:bodyPr>
          <a:lstStyle/>
          <a:p>
            <a:pPr lvl="0">
              <a:lnSpc>
                <a:spcPct val="80000"/>
              </a:lnSpc>
            </a:pPr>
            <a: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t-EE" b="1" dirty="0"/>
              <a:t>Improve efficiency and quality of operations in the administration</a:t>
            </a:r>
            <a:r>
              <a:rPr lang="en-GB" b="1" dirty="0"/>
              <a:t/>
            </a:r>
            <a:br>
              <a:rPr lang="en-GB" b="1" dirty="0"/>
            </a:b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8504" y="2204865"/>
            <a:ext cx="8928992" cy="4623926"/>
          </a:xfrm>
        </p:spPr>
        <p:txBody>
          <a:bodyPr>
            <a:normAutofit/>
          </a:bodyPr>
          <a:lstStyle/>
          <a:p>
            <a:pPr marL="571500" lvl="0" indent="-571500">
              <a:buFont typeface="Arial" pitchFamily="34" charset="0"/>
              <a:buChar char="•"/>
            </a:pPr>
            <a:r>
              <a:rPr lang="et-EE" sz="3600" dirty="0" smtClean="0"/>
              <a:t>Organizational changes to respond to the changing economic situation</a:t>
            </a:r>
          </a:p>
          <a:p>
            <a:pPr marL="571500" lvl="0" indent="-571500">
              <a:buFont typeface="Arial" pitchFamily="34" charset="0"/>
              <a:buChar char="•"/>
            </a:pPr>
            <a:r>
              <a:rPr lang="et-EE" sz="3600" dirty="0" smtClean="0"/>
              <a:t>Open and flexible administration supports innovation and participation (The </a:t>
            </a:r>
            <a:r>
              <a:rPr lang="et-EE" sz="3600" dirty="0"/>
              <a:t>Swedish </a:t>
            </a:r>
            <a:r>
              <a:rPr lang="et-EE" sz="3600" dirty="0" smtClean="0"/>
              <a:t>eGovernment delegation) </a:t>
            </a:r>
          </a:p>
        </p:txBody>
      </p:sp>
    </p:spTree>
    <p:extLst>
      <p:ext uri="{BB962C8B-B14F-4D97-AF65-F5344CB8AC3E}">
        <p14:creationId xmlns:p14="http://schemas.microsoft.com/office/powerpoint/2010/main" val="84109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840" y="332656"/>
            <a:ext cx="6393160" cy="1368152"/>
          </a:xfrm>
        </p:spPr>
        <p:txBody>
          <a:bodyPr>
            <a:normAutofit fontScale="90000"/>
          </a:bodyPr>
          <a:lstStyle/>
          <a:p>
            <a:pPr lvl="0" algn="ctr">
              <a:lnSpc>
                <a:spcPct val="80000"/>
              </a:lnSpc>
            </a:pPr>
            <a: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t-EE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Move from the registration business to data provision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8544" y="2276872"/>
            <a:ext cx="8496300" cy="403299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t-EE" dirty="0" smtClean="0"/>
              <a:t>Data strategy</a:t>
            </a:r>
          </a:p>
          <a:p>
            <a:pPr marL="457200" indent="-457200">
              <a:lnSpc>
                <a:spcPct val="80000"/>
              </a:lnSpc>
              <a:buFontTx/>
              <a:buChar char="-"/>
            </a:pPr>
            <a:r>
              <a:rPr lang="et-EE" dirty="0" smtClean="0"/>
              <a:t>Free data – transparency agenda, a pressure to release more data for </a:t>
            </a:r>
            <a:r>
              <a:rPr lang="et-EE" dirty="0" smtClean="0"/>
              <a:t>free (I,5 million EUR loss by releasing the data for free in Finland)</a:t>
            </a:r>
            <a:endParaRPr lang="et-EE" dirty="0" smtClean="0"/>
          </a:p>
          <a:p>
            <a:pPr marL="457200" indent="-457200">
              <a:lnSpc>
                <a:spcPct val="80000"/>
              </a:lnSpc>
              <a:buFontTx/>
              <a:buChar char="-"/>
            </a:pPr>
            <a:r>
              <a:rPr lang="et-EE" dirty="0" smtClean="0"/>
              <a:t>Data for licensing</a:t>
            </a:r>
          </a:p>
          <a:p>
            <a:pPr marL="457200" indent="-457200">
              <a:lnSpc>
                <a:spcPct val="80000"/>
              </a:lnSpc>
              <a:buFontTx/>
              <a:buChar char="-"/>
            </a:pPr>
            <a:r>
              <a:rPr lang="et-EE" dirty="0" smtClean="0"/>
              <a:t>Developing commercial </a:t>
            </a:r>
            <a:r>
              <a:rPr lang="et-EE" dirty="0" smtClean="0"/>
              <a:t>products</a:t>
            </a:r>
          </a:p>
          <a:p>
            <a:pPr marL="457200" indent="-457200">
              <a:lnSpc>
                <a:spcPct val="80000"/>
              </a:lnSpc>
              <a:buFontTx/>
              <a:buChar char="-"/>
            </a:pPr>
            <a:r>
              <a:rPr lang="et-EE" dirty="0" smtClean="0"/>
              <a:t>Diversity is important. </a:t>
            </a:r>
          </a:p>
          <a:p>
            <a:pPr>
              <a:lnSpc>
                <a:spcPct val="80000"/>
              </a:lnSpc>
            </a:pP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44785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 smtClean="0"/>
              <a:t>Technical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t-EE" dirty="0" smtClean="0"/>
              <a:t>Promote interoperability of different data registers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468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8784" y="188640"/>
            <a:ext cx="6753200" cy="1656184"/>
          </a:xfrm>
        </p:spPr>
        <p:txBody>
          <a:bodyPr>
            <a:normAutofit fontScale="90000"/>
          </a:bodyPr>
          <a:lstStyle/>
          <a:p>
            <a:r>
              <a:rPr lang="et-EE" b="1" dirty="0" smtClean="0"/>
              <a:t>No </a:t>
            </a:r>
            <a:r>
              <a:rPr lang="et-EE" b="1" dirty="0"/>
              <a:t>„one size fits all“ </a:t>
            </a:r>
            <a:r>
              <a:rPr lang="et-EE" b="1" dirty="0" smtClean="0"/>
              <a:t>approach in the institutional arrangements and IT systems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t-EE" dirty="0" smtClean="0"/>
              <a:t>Organizational structures and IT systems’ solutions depend on the countries’ legal systems and traditions  </a:t>
            </a:r>
          </a:p>
          <a:p>
            <a:pPr marL="457200" indent="-457200">
              <a:buFont typeface="Arial" pitchFamily="34" charset="0"/>
              <a:buChar char="•"/>
            </a:pPr>
            <a:endParaRPr lang="et-EE" sz="1000" dirty="0"/>
          </a:p>
          <a:p>
            <a:pPr marL="457200" indent="-457200">
              <a:buFont typeface="Arial" pitchFamily="34" charset="0"/>
              <a:buChar char="•"/>
            </a:pPr>
            <a:r>
              <a:rPr lang="et-EE" dirty="0" smtClean="0"/>
              <a:t>Use of cultural symbols in implementation </a:t>
            </a:r>
          </a:p>
          <a:p>
            <a:pPr marL="457200" indent="-457200">
              <a:buFont typeface="Arial" pitchFamily="34" charset="0"/>
              <a:buChar char="•"/>
            </a:pPr>
            <a:endParaRPr lang="et-EE" sz="11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t-EE" dirty="0" smtClean="0"/>
              <a:t>Therefore, no „one size fits all“ approach could be used; need in meetings to exchange practices and approaches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726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t-EE" dirty="0" smtClean="0"/>
              <a:t>Be proactive in promoting change of the behaviour and attitudes of the customers to promote use of the digital content through: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t-EE" dirty="0" smtClean="0"/>
              <a:t>Education and marketing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t-EE" dirty="0" smtClean="0"/>
              <a:t>Establishing trust and dialogue</a:t>
            </a:r>
            <a:endParaRPr lang="et-EE" dirty="0"/>
          </a:p>
          <a:p>
            <a:pPr marL="457200" indent="-457200">
              <a:buFont typeface="Arial" pitchFamily="34" charset="0"/>
              <a:buChar char="•"/>
            </a:pPr>
            <a:r>
              <a:rPr lang="et-EE" dirty="0"/>
              <a:t>Use tools and instruments to motivate the customers (quicker return of </a:t>
            </a:r>
            <a:r>
              <a:rPr lang="et-EE" dirty="0" smtClean="0"/>
              <a:t>taxes </a:t>
            </a:r>
            <a:r>
              <a:rPr lang="et-EE" dirty="0"/>
              <a:t>while applying online)</a:t>
            </a:r>
            <a:endParaRPr lang="en-GB" dirty="0"/>
          </a:p>
          <a:p>
            <a:pPr>
              <a:lnSpc>
                <a:spcPct val="80000"/>
              </a:lnSpc>
            </a:pP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152800" y="485800"/>
            <a:ext cx="6753200" cy="1143000"/>
          </a:xfrm>
        </p:spPr>
        <p:txBody>
          <a:bodyPr>
            <a:normAutofit fontScale="90000"/>
          </a:bodyPr>
          <a:lstStyle/>
          <a:p>
            <a:pPr lvl="0">
              <a:lnSpc>
                <a:spcPct val="80000"/>
              </a:lnSpc>
            </a:pPr>
            <a: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t-EE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Prepare users for the use of the digital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14411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420888"/>
            <a:ext cx="8496300" cy="4437112"/>
          </a:xfrm>
        </p:spPr>
        <p:txBody>
          <a:bodyPr>
            <a:normAutofit/>
          </a:bodyPr>
          <a:lstStyle/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t-EE" dirty="0" smtClean="0"/>
              <a:t>Importance of one organizational culture in agencies serving the population</a:t>
            </a:r>
            <a:endParaRPr lang="et-EE" dirty="0"/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et-EE" dirty="0" smtClean="0"/>
              <a:t>When you make changes, changing the organizational culture (the soft component of the change)  should be addressed with the same seriousness as the change of the organizational structure.  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137350" y="188640"/>
            <a:ext cx="6753200" cy="1656184"/>
          </a:xfrm>
        </p:spPr>
        <p:txBody>
          <a:bodyPr>
            <a:normAutofit fontScale="90000"/>
          </a:bodyPr>
          <a:lstStyle/>
          <a:p>
            <a:pPr lvl="0">
              <a:lnSpc>
                <a:spcPct val="80000"/>
              </a:lnSpc>
            </a:pPr>
            <a: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t-EE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Prepare employees to serve better the customer, especially during organizational changes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6904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b="1" dirty="0" smtClean="0"/>
              <a:t>Who will use the workshop recommendations?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t-EE" dirty="0" smtClean="0"/>
              <a:t>Participants of the seminar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t-EE" dirty="0" smtClean="0"/>
              <a:t>Representatives of governmental agencies and relevant stakeholders in the UNECE region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t-EE" dirty="0" smtClean="0"/>
              <a:t>International partner organizations – the World Bank, OECD, UN-HABITAT, others (report will be disseminated)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9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2880" y="332656"/>
            <a:ext cx="6033120" cy="1143000"/>
          </a:xfrm>
        </p:spPr>
        <p:txBody>
          <a:bodyPr/>
          <a:lstStyle/>
          <a:p>
            <a:r>
              <a:rPr lang="et-EE" b="1" dirty="0" smtClean="0"/>
              <a:t>Challenges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9313" y="2132856"/>
            <a:ext cx="8496300" cy="4536504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3400" dirty="0"/>
              <a:t>Open data (data for free??)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3400" dirty="0"/>
              <a:t>Quality of data, stability of the systems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3400" dirty="0"/>
              <a:t>Personal data protection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3400" dirty="0"/>
              <a:t>Missing legal base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3400" dirty="0"/>
              <a:t>Simplicity versus flexibility?</a:t>
            </a:r>
            <a:endParaRPr lang="et-EE" sz="3400" dirty="0"/>
          </a:p>
          <a:p>
            <a:endParaRPr lang="et-EE" sz="1400" dirty="0"/>
          </a:p>
          <a:p>
            <a:r>
              <a:rPr lang="et-EE" sz="3400" dirty="0"/>
              <a:t>To be possible discussed at next WPLA workshops: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et-EE" sz="3400" dirty="0"/>
              <a:t>Denmark, 2014: </a:t>
            </a:r>
            <a:r>
              <a:rPr lang="et-EE" sz="3400" dirty="0" smtClean="0"/>
              <a:t>„How </a:t>
            </a:r>
            <a:r>
              <a:rPr lang="et-EE" sz="3400" dirty="0"/>
              <a:t>the property registries and the data they collect could be used to support public administration</a:t>
            </a:r>
            <a:r>
              <a:rPr lang="et-EE" sz="3400" dirty="0" smtClean="0"/>
              <a:t>“ as well as</a:t>
            </a:r>
            <a:endParaRPr lang="et-EE" sz="34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t-EE" sz="3400" dirty="0"/>
              <a:t>Vienna, Austria; Baku, </a:t>
            </a:r>
            <a:r>
              <a:rPr lang="et-EE" sz="3400" dirty="0" smtClean="0"/>
              <a:t>Azerbaijan, 2015</a:t>
            </a:r>
            <a:endParaRPr lang="et-EE" sz="3400" dirty="0"/>
          </a:p>
        </p:txBody>
      </p:sp>
    </p:spTree>
    <p:extLst>
      <p:ext uri="{BB962C8B-B14F-4D97-AF65-F5344CB8AC3E}">
        <p14:creationId xmlns:p14="http://schemas.microsoft.com/office/powerpoint/2010/main" val="34508580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0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31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Ministerial Meeting </a:t>
            </a:r>
            <a:r>
              <a:rPr lang="et-EE" sz="31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 housing and land management</a:t>
            </a:r>
            <a:r>
              <a:rPr lang="en-US" sz="31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31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3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Seventy-fourth session and related events</a:t>
            </a:r>
            <a:endParaRPr lang="en-US" sz="31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79" y="2132856"/>
            <a:ext cx="9776768" cy="5328592"/>
          </a:xfrm>
        </p:spPr>
        <p:txBody>
          <a:bodyPr>
            <a:noAutofit/>
          </a:bodyPr>
          <a:lstStyle/>
          <a:p>
            <a:r>
              <a:rPr lang="en-US" sz="1600" b="1" dirty="0"/>
              <a:t> </a:t>
            </a:r>
            <a:endParaRPr lang="en-GB" sz="1600" dirty="0"/>
          </a:p>
          <a:p>
            <a:r>
              <a:rPr lang="en-US" sz="1600" b="1" dirty="0"/>
              <a:t>Monday, 7 October –	 Seventy-fourth session of the Committee </a:t>
            </a:r>
            <a:endParaRPr lang="en-GB" sz="1600" dirty="0"/>
          </a:p>
          <a:p>
            <a:r>
              <a:rPr lang="en-US" sz="1600" b="1" dirty="0"/>
              <a:t>Tuesday, 8 October –	 Ministerial Meeting</a:t>
            </a:r>
            <a:endParaRPr lang="en-GB" sz="1600" dirty="0"/>
          </a:p>
          <a:p>
            <a:r>
              <a:rPr lang="en-US" sz="1600" b="1" dirty="0"/>
              <a:t>Wednesday, 9 October – Seventy-fourth session of the Committee (continued)</a:t>
            </a:r>
            <a:endParaRPr lang="en-GB" sz="1600" dirty="0"/>
          </a:p>
          <a:p>
            <a:r>
              <a:rPr lang="en-US" sz="1600" i="1" dirty="0"/>
              <a:t> </a:t>
            </a:r>
            <a:endParaRPr lang="en-GB" sz="1600" dirty="0"/>
          </a:p>
          <a:p>
            <a:r>
              <a:rPr lang="en-US" sz="1600" dirty="0"/>
              <a:t>When arranging the dates of your travel, please also take into account the following </a:t>
            </a:r>
            <a:r>
              <a:rPr lang="en-US" sz="1600" u="sng" dirty="0"/>
              <a:t>side events</a:t>
            </a:r>
            <a:r>
              <a:rPr lang="en-US" sz="1600" dirty="0"/>
              <a:t>:</a:t>
            </a:r>
            <a:endParaRPr lang="en-GB" sz="1600" dirty="0"/>
          </a:p>
          <a:p>
            <a:r>
              <a:rPr lang="en-US" sz="1600" b="1" dirty="0"/>
              <a:t> </a:t>
            </a:r>
            <a:endParaRPr lang="en-GB" sz="1600" dirty="0"/>
          </a:p>
          <a:p>
            <a:r>
              <a:rPr lang="en-US" sz="1600" b="1" dirty="0"/>
              <a:t>Monday, 7 October -	Lunch seminar on the occasion of World Habitat Day </a:t>
            </a:r>
            <a:r>
              <a:rPr lang="en-US" sz="1600" dirty="0"/>
              <a:t>			</a:t>
            </a:r>
            <a:r>
              <a:rPr lang="en-US" sz="1600" dirty="0" smtClean="0"/>
              <a:t>	13.00</a:t>
            </a:r>
            <a:r>
              <a:rPr lang="en-US" sz="1600" dirty="0"/>
              <a:t>, room XIX</a:t>
            </a:r>
            <a:endParaRPr lang="en-GB" sz="1600" dirty="0"/>
          </a:p>
          <a:p>
            <a:r>
              <a:rPr lang="en-US" sz="1600" dirty="0"/>
              <a:t>			</a:t>
            </a:r>
            <a:r>
              <a:rPr lang="en-US" sz="1600" b="1" dirty="0" smtClean="0"/>
              <a:t>Evening </a:t>
            </a:r>
            <a:r>
              <a:rPr lang="en-US" sz="1600" b="1" dirty="0"/>
              <a:t>cocktail on the occasion of World Habitat Day </a:t>
            </a:r>
            <a:r>
              <a:rPr lang="en-US" sz="1600" dirty="0"/>
              <a:t>	</a:t>
            </a:r>
            <a:r>
              <a:rPr lang="en-US" sz="1600" dirty="0" smtClean="0"/>
              <a:t>			18.00</a:t>
            </a:r>
            <a:r>
              <a:rPr lang="en-US" sz="1600" dirty="0"/>
              <a:t>, venue to be confirmed</a:t>
            </a:r>
            <a:endParaRPr lang="en-GB" sz="1600" dirty="0"/>
          </a:p>
          <a:p>
            <a:r>
              <a:rPr lang="en-US" sz="1600" b="1" dirty="0"/>
              <a:t>	</a:t>
            </a:r>
            <a:r>
              <a:rPr lang="en-US" sz="1600" b="1" dirty="0" smtClean="0"/>
              <a:t>		</a:t>
            </a:r>
          </a:p>
          <a:p>
            <a:r>
              <a:rPr lang="en-US" sz="1600" b="1" dirty="0"/>
              <a:t>	</a:t>
            </a:r>
            <a:r>
              <a:rPr lang="en-US" sz="1600" b="1" dirty="0" smtClean="0"/>
              <a:t>		</a:t>
            </a:r>
            <a:r>
              <a:rPr lang="en-US" sz="1600" b="1" dirty="0" smtClean="0"/>
              <a:t>Tuesday</a:t>
            </a:r>
            <a:r>
              <a:rPr lang="en-US" sz="1600" b="1" dirty="0"/>
              <a:t>, 8 October </a:t>
            </a:r>
            <a:r>
              <a:rPr lang="en-US" sz="1600" dirty="0"/>
              <a:t>- 	</a:t>
            </a:r>
            <a:r>
              <a:rPr lang="en-US" sz="1600" b="1" dirty="0"/>
              <a:t>Special Ministerial working lunch</a:t>
            </a:r>
            <a:endParaRPr lang="en-GB" sz="1600" dirty="0"/>
          </a:p>
          <a:p>
            <a:r>
              <a:rPr lang="en-US" sz="1600" dirty="0"/>
              <a:t>	</a:t>
            </a:r>
            <a:r>
              <a:rPr lang="en-US" sz="1600" dirty="0" smtClean="0"/>
              <a:t>		13.00</a:t>
            </a:r>
            <a:r>
              <a:rPr lang="en-US" sz="1600" dirty="0"/>
              <a:t>, venue to be confirmed (</a:t>
            </a:r>
            <a:r>
              <a:rPr lang="en-US" sz="1600" u="sng" dirty="0"/>
              <a:t>reserved for Ministers only</a:t>
            </a:r>
            <a:r>
              <a:rPr lang="en-US" sz="1600" dirty="0"/>
              <a:t>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72190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32520" y="1628800"/>
            <a:ext cx="9144248" cy="475252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/>
              <a:t>THANK </a:t>
            </a:r>
            <a:r>
              <a:rPr lang="et-EE" sz="4000" dirty="0" smtClean="0"/>
              <a:t>YOU</a:t>
            </a:r>
            <a:r>
              <a:rPr lang="en-US" sz="4000" dirty="0" smtClean="0"/>
              <a:t>!</a:t>
            </a:r>
            <a:endParaRPr lang="et-EE" sz="4000" dirty="0" smtClean="0"/>
          </a:p>
          <a:p>
            <a:pPr algn="ctr"/>
            <a:endParaRPr lang="et-EE" sz="1000" smtClean="0"/>
          </a:p>
          <a:p>
            <a:pPr algn="ctr"/>
            <a:endParaRPr lang="en-US" sz="1000" dirty="0"/>
          </a:p>
          <a:p>
            <a:pPr algn="ctr"/>
            <a:r>
              <a:rPr lang="en-US" dirty="0" smtClean="0"/>
              <a:t>For more information, </a:t>
            </a:r>
          </a:p>
          <a:p>
            <a:pPr algn="ctr"/>
            <a:r>
              <a:rPr lang="en-US" dirty="0" smtClean="0"/>
              <a:t>please contact </a:t>
            </a:r>
            <a:r>
              <a:rPr lang="et-EE" dirty="0" smtClean="0"/>
              <a:t>at </a:t>
            </a:r>
          </a:p>
          <a:p>
            <a:pPr algn="ctr"/>
            <a:r>
              <a:rPr lang="en-US" dirty="0" smtClean="0">
                <a:hlinkClick r:id="rId2"/>
              </a:rPr>
              <a:t>gulnara.roll@unece.org</a:t>
            </a:r>
            <a:endParaRPr lang="et-EE" dirty="0" smtClean="0"/>
          </a:p>
          <a:p>
            <a:pPr algn="ctr"/>
            <a:endParaRPr lang="et-EE" sz="1000" dirty="0" smtClean="0"/>
          </a:p>
          <a:p>
            <a:pPr algn="ctr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www.unece.org/hlm/welcome.html</a:t>
            </a:r>
            <a:endParaRPr lang="et-EE" dirty="0" smtClean="0"/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14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b="1" dirty="0" smtClean="0"/>
              <a:t>56 member States of the Committee </a:t>
            </a:r>
            <a:r>
              <a:rPr lang="et-EE" b="1" dirty="0" smtClean="0"/>
              <a:t>and WPLA</a:t>
            </a:r>
            <a:endParaRPr lang="en-GB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1576" y="1952836"/>
            <a:ext cx="1026924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54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592" y="1710308"/>
            <a:ext cx="7374612" cy="4455495"/>
          </a:xfrm>
          <a:prstGeom prst="rect">
            <a:avLst/>
          </a:prstGeom>
        </p:spPr>
      </p:pic>
      <p:sp>
        <p:nvSpPr>
          <p:cNvPr id="6" name="Rectangle 4"/>
          <p:cNvSpPr txBox="1">
            <a:spLocks noGrp="1" noChangeArrowheads="1"/>
          </p:cNvSpPr>
          <p:nvPr>
            <p:ph sz="quarter" idx="10"/>
          </p:nvPr>
        </p:nvSpPr>
        <p:spPr>
          <a:xfrm>
            <a:off x="272480" y="2133600"/>
            <a:ext cx="9361039" cy="3743672"/>
          </a:xfrm>
          <a:prstGeom prst="rect">
            <a:avLst/>
          </a:prstGeom>
        </p:spPr>
        <p:txBody>
          <a:bodyPr vert="horz" lIns="99569" tIns="49785" rIns="99569" bIns="49785" rtlCol="0">
            <a:normAutofit/>
          </a:bodyPr>
          <a:lstStyle>
            <a:lvl1pPr marL="373384" indent="-373384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8998" indent="-311153" algn="l" defTabSz="99569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44613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42458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40303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38148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35993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33838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31683" indent="-248923" algn="l" defTabSz="99569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endParaRPr lang="en-GB" sz="2600" dirty="0" smtClean="0">
              <a:solidFill>
                <a:srgbClr val="0066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90000"/>
              </a:lnSpc>
            </a:pPr>
            <a:endParaRPr lang="en-GB" sz="2400" dirty="0" smtClean="0">
              <a:solidFill>
                <a:srgbClr val="0066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41859" y="332656"/>
            <a:ext cx="71641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 structure of the </a:t>
            </a:r>
            <a:r>
              <a:rPr lang="fr-CH" sz="2800" b="1" dirty="0" err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Committee</a:t>
            </a:r>
            <a:r>
              <a:rPr lang="et-EE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et-EE" sz="28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on Housing and Land Management</a:t>
            </a:r>
            <a:endParaRPr lang="en-GB" sz="28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91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15000"/>
    </mc:Choice>
    <mc:Fallback xmlns="">
      <p:transition advClick="0" advTm="15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8744" y="332656"/>
            <a:ext cx="7257256" cy="1512168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t-EE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Previous WPLA workshops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704528" y="2132856"/>
            <a:ext cx="8641085" cy="4536504"/>
          </a:xfrm>
        </p:spPr>
        <p:txBody>
          <a:bodyPr>
            <a:normAutofit fontScale="85000" lnSpcReduction="20000"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en-GB" dirty="0" smtClean="0"/>
              <a:t>Land </a:t>
            </a:r>
            <a:r>
              <a:rPr lang="en-GB" dirty="0"/>
              <a:t>administration in a networked </a:t>
            </a:r>
            <a:r>
              <a:rPr lang="en-GB" dirty="0" smtClean="0"/>
              <a:t>society</a:t>
            </a:r>
            <a:r>
              <a:rPr lang="et-EE" dirty="0" smtClean="0"/>
              <a:t>, </a:t>
            </a:r>
            <a:r>
              <a:rPr lang="en-GB" dirty="0" smtClean="0"/>
              <a:t>Amsterdam</a:t>
            </a:r>
            <a:r>
              <a:rPr lang="en-GB" dirty="0"/>
              <a:t>, 12 to 15 October </a:t>
            </a:r>
            <a:r>
              <a:rPr lang="en-GB" dirty="0" smtClean="0"/>
              <a:t>2011</a:t>
            </a:r>
            <a:r>
              <a:rPr lang="et-EE" dirty="0" smtClean="0"/>
              <a:t>;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en-GB" sz="13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n-GB" dirty="0"/>
              <a:t>Supporting global economic recovery: the role of land registration </a:t>
            </a:r>
            <a:r>
              <a:rPr lang="en-GB" dirty="0" smtClean="0"/>
              <a:t>authorities</a:t>
            </a:r>
            <a:r>
              <a:rPr lang="et-EE" dirty="0" smtClean="0"/>
              <a:t>, </a:t>
            </a:r>
            <a:r>
              <a:rPr lang="en-GB" dirty="0" smtClean="0"/>
              <a:t>London</a:t>
            </a:r>
            <a:r>
              <a:rPr lang="en-GB" dirty="0"/>
              <a:t>, 10 to 13 October </a:t>
            </a:r>
            <a:r>
              <a:rPr lang="en-GB" dirty="0" smtClean="0"/>
              <a:t>2012</a:t>
            </a:r>
            <a:r>
              <a:rPr lang="et-EE" dirty="0" smtClean="0"/>
              <a:t>;</a:t>
            </a:r>
            <a:endParaRPr lang="en-GB" dirty="0"/>
          </a:p>
          <a:p>
            <a:pPr marL="285750" lvl="0" indent="-285750">
              <a:buFont typeface="Arial" pitchFamily="34" charset="0"/>
              <a:buChar char="•"/>
            </a:pPr>
            <a:endParaRPr lang="et-EE" sz="1300" dirty="0" smtClean="0"/>
          </a:p>
          <a:p>
            <a:pPr marL="457200" lvl="0" indent="-457200">
              <a:buFont typeface="Arial" pitchFamily="34" charset="0"/>
              <a:buChar char="•"/>
            </a:pPr>
            <a:r>
              <a:rPr lang="en-GB" dirty="0" smtClean="0"/>
              <a:t>Spatial </a:t>
            </a:r>
            <a:r>
              <a:rPr lang="en-GB" dirty="0"/>
              <a:t>information, informal development, property and </a:t>
            </a:r>
            <a:r>
              <a:rPr lang="en-GB" dirty="0" smtClean="0"/>
              <a:t>housing</a:t>
            </a:r>
            <a:r>
              <a:rPr lang="et-EE" dirty="0" smtClean="0"/>
              <a:t>, </a:t>
            </a:r>
            <a:r>
              <a:rPr lang="en-GB" dirty="0" smtClean="0"/>
              <a:t>Athens</a:t>
            </a:r>
            <a:r>
              <a:rPr lang="en-GB" dirty="0"/>
              <a:t>, 10 to 14 December </a:t>
            </a:r>
            <a:r>
              <a:rPr lang="en-GB" dirty="0" smtClean="0"/>
              <a:t>2012</a:t>
            </a:r>
            <a:r>
              <a:rPr lang="et-EE" dirty="0" smtClean="0"/>
              <a:t>;</a:t>
            </a:r>
          </a:p>
          <a:p>
            <a:pPr marL="171450" lvl="0" indent="-171450">
              <a:buFont typeface="Arial" pitchFamily="34" charset="0"/>
              <a:buChar char="•"/>
            </a:pPr>
            <a:endParaRPr lang="en-GB" sz="1200" dirty="0"/>
          </a:p>
          <a:p>
            <a:pPr marL="457200" lvl="0" indent="-457200">
              <a:buFont typeface="Arial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challenges of land </a:t>
            </a:r>
            <a:r>
              <a:rPr lang="en-GB" dirty="0" smtClean="0"/>
              <a:t>registration</a:t>
            </a:r>
            <a:r>
              <a:rPr lang="et-EE" dirty="0" smtClean="0"/>
              <a:t> in Central Asia, </a:t>
            </a:r>
            <a:r>
              <a:rPr lang="en-GB" dirty="0" smtClean="0"/>
              <a:t>Bishkek</a:t>
            </a:r>
            <a:r>
              <a:rPr lang="en-GB" dirty="0"/>
              <a:t>, 19 and 20 March </a:t>
            </a:r>
            <a:r>
              <a:rPr lang="en-GB" dirty="0" smtClean="0"/>
              <a:t>2013</a:t>
            </a:r>
            <a:endParaRPr lang="et-EE" dirty="0" smtClean="0"/>
          </a:p>
          <a:p>
            <a:pPr marL="457200" lvl="0" indent="-457200">
              <a:buFont typeface="Arial" pitchFamily="34" charset="0"/>
              <a:buChar char="•"/>
            </a:pPr>
            <a:endParaRPr lang="et-EE" dirty="0"/>
          </a:p>
          <a:p>
            <a:pPr marL="457200" lvl="0" indent="-457200">
              <a:buFont typeface="Arial" pitchFamily="34" charset="0"/>
              <a:buChar char="•"/>
            </a:pPr>
            <a:endParaRPr lang="et-EE" dirty="0"/>
          </a:p>
          <a:p>
            <a:pPr marL="457200" lvl="0" indent="-457200">
              <a:buFont typeface="Arial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613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4768" y="332656"/>
            <a:ext cx="7041232" cy="1512168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t-EE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Uppsala WPLA workshop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8544" y="1988840"/>
            <a:ext cx="8712968" cy="4536504"/>
          </a:xfrm>
        </p:spPr>
        <p:txBody>
          <a:bodyPr>
            <a:normAutofit/>
          </a:bodyPr>
          <a:lstStyle/>
          <a:p>
            <a:pPr lvl="0"/>
            <a:r>
              <a:rPr lang="et-EE" dirty="0" smtClean="0"/>
              <a:t>Took place at Norrlands nation, Uppsala</a:t>
            </a:r>
          </a:p>
          <a:p>
            <a:pPr lvl="0"/>
            <a:endParaRPr lang="et-EE" sz="1000" dirty="0"/>
          </a:p>
          <a:p>
            <a:pPr lvl="0"/>
            <a:r>
              <a:rPr lang="et-EE" dirty="0" smtClean="0"/>
              <a:t>110 participants from 35 countries </a:t>
            </a:r>
          </a:p>
          <a:p>
            <a:pPr lvl="0"/>
            <a:endParaRPr lang="et-EE" sz="1000" dirty="0"/>
          </a:p>
          <a:p>
            <a:pPr lvl="0"/>
            <a:r>
              <a:rPr lang="et-EE" dirty="0" smtClean="0"/>
              <a:t>Representatives of government agencies, academia, private sector, Swedish Association of Local Authorities, international organizations (UNECE, EuroGeographics, EULIS, FIG).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48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4768" y="548680"/>
            <a:ext cx="7041232" cy="1512168"/>
          </a:xfrm>
        </p:spPr>
        <p:txBody>
          <a:bodyPr>
            <a:normAutofit/>
          </a:bodyPr>
          <a:lstStyle/>
          <a:p>
            <a:pPr lvl="0">
              <a:lnSpc>
                <a:spcPct val="80000"/>
              </a:lnSpc>
            </a:pPr>
            <a: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s-AR" sz="3600" b="1" dirty="0" smtClean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t-EE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Workshop’s main question: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848544" y="2331638"/>
            <a:ext cx="8496300" cy="4536504"/>
          </a:xfrm>
        </p:spPr>
        <p:txBody>
          <a:bodyPr>
            <a:normAutofit/>
          </a:bodyPr>
          <a:lstStyle/>
          <a:p>
            <a:pPr lvl="0"/>
            <a:r>
              <a:rPr lang="et-EE" sz="3600" dirty="0" smtClean="0"/>
              <a:t>How can e-government be developed in a way that gives the individual land owner better service and gives the administration as a whole conditions to serve society more efficiently?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09631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b="1" dirty="0" smtClean="0"/>
              <a:t>From land administration to land governance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t-EE" dirty="0" smtClean="0"/>
              <a:t>Stronger communication with policy-makers, stakeholders as well as with public, higher impact on the society</a:t>
            </a:r>
          </a:p>
          <a:p>
            <a:endParaRPr lang="et-EE" sz="1000" dirty="0"/>
          </a:p>
          <a:p>
            <a:r>
              <a:rPr lang="et-EE" dirty="0" smtClean="0"/>
              <a:t>Land and property register, cadaster, spatial data in general are the basis for e-governance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758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0792" y="188640"/>
            <a:ext cx="6825208" cy="172819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t-EE" sz="3600" b="1" dirty="0" smtClean="0"/>
              <a:t>L</a:t>
            </a:r>
            <a:r>
              <a:rPr lang="en-GB" sz="3600" b="1" dirty="0" smtClean="0"/>
              <a:t>and </a:t>
            </a:r>
            <a:r>
              <a:rPr lang="et-EE" sz="3600" b="1" dirty="0" smtClean="0"/>
              <a:t>administration </a:t>
            </a:r>
            <a:r>
              <a:rPr lang="en-GB" sz="3600" b="1" dirty="0" smtClean="0"/>
              <a:t>authorities</a:t>
            </a:r>
            <a:r>
              <a:rPr lang="en-GB" sz="3600" b="1" dirty="0"/>
              <a:t/>
            </a:r>
            <a:br>
              <a:rPr lang="en-GB" sz="3600" b="1" dirty="0"/>
            </a:br>
            <a:r>
              <a:rPr lang="et-EE" sz="3600" b="1" dirty="0" smtClean="0"/>
              <a:t>as engines of the </a:t>
            </a:r>
            <a:r>
              <a:rPr lang="en-GB" sz="3600" b="1" dirty="0" smtClean="0"/>
              <a:t>global </a:t>
            </a:r>
            <a:r>
              <a:rPr lang="en-GB" sz="3600" b="1" dirty="0"/>
              <a:t>economic </a:t>
            </a:r>
            <a:r>
              <a:rPr lang="en-GB" sz="3600" b="1" dirty="0" smtClean="0"/>
              <a:t>recovery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16496" y="1628800"/>
            <a:ext cx="9145016" cy="5400600"/>
          </a:xfrm>
        </p:spPr>
        <p:txBody>
          <a:bodyPr>
            <a:normAutofit/>
          </a:bodyPr>
          <a:lstStyle/>
          <a:p>
            <a:pPr marL="571500" lvl="0" indent="-571500">
              <a:buFont typeface="Arial" pitchFamily="34" charset="0"/>
              <a:buChar char="•"/>
            </a:pPr>
            <a:endParaRPr lang="et-EE" sz="3600" dirty="0" smtClean="0"/>
          </a:p>
          <a:p>
            <a:pPr lvl="0"/>
            <a:r>
              <a:rPr lang="en-US" sz="3300" dirty="0"/>
              <a:t>Land administration is important to </a:t>
            </a:r>
            <a:r>
              <a:rPr lang="en-US" sz="3300" dirty="0" err="1" smtClean="0"/>
              <a:t>macroeconomy</a:t>
            </a:r>
            <a:r>
              <a:rPr lang="en-US" sz="3300" dirty="0"/>
              <a:t>. </a:t>
            </a:r>
            <a:r>
              <a:rPr lang="en-US" sz="3300" dirty="0" smtClean="0"/>
              <a:t>It </a:t>
            </a:r>
            <a:r>
              <a:rPr lang="en-US" sz="3300" dirty="0"/>
              <a:t>plays an important role in providing rules and information for the real property market. </a:t>
            </a:r>
            <a:endParaRPr lang="et-EE" sz="3300" dirty="0" smtClean="0"/>
          </a:p>
          <a:p>
            <a:pPr lvl="0"/>
            <a:r>
              <a:rPr lang="et-EE" sz="3300" dirty="0" smtClean="0"/>
              <a:t>At the same time, improvement of the data and services’ provision has a positive impact on the macroeconomic situation</a:t>
            </a:r>
            <a:endParaRPr lang="en-GB" sz="3300" dirty="0"/>
          </a:p>
        </p:txBody>
      </p:sp>
    </p:spTree>
    <p:extLst>
      <p:ext uri="{BB962C8B-B14F-4D97-AF65-F5344CB8AC3E}">
        <p14:creationId xmlns:p14="http://schemas.microsoft.com/office/powerpoint/2010/main" val="133030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834</Words>
  <Application>Microsoft Office PowerPoint</Application>
  <PresentationFormat>A4 Paper (210x297 mm)</PresentationFormat>
  <Paragraphs>127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 Conclusions of the UNECE Working Party         on Land Administration workshop  „Collaborating for secure ownership“ </vt:lpstr>
      <vt:lpstr>Who will use the workshop recommendations?</vt:lpstr>
      <vt:lpstr>56 member States of the Committee and WPLA</vt:lpstr>
      <vt:lpstr>PowerPoint Presentation</vt:lpstr>
      <vt:lpstr> Previous WPLA workshops</vt:lpstr>
      <vt:lpstr> Uppsala WPLA workshop</vt:lpstr>
      <vt:lpstr> Workshop’s main question:</vt:lpstr>
      <vt:lpstr>From land administration to land governance</vt:lpstr>
      <vt:lpstr>Land administration authorities as engines of the global economic recovery</vt:lpstr>
      <vt:lpstr>Land administration authorities as engines of the global economic recovery</vt:lpstr>
      <vt:lpstr>The cooperation between the different agencies and stakeholders is critically important</vt:lpstr>
      <vt:lpstr> Example: the Swedish eGovernment operational level: </vt:lpstr>
      <vt:lpstr>Keep it simple for the user</vt:lpstr>
      <vt:lpstr> Improve efficiency and quality of operations in the administration </vt:lpstr>
      <vt:lpstr> Move from the registration business to data provision</vt:lpstr>
      <vt:lpstr>Technical issues</vt:lpstr>
      <vt:lpstr>No „one size fits all“ approach in the institutional arrangements and IT systems</vt:lpstr>
      <vt:lpstr> Prepare users for the use of the digital content</vt:lpstr>
      <vt:lpstr> Prepare employees to serve better the customer, especially during organizational changes</vt:lpstr>
      <vt:lpstr>Challenges</vt:lpstr>
      <vt:lpstr> Ministerial Meeting on housing and land management Seventy-fourth session and related events</vt:lpstr>
      <vt:lpstr>PowerPoint Presentation</vt:lpstr>
    </vt:vector>
  </TitlesOfParts>
  <Company>ECE-ISU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Yves Clopt</dc:creator>
  <cp:lastModifiedBy>Gulnara Roll</cp:lastModifiedBy>
  <cp:revision>99</cp:revision>
  <cp:lastPrinted>2012-09-13T14:21:22Z</cp:lastPrinted>
  <dcterms:created xsi:type="dcterms:W3CDTF">2012-05-22T12:09:49Z</dcterms:created>
  <dcterms:modified xsi:type="dcterms:W3CDTF">2013-05-31T12:55:32Z</dcterms:modified>
</cp:coreProperties>
</file>