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9"/>
  </p:notesMasterIdLst>
  <p:sldIdLst>
    <p:sldId id="326" r:id="rId2"/>
    <p:sldId id="331" r:id="rId3"/>
    <p:sldId id="347" r:id="rId4"/>
    <p:sldId id="349" r:id="rId5"/>
    <p:sldId id="352" r:id="rId6"/>
    <p:sldId id="350" r:id="rId7"/>
    <p:sldId id="351" r:id="rId8"/>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26"/>
            <p14:sldId id="331"/>
            <p14:sldId id="347"/>
            <p14:sldId id="349"/>
            <p14:sldId id="352"/>
            <p14:sldId id="350"/>
            <p14:sldId id="35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31" userDrawn="1">
          <p15:clr>
            <a:srgbClr val="A4A3A4"/>
          </p15:clr>
        </p15:guide>
        <p15:guide id="9" pos="5193">
          <p15:clr>
            <a:srgbClr val="A4A3A4"/>
          </p15:clr>
        </p15:guide>
        <p15:guide id="10" pos="54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howGuides="1">
      <p:cViewPr varScale="1">
        <p:scale>
          <a:sx n="97" d="100"/>
          <a:sy n="97" d="100"/>
        </p:scale>
        <p:origin x="630" y="78"/>
      </p:cViewPr>
      <p:guideLst>
        <p:guide orient="horz" pos="1620"/>
        <p:guide orient="horz" pos="191"/>
        <p:guide orient="horz" pos="854"/>
        <p:guide orient="horz" pos="821"/>
        <p:guide orient="horz" pos="3049"/>
        <p:guide orient="horz" pos="3151"/>
        <p:guide pos="2880"/>
        <p:guide pos="431"/>
        <p:guide pos="5193"/>
        <p:guide pos="546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22/10/2020</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 02/09/2020 </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a:t>Direction Générale de l’Energie et du Climat </a:t>
            </a:r>
            <a:endParaRPr lang="fr-FR" dirty="0"/>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17" y="143674"/>
            <a:ext cx="4644023" cy="3327854"/>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 02/09/2020 </a:t>
            </a:r>
            <a:endParaRPr lang="fr-FR" cap="all" dirty="0"/>
          </a:p>
        </p:txBody>
      </p:sp>
      <p:sp>
        <p:nvSpPr>
          <p:cNvPr id="3" name="Espace réservé du pied de page 2"/>
          <p:cNvSpPr>
            <a:spLocks noGrp="1"/>
          </p:cNvSpPr>
          <p:nvPr>
            <p:ph type="ftr" sz="quarter" idx="11"/>
          </p:nvPr>
        </p:nvSpPr>
        <p:spPr bwMode="gray"/>
        <p:txBody>
          <a:bodyPr/>
          <a:lstStyle/>
          <a:p>
            <a:r>
              <a:rPr lang="fr-FR"/>
              <a:t>Direction Générale de l’Energie et du Climat </a:t>
            </a:r>
            <a:endParaRPr lang="fr-FR" dirty="0"/>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51865"/>
            <a:ext cx="2383510" cy="170799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 02/09/2020 </a:t>
            </a:r>
            <a:endParaRPr lang="fr-FR" cap="all" dirty="0"/>
          </a:p>
        </p:txBody>
      </p:sp>
      <p:sp>
        <p:nvSpPr>
          <p:cNvPr id="4" name="Espace réservé du pied de page 3"/>
          <p:cNvSpPr>
            <a:spLocks noGrp="1"/>
          </p:cNvSpPr>
          <p:nvPr>
            <p:ph type="ftr" sz="quarter" idx="11"/>
          </p:nvPr>
        </p:nvSpPr>
        <p:spPr bwMode="gray"/>
        <p:txBody>
          <a:bodyPr/>
          <a:lstStyle/>
          <a:p>
            <a:r>
              <a:rPr lang="fr-FR"/>
              <a:t>Direction Générale de l’Energie et du Climat </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738000"/>
            <a:ext cx="9144000" cy="4406400"/>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 02/09/2020 </a:t>
            </a:r>
            <a:endParaRPr lang="fr-FR" cap="all" dirty="0"/>
          </a:p>
        </p:txBody>
      </p:sp>
      <p:sp>
        <p:nvSpPr>
          <p:cNvPr id="4" name="Espace réservé du pied de page 3"/>
          <p:cNvSpPr>
            <a:spLocks noGrp="1"/>
          </p:cNvSpPr>
          <p:nvPr>
            <p:ph type="ftr" sz="quarter" idx="11"/>
          </p:nvPr>
        </p:nvSpPr>
        <p:spPr bwMode="gray"/>
        <p:txBody>
          <a:bodyPr/>
          <a:lstStyle/>
          <a:p>
            <a:r>
              <a:rPr lang="fr-FR"/>
              <a:t>Direction Générale de l’Energie et du Climat </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lvl1pPr>
          </a:lstStyle>
          <a:p>
            <a:pPr algn="r"/>
            <a:r>
              <a:rPr lang="fr-FR" cap="all"/>
              <a:t> 02/09/2020 </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a:t>Direction Générale de l’Energie et du Climat </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359999" y="900000"/>
            <a:ext cx="8424000" cy="720000"/>
          </a:xfrm>
        </p:spPr>
        <p:txBody>
          <a:bodyPr/>
          <a:lstStyle/>
          <a:p>
            <a:r>
              <a:rPr lang="fr-FR" noProof="0" dirty="0"/>
              <a:t>Titre</a:t>
            </a:r>
            <a:endParaRPr lang="fr-FR" dirty="0"/>
          </a:p>
        </p:txBody>
      </p:sp>
      <p:sp>
        <p:nvSpPr>
          <p:cNvPr id="5" name="Espace réservé de la date 4"/>
          <p:cNvSpPr>
            <a:spLocks noGrp="1"/>
          </p:cNvSpPr>
          <p:nvPr>
            <p:ph type="dt" sz="half" idx="10"/>
          </p:nvPr>
        </p:nvSpPr>
        <p:spPr bwMode="gray"/>
        <p:txBody>
          <a:bodyPr/>
          <a:lstStyle/>
          <a:p>
            <a:pPr algn="r"/>
            <a:r>
              <a:rPr lang="fr-FR" cap="all"/>
              <a:t> 02/09/2020 </a:t>
            </a:r>
            <a:endParaRPr lang="fr-FR" cap="all" dirty="0"/>
          </a:p>
        </p:txBody>
      </p:sp>
      <p:sp>
        <p:nvSpPr>
          <p:cNvPr id="6" name="Espace réservé du pied de page 5"/>
          <p:cNvSpPr>
            <a:spLocks noGrp="1"/>
          </p:cNvSpPr>
          <p:nvPr>
            <p:ph type="ftr" sz="quarter" idx="11"/>
          </p:nvPr>
        </p:nvSpPr>
        <p:spPr bwMode="gray"/>
        <p:txBody>
          <a:bodyPr/>
          <a:lstStyle/>
          <a:p>
            <a:r>
              <a:rPr lang="fr-FR" dirty="0"/>
              <a:t>Direction Générale de l’Energie et du Climat </a:t>
            </a:r>
          </a:p>
        </p:txBody>
      </p:sp>
      <p:sp>
        <p:nvSpPr>
          <p:cNvPr id="7" name="Espace réservé du numéro de diapositive 6"/>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9" name="Espace réservé du contenu 8"/>
          <p:cNvSpPr>
            <a:spLocks noGrp="1"/>
          </p:cNvSpPr>
          <p:nvPr>
            <p:ph sz="quarter" idx="14" hasCustomPrompt="1"/>
          </p:nvPr>
        </p:nvSpPr>
        <p:spPr bwMode="gray">
          <a:xfrm>
            <a:off x="359998" y="1836000"/>
            <a:ext cx="8424000" cy="2574000"/>
          </a:xfrm>
        </p:spPr>
        <p:txBody>
          <a:bodyPr/>
          <a:lstStyle>
            <a:lvl1pPr>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 02/09/2020 </a:t>
            </a:r>
            <a:endParaRPr lang="fr-FR" cap="all" dirty="0"/>
          </a:p>
        </p:txBody>
      </p:sp>
      <p:sp>
        <p:nvSpPr>
          <p:cNvPr id="5" name="Espace réservé du pied de page 4"/>
          <p:cNvSpPr>
            <a:spLocks noGrp="1"/>
          </p:cNvSpPr>
          <p:nvPr>
            <p:ph type="ftr" sz="quarter" idx="3"/>
          </p:nvPr>
        </p:nvSpPr>
        <p:spPr bwMode="gray">
          <a:xfrm>
            <a:off x="360000" y="4783500"/>
            <a:ext cx="590400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a:t>Direction Générale de l’Energie et du Climat </a:t>
            </a:r>
            <a:endParaRPr lang="fr-FR" dirty="0"/>
          </a:p>
        </p:txBody>
      </p:sp>
      <p:sp>
        <p:nvSpPr>
          <p:cNvPr id="6" name="Espace réservé du numéro de diapositive 5"/>
          <p:cNvSpPr>
            <a:spLocks noGrp="1"/>
          </p:cNvSpPr>
          <p:nvPr>
            <p:ph type="sldNum" sz="quarter" idx="4"/>
          </p:nvPr>
        </p:nvSpPr>
        <p:spPr bwMode="gray">
          <a:xfrm>
            <a:off x="6264000"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06000" y="108088"/>
            <a:ext cx="724888" cy="519446"/>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p:txBody>
          <a:bodyPr/>
          <a:lstStyle/>
          <a:p>
            <a:r>
              <a:rPr lang="fr-FR"/>
              <a:t> 02/09/2020 </a:t>
            </a:r>
            <a:endParaRPr lang="fr-FR" dirty="0"/>
          </a:p>
        </p:txBody>
      </p:sp>
      <p:sp>
        <p:nvSpPr>
          <p:cNvPr id="8" name="Espace réservé du pied de page 7"/>
          <p:cNvSpPr>
            <a:spLocks noGrp="1"/>
          </p:cNvSpPr>
          <p:nvPr>
            <p:ph type="ftr" sz="quarter" idx="11"/>
          </p:nvPr>
        </p:nvSpPr>
        <p:spPr/>
        <p:txBody>
          <a:bodyPr/>
          <a:lstStyle/>
          <a:p>
            <a:r>
              <a:rPr lang="fr-FR"/>
              <a:t>Direction Générale de l’Energie et du Climat</a:t>
            </a:r>
          </a:p>
          <a:p>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dirty="0"/>
          </a:p>
        </p:txBody>
      </p:sp>
    </p:spTree>
    <p:extLst>
      <p:ext uri="{BB962C8B-B14F-4D97-AF65-F5344CB8AC3E}">
        <p14:creationId xmlns:p14="http://schemas.microsoft.com/office/powerpoint/2010/main" val="624296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180000" y="1851670"/>
            <a:ext cx="8784488" cy="2077200"/>
          </a:xfrm>
        </p:spPr>
        <p:txBody>
          <a:bodyPr/>
          <a:lstStyle/>
          <a:p>
            <a:pPr algn="ctr"/>
            <a:r>
              <a:rPr lang="en-US" sz="4000" cap="none" dirty="0">
                <a:solidFill>
                  <a:prstClr val="black"/>
                </a:solidFill>
                <a:latin typeface="Calibri Light" panose="020F0302020204030204"/>
                <a:ea typeface="+mj-ea"/>
                <a:cs typeface="+mj-cs"/>
              </a:rPr>
              <a:t>Conclusions about accidentology study &amp; efficiency of current device for</a:t>
            </a:r>
            <a:r>
              <a:rPr lang="en-US" sz="4000" cap="none" dirty="0">
                <a:latin typeface="Calibri Light" panose="020F0302020204030204"/>
                <a:ea typeface="+mj-ea"/>
                <a:cs typeface="+mj-cs"/>
              </a:rPr>
              <a:t> </a:t>
            </a:r>
            <a:r>
              <a:rPr lang="en-US" sz="4000" cap="none" dirty="0" smtClean="0">
                <a:latin typeface="Calibri Light" panose="020F0302020204030204"/>
                <a:ea typeface="+mj-ea"/>
                <a:cs typeface="+mj-cs"/>
              </a:rPr>
              <a:t>breaking </a:t>
            </a:r>
            <a:r>
              <a:rPr lang="en-US" sz="4000" cap="none" dirty="0">
                <a:solidFill>
                  <a:prstClr val="black"/>
                </a:solidFill>
                <a:latin typeface="Calibri Light" panose="020F0302020204030204"/>
                <a:ea typeface="+mj-ea"/>
                <a:cs typeface="+mj-cs"/>
              </a:rPr>
              <a:t>emergency windows in case of evacuation after accident</a:t>
            </a:r>
            <a:endParaRPr lang="fr-FR" dirty="0"/>
          </a:p>
        </p:txBody>
      </p:sp>
      <p:sp>
        <p:nvSpPr>
          <p:cNvPr id="7" name="Espace réservé de la date 6"/>
          <p:cNvSpPr>
            <a:spLocks noGrp="1"/>
          </p:cNvSpPr>
          <p:nvPr>
            <p:ph type="dt" sz="half" idx="10"/>
          </p:nvPr>
        </p:nvSpPr>
        <p:spPr/>
        <p:txBody>
          <a:bodyPr/>
          <a:lstStyle/>
          <a:p>
            <a:pPr algn="r"/>
            <a:r>
              <a:rPr lang="fr-FR" cap="all" dirty="0"/>
              <a:t> 27/10/2020 </a:t>
            </a:r>
          </a:p>
        </p:txBody>
      </p:sp>
      <p:sp>
        <p:nvSpPr>
          <p:cNvPr id="8" name="Espace réservé du pied de page 7"/>
          <p:cNvSpPr>
            <a:spLocks noGrp="1"/>
          </p:cNvSpPr>
          <p:nvPr>
            <p:ph type="ftr" sz="quarter" idx="11"/>
          </p:nvPr>
        </p:nvSpPr>
        <p:spPr/>
        <p:txBody>
          <a:bodyPr/>
          <a:lstStyle/>
          <a:p>
            <a:r>
              <a:rPr lang="fr-FR"/>
              <a:t>Direction Générale de l’Energie et du Climat</a:t>
            </a:r>
          </a:p>
          <a:p>
            <a:endParaRPr lang="fr-FR" dirty="0"/>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2</a:t>
            </a:fld>
            <a:endParaRPr lang="fr-FR" dirty="0"/>
          </a:p>
        </p:txBody>
      </p:sp>
    </p:spTree>
    <p:extLst>
      <p:ext uri="{BB962C8B-B14F-4D97-AF65-F5344CB8AC3E}">
        <p14:creationId xmlns:p14="http://schemas.microsoft.com/office/powerpoint/2010/main" val="4181515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95567" y="267494"/>
            <a:ext cx="4968552" cy="447614"/>
          </a:xfrm>
        </p:spPr>
        <p:txBody>
          <a:bodyPr/>
          <a:lstStyle/>
          <a:p>
            <a:r>
              <a:rPr lang="en-US" dirty="0"/>
              <a:t>Difficulties with current device</a:t>
            </a:r>
            <a:br>
              <a:rPr lang="en-US" dirty="0"/>
            </a:br>
            <a:endParaRPr lang="fr-FR" dirty="0"/>
          </a:p>
        </p:txBody>
      </p:sp>
      <p:sp>
        <p:nvSpPr>
          <p:cNvPr id="3" name="Espace réservé de la date 2"/>
          <p:cNvSpPr>
            <a:spLocks noGrp="1"/>
          </p:cNvSpPr>
          <p:nvPr>
            <p:ph type="dt" sz="half" idx="10"/>
          </p:nvPr>
        </p:nvSpPr>
        <p:spPr/>
        <p:txBody>
          <a:bodyPr/>
          <a:lstStyle/>
          <a:p>
            <a:pPr algn="r"/>
            <a:r>
              <a:rPr lang="fr-FR" cap="all" dirty="0"/>
              <a:t> 27/10/2020 </a:t>
            </a:r>
          </a:p>
        </p:txBody>
      </p:sp>
      <p:sp>
        <p:nvSpPr>
          <p:cNvPr id="4" name="Espace réservé du pied de page 3"/>
          <p:cNvSpPr>
            <a:spLocks noGrp="1"/>
          </p:cNvSpPr>
          <p:nvPr>
            <p:ph type="ftr" sz="quarter" idx="11"/>
          </p:nvPr>
        </p:nvSpPr>
        <p:spPr/>
        <p:txBody>
          <a:bodyPr/>
          <a:lstStyle/>
          <a:p>
            <a:r>
              <a:rPr lang="fr-FR"/>
              <a:t>Direction Générale de l’Energie et du Climat </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3</a:t>
            </a:fld>
            <a:endParaRPr lang="fr-FR" dirty="0"/>
          </a:p>
        </p:txBody>
      </p:sp>
      <p:sp>
        <p:nvSpPr>
          <p:cNvPr id="6" name="Espace réservé du contenu 5"/>
          <p:cNvSpPr>
            <a:spLocks noGrp="1"/>
          </p:cNvSpPr>
          <p:nvPr>
            <p:ph sz="quarter" idx="14"/>
          </p:nvPr>
        </p:nvSpPr>
        <p:spPr>
          <a:xfrm>
            <a:off x="367843" y="843558"/>
            <a:ext cx="8424000" cy="2574000"/>
          </a:xfrm>
        </p:spPr>
        <p:txBody>
          <a:bodyPr/>
          <a:lstStyle/>
          <a:p>
            <a:pPr lvl="0">
              <a:lnSpc>
                <a:spcPct val="90000"/>
              </a:lnSpc>
              <a:spcAft>
                <a:spcPts val="0"/>
              </a:spcAft>
            </a:pPr>
            <a:r>
              <a:rPr lang="en-US" sz="1600" dirty="0"/>
              <a:t>Based on previous group discussions and accident analysis, we all seem to agree on the suboptimal effectiveness of current devices :</a:t>
            </a:r>
          </a:p>
          <a:p>
            <a:pPr lvl="0">
              <a:lnSpc>
                <a:spcPct val="90000"/>
              </a:lnSpc>
              <a:spcAft>
                <a:spcPts val="0"/>
              </a:spcAft>
            </a:pPr>
            <a:endParaRPr lang="en-US" sz="1600" u="sng" dirty="0">
              <a:solidFill>
                <a:prstClr val="black"/>
              </a:solidFill>
            </a:endParaRPr>
          </a:p>
          <a:p>
            <a:pPr marL="228600" lvl="0" indent="-228600">
              <a:lnSpc>
                <a:spcPct val="90000"/>
              </a:lnSpc>
              <a:spcAft>
                <a:spcPts val="0"/>
              </a:spcAft>
              <a:buFont typeface="Arial" panose="020B0604020202020204" pitchFamily="34" charset="0"/>
              <a:buChar char="•"/>
            </a:pPr>
            <a:r>
              <a:rPr lang="en-US" sz="1600" dirty="0"/>
              <a:t>N</a:t>
            </a:r>
            <a:r>
              <a:rPr lang="en-US" sz="1600" dirty="0">
                <a:solidFill>
                  <a:prstClr val="black"/>
                </a:solidFill>
              </a:rPr>
              <a:t>ot used as it’s recommended. </a:t>
            </a:r>
          </a:p>
          <a:p>
            <a:pPr lvl="0">
              <a:lnSpc>
                <a:spcPct val="90000"/>
              </a:lnSpc>
              <a:spcAft>
                <a:spcPts val="0"/>
              </a:spcAft>
            </a:pPr>
            <a:endParaRPr lang="en-US" sz="1600" dirty="0">
              <a:solidFill>
                <a:prstClr val="black"/>
              </a:solidFill>
            </a:endParaRPr>
          </a:p>
          <a:p>
            <a:pPr marL="228600" lvl="0" indent="-228600">
              <a:lnSpc>
                <a:spcPct val="90000"/>
              </a:lnSpc>
              <a:spcAft>
                <a:spcPts val="0"/>
              </a:spcAft>
              <a:buFont typeface="Arial" panose="020B0604020202020204" pitchFamily="34" charset="0"/>
              <a:buChar char="•"/>
            </a:pPr>
            <a:r>
              <a:rPr lang="en-US" sz="1600" dirty="0">
                <a:solidFill>
                  <a:prstClr val="black"/>
                </a:solidFill>
              </a:rPr>
              <a:t>Current device like manual hammer :</a:t>
            </a:r>
          </a:p>
          <a:p>
            <a:pPr marL="480600" lvl="1" indent="-228600">
              <a:lnSpc>
                <a:spcPct val="90000"/>
              </a:lnSpc>
              <a:spcAft>
                <a:spcPts val="0"/>
              </a:spcAft>
            </a:pPr>
            <a:r>
              <a:rPr lang="en-US" sz="1500" dirty="0">
                <a:solidFill>
                  <a:prstClr val="black"/>
                </a:solidFill>
              </a:rPr>
              <a:t>Removable from its support</a:t>
            </a:r>
          </a:p>
          <a:p>
            <a:pPr marL="480600" lvl="1" indent="-228600">
              <a:lnSpc>
                <a:spcPct val="90000"/>
              </a:lnSpc>
              <a:spcAft>
                <a:spcPts val="0"/>
              </a:spcAft>
            </a:pPr>
            <a:r>
              <a:rPr lang="en-US" sz="1500" dirty="0">
                <a:solidFill>
                  <a:prstClr val="black"/>
                </a:solidFill>
              </a:rPr>
              <a:t>Movable in all the bus … and outside</a:t>
            </a:r>
          </a:p>
          <a:p>
            <a:pPr marL="480600" lvl="1" indent="-228600">
              <a:lnSpc>
                <a:spcPct val="90000"/>
              </a:lnSpc>
              <a:spcAft>
                <a:spcPts val="0"/>
              </a:spcAft>
            </a:pPr>
            <a:r>
              <a:rPr lang="en-US" sz="1500" dirty="0">
                <a:solidFill>
                  <a:prstClr val="black"/>
                </a:solidFill>
              </a:rPr>
              <a:t>Location mandatory close to the emergency exits (EE) BUT unconscious &amp; unscrupulous people picks up hammer for playing with or robbing </a:t>
            </a:r>
          </a:p>
          <a:p>
            <a:pPr lvl="1" indent="0">
              <a:lnSpc>
                <a:spcPct val="90000"/>
              </a:lnSpc>
              <a:spcAft>
                <a:spcPts val="0"/>
              </a:spcAft>
              <a:buNone/>
            </a:pPr>
            <a:endParaRPr lang="en-US" sz="1600" dirty="0">
              <a:solidFill>
                <a:prstClr val="black"/>
              </a:solidFill>
            </a:endParaRPr>
          </a:p>
          <a:p>
            <a:pPr marL="228600" lvl="0" indent="-228600">
              <a:lnSpc>
                <a:spcPct val="90000"/>
              </a:lnSpc>
              <a:spcAft>
                <a:spcPts val="0"/>
              </a:spcAft>
              <a:buFont typeface="Arial" panose="020B0604020202020204" pitchFamily="34" charset="0"/>
              <a:buChar char="•"/>
            </a:pPr>
            <a:r>
              <a:rPr lang="en-US" sz="1600" dirty="0">
                <a:solidFill>
                  <a:prstClr val="black"/>
                </a:solidFill>
              </a:rPr>
              <a:t>Several actions needed to break window</a:t>
            </a:r>
          </a:p>
          <a:p>
            <a:pPr lvl="0">
              <a:lnSpc>
                <a:spcPct val="90000"/>
              </a:lnSpc>
              <a:spcAft>
                <a:spcPts val="0"/>
              </a:spcAft>
            </a:pPr>
            <a:endParaRPr lang="en-US" sz="1600" dirty="0"/>
          </a:p>
          <a:p>
            <a:pPr lvl="0">
              <a:lnSpc>
                <a:spcPct val="90000"/>
              </a:lnSpc>
              <a:spcAft>
                <a:spcPts val="0"/>
              </a:spcAft>
            </a:pPr>
            <a:r>
              <a:rPr lang="en-US" sz="1600" dirty="0">
                <a:sym typeface="Wingdings" panose="05000000000000000000" pitchFamily="2" charset="2"/>
              </a:rPr>
              <a:t> </a:t>
            </a:r>
            <a:r>
              <a:rPr lang="en-US" sz="1600" dirty="0"/>
              <a:t>It is therefore necessary to define how to improve this situation and improve the efficiency of the system through its </a:t>
            </a:r>
            <a:r>
              <a:rPr lang="en-US" sz="1600" dirty="0" err="1"/>
              <a:t>localisation</a:t>
            </a:r>
            <a:r>
              <a:rPr lang="en-US" sz="1600" dirty="0"/>
              <a:t>, its visibility and ease of use</a:t>
            </a:r>
            <a:r>
              <a:rPr lang="en-US" sz="1600" dirty="0">
                <a:solidFill>
                  <a:prstClr val="black"/>
                </a:solidFill>
              </a:rPr>
              <a:t> </a:t>
            </a:r>
          </a:p>
          <a:p>
            <a:endParaRPr lang="fr-FR" dirty="0"/>
          </a:p>
        </p:txBody>
      </p:sp>
    </p:spTree>
    <p:extLst>
      <p:ext uri="{BB962C8B-B14F-4D97-AF65-F5344CB8AC3E}">
        <p14:creationId xmlns:p14="http://schemas.microsoft.com/office/powerpoint/2010/main" val="4098532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69404" y="339502"/>
            <a:ext cx="5184576" cy="447614"/>
          </a:xfrm>
        </p:spPr>
        <p:txBody>
          <a:bodyPr/>
          <a:lstStyle/>
          <a:p>
            <a:pPr algn="ctr"/>
            <a:r>
              <a:rPr lang="en-US" dirty="0"/>
              <a:t>Report from BEATT</a:t>
            </a:r>
            <a:br>
              <a:rPr lang="en-US" dirty="0"/>
            </a:br>
            <a:r>
              <a:rPr lang="en-US" dirty="0"/>
              <a:t>(Land transport accident investigation department)</a:t>
            </a:r>
            <a:br>
              <a:rPr lang="en-US" dirty="0"/>
            </a:br>
            <a:endParaRPr lang="fr-FR" dirty="0"/>
          </a:p>
        </p:txBody>
      </p:sp>
      <p:sp>
        <p:nvSpPr>
          <p:cNvPr id="3" name="Espace réservé de la date 2"/>
          <p:cNvSpPr>
            <a:spLocks noGrp="1"/>
          </p:cNvSpPr>
          <p:nvPr>
            <p:ph type="dt" sz="half" idx="10"/>
          </p:nvPr>
        </p:nvSpPr>
        <p:spPr/>
        <p:txBody>
          <a:bodyPr/>
          <a:lstStyle/>
          <a:p>
            <a:pPr algn="r"/>
            <a:r>
              <a:rPr lang="fr-FR" cap="all" dirty="0"/>
              <a:t> 27/10/2020 </a:t>
            </a:r>
          </a:p>
        </p:txBody>
      </p:sp>
      <p:sp>
        <p:nvSpPr>
          <p:cNvPr id="4" name="Espace réservé du pied de page 3"/>
          <p:cNvSpPr>
            <a:spLocks noGrp="1"/>
          </p:cNvSpPr>
          <p:nvPr>
            <p:ph type="ftr" sz="quarter" idx="11"/>
          </p:nvPr>
        </p:nvSpPr>
        <p:spPr/>
        <p:txBody>
          <a:bodyPr/>
          <a:lstStyle/>
          <a:p>
            <a:r>
              <a:rPr lang="fr-FR"/>
              <a:t>Direction Générale de l’Energie et du Climat </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a:t>
            </a:fld>
            <a:endParaRPr lang="fr-FR" dirty="0"/>
          </a:p>
        </p:txBody>
      </p:sp>
      <p:sp>
        <p:nvSpPr>
          <p:cNvPr id="6" name="Espace réservé du contenu 5"/>
          <p:cNvSpPr>
            <a:spLocks noGrp="1"/>
          </p:cNvSpPr>
          <p:nvPr>
            <p:ph sz="quarter" idx="14"/>
          </p:nvPr>
        </p:nvSpPr>
        <p:spPr>
          <a:xfrm>
            <a:off x="323528" y="1563638"/>
            <a:ext cx="8424000" cy="2574000"/>
          </a:xfrm>
        </p:spPr>
        <p:txBody>
          <a:bodyPr/>
          <a:lstStyle/>
          <a:p>
            <a:pPr lvl="0">
              <a:lnSpc>
                <a:spcPct val="90000"/>
              </a:lnSpc>
              <a:spcAft>
                <a:spcPts val="0"/>
              </a:spcAft>
            </a:pPr>
            <a:endParaRPr lang="en-US" sz="1600" u="sng" dirty="0"/>
          </a:p>
          <a:p>
            <a:pPr marL="228600" lvl="0" indent="-228600">
              <a:lnSpc>
                <a:spcPct val="90000"/>
              </a:lnSpc>
              <a:spcAft>
                <a:spcPts val="0"/>
              </a:spcAft>
              <a:buFont typeface="Arial" panose="020B0604020202020204" pitchFamily="34" charset="0"/>
              <a:buChar char="•"/>
            </a:pPr>
            <a:r>
              <a:rPr lang="en-US" sz="1600" dirty="0"/>
              <a:t>This conclusion is confirmed by the recent report from BEATT about an accident on mars 2019. </a:t>
            </a:r>
          </a:p>
          <a:p>
            <a:pPr marL="228600" lvl="0" indent="-228600">
              <a:lnSpc>
                <a:spcPct val="90000"/>
              </a:lnSpc>
              <a:spcAft>
                <a:spcPts val="0"/>
              </a:spcAft>
              <a:buFont typeface="Arial" panose="020B0604020202020204" pitchFamily="34" charset="0"/>
              <a:buChar char="•"/>
            </a:pPr>
            <a:endParaRPr lang="en-US" sz="1600" dirty="0"/>
          </a:p>
          <a:p>
            <a:pPr marL="228600" lvl="0" indent="-228600">
              <a:lnSpc>
                <a:spcPct val="90000"/>
              </a:lnSpc>
              <a:spcAft>
                <a:spcPts val="0"/>
              </a:spcAft>
              <a:buFont typeface="Arial" panose="020B0604020202020204" pitchFamily="34" charset="0"/>
              <a:buChar char="•"/>
            </a:pPr>
            <a:r>
              <a:rPr lang="en-US" sz="1600" dirty="0"/>
              <a:t>A fire broke out on board a coach. The driver parks his vehicle in a paved area bordering the emergency lane of the motorway. The 50 passengers, young students, as well as the two drivers managed to evacuate the coach.</a:t>
            </a:r>
          </a:p>
          <a:p>
            <a:pPr marL="228600" lvl="0" indent="-228600">
              <a:lnSpc>
                <a:spcPct val="90000"/>
              </a:lnSpc>
              <a:spcAft>
                <a:spcPts val="0"/>
              </a:spcAft>
              <a:buFont typeface="Arial" panose="020B0604020202020204" pitchFamily="34" charset="0"/>
              <a:buChar char="•"/>
            </a:pPr>
            <a:endParaRPr lang="en-US" sz="1600" dirty="0"/>
          </a:p>
          <a:p>
            <a:pPr marL="228600" lvl="0" indent="-228600">
              <a:lnSpc>
                <a:spcPct val="90000"/>
              </a:lnSpc>
              <a:spcAft>
                <a:spcPts val="0"/>
              </a:spcAft>
              <a:buFont typeface="Arial" panose="020B0604020202020204" pitchFamily="34" charset="0"/>
              <a:buChar char="•"/>
            </a:pPr>
            <a:r>
              <a:rPr lang="en-US" sz="1600" dirty="0"/>
              <a:t>One of the passengers injured his hand while trying to smash a window on the coach before the stop. </a:t>
            </a:r>
            <a:r>
              <a:rPr lang="en-US" sz="1600" dirty="0">
                <a:solidFill>
                  <a:prstClr val="black"/>
                </a:solidFill>
              </a:rPr>
              <a:t>Despite repeated actions, this passenger did not succeed in breaking the window with the hammer.</a:t>
            </a:r>
          </a:p>
          <a:p>
            <a:pPr lvl="1" indent="0">
              <a:lnSpc>
                <a:spcPct val="90000"/>
              </a:lnSpc>
              <a:spcAft>
                <a:spcPts val="0"/>
              </a:spcAft>
              <a:buNone/>
            </a:pPr>
            <a:endParaRPr lang="en-US" sz="1600" dirty="0">
              <a:solidFill>
                <a:prstClr val="black"/>
              </a:solidFill>
            </a:endParaRPr>
          </a:p>
          <a:p>
            <a:pPr lvl="0">
              <a:lnSpc>
                <a:spcPct val="90000"/>
              </a:lnSpc>
              <a:spcAft>
                <a:spcPts val="0"/>
              </a:spcAft>
            </a:pPr>
            <a:r>
              <a:rPr lang="en-US" sz="1600" dirty="0">
                <a:solidFill>
                  <a:prstClr val="black"/>
                </a:solidFill>
              </a:rPr>
              <a:t> </a:t>
            </a:r>
          </a:p>
          <a:p>
            <a:endParaRPr lang="fr-FR" dirty="0"/>
          </a:p>
        </p:txBody>
      </p:sp>
    </p:spTree>
    <p:extLst>
      <p:ext uri="{BB962C8B-B14F-4D97-AF65-F5344CB8AC3E}">
        <p14:creationId xmlns:p14="http://schemas.microsoft.com/office/powerpoint/2010/main" val="2018999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67744" y="497959"/>
            <a:ext cx="5339345" cy="447614"/>
          </a:xfrm>
        </p:spPr>
        <p:txBody>
          <a:bodyPr/>
          <a:lstStyle/>
          <a:p>
            <a:r>
              <a:rPr lang="en-US" dirty="0"/>
              <a:t>Principle #1 : Better </a:t>
            </a:r>
            <a:r>
              <a:rPr lang="en-US" dirty="0" err="1"/>
              <a:t>localisation</a:t>
            </a:r>
            <a:r>
              <a:rPr lang="en-US" dirty="0"/>
              <a:t/>
            </a:r>
            <a:br>
              <a:rPr lang="en-US" dirty="0"/>
            </a:br>
            <a:endParaRPr lang="fr-FR" dirty="0"/>
          </a:p>
        </p:txBody>
      </p:sp>
      <p:sp>
        <p:nvSpPr>
          <p:cNvPr id="3" name="Espace réservé de la date 2"/>
          <p:cNvSpPr>
            <a:spLocks noGrp="1"/>
          </p:cNvSpPr>
          <p:nvPr>
            <p:ph type="dt" sz="half" idx="10"/>
          </p:nvPr>
        </p:nvSpPr>
        <p:spPr/>
        <p:txBody>
          <a:bodyPr/>
          <a:lstStyle/>
          <a:p>
            <a:pPr algn="r"/>
            <a:r>
              <a:rPr lang="fr-FR" cap="all" dirty="0"/>
              <a:t> 27/10/2020 </a:t>
            </a:r>
          </a:p>
        </p:txBody>
      </p:sp>
      <p:sp>
        <p:nvSpPr>
          <p:cNvPr id="4" name="Espace réservé du pied de page 3"/>
          <p:cNvSpPr>
            <a:spLocks noGrp="1"/>
          </p:cNvSpPr>
          <p:nvPr>
            <p:ph type="ftr" sz="quarter" idx="11"/>
          </p:nvPr>
        </p:nvSpPr>
        <p:spPr/>
        <p:txBody>
          <a:bodyPr/>
          <a:lstStyle/>
          <a:p>
            <a:r>
              <a:rPr lang="fr-FR"/>
              <a:t>Direction Générale de l’Energie et du Climat </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5</a:t>
            </a:fld>
            <a:endParaRPr lang="fr-FR" dirty="0"/>
          </a:p>
        </p:txBody>
      </p:sp>
      <p:sp>
        <p:nvSpPr>
          <p:cNvPr id="6" name="Espace réservé du contenu 5"/>
          <p:cNvSpPr>
            <a:spLocks noGrp="1"/>
          </p:cNvSpPr>
          <p:nvPr>
            <p:ph sz="quarter" idx="14"/>
          </p:nvPr>
        </p:nvSpPr>
        <p:spPr>
          <a:xfrm>
            <a:off x="323528" y="1563638"/>
            <a:ext cx="8424000" cy="2574000"/>
          </a:xfrm>
        </p:spPr>
        <p:txBody>
          <a:bodyPr/>
          <a:lstStyle/>
          <a:p>
            <a:pPr lvl="0">
              <a:lnSpc>
                <a:spcPct val="90000"/>
              </a:lnSpc>
              <a:spcAft>
                <a:spcPts val="0"/>
              </a:spcAft>
            </a:pPr>
            <a:endParaRPr lang="en-US" sz="1600" u="sng" dirty="0"/>
          </a:p>
          <a:p>
            <a:pPr marL="228600" lvl="0" indent="-228600">
              <a:lnSpc>
                <a:spcPct val="90000"/>
              </a:lnSpc>
              <a:spcAft>
                <a:spcPts val="0"/>
              </a:spcAft>
              <a:buFont typeface="Arial" panose="020B0604020202020204" pitchFamily="34" charset="0"/>
              <a:buChar char="•"/>
            </a:pPr>
            <a:r>
              <a:rPr lang="en-US" sz="1600" dirty="0"/>
              <a:t>Placed permanently on the emergency window (unique positioning)</a:t>
            </a:r>
          </a:p>
          <a:p>
            <a:pPr marL="228600" lvl="0" indent="-228600">
              <a:lnSpc>
                <a:spcPct val="90000"/>
              </a:lnSpc>
              <a:spcAft>
                <a:spcPts val="0"/>
              </a:spcAft>
              <a:buFont typeface="Arial" panose="020B0604020202020204" pitchFamily="34" charset="0"/>
              <a:buChar char="•"/>
            </a:pPr>
            <a:endParaRPr lang="en-US" sz="1600" dirty="0"/>
          </a:p>
          <a:p>
            <a:pPr marL="228600" indent="-228600">
              <a:lnSpc>
                <a:spcPct val="90000"/>
              </a:lnSpc>
              <a:spcAft>
                <a:spcPts val="0"/>
              </a:spcAft>
              <a:buFont typeface="Arial" panose="020B0604020202020204" pitchFamily="34" charset="0"/>
              <a:buChar char="•"/>
            </a:pPr>
            <a:r>
              <a:rPr lang="en-US" sz="1600" dirty="0"/>
              <a:t>Accessible for all passengers (adapted positioning)</a:t>
            </a:r>
          </a:p>
          <a:p>
            <a:pPr lvl="0">
              <a:lnSpc>
                <a:spcPct val="90000"/>
              </a:lnSpc>
              <a:spcAft>
                <a:spcPts val="0"/>
              </a:spcAft>
            </a:pPr>
            <a:endParaRPr lang="en-US" sz="1600" dirty="0"/>
          </a:p>
          <a:p>
            <a:pPr marL="228600" lvl="0" indent="-228600">
              <a:lnSpc>
                <a:spcPct val="90000"/>
              </a:lnSpc>
              <a:spcAft>
                <a:spcPts val="0"/>
              </a:spcAft>
              <a:buFont typeface="Arial" panose="020B0604020202020204" pitchFamily="34" charset="0"/>
              <a:buChar char="•"/>
            </a:pPr>
            <a:r>
              <a:rPr lang="en-US" sz="1600" dirty="0"/>
              <a:t>Not easy removable from its support (theft risk avoidance)</a:t>
            </a:r>
          </a:p>
          <a:p>
            <a:pPr lvl="1" indent="0">
              <a:lnSpc>
                <a:spcPct val="90000"/>
              </a:lnSpc>
              <a:spcAft>
                <a:spcPts val="0"/>
              </a:spcAft>
              <a:buNone/>
            </a:pPr>
            <a:endParaRPr lang="en-US" sz="1600" dirty="0">
              <a:solidFill>
                <a:prstClr val="black"/>
              </a:solidFill>
            </a:endParaRPr>
          </a:p>
          <a:p>
            <a:pPr lvl="0">
              <a:lnSpc>
                <a:spcPct val="90000"/>
              </a:lnSpc>
              <a:spcAft>
                <a:spcPts val="0"/>
              </a:spcAft>
            </a:pPr>
            <a:r>
              <a:rPr lang="en-US" sz="1600" dirty="0">
                <a:solidFill>
                  <a:prstClr val="black"/>
                </a:solidFill>
              </a:rPr>
              <a:t> </a:t>
            </a:r>
          </a:p>
          <a:p>
            <a:endParaRPr lang="fr-FR" dirty="0"/>
          </a:p>
        </p:txBody>
      </p:sp>
    </p:spTree>
    <p:extLst>
      <p:ext uri="{BB962C8B-B14F-4D97-AF65-F5344CB8AC3E}">
        <p14:creationId xmlns:p14="http://schemas.microsoft.com/office/powerpoint/2010/main" val="995664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39752" y="470162"/>
            <a:ext cx="4968552" cy="447614"/>
          </a:xfrm>
        </p:spPr>
        <p:txBody>
          <a:bodyPr/>
          <a:lstStyle/>
          <a:p>
            <a:r>
              <a:rPr lang="en-US" dirty="0"/>
              <a:t>Principle #2 : Better visibility</a:t>
            </a:r>
            <a:br>
              <a:rPr lang="en-US" dirty="0"/>
            </a:br>
            <a:endParaRPr lang="fr-FR" dirty="0"/>
          </a:p>
        </p:txBody>
      </p:sp>
      <p:sp>
        <p:nvSpPr>
          <p:cNvPr id="3" name="Espace réservé de la date 2"/>
          <p:cNvSpPr>
            <a:spLocks noGrp="1"/>
          </p:cNvSpPr>
          <p:nvPr>
            <p:ph type="dt" sz="half" idx="10"/>
          </p:nvPr>
        </p:nvSpPr>
        <p:spPr/>
        <p:txBody>
          <a:bodyPr/>
          <a:lstStyle/>
          <a:p>
            <a:pPr algn="r"/>
            <a:r>
              <a:rPr lang="fr-FR" cap="all" dirty="0"/>
              <a:t> 27/10/2020 </a:t>
            </a:r>
          </a:p>
        </p:txBody>
      </p:sp>
      <p:sp>
        <p:nvSpPr>
          <p:cNvPr id="4" name="Espace réservé du pied de page 3"/>
          <p:cNvSpPr>
            <a:spLocks noGrp="1"/>
          </p:cNvSpPr>
          <p:nvPr>
            <p:ph type="ftr" sz="quarter" idx="11"/>
          </p:nvPr>
        </p:nvSpPr>
        <p:spPr/>
        <p:txBody>
          <a:bodyPr/>
          <a:lstStyle/>
          <a:p>
            <a:r>
              <a:rPr lang="fr-FR"/>
              <a:t>Direction Générale de l’Energie et du Climat </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6</a:t>
            </a:fld>
            <a:endParaRPr lang="fr-FR" dirty="0"/>
          </a:p>
        </p:txBody>
      </p:sp>
      <p:sp>
        <p:nvSpPr>
          <p:cNvPr id="6" name="Espace réservé du contenu 5"/>
          <p:cNvSpPr>
            <a:spLocks noGrp="1"/>
          </p:cNvSpPr>
          <p:nvPr>
            <p:ph sz="quarter" idx="14"/>
          </p:nvPr>
        </p:nvSpPr>
        <p:spPr>
          <a:xfrm>
            <a:off x="323528" y="1563638"/>
            <a:ext cx="8424000" cy="2574000"/>
          </a:xfrm>
        </p:spPr>
        <p:txBody>
          <a:bodyPr/>
          <a:lstStyle/>
          <a:p>
            <a:pPr lvl="0">
              <a:lnSpc>
                <a:spcPct val="90000"/>
              </a:lnSpc>
              <a:spcAft>
                <a:spcPts val="0"/>
              </a:spcAft>
            </a:pPr>
            <a:endParaRPr lang="en-US" sz="1600" u="sng" dirty="0">
              <a:solidFill>
                <a:prstClr val="black"/>
              </a:solidFill>
            </a:endParaRPr>
          </a:p>
          <a:p>
            <a:pPr marL="228600" lvl="0" indent="-228600">
              <a:lnSpc>
                <a:spcPct val="90000"/>
              </a:lnSpc>
              <a:spcAft>
                <a:spcPts val="0"/>
              </a:spcAft>
              <a:buFont typeface="Arial" panose="020B0604020202020204" pitchFamily="34" charset="0"/>
              <a:buChar char="•"/>
            </a:pPr>
            <a:r>
              <a:rPr lang="en-US" sz="1600" dirty="0"/>
              <a:t>A means of alert (flash, light) to help locate the device in case of emergency, using a more intrusive way for passenger in case of event.</a:t>
            </a:r>
          </a:p>
          <a:p>
            <a:pPr lvl="0">
              <a:lnSpc>
                <a:spcPct val="90000"/>
              </a:lnSpc>
              <a:spcAft>
                <a:spcPts val="0"/>
              </a:spcAft>
            </a:pPr>
            <a:endParaRPr lang="en-US" sz="1600" dirty="0"/>
          </a:p>
          <a:p>
            <a:pPr marL="228600" lvl="0" indent="-228600">
              <a:lnSpc>
                <a:spcPct val="90000"/>
              </a:lnSpc>
              <a:spcAft>
                <a:spcPts val="0"/>
              </a:spcAft>
              <a:buFont typeface="Arial" panose="020B0604020202020204" pitchFamily="34" charset="0"/>
              <a:buChar char="•"/>
            </a:pPr>
            <a:r>
              <a:rPr lang="en-US" sz="1600" dirty="0"/>
              <a:t>The alert and operability of the device conditioned on activation of an alarm system (with possible driver deactivation) or action by the driver under the same conditions as defined by the group for power operated doors. </a:t>
            </a:r>
            <a:endParaRPr lang="fr-FR" dirty="0"/>
          </a:p>
        </p:txBody>
      </p:sp>
    </p:spTree>
    <p:extLst>
      <p:ext uri="{BB962C8B-B14F-4D97-AF65-F5344CB8AC3E}">
        <p14:creationId xmlns:p14="http://schemas.microsoft.com/office/powerpoint/2010/main" val="3870682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95736" y="470162"/>
            <a:ext cx="4204625" cy="447614"/>
          </a:xfrm>
        </p:spPr>
        <p:txBody>
          <a:bodyPr/>
          <a:lstStyle/>
          <a:p>
            <a:r>
              <a:rPr lang="en-US" dirty="0"/>
              <a:t>Principle #3 : Easier to use</a:t>
            </a:r>
            <a:br>
              <a:rPr lang="en-US" dirty="0"/>
            </a:br>
            <a:endParaRPr lang="fr-FR" dirty="0"/>
          </a:p>
        </p:txBody>
      </p:sp>
      <p:sp>
        <p:nvSpPr>
          <p:cNvPr id="3" name="Espace réservé de la date 2"/>
          <p:cNvSpPr>
            <a:spLocks noGrp="1"/>
          </p:cNvSpPr>
          <p:nvPr>
            <p:ph type="dt" sz="half" idx="10"/>
          </p:nvPr>
        </p:nvSpPr>
        <p:spPr/>
        <p:txBody>
          <a:bodyPr/>
          <a:lstStyle/>
          <a:p>
            <a:pPr algn="r"/>
            <a:r>
              <a:rPr lang="fr-FR" cap="all" dirty="0"/>
              <a:t> 27/10/2020 </a:t>
            </a:r>
          </a:p>
        </p:txBody>
      </p:sp>
      <p:sp>
        <p:nvSpPr>
          <p:cNvPr id="4" name="Espace réservé du pied de page 3"/>
          <p:cNvSpPr>
            <a:spLocks noGrp="1"/>
          </p:cNvSpPr>
          <p:nvPr>
            <p:ph type="ftr" sz="quarter" idx="11"/>
          </p:nvPr>
        </p:nvSpPr>
        <p:spPr/>
        <p:txBody>
          <a:bodyPr/>
          <a:lstStyle/>
          <a:p>
            <a:r>
              <a:rPr lang="fr-FR"/>
              <a:t>Direction Générale de l’Energie et du Climat </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7</a:t>
            </a:fld>
            <a:endParaRPr lang="fr-FR" dirty="0"/>
          </a:p>
        </p:txBody>
      </p:sp>
      <p:sp>
        <p:nvSpPr>
          <p:cNvPr id="6" name="Espace réservé du contenu 5"/>
          <p:cNvSpPr>
            <a:spLocks noGrp="1"/>
          </p:cNvSpPr>
          <p:nvPr>
            <p:ph sz="quarter" idx="14"/>
          </p:nvPr>
        </p:nvSpPr>
        <p:spPr>
          <a:xfrm>
            <a:off x="323528" y="1563638"/>
            <a:ext cx="8424000" cy="2574000"/>
          </a:xfrm>
        </p:spPr>
        <p:txBody>
          <a:bodyPr/>
          <a:lstStyle/>
          <a:p>
            <a:pPr lvl="0">
              <a:lnSpc>
                <a:spcPct val="90000"/>
              </a:lnSpc>
              <a:spcAft>
                <a:spcPts val="0"/>
              </a:spcAft>
            </a:pPr>
            <a:endParaRPr lang="en-US" sz="1600" u="sng" dirty="0"/>
          </a:p>
          <a:p>
            <a:pPr marL="228600" lvl="0" indent="-228600">
              <a:lnSpc>
                <a:spcPct val="90000"/>
              </a:lnSpc>
              <a:spcAft>
                <a:spcPts val="0"/>
              </a:spcAft>
              <a:buFont typeface="Arial" panose="020B0604020202020204" pitchFamily="34" charset="0"/>
              <a:buChar char="•"/>
            </a:pPr>
            <a:r>
              <a:rPr lang="en-US" sz="1600" dirty="0"/>
              <a:t>Can be operated by a simple action (misuse avoidance)</a:t>
            </a:r>
          </a:p>
          <a:p>
            <a:pPr lvl="0">
              <a:lnSpc>
                <a:spcPct val="90000"/>
              </a:lnSpc>
              <a:spcAft>
                <a:spcPts val="0"/>
              </a:spcAft>
            </a:pPr>
            <a:endParaRPr lang="en-US" sz="1600" dirty="0"/>
          </a:p>
          <a:p>
            <a:pPr marL="228600" lvl="0" indent="-228600">
              <a:lnSpc>
                <a:spcPct val="90000"/>
              </a:lnSpc>
              <a:spcAft>
                <a:spcPts val="0"/>
              </a:spcAft>
              <a:buFont typeface="Arial" panose="020B0604020202020204" pitchFamily="34" charset="0"/>
              <a:buChar char="•"/>
            </a:pPr>
            <a:r>
              <a:rPr lang="en-US" sz="1600" dirty="0"/>
              <a:t>A single action to break the window (operation time decreased)</a:t>
            </a:r>
          </a:p>
          <a:p>
            <a:pPr marL="228600" lvl="0" indent="-228600">
              <a:lnSpc>
                <a:spcPct val="90000"/>
              </a:lnSpc>
              <a:spcAft>
                <a:spcPts val="0"/>
              </a:spcAft>
              <a:buFont typeface="Arial" panose="020B0604020202020204" pitchFamily="34" charset="0"/>
              <a:buChar char="•"/>
            </a:pPr>
            <a:endParaRPr lang="en-US" sz="1600" dirty="0"/>
          </a:p>
          <a:p>
            <a:pPr marL="228600" lvl="0" indent="-228600">
              <a:lnSpc>
                <a:spcPct val="90000"/>
              </a:lnSpc>
              <a:spcAft>
                <a:spcPts val="0"/>
              </a:spcAft>
              <a:buFont typeface="Arial" panose="020B0604020202020204" pitchFamily="34" charset="0"/>
              <a:buChar char="•"/>
            </a:pPr>
            <a:r>
              <a:rPr lang="en-US" sz="1600" dirty="0">
                <a:solidFill>
                  <a:prstClr val="black"/>
                </a:solidFill>
              </a:rPr>
              <a:t>Easy to operated by all type of passenger, </a:t>
            </a:r>
            <a:r>
              <a:rPr lang="en-US" sz="1600" dirty="0"/>
              <a:t>without the need for physical force</a:t>
            </a:r>
            <a:endParaRPr lang="en-US" sz="1600" dirty="0">
              <a:solidFill>
                <a:prstClr val="black"/>
              </a:solidFill>
            </a:endParaRPr>
          </a:p>
          <a:p>
            <a:pPr lvl="0">
              <a:lnSpc>
                <a:spcPct val="90000"/>
              </a:lnSpc>
              <a:spcAft>
                <a:spcPts val="0"/>
              </a:spcAft>
            </a:pPr>
            <a:r>
              <a:rPr lang="en-US" sz="1600" dirty="0">
                <a:solidFill>
                  <a:prstClr val="black"/>
                </a:solidFill>
              </a:rPr>
              <a:t> </a:t>
            </a:r>
          </a:p>
          <a:p>
            <a:endParaRPr lang="fr-FR" dirty="0"/>
          </a:p>
        </p:txBody>
      </p:sp>
    </p:spTree>
    <p:extLst>
      <p:ext uri="{BB962C8B-B14F-4D97-AF65-F5344CB8AC3E}">
        <p14:creationId xmlns:p14="http://schemas.microsoft.com/office/powerpoint/2010/main" val="179395010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ppt_ministeriel_arial</Template>
  <TotalTime>2228</TotalTime>
  <Words>471</Words>
  <Application>Microsoft Office PowerPoint</Application>
  <PresentationFormat>Affichage à l'écran (16:9)</PresentationFormat>
  <Paragraphs>66</Paragraphs>
  <Slides>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Arial</vt:lpstr>
      <vt:lpstr>Calibri Light</vt:lpstr>
      <vt:lpstr>Wingdings</vt:lpstr>
      <vt:lpstr>MINISTÈRIEL</vt:lpstr>
      <vt:lpstr>Présentation PowerPoint</vt:lpstr>
      <vt:lpstr>Présentation PowerPoint</vt:lpstr>
      <vt:lpstr>Difficulties with current device </vt:lpstr>
      <vt:lpstr>Report from BEATT (Land transport accident investigation department) </vt:lpstr>
      <vt:lpstr>Principle #1 : Better localisation </vt:lpstr>
      <vt:lpstr>Principle #2 : Better visibility </vt:lpstr>
      <vt:lpstr>Principle #3 : Easier to use </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FONDEVILLE Coralie</dc:creator>
  <cp:lastModifiedBy>FORCE Christine</cp:lastModifiedBy>
  <cp:revision>74</cp:revision>
  <dcterms:created xsi:type="dcterms:W3CDTF">2020-02-27T14:35:41Z</dcterms:created>
  <dcterms:modified xsi:type="dcterms:W3CDTF">2020-10-22T08:46:00Z</dcterms:modified>
</cp:coreProperties>
</file>