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sldIdLst>
    <p:sldId id="1243" r:id="rId2"/>
    <p:sldId id="1280" r:id="rId3"/>
    <p:sldId id="1296" r:id="rId4"/>
    <p:sldId id="1295" r:id="rId5"/>
    <p:sldId id="1324" r:id="rId6"/>
    <p:sldId id="1276" r:id="rId7"/>
    <p:sldId id="1277" r:id="rId8"/>
    <p:sldId id="1282" r:id="rId9"/>
    <p:sldId id="1303" r:id="rId10"/>
    <p:sldId id="1304" r:id="rId11"/>
    <p:sldId id="1344" r:id="rId12"/>
    <p:sldId id="1345" r:id="rId13"/>
    <p:sldId id="1346" r:id="rId14"/>
    <p:sldId id="1347" r:id="rId15"/>
    <p:sldId id="1305" r:id="rId16"/>
    <p:sldId id="1293" r:id="rId17"/>
    <p:sldId id="1297" r:id="rId18"/>
    <p:sldId id="1306" r:id="rId19"/>
    <p:sldId id="1307" r:id="rId20"/>
    <p:sldId id="1308" r:id="rId21"/>
    <p:sldId id="1309" r:id="rId22"/>
    <p:sldId id="1272" r:id="rId23"/>
    <p:sldId id="1323" r:id="rId24"/>
    <p:sldId id="1334" r:id="rId25"/>
    <p:sldId id="1335" r:id="rId26"/>
    <p:sldId id="1338" r:id="rId27"/>
    <p:sldId id="1339" r:id="rId28"/>
    <p:sldId id="1340" r:id="rId29"/>
    <p:sldId id="1342" r:id="rId30"/>
    <p:sldId id="1343" r:id="rId31"/>
    <p:sldId id="1274" r:id="rId3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utor" initials="DR" lastIdx="1" clrIdx="0">
    <p:extLst>
      <p:ext uri="{19B8F6BF-5375-455C-9EA6-DF929625EA0E}">
        <p15:presenceInfo xmlns:p15="http://schemas.microsoft.com/office/powerpoint/2012/main" userId="Auto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a:srgbClr val="C00000"/>
    <a:srgbClr val="418FDE"/>
    <a:srgbClr val="3498D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3" autoAdjust="0"/>
    <p:restoredTop sz="94660"/>
  </p:normalViewPr>
  <p:slideViewPr>
    <p:cSldViewPr snapToGrid="0">
      <p:cViewPr varScale="1">
        <p:scale>
          <a:sx n="67" d="100"/>
          <a:sy n="67" d="100"/>
        </p:scale>
        <p:origin x="648" y="46"/>
      </p:cViewPr>
      <p:guideLst/>
    </p:cSldViewPr>
  </p:slideViewPr>
  <p:notesTextViewPr>
    <p:cViewPr>
      <p:scale>
        <a:sx n="1" d="1"/>
        <a:sy n="1" d="1"/>
      </p:scale>
      <p:origin x="0" y="0"/>
    </p:cViewPr>
  </p:notesTextViewPr>
  <p:sorterViewPr>
    <p:cViewPr>
      <p:scale>
        <a:sx n="20" d="100"/>
        <a:sy n="2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F29487-724B-435A-B50E-98A17F239FB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E2F0A34-536E-45F5-8751-4CAF7B980AC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45DE604-2065-4358-A4B6-14965E602D31}"/>
              </a:ext>
            </a:extLst>
          </p:cNvPr>
          <p:cNvSpPr>
            <a:spLocks noGrp="1"/>
          </p:cNvSpPr>
          <p:nvPr>
            <p:ph type="dt" sz="half" idx="10"/>
          </p:nvPr>
        </p:nvSpPr>
        <p:spPr/>
        <p:txBody>
          <a:bodyPr/>
          <a:lstStyle/>
          <a:p>
            <a:fld id="{D986F44D-5A00-4A36-A23B-7057737FD334}" type="datetimeFigureOut">
              <a:rPr lang="en-US" smtClean="0"/>
              <a:t>17-Nov-20</a:t>
            </a:fld>
            <a:endParaRPr lang="en-US"/>
          </a:p>
        </p:txBody>
      </p:sp>
      <p:sp>
        <p:nvSpPr>
          <p:cNvPr id="5" name="Footer Placeholder 4">
            <a:extLst>
              <a:ext uri="{FF2B5EF4-FFF2-40B4-BE49-F238E27FC236}">
                <a16:creationId xmlns:a16="http://schemas.microsoft.com/office/drawing/2014/main" id="{DB3D4262-5D75-4574-AA5B-945210AE3F3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36D9522-1B1F-4182-88B7-4E0C2C5D2DA5}"/>
              </a:ext>
            </a:extLst>
          </p:cNvPr>
          <p:cNvSpPr>
            <a:spLocks noGrp="1"/>
          </p:cNvSpPr>
          <p:nvPr>
            <p:ph type="sldNum" sz="quarter" idx="12"/>
          </p:nvPr>
        </p:nvSpPr>
        <p:spPr/>
        <p:txBody>
          <a:bodyPr/>
          <a:lstStyle/>
          <a:p>
            <a:fld id="{2CD5F62D-3CA7-41B5-8C7F-06712F182552}" type="slidenum">
              <a:rPr lang="en-US" smtClean="0"/>
              <a:t>‹#›</a:t>
            </a:fld>
            <a:endParaRPr lang="en-US"/>
          </a:p>
        </p:txBody>
      </p:sp>
      <p:pic>
        <p:nvPicPr>
          <p:cNvPr id="7" name="Picture 6">
            <a:extLst>
              <a:ext uri="{FF2B5EF4-FFF2-40B4-BE49-F238E27FC236}">
                <a16:creationId xmlns:a16="http://schemas.microsoft.com/office/drawing/2014/main" id="{FC918148-5F67-4D2A-9149-17A14050DB0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4120438" y="984568"/>
            <a:ext cx="3951122" cy="892275"/>
          </a:xfrm>
          <a:prstGeom prst="rect">
            <a:avLst/>
          </a:prstGeom>
        </p:spPr>
      </p:pic>
    </p:spTree>
    <p:extLst>
      <p:ext uri="{BB962C8B-B14F-4D97-AF65-F5344CB8AC3E}">
        <p14:creationId xmlns:p14="http://schemas.microsoft.com/office/powerpoint/2010/main" val="21103180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97E21C-4379-4D7B-9820-97BCC93655A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E77026A-EBF8-42A8-9695-6D80176705E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3E804E0-6046-41C8-833E-8AE6D572820F}"/>
              </a:ext>
            </a:extLst>
          </p:cNvPr>
          <p:cNvSpPr>
            <a:spLocks noGrp="1"/>
          </p:cNvSpPr>
          <p:nvPr>
            <p:ph type="dt" sz="half" idx="10"/>
          </p:nvPr>
        </p:nvSpPr>
        <p:spPr/>
        <p:txBody>
          <a:bodyPr/>
          <a:lstStyle/>
          <a:p>
            <a:fld id="{D986F44D-5A00-4A36-A23B-7057737FD334}" type="datetimeFigureOut">
              <a:rPr lang="en-US" smtClean="0"/>
              <a:t>17-Nov-20</a:t>
            </a:fld>
            <a:endParaRPr lang="en-US"/>
          </a:p>
        </p:txBody>
      </p:sp>
      <p:sp>
        <p:nvSpPr>
          <p:cNvPr id="5" name="Footer Placeholder 4">
            <a:extLst>
              <a:ext uri="{FF2B5EF4-FFF2-40B4-BE49-F238E27FC236}">
                <a16:creationId xmlns:a16="http://schemas.microsoft.com/office/drawing/2014/main" id="{8AA34CFA-5CC6-4998-8159-C0AB3287438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450ADEA-5CE9-4107-BA20-99202F02442D}"/>
              </a:ext>
            </a:extLst>
          </p:cNvPr>
          <p:cNvSpPr>
            <a:spLocks noGrp="1"/>
          </p:cNvSpPr>
          <p:nvPr>
            <p:ph type="sldNum" sz="quarter" idx="12"/>
          </p:nvPr>
        </p:nvSpPr>
        <p:spPr/>
        <p:txBody>
          <a:bodyPr/>
          <a:lstStyle/>
          <a:p>
            <a:fld id="{2CD5F62D-3CA7-41B5-8C7F-06712F182552}" type="slidenum">
              <a:rPr lang="en-US" smtClean="0"/>
              <a:t>‹#›</a:t>
            </a:fld>
            <a:endParaRPr lang="en-US"/>
          </a:p>
        </p:txBody>
      </p:sp>
    </p:spTree>
    <p:extLst>
      <p:ext uri="{BB962C8B-B14F-4D97-AF65-F5344CB8AC3E}">
        <p14:creationId xmlns:p14="http://schemas.microsoft.com/office/powerpoint/2010/main" val="21329400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1C7A7D8-41DE-4A35-B704-1C2ADD380F9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20358D8-4FC0-41AD-BEDC-52F77923892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9EC839F-45B4-42D2-8A63-33B3E9F30ACA}"/>
              </a:ext>
            </a:extLst>
          </p:cNvPr>
          <p:cNvSpPr>
            <a:spLocks noGrp="1"/>
          </p:cNvSpPr>
          <p:nvPr>
            <p:ph type="dt" sz="half" idx="10"/>
          </p:nvPr>
        </p:nvSpPr>
        <p:spPr/>
        <p:txBody>
          <a:bodyPr/>
          <a:lstStyle/>
          <a:p>
            <a:fld id="{D986F44D-5A00-4A36-A23B-7057737FD334}" type="datetimeFigureOut">
              <a:rPr lang="en-US" smtClean="0"/>
              <a:t>17-Nov-20</a:t>
            </a:fld>
            <a:endParaRPr lang="en-US"/>
          </a:p>
        </p:txBody>
      </p:sp>
      <p:sp>
        <p:nvSpPr>
          <p:cNvPr id="5" name="Footer Placeholder 4">
            <a:extLst>
              <a:ext uri="{FF2B5EF4-FFF2-40B4-BE49-F238E27FC236}">
                <a16:creationId xmlns:a16="http://schemas.microsoft.com/office/drawing/2014/main" id="{25AB8CD7-C0A7-4377-9673-84C741AFBEB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BDC69DC-D1DE-439B-ABF7-B45991E23939}"/>
              </a:ext>
            </a:extLst>
          </p:cNvPr>
          <p:cNvSpPr>
            <a:spLocks noGrp="1"/>
          </p:cNvSpPr>
          <p:nvPr>
            <p:ph type="sldNum" sz="quarter" idx="12"/>
          </p:nvPr>
        </p:nvSpPr>
        <p:spPr/>
        <p:txBody>
          <a:bodyPr/>
          <a:lstStyle/>
          <a:p>
            <a:fld id="{2CD5F62D-3CA7-41B5-8C7F-06712F182552}" type="slidenum">
              <a:rPr lang="en-US" smtClean="0"/>
              <a:t>‹#›</a:t>
            </a:fld>
            <a:endParaRPr lang="en-US"/>
          </a:p>
        </p:txBody>
      </p:sp>
    </p:spTree>
    <p:extLst>
      <p:ext uri="{BB962C8B-B14F-4D97-AF65-F5344CB8AC3E}">
        <p14:creationId xmlns:p14="http://schemas.microsoft.com/office/powerpoint/2010/main" val="31058989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1002BB-FB0A-4C1E-8FA9-162AEA103B9B}"/>
              </a:ext>
            </a:extLst>
          </p:cNvPr>
          <p:cNvSpPr>
            <a:spLocks noGrp="1"/>
          </p:cNvSpPr>
          <p:nvPr>
            <p:ph type="title"/>
          </p:nvPr>
        </p:nvSpPr>
        <p:spPr>
          <a:xfrm>
            <a:off x="457200" y="182880"/>
            <a:ext cx="8229600" cy="548640"/>
          </a:xfrm>
        </p:spPr>
        <p:txBody>
          <a:bodyPr>
            <a:normAutofit/>
          </a:bodyPr>
          <a:lstStyle>
            <a:lvl1pPr>
              <a:defRPr sz="3600"/>
            </a:lvl1pPr>
          </a:lstStyle>
          <a:p>
            <a:r>
              <a:rPr lang="en-US"/>
              <a:t>Click to edit Master title style</a:t>
            </a:r>
          </a:p>
        </p:txBody>
      </p:sp>
      <p:sp>
        <p:nvSpPr>
          <p:cNvPr id="3" name="Content Placeholder 2">
            <a:extLst>
              <a:ext uri="{FF2B5EF4-FFF2-40B4-BE49-F238E27FC236}">
                <a16:creationId xmlns:a16="http://schemas.microsoft.com/office/drawing/2014/main" id="{93D621B6-356F-47D9-B746-D2D7C4C74035}"/>
              </a:ext>
            </a:extLst>
          </p:cNvPr>
          <p:cNvSpPr>
            <a:spLocks noGrp="1"/>
          </p:cNvSpPr>
          <p:nvPr>
            <p:ph idx="1"/>
          </p:nvPr>
        </p:nvSpPr>
        <p:spPr>
          <a:xfrm>
            <a:off x="548640" y="1188720"/>
            <a:ext cx="10515600" cy="4937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61E3089-EA30-4A62-AFBC-DBAA978C3868}"/>
              </a:ext>
            </a:extLst>
          </p:cNvPr>
          <p:cNvSpPr>
            <a:spLocks noGrp="1"/>
          </p:cNvSpPr>
          <p:nvPr>
            <p:ph type="dt" sz="half" idx="10"/>
          </p:nvPr>
        </p:nvSpPr>
        <p:spPr/>
        <p:txBody>
          <a:bodyPr/>
          <a:lstStyle/>
          <a:p>
            <a:fld id="{D986F44D-5A00-4A36-A23B-7057737FD334}" type="datetimeFigureOut">
              <a:rPr lang="en-US" smtClean="0"/>
              <a:t>17-Nov-20</a:t>
            </a:fld>
            <a:endParaRPr lang="en-US"/>
          </a:p>
        </p:txBody>
      </p:sp>
      <p:sp>
        <p:nvSpPr>
          <p:cNvPr id="5" name="Footer Placeholder 4">
            <a:extLst>
              <a:ext uri="{FF2B5EF4-FFF2-40B4-BE49-F238E27FC236}">
                <a16:creationId xmlns:a16="http://schemas.microsoft.com/office/drawing/2014/main" id="{BAC6E6AC-892D-42A3-A38F-3F06AE7C488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6ACF05E-9A8C-42A9-8863-CA202C12798F}"/>
              </a:ext>
            </a:extLst>
          </p:cNvPr>
          <p:cNvSpPr>
            <a:spLocks noGrp="1"/>
          </p:cNvSpPr>
          <p:nvPr>
            <p:ph type="sldNum" sz="quarter" idx="12"/>
          </p:nvPr>
        </p:nvSpPr>
        <p:spPr/>
        <p:txBody>
          <a:bodyPr/>
          <a:lstStyle/>
          <a:p>
            <a:fld id="{2CD5F62D-3CA7-41B5-8C7F-06712F182552}" type="slidenum">
              <a:rPr lang="en-US" smtClean="0"/>
              <a:t>‹#›</a:t>
            </a:fld>
            <a:endParaRPr lang="en-US"/>
          </a:p>
        </p:txBody>
      </p:sp>
      <p:pic>
        <p:nvPicPr>
          <p:cNvPr id="9" name="Picture 8" descr="A close up of a logo&#10;&#10;Description automatically generated">
            <a:extLst>
              <a:ext uri="{FF2B5EF4-FFF2-40B4-BE49-F238E27FC236}">
                <a16:creationId xmlns:a16="http://schemas.microsoft.com/office/drawing/2014/main" id="{10812CF4-2932-4931-8D26-03094FE8E44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62542" y="182880"/>
            <a:ext cx="2429458" cy="548640"/>
          </a:xfrm>
          <a:prstGeom prst="rect">
            <a:avLst/>
          </a:prstGeom>
        </p:spPr>
      </p:pic>
      <p:sp>
        <p:nvSpPr>
          <p:cNvPr id="10" name="TextBox 9">
            <a:extLst>
              <a:ext uri="{FF2B5EF4-FFF2-40B4-BE49-F238E27FC236}">
                <a16:creationId xmlns:a16="http://schemas.microsoft.com/office/drawing/2014/main" id="{5CCEC51C-E16A-40E3-868B-3AA8EC9A9440}"/>
              </a:ext>
            </a:extLst>
          </p:cNvPr>
          <p:cNvSpPr txBox="1"/>
          <p:nvPr userDrawn="1"/>
        </p:nvSpPr>
        <p:spPr>
          <a:xfrm>
            <a:off x="9249508" y="6153334"/>
            <a:ext cx="2716706" cy="646331"/>
          </a:xfrm>
          <a:prstGeom prst="rect">
            <a:avLst/>
          </a:prstGeom>
          <a:noFill/>
        </p:spPr>
        <p:txBody>
          <a:bodyPr wrap="none" rtlCol="0">
            <a:spAutoFit/>
          </a:bodyPr>
          <a:lstStyle/>
          <a:p>
            <a:r>
              <a:rPr lang="en-US" sz="1200" dirty="0">
                <a:latin typeface="Arial Nova" panose="020B0504020202020204" pitchFamily="34" charset="0"/>
              </a:rPr>
              <a:t>Document FRAV-07-03</a:t>
            </a:r>
          </a:p>
          <a:p>
            <a:r>
              <a:rPr lang="en-US" sz="1200" baseline="0" dirty="0">
                <a:latin typeface="Arial Nova" panose="020B0504020202020204" pitchFamily="34" charset="0"/>
              </a:rPr>
              <a:t>7</a:t>
            </a:r>
            <a:r>
              <a:rPr lang="en-US" sz="1200" baseline="30000" dirty="0">
                <a:latin typeface="Arial Nova" panose="020B0504020202020204" pitchFamily="34" charset="0"/>
              </a:rPr>
              <a:t>th</a:t>
            </a:r>
            <a:r>
              <a:rPr lang="en-US" sz="1200" dirty="0">
                <a:latin typeface="Arial Nova" panose="020B0504020202020204" pitchFamily="34" charset="0"/>
              </a:rPr>
              <a:t> FRAV session, 17 November 2020</a:t>
            </a:r>
          </a:p>
          <a:p>
            <a:r>
              <a:rPr lang="en-US" sz="1200" dirty="0">
                <a:latin typeface="Arial Nova" panose="020B0504020202020204" pitchFamily="34" charset="0"/>
              </a:rPr>
              <a:t>Slide </a:t>
            </a:r>
            <a:fld id="{C7557266-F6ED-4E33-A138-3ACAF7990C1E}" type="slidenum">
              <a:rPr lang="en-US" sz="1200" smtClean="0">
                <a:latin typeface="Arial Nova" panose="020B0504020202020204" pitchFamily="34" charset="0"/>
              </a:rPr>
              <a:t>‹#›</a:t>
            </a:fld>
            <a:endParaRPr lang="en-US" sz="1200" dirty="0">
              <a:latin typeface="Arial Nova" panose="020B0504020202020204" pitchFamily="34" charset="0"/>
            </a:endParaRPr>
          </a:p>
        </p:txBody>
      </p:sp>
    </p:spTree>
    <p:extLst>
      <p:ext uri="{BB962C8B-B14F-4D97-AF65-F5344CB8AC3E}">
        <p14:creationId xmlns:p14="http://schemas.microsoft.com/office/powerpoint/2010/main" val="31976336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C1CB41-9834-4A52-A0EA-2D7053BFAC3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969D343-81E1-4FE5-9518-D7987EC2CBF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C3A877E-01A2-43A0-A747-1AFFAEB133AE}"/>
              </a:ext>
            </a:extLst>
          </p:cNvPr>
          <p:cNvSpPr>
            <a:spLocks noGrp="1"/>
          </p:cNvSpPr>
          <p:nvPr>
            <p:ph type="dt" sz="half" idx="10"/>
          </p:nvPr>
        </p:nvSpPr>
        <p:spPr/>
        <p:txBody>
          <a:bodyPr/>
          <a:lstStyle/>
          <a:p>
            <a:fld id="{D986F44D-5A00-4A36-A23B-7057737FD334}" type="datetimeFigureOut">
              <a:rPr lang="en-US" smtClean="0"/>
              <a:t>17-Nov-20</a:t>
            </a:fld>
            <a:endParaRPr lang="en-US"/>
          </a:p>
        </p:txBody>
      </p:sp>
      <p:sp>
        <p:nvSpPr>
          <p:cNvPr id="5" name="Footer Placeholder 4">
            <a:extLst>
              <a:ext uri="{FF2B5EF4-FFF2-40B4-BE49-F238E27FC236}">
                <a16:creationId xmlns:a16="http://schemas.microsoft.com/office/drawing/2014/main" id="{609AB43F-F2B8-4A09-A7E5-39FF6E006B3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7D37981-B85C-47CD-825F-6A25AC08CDA3}"/>
              </a:ext>
            </a:extLst>
          </p:cNvPr>
          <p:cNvSpPr>
            <a:spLocks noGrp="1"/>
          </p:cNvSpPr>
          <p:nvPr>
            <p:ph type="sldNum" sz="quarter" idx="12"/>
          </p:nvPr>
        </p:nvSpPr>
        <p:spPr/>
        <p:txBody>
          <a:bodyPr/>
          <a:lstStyle/>
          <a:p>
            <a:fld id="{2CD5F62D-3CA7-41B5-8C7F-06712F182552}" type="slidenum">
              <a:rPr lang="en-US" smtClean="0"/>
              <a:t>‹#›</a:t>
            </a:fld>
            <a:endParaRPr lang="en-US"/>
          </a:p>
        </p:txBody>
      </p:sp>
    </p:spTree>
    <p:extLst>
      <p:ext uri="{BB962C8B-B14F-4D97-AF65-F5344CB8AC3E}">
        <p14:creationId xmlns:p14="http://schemas.microsoft.com/office/powerpoint/2010/main" val="2494711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8F2B88F-3669-4E29-8C7D-BCE05019F6D1}"/>
              </a:ext>
            </a:extLst>
          </p:cNvPr>
          <p:cNvSpPr>
            <a:spLocks noGrp="1"/>
          </p:cNvSpPr>
          <p:nvPr>
            <p:ph sz="half" idx="1"/>
          </p:nvPr>
        </p:nvSpPr>
        <p:spPr>
          <a:xfrm>
            <a:off x="457200" y="1111419"/>
            <a:ext cx="5394960" cy="4937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D7B89B7-2628-4FF0-9EBC-AB761FD8BA07}"/>
              </a:ext>
            </a:extLst>
          </p:cNvPr>
          <p:cNvSpPr>
            <a:spLocks noGrp="1"/>
          </p:cNvSpPr>
          <p:nvPr>
            <p:ph sz="half" idx="2"/>
          </p:nvPr>
        </p:nvSpPr>
        <p:spPr>
          <a:xfrm>
            <a:off x="6278880" y="1111419"/>
            <a:ext cx="5394960" cy="4937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C90AD3E-353B-426C-BB3E-E96C6D74D29B}"/>
              </a:ext>
            </a:extLst>
          </p:cNvPr>
          <p:cNvSpPr>
            <a:spLocks noGrp="1"/>
          </p:cNvSpPr>
          <p:nvPr>
            <p:ph type="dt" sz="half" idx="10"/>
          </p:nvPr>
        </p:nvSpPr>
        <p:spPr/>
        <p:txBody>
          <a:bodyPr/>
          <a:lstStyle/>
          <a:p>
            <a:fld id="{D986F44D-5A00-4A36-A23B-7057737FD334}" type="datetimeFigureOut">
              <a:rPr lang="en-US" smtClean="0"/>
              <a:t>17-Nov-20</a:t>
            </a:fld>
            <a:endParaRPr lang="en-US"/>
          </a:p>
        </p:txBody>
      </p:sp>
      <p:sp>
        <p:nvSpPr>
          <p:cNvPr id="6" name="Footer Placeholder 5">
            <a:extLst>
              <a:ext uri="{FF2B5EF4-FFF2-40B4-BE49-F238E27FC236}">
                <a16:creationId xmlns:a16="http://schemas.microsoft.com/office/drawing/2014/main" id="{1EDA969E-8982-49B5-9ECE-A7C9DE21945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3DD83C7-C208-440A-A638-E85CCB0F1D95}"/>
              </a:ext>
            </a:extLst>
          </p:cNvPr>
          <p:cNvSpPr>
            <a:spLocks noGrp="1"/>
          </p:cNvSpPr>
          <p:nvPr>
            <p:ph type="sldNum" sz="quarter" idx="12"/>
          </p:nvPr>
        </p:nvSpPr>
        <p:spPr/>
        <p:txBody>
          <a:bodyPr/>
          <a:lstStyle/>
          <a:p>
            <a:fld id="{2CD5F62D-3CA7-41B5-8C7F-06712F182552}" type="slidenum">
              <a:rPr lang="en-US" smtClean="0"/>
              <a:t>‹#›</a:t>
            </a:fld>
            <a:endParaRPr lang="en-US"/>
          </a:p>
        </p:txBody>
      </p:sp>
      <p:pic>
        <p:nvPicPr>
          <p:cNvPr id="8" name="Picture 7">
            <a:extLst>
              <a:ext uri="{FF2B5EF4-FFF2-40B4-BE49-F238E27FC236}">
                <a16:creationId xmlns:a16="http://schemas.microsoft.com/office/drawing/2014/main" id="{11B58587-9611-4E11-9B90-3B8C4352076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67453" y="185738"/>
            <a:ext cx="2024547" cy="457200"/>
          </a:xfrm>
          <a:prstGeom prst="rect">
            <a:avLst/>
          </a:prstGeom>
        </p:spPr>
      </p:pic>
      <p:sp>
        <p:nvSpPr>
          <p:cNvPr id="9" name="TextBox 8">
            <a:extLst>
              <a:ext uri="{FF2B5EF4-FFF2-40B4-BE49-F238E27FC236}">
                <a16:creationId xmlns:a16="http://schemas.microsoft.com/office/drawing/2014/main" id="{BD6D19D4-F4D6-4F54-95E7-EF972B79B494}"/>
              </a:ext>
            </a:extLst>
          </p:cNvPr>
          <p:cNvSpPr txBox="1"/>
          <p:nvPr userDrawn="1"/>
        </p:nvSpPr>
        <p:spPr>
          <a:xfrm>
            <a:off x="9249508" y="6153334"/>
            <a:ext cx="2716706" cy="646331"/>
          </a:xfrm>
          <a:prstGeom prst="rect">
            <a:avLst/>
          </a:prstGeom>
          <a:noFill/>
        </p:spPr>
        <p:txBody>
          <a:bodyPr wrap="none" rtlCol="0">
            <a:spAutoFit/>
          </a:bodyPr>
          <a:lstStyle/>
          <a:p>
            <a:r>
              <a:rPr lang="en-US" sz="1200" dirty="0">
                <a:latin typeface="Arial Nova" panose="020B0504020202020204" pitchFamily="34" charset="0"/>
              </a:rPr>
              <a:t>Document FRAV-07-03</a:t>
            </a:r>
          </a:p>
          <a:p>
            <a:r>
              <a:rPr lang="en-US" sz="1200" baseline="0" dirty="0">
                <a:latin typeface="Arial Nova" panose="020B0504020202020204" pitchFamily="34" charset="0"/>
              </a:rPr>
              <a:t>7</a:t>
            </a:r>
            <a:r>
              <a:rPr lang="en-US" sz="1200" baseline="30000" dirty="0">
                <a:latin typeface="Arial Nova" panose="020B0504020202020204" pitchFamily="34" charset="0"/>
              </a:rPr>
              <a:t>th</a:t>
            </a:r>
            <a:r>
              <a:rPr lang="en-US" sz="1200" dirty="0">
                <a:latin typeface="Arial Nova" panose="020B0504020202020204" pitchFamily="34" charset="0"/>
              </a:rPr>
              <a:t> FRAV session, 17 November 2020</a:t>
            </a:r>
          </a:p>
          <a:p>
            <a:r>
              <a:rPr lang="en-US" sz="1200" dirty="0">
                <a:latin typeface="Arial Nova" panose="020B0504020202020204" pitchFamily="34" charset="0"/>
              </a:rPr>
              <a:t>Slide </a:t>
            </a:r>
            <a:fld id="{C7557266-F6ED-4E33-A138-3ACAF7990C1E}" type="slidenum">
              <a:rPr lang="en-US" sz="1200" smtClean="0">
                <a:latin typeface="Arial Nova" panose="020B0504020202020204" pitchFamily="34" charset="0"/>
              </a:rPr>
              <a:t>‹#›</a:t>
            </a:fld>
            <a:endParaRPr lang="en-US" sz="1200" dirty="0">
              <a:latin typeface="Arial Nova" panose="020B0504020202020204" pitchFamily="34" charset="0"/>
            </a:endParaRPr>
          </a:p>
        </p:txBody>
      </p:sp>
      <p:sp>
        <p:nvSpPr>
          <p:cNvPr id="10" name="Title 1">
            <a:extLst>
              <a:ext uri="{FF2B5EF4-FFF2-40B4-BE49-F238E27FC236}">
                <a16:creationId xmlns:a16="http://schemas.microsoft.com/office/drawing/2014/main" id="{021061F2-EA0A-4F71-B1D2-CF1DB024C478}"/>
              </a:ext>
            </a:extLst>
          </p:cNvPr>
          <p:cNvSpPr>
            <a:spLocks noGrp="1"/>
          </p:cNvSpPr>
          <p:nvPr>
            <p:ph type="title"/>
          </p:nvPr>
        </p:nvSpPr>
        <p:spPr>
          <a:xfrm>
            <a:off x="457200" y="182880"/>
            <a:ext cx="8229600" cy="548640"/>
          </a:xfrm>
        </p:spPr>
        <p:txBody>
          <a:bodyPr>
            <a:normAutofit/>
          </a:bodyPr>
          <a:lstStyle>
            <a:lvl1pPr>
              <a:defRPr sz="3600"/>
            </a:lvl1pPr>
          </a:lstStyle>
          <a:p>
            <a:r>
              <a:rPr lang="en-US"/>
              <a:t>Click to edit Master title style</a:t>
            </a:r>
          </a:p>
        </p:txBody>
      </p:sp>
    </p:spTree>
    <p:extLst>
      <p:ext uri="{BB962C8B-B14F-4D97-AF65-F5344CB8AC3E}">
        <p14:creationId xmlns:p14="http://schemas.microsoft.com/office/powerpoint/2010/main" val="32417039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42A176-716A-45CF-85FE-47E76F4DE8B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FB58B19-43A0-4FAC-8FB9-0A6A847D62B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35A8996-1566-465C-A199-10F655D1869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EFAC37A-AEEC-4163-B4AC-D30F07B29E4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F0E2398-688E-4F58-95D8-0D78875A904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457FCF2-FD61-487E-B6EC-9548F34F0073}"/>
              </a:ext>
            </a:extLst>
          </p:cNvPr>
          <p:cNvSpPr>
            <a:spLocks noGrp="1"/>
          </p:cNvSpPr>
          <p:nvPr>
            <p:ph type="dt" sz="half" idx="10"/>
          </p:nvPr>
        </p:nvSpPr>
        <p:spPr/>
        <p:txBody>
          <a:bodyPr/>
          <a:lstStyle/>
          <a:p>
            <a:fld id="{D986F44D-5A00-4A36-A23B-7057737FD334}" type="datetimeFigureOut">
              <a:rPr lang="en-US" smtClean="0"/>
              <a:t>17-Nov-20</a:t>
            </a:fld>
            <a:endParaRPr lang="en-US"/>
          </a:p>
        </p:txBody>
      </p:sp>
      <p:sp>
        <p:nvSpPr>
          <p:cNvPr id="8" name="Footer Placeholder 7">
            <a:extLst>
              <a:ext uri="{FF2B5EF4-FFF2-40B4-BE49-F238E27FC236}">
                <a16:creationId xmlns:a16="http://schemas.microsoft.com/office/drawing/2014/main" id="{09D01FDB-3CE4-42E1-BBF1-F0A72745FE7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BF3B952-A8DE-4A42-9F02-A048D2BCFF32}"/>
              </a:ext>
            </a:extLst>
          </p:cNvPr>
          <p:cNvSpPr>
            <a:spLocks noGrp="1"/>
          </p:cNvSpPr>
          <p:nvPr>
            <p:ph type="sldNum" sz="quarter" idx="12"/>
          </p:nvPr>
        </p:nvSpPr>
        <p:spPr/>
        <p:txBody>
          <a:bodyPr/>
          <a:lstStyle/>
          <a:p>
            <a:fld id="{2CD5F62D-3CA7-41B5-8C7F-06712F182552}" type="slidenum">
              <a:rPr lang="en-US" smtClean="0"/>
              <a:t>‹#›</a:t>
            </a:fld>
            <a:endParaRPr lang="en-US"/>
          </a:p>
        </p:txBody>
      </p:sp>
      <p:pic>
        <p:nvPicPr>
          <p:cNvPr id="10" name="Picture 9">
            <a:extLst>
              <a:ext uri="{FF2B5EF4-FFF2-40B4-BE49-F238E27FC236}">
                <a16:creationId xmlns:a16="http://schemas.microsoft.com/office/drawing/2014/main" id="{07361D4A-E870-4C9B-80D6-0427F250E00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67453" y="198438"/>
            <a:ext cx="2024547" cy="457200"/>
          </a:xfrm>
          <a:prstGeom prst="rect">
            <a:avLst/>
          </a:prstGeom>
        </p:spPr>
      </p:pic>
    </p:spTree>
    <p:extLst>
      <p:ext uri="{BB962C8B-B14F-4D97-AF65-F5344CB8AC3E}">
        <p14:creationId xmlns:p14="http://schemas.microsoft.com/office/powerpoint/2010/main" val="9872603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E9E917-EC43-4C58-8467-CA974415DA4C}"/>
              </a:ext>
            </a:extLst>
          </p:cNvPr>
          <p:cNvSpPr>
            <a:spLocks noGrp="1"/>
          </p:cNvSpPr>
          <p:nvPr>
            <p:ph type="title"/>
          </p:nvPr>
        </p:nvSpPr>
        <p:spPr>
          <a:xfrm>
            <a:off x="457200" y="182880"/>
            <a:ext cx="8229600" cy="548640"/>
          </a:xfrm>
        </p:spPr>
        <p:txBody>
          <a:bodyPr>
            <a:normAutofit/>
          </a:bodyPr>
          <a:lstStyle>
            <a:lvl1pPr>
              <a:defRPr sz="3600"/>
            </a:lvl1pPr>
          </a:lstStyle>
          <a:p>
            <a:r>
              <a:rPr lang="en-US"/>
              <a:t>Click to edit Master title style</a:t>
            </a:r>
          </a:p>
        </p:txBody>
      </p:sp>
      <p:sp>
        <p:nvSpPr>
          <p:cNvPr id="3" name="Date Placeholder 2">
            <a:extLst>
              <a:ext uri="{FF2B5EF4-FFF2-40B4-BE49-F238E27FC236}">
                <a16:creationId xmlns:a16="http://schemas.microsoft.com/office/drawing/2014/main" id="{43647494-36E7-4D6B-8D74-BD32D8EECCEB}"/>
              </a:ext>
            </a:extLst>
          </p:cNvPr>
          <p:cNvSpPr>
            <a:spLocks noGrp="1"/>
          </p:cNvSpPr>
          <p:nvPr>
            <p:ph type="dt" sz="half" idx="10"/>
          </p:nvPr>
        </p:nvSpPr>
        <p:spPr/>
        <p:txBody>
          <a:bodyPr/>
          <a:lstStyle/>
          <a:p>
            <a:fld id="{D986F44D-5A00-4A36-A23B-7057737FD334}" type="datetimeFigureOut">
              <a:rPr lang="en-US" smtClean="0"/>
              <a:t>17-Nov-20</a:t>
            </a:fld>
            <a:endParaRPr lang="en-US"/>
          </a:p>
        </p:txBody>
      </p:sp>
      <p:sp>
        <p:nvSpPr>
          <p:cNvPr id="4" name="Footer Placeholder 3">
            <a:extLst>
              <a:ext uri="{FF2B5EF4-FFF2-40B4-BE49-F238E27FC236}">
                <a16:creationId xmlns:a16="http://schemas.microsoft.com/office/drawing/2014/main" id="{D94D4F03-64F0-4CE0-9E30-31BDA0259BD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D0082B2-84E0-4A92-B51C-6BCE4F7F261A}"/>
              </a:ext>
            </a:extLst>
          </p:cNvPr>
          <p:cNvSpPr>
            <a:spLocks noGrp="1"/>
          </p:cNvSpPr>
          <p:nvPr>
            <p:ph type="sldNum" sz="quarter" idx="12"/>
          </p:nvPr>
        </p:nvSpPr>
        <p:spPr/>
        <p:txBody>
          <a:bodyPr/>
          <a:lstStyle/>
          <a:p>
            <a:fld id="{2CD5F62D-3CA7-41B5-8C7F-06712F182552}" type="slidenum">
              <a:rPr lang="en-US" smtClean="0"/>
              <a:t>‹#›</a:t>
            </a:fld>
            <a:endParaRPr lang="en-US"/>
          </a:p>
        </p:txBody>
      </p:sp>
      <p:pic>
        <p:nvPicPr>
          <p:cNvPr id="6" name="Picture 5">
            <a:extLst>
              <a:ext uri="{FF2B5EF4-FFF2-40B4-BE49-F238E27FC236}">
                <a16:creationId xmlns:a16="http://schemas.microsoft.com/office/drawing/2014/main" id="{A0C4E526-D8CB-4B0E-B753-86C6759B8E5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167453" y="182880"/>
            <a:ext cx="2024547" cy="457200"/>
          </a:xfrm>
          <a:prstGeom prst="rect">
            <a:avLst/>
          </a:prstGeom>
        </p:spPr>
      </p:pic>
    </p:spTree>
    <p:extLst>
      <p:ext uri="{BB962C8B-B14F-4D97-AF65-F5344CB8AC3E}">
        <p14:creationId xmlns:p14="http://schemas.microsoft.com/office/powerpoint/2010/main" val="4407052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151B231-221C-4009-A1F0-EA5D48A2F958}"/>
              </a:ext>
            </a:extLst>
          </p:cNvPr>
          <p:cNvSpPr>
            <a:spLocks noGrp="1"/>
          </p:cNvSpPr>
          <p:nvPr>
            <p:ph type="dt" sz="half" idx="10"/>
          </p:nvPr>
        </p:nvSpPr>
        <p:spPr/>
        <p:txBody>
          <a:bodyPr/>
          <a:lstStyle/>
          <a:p>
            <a:fld id="{D986F44D-5A00-4A36-A23B-7057737FD334}" type="datetimeFigureOut">
              <a:rPr lang="en-US" smtClean="0"/>
              <a:t>17-Nov-20</a:t>
            </a:fld>
            <a:endParaRPr lang="en-US"/>
          </a:p>
        </p:txBody>
      </p:sp>
      <p:sp>
        <p:nvSpPr>
          <p:cNvPr id="3" name="Footer Placeholder 2">
            <a:extLst>
              <a:ext uri="{FF2B5EF4-FFF2-40B4-BE49-F238E27FC236}">
                <a16:creationId xmlns:a16="http://schemas.microsoft.com/office/drawing/2014/main" id="{3186250E-E437-4409-971C-828AA66AC28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6082E94-FC9D-4469-A7AD-9492B7C45540}"/>
              </a:ext>
            </a:extLst>
          </p:cNvPr>
          <p:cNvSpPr>
            <a:spLocks noGrp="1"/>
          </p:cNvSpPr>
          <p:nvPr>
            <p:ph type="sldNum" sz="quarter" idx="12"/>
          </p:nvPr>
        </p:nvSpPr>
        <p:spPr/>
        <p:txBody>
          <a:bodyPr/>
          <a:lstStyle/>
          <a:p>
            <a:fld id="{2CD5F62D-3CA7-41B5-8C7F-06712F182552}" type="slidenum">
              <a:rPr lang="en-US" smtClean="0"/>
              <a:t>‹#›</a:t>
            </a:fld>
            <a:endParaRPr lang="en-US"/>
          </a:p>
        </p:txBody>
      </p:sp>
    </p:spTree>
    <p:extLst>
      <p:ext uri="{BB962C8B-B14F-4D97-AF65-F5344CB8AC3E}">
        <p14:creationId xmlns:p14="http://schemas.microsoft.com/office/powerpoint/2010/main" val="20004670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0552B1-0C0D-4F66-8E41-A029B5D4309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A026570-F4D3-46BA-8C44-9E5ED00FF9B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3C128A8-E3AA-463F-A1D1-9230764E536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B676D40-4C26-4AC9-A02D-5E408615E5F0}"/>
              </a:ext>
            </a:extLst>
          </p:cNvPr>
          <p:cNvSpPr>
            <a:spLocks noGrp="1"/>
          </p:cNvSpPr>
          <p:nvPr>
            <p:ph type="dt" sz="half" idx="10"/>
          </p:nvPr>
        </p:nvSpPr>
        <p:spPr/>
        <p:txBody>
          <a:bodyPr/>
          <a:lstStyle/>
          <a:p>
            <a:fld id="{D986F44D-5A00-4A36-A23B-7057737FD334}" type="datetimeFigureOut">
              <a:rPr lang="en-US" smtClean="0"/>
              <a:t>17-Nov-20</a:t>
            </a:fld>
            <a:endParaRPr lang="en-US"/>
          </a:p>
        </p:txBody>
      </p:sp>
      <p:sp>
        <p:nvSpPr>
          <p:cNvPr id="6" name="Footer Placeholder 5">
            <a:extLst>
              <a:ext uri="{FF2B5EF4-FFF2-40B4-BE49-F238E27FC236}">
                <a16:creationId xmlns:a16="http://schemas.microsoft.com/office/drawing/2014/main" id="{53806625-2816-400E-A5B1-5207ABCB587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0C8E3EC-DEB8-480B-B8BD-CFEE2EF632CF}"/>
              </a:ext>
            </a:extLst>
          </p:cNvPr>
          <p:cNvSpPr>
            <a:spLocks noGrp="1"/>
          </p:cNvSpPr>
          <p:nvPr>
            <p:ph type="sldNum" sz="quarter" idx="12"/>
          </p:nvPr>
        </p:nvSpPr>
        <p:spPr/>
        <p:txBody>
          <a:bodyPr/>
          <a:lstStyle/>
          <a:p>
            <a:fld id="{2CD5F62D-3CA7-41B5-8C7F-06712F182552}" type="slidenum">
              <a:rPr lang="en-US" smtClean="0"/>
              <a:t>‹#›</a:t>
            </a:fld>
            <a:endParaRPr lang="en-US"/>
          </a:p>
        </p:txBody>
      </p:sp>
    </p:spTree>
    <p:extLst>
      <p:ext uri="{BB962C8B-B14F-4D97-AF65-F5344CB8AC3E}">
        <p14:creationId xmlns:p14="http://schemas.microsoft.com/office/powerpoint/2010/main" val="40393357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2297CC-C5A1-454B-8FA4-0700C27BE4D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A6CA676-3CC1-4619-AC5F-4B89FF6F59D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4EEBF5F-9A13-4C91-B6E5-0A1CB69687E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41A995C-9A40-4826-92E1-2CE1F7FF0069}"/>
              </a:ext>
            </a:extLst>
          </p:cNvPr>
          <p:cNvSpPr>
            <a:spLocks noGrp="1"/>
          </p:cNvSpPr>
          <p:nvPr>
            <p:ph type="dt" sz="half" idx="10"/>
          </p:nvPr>
        </p:nvSpPr>
        <p:spPr/>
        <p:txBody>
          <a:bodyPr/>
          <a:lstStyle/>
          <a:p>
            <a:fld id="{D986F44D-5A00-4A36-A23B-7057737FD334}" type="datetimeFigureOut">
              <a:rPr lang="en-US" smtClean="0"/>
              <a:t>17-Nov-20</a:t>
            </a:fld>
            <a:endParaRPr lang="en-US"/>
          </a:p>
        </p:txBody>
      </p:sp>
      <p:sp>
        <p:nvSpPr>
          <p:cNvPr id="6" name="Footer Placeholder 5">
            <a:extLst>
              <a:ext uri="{FF2B5EF4-FFF2-40B4-BE49-F238E27FC236}">
                <a16:creationId xmlns:a16="http://schemas.microsoft.com/office/drawing/2014/main" id="{75C8A0E3-4F3A-4D75-8518-E4D0ABD510C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AD5E77B-E170-4167-87B8-272F191B44F6}"/>
              </a:ext>
            </a:extLst>
          </p:cNvPr>
          <p:cNvSpPr>
            <a:spLocks noGrp="1"/>
          </p:cNvSpPr>
          <p:nvPr>
            <p:ph type="sldNum" sz="quarter" idx="12"/>
          </p:nvPr>
        </p:nvSpPr>
        <p:spPr/>
        <p:txBody>
          <a:bodyPr/>
          <a:lstStyle/>
          <a:p>
            <a:fld id="{2CD5F62D-3CA7-41B5-8C7F-06712F182552}" type="slidenum">
              <a:rPr lang="en-US" smtClean="0"/>
              <a:t>‹#›</a:t>
            </a:fld>
            <a:endParaRPr lang="en-US"/>
          </a:p>
        </p:txBody>
      </p:sp>
    </p:spTree>
    <p:extLst>
      <p:ext uri="{BB962C8B-B14F-4D97-AF65-F5344CB8AC3E}">
        <p14:creationId xmlns:p14="http://schemas.microsoft.com/office/powerpoint/2010/main" val="40837704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2B40600-07B7-45C0-BDA3-0ADA8D53FA3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25DABE8-125D-4D30-8208-1F3B64AD3965}"/>
              </a:ext>
            </a:extLst>
          </p:cNvPr>
          <p:cNvSpPr>
            <a:spLocks noGrp="1"/>
          </p:cNvSpPr>
          <p:nvPr>
            <p:ph type="body" idx="1"/>
          </p:nvPr>
        </p:nvSpPr>
        <p:spPr>
          <a:xfrm>
            <a:off x="838200" y="1867188"/>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23BE686-85B6-43C8-B15C-230416B008F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86F44D-5A00-4A36-A23B-7057737FD334}" type="datetimeFigureOut">
              <a:rPr lang="en-US" smtClean="0"/>
              <a:t>17-Nov-20</a:t>
            </a:fld>
            <a:endParaRPr lang="en-US"/>
          </a:p>
        </p:txBody>
      </p:sp>
      <p:sp>
        <p:nvSpPr>
          <p:cNvPr id="5" name="Footer Placeholder 4">
            <a:extLst>
              <a:ext uri="{FF2B5EF4-FFF2-40B4-BE49-F238E27FC236}">
                <a16:creationId xmlns:a16="http://schemas.microsoft.com/office/drawing/2014/main" id="{78C396C2-E8F1-42FA-9765-C3687D8366F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7724043A-662C-4D5A-B8EC-1F1F9145402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D5F62D-3CA7-41B5-8C7F-06712F182552}" type="slidenum">
              <a:rPr lang="en-US" smtClean="0"/>
              <a:t>‹#›</a:t>
            </a:fld>
            <a:endParaRPr lang="en-US"/>
          </a:p>
        </p:txBody>
      </p:sp>
    </p:spTree>
    <p:extLst>
      <p:ext uri="{BB962C8B-B14F-4D97-AF65-F5344CB8AC3E}">
        <p14:creationId xmlns:p14="http://schemas.microsoft.com/office/powerpoint/2010/main" val="5473794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Arial Nova Light" panose="020B030402020202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Nova" panose="020B05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Nova" panose="020B0504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Nova" panose="020B0504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Nova" panose="020B0504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Nova" panose="020B05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D215A66-D381-403C-BC26-ECC624DFB019}"/>
              </a:ext>
            </a:extLst>
          </p:cNvPr>
          <p:cNvSpPr>
            <a:spLocks noGrp="1"/>
          </p:cNvSpPr>
          <p:nvPr>
            <p:ph type="ctrTitle"/>
          </p:nvPr>
        </p:nvSpPr>
        <p:spPr/>
        <p:txBody>
          <a:bodyPr>
            <a:normAutofit/>
          </a:bodyPr>
          <a:lstStyle/>
          <a:p>
            <a:r>
              <a:rPr lang="en-US" sz="4800" dirty="0"/>
              <a:t>Session 7</a:t>
            </a:r>
            <a:br>
              <a:rPr lang="en-US" dirty="0"/>
            </a:br>
            <a:r>
              <a:rPr lang="en-US" sz="4000" dirty="0"/>
              <a:t>Status Review and Session Orientation</a:t>
            </a:r>
            <a:endParaRPr lang="en-US" dirty="0"/>
          </a:p>
        </p:txBody>
      </p:sp>
      <p:sp>
        <p:nvSpPr>
          <p:cNvPr id="5" name="Subtitle 4">
            <a:extLst>
              <a:ext uri="{FF2B5EF4-FFF2-40B4-BE49-F238E27FC236}">
                <a16:creationId xmlns:a16="http://schemas.microsoft.com/office/drawing/2014/main" id="{4B0149ED-7E21-4BE8-82A2-F1670C87A7D1}"/>
              </a:ext>
            </a:extLst>
          </p:cNvPr>
          <p:cNvSpPr>
            <a:spLocks noGrp="1"/>
          </p:cNvSpPr>
          <p:nvPr>
            <p:ph type="subTitle" idx="1"/>
          </p:nvPr>
        </p:nvSpPr>
        <p:spPr/>
        <p:txBody>
          <a:bodyPr/>
          <a:lstStyle/>
          <a:p>
            <a:r>
              <a:rPr lang="en-US" dirty="0"/>
              <a:t>Web Conference</a:t>
            </a:r>
          </a:p>
          <a:p>
            <a:r>
              <a:rPr lang="en-US" dirty="0"/>
              <a:t>17 November 2020</a:t>
            </a:r>
          </a:p>
        </p:txBody>
      </p:sp>
      <p:sp>
        <p:nvSpPr>
          <p:cNvPr id="2" name="TextBox 1">
            <a:extLst>
              <a:ext uri="{FF2B5EF4-FFF2-40B4-BE49-F238E27FC236}">
                <a16:creationId xmlns:a16="http://schemas.microsoft.com/office/drawing/2014/main" id="{A674590D-2103-4A3A-9E7F-A1CCC96A10A7}"/>
              </a:ext>
            </a:extLst>
          </p:cNvPr>
          <p:cNvSpPr txBox="1"/>
          <p:nvPr/>
        </p:nvSpPr>
        <p:spPr>
          <a:xfrm>
            <a:off x="9326880" y="165141"/>
            <a:ext cx="2716706" cy="461665"/>
          </a:xfrm>
          <a:prstGeom prst="rect">
            <a:avLst/>
          </a:prstGeom>
          <a:noFill/>
        </p:spPr>
        <p:txBody>
          <a:bodyPr wrap="none" rtlCol="0">
            <a:spAutoFit/>
          </a:bodyPr>
          <a:lstStyle/>
          <a:p>
            <a:r>
              <a:rPr lang="en-US" sz="1200" dirty="0">
                <a:latin typeface="Arial Nova" panose="020B0504020202020204" pitchFamily="34" charset="0"/>
              </a:rPr>
              <a:t>Document FRAV-07-03</a:t>
            </a:r>
          </a:p>
          <a:p>
            <a:r>
              <a:rPr lang="en-US" sz="1200" dirty="0">
                <a:latin typeface="Arial Nova" panose="020B0504020202020204" pitchFamily="34" charset="0"/>
              </a:rPr>
              <a:t>7</a:t>
            </a:r>
            <a:r>
              <a:rPr lang="en-US" sz="1200" baseline="30000" dirty="0">
                <a:latin typeface="Arial Nova" panose="020B0504020202020204" pitchFamily="34" charset="0"/>
              </a:rPr>
              <a:t>th</a:t>
            </a:r>
            <a:r>
              <a:rPr lang="en-US" sz="1200" dirty="0">
                <a:latin typeface="Arial Nova" panose="020B0504020202020204" pitchFamily="34" charset="0"/>
              </a:rPr>
              <a:t> FRAV session, 17 November 2020</a:t>
            </a:r>
          </a:p>
        </p:txBody>
      </p:sp>
    </p:spTree>
    <p:extLst>
      <p:ext uri="{BB962C8B-B14F-4D97-AF65-F5344CB8AC3E}">
        <p14:creationId xmlns:p14="http://schemas.microsoft.com/office/powerpoint/2010/main" val="24788415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45B171-880F-4A45-B078-09B90B23C510}"/>
              </a:ext>
            </a:extLst>
          </p:cNvPr>
          <p:cNvSpPr>
            <a:spLocks noGrp="1"/>
          </p:cNvSpPr>
          <p:nvPr>
            <p:ph type="title"/>
          </p:nvPr>
        </p:nvSpPr>
        <p:spPr/>
        <p:txBody>
          <a:bodyPr>
            <a:normAutofit fontScale="90000"/>
          </a:bodyPr>
          <a:lstStyle/>
          <a:p>
            <a:r>
              <a:rPr kumimoji="0" lang="en-US" sz="2000" b="0" i="0" u="none" strike="noStrike" kern="1200" cap="none" spc="0" normalizeH="0" baseline="0" noProof="0" dirty="0">
                <a:ln>
                  <a:noFill/>
                </a:ln>
                <a:solidFill>
                  <a:prstClr val="black"/>
                </a:solidFill>
                <a:effectLst/>
                <a:uLnTx/>
                <a:uFillTx/>
                <a:latin typeface="Arial Nova Light" panose="020B0304020202020204" pitchFamily="34" charset="0"/>
                <a:ea typeface="+mj-ea"/>
                <a:cs typeface="+mj-cs"/>
              </a:rPr>
              <a:t>Agenda Item 4</a:t>
            </a:r>
            <a:br>
              <a:rPr lang="en-US" dirty="0"/>
            </a:br>
            <a:r>
              <a:rPr kumimoji="0" lang="en-US" sz="3600" b="0" i="0" u="none" strike="noStrike" kern="1200" cap="none" spc="0" normalizeH="0" baseline="0" noProof="0" dirty="0">
                <a:ln>
                  <a:noFill/>
                </a:ln>
                <a:solidFill>
                  <a:prstClr val="black"/>
                </a:solidFill>
                <a:effectLst/>
                <a:uLnTx/>
                <a:uFillTx/>
                <a:latin typeface="Arial Nova Light" panose="020B0304020202020204" pitchFamily="34" charset="0"/>
                <a:ea typeface="+mj-ea"/>
                <a:cs typeface="+mj-cs"/>
              </a:rPr>
              <a:t>Document 5 Updates</a:t>
            </a:r>
            <a:endParaRPr lang="en-US" dirty="0"/>
          </a:p>
        </p:txBody>
      </p:sp>
      <p:sp>
        <p:nvSpPr>
          <p:cNvPr id="3" name="Content Placeholder 2">
            <a:extLst>
              <a:ext uri="{FF2B5EF4-FFF2-40B4-BE49-F238E27FC236}">
                <a16:creationId xmlns:a16="http://schemas.microsoft.com/office/drawing/2014/main" id="{E53484F3-8506-4F18-83E7-AEE4D165E1CC}"/>
              </a:ext>
            </a:extLst>
          </p:cNvPr>
          <p:cNvSpPr>
            <a:spLocks noGrp="1"/>
          </p:cNvSpPr>
          <p:nvPr>
            <p:ph idx="1"/>
          </p:nvPr>
        </p:nvSpPr>
        <p:spPr>
          <a:xfrm>
            <a:off x="6112564" y="1188720"/>
            <a:ext cx="4951675" cy="4937760"/>
          </a:xfrm>
        </p:spPr>
        <p:txBody>
          <a:bodyPr/>
          <a:lstStyle/>
          <a:p>
            <a:r>
              <a:rPr lang="en-US" dirty="0"/>
              <a:t>Concern over interpretation of </a:t>
            </a:r>
            <a:r>
              <a:rPr lang="en-US" i="1" dirty="0"/>
              <a:t>“functional and operational safety requirements”</a:t>
            </a:r>
            <a:r>
              <a:rPr lang="en-US" dirty="0"/>
              <a:t>.</a:t>
            </a:r>
          </a:p>
          <a:p>
            <a:r>
              <a:rPr lang="en-US" dirty="0"/>
              <a:t>To avoid confusion with Functional Safety, propose to replace with </a:t>
            </a:r>
            <a:r>
              <a:rPr lang="en-US" b="1" dirty="0"/>
              <a:t>“functional and operational requirements for ADS performance”</a:t>
            </a:r>
            <a:r>
              <a:rPr lang="en-US" dirty="0"/>
              <a:t>.</a:t>
            </a:r>
          </a:p>
        </p:txBody>
      </p:sp>
      <p:pic>
        <p:nvPicPr>
          <p:cNvPr id="4" name="Picture 3">
            <a:extLst>
              <a:ext uri="{FF2B5EF4-FFF2-40B4-BE49-F238E27FC236}">
                <a16:creationId xmlns:a16="http://schemas.microsoft.com/office/drawing/2014/main" id="{271ED603-2CEF-4FA8-98FF-AC50FB7E8BD4}"/>
              </a:ext>
            </a:extLst>
          </p:cNvPr>
          <p:cNvPicPr>
            <a:picLocks noChangeAspect="1"/>
          </p:cNvPicPr>
          <p:nvPr/>
        </p:nvPicPr>
        <p:blipFill>
          <a:blip r:embed="rId2"/>
          <a:stretch>
            <a:fillRect/>
          </a:stretch>
        </p:blipFill>
        <p:spPr>
          <a:xfrm>
            <a:off x="510000" y="1151282"/>
            <a:ext cx="5440680" cy="3108960"/>
          </a:xfrm>
          <a:prstGeom prst="rect">
            <a:avLst/>
          </a:prstGeom>
          <a:ln>
            <a:solidFill>
              <a:schemeClr val="tx1"/>
            </a:solidFill>
          </a:ln>
        </p:spPr>
      </p:pic>
    </p:spTree>
    <p:extLst>
      <p:ext uri="{BB962C8B-B14F-4D97-AF65-F5344CB8AC3E}">
        <p14:creationId xmlns:p14="http://schemas.microsoft.com/office/powerpoint/2010/main" val="4464212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45B171-880F-4A45-B078-09B90B23C510}"/>
              </a:ext>
            </a:extLst>
          </p:cNvPr>
          <p:cNvSpPr>
            <a:spLocks noGrp="1"/>
          </p:cNvSpPr>
          <p:nvPr>
            <p:ph type="title"/>
          </p:nvPr>
        </p:nvSpPr>
        <p:spPr/>
        <p:txBody>
          <a:bodyPr>
            <a:normAutofit fontScale="90000"/>
          </a:bodyPr>
          <a:lstStyle/>
          <a:p>
            <a:r>
              <a:rPr kumimoji="0" lang="en-US" sz="2000" b="0" i="0" u="none" strike="noStrike" kern="1200" cap="none" spc="0" normalizeH="0" baseline="0" noProof="0" dirty="0">
                <a:ln>
                  <a:noFill/>
                </a:ln>
                <a:solidFill>
                  <a:prstClr val="black"/>
                </a:solidFill>
                <a:effectLst/>
                <a:uLnTx/>
                <a:uFillTx/>
                <a:latin typeface="Arial Nova Light" panose="020B0304020202020204" pitchFamily="34" charset="0"/>
                <a:ea typeface="+mj-ea"/>
                <a:cs typeface="+mj-cs"/>
              </a:rPr>
              <a:t>Agenda Item 4</a:t>
            </a:r>
            <a:br>
              <a:rPr lang="en-US" dirty="0"/>
            </a:br>
            <a:r>
              <a:rPr kumimoji="0" lang="en-US" sz="3600" b="0" i="0" u="none" strike="noStrike" kern="1200" cap="none" spc="0" normalizeH="0" baseline="0" noProof="0" dirty="0">
                <a:ln>
                  <a:noFill/>
                </a:ln>
                <a:solidFill>
                  <a:prstClr val="black"/>
                </a:solidFill>
                <a:effectLst/>
                <a:uLnTx/>
                <a:uFillTx/>
                <a:latin typeface="Arial Nova Light" panose="020B0304020202020204" pitchFamily="34" charset="0"/>
                <a:ea typeface="+mj-ea"/>
                <a:cs typeface="+mj-cs"/>
              </a:rPr>
              <a:t>Document 5 Updates</a:t>
            </a:r>
            <a:endParaRPr lang="en-US" dirty="0"/>
          </a:p>
        </p:txBody>
      </p:sp>
      <p:pic>
        <p:nvPicPr>
          <p:cNvPr id="4" name="Picture 3">
            <a:extLst>
              <a:ext uri="{FF2B5EF4-FFF2-40B4-BE49-F238E27FC236}">
                <a16:creationId xmlns:a16="http://schemas.microsoft.com/office/drawing/2014/main" id="{271ED603-2CEF-4FA8-98FF-AC50FB7E8BD4}"/>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723582" y="1002192"/>
            <a:ext cx="4114800" cy="5490570"/>
          </a:xfrm>
          <a:prstGeom prst="rect">
            <a:avLst/>
          </a:prstGeom>
          <a:ln>
            <a:solidFill>
              <a:schemeClr val="tx1"/>
            </a:solidFill>
          </a:ln>
        </p:spPr>
      </p:pic>
      <p:grpSp>
        <p:nvGrpSpPr>
          <p:cNvPr id="9" name="Group 8">
            <a:extLst>
              <a:ext uri="{FF2B5EF4-FFF2-40B4-BE49-F238E27FC236}">
                <a16:creationId xmlns:a16="http://schemas.microsoft.com/office/drawing/2014/main" id="{7FE153FC-15E6-482F-80FD-42F9A1C91884}"/>
              </a:ext>
            </a:extLst>
          </p:cNvPr>
          <p:cNvGrpSpPr/>
          <p:nvPr/>
        </p:nvGrpSpPr>
        <p:grpSpPr>
          <a:xfrm>
            <a:off x="1371599" y="1058516"/>
            <a:ext cx="3250097" cy="382934"/>
            <a:chOff x="1371599" y="1058516"/>
            <a:chExt cx="3250097" cy="382934"/>
          </a:xfrm>
        </p:grpSpPr>
        <p:sp>
          <p:nvSpPr>
            <p:cNvPr id="7" name="Rectangle 6">
              <a:extLst>
                <a:ext uri="{FF2B5EF4-FFF2-40B4-BE49-F238E27FC236}">
                  <a16:creationId xmlns:a16="http://schemas.microsoft.com/office/drawing/2014/main" id="{97C033C0-F6E1-49CA-A05C-15C5046A7D93}"/>
                </a:ext>
              </a:extLst>
            </p:cNvPr>
            <p:cNvSpPr/>
            <p:nvPr/>
          </p:nvSpPr>
          <p:spPr>
            <a:xfrm>
              <a:off x="1371600" y="1237421"/>
              <a:ext cx="1699591" cy="204029"/>
            </a:xfrm>
            <a:prstGeom prst="rect">
              <a:avLst/>
            </a:prstGeom>
            <a:solidFill>
              <a:srgbClr val="C00000">
                <a:alpha val="3411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DE6219A5-41E5-4A2E-B49D-CE60B9D98BF7}"/>
                </a:ext>
              </a:extLst>
            </p:cNvPr>
            <p:cNvSpPr/>
            <p:nvPr/>
          </p:nvSpPr>
          <p:spPr>
            <a:xfrm>
              <a:off x="1371599" y="1058516"/>
              <a:ext cx="3250097" cy="178905"/>
            </a:xfrm>
            <a:prstGeom prst="rect">
              <a:avLst/>
            </a:prstGeom>
            <a:solidFill>
              <a:srgbClr val="C00000">
                <a:alpha val="3411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11" name="Straight Connector 10">
            <a:extLst>
              <a:ext uri="{FF2B5EF4-FFF2-40B4-BE49-F238E27FC236}">
                <a16:creationId xmlns:a16="http://schemas.microsoft.com/office/drawing/2014/main" id="{99351F7C-D31E-4148-8D90-2DC7174148DE}"/>
              </a:ext>
            </a:extLst>
          </p:cNvPr>
          <p:cNvCxnSpPr>
            <a:cxnSpLocks/>
            <a:stCxn id="8" idx="3"/>
            <a:endCxn id="13" idx="1"/>
          </p:cNvCxnSpPr>
          <p:nvPr/>
        </p:nvCxnSpPr>
        <p:spPr>
          <a:xfrm flipV="1">
            <a:off x="4621696" y="1147887"/>
            <a:ext cx="502198" cy="82"/>
          </a:xfrm>
          <a:prstGeom prst="line">
            <a:avLst/>
          </a:prstGeom>
          <a:ln w="38100">
            <a:solidFill>
              <a:srgbClr val="C00000">
                <a:alpha val="34118"/>
              </a:srgbClr>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DCEF3B16-9EDC-4B41-8526-29D2E0CE586E}"/>
              </a:ext>
            </a:extLst>
          </p:cNvPr>
          <p:cNvSpPr txBox="1"/>
          <p:nvPr/>
        </p:nvSpPr>
        <p:spPr>
          <a:xfrm>
            <a:off x="5123894" y="978610"/>
            <a:ext cx="4299254" cy="338554"/>
          </a:xfrm>
          <a:prstGeom prst="rect">
            <a:avLst/>
          </a:prstGeom>
          <a:noFill/>
          <a:ln w="38100">
            <a:solidFill>
              <a:srgbClr val="C00000">
                <a:alpha val="34118"/>
              </a:srgbClr>
            </a:solidFill>
          </a:ln>
        </p:spPr>
        <p:txBody>
          <a:bodyPr wrap="none" rtlCol="0">
            <a:spAutoFit/>
          </a:bodyPr>
          <a:lstStyle/>
          <a:p>
            <a:r>
              <a:rPr lang="en-US" sz="1600" dirty="0"/>
              <a:t>FRAV discussed principles for ADS levels of safety.</a:t>
            </a:r>
          </a:p>
        </p:txBody>
      </p:sp>
      <p:sp>
        <p:nvSpPr>
          <p:cNvPr id="14" name="Rectangle 13">
            <a:extLst>
              <a:ext uri="{FF2B5EF4-FFF2-40B4-BE49-F238E27FC236}">
                <a16:creationId xmlns:a16="http://schemas.microsoft.com/office/drawing/2014/main" id="{12372D5D-C8B5-467F-98FE-64393213FE40}"/>
              </a:ext>
            </a:extLst>
          </p:cNvPr>
          <p:cNvSpPr/>
          <p:nvPr/>
        </p:nvSpPr>
        <p:spPr>
          <a:xfrm>
            <a:off x="1892300" y="1452288"/>
            <a:ext cx="770467" cy="177546"/>
          </a:xfrm>
          <a:prstGeom prst="rect">
            <a:avLst/>
          </a:prstGeom>
          <a:solidFill>
            <a:srgbClr val="FF9900">
              <a:alpha val="3411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Connector 14">
            <a:extLst>
              <a:ext uri="{FF2B5EF4-FFF2-40B4-BE49-F238E27FC236}">
                <a16:creationId xmlns:a16="http://schemas.microsoft.com/office/drawing/2014/main" id="{F585D919-A058-4426-8CDF-D10C07586C61}"/>
              </a:ext>
            </a:extLst>
          </p:cNvPr>
          <p:cNvCxnSpPr>
            <a:cxnSpLocks/>
            <a:stCxn id="14" idx="3"/>
            <a:endCxn id="18" idx="1"/>
          </p:cNvCxnSpPr>
          <p:nvPr/>
        </p:nvCxnSpPr>
        <p:spPr>
          <a:xfrm flipV="1">
            <a:off x="2662767" y="1531891"/>
            <a:ext cx="2368465" cy="9170"/>
          </a:xfrm>
          <a:prstGeom prst="line">
            <a:avLst/>
          </a:prstGeom>
          <a:ln w="38100">
            <a:solidFill>
              <a:srgbClr val="FF9900">
                <a:alpha val="34118"/>
              </a:srgbClr>
            </a:solidFill>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B9BA9625-B10D-4EBE-91AA-3848DD8281F9}"/>
              </a:ext>
            </a:extLst>
          </p:cNvPr>
          <p:cNvSpPr txBox="1"/>
          <p:nvPr/>
        </p:nvSpPr>
        <p:spPr>
          <a:xfrm>
            <a:off x="5031232" y="1408780"/>
            <a:ext cx="652743" cy="246221"/>
          </a:xfrm>
          <a:prstGeom prst="rect">
            <a:avLst/>
          </a:prstGeom>
          <a:noFill/>
          <a:ln w="38100">
            <a:solidFill>
              <a:srgbClr val="FF9900">
                <a:alpha val="34118"/>
              </a:srgbClr>
            </a:solidFill>
          </a:ln>
        </p:spPr>
        <p:txBody>
          <a:bodyPr wrap="none" tIns="0" bIns="0" rtlCol="0">
            <a:spAutoFit/>
          </a:bodyPr>
          <a:lstStyle/>
          <a:p>
            <a:r>
              <a:rPr lang="en-US" sz="1600" dirty="0"/>
              <a:t>bases</a:t>
            </a:r>
            <a:endParaRPr lang="en-US" dirty="0"/>
          </a:p>
        </p:txBody>
      </p:sp>
      <p:sp>
        <p:nvSpPr>
          <p:cNvPr id="23" name="Rectangle 22">
            <a:extLst>
              <a:ext uri="{FF2B5EF4-FFF2-40B4-BE49-F238E27FC236}">
                <a16:creationId xmlns:a16="http://schemas.microsoft.com/office/drawing/2014/main" id="{EAD89116-A4BB-4BC9-9432-CFD8E4A5A3C7}"/>
              </a:ext>
            </a:extLst>
          </p:cNvPr>
          <p:cNvSpPr/>
          <p:nvPr/>
        </p:nvSpPr>
        <p:spPr>
          <a:xfrm>
            <a:off x="3417231" y="1653265"/>
            <a:ext cx="953686" cy="177546"/>
          </a:xfrm>
          <a:prstGeom prst="rect">
            <a:avLst/>
          </a:prstGeom>
          <a:solidFill>
            <a:srgbClr val="C00000">
              <a:alpha val="3411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4" name="Straight Connector 23">
            <a:extLst>
              <a:ext uri="{FF2B5EF4-FFF2-40B4-BE49-F238E27FC236}">
                <a16:creationId xmlns:a16="http://schemas.microsoft.com/office/drawing/2014/main" id="{C045CBB3-69FD-4CC9-9B1A-1DC231F752A3}"/>
              </a:ext>
            </a:extLst>
          </p:cNvPr>
          <p:cNvCxnSpPr>
            <a:cxnSpLocks/>
            <a:stCxn id="23" idx="3"/>
            <a:endCxn id="26" idx="1"/>
          </p:cNvCxnSpPr>
          <p:nvPr/>
        </p:nvCxnSpPr>
        <p:spPr>
          <a:xfrm flipV="1">
            <a:off x="4370917" y="1737454"/>
            <a:ext cx="1413377" cy="4584"/>
          </a:xfrm>
          <a:prstGeom prst="line">
            <a:avLst/>
          </a:prstGeom>
          <a:ln w="38100">
            <a:solidFill>
              <a:srgbClr val="C00000">
                <a:alpha val="34000"/>
              </a:srgbClr>
            </a:solidFill>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33AD85FC-AAD7-4DDC-863B-D93773D9DDFF}"/>
              </a:ext>
            </a:extLst>
          </p:cNvPr>
          <p:cNvSpPr txBox="1"/>
          <p:nvPr/>
        </p:nvSpPr>
        <p:spPr>
          <a:xfrm>
            <a:off x="5784294" y="1568177"/>
            <a:ext cx="1402050" cy="338554"/>
          </a:xfrm>
          <a:prstGeom prst="rect">
            <a:avLst/>
          </a:prstGeom>
          <a:noFill/>
          <a:ln w="38100">
            <a:solidFill>
              <a:srgbClr val="C00000">
                <a:alpha val="34118"/>
              </a:srgbClr>
            </a:solidFill>
          </a:ln>
        </p:spPr>
        <p:txBody>
          <a:bodyPr wrap="none" rtlCol="0">
            <a:spAutoFit/>
          </a:bodyPr>
          <a:lstStyle/>
          <a:p>
            <a:r>
              <a:rPr lang="en-US" sz="1600" dirty="0"/>
              <a:t>human driver”</a:t>
            </a:r>
          </a:p>
        </p:txBody>
      </p:sp>
      <p:cxnSp>
        <p:nvCxnSpPr>
          <p:cNvPr id="30" name="Straight Connector 29">
            <a:extLst>
              <a:ext uri="{FF2B5EF4-FFF2-40B4-BE49-F238E27FC236}">
                <a16:creationId xmlns:a16="http://schemas.microsoft.com/office/drawing/2014/main" id="{FDCBA295-B78D-4DDB-91AE-339E6662E52F}"/>
              </a:ext>
            </a:extLst>
          </p:cNvPr>
          <p:cNvCxnSpPr/>
          <p:nvPr/>
        </p:nvCxnSpPr>
        <p:spPr>
          <a:xfrm>
            <a:off x="3003550" y="1948392"/>
            <a:ext cx="539750"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21EFB8AB-C2B8-4F50-97BA-299FFC8223FC}"/>
              </a:ext>
            </a:extLst>
          </p:cNvPr>
          <p:cNvCxnSpPr/>
          <p:nvPr/>
        </p:nvCxnSpPr>
        <p:spPr>
          <a:xfrm>
            <a:off x="3044825" y="2335742"/>
            <a:ext cx="539750"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2345589A-24AD-45DF-BC22-71CAD3C79EC3}"/>
              </a:ext>
            </a:extLst>
          </p:cNvPr>
          <p:cNvCxnSpPr/>
          <p:nvPr/>
        </p:nvCxnSpPr>
        <p:spPr>
          <a:xfrm>
            <a:off x="1657985" y="1948392"/>
            <a:ext cx="137160"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2A89973E-5262-4CEC-9332-2E3572910ACD}"/>
              </a:ext>
            </a:extLst>
          </p:cNvPr>
          <p:cNvCxnSpPr>
            <a:cxnSpLocks/>
          </p:cNvCxnSpPr>
          <p:nvPr/>
        </p:nvCxnSpPr>
        <p:spPr>
          <a:xfrm flipV="1">
            <a:off x="1892300" y="2564296"/>
            <a:ext cx="3430104" cy="42119"/>
          </a:xfrm>
          <a:prstGeom prst="line">
            <a:avLst/>
          </a:prstGeom>
          <a:ln w="38100">
            <a:solidFill>
              <a:srgbClr val="FF9900">
                <a:alpha val="34118"/>
              </a:srgbClr>
            </a:solidFill>
            <a:headEnd type="oval"/>
          </a:ln>
        </p:spPr>
        <p:style>
          <a:lnRef idx="1">
            <a:schemeClr val="accent1"/>
          </a:lnRef>
          <a:fillRef idx="0">
            <a:schemeClr val="accent1"/>
          </a:fillRef>
          <a:effectRef idx="0">
            <a:schemeClr val="accent1"/>
          </a:effectRef>
          <a:fontRef idx="minor">
            <a:schemeClr val="tx1"/>
          </a:fontRef>
        </p:style>
      </p:cxnSp>
      <p:sp>
        <p:nvSpPr>
          <p:cNvPr id="40" name="TextBox 39">
            <a:extLst>
              <a:ext uri="{FF2B5EF4-FFF2-40B4-BE49-F238E27FC236}">
                <a16:creationId xmlns:a16="http://schemas.microsoft.com/office/drawing/2014/main" id="{36934BA2-9A9B-4DB3-A250-D787A38854B5}"/>
              </a:ext>
            </a:extLst>
          </p:cNvPr>
          <p:cNvSpPr txBox="1"/>
          <p:nvPr/>
        </p:nvSpPr>
        <p:spPr>
          <a:xfrm>
            <a:off x="5322404" y="2441185"/>
            <a:ext cx="3266663" cy="246221"/>
          </a:xfrm>
          <a:prstGeom prst="rect">
            <a:avLst/>
          </a:prstGeom>
          <a:noFill/>
          <a:ln w="38100">
            <a:solidFill>
              <a:srgbClr val="FF9900">
                <a:alpha val="34118"/>
              </a:srgbClr>
            </a:solidFill>
          </a:ln>
        </p:spPr>
        <p:txBody>
          <a:bodyPr wrap="none" tIns="0" bIns="0" rtlCol="0">
            <a:spAutoFit/>
          </a:bodyPr>
          <a:lstStyle/>
          <a:p>
            <a:r>
              <a:rPr lang="en-US" sz="1600" dirty="0"/>
              <a:t>Insert “statistical” before “positive…”</a:t>
            </a:r>
            <a:endParaRPr lang="en-US" dirty="0"/>
          </a:p>
        </p:txBody>
      </p:sp>
      <p:sp>
        <p:nvSpPr>
          <p:cNvPr id="41" name="TextBox 40">
            <a:extLst>
              <a:ext uri="{FF2B5EF4-FFF2-40B4-BE49-F238E27FC236}">
                <a16:creationId xmlns:a16="http://schemas.microsoft.com/office/drawing/2014/main" id="{6CA64CE2-8011-4541-BB30-5E40A9D1E136}"/>
              </a:ext>
            </a:extLst>
          </p:cNvPr>
          <p:cNvSpPr txBox="1"/>
          <p:nvPr/>
        </p:nvSpPr>
        <p:spPr>
          <a:xfrm>
            <a:off x="4979396" y="4333460"/>
            <a:ext cx="5372051" cy="2062103"/>
          </a:xfrm>
          <a:prstGeom prst="rect">
            <a:avLst/>
          </a:prstGeom>
          <a:noFill/>
        </p:spPr>
        <p:txBody>
          <a:bodyPr wrap="square" rtlCol="0">
            <a:spAutoFit/>
          </a:bodyPr>
          <a:lstStyle/>
          <a:p>
            <a:r>
              <a:rPr lang="en-US" sz="1600" dirty="0"/>
              <a:t>Japan proposed to assess the principles from six perspectives (FRAV-04-13):</a:t>
            </a:r>
          </a:p>
          <a:p>
            <a:pPr marL="285750" indent="-285750">
              <a:buFont typeface="Arial" panose="020B0604020202020204" pitchFamily="34" charset="0"/>
              <a:buChar char="•"/>
            </a:pPr>
            <a:r>
              <a:rPr lang="en-US" sz="1600" dirty="0"/>
              <a:t>Conducive to road transport improvement</a:t>
            </a:r>
          </a:p>
          <a:p>
            <a:pPr marL="285750" indent="-285750">
              <a:buFont typeface="Arial" panose="020B0604020202020204" pitchFamily="34" charset="0"/>
              <a:buChar char="•"/>
            </a:pPr>
            <a:r>
              <a:rPr lang="en-US" sz="1600" dirty="0"/>
              <a:t>Applicable to performance-based assessments</a:t>
            </a:r>
          </a:p>
          <a:p>
            <a:pPr marL="285750" indent="-285750">
              <a:buFont typeface="Arial" panose="020B0604020202020204" pitchFamily="34" charset="0"/>
              <a:buChar char="•"/>
            </a:pPr>
            <a:r>
              <a:rPr lang="en-US" sz="1600" dirty="0"/>
              <a:t>Applicable to technology-neutral requirements</a:t>
            </a:r>
          </a:p>
          <a:p>
            <a:pPr marL="285750" indent="-285750">
              <a:buFont typeface="Arial" panose="020B0604020202020204" pitchFamily="34" charset="0"/>
              <a:buChar char="•"/>
            </a:pPr>
            <a:r>
              <a:rPr lang="en-US" sz="1600" dirty="0"/>
              <a:t>Definable in measurable terms</a:t>
            </a:r>
          </a:p>
          <a:p>
            <a:pPr marL="285750" indent="-285750">
              <a:buFont typeface="Arial" panose="020B0604020202020204" pitchFamily="34" charset="0"/>
              <a:buChar char="•"/>
            </a:pPr>
            <a:r>
              <a:rPr lang="en-US" sz="1600" dirty="0"/>
              <a:t>Conducive to social acceptance</a:t>
            </a:r>
          </a:p>
          <a:p>
            <a:pPr marL="285750" indent="-285750">
              <a:buFont typeface="Arial" panose="020B0604020202020204" pitchFamily="34" charset="0"/>
              <a:buChar char="•"/>
            </a:pPr>
            <a:r>
              <a:rPr lang="en-US" sz="1600" dirty="0"/>
              <a:t>Feasibility</a:t>
            </a:r>
          </a:p>
        </p:txBody>
      </p:sp>
    </p:spTree>
    <p:extLst>
      <p:ext uri="{BB962C8B-B14F-4D97-AF65-F5344CB8AC3E}">
        <p14:creationId xmlns:p14="http://schemas.microsoft.com/office/powerpoint/2010/main" val="37491181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45B171-880F-4A45-B078-09B90B23C510}"/>
              </a:ext>
            </a:extLst>
          </p:cNvPr>
          <p:cNvSpPr>
            <a:spLocks noGrp="1"/>
          </p:cNvSpPr>
          <p:nvPr>
            <p:ph type="title"/>
          </p:nvPr>
        </p:nvSpPr>
        <p:spPr/>
        <p:txBody>
          <a:bodyPr>
            <a:normAutofit fontScale="90000"/>
          </a:bodyPr>
          <a:lstStyle/>
          <a:p>
            <a:r>
              <a:rPr kumimoji="0" lang="en-US" sz="2000" b="0" i="0" u="none" strike="noStrike" kern="1200" cap="none" spc="0" normalizeH="0" baseline="0" noProof="0" dirty="0">
                <a:ln>
                  <a:noFill/>
                </a:ln>
                <a:solidFill>
                  <a:prstClr val="black"/>
                </a:solidFill>
                <a:effectLst/>
                <a:uLnTx/>
                <a:uFillTx/>
                <a:latin typeface="Arial Nova Light" panose="020B0304020202020204" pitchFamily="34" charset="0"/>
                <a:ea typeface="+mj-ea"/>
                <a:cs typeface="+mj-cs"/>
              </a:rPr>
              <a:t>Agenda Item 4</a:t>
            </a:r>
            <a:br>
              <a:rPr lang="en-US" dirty="0"/>
            </a:br>
            <a:r>
              <a:rPr kumimoji="0" lang="en-US" sz="3600" b="0" i="0" u="none" strike="noStrike" kern="1200" cap="none" spc="0" normalizeH="0" baseline="0" noProof="0" dirty="0">
                <a:ln>
                  <a:noFill/>
                </a:ln>
                <a:solidFill>
                  <a:prstClr val="black"/>
                </a:solidFill>
                <a:effectLst/>
                <a:uLnTx/>
                <a:uFillTx/>
                <a:latin typeface="Arial Nova Light" panose="020B0304020202020204" pitchFamily="34" charset="0"/>
                <a:ea typeface="+mj-ea"/>
                <a:cs typeface="+mj-cs"/>
              </a:rPr>
              <a:t>Document 5 Updates</a:t>
            </a:r>
            <a:endParaRPr lang="en-US" dirty="0"/>
          </a:p>
        </p:txBody>
      </p:sp>
      <p:pic>
        <p:nvPicPr>
          <p:cNvPr id="4" name="Picture 3">
            <a:extLst>
              <a:ext uri="{FF2B5EF4-FFF2-40B4-BE49-F238E27FC236}">
                <a16:creationId xmlns:a16="http://schemas.microsoft.com/office/drawing/2014/main" id="{271ED603-2CEF-4FA8-98FF-AC50FB7E8BD4}"/>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701040" y="1396994"/>
            <a:ext cx="5486400" cy="1338140"/>
          </a:xfrm>
          <a:prstGeom prst="rect">
            <a:avLst/>
          </a:prstGeom>
          <a:ln>
            <a:solidFill>
              <a:schemeClr val="tx1"/>
            </a:solidFill>
          </a:ln>
        </p:spPr>
      </p:pic>
      <p:sp>
        <p:nvSpPr>
          <p:cNvPr id="21" name="TextBox 20">
            <a:extLst>
              <a:ext uri="{FF2B5EF4-FFF2-40B4-BE49-F238E27FC236}">
                <a16:creationId xmlns:a16="http://schemas.microsoft.com/office/drawing/2014/main" id="{2D98EBAD-1805-4A23-801D-AFA0ACF89948}"/>
              </a:ext>
            </a:extLst>
          </p:cNvPr>
          <p:cNvSpPr txBox="1"/>
          <p:nvPr/>
        </p:nvSpPr>
        <p:spPr>
          <a:xfrm>
            <a:off x="6331225" y="1604399"/>
            <a:ext cx="4492488" cy="923330"/>
          </a:xfrm>
          <a:prstGeom prst="rect">
            <a:avLst/>
          </a:prstGeom>
          <a:noFill/>
        </p:spPr>
        <p:txBody>
          <a:bodyPr wrap="square" rtlCol="0">
            <a:spAutoFit/>
          </a:bodyPr>
          <a:lstStyle/>
          <a:p>
            <a:r>
              <a:rPr lang="en-US" dirty="0">
                <a:latin typeface="Arial Nova" panose="020B0504020202020204" pitchFamily="34" charset="0"/>
              </a:rPr>
              <a:t>Japan suggested that stakeholders rate the proposed principles using its table of six perspectives (FRAV-05-04).</a:t>
            </a:r>
          </a:p>
        </p:txBody>
      </p:sp>
      <p:sp>
        <p:nvSpPr>
          <p:cNvPr id="3" name="TextBox 2">
            <a:extLst>
              <a:ext uri="{FF2B5EF4-FFF2-40B4-BE49-F238E27FC236}">
                <a16:creationId xmlns:a16="http://schemas.microsoft.com/office/drawing/2014/main" id="{2A799249-5E71-48CE-8DD0-9BAE3CE91F5B}"/>
              </a:ext>
            </a:extLst>
          </p:cNvPr>
          <p:cNvSpPr txBox="1"/>
          <p:nvPr/>
        </p:nvSpPr>
        <p:spPr>
          <a:xfrm>
            <a:off x="6284554" y="3265897"/>
            <a:ext cx="5014292" cy="923330"/>
          </a:xfrm>
          <a:prstGeom prst="rect">
            <a:avLst/>
          </a:prstGeom>
          <a:noFill/>
        </p:spPr>
        <p:txBody>
          <a:bodyPr wrap="square" rtlCol="0">
            <a:spAutoFit/>
          </a:bodyPr>
          <a:lstStyle/>
          <a:p>
            <a:r>
              <a:rPr lang="en-US" sz="1800" dirty="0">
                <a:effectLst/>
                <a:latin typeface="Arial Nova" panose="020B0504020202020204" pitchFamily="34" charset="0"/>
                <a:ea typeface="Yu Mincho" panose="02020400000000000000" pitchFamily="18" charset="-128"/>
                <a:cs typeface="Times New Roman" panose="02020603050405020304" pitchFamily="18" charset="0"/>
              </a:rPr>
              <a:t>Japan: “hardware and software” is already included in the ADS definition. Therefore, “hardware and software” is not necessary here.</a:t>
            </a:r>
            <a:endParaRPr lang="en-US" dirty="0">
              <a:latin typeface="Arial Nova" panose="020B0504020202020204" pitchFamily="34" charset="0"/>
            </a:endParaRPr>
          </a:p>
        </p:txBody>
      </p:sp>
      <p:pic>
        <p:nvPicPr>
          <p:cNvPr id="5" name="Picture 4">
            <a:extLst>
              <a:ext uri="{FF2B5EF4-FFF2-40B4-BE49-F238E27FC236}">
                <a16:creationId xmlns:a16="http://schemas.microsoft.com/office/drawing/2014/main" id="{C62DB2E0-0514-4BAE-85FF-BB732D4DD351}"/>
              </a:ext>
            </a:extLst>
          </p:cNvPr>
          <p:cNvPicPr>
            <a:picLocks noChangeAspect="1"/>
          </p:cNvPicPr>
          <p:nvPr/>
        </p:nvPicPr>
        <p:blipFill>
          <a:blip r:embed="rId3"/>
          <a:stretch>
            <a:fillRect/>
          </a:stretch>
        </p:blipFill>
        <p:spPr>
          <a:xfrm>
            <a:off x="701040" y="3227857"/>
            <a:ext cx="5486400" cy="961370"/>
          </a:xfrm>
          <a:prstGeom prst="rect">
            <a:avLst/>
          </a:prstGeom>
          <a:ln>
            <a:solidFill>
              <a:schemeClr val="tx1"/>
            </a:solidFill>
          </a:ln>
        </p:spPr>
      </p:pic>
      <p:sp>
        <p:nvSpPr>
          <p:cNvPr id="25" name="TextBox 24">
            <a:extLst>
              <a:ext uri="{FF2B5EF4-FFF2-40B4-BE49-F238E27FC236}">
                <a16:creationId xmlns:a16="http://schemas.microsoft.com/office/drawing/2014/main" id="{9B177B5B-F60E-487A-A776-A87764C71C12}"/>
              </a:ext>
            </a:extLst>
          </p:cNvPr>
          <p:cNvSpPr txBox="1"/>
          <p:nvPr/>
        </p:nvSpPr>
        <p:spPr>
          <a:xfrm>
            <a:off x="701040" y="4308141"/>
            <a:ext cx="5014292" cy="1477328"/>
          </a:xfrm>
          <a:prstGeom prst="rect">
            <a:avLst/>
          </a:prstGeom>
          <a:noFill/>
        </p:spPr>
        <p:txBody>
          <a:bodyPr wrap="square" rtlCol="0">
            <a:spAutoFit/>
          </a:bodyPr>
          <a:lstStyle/>
          <a:p>
            <a:r>
              <a:rPr lang="en-US" sz="1800" dirty="0">
                <a:effectLst/>
                <a:latin typeface="Arial Nova" panose="020B0504020202020204" pitchFamily="34" charset="0"/>
                <a:ea typeface="Yu Mincho" panose="02020400000000000000" pitchFamily="18" charset="-128"/>
                <a:cs typeface="Times New Roman" panose="02020603050405020304" pitchFamily="18" charset="0"/>
              </a:rPr>
              <a:t>Japan noted the circular reference between the definitions of features and ODD.  </a:t>
            </a:r>
            <a:r>
              <a:rPr lang="en-US" sz="1800" i="1" dirty="0">
                <a:effectLst/>
                <a:latin typeface="Arial Nova" panose="020B0504020202020204" pitchFamily="34" charset="0"/>
                <a:ea typeface="Yu Mincho" panose="02020400000000000000" pitchFamily="18" charset="-128"/>
                <a:cs typeface="Times New Roman" panose="02020603050405020304" pitchFamily="18" charset="0"/>
              </a:rPr>
              <a:t>At this point, this circularity appears unavoidable since a feature is defined by the ODD and ODD describes conditions for a feature.</a:t>
            </a:r>
            <a:endParaRPr lang="en-US" dirty="0">
              <a:latin typeface="Arial Nova" panose="020B0504020202020204" pitchFamily="34" charset="0"/>
            </a:endParaRPr>
          </a:p>
        </p:txBody>
      </p:sp>
      <p:pic>
        <p:nvPicPr>
          <p:cNvPr id="6" name="Picture 5">
            <a:extLst>
              <a:ext uri="{FF2B5EF4-FFF2-40B4-BE49-F238E27FC236}">
                <a16:creationId xmlns:a16="http://schemas.microsoft.com/office/drawing/2014/main" id="{D1FF62D2-ADD8-4227-82A1-3C3876577EA3}"/>
              </a:ext>
            </a:extLst>
          </p:cNvPr>
          <p:cNvPicPr>
            <a:picLocks noChangeAspect="1"/>
          </p:cNvPicPr>
          <p:nvPr/>
        </p:nvPicPr>
        <p:blipFill>
          <a:blip r:embed="rId4"/>
          <a:stretch>
            <a:fillRect/>
          </a:stretch>
        </p:blipFill>
        <p:spPr>
          <a:xfrm>
            <a:off x="6445029" y="4484399"/>
            <a:ext cx="5303520" cy="924465"/>
          </a:xfrm>
          <a:prstGeom prst="rect">
            <a:avLst/>
          </a:prstGeom>
          <a:ln>
            <a:solidFill>
              <a:schemeClr val="tx1"/>
            </a:solidFill>
          </a:ln>
        </p:spPr>
      </p:pic>
    </p:spTree>
    <p:extLst>
      <p:ext uri="{BB962C8B-B14F-4D97-AF65-F5344CB8AC3E}">
        <p14:creationId xmlns:p14="http://schemas.microsoft.com/office/powerpoint/2010/main" val="4387080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A9BC2A-A405-402D-8A30-D24B65BDAB04}"/>
              </a:ext>
            </a:extLst>
          </p:cNvPr>
          <p:cNvSpPr>
            <a:spLocks noGrp="1"/>
          </p:cNvSpPr>
          <p:nvPr>
            <p:ph type="title"/>
          </p:nvPr>
        </p:nvSpPr>
        <p:spPr/>
        <p:txBody>
          <a:bodyPr>
            <a:normAutofit fontScale="90000"/>
          </a:bodyPr>
          <a:lstStyle/>
          <a:p>
            <a:r>
              <a:rPr kumimoji="0" lang="en-US" sz="2000" b="0" i="0" u="none" strike="noStrike" kern="1200" cap="none" spc="0" normalizeH="0" baseline="0" noProof="0" dirty="0">
                <a:ln>
                  <a:noFill/>
                </a:ln>
                <a:solidFill>
                  <a:prstClr val="black"/>
                </a:solidFill>
                <a:effectLst/>
                <a:uLnTx/>
                <a:uFillTx/>
                <a:latin typeface="Arial Nova Light" panose="020B0304020202020204" pitchFamily="34" charset="0"/>
                <a:ea typeface="+mj-ea"/>
                <a:cs typeface="+mj-cs"/>
              </a:rPr>
              <a:t>Agenda Item 4</a:t>
            </a:r>
            <a:br>
              <a:rPr kumimoji="0" lang="en-US" sz="3600" b="0" i="0" u="none" strike="noStrike" kern="1200" cap="none" spc="0" normalizeH="0" baseline="0" noProof="0" dirty="0">
                <a:ln>
                  <a:noFill/>
                </a:ln>
                <a:solidFill>
                  <a:prstClr val="black"/>
                </a:solidFill>
                <a:effectLst/>
                <a:uLnTx/>
                <a:uFillTx/>
                <a:latin typeface="Arial Nova Light" panose="020B0304020202020204" pitchFamily="34" charset="0"/>
                <a:ea typeface="+mj-ea"/>
                <a:cs typeface="+mj-cs"/>
              </a:rPr>
            </a:br>
            <a:r>
              <a:rPr kumimoji="0" lang="en-US" sz="3600" b="0" i="0" u="none" strike="noStrike" kern="1200" cap="none" spc="0" normalizeH="0" baseline="0" noProof="0" dirty="0">
                <a:ln>
                  <a:noFill/>
                </a:ln>
                <a:solidFill>
                  <a:prstClr val="black"/>
                </a:solidFill>
                <a:effectLst/>
                <a:uLnTx/>
                <a:uFillTx/>
                <a:latin typeface="Arial Nova Light" panose="020B0304020202020204" pitchFamily="34" charset="0"/>
                <a:ea typeface="+mj-ea"/>
                <a:cs typeface="+mj-cs"/>
              </a:rPr>
              <a:t>Document 5 Updates</a:t>
            </a:r>
            <a:endParaRPr lang="en-US" dirty="0"/>
          </a:p>
        </p:txBody>
      </p:sp>
      <p:sp>
        <p:nvSpPr>
          <p:cNvPr id="3" name="Content Placeholder 2">
            <a:extLst>
              <a:ext uri="{FF2B5EF4-FFF2-40B4-BE49-F238E27FC236}">
                <a16:creationId xmlns:a16="http://schemas.microsoft.com/office/drawing/2014/main" id="{82463CC6-FCB4-4525-B784-7BE937185540}"/>
              </a:ext>
            </a:extLst>
          </p:cNvPr>
          <p:cNvSpPr>
            <a:spLocks noGrp="1"/>
          </p:cNvSpPr>
          <p:nvPr>
            <p:ph idx="1"/>
          </p:nvPr>
        </p:nvSpPr>
        <p:spPr>
          <a:xfrm>
            <a:off x="6153150" y="1188720"/>
            <a:ext cx="4911090" cy="1475961"/>
          </a:xfrm>
        </p:spPr>
        <p:txBody>
          <a:bodyPr anchor="ctr"/>
          <a:lstStyle/>
          <a:p>
            <a:pPr marL="0" indent="0">
              <a:buNone/>
            </a:pPr>
            <a:r>
              <a:rPr lang="en-US" dirty="0"/>
              <a:t>Japan proposes to use the SAE J3016 definition.</a:t>
            </a:r>
          </a:p>
        </p:txBody>
      </p:sp>
      <p:pic>
        <p:nvPicPr>
          <p:cNvPr id="5" name="Picture 4">
            <a:extLst>
              <a:ext uri="{FF2B5EF4-FFF2-40B4-BE49-F238E27FC236}">
                <a16:creationId xmlns:a16="http://schemas.microsoft.com/office/drawing/2014/main" id="{BFBEBAB5-471B-4287-AD39-41F5E16672AF}"/>
              </a:ext>
            </a:extLst>
          </p:cNvPr>
          <p:cNvPicPr>
            <a:picLocks noChangeAspect="1"/>
          </p:cNvPicPr>
          <p:nvPr/>
        </p:nvPicPr>
        <p:blipFill rotWithShape="1">
          <a:blip r:embed="rId2"/>
          <a:srcRect l="34362" t="38044" r="21495" b="40435"/>
          <a:stretch/>
        </p:blipFill>
        <p:spPr>
          <a:xfrm>
            <a:off x="548640" y="1188720"/>
            <a:ext cx="5382041" cy="1475961"/>
          </a:xfrm>
          <a:prstGeom prst="rect">
            <a:avLst/>
          </a:prstGeom>
          <a:ln>
            <a:solidFill>
              <a:schemeClr val="tx1"/>
            </a:solidFill>
          </a:ln>
        </p:spPr>
      </p:pic>
      <p:pic>
        <p:nvPicPr>
          <p:cNvPr id="6" name="Picture 5">
            <a:extLst>
              <a:ext uri="{FF2B5EF4-FFF2-40B4-BE49-F238E27FC236}">
                <a16:creationId xmlns:a16="http://schemas.microsoft.com/office/drawing/2014/main" id="{6A8EF452-8719-49D5-A7DC-571CE840BE4F}"/>
              </a:ext>
            </a:extLst>
          </p:cNvPr>
          <p:cNvPicPr>
            <a:picLocks noChangeAspect="1"/>
          </p:cNvPicPr>
          <p:nvPr/>
        </p:nvPicPr>
        <p:blipFill>
          <a:blip r:embed="rId3"/>
          <a:stretch>
            <a:fillRect/>
          </a:stretch>
        </p:blipFill>
        <p:spPr>
          <a:xfrm>
            <a:off x="548636" y="3121881"/>
            <a:ext cx="5303520" cy="1394810"/>
          </a:xfrm>
          <a:prstGeom prst="rect">
            <a:avLst/>
          </a:prstGeom>
          <a:ln>
            <a:solidFill>
              <a:schemeClr val="tx1"/>
            </a:solidFill>
          </a:ln>
        </p:spPr>
      </p:pic>
      <p:sp>
        <p:nvSpPr>
          <p:cNvPr id="7" name="Content Placeholder 2">
            <a:extLst>
              <a:ext uri="{FF2B5EF4-FFF2-40B4-BE49-F238E27FC236}">
                <a16:creationId xmlns:a16="http://schemas.microsoft.com/office/drawing/2014/main" id="{AC629A5F-6C96-4E94-A9FA-01931A935BA7}"/>
              </a:ext>
            </a:extLst>
          </p:cNvPr>
          <p:cNvSpPr txBox="1">
            <a:spLocks/>
          </p:cNvSpPr>
          <p:nvPr/>
        </p:nvSpPr>
        <p:spPr>
          <a:xfrm>
            <a:off x="6096000" y="3121881"/>
            <a:ext cx="5938838" cy="3493232"/>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Nova" panose="020B05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Nova" panose="020B0504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Nova" panose="020B0504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Nova" panose="020B0504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Nova" panose="020B05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dirty="0"/>
              <a:t>Japan: It shall be ensured that automated driving systems perform safely in traffic.</a:t>
            </a:r>
          </a:p>
          <a:p>
            <a:pPr marL="0" indent="0">
              <a:buFont typeface="Arial" panose="020B0604020202020204" pitchFamily="34" charset="0"/>
              <a:buNone/>
            </a:pPr>
            <a:r>
              <a:rPr lang="en-US" sz="2000" i="1" dirty="0"/>
              <a:t>Proposal:</a:t>
            </a:r>
          </a:p>
          <a:p>
            <a:pPr marL="0" indent="0">
              <a:buFont typeface="Arial" panose="020B0604020202020204" pitchFamily="34" charset="0"/>
              <a:buNone/>
            </a:pPr>
            <a:r>
              <a:rPr lang="en-US" sz="2000" i="1" dirty="0"/>
              <a:t>“An Automated Driving System must perform safely in the complex traffic environment”</a:t>
            </a:r>
          </a:p>
          <a:p>
            <a:pPr marL="0" indent="0">
              <a:buFont typeface="Arial" panose="020B0604020202020204" pitchFamily="34" charset="0"/>
              <a:buNone/>
            </a:pPr>
            <a:r>
              <a:rPr lang="en-US" sz="2000" i="1" dirty="0"/>
              <a:t>Update pursuant to decisions on “level of safety” principles.</a:t>
            </a:r>
          </a:p>
        </p:txBody>
      </p:sp>
    </p:spTree>
    <p:extLst>
      <p:ext uri="{BB962C8B-B14F-4D97-AF65-F5344CB8AC3E}">
        <p14:creationId xmlns:p14="http://schemas.microsoft.com/office/powerpoint/2010/main" val="38678997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4800AE-8C6E-4C35-8065-117496E277DB}"/>
              </a:ext>
            </a:extLst>
          </p:cNvPr>
          <p:cNvSpPr>
            <a:spLocks noGrp="1"/>
          </p:cNvSpPr>
          <p:nvPr>
            <p:ph type="title"/>
          </p:nvPr>
        </p:nvSpPr>
        <p:spPr/>
        <p:txBody>
          <a:bodyPr>
            <a:normAutofit fontScale="90000"/>
          </a:bodyPr>
          <a:lstStyle/>
          <a:p>
            <a:r>
              <a:rPr kumimoji="0" lang="en-US" sz="2000" b="0" i="0" u="none" strike="noStrike" kern="1200" cap="none" spc="0" normalizeH="0" baseline="0" noProof="0" dirty="0">
                <a:ln>
                  <a:noFill/>
                </a:ln>
                <a:solidFill>
                  <a:prstClr val="black"/>
                </a:solidFill>
                <a:effectLst/>
                <a:uLnTx/>
                <a:uFillTx/>
                <a:latin typeface="Arial Nova Light" panose="020B0304020202020204" pitchFamily="34" charset="0"/>
                <a:ea typeface="+mj-ea"/>
                <a:cs typeface="+mj-cs"/>
              </a:rPr>
              <a:t>Agenda Item 4</a:t>
            </a:r>
            <a:br>
              <a:rPr kumimoji="0" lang="en-US" sz="3600" b="0" i="0" u="none" strike="noStrike" kern="1200" cap="none" spc="0" normalizeH="0" baseline="0" noProof="0" dirty="0">
                <a:ln>
                  <a:noFill/>
                </a:ln>
                <a:solidFill>
                  <a:prstClr val="black"/>
                </a:solidFill>
                <a:effectLst/>
                <a:uLnTx/>
                <a:uFillTx/>
                <a:latin typeface="Arial Nova Light" panose="020B0304020202020204" pitchFamily="34" charset="0"/>
                <a:ea typeface="+mj-ea"/>
                <a:cs typeface="+mj-cs"/>
              </a:rPr>
            </a:br>
            <a:r>
              <a:rPr kumimoji="0" lang="en-US" sz="3600" b="0" i="0" u="none" strike="noStrike" kern="1200" cap="none" spc="0" normalizeH="0" baseline="0" noProof="0" dirty="0">
                <a:ln>
                  <a:noFill/>
                </a:ln>
                <a:solidFill>
                  <a:prstClr val="black"/>
                </a:solidFill>
                <a:effectLst/>
                <a:uLnTx/>
                <a:uFillTx/>
                <a:latin typeface="Arial Nova Light" panose="020B0304020202020204" pitchFamily="34" charset="0"/>
                <a:ea typeface="+mj-ea"/>
                <a:cs typeface="+mj-cs"/>
              </a:rPr>
              <a:t>Document 5 Updates</a:t>
            </a:r>
            <a:endParaRPr lang="en-US" dirty="0"/>
          </a:p>
        </p:txBody>
      </p:sp>
      <p:sp>
        <p:nvSpPr>
          <p:cNvPr id="3" name="Content Placeholder 2">
            <a:extLst>
              <a:ext uri="{FF2B5EF4-FFF2-40B4-BE49-F238E27FC236}">
                <a16:creationId xmlns:a16="http://schemas.microsoft.com/office/drawing/2014/main" id="{E2873D73-4466-413A-B728-417226EF7FC2}"/>
              </a:ext>
            </a:extLst>
          </p:cNvPr>
          <p:cNvSpPr>
            <a:spLocks noGrp="1"/>
          </p:cNvSpPr>
          <p:nvPr>
            <p:ph idx="1"/>
          </p:nvPr>
        </p:nvSpPr>
        <p:spPr>
          <a:xfrm>
            <a:off x="5924550" y="1188720"/>
            <a:ext cx="5600700" cy="4937760"/>
          </a:xfrm>
        </p:spPr>
        <p:txBody>
          <a:bodyPr/>
          <a:lstStyle/>
          <a:p>
            <a:pPr marL="0" indent="0">
              <a:buNone/>
            </a:pPr>
            <a:r>
              <a:rPr lang="en-US" dirty="0"/>
              <a:t>Japan proposal to replace “limits” by “criteria”.</a:t>
            </a:r>
          </a:p>
          <a:p>
            <a:pPr marL="0" indent="0">
              <a:buNone/>
            </a:pPr>
            <a:r>
              <a:rPr lang="en-US" i="1" dirty="0"/>
              <a:t>Counterproposal: “capabilities”.</a:t>
            </a:r>
          </a:p>
          <a:p>
            <a:pPr marL="0" indent="0">
              <a:buNone/>
            </a:pPr>
            <a:r>
              <a:rPr lang="en-US" sz="2000" i="1" dirty="0"/>
              <a:t>“criteria” refers to standards by which something is assessed or judged.  </a:t>
            </a:r>
          </a:p>
          <a:p>
            <a:pPr marL="0" indent="0">
              <a:buNone/>
            </a:pPr>
            <a:r>
              <a:rPr lang="en-US" sz="2000" i="1" dirty="0"/>
              <a:t>The intent of the paragraph is to refer to limits of the ADS capabilities, not the requirements established for performance.  This paragraph provides context for why ADS should be assessed according to their specific uses and limitations on their use.</a:t>
            </a:r>
          </a:p>
        </p:txBody>
      </p:sp>
      <p:pic>
        <p:nvPicPr>
          <p:cNvPr id="4" name="Picture 3">
            <a:extLst>
              <a:ext uri="{FF2B5EF4-FFF2-40B4-BE49-F238E27FC236}">
                <a16:creationId xmlns:a16="http://schemas.microsoft.com/office/drawing/2014/main" id="{0B2D8DFB-2DDF-4BD0-9666-7D5926DB3BD7}"/>
              </a:ext>
            </a:extLst>
          </p:cNvPr>
          <p:cNvPicPr>
            <a:picLocks noChangeAspect="1"/>
          </p:cNvPicPr>
          <p:nvPr/>
        </p:nvPicPr>
        <p:blipFill>
          <a:blip r:embed="rId2"/>
          <a:stretch>
            <a:fillRect/>
          </a:stretch>
        </p:blipFill>
        <p:spPr>
          <a:xfrm>
            <a:off x="502920" y="1188720"/>
            <a:ext cx="5303520" cy="937811"/>
          </a:xfrm>
          <a:prstGeom prst="rect">
            <a:avLst/>
          </a:prstGeom>
          <a:ln>
            <a:solidFill>
              <a:schemeClr val="tx1"/>
            </a:solidFill>
          </a:ln>
        </p:spPr>
      </p:pic>
    </p:spTree>
    <p:extLst>
      <p:ext uri="{BB962C8B-B14F-4D97-AF65-F5344CB8AC3E}">
        <p14:creationId xmlns:p14="http://schemas.microsoft.com/office/powerpoint/2010/main" val="16776991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2F7420-DB6C-49FD-8769-48716BEBE7AC}"/>
              </a:ext>
            </a:extLst>
          </p:cNvPr>
          <p:cNvSpPr>
            <a:spLocks noGrp="1"/>
          </p:cNvSpPr>
          <p:nvPr>
            <p:ph type="title"/>
          </p:nvPr>
        </p:nvSpPr>
        <p:spPr/>
        <p:txBody>
          <a:bodyPr>
            <a:normAutofit fontScale="90000"/>
          </a:bodyPr>
          <a:lstStyle/>
          <a:p>
            <a:r>
              <a:rPr lang="en-US" dirty="0"/>
              <a:t>Today’s Agenda</a:t>
            </a:r>
          </a:p>
        </p:txBody>
      </p:sp>
      <p:sp>
        <p:nvSpPr>
          <p:cNvPr id="3" name="Content Placeholder 2">
            <a:extLst>
              <a:ext uri="{FF2B5EF4-FFF2-40B4-BE49-F238E27FC236}">
                <a16:creationId xmlns:a16="http://schemas.microsoft.com/office/drawing/2014/main" id="{7F5C794F-E1FC-4EDB-9E63-977AE9F5D43B}"/>
              </a:ext>
            </a:extLst>
          </p:cNvPr>
          <p:cNvSpPr>
            <a:spLocks noGrp="1"/>
          </p:cNvSpPr>
          <p:nvPr>
            <p:ph idx="1"/>
          </p:nvPr>
        </p:nvSpPr>
        <p:spPr>
          <a:xfrm>
            <a:off x="548640" y="1188720"/>
            <a:ext cx="10515600" cy="5486400"/>
          </a:xfrm>
        </p:spPr>
        <p:txBody>
          <a:bodyPr>
            <a:normAutofit/>
          </a:bodyPr>
          <a:lstStyle/>
          <a:p>
            <a:pPr marL="514350" indent="-514350">
              <a:buFont typeface="+mj-lt"/>
              <a:buAutoNum type="arabicPeriod"/>
            </a:pPr>
            <a:r>
              <a:rPr lang="en-US" dirty="0"/>
              <a:t>Adoption of the Agenda</a:t>
            </a:r>
          </a:p>
          <a:p>
            <a:pPr marL="514350" indent="-514350">
              <a:buFont typeface="+mj-lt"/>
              <a:buAutoNum type="arabicPeriod"/>
            </a:pPr>
            <a:r>
              <a:rPr lang="en-US" dirty="0"/>
              <a:t>Adoption of the report of the last session</a:t>
            </a:r>
          </a:p>
          <a:p>
            <a:pPr marL="514350" indent="-514350">
              <a:buFont typeface="+mj-lt"/>
              <a:buAutoNum type="arabicPeriod"/>
            </a:pPr>
            <a:r>
              <a:rPr lang="en-US" dirty="0"/>
              <a:t>FRAV status and consensus to date</a:t>
            </a:r>
          </a:p>
          <a:p>
            <a:pPr marL="514350" indent="-514350">
              <a:buFont typeface="+mj-lt"/>
              <a:buAutoNum type="arabicPeriod"/>
            </a:pPr>
            <a:r>
              <a:rPr lang="en-US" dirty="0"/>
              <a:t>Comments and updates to Document 5</a:t>
            </a:r>
          </a:p>
          <a:p>
            <a:pPr marL="514350" indent="-514350">
              <a:buFont typeface="+mj-lt"/>
              <a:buAutoNum type="arabicPeriod"/>
            </a:pPr>
            <a:r>
              <a:rPr lang="en-US" dirty="0">
                <a:solidFill>
                  <a:srgbClr val="0070C0"/>
                </a:solidFill>
              </a:rPr>
              <a:t>Definitions</a:t>
            </a:r>
          </a:p>
          <a:p>
            <a:pPr marL="971550" lvl="1" indent="-514350">
              <a:buFont typeface="+mj-lt"/>
              <a:buAutoNum type="arabicPeriod"/>
            </a:pPr>
            <a:r>
              <a:rPr lang="en-US" dirty="0">
                <a:solidFill>
                  <a:srgbClr val="0070C0"/>
                </a:solidFill>
              </a:rPr>
              <a:t>User</a:t>
            </a:r>
          </a:p>
          <a:p>
            <a:pPr marL="971550" lvl="1" indent="-514350">
              <a:buFont typeface="+mj-lt"/>
              <a:buAutoNum type="arabicPeriod"/>
            </a:pPr>
            <a:r>
              <a:rPr lang="en-US" dirty="0">
                <a:solidFill>
                  <a:srgbClr val="0070C0"/>
                </a:solidFill>
              </a:rPr>
              <a:t>Foreseeable</a:t>
            </a:r>
          </a:p>
          <a:p>
            <a:pPr marL="514350" indent="-514350">
              <a:buFont typeface="+mj-lt"/>
              <a:buAutoNum type="arabicPeriod"/>
            </a:pPr>
            <a:r>
              <a:rPr lang="en-US" dirty="0"/>
              <a:t>Elaboration of the five starting points</a:t>
            </a:r>
          </a:p>
          <a:p>
            <a:pPr marL="514350" indent="-514350">
              <a:buFont typeface="+mj-lt"/>
              <a:buAutoNum type="arabicPeriod"/>
            </a:pPr>
            <a:r>
              <a:rPr lang="en-US" dirty="0"/>
              <a:t>ADS level of safety and performance limits</a:t>
            </a:r>
          </a:p>
          <a:p>
            <a:pPr marL="514350" indent="-514350">
              <a:buFont typeface="+mj-lt"/>
              <a:buAutoNum type="arabicPeriod"/>
            </a:pPr>
            <a:r>
              <a:rPr lang="en-US" dirty="0"/>
              <a:t>Next steps and deliverables</a:t>
            </a:r>
          </a:p>
        </p:txBody>
      </p:sp>
    </p:spTree>
    <p:extLst>
      <p:ext uri="{BB962C8B-B14F-4D97-AF65-F5344CB8AC3E}">
        <p14:creationId xmlns:p14="http://schemas.microsoft.com/office/powerpoint/2010/main" val="28261431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0E60E5-8534-44B2-9F15-B882DC6A5619}"/>
              </a:ext>
            </a:extLst>
          </p:cNvPr>
          <p:cNvSpPr>
            <a:spLocks noGrp="1"/>
          </p:cNvSpPr>
          <p:nvPr>
            <p:ph type="title"/>
          </p:nvPr>
        </p:nvSpPr>
        <p:spPr/>
        <p:txBody>
          <a:bodyPr>
            <a:normAutofit fontScale="90000"/>
          </a:bodyPr>
          <a:lstStyle/>
          <a:p>
            <a:r>
              <a:rPr kumimoji="0" lang="en-US" sz="2000" b="0" i="0" u="none" strike="noStrike" kern="1200" cap="none" spc="0" normalizeH="0" baseline="0" noProof="0" dirty="0">
                <a:ln>
                  <a:noFill/>
                </a:ln>
                <a:solidFill>
                  <a:prstClr val="black"/>
                </a:solidFill>
                <a:effectLst/>
                <a:uLnTx/>
                <a:uFillTx/>
                <a:latin typeface="Arial Nova Light" panose="020B0304020202020204" pitchFamily="34" charset="0"/>
                <a:ea typeface="+mj-ea"/>
                <a:cs typeface="+mj-cs"/>
              </a:rPr>
              <a:t>Agenda Item 5.1</a:t>
            </a:r>
            <a:br>
              <a:rPr lang="en-US" dirty="0"/>
            </a:br>
            <a:r>
              <a:rPr lang="en-US" dirty="0"/>
              <a:t>Driver/User/Operator?</a:t>
            </a:r>
          </a:p>
        </p:txBody>
      </p:sp>
      <p:sp>
        <p:nvSpPr>
          <p:cNvPr id="3" name="Content Placeholder 2">
            <a:extLst>
              <a:ext uri="{FF2B5EF4-FFF2-40B4-BE49-F238E27FC236}">
                <a16:creationId xmlns:a16="http://schemas.microsoft.com/office/drawing/2014/main" id="{20D5199F-D94A-4544-A029-396494413A6A}"/>
              </a:ext>
            </a:extLst>
          </p:cNvPr>
          <p:cNvSpPr>
            <a:spLocks noGrp="1"/>
          </p:cNvSpPr>
          <p:nvPr>
            <p:ph idx="1"/>
          </p:nvPr>
        </p:nvSpPr>
        <p:spPr>
          <a:xfrm>
            <a:off x="548640" y="1188719"/>
            <a:ext cx="10515600" cy="5240655"/>
          </a:xfrm>
        </p:spPr>
        <p:txBody>
          <a:bodyPr>
            <a:normAutofit/>
          </a:bodyPr>
          <a:lstStyle/>
          <a:p>
            <a:pPr marL="342900" marR="0" lvl="0" indent="-342900">
              <a:spcBef>
                <a:spcPts val="300"/>
              </a:spcBef>
              <a:spcAft>
                <a:spcPts val="300"/>
              </a:spcAft>
              <a:buFont typeface="Symbol" panose="05050102010706020507" pitchFamily="18" charset="2"/>
              <a:buChar char=""/>
            </a:pPr>
            <a:r>
              <a:rPr lang="en-GB" dirty="0">
                <a:ea typeface="Calibri" panose="020F0502020204030204" pitchFamily="34" charset="0"/>
              </a:rPr>
              <a:t>User-in-charge</a:t>
            </a:r>
          </a:p>
          <a:p>
            <a:pPr marL="800100" lvl="1" indent="-342900">
              <a:spcBef>
                <a:spcPts val="300"/>
              </a:spcBef>
              <a:spcAft>
                <a:spcPts val="300"/>
              </a:spcAft>
              <a:buFont typeface="Symbol" panose="05050102010706020507" pitchFamily="18" charset="2"/>
              <a:buChar char=""/>
            </a:pPr>
            <a:r>
              <a:rPr lang="en-US" dirty="0">
                <a:effectLst/>
                <a:ea typeface="Calibri" panose="020F0502020204030204" pitchFamily="34" charset="0"/>
              </a:rPr>
              <a:t>A person qualified and </a:t>
            </a:r>
            <a:r>
              <a:rPr lang="en-US" dirty="0">
                <a:ea typeface="Calibri" panose="020F0502020204030204" pitchFamily="34" charset="0"/>
              </a:rPr>
              <a:t>fit</a:t>
            </a:r>
            <a:r>
              <a:rPr lang="en-US" dirty="0">
                <a:effectLst/>
                <a:ea typeface="Calibri" panose="020F0502020204030204" pitchFamily="34" charset="0"/>
              </a:rPr>
              <a:t> to operate a vehicle either in the vehicle or </a:t>
            </a:r>
            <a:r>
              <a:rPr lang="en-US" u="sng" dirty="0">
                <a:effectLst/>
                <a:ea typeface="Calibri" panose="020F0502020204030204" pitchFamily="34" charset="0"/>
              </a:rPr>
              <a:t>having a line-of-sight</a:t>
            </a:r>
            <a:r>
              <a:rPr lang="en-US" dirty="0">
                <a:effectLst/>
                <a:ea typeface="Calibri" panose="020F0502020204030204" pitchFamily="34" charset="0"/>
              </a:rPr>
              <a:t> to the vehicle</a:t>
            </a:r>
          </a:p>
          <a:p>
            <a:pPr marL="1257300" lvl="2" indent="-342900">
              <a:spcBef>
                <a:spcPts val="300"/>
              </a:spcBef>
              <a:spcAft>
                <a:spcPts val="300"/>
              </a:spcAft>
              <a:buFont typeface="Symbol" panose="05050102010706020507" pitchFamily="18" charset="2"/>
              <a:buChar char=""/>
            </a:pPr>
            <a:r>
              <a:rPr lang="en-US" dirty="0">
                <a:ea typeface="Calibri" panose="020F0502020204030204" pitchFamily="34" charset="0"/>
              </a:rPr>
              <a:t>Liable for conduct unrelated to the DDT (e.g., insurance, maintenance, reporting crashes, child use of seat belt)</a:t>
            </a:r>
          </a:p>
          <a:p>
            <a:pPr marL="800100" lvl="1" indent="-342900">
              <a:spcBef>
                <a:spcPts val="300"/>
              </a:spcBef>
              <a:spcAft>
                <a:spcPts val="300"/>
              </a:spcAft>
              <a:buFont typeface="Symbol" panose="05050102010706020507" pitchFamily="18" charset="2"/>
              <a:buChar char=""/>
            </a:pPr>
            <a:r>
              <a:rPr lang="en-US" u="sng" dirty="0">
                <a:effectLst/>
                <a:ea typeface="Calibri" panose="020F0502020204030204" pitchFamily="34" charset="0"/>
              </a:rPr>
              <a:t>Excludes </a:t>
            </a:r>
            <a:r>
              <a:rPr lang="en-US" u="sng" dirty="0">
                <a:ea typeface="Calibri" panose="020F0502020204030204" pitchFamily="34" charset="0"/>
              </a:rPr>
              <a:t>operators in remote control centers</a:t>
            </a:r>
            <a:endParaRPr lang="en-GB" sz="1800" dirty="0">
              <a:effectLst/>
              <a:ea typeface="Times New Roman" panose="02020603050405020304" pitchFamily="18" charset="0"/>
            </a:endParaRPr>
          </a:p>
          <a:p>
            <a:pPr marL="342900" indent="-342900">
              <a:spcBef>
                <a:spcPts val="1200"/>
              </a:spcBef>
              <a:buFont typeface="Symbol" panose="05050102010706020507" pitchFamily="18" charset="2"/>
              <a:buChar char=""/>
            </a:pPr>
            <a:r>
              <a:rPr lang="en-US" dirty="0">
                <a:ea typeface="Calibri" panose="020F0502020204030204" pitchFamily="34" charset="0"/>
              </a:rPr>
              <a:t>J3016</a:t>
            </a:r>
            <a:endParaRPr lang="en-US" dirty="0">
              <a:effectLst/>
              <a:ea typeface="Calibri" panose="020F0502020204030204" pitchFamily="34" charset="0"/>
            </a:endParaRPr>
          </a:p>
          <a:p>
            <a:pPr marL="800100" lvl="1" indent="-342900">
              <a:spcBef>
                <a:spcPts val="300"/>
              </a:spcBef>
              <a:spcAft>
                <a:spcPts val="300"/>
              </a:spcAft>
              <a:buFont typeface="Symbol" panose="05050102010706020507" pitchFamily="18" charset="2"/>
              <a:buChar char=""/>
            </a:pPr>
            <a:r>
              <a:rPr lang="en-US" dirty="0">
                <a:effectLst/>
                <a:ea typeface="Calibri" panose="020F0502020204030204" pitchFamily="34" charset="0"/>
              </a:rPr>
              <a:t>“Remote driver”: A driver who is not seated in a position to manually exercise in-vehicle braking, accelerating, steering, and transmission gear selection input devices (if any) but is able to operate the vehicle </a:t>
            </a:r>
            <a:r>
              <a:rPr lang="en-US" dirty="0">
                <a:ea typeface="Calibri" panose="020F0502020204030204" pitchFamily="34" charset="0"/>
              </a:rPr>
              <a:t>[</a:t>
            </a:r>
            <a:r>
              <a:rPr lang="en-US" dirty="0">
                <a:effectLst/>
                <a:ea typeface="Calibri" panose="020F0502020204030204" pitchFamily="34" charset="0"/>
              </a:rPr>
              <a:t>perform the DDT]. </a:t>
            </a:r>
          </a:p>
          <a:p>
            <a:pPr marL="800100" lvl="1" indent="-342900">
              <a:spcBef>
                <a:spcPts val="300"/>
              </a:spcBef>
              <a:spcAft>
                <a:spcPts val="300"/>
              </a:spcAft>
              <a:buFont typeface="Symbol" panose="05050102010706020507" pitchFamily="18" charset="2"/>
              <a:buChar char=""/>
            </a:pPr>
            <a:r>
              <a:rPr lang="en-US" dirty="0">
                <a:effectLst/>
                <a:ea typeface="Calibri" panose="020F0502020204030204" pitchFamily="34" charset="0"/>
              </a:rPr>
              <a:t>User can be within the vehicle, within line of sight of the vehicle, or beyond line of sight of the vehicle.</a:t>
            </a:r>
          </a:p>
        </p:txBody>
      </p:sp>
    </p:spTree>
    <p:extLst>
      <p:ext uri="{BB962C8B-B14F-4D97-AF65-F5344CB8AC3E}">
        <p14:creationId xmlns:p14="http://schemas.microsoft.com/office/powerpoint/2010/main" val="4356450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0E60E5-8534-44B2-9F15-B882DC6A5619}"/>
              </a:ext>
            </a:extLst>
          </p:cNvPr>
          <p:cNvSpPr>
            <a:spLocks noGrp="1"/>
          </p:cNvSpPr>
          <p:nvPr>
            <p:ph type="title"/>
          </p:nvPr>
        </p:nvSpPr>
        <p:spPr/>
        <p:txBody>
          <a:bodyPr>
            <a:normAutofit fontScale="90000"/>
          </a:bodyPr>
          <a:lstStyle/>
          <a:p>
            <a:r>
              <a:rPr kumimoji="0" lang="en-US" sz="2000" b="0" i="0" u="none" strike="noStrike" kern="1200" cap="none" spc="0" normalizeH="0" baseline="0" noProof="0" dirty="0">
                <a:ln>
                  <a:noFill/>
                </a:ln>
                <a:solidFill>
                  <a:prstClr val="black"/>
                </a:solidFill>
                <a:effectLst/>
                <a:uLnTx/>
                <a:uFillTx/>
                <a:latin typeface="Arial Nova Light" panose="020B0304020202020204" pitchFamily="34" charset="0"/>
                <a:ea typeface="+mj-ea"/>
                <a:cs typeface="+mj-cs"/>
              </a:rPr>
              <a:t>Agenda Item 5.1</a:t>
            </a:r>
            <a:br>
              <a:rPr lang="en-US" dirty="0"/>
            </a:br>
            <a:r>
              <a:rPr lang="en-US" dirty="0"/>
              <a:t>Driver/User/Operator?</a:t>
            </a:r>
          </a:p>
        </p:txBody>
      </p:sp>
      <p:sp>
        <p:nvSpPr>
          <p:cNvPr id="3" name="Content Placeholder 2">
            <a:extLst>
              <a:ext uri="{FF2B5EF4-FFF2-40B4-BE49-F238E27FC236}">
                <a16:creationId xmlns:a16="http://schemas.microsoft.com/office/drawing/2014/main" id="{20D5199F-D94A-4544-A029-396494413A6A}"/>
              </a:ext>
            </a:extLst>
          </p:cNvPr>
          <p:cNvSpPr>
            <a:spLocks noGrp="1"/>
          </p:cNvSpPr>
          <p:nvPr>
            <p:ph idx="1"/>
          </p:nvPr>
        </p:nvSpPr>
        <p:spPr>
          <a:xfrm>
            <a:off x="548640" y="1188720"/>
            <a:ext cx="10515600" cy="2354580"/>
          </a:xfrm>
        </p:spPr>
        <p:txBody>
          <a:bodyPr>
            <a:normAutofit/>
          </a:bodyPr>
          <a:lstStyle/>
          <a:p>
            <a:pPr marL="342900" marR="0" lvl="0" indent="-342900">
              <a:spcBef>
                <a:spcPts val="300"/>
              </a:spcBef>
              <a:spcAft>
                <a:spcPts val="300"/>
              </a:spcAft>
              <a:buFont typeface="Symbol" panose="05050102010706020507" pitchFamily="18" charset="2"/>
              <a:buChar char=""/>
            </a:pPr>
            <a:r>
              <a:rPr lang="en-GB" sz="2400" i="1" dirty="0">
                <a:ea typeface="Calibri" panose="020F0502020204030204" pitchFamily="34" charset="0"/>
              </a:rPr>
              <a:t>“ADS vehicle” </a:t>
            </a:r>
            <a:r>
              <a:rPr lang="en-GB" sz="2400" dirty="0">
                <a:ea typeface="Calibri" panose="020F0502020204030204" pitchFamily="34" charset="0"/>
              </a:rPr>
              <a:t>means a vehicle equipped with an ADS.</a:t>
            </a:r>
            <a:endParaRPr lang="en-GB" sz="2400" i="1" dirty="0">
              <a:ea typeface="Calibri" panose="020F0502020204030204" pitchFamily="34" charset="0"/>
            </a:endParaRPr>
          </a:p>
          <a:p>
            <a:pPr marL="342900" marR="0" lvl="0" indent="-342900">
              <a:spcBef>
                <a:spcPts val="300"/>
              </a:spcBef>
              <a:spcAft>
                <a:spcPts val="300"/>
              </a:spcAft>
              <a:buFont typeface="Symbol" panose="05050102010706020507" pitchFamily="18" charset="2"/>
              <a:buChar char=""/>
            </a:pPr>
            <a:r>
              <a:rPr lang="en-GB" sz="2400" i="1" dirty="0">
                <a:ea typeface="Calibri" panose="020F0502020204030204" pitchFamily="34" charset="0"/>
              </a:rPr>
              <a:t>“User” </a:t>
            </a:r>
            <a:r>
              <a:rPr lang="en-GB" sz="2400" dirty="0">
                <a:ea typeface="Calibri" panose="020F0502020204030204" pitchFamily="34" charset="0"/>
              </a:rPr>
              <a:t>means a human being responsible for the ADS vehicle who is qualified, fit, and capable of performing the DDT.</a:t>
            </a:r>
          </a:p>
          <a:p>
            <a:pPr marL="342900" marR="0" lvl="0" indent="-342900">
              <a:spcBef>
                <a:spcPts val="300"/>
              </a:spcBef>
              <a:spcAft>
                <a:spcPts val="300"/>
              </a:spcAft>
              <a:buFont typeface="Symbol" panose="05050102010706020507" pitchFamily="18" charset="2"/>
              <a:buChar char=""/>
            </a:pPr>
            <a:r>
              <a:rPr lang="en-GB" sz="2400" i="1" dirty="0">
                <a:ea typeface="Calibri" panose="020F0502020204030204" pitchFamily="34" charset="0"/>
              </a:rPr>
              <a:t>“User-in-charge” </a:t>
            </a:r>
            <a:r>
              <a:rPr lang="en-GB" sz="2400" dirty="0">
                <a:ea typeface="Calibri" panose="020F0502020204030204" pitchFamily="34" charset="0"/>
              </a:rPr>
              <a:t>means a user in or with a line of sight to the vehicle.</a:t>
            </a:r>
          </a:p>
          <a:p>
            <a:pPr marL="342900" marR="0" lvl="0" indent="-342900">
              <a:spcBef>
                <a:spcPts val="300"/>
              </a:spcBef>
              <a:spcAft>
                <a:spcPts val="300"/>
              </a:spcAft>
              <a:buFont typeface="Symbol" panose="05050102010706020507" pitchFamily="18" charset="2"/>
              <a:buChar char=""/>
            </a:pPr>
            <a:r>
              <a:rPr lang="en-GB" sz="2400" i="1" dirty="0">
                <a:ea typeface="Calibri" panose="020F0502020204030204" pitchFamily="34" charset="0"/>
              </a:rPr>
              <a:t>“Remote operator”</a:t>
            </a:r>
            <a:r>
              <a:rPr lang="en-GB" sz="2400" dirty="0">
                <a:ea typeface="Calibri" panose="020F0502020204030204" pitchFamily="34" charset="0"/>
              </a:rPr>
              <a:t> means a user other than a user-in-charge.</a:t>
            </a:r>
            <a:endParaRPr lang="en-GB" sz="2400" i="1" dirty="0">
              <a:ea typeface="Calibri" panose="020F0502020204030204" pitchFamily="34" charset="0"/>
            </a:endParaRPr>
          </a:p>
        </p:txBody>
      </p:sp>
      <p:sp>
        <p:nvSpPr>
          <p:cNvPr id="4" name="TextBox 3">
            <a:extLst>
              <a:ext uri="{FF2B5EF4-FFF2-40B4-BE49-F238E27FC236}">
                <a16:creationId xmlns:a16="http://schemas.microsoft.com/office/drawing/2014/main" id="{484FD87F-070E-44E0-A51D-9F66FA7CF37B}"/>
              </a:ext>
            </a:extLst>
          </p:cNvPr>
          <p:cNvSpPr txBox="1"/>
          <p:nvPr/>
        </p:nvSpPr>
        <p:spPr>
          <a:xfrm>
            <a:off x="1263015" y="4133282"/>
            <a:ext cx="9086850" cy="954107"/>
          </a:xfrm>
          <a:prstGeom prst="rect">
            <a:avLst/>
          </a:prstGeom>
          <a:noFill/>
          <a:ln w="38100">
            <a:solidFill>
              <a:schemeClr val="accent1"/>
            </a:solidFill>
          </a:ln>
        </p:spPr>
        <p:txBody>
          <a:bodyPr wrap="square" tIns="91440" bIns="91440" rtlCol="0">
            <a:spAutoFit/>
          </a:bodyPr>
          <a:lstStyle/>
          <a:p>
            <a:pPr algn="ctr">
              <a:spcBef>
                <a:spcPts val="600"/>
              </a:spcBef>
              <a:spcAft>
                <a:spcPts val="600"/>
              </a:spcAft>
            </a:pPr>
            <a:r>
              <a:rPr lang="en-US" sz="2000" b="1" dirty="0"/>
              <a:t>Proposal to add these terms and definitions to Document 5 for use as needed.</a:t>
            </a:r>
          </a:p>
          <a:p>
            <a:pPr algn="ctr">
              <a:spcBef>
                <a:spcPts val="600"/>
              </a:spcBef>
              <a:spcAft>
                <a:spcPts val="600"/>
              </a:spcAft>
            </a:pPr>
            <a:r>
              <a:rPr lang="en-US" sz="2000" b="1" dirty="0"/>
              <a:t>(As always, the definitions can be revised as we gain experience using them.)</a:t>
            </a:r>
          </a:p>
        </p:txBody>
      </p:sp>
    </p:spTree>
    <p:extLst>
      <p:ext uri="{BB962C8B-B14F-4D97-AF65-F5344CB8AC3E}">
        <p14:creationId xmlns:p14="http://schemas.microsoft.com/office/powerpoint/2010/main" val="29229768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7A5B5A-2F2F-4FCD-A287-DD2C915AE150}"/>
              </a:ext>
            </a:extLst>
          </p:cNvPr>
          <p:cNvSpPr>
            <a:spLocks noGrp="1"/>
          </p:cNvSpPr>
          <p:nvPr>
            <p:ph type="title"/>
          </p:nvPr>
        </p:nvSpPr>
        <p:spPr/>
        <p:txBody>
          <a:bodyPr>
            <a:normAutofit fontScale="90000"/>
          </a:bodyPr>
          <a:lstStyle/>
          <a:p>
            <a:r>
              <a:rPr kumimoji="0" lang="en-US" sz="2000" b="0" i="0" u="none" strike="noStrike" kern="1200" cap="none" spc="0" normalizeH="0" baseline="0" noProof="0" dirty="0">
                <a:ln>
                  <a:noFill/>
                </a:ln>
                <a:solidFill>
                  <a:prstClr val="black"/>
                </a:solidFill>
                <a:effectLst/>
                <a:uLnTx/>
                <a:uFillTx/>
                <a:latin typeface="Arial Nova Light" panose="020B0304020202020204" pitchFamily="34" charset="0"/>
                <a:ea typeface="+mj-ea"/>
                <a:cs typeface="+mj-cs"/>
              </a:rPr>
              <a:t>Agenda Item 5.2</a:t>
            </a:r>
            <a:br>
              <a:rPr lang="en-US" dirty="0"/>
            </a:br>
            <a:r>
              <a:rPr lang="en-US" dirty="0"/>
              <a:t>Definition of “foreseeable”</a:t>
            </a:r>
          </a:p>
        </p:txBody>
      </p:sp>
      <p:sp>
        <p:nvSpPr>
          <p:cNvPr id="3" name="Content Placeholder 2">
            <a:extLst>
              <a:ext uri="{FF2B5EF4-FFF2-40B4-BE49-F238E27FC236}">
                <a16:creationId xmlns:a16="http://schemas.microsoft.com/office/drawing/2014/main" id="{AF29ACA1-C3F7-4182-BE47-5E967AB737B4}"/>
              </a:ext>
            </a:extLst>
          </p:cNvPr>
          <p:cNvSpPr>
            <a:spLocks noGrp="1"/>
          </p:cNvSpPr>
          <p:nvPr>
            <p:ph idx="1"/>
          </p:nvPr>
        </p:nvSpPr>
        <p:spPr/>
        <p:txBody>
          <a:bodyPr/>
          <a:lstStyle/>
          <a:p>
            <a:r>
              <a:rPr lang="en-US" dirty="0"/>
              <a:t>In FRAV-06-11, Germany proposed that FRAV define this concept</a:t>
            </a:r>
          </a:p>
          <a:p>
            <a:pPr lvl="1"/>
            <a:r>
              <a:rPr lang="en-US" dirty="0"/>
              <a:t>“This term needs to be defined: foreseeable by whom? ADS with sensors, expert driver, neural network, programmer of ADS?”</a:t>
            </a:r>
          </a:p>
          <a:p>
            <a:r>
              <a:rPr lang="en-US" dirty="0"/>
              <a:t>As a regulatory principle, a requirement is something defined by a safety authority (or, in our case, safety authorities)</a:t>
            </a:r>
          </a:p>
          <a:p>
            <a:pPr lvl="1"/>
            <a:r>
              <a:rPr lang="en-US" dirty="0"/>
              <a:t>In requiring ADS to address “foreseeable” situations, the requirement should specify “foreseeable” objectively.</a:t>
            </a:r>
          </a:p>
          <a:p>
            <a:r>
              <a:rPr lang="en-US" dirty="0"/>
              <a:t>We have two main tools for defining foreseeable:</a:t>
            </a:r>
          </a:p>
          <a:p>
            <a:pPr lvl="1"/>
            <a:r>
              <a:rPr lang="en-US" dirty="0"/>
              <a:t>ODD conditions</a:t>
            </a:r>
          </a:p>
          <a:p>
            <a:pPr lvl="1"/>
            <a:r>
              <a:rPr lang="en-US" dirty="0"/>
              <a:t>Traffic scenarios</a:t>
            </a:r>
          </a:p>
        </p:txBody>
      </p:sp>
    </p:spTree>
    <p:extLst>
      <p:ext uri="{BB962C8B-B14F-4D97-AF65-F5344CB8AC3E}">
        <p14:creationId xmlns:p14="http://schemas.microsoft.com/office/powerpoint/2010/main" val="9841094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7A5B5A-2F2F-4FCD-A287-DD2C915AE150}"/>
              </a:ext>
            </a:extLst>
          </p:cNvPr>
          <p:cNvSpPr>
            <a:spLocks noGrp="1"/>
          </p:cNvSpPr>
          <p:nvPr>
            <p:ph type="title"/>
          </p:nvPr>
        </p:nvSpPr>
        <p:spPr/>
        <p:txBody>
          <a:bodyPr>
            <a:normAutofit fontScale="90000"/>
          </a:bodyPr>
          <a:lstStyle/>
          <a:p>
            <a:r>
              <a:rPr kumimoji="0" lang="en-US" sz="2000" b="0" i="0" u="none" strike="noStrike" kern="1200" cap="none" spc="0" normalizeH="0" baseline="0" noProof="0" dirty="0">
                <a:ln>
                  <a:noFill/>
                </a:ln>
                <a:solidFill>
                  <a:prstClr val="black"/>
                </a:solidFill>
                <a:effectLst/>
                <a:uLnTx/>
                <a:uFillTx/>
                <a:latin typeface="Arial Nova Light" panose="020B0304020202020204" pitchFamily="34" charset="0"/>
                <a:ea typeface="+mj-ea"/>
                <a:cs typeface="+mj-cs"/>
              </a:rPr>
              <a:t>Agenda Item 5.2</a:t>
            </a:r>
            <a:br>
              <a:rPr lang="en-US" dirty="0"/>
            </a:br>
            <a:r>
              <a:rPr lang="en-US" dirty="0"/>
              <a:t>Definition of “foreseeable”</a:t>
            </a:r>
          </a:p>
        </p:txBody>
      </p:sp>
      <p:sp>
        <p:nvSpPr>
          <p:cNvPr id="3" name="Content Placeholder 2">
            <a:extLst>
              <a:ext uri="{FF2B5EF4-FFF2-40B4-BE49-F238E27FC236}">
                <a16:creationId xmlns:a16="http://schemas.microsoft.com/office/drawing/2014/main" id="{AF29ACA1-C3F7-4182-BE47-5E967AB737B4}"/>
              </a:ext>
            </a:extLst>
          </p:cNvPr>
          <p:cNvSpPr>
            <a:spLocks noGrp="1"/>
          </p:cNvSpPr>
          <p:nvPr>
            <p:ph idx="1"/>
          </p:nvPr>
        </p:nvSpPr>
        <p:spPr/>
        <p:txBody>
          <a:bodyPr>
            <a:normAutofit/>
          </a:bodyPr>
          <a:lstStyle/>
          <a:p>
            <a:r>
              <a:rPr lang="en-US" dirty="0"/>
              <a:t>ODD conditions</a:t>
            </a:r>
          </a:p>
          <a:p>
            <a:pPr lvl="1"/>
            <a:r>
              <a:rPr lang="en-US" dirty="0"/>
              <a:t>In the mandatory ADS description, the manufacturer defines the conditions under which each feature is designed to operate.</a:t>
            </a:r>
          </a:p>
          <a:p>
            <a:pPr lvl="1"/>
            <a:r>
              <a:rPr lang="en-US" dirty="0"/>
              <a:t>The ODD conditions FRAV includes in Chapter 5 of Document 5 are all “foreseeable” because we have identified them.</a:t>
            </a:r>
          </a:p>
          <a:p>
            <a:r>
              <a:rPr lang="en-US" dirty="0"/>
              <a:t>VMAD defines the Scenario Catalogue as a “minimum baseline/non-exhaustive inventory” of traffic situations.</a:t>
            </a:r>
          </a:p>
          <a:p>
            <a:pPr lvl="1"/>
            <a:r>
              <a:rPr lang="en-US" dirty="0"/>
              <a:t>The catalogue may be “minimum” in the sense of a limited number of scenarios.</a:t>
            </a:r>
          </a:p>
          <a:p>
            <a:pPr lvl="1"/>
            <a:r>
              <a:rPr lang="en-US" dirty="0"/>
              <a:t>The catalogue may also be “minimum” in the omitting highly detailed logical or concrete scenarios for certain traffic situations.</a:t>
            </a:r>
          </a:p>
          <a:p>
            <a:pPr lvl="1"/>
            <a:r>
              <a:rPr lang="en-US" dirty="0"/>
              <a:t>Open issue whether the Catalogue includes crash mitigation scenarios.</a:t>
            </a:r>
          </a:p>
        </p:txBody>
      </p:sp>
    </p:spTree>
    <p:extLst>
      <p:ext uri="{BB962C8B-B14F-4D97-AF65-F5344CB8AC3E}">
        <p14:creationId xmlns:p14="http://schemas.microsoft.com/office/powerpoint/2010/main" val="18441835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2F7420-DB6C-49FD-8769-48716BEBE7AC}"/>
              </a:ext>
            </a:extLst>
          </p:cNvPr>
          <p:cNvSpPr>
            <a:spLocks noGrp="1"/>
          </p:cNvSpPr>
          <p:nvPr>
            <p:ph type="title"/>
          </p:nvPr>
        </p:nvSpPr>
        <p:spPr/>
        <p:txBody>
          <a:bodyPr>
            <a:normAutofit fontScale="90000"/>
          </a:bodyPr>
          <a:lstStyle/>
          <a:p>
            <a:r>
              <a:rPr lang="en-US" dirty="0"/>
              <a:t>Today’s Agenda</a:t>
            </a:r>
          </a:p>
        </p:txBody>
      </p:sp>
      <p:sp>
        <p:nvSpPr>
          <p:cNvPr id="3" name="Content Placeholder 2">
            <a:extLst>
              <a:ext uri="{FF2B5EF4-FFF2-40B4-BE49-F238E27FC236}">
                <a16:creationId xmlns:a16="http://schemas.microsoft.com/office/drawing/2014/main" id="{7F5C794F-E1FC-4EDB-9E63-977AE9F5D43B}"/>
              </a:ext>
            </a:extLst>
          </p:cNvPr>
          <p:cNvSpPr>
            <a:spLocks noGrp="1"/>
          </p:cNvSpPr>
          <p:nvPr>
            <p:ph idx="1"/>
          </p:nvPr>
        </p:nvSpPr>
        <p:spPr>
          <a:xfrm>
            <a:off x="548640" y="1188720"/>
            <a:ext cx="10914698" cy="4937760"/>
          </a:xfrm>
        </p:spPr>
        <p:txBody>
          <a:bodyPr/>
          <a:lstStyle/>
          <a:p>
            <a:pPr marL="514350" indent="-514350">
              <a:buFont typeface="+mj-lt"/>
              <a:buAutoNum type="arabicPeriod"/>
            </a:pPr>
            <a:r>
              <a:rPr lang="en-US" dirty="0"/>
              <a:t>Adoption of the agenda</a:t>
            </a:r>
          </a:p>
          <a:p>
            <a:pPr marL="514350" indent="-514350">
              <a:buFont typeface="+mj-lt"/>
              <a:buAutoNum type="arabicPeriod"/>
            </a:pPr>
            <a:r>
              <a:rPr lang="en-US" dirty="0"/>
              <a:t>Adoption of the reports of the previous sessions</a:t>
            </a:r>
          </a:p>
          <a:p>
            <a:pPr marL="514350" indent="-514350">
              <a:buFont typeface="+mj-lt"/>
              <a:buAutoNum type="arabicPeriod"/>
            </a:pPr>
            <a:r>
              <a:rPr lang="en-US" dirty="0"/>
              <a:t>FRAV status and consensus to date</a:t>
            </a:r>
          </a:p>
          <a:p>
            <a:pPr marL="514350" indent="-514350">
              <a:buFont typeface="+mj-lt"/>
              <a:buAutoNum type="arabicPeriod"/>
            </a:pPr>
            <a:r>
              <a:rPr lang="en-US" dirty="0"/>
              <a:t>Comments and updates to Document 5</a:t>
            </a:r>
          </a:p>
          <a:p>
            <a:pPr marL="514350" lvl="0" indent="-514350">
              <a:buFont typeface="+mj-lt"/>
              <a:buAutoNum type="arabicPeriod"/>
              <a:defRPr/>
            </a:pPr>
            <a:r>
              <a:rPr lang="en-US" dirty="0">
                <a:solidFill>
                  <a:prstClr val="black"/>
                </a:solidFill>
              </a:rPr>
              <a:t>Definitions </a:t>
            </a:r>
            <a:r>
              <a:rPr lang="en-US" sz="1800" dirty="0">
                <a:solidFill>
                  <a:prstClr val="black"/>
                </a:solidFill>
              </a:rPr>
              <a:t>(“user” and “foreseeable”)</a:t>
            </a:r>
            <a:endParaRPr lang="en-US" dirty="0">
              <a:solidFill>
                <a:prstClr val="black"/>
              </a:solidFill>
            </a:endParaRPr>
          </a:p>
          <a:p>
            <a:pPr marL="514350" indent="-514350">
              <a:buFont typeface="+mj-lt"/>
              <a:buAutoNum type="arabicPeriod"/>
            </a:pPr>
            <a:r>
              <a:rPr lang="en-US" dirty="0"/>
              <a:t>Elaboration of the five starting points</a:t>
            </a:r>
          </a:p>
          <a:p>
            <a:pPr marL="514350" indent="-514350">
              <a:buFont typeface="+mj-lt"/>
              <a:buAutoNum type="arabicPeriod"/>
            </a:pPr>
            <a:r>
              <a:rPr lang="en-US" dirty="0"/>
              <a:t>ADS level of safety and performance limits</a:t>
            </a:r>
          </a:p>
          <a:p>
            <a:pPr marL="514350" indent="-514350">
              <a:buFont typeface="+mj-lt"/>
              <a:buAutoNum type="arabicPeriod"/>
            </a:pPr>
            <a:r>
              <a:rPr lang="en-US" dirty="0"/>
              <a:t>Next steps and deliverables</a:t>
            </a:r>
          </a:p>
        </p:txBody>
      </p:sp>
    </p:spTree>
    <p:extLst>
      <p:ext uri="{BB962C8B-B14F-4D97-AF65-F5344CB8AC3E}">
        <p14:creationId xmlns:p14="http://schemas.microsoft.com/office/powerpoint/2010/main" val="18434917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mph" presetSubtype="0" fill="hold" nodeType="clickEffect">
                                  <p:stCondLst>
                                    <p:cond delay="0"/>
                                  </p:stCondLst>
                                  <p:iterate type="lt">
                                    <p:tmPct val="4000"/>
                                  </p:iterate>
                                  <p:childTnLst>
                                    <p:set>
                                      <p:cBhvr override="childStyle">
                                        <p:cTn id="6" dur="500" fill="hold"/>
                                        <p:tgtEl>
                                          <p:spTgt spid="3">
                                            <p:txEl>
                                              <p:pRg st="0" end="0"/>
                                            </p:txEl>
                                          </p:spTgt>
                                        </p:tgtEl>
                                        <p:attrNameLst>
                                          <p:attrName>style.color</p:attrName>
                                        </p:attrNameLst>
                                      </p:cBhvr>
                                      <p:to>
                                        <p:clrVal>
                                          <a:srgbClr val="0070C0"/>
                                        </p:clrVal>
                                      </p:to>
                                    </p:set>
                                    <p:set>
                                      <p:cBhvr>
                                        <p:cTn id="7" dur="500" fill="hold"/>
                                        <p:tgtEl>
                                          <p:spTgt spid="3">
                                            <p:txEl>
                                              <p:pRg st="0" end="0"/>
                                            </p:txEl>
                                          </p:spTgt>
                                        </p:tgtEl>
                                        <p:attrNameLst>
                                          <p:attrName>fillcolor</p:attrName>
                                        </p:attrNameLst>
                                      </p:cBhvr>
                                      <p:to>
                                        <p:clrVal>
                                          <a:srgbClr val="0070C0"/>
                                        </p:clrVal>
                                      </p:to>
                                    </p:set>
                                    <p:set>
                                      <p:cBhvr>
                                        <p:cTn id="8" dur="500" fill="hold"/>
                                        <p:tgtEl>
                                          <p:spTgt spid="3">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7A5B5A-2F2F-4FCD-A287-DD2C915AE150}"/>
              </a:ext>
            </a:extLst>
          </p:cNvPr>
          <p:cNvSpPr>
            <a:spLocks noGrp="1"/>
          </p:cNvSpPr>
          <p:nvPr>
            <p:ph type="title"/>
          </p:nvPr>
        </p:nvSpPr>
        <p:spPr/>
        <p:txBody>
          <a:bodyPr>
            <a:normAutofit fontScale="90000"/>
          </a:bodyPr>
          <a:lstStyle/>
          <a:p>
            <a:r>
              <a:rPr kumimoji="0" lang="en-US" sz="2000" b="0" i="0" u="none" strike="noStrike" kern="1200" cap="none" spc="0" normalizeH="0" baseline="0" noProof="0" dirty="0">
                <a:ln>
                  <a:noFill/>
                </a:ln>
                <a:solidFill>
                  <a:prstClr val="black"/>
                </a:solidFill>
                <a:effectLst/>
                <a:uLnTx/>
                <a:uFillTx/>
                <a:latin typeface="Arial Nova Light" panose="020B0304020202020204" pitchFamily="34" charset="0"/>
                <a:ea typeface="+mj-ea"/>
                <a:cs typeface="+mj-cs"/>
              </a:rPr>
              <a:t>Agenda Item 5.2</a:t>
            </a:r>
            <a:br>
              <a:rPr lang="en-US" dirty="0"/>
            </a:br>
            <a:r>
              <a:rPr lang="en-US" dirty="0"/>
              <a:t>Definition of “foreseeable”</a:t>
            </a:r>
          </a:p>
        </p:txBody>
      </p:sp>
      <p:sp>
        <p:nvSpPr>
          <p:cNvPr id="3" name="Content Placeholder 2">
            <a:extLst>
              <a:ext uri="{FF2B5EF4-FFF2-40B4-BE49-F238E27FC236}">
                <a16:creationId xmlns:a16="http://schemas.microsoft.com/office/drawing/2014/main" id="{AF29ACA1-C3F7-4182-BE47-5E967AB737B4}"/>
              </a:ext>
            </a:extLst>
          </p:cNvPr>
          <p:cNvSpPr>
            <a:spLocks noGrp="1"/>
          </p:cNvSpPr>
          <p:nvPr>
            <p:ph idx="1"/>
          </p:nvPr>
        </p:nvSpPr>
        <p:spPr/>
        <p:txBody>
          <a:bodyPr>
            <a:normAutofit lnSpcReduction="10000"/>
          </a:bodyPr>
          <a:lstStyle/>
          <a:p>
            <a:r>
              <a:rPr lang="en-US" dirty="0"/>
              <a:t>Starting points</a:t>
            </a:r>
          </a:p>
          <a:p>
            <a:pPr lvl="1"/>
            <a:r>
              <a:rPr lang="en-US" dirty="0"/>
              <a:t>“The ADS should not cause any traffic accidents that are reasonably foreseeable and preventable.”</a:t>
            </a:r>
          </a:p>
          <a:p>
            <a:pPr lvl="1"/>
            <a:r>
              <a:rPr lang="en-US" dirty="0"/>
              <a:t>“The ADS shall not cause a collision due to its own driving behavior.”¹</a:t>
            </a:r>
          </a:p>
          <a:p>
            <a:r>
              <a:rPr lang="en-US" i="1" dirty="0"/>
              <a:t>“Traffic scenario” </a:t>
            </a:r>
            <a:r>
              <a:rPr lang="en-US" dirty="0"/>
              <a:t>means a representation of one or more real-world driving situations that may occur during a given vehicle trip as defined in the Scenario Catalogue.</a:t>
            </a:r>
          </a:p>
          <a:p>
            <a:pPr lvl="1"/>
            <a:r>
              <a:rPr lang="en-US" sz="2400" i="1" dirty="0">
                <a:effectLst/>
                <a:ea typeface="Calibri" panose="020F0502020204030204" pitchFamily="34" charset="0"/>
              </a:rPr>
              <a:t>“Trip”</a:t>
            </a:r>
            <a:r>
              <a:rPr lang="en-US" sz="2400" dirty="0">
                <a:effectLst/>
                <a:ea typeface="Calibri" panose="020F0502020204030204" pitchFamily="34" charset="0"/>
              </a:rPr>
              <a:t> means the traversal of an entire travel pathway by a vehicle from the point of origin to a destination.</a:t>
            </a:r>
            <a:endParaRPr lang="en-US" dirty="0"/>
          </a:p>
          <a:p>
            <a:r>
              <a:rPr lang="en-US" i="1" dirty="0"/>
              <a:t>“ODD condition” </a:t>
            </a:r>
            <a:r>
              <a:rPr lang="en-US" dirty="0"/>
              <a:t>means an element identified within the ADS description as relevant to an ADS feature.</a:t>
            </a:r>
            <a:endParaRPr lang="en-US" i="1" dirty="0"/>
          </a:p>
          <a:p>
            <a:r>
              <a:rPr lang="en-US" dirty="0"/>
              <a:t>The ADS driving response to a [collision-avoidable] traffic scenario and/or ODD condition should not cause a collision.¹</a:t>
            </a:r>
          </a:p>
          <a:p>
            <a:endParaRPr lang="en-US" dirty="0"/>
          </a:p>
        </p:txBody>
      </p:sp>
      <p:sp>
        <p:nvSpPr>
          <p:cNvPr id="4" name="TextBox 3">
            <a:extLst>
              <a:ext uri="{FF2B5EF4-FFF2-40B4-BE49-F238E27FC236}">
                <a16:creationId xmlns:a16="http://schemas.microsoft.com/office/drawing/2014/main" id="{FC76707F-281B-44FD-B90C-BCC7B4D0C244}"/>
              </a:ext>
            </a:extLst>
          </p:cNvPr>
          <p:cNvSpPr txBox="1"/>
          <p:nvPr/>
        </p:nvSpPr>
        <p:spPr>
          <a:xfrm>
            <a:off x="947738" y="6126480"/>
            <a:ext cx="6540765" cy="307777"/>
          </a:xfrm>
          <a:prstGeom prst="rect">
            <a:avLst/>
          </a:prstGeom>
          <a:noFill/>
        </p:spPr>
        <p:txBody>
          <a:bodyPr wrap="none" rtlCol="0">
            <a:spAutoFit/>
          </a:bodyPr>
          <a:lstStyle/>
          <a:p>
            <a:r>
              <a:rPr lang="en-US" sz="1400" dirty="0"/>
              <a:t>¹ For clarity, “cause” means that the ADS behavior was the critical factor in the collision.</a:t>
            </a:r>
          </a:p>
        </p:txBody>
      </p:sp>
    </p:spTree>
    <p:extLst>
      <p:ext uri="{BB962C8B-B14F-4D97-AF65-F5344CB8AC3E}">
        <p14:creationId xmlns:p14="http://schemas.microsoft.com/office/powerpoint/2010/main" val="118595386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2F7420-DB6C-49FD-8769-48716BEBE7AC}"/>
              </a:ext>
            </a:extLst>
          </p:cNvPr>
          <p:cNvSpPr>
            <a:spLocks noGrp="1"/>
          </p:cNvSpPr>
          <p:nvPr>
            <p:ph type="title"/>
          </p:nvPr>
        </p:nvSpPr>
        <p:spPr/>
        <p:txBody>
          <a:bodyPr>
            <a:normAutofit fontScale="90000"/>
          </a:bodyPr>
          <a:lstStyle/>
          <a:p>
            <a:r>
              <a:rPr lang="en-US" dirty="0"/>
              <a:t>Today’s Agenda</a:t>
            </a:r>
          </a:p>
        </p:txBody>
      </p:sp>
      <p:sp>
        <p:nvSpPr>
          <p:cNvPr id="3" name="Content Placeholder 2">
            <a:extLst>
              <a:ext uri="{FF2B5EF4-FFF2-40B4-BE49-F238E27FC236}">
                <a16:creationId xmlns:a16="http://schemas.microsoft.com/office/drawing/2014/main" id="{7F5C794F-E1FC-4EDB-9E63-977AE9F5D43B}"/>
              </a:ext>
            </a:extLst>
          </p:cNvPr>
          <p:cNvSpPr>
            <a:spLocks noGrp="1"/>
          </p:cNvSpPr>
          <p:nvPr>
            <p:ph idx="1"/>
          </p:nvPr>
        </p:nvSpPr>
        <p:spPr>
          <a:xfrm>
            <a:off x="548640" y="1188720"/>
            <a:ext cx="10515600" cy="5486400"/>
          </a:xfrm>
        </p:spPr>
        <p:txBody>
          <a:bodyPr>
            <a:normAutofit/>
          </a:bodyPr>
          <a:lstStyle/>
          <a:p>
            <a:pPr marL="514350" indent="-514350">
              <a:buFont typeface="+mj-lt"/>
              <a:buAutoNum type="arabicPeriod"/>
            </a:pPr>
            <a:r>
              <a:rPr lang="en-US" dirty="0"/>
              <a:t>Adoption of the Agenda</a:t>
            </a:r>
          </a:p>
          <a:p>
            <a:pPr marL="514350" indent="-514350">
              <a:buFont typeface="+mj-lt"/>
              <a:buAutoNum type="arabicPeriod"/>
            </a:pPr>
            <a:r>
              <a:rPr lang="en-US" dirty="0"/>
              <a:t>Adoption of the report of the last session</a:t>
            </a:r>
          </a:p>
          <a:p>
            <a:pPr marL="514350" indent="-514350">
              <a:buFont typeface="+mj-lt"/>
              <a:buAutoNum type="arabicPeriod"/>
            </a:pPr>
            <a:r>
              <a:rPr lang="en-US" dirty="0"/>
              <a:t>FRAV status and consensus to date</a:t>
            </a:r>
          </a:p>
          <a:p>
            <a:pPr marL="514350" indent="-514350">
              <a:buFont typeface="+mj-lt"/>
              <a:buAutoNum type="arabicPeriod"/>
            </a:pPr>
            <a:r>
              <a:rPr lang="en-US" dirty="0"/>
              <a:t>Comments and updates to Document 5</a:t>
            </a:r>
          </a:p>
          <a:p>
            <a:pPr marL="514350" indent="-514350">
              <a:buFont typeface="+mj-lt"/>
              <a:buAutoNum type="arabicPeriod"/>
            </a:pPr>
            <a:r>
              <a:rPr lang="en-US" dirty="0"/>
              <a:t>Definitions</a:t>
            </a:r>
          </a:p>
          <a:p>
            <a:pPr marL="514350" indent="-514350">
              <a:buFont typeface="+mj-lt"/>
              <a:buAutoNum type="arabicPeriod"/>
            </a:pPr>
            <a:r>
              <a:rPr lang="en-US" dirty="0">
                <a:solidFill>
                  <a:srgbClr val="0070C0"/>
                </a:solidFill>
              </a:rPr>
              <a:t>Elaboration of the five starting points</a:t>
            </a:r>
          </a:p>
          <a:p>
            <a:pPr marL="914400" lvl="1"/>
            <a:r>
              <a:rPr lang="en-US" dirty="0">
                <a:solidFill>
                  <a:srgbClr val="0070C0"/>
                </a:solidFill>
              </a:rPr>
              <a:t>FRAV-07-09 (OICA/CLEPA)</a:t>
            </a:r>
          </a:p>
          <a:p>
            <a:pPr marL="914400" lvl="1"/>
            <a:r>
              <a:rPr lang="en-US" dirty="0">
                <a:solidFill>
                  <a:srgbClr val="0070C0"/>
                </a:solidFill>
              </a:rPr>
              <a:t>Scope and purpose of starting points</a:t>
            </a:r>
          </a:p>
          <a:p>
            <a:pPr marL="514350" indent="-514350">
              <a:buFont typeface="+mj-lt"/>
              <a:buAutoNum type="arabicPeriod"/>
            </a:pPr>
            <a:r>
              <a:rPr lang="en-US" dirty="0"/>
              <a:t>ADS level of safety and performance limits</a:t>
            </a:r>
          </a:p>
          <a:p>
            <a:pPr marL="514350" indent="-514350">
              <a:buFont typeface="+mj-lt"/>
              <a:buAutoNum type="arabicPeriod"/>
            </a:pPr>
            <a:r>
              <a:rPr lang="en-US" dirty="0"/>
              <a:t>Next steps and deliverables</a:t>
            </a:r>
          </a:p>
        </p:txBody>
      </p:sp>
    </p:spTree>
    <p:extLst>
      <p:ext uri="{BB962C8B-B14F-4D97-AF65-F5344CB8AC3E}">
        <p14:creationId xmlns:p14="http://schemas.microsoft.com/office/powerpoint/2010/main" val="41999811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85BFAF8-7A22-4777-ACA8-47149741D7A8}"/>
              </a:ext>
            </a:extLst>
          </p:cNvPr>
          <p:cNvSpPr>
            <a:spLocks noGrp="1"/>
          </p:cNvSpPr>
          <p:nvPr>
            <p:ph type="title"/>
          </p:nvPr>
        </p:nvSpPr>
        <p:spPr>
          <a:xfrm>
            <a:off x="457200" y="182880"/>
            <a:ext cx="8984974" cy="548640"/>
          </a:xfrm>
        </p:spPr>
        <p:txBody>
          <a:bodyPr>
            <a:normAutofit fontScale="90000"/>
          </a:bodyPr>
          <a:lstStyle/>
          <a:p>
            <a:r>
              <a:rPr kumimoji="0" lang="en-US" sz="2000" b="0" i="0" u="none" strike="noStrike" kern="1200" cap="none" spc="0" normalizeH="0" baseline="0" noProof="0" dirty="0">
                <a:ln>
                  <a:noFill/>
                </a:ln>
                <a:solidFill>
                  <a:prstClr val="black"/>
                </a:solidFill>
                <a:effectLst/>
                <a:uLnTx/>
                <a:uFillTx/>
                <a:latin typeface="Arial Nova Light" panose="020B0304020202020204" pitchFamily="34" charset="0"/>
                <a:ea typeface="+mj-ea"/>
                <a:cs typeface="+mj-cs"/>
              </a:rPr>
              <a:t>Agenda Item 6</a:t>
            </a:r>
            <a:br>
              <a:rPr kumimoji="0" lang="en-US" sz="3600" b="0" i="0" u="none" strike="noStrike" kern="1200" cap="none" spc="0" normalizeH="0" baseline="0" noProof="0" dirty="0">
                <a:ln>
                  <a:noFill/>
                </a:ln>
                <a:solidFill>
                  <a:prstClr val="black"/>
                </a:solidFill>
                <a:effectLst/>
                <a:uLnTx/>
                <a:uFillTx/>
                <a:latin typeface="Arial Nova Light" panose="020B0304020202020204" pitchFamily="34" charset="0"/>
                <a:ea typeface="+mj-ea"/>
                <a:cs typeface="+mj-cs"/>
              </a:rPr>
            </a:br>
            <a:r>
              <a:rPr kumimoji="0" lang="en-US" sz="3600" b="0" i="0" u="none" strike="noStrike" kern="1200" cap="none" spc="0" normalizeH="0" baseline="0" noProof="0" dirty="0">
                <a:ln>
                  <a:noFill/>
                </a:ln>
                <a:solidFill>
                  <a:prstClr val="black"/>
                </a:solidFill>
                <a:effectLst/>
                <a:uLnTx/>
                <a:uFillTx/>
                <a:latin typeface="Arial Nova Light" panose="020B0304020202020204" pitchFamily="34" charset="0"/>
                <a:ea typeface="+mj-ea"/>
                <a:cs typeface="+mj-cs"/>
              </a:rPr>
              <a:t>Performance Requirement Starting Points</a:t>
            </a:r>
            <a:endParaRPr lang="en-US" dirty="0"/>
          </a:p>
        </p:txBody>
      </p:sp>
      <p:sp>
        <p:nvSpPr>
          <p:cNvPr id="6" name="Content Placeholder 5">
            <a:extLst>
              <a:ext uri="{FF2B5EF4-FFF2-40B4-BE49-F238E27FC236}">
                <a16:creationId xmlns:a16="http://schemas.microsoft.com/office/drawing/2014/main" id="{5F8F8FCC-5B56-440F-97E9-E10910CC9933}"/>
              </a:ext>
            </a:extLst>
          </p:cNvPr>
          <p:cNvSpPr>
            <a:spLocks noGrp="1"/>
          </p:cNvSpPr>
          <p:nvPr>
            <p:ph idx="1"/>
          </p:nvPr>
        </p:nvSpPr>
        <p:spPr/>
        <p:txBody>
          <a:bodyPr/>
          <a:lstStyle/>
          <a:p>
            <a:pPr marL="514350" indent="-514350">
              <a:lnSpc>
                <a:spcPct val="110000"/>
              </a:lnSpc>
              <a:spcBef>
                <a:spcPts val="600"/>
              </a:spcBef>
              <a:buFont typeface="+mj-lt"/>
              <a:buAutoNum type="arabicPeriod"/>
            </a:pPr>
            <a:r>
              <a:rPr lang="en-US" sz="2800" dirty="0"/>
              <a:t>ADS should drive safely.  </a:t>
            </a:r>
            <a:r>
              <a:rPr lang="en-US" sz="1800" dirty="0"/>
              <a:t>(Ensure safe behavior of the ADS as “the driver”)</a:t>
            </a:r>
            <a:endParaRPr lang="en-US" dirty="0"/>
          </a:p>
          <a:p>
            <a:pPr marL="514350" indent="-514350">
              <a:lnSpc>
                <a:spcPct val="110000"/>
              </a:lnSpc>
              <a:spcBef>
                <a:spcPts val="600"/>
              </a:spcBef>
              <a:buFont typeface="+mj-lt"/>
              <a:buAutoNum type="arabicPeriod"/>
            </a:pPr>
            <a:r>
              <a:rPr lang="en-US" sz="2800" dirty="0"/>
              <a:t>ADS should interact safely with the user.  </a:t>
            </a:r>
            <a:r>
              <a:rPr lang="en-US" sz="1800" dirty="0"/>
              <a:t>(Ensure safe use of ADS and safe interactions with the user such as transfers of control, user override, etc.)</a:t>
            </a:r>
            <a:endParaRPr lang="en-US" sz="2800" dirty="0"/>
          </a:p>
          <a:p>
            <a:pPr marL="514350" indent="-514350">
              <a:lnSpc>
                <a:spcPct val="110000"/>
              </a:lnSpc>
              <a:spcBef>
                <a:spcPts val="600"/>
              </a:spcBef>
              <a:buFont typeface="+mj-lt"/>
              <a:buAutoNum type="arabicPeriod"/>
            </a:pPr>
            <a:r>
              <a:rPr lang="en-US" sz="2800" dirty="0"/>
              <a:t>ADS should manage safety-critical situations.  </a:t>
            </a:r>
            <a:r>
              <a:rPr lang="en-US" sz="1800" dirty="0"/>
              <a:t>(Differentiate between normal driving and emergency situations to ensure safe responses to the latter)</a:t>
            </a:r>
            <a:endParaRPr lang="en-US" sz="2800" dirty="0"/>
          </a:p>
          <a:p>
            <a:pPr marL="514350" indent="-514350">
              <a:lnSpc>
                <a:spcPct val="110000"/>
              </a:lnSpc>
              <a:spcBef>
                <a:spcPts val="600"/>
              </a:spcBef>
              <a:buFont typeface="+mj-lt"/>
              <a:buAutoNum type="arabicPeriod"/>
            </a:pPr>
            <a:r>
              <a:rPr lang="en-US" sz="2800" dirty="0"/>
              <a:t>ADS should safely manage failure modes.  </a:t>
            </a:r>
            <a:r>
              <a:rPr lang="en-US" sz="1800" dirty="0"/>
              <a:t>(Ensure safe responses to system malfunction, physical damage, etc.)</a:t>
            </a:r>
            <a:endParaRPr lang="en-US" sz="2800" dirty="0"/>
          </a:p>
          <a:p>
            <a:pPr marL="514350" indent="-514350">
              <a:buFont typeface="+mj-lt"/>
              <a:buAutoNum type="arabicPeriod"/>
            </a:pPr>
            <a:r>
              <a:rPr lang="en-US" dirty="0"/>
              <a:t>ADS should maintain a safe operational state.  </a:t>
            </a:r>
            <a:r>
              <a:rPr lang="en-US" sz="1800" dirty="0"/>
              <a:t>(Ensure safety throughout the useful life of the ADS, such as safety critical updates, response to obsolescence)</a:t>
            </a:r>
            <a:endParaRPr lang="en-US" dirty="0"/>
          </a:p>
        </p:txBody>
      </p:sp>
    </p:spTree>
    <p:extLst>
      <p:ext uri="{BB962C8B-B14F-4D97-AF65-F5344CB8AC3E}">
        <p14:creationId xmlns:p14="http://schemas.microsoft.com/office/powerpoint/2010/main" val="407899724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85BFAF8-7A22-4777-ACA8-47149741D7A8}"/>
              </a:ext>
            </a:extLst>
          </p:cNvPr>
          <p:cNvSpPr>
            <a:spLocks noGrp="1"/>
          </p:cNvSpPr>
          <p:nvPr>
            <p:ph type="title"/>
          </p:nvPr>
        </p:nvSpPr>
        <p:spPr>
          <a:xfrm>
            <a:off x="457200" y="182880"/>
            <a:ext cx="8984974" cy="548640"/>
          </a:xfrm>
        </p:spPr>
        <p:txBody>
          <a:bodyPr>
            <a:normAutofit fontScale="90000"/>
          </a:bodyPr>
          <a:lstStyle/>
          <a:p>
            <a:r>
              <a:rPr kumimoji="0" lang="en-US" sz="2000" b="0" i="0" u="none" strike="noStrike" kern="1200" cap="none" spc="0" normalizeH="0" baseline="0" noProof="0" dirty="0">
                <a:ln>
                  <a:noFill/>
                </a:ln>
                <a:solidFill>
                  <a:prstClr val="black"/>
                </a:solidFill>
                <a:effectLst/>
                <a:uLnTx/>
                <a:uFillTx/>
                <a:latin typeface="Arial Nova Light" panose="020B0304020202020204" pitchFamily="34" charset="0"/>
                <a:ea typeface="+mj-ea"/>
                <a:cs typeface="+mj-cs"/>
              </a:rPr>
              <a:t>Agenda Item 6</a:t>
            </a:r>
            <a:br>
              <a:rPr kumimoji="0" lang="en-US" sz="3600" b="0" i="0" u="none" strike="noStrike" kern="1200" cap="none" spc="0" normalizeH="0" baseline="0" noProof="0" dirty="0">
                <a:ln>
                  <a:noFill/>
                </a:ln>
                <a:solidFill>
                  <a:prstClr val="black"/>
                </a:solidFill>
                <a:effectLst/>
                <a:uLnTx/>
                <a:uFillTx/>
                <a:latin typeface="Arial Nova Light" panose="020B0304020202020204" pitchFamily="34" charset="0"/>
                <a:ea typeface="+mj-ea"/>
                <a:cs typeface="+mj-cs"/>
              </a:rPr>
            </a:br>
            <a:r>
              <a:rPr kumimoji="0" lang="en-US" sz="3600" b="0" i="0" u="none" strike="noStrike" kern="1200" cap="none" spc="0" normalizeH="0" baseline="0" noProof="0" dirty="0">
                <a:ln>
                  <a:noFill/>
                </a:ln>
                <a:solidFill>
                  <a:prstClr val="black"/>
                </a:solidFill>
                <a:effectLst/>
                <a:uLnTx/>
                <a:uFillTx/>
                <a:latin typeface="Arial Nova Light" panose="020B0304020202020204" pitchFamily="34" charset="0"/>
                <a:ea typeface="+mj-ea"/>
                <a:cs typeface="+mj-cs"/>
              </a:rPr>
              <a:t>Orientation for the following slides</a:t>
            </a:r>
            <a:endParaRPr lang="en-US" dirty="0"/>
          </a:p>
        </p:txBody>
      </p:sp>
      <p:sp>
        <p:nvSpPr>
          <p:cNvPr id="6" name="Content Placeholder 5">
            <a:extLst>
              <a:ext uri="{FF2B5EF4-FFF2-40B4-BE49-F238E27FC236}">
                <a16:creationId xmlns:a16="http://schemas.microsoft.com/office/drawing/2014/main" id="{5F8F8FCC-5B56-440F-97E9-E10910CC9933}"/>
              </a:ext>
            </a:extLst>
          </p:cNvPr>
          <p:cNvSpPr>
            <a:spLocks noGrp="1"/>
          </p:cNvSpPr>
          <p:nvPr>
            <p:ph idx="1"/>
          </p:nvPr>
        </p:nvSpPr>
        <p:spPr>
          <a:xfrm>
            <a:off x="548640" y="1188719"/>
            <a:ext cx="10515600" cy="5440681"/>
          </a:xfrm>
        </p:spPr>
        <p:txBody>
          <a:bodyPr>
            <a:normAutofit/>
          </a:bodyPr>
          <a:lstStyle/>
          <a:p>
            <a:pPr>
              <a:lnSpc>
                <a:spcPct val="110000"/>
              </a:lnSpc>
              <a:spcBef>
                <a:spcPts val="600"/>
              </a:spcBef>
            </a:pPr>
            <a:r>
              <a:rPr lang="en-US" dirty="0"/>
              <a:t>Goal: Reach a common understanding of the starting points</a:t>
            </a:r>
          </a:p>
          <a:p>
            <a:pPr lvl="1">
              <a:lnSpc>
                <a:spcPct val="110000"/>
              </a:lnSpc>
              <a:spcBef>
                <a:spcPts val="600"/>
              </a:spcBef>
            </a:pPr>
            <a:r>
              <a:rPr lang="en-US" dirty="0"/>
              <a:t>Which kinds of issues belong under each starting point</a:t>
            </a:r>
          </a:p>
          <a:p>
            <a:pPr lvl="1">
              <a:lnSpc>
                <a:spcPct val="110000"/>
              </a:lnSpc>
              <a:spcBef>
                <a:spcPts val="600"/>
              </a:spcBef>
            </a:pPr>
            <a:r>
              <a:rPr lang="en-US" dirty="0"/>
              <a:t>Facilitate future organization of work</a:t>
            </a:r>
          </a:p>
          <a:p>
            <a:pPr>
              <a:lnSpc>
                <a:spcPct val="110000"/>
              </a:lnSpc>
              <a:spcBef>
                <a:spcPts val="600"/>
              </a:spcBef>
            </a:pPr>
            <a:r>
              <a:rPr lang="en-US" dirty="0"/>
              <a:t>Based on MLIT and OICA/CLEPA work on 142 candidates</a:t>
            </a:r>
          </a:p>
          <a:p>
            <a:pPr lvl="1">
              <a:lnSpc>
                <a:spcPct val="110000"/>
              </a:lnSpc>
              <a:spcBef>
                <a:spcPts val="600"/>
              </a:spcBef>
            </a:pPr>
            <a:r>
              <a:rPr lang="en-US" dirty="0"/>
              <a:t>Modified for purposes of consistency with starting points</a:t>
            </a:r>
          </a:p>
          <a:p>
            <a:pPr lvl="1">
              <a:lnSpc>
                <a:spcPct val="110000"/>
              </a:lnSpc>
              <a:spcBef>
                <a:spcPts val="600"/>
              </a:spcBef>
            </a:pPr>
            <a:r>
              <a:rPr lang="en-US" dirty="0"/>
              <a:t>Simplified as examples to illustrate what goes where</a:t>
            </a:r>
          </a:p>
          <a:p>
            <a:pPr>
              <a:lnSpc>
                <a:spcPct val="110000"/>
              </a:lnSpc>
              <a:spcBef>
                <a:spcPts val="600"/>
              </a:spcBef>
            </a:pPr>
            <a:r>
              <a:rPr lang="en-US" dirty="0"/>
              <a:t>Seeking comments/questions related to scope of starting point</a:t>
            </a:r>
          </a:p>
          <a:p>
            <a:pPr lvl="1">
              <a:lnSpc>
                <a:spcPct val="110000"/>
              </a:lnSpc>
              <a:spcBef>
                <a:spcPts val="600"/>
              </a:spcBef>
            </a:pPr>
            <a:r>
              <a:rPr lang="en-US" dirty="0"/>
              <a:t>Not seeking approval of items as specific proposals</a:t>
            </a:r>
          </a:p>
          <a:p>
            <a:pPr lvl="1">
              <a:lnSpc>
                <a:spcPct val="110000"/>
              </a:lnSpc>
              <a:spcBef>
                <a:spcPts val="600"/>
              </a:spcBef>
            </a:pPr>
            <a:r>
              <a:rPr lang="en-US" dirty="0"/>
              <a:t>Items provided as guidance for work on FRAV-06-04 and 142 candidates</a:t>
            </a:r>
          </a:p>
        </p:txBody>
      </p:sp>
    </p:spTree>
    <p:extLst>
      <p:ext uri="{BB962C8B-B14F-4D97-AF65-F5344CB8AC3E}">
        <p14:creationId xmlns:p14="http://schemas.microsoft.com/office/powerpoint/2010/main" val="277495700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85BFAF8-7A22-4777-ACA8-47149741D7A8}"/>
              </a:ext>
            </a:extLst>
          </p:cNvPr>
          <p:cNvSpPr>
            <a:spLocks noGrp="1"/>
          </p:cNvSpPr>
          <p:nvPr>
            <p:ph type="title"/>
          </p:nvPr>
        </p:nvSpPr>
        <p:spPr>
          <a:xfrm>
            <a:off x="457200" y="182880"/>
            <a:ext cx="8984974" cy="548640"/>
          </a:xfrm>
        </p:spPr>
        <p:txBody>
          <a:bodyPr>
            <a:normAutofit fontScale="90000"/>
          </a:bodyPr>
          <a:lstStyle/>
          <a:p>
            <a:r>
              <a:rPr kumimoji="0" lang="en-US" sz="2000" b="0" i="0" u="none" strike="noStrike" kern="1200" cap="none" spc="0" normalizeH="0" baseline="0" noProof="0" dirty="0">
                <a:ln>
                  <a:noFill/>
                </a:ln>
                <a:solidFill>
                  <a:prstClr val="black"/>
                </a:solidFill>
                <a:effectLst/>
                <a:uLnTx/>
                <a:uFillTx/>
                <a:latin typeface="Arial Nova Light" panose="020B0304020202020204" pitchFamily="34" charset="0"/>
                <a:ea typeface="+mj-ea"/>
                <a:cs typeface="+mj-cs"/>
              </a:rPr>
              <a:t>Agenda Item 6.1</a:t>
            </a:r>
            <a:br>
              <a:rPr kumimoji="0" lang="en-US" sz="3600" b="0" i="0" u="none" strike="noStrike" kern="1200" cap="none" spc="0" normalizeH="0" baseline="0" noProof="0" dirty="0">
                <a:ln>
                  <a:noFill/>
                </a:ln>
                <a:solidFill>
                  <a:prstClr val="black"/>
                </a:solidFill>
                <a:effectLst/>
                <a:uLnTx/>
                <a:uFillTx/>
                <a:latin typeface="Arial Nova Light" panose="020B0304020202020204" pitchFamily="34" charset="0"/>
                <a:ea typeface="+mj-ea"/>
                <a:cs typeface="+mj-cs"/>
              </a:rPr>
            </a:br>
            <a:r>
              <a:rPr lang="en-US" sz="3600" dirty="0"/>
              <a:t>ADS should drive safely.</a:t>
            </a:r>
            <a:endParaRPr lang="en-US" dirty="0"/>
          </a:p>
        </p:txBody>
      </p:sp>
      <p:sp>
        <p:nvSpPr>
          <p:cNvPr id="6" name="Content Placeholder 5">
            <a:extLst>
              <a:ext uri="{FF2B5EF4-FFF2-40B4-BE49-F238E27FC236}">
                <a16:creationId xmlns:a16="http://schemas.microsoft.com/office/drawing/2014/main" id="{5F8F8FCC-5B56-440F-97E9-E10910CC9933}"/>
              </a:ext>
            </a:extLst>
          </p:cNvPr>
          <p:cNvSpPr>
            <a:spLocks noGrp="1"/>
          </p:cNvSpPr>
          <p:nvPr>
            <p:ph idx="1"/>
          </p:nvPr>
        </p:nvSpPr>
        <p:spPr/>
        <p:txBody>
          <a:bodyPr>
            <a:normAutofit/>
          </a:bodyPr>
          <a:lstStyle/>
          <a:p>
            <a:pPr marL="548640" indent="-514350">
              <a:lnSpc>
                <a:spcPct val="110000"/>
              </a:lnSpc>
              <a:spcBef>
                <a:spcPts val="600"/>
              </a:spcBef>
              <a:buFont typeface="+mj-lt"/>
              <a:buAutoNum type="arabicPeriod"/>
            </a:pPr>
            <a:r>
              <a:rPr lang="en-US" sz="2200" dirty="0"/>
              <a:t>The ADS should respect traffic rules.</a:t>
            </a:r>
          </a:p>
          <a:p>
            <a:pPr marL="548640" indent="-514350">
              <a:lnSpc>
                <a:spcPct val="110000"/>
              </a:lnSpc>
              <a:spcBef>
                <a:spcPts val="600"/>
              </a:spcBef>
              <a:buFont typeface="+mj-lt"/>
              <a:buAutoNum type="arabicPeriod"/>
            </a:pPr>
            <a:r>
              <a:rPr lang="en-US" sz="2200" dirty="0"/>
              <a:t>The ADS driving behavior should be consistent with surrounding traffic conditions.</a:t>
            </a:r>
          </a:p>
          <a:p>
            <a:pPr marL="548640" indent="-514350">
              <a:lnSpc>
                <a:spcPct val="110000"/>
              </a:lnSpc>
              <a:spcBef>
                <a:spcPts val="600"/>
              </a:spcBef>
              <a:buFont typeface="+mj-lt"/>
              <a:buAutoNum type="arabicPeriod"/>
            </a:pPr>
            <a:r>
              <a:rPr lang="en-US" sz="2200" dirty="0"/>
              <a:t>The ADS feature should adapt its behavior to adverse and/or uncertain driving conditions.</a:t>
            </a:r>
          </a:p>
          <a:p>
            <a:pPr marL="548640" indent="-514350">
              <a:lnSpc>
                <a:spcPct val="110000"/>
              </a:lnSpc>
              <a:spcBef>
                <a:spcPts val="600"/>
              </a:spcBef>
              <a:buFont typeface="+mj-lt"/>
              <a:buAutoNum type="arabicPeriod"/>
            </a:pPr>
            <a:r>
              <a:rPr lang="en-US" sz="2200" dirty="0"/>
              <a:t>The ADS should signal safety-related status information to other road users.</a:t>
            </a:r>
          </a:p>
          <a:p>
            <a:pPr marL="514350" indent="-514350">
              <a:lnSpc>
                <a:spcPct val="110000"/>
              </a:lnSpc>
              <a:spcBef>
                <a:spcPts val="600"/>
              </a:spcBef>
              <a:buFont typeface="+mj-lt"/>
              <a:buAutoNum type="arabicPeriod"/>
            </a:pPr>
            <a:r>
              <a:rPr lang="en-US" sz="2200" dirty="0"/>
              <a:t>The ADS driving response to a [collision-avoidable] traffic scenario and/or ODD condition should not cause a collision.</a:t>
            </a:r>
          </a:p>
          <a:p>
            <a:pPr marL="548640" indent="-514350">
              <a:lnSpc>
                <a:spcPct val="110000"/>
              </a:lnSpc>
              <a:spcBef>
                <a:spcPts val="600"/>
              </a:spcBef>
              <a:buFont typeface="+mj-lt"/>
              <a:buAutoNum type="arabicPeriod"/>
            </a:pPr>
            <a:r>
              <a:rPr lang="en-US" sz="2200" dirty="0"/>
              <a:t>The ADS should initiate a safe fallback response when the conditions of its ODD are not met.</a:t>
            </a:r>
          </a:p>
        </p:txBody>
      </p:sp>
    </p:spTree>
    <p:extLst>
      <p:ext uri="{BB962C8B-B14F-4D97-AF65-F5344CB8AC3E}">
        <p14:creationId xmlns:p14="http://schemas.microsoft.com/office/powerpoint/2010/main" val="209494425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85BFAF8-7A22-4777-ACA8-47149741D7A8}"/>
              </a:ext>
            </a:extLst>
          </p:cNvPr>
          <p:cNvSpPr>
            <a:spLocks noGrp="1"/>
          </p:cNvSpPr>
          <p:nvPr>
            <p:ph type="title"/>
          </p:nvPr>
        </p:nvSpPr>
        <p:spPr>
          <a:xfrm>
            <a:off x="457200" y="182880"/>
            <a:ext cx="8984974" cy="548640"/>
          </a:xfrm>
        </p:spPr>
        <p:txBody>
          <a:bodyPr>
            <a:normAutofit fontScale="90000"/>
          </a:bodyPr>
          <a:lstStyle/>
          <a:p>
            <a:r>
              <a:rPr kumimoji="0" lang="en-US" sz="2000" b="0" i="0" u="none" strike="noStrike" kern="1200" cap="none" spc="0" normalizeH="0" baseline="0" noProof="0" dirty="0">
                <a:ln>
                  <a:noFill/>
                </a:ln>
                <a:solidFill>
                  <a:prstClr val="black"/>
                </a:solidFill>
                <a:effectLst/>
                <a:uLnTx/>
                <a:uFillTx/>
                <a:latin typeface="Arial Nova Light" panose="020B0304020202020204" pitchFamily="34" charset="0"/>
                <a:ea typeface="+mj-ea"/>
                <a:cs typeface="+mj-cs"/>
              </a:rPr>
              <a:t>Agenda Item 6.2</a:t>
            </a:r>
            <a:br>
              <a:rPr kumimoji="0" lang="en-US" sz="3600" b="0" i="0" u="none" strike="noStrike" kern="1200" cap="none" spc="0" normalizeH="0" baseline="0" noProof="0" dirty="0">
                <a:ln>
                  <a:noFill/>
                </a:ln>
                <a:solidFill>
                  <a:prstClr val="black"/>
                </a:solidFill>
                <a:effectLst/>
                <a:uLnTx/>
                <a:uFillTx/>
                <a:latin typeface="Arial Nova Light" panose="020B0304020202020204" pitchFamily="34" charset="0"/>
                <a:ea typeface="+mj-ea"/>
                <a:cs typeface="+mj-cs"/>
              </a:rPr>
            </a:br>
            <a:r>
              <a:rPr lang="en-US" sz="3600" dirty="0"/>
              <a:t>ADS should interact safely with the user.</a:t>
            </a:r>
            <a:endParaRPr lang="en-US" dirty="0"/>
          </a:p>
        </p:txBody>
      </p:sp>
      <p:sp>
        <p:nvSpPr>
          <p:cNvPr id="6" name="Content Placeholder 5">
            <a:extLst>
              <a:ext uri="{FF2B5EF4-FFF2-40B4-BE49-F238E27FC236}">
                <a16:creationId xmlns:a16="http://schemas.microsoft.com/office/drawing/2014/main" id="{5F8F8FCC-5B56-440F-97E9-E10910CC9933}"/>
              </a:ext>
            </a:extLst>
          </p:cNvPr>
          <p:cNvSpPr>
            <a:spLocks noGrp="1"/>
          </p:cNvSpPr>
          <p:nvPr>
            <p:ph idx="1"/>
          </p:nvPr>
        </p:nvSpPr>
        <p:spPr/>
        <p:txBody>
          <a:bodyPr>
            <a:normAutofit fontScale="77500" lnSpcReduction="20000"/>
          </a:bodyPr>
          <a:lstStyle/>
          <a:p>
            <a:pPr marL="514350" indent="-514350">
              <a:lnSpc>
                <a:spcPct val="110000"/>
              </a:lnSpc>
              <a:spcBef>
                <a:spcPts val="600"/>
              </a:spcBef>
              <a:buFont typeface="+mj-lt"/>
              <a:buAutoNum type="arabicPeriod"/>
            </a:pPr>
            <a:r>
              <a:rPr lang="en-US" dirty="0"/>
              <a:t>Activation of an ADS feature should not be possible unless the conditions of its ODD are met.</a:t>
            </a:r>
          </a:p>
          <a:p>
            <a:pPr marL="548640" indent="-514350">
              <a:lnSpc>
                <a:spcPct val="110000"/>
              </a:lnSpc>
              <a:spcBef>
                <a:spcPts val="600"/>
              </a:spcBef>
              <a:buFont typeface="+mj-lt"/>
              <a:buAutoNum type="arabicPeriod"/>
            </a:pPr>
            <a:r>
              <a:rPr lang="en-US" dirty="0"/>
              <a:t>The user should be able to override the ADS feature.</a:t>
            </a:r>
          </a:p>
          <a:p>
            <a:pPr marL="548640" indent="-514350">
              <a:lnSpc>
                <a:spcPct val="110000"/>
              </a:lnSpc>
              <a:spcBef>
                <a:spcPts val="600"/>
              </a:spcBef>
              <a:buFont typeface="+mj-lt"/>
              <a:buAutoNum type="arabicPeriod"/>
            </a:pPr>
            <a:r>
              <a:rPr lang="en-US" dirty="0"/>
              <a:t>The ADS should prevent misuse.</a:t>
            </a:r>
          </a:p>
          <a:p>
            <a:pPr marL="548640" indent="-514350">
              <a:lnSpc>
                <a:spcPct val="110000"/>
              </a:lnSpc>
              <a:spcBef>
                <a:spcPts val="600"/>
              </a:spcBef>
              <a:buFont typeface="+mj-lt"/>
              <a:buAutoNum type="arabicPeriod"/>
            </a:pPr>
            <a:r>
              <a:rPr lang="en-US" dirty="0"/>
              <a:t>The ADS should provide timely feedback to the user.</a:t>
            </a:r>
          </a:p>
          <a:p>
            <a:pPr marL="548640" indent="-514350">
              <a:lnSpc>
                <a:spcPct val="110000"/>
              </a:lnSpc>
              <a:spcBef>
                <a:spcPts val="600"/>
              </a:spcBef>
              <a:buFont typeface="+mj-lt"/>
              <a:buAutoNum type="arabicPeriod"/>
            </a:pPr>
            <a:r>
              <a:rPr lang="en-US" dirty="0"/>
              <a:t>The ADS should be tolerant of errors in user inputs.</a:t>
            </a:r>
          </a:p>
          <a:p>
            <a:pPr marL="548640" indent="-514350">
              <a:lnSpc>
                <a:spcPct val="110000"/>
              </a:lnSpc>
              <a:spcBef>
                <a:spcPts val="600"/>
              </a:spcBef>
              <a:buFont typeface="+mj-lt"/>
              <a:buAutoNum type="arabicPeriod"/>
            </a:pPr>
            <a:r>
              <a:rPr lang="en-US" dirty="0"/>
              <a:t>Prior to initiation of a transition to full control, the ADS should determine the availability and readiness of the user-in-charge to assume control of the DDT.</a:t>
            </a:r>
          </a:p>
          <a:p>
            <a:pPr marL="548640" indent="-514350">
              <a:lnSpc>
                <a:spcPct val="110000"/>
              </a:lnSpc>
              <a:spcBef>
                <a:spcPts val="600"/>
              </a:spcBef>
              <a:buFont typeface="+mj-lt"/>
              <a:buAutoNum type="arabicPeriod"/>
            </a:pPr>
            <a:r>
              <a:rPr lang="en-US" dirty="0"/>
              <a:t>Upon initiation of a transition of full control to the user-in-charge, the ADS should suspend user-in-charge activities other than driving enabled by the ADS.</a:t>
            </a:r>
          </a:p>
          <a:p>
            <a:pPr marL="548640" indent="-514350">
              <a:lnSpc>
                <a:spcPct val="110000"/>
              </a:lnSpc>
              <a:spcBef>
                <a:spcPts val="600"/>
              </a:spcBef>
              <a:buFont typeface="+mj-lt"/>
              <a:buAutoNum type="arabicPeriod"/>
            </a:pPr>
            <a:r>
              <a:rPr lang="en-US" dirty="0"/>
              <a:t>The ADS should ensure a safe transition of full control to the user.</a:t>
            </a:r>
          </a:p>
          <a:p>
            <a:pPr marL="548640" indent="-514350">
              <a:lnSpc>
                <a:spcPct val="110000"/>
              </a:lnSpc>
              <a:spcBef>
                <a:spcPts val="600"/>
              </a:spcBef>
              <a:buFont typeface="+mj-lt"/>
              <a:buAutoNum type="arabicPeriod"/>
            </a:pPr>
            <a:r>
              <a:rPr lang="en-US" dirty="0"/>
              <a:t>Pursuant to a transition, the ADS may not deactivate until the user is fully in control of the DDT.</a:t>
            </a:r>
          </a:p>
        </p:txBody>
      </p:sp>
    </p:spTree>
    <p:extLst>
      <p:ext uri="{BB962C8B-B14F-4D97-AF65-F5344CB8AC3E}">
        <p14:creationId xmlns:p14="http://schemas.microsoft.com/office/powerpoint/2010/main" val="1641759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85BFAF8-7A22-4777-ACA8-47149741D7A8}"/>
              </a:ext>
            </a:extLst>
          </p:cNvPr>
          <p:cNvSpPr>
            <a:spLocks noGrp="1"/>
          </p:cNvSpPr>
          <p:nvPr>
            <p:ph type="title"/>
          </p:nvPr>
        </p:nvSpPr>
        <p:spPr>
          <a:xfrm>
            <a:off x="457200" y="182880"/>
            <a:ext cx="8984974" cy="548640"/>
          </a:xfrm>
        </p:spPr>
        <p:txBody>
          <a:bodyPr>
            <a:normAutofit fontScale="90000"/>
          </a:bodyPr>
          <a:lstStyle/>
          <a:p>
            <a:r>
              <a:rPr kumimoji="0" lang="en-US" sz="2000" b="0" i="0" u="none" strike="noStrike" kern="1200" cap="none" spc="0" normalizeH="0" baseline="0" noProof="0" dirty="0">
                <a:ln>
                  <a:noFill/>
                </a:ln>
                <a:solidFill>
                  <a:prstClr val="black"/>
                </a:solidFill>
                <a:effectLst/>
                <a:uLnTx/>
                <a:uFillTx/>
                <a:latin typeface="Arial Nova Light" panose="020B0304020202020204" pitchFamily="34" charset="0"/>
                <a:ea typeface="+mj-ea"/>
                <a:cs typeface="+mj-cs"/>
              </a:rPr>
              <a:t>Agenda Item 6.3</a:t>
            </a:r>
            <a:br>
              <a:rPr kumimoji="0" lang="en-US" sz="3600" b="0" i="0" u="none" strike="noStrike" kern="1200" cap="none" spc="0" normalizeH="0" baseline="0" noProof="0" dirty="0">
                <a:ln>
                  <a:noFill/>
                </a:ln>
                <a:solidFill>
                  <a:prstClr val="black"/>
                </a:solidFill>
                <a:effectLst/>
                <a:uLnTx/>
                <a:uFillTx/>
                <a:latin typeface="Arial Nova Light" panose="020B0304020202020204" pitchFamily="34" charset="0"/>
                <a:ea typeface="+mj-ea"/>
                <a:cs typeface="+mj-cs"/>
              </a:rPr>
            </a:br>
            <a:r>
              <a:rPr lang="en-US" sz="3600" dirty="0"/>
              <a:t>ADS should manage safety-critical situations.</a:t>
            </a:r>
            <a:endParaRPr lang="en-US" dirty="0"/>
          </a:p>
        </p:txBody>
      </p:sp>
      <p:sp>
        <p:nvSpPr>
          <p:cNvPr id="6" name="Content Placeholder 5">
            <a:extLst>
              <a:ext uri="{FF2B5EF4-FFF2-40B4-BE49-F238E27FC236}">
                <a16:creationId xmlns:a16="http://schemas.microsoft.com/office/drawing/2014/main" id="{5F8F8FCC-5B56-440F-97E9-E10910CC9933}"/>
              </a:ext>
            </a:extLst>
          </p:cNvPr>
          <p:cNvSpPr>
            <a:spLocks noGrp="1"/>
          </p:cNvSpPr>
          <p:nvPr>
            <p:ph idx="1"/>
          </p:nvPr>
        </p:nvSpPr>
        <p:spPr/>
        <p:txBody>
          <a:bodyPr>
            <a:normAutofit/>
          </a:bodyPr>
          <a:lstStyle/>
          <a:p>
            <a:pPr marL="514350" indent="-514350">
              <a:lnSpc>
                <a:spcPct val="110000"/>
              </a:lnSpc>
              <a:spcBef>
                <a:spcPts val="600"/>
              </a:spcBef>
              <a:buFont typeface="+mj-lt"/>
              <a:buAutoNum type="arabicPeriod"/>
            </a:pPr>
            <a:r>
              <a:rPr lang="en-US" sz="2200" dirty="0"/>
              <a:t>The ADS should be capable of performing minimal risk maneuvers.</a:t>
            </a:r>
          </a:p>
          <a:p>
            <a:pPr marL="514350" indent="-514350">
              <a:lnSpc>
                <a:spcPct val="110000"/>
              </a:lnSpc>
              <a:spcBef>
                <a:spcPts val="600"/>
              </a:spcBef>
              <a:buFont typeface="+mj-lt"/>
              <a:buAutoNum type="arabicPeriod"/>
            </a:pPr>
            <a:r>
              <a:rPr lang="en-US" sz="2200" dirty="0"/>
              <a:t>A minimal risk maneuver should place the vehicle in a minimal risk condition.</a:t>
            </a:r>
          </a:p>
          <a:p>
            <a:pPr marL="514350" indent="-514350">
              <a:lnSpc>
                <a:spcPct val="110000"/>
              </a:lnSpc>
              <a:spcBef>
                <a:spcPts val="600"/>
              </a:spcBef>
              <a:buFont typeface="+mj-lt"/>
              <a:buAutoNum type="arabicPeriod"/>
            </a:pPr>
            <a:r>
              <a:rPr lang="en-US" sz="2200" dirty="0"/>
              <a:t>A minimal risk maneuver should be initiated as conditions (TBD) warrant.</a:t>
            </a:r>
          </a:p>
          <a:p>
            <a:pPr marL="514350" indent="-514350">
              <a:lnSpc>
                <a:spcPct val="110000"/>
              </a:lnSpc>
              <a:spcBef>
                <a:spcPts val="600"/>
              </a:spcBef>
              <a:buFont typeface="+mj-lt"/>
              <a:buAutoNum type="arabicPeriod"/>
            </a:pPr>
            <a:r>
              <a:rPr lang="en-US" sz="2200" dirty="0"/>
              <a:t>Pursuant to a minimal risk maneuver, the ADS may not deactivate until the vehicle has reached a minimal risk condition.</a:t>
            </a:r>
          </a:p>
          <a:p>
            <a:pPr marL="514350" indent="-514350">
              <a:lnSpc>
                <a:spcPct val="110000"/>
              </a:lnSpc>
              <a:spcBef>
                <a:spcPts val="600"/>
              </a:spcBef>
              <a:buFont typeface="+mj-lt"/>
              <a:buAutoNum type="arabicPeriod"/>
            </a:pPr>
            <a:r>
              <a:rPr lang="en-US" sz="2200" dirty="0"/>
              <a:t>In the event of a collision, the ADS should revert to a minimal risk condition and deactivate.</a:t>
            </a:r>
          </a:p>
          <a:p>
            <a:pPr marL="514350" indent="-514350">
              <a:lnSpc>
                <a:spcPct val="110000"/>
              </a:lnSpc>
              <a:spcBef>
                <a:spcPts val="600"/>
              </a:spcBef>
              <a:buFont typeface="+mj-lt"/>
              <a:buAutoNum type="arabicPeriod"/>
            </a:pPr>
            <a:r>
              <a:rPr lang="en-US" sz="2200" dirty="0"/>
              <a:t>The ADS should initiate an MRM in response to a user failure to safely perform the DDT in completion of a transition to full control.</a:t>
            </a:r>
          </a:p>
        </p:txBody>
      </p:sp>
    </p:spTree>
    <p:extLst>
      <p:ext uri="{BB962C8B-B14F-4D97-AF65-F5344CB8AC3E}">
        <p14:creationId xmlns:p14="http://schemas.microsoft.com/office/powerpoint/2010/main" val="208778543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85BFAF8-7A22-4777-ACA8-47149741D7A8}"/>
              </a:ext>
            </a:extLst>
          </p:cNvPr>
          <p:cNvSpPr>
            <a:spLocks noGrp="1"/>
          </p:cNvSpPr>
          <p:nvPr>
            <p:ph type="title"/>
          </p:nvPr>
        </p:nvSpPr>
        <p:spPr>
          <a:xfrm>
            <a:off x="457200" y="182880"/>
            <a:ext cx="8984974" cy="548640"/>
          </a:xfrm>
        </p:spPr>
        <p:txBody>
          <a:bodyPr>
            <a:normAutofit fontScale="90000"/>
          </a:bodyPr>
          <a:lstStyle/>
          <a:p>
            <a:r>
              <a:rPr kumimoji="0" lang="en-US" sz="2000" b="0" i="0" u="none" strike="noStrike" kern="1200" cap="none" spc="0" normalizeH="0" baseline="0" noProof="0" dirty="0">
                <a:ln>
                  <a:noFill/>
                </a:ln>
                <a:solidFill>
                  <a:prstClr val="black"/>
                </a:solidFill>
                <a:effectLst/>
                <a:uLnTx/>
                <a:uFillTx/>
                <a:latin typeface="Arial Nova Light" panose="020B0304020202020204" pitchFamily="34" charset="0"/>
                <a:ea typeface="+mj-ea"/>
                <a:cs typeface="+mj-cs"/>
              </a:rPr>
              <a:t>Agenda Item 6.4</a:t>
            </a:r>
            <a:br>
              <a:rPr kumimoji="0" lang="en-US" sz="3600" b="0" i="0" u="none" strike="noStrike" kern="1200" cap="none" spc="0" normalizeH="0" baseline="0" noProof="0" dirty="0">
                <a:ln>
                  <a:noFill/>
                </a:ln>
                <a:solidFill>
                  <a:prstClr val="black"/>
                </a:solidFill>
                <a:effectLst/>
                <a:uLnTx/>
                <a:uFillTx/>
                <a:latin typeface="Arial Nova Light" panose="020B0304020202020204" pitchFamily="34" charset="0"/>
                <a:ea typeface="+mj-ea"/>
                <a:cs typeface="+mj-cs"/>
              </a:rPr>
            </a:br>
            <a:r>
              <a:rPr lang="en-US" sz="3600" dirty="0"/>
              <a:t>ADS should safely manage failure modes.</a:t>
            </a:r>
            <a:endParaRPr lang="en-US" dirty="0"/>
          </a:p>
        </p:txBody>
      </p:sp>
      <p:sp>
        <p:nvSpPr>
          <p:cNvPr id="6" name="Content Placeholder 5">
            <a:extLst>
              <a:ext uri="{FF2B5EF4-FFF2-40B4-BE49-F238E27FC236}">
                <a16:creationId xmlns:a16="http://schemas.microsoft.com/office/drawing/2014/main" id="{5F8F8FCC-5B56-440F-97E9-E10910CC9933}"/>
              </a:ext>
            </a:extLst>
          </p:cNvPr>
          <p:cNvSpPr>
            <a:spLocks noGrp="1"/>
          </p:cNvSpPr>
          <p:nvPr>
            <p:ph idx="1"/>
          </p:nvPr>
        </p:nvSpPr>
        <p:spPr/>
        <p:txBody>
          <a:bodyPr>
            <a:normAutofit/>
          </a:bodyPr>
          <a:lstStyle/>
          <a:p>
            <a:pPr marL="514350" indent="-514350">
              <a:lnSpc>
                <a:spcPct val="110000"/>
              </a:lnSpc>
              <a:spcBef>
                <a:spcPts val="600"/>
              </a:spcBef>
              <a:buFont typeface="+mj-lt"/>
              <a:buAutoNum type="arabicPeriod"/>
            </a:pPr>
            <a:r>
              <a:rPr lang="en-US" sz="2200" dirty="0"/>
              <a:t>The ADS should detect failure modes.</a:t>
            </a:r>
          </a:p>
          <a:p>
            <a:pPr marL="514350" indent="-514350">
              <a:lnSpc>
                <a:spcPct val="110000"/>
              </a:lnSpc>
              <a:spcBef>
                <a:spcPts val="600"/>
              </a:spcBef>
              <a:buFont typeface="+mj-lt"/>
              <a:buAutoNum type="arabicPeriod"/>
            </a:pPr>
            <a:r>
              <a:rPr lang="en-US" sz="2200" dirty="0"/>
              <a:t>The ADS should initiate a safe fallback response upon detection of an unsafe operational state and deactivate upon completion.</a:t>
            </a:r>
          </a:p>
          <a:p>
            <a:pPr marL="514350" indent="-514350">
              <a:lnSpc>
                <a:spcPct val="110000"/>
              </a:lnSpc>
              <a:spcBef>
                <a:spcPts val="600"/>
              </a:spcBef>
              <a:buFont typeface="+mj-lt"/>
              <a:buAutoNum type="arabicPeriod"/>
            </a:pPr>
            <a:r>
              <a:rPr lang="en-US" sz="2200" dirty="0"/>
              <a:t>An ADS feature may function in the presence of failures that do not impact its performance.</a:t>
            </a:r>
          </a:p>
          <a:p>
            <a:pPr marL="514350" indent="-514350">
              <a:lnSpc>
                <a:spcPct val="110000"/>
              </a:lnSpc>
              <a:spcBef>
                <a:spcPts val="600"/>
              </a:spcBef>
              <a:buFont typeface="+mj-lt"/>
              <a:buAutoNum type="arabicPeriod"/>
            </a:pPr>
            <a:endParaRPr lang="en-US" sz="2200" dirty="0"/>
          </a:p>
        </p:txBody>
      </p:sp>
    </p:spTree>
    <p:extLst>
      <p:ext uri="{BB962C8B-B14F-4D97-AF65-F5344CB8AC3E}">
        <p14:creationId xmlns:p14="http://schemas.microsoft.com/office/powerpoint/2010/main" val="369134491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85BFAF8-7A22-4777-ACA8-47149741D7A8}"/>
              </a:ext>
            </a:extLst>
          </p:cNvPr>
          <p:cNvSpPr>
            <a:spLocks noGrp="1"/>
          </p:cNvSpPr>
          <p:nvPr>
            <p:ph type="title"/>
          </p:nvPr>
        </p:nvSpPr>
        <p:spPr>
          <a:xfrm>
            <a:off x="457200" y="182880"/>
            <a:ext cx="8984974" cy="548640"/>
          </a:xfrm>
        </p:spPr>
        <p:txBody>
          <a:bodyPr>
            <a:normAutofit fontScale="90000"/>
          </a:bodyPr>
          <a:lstStyle/>
          <a:p>
            <a:r>
              <a:rPr kumimoji="0" lang="en-US" sz="2000" b="0" i="0" u="none" strike="noStrike" kern="1200" cap="none" spc="0" normalizeH="0" baseline="0" noProof="0" dirty="0">
                <a:ln>
                  <a:noFill/>
                </a:ln>
                <a:solidFill>
                  <a:prstClr val="black"/>
                </a:solidFill>
                <a:effectLst/>
                <a:uLnTx/>
                <a:uFillTx/>
                <a:latin typeface="Arial Nova Light" panose="020B0304020202020204" pitchFamily="34" charset="0"/>
                <a:ea typeface="+mj-ea"/>
                <a:cs typeface="+mj-cs"/>
              </a:rPr>
              <a:t>Agenda Item 6.5</a:t>
            </a:r>
            <a:br>
              <a:rPr kumimoji="0" lang="en-US" sz="3600" b="0" i="0" u="none" strike="noStrike" kern="1200" cap="none" spc="0" normalizeH="0" baseline="0" noProof="0" dirty="0">
                <a:ln>
                  <a:noFill/>
                </a:ln>
                <a:solidFill>
                  <a:prstClr val="black"/>
                </a:solidFill>
                <a:effectLst/>
                <a:uLnTx/>
                <a:uFillTx/>
                <a:latin typeface="Arial Nova Light" panose="020B0304020202020204" pitchFamily="34" charset="0"/>
                <a:ea typeface="+mj-ea"/>
                <a:cs typeface="+mj-cs"/>
              </a:rPr>
            </a:br>
            <a:r>
              <a:rPr lang="en-US" dirty="0"/>
              <a:t>ADS should maintain a safe operational state.</a:t>
            </a:r>
          </a:p>
        </p:txBody>
      </p:sp>
      <p:sp>
        <p:nvSpPr>
          <p:cNvPr id="6" name="Content Placeholder 5">
            <a:extLst>
              <a:ext uri="{FF2B5EF4-FFF2-40B4-BE49-F238E27FC236}">
                <a16:creationId xmlns:a16="http://schemas.microsoft.com/office/drawing/2014/main" id="{5F8F8FCC-5B56-440F-97E9-E10910CC9933}"/>
              </a:ext>
            </a:extLst>
          </p:cNvPr>
          <p:cNvSpPr>
            <a:spLocks noGrp="1"/>
          </p:cNvSpPr>
          <p:nvPr>
            <p:ph idx="1"/>
          </p:nvPr>
        </p:nvSpPr>
        <p:spPr/>
        <p:txBody>
          <a:bodyPr>
            <a:normAutofit/>
          </a:bodyPr>
          <a:lstStyle/>
          <a:p>
            <a:pPr marL="514350" indent="-514350">
              <a:lnSpc>
                <a:spcPct val="110000"/>
              </a:lnSpc>
              <a:spcBef>
                <a:spcPts val="600"/>
              </a:spcBef>
              <a:buFont typeface="+mj-lt"/>
              <a:buAutoNum type="arabicPeriod"/>
            </a:pPr>
            <a:r>
              <a:rPr lang="en-US" sz="2200" dirty="0"/>
              <a:t>The ADS should be disabled while in an unsafe operational state.</a:t>
            </a:r>
          </a:p>
          <a:p>
            <a:pPr marL="514350" indent="-514350">
              <a:lnSpc>
                <a:spcPct val="110000"/>
              </a:lnSpc>
              <a:spcBef>
                <a:spcPts val="600"/>
              </a:spcBef>
              <a:buFont typeface="+mj-lt"/>
              <a:buAutoNum type="arabicPeriod"/>
            </a:pPr>
            <a:r>
              <a:rPr lang="en-US" sz="2200" dirty="0"/>
              <a:t>Following a collision, activation of the ADS should not be possible until its safe operational state has been verified.</a:t>
            </a:r>
          </a:p>
          <a:p>
            <a:pPr marL="514350" indent="-514350">
              <a:lnSpc>
                <a:spcPct val="110000"/>
              </a:lnSpc>
              <a:spcBef>
                <a:spcPts val="600"/>
              </a:spcBef>
              <a:buFont typeface="+mj-lt"/>
              <a:buAutoNum type="arabicPeriod"/>
            </a:pPr>
            <a:endParaRPr lang="en-US" sz="2200" dirty="0"/>
          </a:p>
          <a:p>
            <a:pPr marL="514350" indent="-514350">
              <a:lnSpc>
                <a:spcPct val="110000"/>
              </a:lnSpc>
              <a:spcBef>
                <a:spcPts val="600"/>
              </a:spcBef>
              <a:buFont typeface="+mj-lt"/>
              <a:buAutoNum type="arabicPeriod"/>
            </a:pPr>
            <a:endParaRPr lang="en-US" sz="2200" dirty="0"/>
          </a:p>
        </p:txBody>
      </p:sp>
    </p:spTree>
    <p:extLst>
      <p:ext uri="{BB962C8B-B14F-4D97-AF65-F5344CB8AC3E}">
        <p14:creationId xmlns:p14="http://schemas.microsoft.com/office/powerpoint/2010/main" val="327651238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2F7420-DB6C-49FD-8769-48716BEBE7AC}"/>
              </a:ext>
            </a:extLst>
          </p:cNvPr>
          <p:cNvSpPr>
            <a:spLocks noGrp="1"/>
          </p:cNvSpPr>
          <p:nvPr>
            <p:ph type="title"/>
          </p:nvPr>
        </p:nvSpPr>
        <p:spPr/>
        <p:txBody>
          <a:bodyPr>
            <a:normAutofit fontScale="90000"/>
          </a:bodyPr>
          <a:lstStyle/>
          <a:p>
            <a:r>
              <a:rPr lang="en-US" dirty="0"/>
              <a:t>Today’s Agenda</a:t>
            </a:r>
          </a:p>
        </p:txBody>
      </p:sp>
      <p:sp>
        <p:nvSpPr>
          <p:cNvPr id="3" name="Content Placeholder 2">
            <a:extLst>
              <a:ext uri="{FF2B5EF4-FFF2-40B4-BE49-F238E27FC236}">
                <a16:creationId xmlns:a16="http://schemas.microsoft.com/office/drawing/2014/main" id="{7F5C794F-E1FC-4EDB-9E63-977AE9F5D43B}"/>
              </a:ext>
            </a:extLst>
          </p:cNvPr>
          <p:cNvSpPr>
            <a:spLocks noGrp="1"/>
          </p:cNvSpPr>
          <p:nvPr>
            <p:ph idx="1"/>
          </p:nvPr>
        </p:nvSpPr>
        <p:spPr>
          <a:xfrm>
            <a:off x="548640" y="1188720"/>
            <a:ext cx="10515600" cy="5486400"/>
          </a:xfrm>
        </p:spPr>
        <p:txBody>
          <a:bodyPr>
            <a:normAutofit/>
          </a:bodyPr>
          <a:lstStyle/>
          <a:p>
            <a:pPr marL="514350" indent="-514350">
              <a:buFont typeface="+mj-lt"/>
              <a:buAutoNum type="arabicPeriod"/>
            </a:pPr>
            <a:r>
              <a:rPr lang="en-US" dirty="0"/>
              <a:t>Adoption of the Agenda</a:t>
            </a:r>
          </a:p>
          <a:p>
            <a:pPr marL="514350" indent="-514350">
              <a:buFont typeface="+mj-lt"/>
              <a:buAutoNum type="arabicPeriod"/>
            </a:pPr>
            <a:r>
              <a:rPr lang="en-US" dirty="0"/>
              <a:t>Adoption of the report of the last session</a:t>
            </a:r>
          </a:p>
          <a:p>
            <a:pPr marL="514350" indent="-514350">
              <a:buFont typeface="+mj-lt"/>
              <a:buAutoNum type="arabicPeriod"/>
            </a:pPr>
            <a:r>
              <a:rPr lang="en-US" dirty="0"/>
              <a:t>FRAV status and consensus to date</a:t>
            </a:r>
          </a:p>
          <a:p>
            <a:pPr marL="514350" indent="-514350">
              <a:buFont typeface="+mj-lt"/>
              <a:buAutoNum type="arabicPeriod"/>
            </a:pPr>
            <a:r>
              <a:rPr lang="en-US" dirty="0"/>
              <a:t>Comments and updates to Document 5</a:t>
            </a:r>
          </a:p>
          <a:p>
            <a:pPr marL="514350" indent="-514350">
              <a:buFont typeface="+mj-lt"/>
              <a:buAutoNum type="arabicPeriod"/>
            </a:pPr>
            <a:r>
              <a:rPr lang="en-US" dirty="0"/>
              <a:t>Definitions</a:t>
            </a:r>
          </a:p>
          <a:p>
            <a:pPr marL="514350" indent="-514350">
              <a:buFont typeface="+mj-lt"/>
              <a:buAutoNum type="arabicPeriod"/>
            </a:pPr>
            <a:r>
              <a:rPr lang="en-US" dirty="0"/>
              <a:t>Elaboration of the five starting points</a:t>
            </a:r>
          </a:p>
          <a:p>
            <a:pPr marL="514350" indent="-514350">
              <a:buFont typeface="+mj-lt"/>
              <a:buAutoNum type="arabicPeriod"/>
            </a:pPr>
            <a:r>
              <a:rPr lang="en-US" dirty="0">
                <a:solidFill>
                  <a:srgbClr val="0070C0"/>
                </a:solidFill>
              </a:rPr>
              <a:t>ADS level of safety and performance limits</a:t>
            </a:r>
          </a:p>
          <a:p>
            <a:pPr lvl="1"/>
            <a:r>
              <a:rPr lang="en-US" dirty="0">
                <a:solidFill>
                  <a:srgbClr val="0070C0"/>
                </a:solidFill>
              </a:rPr>
              <a:t>FRAV-07-07 (Japan)</a:t>
            </a:r>
          </a:p>
          <a:p>
            <a:pPr marL="514350" indent="-514350">
              <a:buFont typeface="+mj-lt"/>
              <a:buAutoNum type="arabicPeriod"/>
            </a:pPr>
            <a:r>
              <a:rPr lang="en-US" dirty="0"/>
              <a:t>Next steps and deliverables</a:t>
            </a:r>
          </a:p>
        </p:txBody>
      </p:sp>
    </p:spTree>
    <p:extLst>
      <p:ext uri="{BB962C8B-B14F-4D97-AF65-F5344CB8AC3E}">
        <p14:creationId xmlns:p14="http://schemas.microsoft.com/office/powerpoint/2010/main" val="261956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FED5C14-10C7-4F9E-854B-C61031DBE057}"/>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1141681" y="1267234"/>
            <a:ext cx="8516990" cy="4598897"/>
          </a:xfrm>
          <a:prstGeom prst="rect">
            <a:avLst/>
          </a:prstGeom>
          <a:ln w="28575">
            <a:solidFill>
              <a:schemeClr val="accent1"/>
            </a:solidFill>
          </a:ln>
        </p:spPr>
      </p:pic>
      <p:sp>
        <p:nvSpPr>
          <p:cNvPr id="8" name="Title 7">
            <a:extLst>
              <a:ext uri="{FF2B5EF4-FFF2-40B4-BE49-F238E27FC236}">
                <a16:creationId xmlns:a16="http://schemas.microsoft.com/office/drawing/2014/main" id="{B0386640-0BD5-43D9-93B6-8F9AECD1D5A5}"/>
              </a:ext>
            </a:extLst>
          </p:cNvPr>
          <p:cNvSpPr>
            <a:spLocks noGrp="1"/>
          </p:cNvSpPr>
          <p:nvPr>
            <p:ph type="title"/>
          </p:nvPr>
        </p:nvSpPr>
        <p:spPr/>
        <p:txBody>
          <a:bodyPr>
            <a:normAutofit fontScale="90000"/>
          </a:bodyPr>
          <a:lstStyle/>
          <a:p>
            <a:r>
              <a:rPr kumimoji="0" lang="en-US" sz="2000" b="0" i="0" u="none" strike="noStrike" kern="1200" cap="none" spc="0" normalizeH="0" baseline="0" noProof="0" dirty="0">
                <a:ln>
                  <a:noFill/>
                </a:ln>
                <a:solidFill>
                  <a:prstClr val="black"/>
                </a:solidFill>
                <a:effectLst/>
                <a:uLnTx/>
                <a:uFillTx/>
                <a:latin typeface="Arial Nova Light" panose="020B0304020202020204" pitchFamily="34" charset="0"/>
                <a:ea typeface="+mj-ea"/>
                <a:cs typeface="+mj-cs"/>
              </a:rPr>
              <a:t>Agenda Item 1</a:t>
            </a:r>
            <a:br>
              <a:rPr kumimoji="0" lang="en-US" sz="3600" b="0" i="0" u="none" strike="noStrike" kern="1200" cap="none" spc="0" normalizeH="0" baseline="0" noProof="0" dirty="0">
                <a:ln>
                  <a:noFill/>
                </a:ln>
                <a:solidFill>
                  <a:prstClr val="black"/>
                </a:solidFill>
                <a:effectLst/>
                <a:uLnTx/>
                <a:uFillTx/>
                <a:latin typeface="Arial Nova Light" panose="020B0304020202020204" pitchFamily="34" charset="0"/>
                <a:ea typeface="+mj-ea"/>
                <a:cs typeface="+mj-cs"/>
              </a:rPr>
            </a:br>
            <a:r>
              <a:rPr kumimoji="0" lang="en-US" sz="3600" b="0" i="0" u="none" strike="noStrike" kern="1200" cap="none" spc="0" normalizeH="0" baseline="0" noProof="0" dirty="0">
                <a:ln>
                  <a:noFill/>
                </a:ln>
                <a:solidFill>
                  <a:prstClr val="black"/>
                </a:solidFill>
                <a:effectLst/>
                <a:uLnTx/>
                <a:uFillTx/>
                <a:latin typeface="Arial Nova Light" panose="020B0304020202020204" pitchFamily="34" charset="0"/>
                <a:ea typeface="+mj-ea"/>
                <a:cs typeface="+mj-cs"/>
              </a:rPr>
              <a:t>Adoption of the Agenda</a:t>
            </a:r>
            <a:endParaRPr lang="en-US" dirty="0"/>
          </a:p>
        </p:txBody>
      </p:sp>
    </p:spTree>
    <p:extLst>
      <p:ext uri="{BB962C8B-B14F-4D97-AF65-F5344CB8AC3E}">
        <p14:creationId xmlns:p14="http://schemas.microsoft.com/office/powerpoint/2010/main" val="75170975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2F7420-DB6C-49FD-8769-48716BEBE7AC}"/>
              </a:ext>
            </a:extLst>
          </p:cNvPr>
          <p:cNvSpPr>
            <a:spLocks noGrp="1"/>
          </p:cNvSpPr>
          <p:nvPr>
            <p:ph type="title"/>
          </p:nvPr>
        </p:nvSpPr>
        <p:spPr/>
        <p:txBody>
          <a:bodyPr>
            <a:normAutofit fontScale="90000"/>
          </a:bodyPr>
          <a:lstStyle/>
          <a:p>
            <a:r>
              <a:rPr lang="en-US" dirty="0"/>
              <a:t>Today’s Agenda</a:t>
            </a:r>
          </a:p>
        </p:txBody>
      </p:sp>
      <p:sp>
        <p:nvSpPr>
          <p:cNvPr id="3" name="Content Placeholder 2">
            <a:extLst>
              <a:ext uri="{FF2B5EF4-FFF2-40B4-BE49-F238E27FC236}">
                <a16:creationId xmlns:a16="http://schemas.microsoft.com/office/drawing/2014/main" id="{7F5C794F-E1FC-4EDB-9E63-977AE9F5D43B}"/>
              </a:ext>
            </a:extLst>
          </p:cNvPr>
          <p:cNvSpPr>
            <a:spLocks noGrp="1"/>
          </p:cNvSpPr>
          <p:nvPr>
            <p:ph idx="1"/>
          </p:nvPr>
        </p:nvSpPr>
        <p:spPr>
          <a:xfrm>
            <a:off x="548640" y="1188720"/>
            <a:ext cx="10515600" cy="5486400"/>
          </a:xfrm>
        </p:spPr>
        <p:txBody>
          <a:bodyPr>
            <a:normAutofit/>
          </a:bodyPr>
          <a:lstStyle/>
          <a:p>
            <a:pPr marL="514350" indent="-514350">
              <a:buFont typeface="+mj-lt"/>
              <a:buAutoNum type="arabicPeriod"/>
            </a:pPr>
            <a:r>
              <a:rPr lang="en-US" dirty="0"/>
              <a:t>Adoption of the Agenda</a:t>
            </a:r>
          </a:p>
          <a:p>
            <a:pPr marL="514350" indent="-514350">
              <a:buFont typeface="+mj-lt"/>
              <a:buAutoNum type="arabicPeriod"/>
            </a:pPr>
            <a:r>
              <a:rPr lang="en-US" dirty="0"/>
              <a:t>Adoption of the report of the last session</a:t>
            </a:r>
          </a:p>
          <a:p>
            <a:pPr marL="514350" indent="-514350">
              <a:buFont typeface="+mj-lt"/>
              <a:buAutoNum type="arabicPeriod"/>
            </a:pPr>
            <a:r>
              <a:rPr lang="en-US" dirty="0"/>
              <a:t>FRAV status and consensus to date</a:t>
            </a:r>
          </a:p>
          <a:p>
            <a:pPr marL="514350" indent="-514350">
              <a:buFont typeface="+mj-lt"/>
              <a:buAutoNum type="arabicPeriod"/>
            </a:pPr>
            <a:r>
              <a:rPr lang="en-US" dirty="0"/>
              <a:t>Comments and updates to Document 5</a:t>
            </a:r>
          </a:p>
          <a:p>
            <a:pPr marL="514350" indent="-514350">
              <a:buFont typeface="+mj-lt"/>
              <a:buAutoNum type="arabicPeriod"/>
            </a:pPr>
            <a:r>
              <a:rPr lang="en-US" dirty="0"/>
              <a:t>Definitions</a:t>
            </a:r>
          </a:p>
          <a:p>
            <a:pPr marL="514350" indent="-514350">
              <a:buFont typeface="+mj-lt"/>
              <a:buAutoNum type="arabicPeriod"/>
            </a:pPr>
            <a:r>
              <a:rPr lang="en-US" dirty="0"/>
              <a:t>Elaboration of the five starting points</a:t>
            </a:r>
          </a:p>
          <a:p>
            <a:pPr marL="514350" indent="-514350">
              <a:buFont typeface="+mj-lt"/>
              <a:buAutoNum type="arabicPeriod"/>
            </a:pPr>
            <a:r>
              <a:rPr lang="en-US" dirty="0"/>
              <a:t>ADS level of safety and performance limits</a:t>
            </a:r>
          </a:p>
          <a:p>
            <a:pPr marL="514350" indent="-514350">
              <a:buFont typeface="+mj-lt"/>
              <a:buAutoNum type="arabicPeriod"/>
            </a:pPr>
            <a:r>
              <a:rPr lang="en-US" dirty="0">
                <a:solidFill>
                  <a:srgbClr val="0070C0"/>
                </a:solidFill>
              </a:rPr>
              <a:t>Next steps and deliverables</a:t>
            </a:r>
          </a:p>
        </p:txBody>
      </p:sp>
    </p:spTree>
    <p:extLst>
      <p:ext uri="{BB962C8B-B14F-4D97-AF65-F5344CB8AC3E}">
        <p14:creationId xmlns:p14="http://schemas.microsoft.com/office/powerpoint/2010/main" val="381831413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9EDD73-A88A-47E0-82A3-CB4574145FF5}"/>
              </a:ext>
            </a:extLst>
          </p:cNvPr>
          <p:cNvSpPr>
            <a:spLocks noGrp="1"/>
          </p:cNvSpPr>
          <p:nvPr>
            <p:ph type="title"/>
          </p:nvPr>
        </p:nvSpPr>
        <p:spPr/>
        <p:txBody>
          <a:bodyPr>
            <a:normAutofit fontScale="90000"/>
          </a:bodyPr>
          <a:lstStyle/>
          <a:p>
            <a:r>
              <a:rPr kumimoji="0" lang="en-US" sz="2000" b="0" i="0" u="none" strike="noStrike" kern="1200" cap="none" spc="0" normalizeH="0" baseline="0" noProof="0" dirty="0">
                <a:ln>
                  <a:noFill/>
                </a:ln>
                <a:solidFill>
                  <a:prstClr val="black"/>
                </a:solidFill>
                <a:effectLst/>
                <a:uLnTx/>
                <a:uFillTx/>
                <a:latin typeface="Arial Nova Light" panose="020B0304020202020204" pitchFamily="34" charset="0"/>
                <a:ea typeface="+mj-ea"/>
                <a:cs typeface="+mj-cs"/>
              </a:rPr>
              <a:t>Agenda Item 7</a:t>
            </a:r>
            <a:br>
              <a:rPr kumimoji="0" lang="en-US" sz="3600" b="0" i="0" u="none" strike="noStrike" kern="1200" cap="none" spc="0" normalizeH="0" baseline="0" noProof="0" dirty="0">
                <a:ln>
                  <a:noFill/>
                </a:ln>
                <a:solidFill>
                  <a:prstClr val="black"/>
                </a:solidFill>
                <a:effectLst/>
                <a:uLnTx/>
                <a:uFillTx/>
                <a:latin typeface="Arial Nova Light" panose="020B0304020202020204" pitchFamily="34" charset="0"/>
                <a:ea typeface="+mj-ea"/>
                <a:cs typeface="+mj-cs"/>
              </a:rPr>
            </a:br>
            <a:r>
              <a:rPr kumimoji="0" lang="en-US" sz="3600" b="0" i="0" u="none" strike="noStrike" kern="1200" cap="none" spc="0" normalizeH="0" baseline="0" noProof="0" dirty="0">
                <a:ln>
                  <a:noFill/>
                </a:ln>
                <a:solidFill>
                  <a:prstClr val="black"/>
                </a:solidFill>
                <a:effectLst/>
                <a:uLnTx/>
                <a:uFillTx/>
                <a:latin typeface="Arial Nova Light" panose="020B0304020202020204" pitchFamily="34" charset="0"/>
                <a:ea typeface="+mj-ea"/>
                <a:cs typeface="+mj-cs"/>
              </a:rPr>
              <a:t>Next session</a:t>
            </a:r>
            <a:endParaRPr lang="en-US" dirty="0"/>
          </a:p>
        </p:txBody>
      </p:sp>
      <p:sp>
        <p:nvSpPr>
          <p:cNvPr id="3" name="Content Placeholder 2">
            <a:extLst>
              <a:ext uri="{FF2B5EF4-FFF2-40B4-BE49-F238E27FC236}">
                <a16:creationId xmlns:a16="http://schemas.microsoft.com/office/drawing/2014/main" id="{9F8F856C-8F00-4734-9C4F-A47AC81A58CC}"/>
              </a:ext>
            </a:extLst>
          </p:cNvPr>
          <p:cNvSpPr>
            <a:spLocks noGrp="1"/>
          </p:cNvSpPr>
          <p:nvPr>
            <p:ph idx="1"/>
          </p:nvPr>
        </p:nvSpPr>
        <p:spPr/>
        <p:txBody>
          <a:bodyPr/>
          <a:lstStyle/>
          <a:p>
            <a:r>
              <a:rPr lang="en-US" dirty="0"/>
              <a:t>Next session 8 December</a:t>
            </a:r>
          </a:p>
          <a:p>
            <a:pPr lvl="1"/>
            <a:r>
              <a:rPr lang="en-US" dirty="0"/>
              <a:t>Review updates to Document 5 pursuant to the 7</a:t>
            </a:r>
            <a:r>
              <a:rPr lang="en-US" baseline="30000" dirty="0"/>
              <a:t>th</a:t>
            </a:r>
            <a:r>
              <a:rPr lang="en-US" dirty="0"/>
              <a:t> session</a:t>
            </a:r>
          </a:p>
          <a:p>
            <a:pPr lvl="1"/>
            <a:r>
              <a:rPr lang="en-US" dirty="0"/>
              <a:t>Consider comments on the next-level starting points</a:t>
            </a:r>
          </a:p>
          <a:p>
            <a:pPr lvl="1"/>
            <a:r>
              <a:rPr lang="en-US" dirty="0"/>
              <a:t>Consider “level of safety” principle</a:t>
            </a:r>
          </a:p>
          <a:p>
            <a:pPr lvl="1"/>
            <a:r>
              <a:rPr lang="en-US" dirty="0"/>
              <a:t>Last “educational presentations” on performance limit methods</a:t>
            </a:r>
          </a:p>
          <a:p>
            <a:r>
              <a:rPr lang="en-US" dirty="0"/>
              <a:t>Provide submissions by 4 December to facilitate 8</a:t>
            </a:r>
            <a:r>
              <a:rPr lang="en-US" baseline="30000" dirty="0"/>
              <a:t>th</a:t>
            </a:r>
            <a:r>
              <a:rPr lang="en-US" dirty="0"/>
              <a:t> session preparations</a:t>
            </a:r>
          </a:p>
          <a:p>
            <a:r>
              <a:rPr lang="en-US" dirty="0"/>
              <a:t>Preferences/availability for January session(s)</a:t>
            </a:r>
          </a:p>
        </p:txBody>
      </p:sp>
    </p:spTree>
    <p:extLst>
      <p:ext uri="{BB962C8B-B14F-4D97-AF65-F5344CB8AC3E}">
        <p14:creationId xmlns:p14="http://schemas.microsoft.com/office/powerpoint/2010/main" val="40705667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2F7420-DB6C-49FD-8769-48716BEBE7AC}"/>
              </a:ext>
            </a:extLst>
          </p:cNvPr>
          <p:cNvSpPr>
            <a:spLocks noGrp="1"/>
          </p:cNvSpPr>
          <p:nvPr>
            <p:ph type="title"/>
          </p:nvPr>
        </p:nvSpPr>
        <p:spPr/>
        <p:txBody>
          <a:bodyPr>
            <a:normAutofit fontScale="90000"/>
          </a:bodyPr>
          <a:lstStyle/>
          <a:p>
            <a:r>
              <a:rPr lang="en-US" dirty="0"/>
              <a:t>Today’s Agenda</a:t>
            </a:r>
          </a:p>
        </p:txBody>
      </p:sp>
      <p:sp>
        <p:nvSpPr>
          <p:cNvPr id="3" name="Content Placeholder 2">
            <a:extLst>
              <a:ext uri="{FF2B5EF4-FFF2-40B4-BE49-F238E27FC236}">
                <a16:creationId xmlns:a16="http://schemas.microsoft.com/office/drawing/2014/main" id="{7F5C794F-E1FC-4EDB-9E63-977AE9F5D43B}"/>
              </a:ext>
            </a:extLst>
          </p:cNvPr>
          <p:cNvSpPr>
            <a:spLocks noGrp="1"/>
          </p:cNvSpPr>
          <p:nvPr>
            <p:ph idx="1"/>
          </p:nvPr>
        </p:nvSpPr>
        <p:spPr>
          <a:xfrm>
            <a:off x="548640" y="1188719"/>
            <a:ext cx="10914698" cy="5126355"/>
          </a:xfrm>
        </p:spPr>
        <p:txBody>
          <a:bodyPr>
            <a:normAutofit/>
          </a:bodyPr>
          <a:lstStyle/>
          <a:p>
            <a:pPr marL="514350" indent="-514350">
              <a:buFont typeface="+mj-lt"/>
              <a:buAutoNum type="arabicPeriod"/>
            </a:pPr>
            <a:r>
              <a:rPr lang="en-US" dirty="0">
                <a:solidFill>
                  <a:schemeClr val="bg2">
                    <a:lumMod val="50000"/>
                  </a:schemeClr>
                </a:solidFill>
              </a:rPr>
              <a:t>Adoption of the Agenda</a:t>
            </a:r>
          </a:p>
          <a:p>
            <a:pPr marL="514350" indent="-514350">
              <a:buFont typeface="+mj-lt"/>
              <a:buAutoNum type="arabicPeriod"/>
            </a:pPr>
            <a:r>
              <a:rPr lang="en-US" dirty="0">
                <a:solidFill>
                  <a:srgbClr val="0070C0"/>
                </a:solidFill>
              </a:rPr>
              <a:t>Adoption of the reports of the previous sessions</a:t>
            </a:r>
          </a:p>
          <a:p>
            <a:pPr lvl="1"/>
            <a:r>
              <a:rPr lang="en-US" dirty="0">
                <a:solidFill>
                  <a:srgbClr val="0070C0"/>
                </a:solidFill>
              </a:rPr>
              <a:t>FRAV-05-02</a:t>
            </a:r>
          </a:p>
          <a:p>
            <a:pPr lvl="1"/>
            <a:r>
              <a:rPr lang="en-US" dirty="0">
                <a:solidFill>
                  <a:srgbClr val="0070C0"/>
                </a:solidFill>
              </a:rPr>
              <a:t>FRAV-06-02</a:t>
            </a:r>
          </a:p>
          <a:p>
            <a:pPr marL="514350" indent="-514350">
              <a:buFont typeface="+mj-lt"/>
              <a:buAutoNum type="arabicPeriod"/>
            </a:pPr>
            <a:r>
              <a:rPr lang="en-US" dirty="0"/>
              <a:t>FRAV status and consensus to date</a:t>
            </a:r>
          </a:p>
          <a:p>
            <a:pPr marL="514350" indent="-514350">
              <a:buFont typeface="+mj-lt"/>
              <a:buAutoNum type="arabicPeriod"/>
            </a:pPr>
            <a:r>
              <a:rPr lang="en-US" dirty="0"/>
              <a:t>Comments and updates to Document 5</a:t>
            </a:r>
          </a:p>
          <a:p>
            <a:pPr marL="514350" marR="0" lvl="0" indent="-514350" algn="l" defTabSz="914400" rtl="0" eaLnBrk="1" fontAlgn="auto" latinLnBrk="0" hangingPunct="1">
              <a:lnSpc>
                <a:spcPct val="90000"/>
              </a:lnSpc>
              <a:spcBef>
                <a:spcPts val="1000"/>
              </a:spcBef>
              <a:spcAft>
                <a:spcPts val="0"/>
              </a:spcAft>
              <a:buClrTx/>
              <a:buSzTx/>
              <a:buFont typeface="+mj-lt"/>
              <a:buAutoNum type="arabicPeriod"/>
              <a:tabLst/>
              <a:defRPr/>
            </a:pPr>
            <a:r>
              <a:rPr kumimoji="0" lang="en-US" sz="2800" b="0" i="0" u="none" strike="noStrike" kern="1200" cap="none" spc="0" normalizeH="0" baseline="0" noProof="0" dirty="0">
                <a:ln>
                  <a:noFill/>
                </a:ln>
                <a:solidFill>
                  <a:prstClr val="black"/>
                </a:solidFill>
                <a:effectLst/>
                <a:uLnTx/>
                <a:uFillTx/>
                <a:latin typeface="Arial Nova" panose="020B0504020202020204" pitchFamily="34" charset="0"/>
                <a:ea typeface="+mn-ea"/>
                <a:cs typeface="+mn-cs"/>
              </a:rPr>
              <a:t>Definitions </a:t>
            </a:r>
            <a:r>
              <a:rPr kumimoji="0" lang="en-US" sz="1800" b="0" i="0" u="none" strike="noStrike" kern="1200" cap="none" spc="0" normalizeH="0" baseline="0" noProof="0" dirty="0">
                <a:ln>
                  <a:noFill/>
                </a:ln>
                <a:solidFill>
                  <a:prstClr val="black"/>
                </a:solidFill>
                <a:effectLst/>
                <a:uLnTx/>
                <a:uFillTx/>
                <a:latin typeface="Arial Nova" panose="020B0504020202020204" pitchFamily="34" charset="0"/>
                <a:ea typeface="+mn-ea"/>
                <a:cs typeface="+mn-cs"/>
              </a:rPr>
              <a:t>(“user” and “foreseeable”)</a:t>
            </a:r>
            <a:endParaRPr kumimoji="0" lang="en-US" sz="2800" b="0" i="0" u="none" strike="noStrike" kern="1200" cap="none" spc="0" normalizeH="0" baseline="0" noProof="0" dirty="0">
              <a:ln>
                <a:noFill/>
              </a:ln>
              <a:solidFill>
                <a:prstClr val="black"/>
              </a:solidFill>
              <a:effectLst/>
              <a:uLnTx/>
              <a:uFillTx/>
              <a:latin typeface="Arial Nova" panose="020B0504020202020204" pitchFamily="34" charset="0"/>
              <a:ea typeface="+mn-ea"/>
              <a:cs typeface="+mn-cs"/>
            </a:endParaRPr>
          </a:p>
          <a:p>
            <a:pPr marL="514350" indent="-514350">
              <a:buFont typeface="+mj-lt"/>
              <a:buAutoNum type="arabicPeriod"/>
            </a:pPr>
            <a:r>
              <a:rPr lang="en-US" dirty="0"/>
              <a:t>Elaboration of the five starting points</a:t>
            </a:r>
          </a:p>
          <a:p>
            <a:pPr marL="514350" indent="-514350">
              <a:buFont typeface="+mj-lt"/>
              <a:buAutoNum type="arabicPeriod"/>
            </a:pPr>
            <a:r>
              <a:rPr lang="en-US" dirty="0"/>
              <a:t>ADS level of safety and performance limits</a:t>
            </a:r>
          </a:p>
          <a:p>
            <a:pPr marL="514350" indent="-514350">
              <a:buFont typeface="+mj-lt"/>
              <a:buAutoNum type="arabicPeriod"/>
            </a:pPr>
            <a:r>
              <a:rPr lang="en-US" dirty="0"/>
              <a:t>Next steps and deliverables</a:t>
            </a:r>
          </a:p>
        </p:txBody>
      </p:sp>
    </p:spTree>
    <p:extLst>
      <p:ext uri="{BB962C8B-B14F-4D97-AF65-F5344CB8AC3E}">
        <p14:creationId xmlns:p14="http://schemas.microsoft.com/office/powerpoint/2010/main" val="38417826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2F7420-DB6C-49FD-8769-48716BEBE7AC}"/>
              </a:ext>
            </a:extLst>
          </p:cNvPr>
          <p:cNvSpPr>
            <a:spLocks noGrp="1"/>
          </p:cNvSpPr>
          <p:nvPr>
            <p:ph type="title"/>
          </p:nvPr>
        </p:nvSpPr>
        <p:spPr/>
        <p:txBody>
          <a:bodyPr>
            <a:normAutofit fontScale="90000"/>
          </a:bodyPr>
          <a:lstStyle/>
          <a:p>
            <a:r>
              <a:rPr lang="en-US" dirty="0"/>
              <a:t>Today’s Agenda</a:t>
            </a:r>
          </a:p>
        </p:txBody>
      </p:sp>
      <p:sp>
        <p:nvSpPr>
          <p:cNvPr id="3" name="Content Placeholder 2">
            <a:extLst>
              <a:ext uri="{FF2B5EF4-FFF2-40B4-BE49-F238E27FC236}">
                <a16:creationId xmlns:a16="http://schemas.microsoft.com/office/drawing/2014/main" id="{7F5C794F-E1FC-4EDB-9E63-977AE9F5D43B}"/>
              </a:ext>
            </a:extLst>
          </p:cNvPr>
          <p:cNvSpPr>
            <a:spLocks noGrp="1"/>
          </p:cNvSpPr>
          <p:nvPr>
            <p:ph idx="1"/>
          </p:nvPr>
        </p:nvSpPr>
        <p:spPr>
          <a:xfrm>
            <a:off x="548640" y="1188719"/>
            <a:ext cx="10914698" cy="5126355"/>
          </a:xfrm>
        </p:spPr>
        <p:txBody>
          <a:bodyPr>
            <a:normAutofit/>
          </a:bodyPr>
          <a:lstStyle/>
          <a:p>
            <a:pPr marL="514350" indent="-514350">
              <a:buFont typeface="+mj-lt"/>
              <a:buAutoNum type="arabicPeriod"/>
            </a:pPr>
            <a:r>
              <a:rPr lang="en-US" dirty="0">
                <a:solidFill>
                  <a:schemeClr val="bg2">
                    <a:lumMod val="50000"/>
                  </a:schemeClr>
                </a:solidFill>
              </a:rPr>
              <a:t>Adoption of the Agenda</a:t>
            </a:r>
          </a:p>
          <a:p>
            <a:pPr marL="514350" indent="-514350">
              <a:buFont typeface="+mj-lt"/>
              <a:buAutoNum type="arabicPeriod"/>
            </a:pPr>
            <a:r>
              <a:rPr lang="en-US" dirty="0"/>
              <a:t>Adoption of the reports of the previous sessions</a:t>
            </a:r>
          </a:p>
          <a:p>
            <a:pPr lvl="1"/>
            <a:r>
              <a:rPr lang="en-US" dirty="0"/>
              <a:t>FRAV-05-02</a:t>
            </a:r>
          </a:p>
          <a:p>
            <a:pPr lvl="1"/>
            <a:r>
              <a:rPr lang="en-US" dirty="0"/>
              <a:t>FRAV-06-02</a:t>
            </a:r>
          </a:p>
          <a:p>
            <a:pPr marL="514350" indent="-514350">
              <a:buFont typeface="+mj-lt"/>
              <a:buAutoNum type="arabicPeriod"/>
            </a:pPr>
            <a:r>
              <a:rPr lang="en-US" dirty="0">
                <a:solidFill>
                  <a:srgbClr val="0070C0"/>
                </a:solidFill>
              </a:rPr>
              <a:t>FRAV status and consensus to date</a:t>
            </a:r>
          </a:p>
          <a:p>
            <a:pPr marL="514350" indent="-514350">
              <a:buFont typeface="+mj-lt"/>
              <a:buAutoNum type="arabicPeriod"/>
            </a:pPr>
            <a:r>
              <a:rPr lang="en-US" dirty="0"/>
              <a:t>Comments and updates to Document 5</a:t>
            </a:r>
          </a:p>
          <a:p>
            <a:pPr marL="514350" marR="0" lvl="0" indent="-514350" algn="l" defTabSz="914400" rtl="0" eaLnBrk="1" fontAlgn="auto" latinLnBrk="0" hangingPunct="1">
              <a:lnSpc>
                <a:spcPct val="90000"/>
              </a:lnSpc>
              <a:spcBef>
                <a:spcPts val="1000"/>
              </a:spcBef>
              <a:spcAft>
                <a:spcPts val="0"/>
              </a:spcAft>
              <a:buClrTx/>
              <a:buSzTx/>
              <a:buFont typeface="+mj-lt"/>
              <a:buAutoNum type="arabicPeriod"/>
              <a:tabLst/>
              <a:defRPr/>
            </a:pPr>
            <a:r>
              <a:rPr kumimoji="0" lang="en-US" sz="2800" b="0" i="0" u="none" strike="noStrike" kern="1200" cap="none" spc="0" normalizeH="0" baseline="0" noProof="0" dirty="0">
                <a:ln>
                  <a:noFill/>
                </a:ln>
                <a:solidFill>
                  <a:prstClr val="black"/>
                </a:solidFill>
                <a:effectLst/>
                <a:uLnTx/>
                <a:uFillTx/>
                <a:latin typeface="Arial Nova" panose="020B0504020202020204" pitchFamily="34" charset="0"/>
                <a:ea typeface="+mn-ea"/>
                <a:cs typeface="+mn-cs"/>
              </a:rPr>
              <a:t>Definitions </a:t>
            </a:r>
            <a:r>
              <a:rPr kumimoji="0" lang="en-US" sz="1800" b="0" i="0" u="none" strike="noStrike" kern="1200" cap="none" spc="0" normalizeH="0" baseline="0" noProof="0" dirty="0">
                <a:ln>
                  <a:noFill/>
                </a:ln>
                <a:solidFill>
                  <a:prstClr val="black"/>
                </a:solidFill>
                <a:effectLst/>
                <a:uLnTx/>
                <a:uFillTx/>
                <a:latin typeface="Arial Nova" panose="020B0504020202020204" pitchFamily="34" charset="0"/>
                <a:ea typeface="+mn-ea"/>
                <a:cs typeface="+mn-cs"/>
              </a:rPr>
              <a:t>(“user” and “foreseeable”)</a:t>
            </a:r>
            <a:endParaRPr kumimoji="0" lang="en-US" sz="2800" b="0" i="0" u="none" strike="noStrike" kern="1200" cap="none" spc="0" normalizeH="0" baseline="0" noProof="0" dirty="0">
              <a:ln>
                <a:noFill/>
              </a:ln>
              <a:solidFill>
                <a:prstClr val="black"/>
              </a:solidFill>
              <a:effectLst/>
              <a:uLnTx/>
              <a:uFillTx/>
              <a:latin typeface="Arial Nova" panose="020B0504020202020204" pitchFamily="34" charset="0"/>
              <a:ea typeface="+mn-ea"/>
              <a:cs typeface="+mn-cs"/>
            </a:endParaRPr>
          </a:p>
          <a:p>
            <a:pPr marL="514350" indent="-514350">
              <a:buFont typeface="+mj-lt"/>
              <a:buAutoNum type="arabicPeriod"/>
            </a:pPr>
            <a:r>
              <a:rPr lang="en-US" dirty="0"/>
              <a:t>Elaboration of the five starting points</a:t>
            </a:r>
          </a:p>
          <a:p>
            <a:pPr marL="514350" indent="-514350">
              <a:buFont typeface="+mj-lt"/>
              <a:buAutoNum type="arabicPeriod"/>
            </a:pPr>
            <a:r>
              <a:rPr lang="en-US" dirty="0"/>
              <a:t>ADS level of safety and performance limits</a:t>
            </a:r>
          </a:p>
          <a:p>
            <a:pPr marL="514350" indent="-514350">
              <a:buFont typeface="+mj-lt"/>
              <a:buAutoNum type="arabicPeriod"/>
            </a:pPr>
            <a:r>
              <a:rPr lang="en-US" dirty="0"/>
              <a:t>Next steps and deliverables</a:t>
            </a:r>
          </a:p>
        </p:txBody>
      </p:sp>
    </p:spTree>
    <p:extLst>
      <p:ext uri="{BB962C8B-B14F-4D97-AF65-F5344CB8AC3E}">
        <p14:creationId xmlns:p14="http://schemas.microsoft.com/office/powerpoint/2010/main" val="10853448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1E20590-9571-4D52-B206-16F9F48B0547}"/>
              </a:ext>
            </a:extLst>
          </p:cNvPr>
          <p:cNvSpPr>
            <a:spLocks noGrp="1"/>
          </p:cNvSpPr>
          <p:nvPr>
            <p:ph type="title"/>
          </p:nvPr>
        </p:nvSpPr>
        <p:spPr/>
        <p:txBody>
          <a:bodyPr>
            <a:normAutofit fontScale="90000"/>
          </a:bodyPr>
          <a:lstStyle/>
          <a:p>
            <a:r>
              <a:rPr kumimoji="0" lang="en-US" sz="2000" b="0" i="0" u="none" strike="noStrike" kern="1200" cap="none" spc="0" normalizeH="0" baseline="0" noProof="0" dirty="0">
                <a:ln>
                  <a:noFill/>
                </a:ln>
                <a:solidFill>
                  <a:prstClr val="black"/>
                </a:solidFill>
                <a:effectLst/>
                <a:uLnTx/>
                <a:uFillTx/>
                <a:latin typeface="Arial Nova Light" panose="020B0304020202020204" pitchFamily="34" charset="0"/>
                <a:ea typeface="+mj-ea"/>
                <a:cs typeface="+mj-cs"/>
              </a:rPr>
              <a:t>Agenda Item 3</a:t>
            </a:r>
            <a:br>
              <a:rPr lang="en-US" dirty="0"/>
            </a:br>
            <a:r>
              <a:rPr lang="en-US" dirty="0"/>
              <a:t>Review of FRAV Points of Consensus </a:t>
            </a:r>
            <a:r>
              <a:rPr lang="en-US" sz="1800" dirty="0"/>
              <a:t>(cont.)</a:t>
            </a:r>
            <a:endParaRPr lang="en-US" dirty="0"/>
          </a:p>
        </p:txBody>
      </p:sp>
      <p:sp>
        <p:nvSpPr>
          <p:cNvPr id="6" name="Content Placeholder 5">
            <a:extLst>
              <a:ext uri="{FF2B5EF4-FFF2-40B4-BE49-F238E27FC236}">
                <a16:creationId xmlns:a16="http://schemas.microsoft.com/office/drawing/2014/main" id="{185F2E84-5F4C-4CD1-95AB-4C21F1CF9631}"/>
              </a:ext>
            </a:extLst>
          </p:cNvPr>
          <p:cNvSpPr>
            <a:spLocks noGrp="1"/>
          </p:cNvSpPr>
          <p:nvPr>
            <p:ph idx="1"/>
          </p:nvPr>
        </p:nvSpPr>
        <p:spPr/>
        <p:txBody>
          <a:bodyPr>
            <a:normAutofit/>
          </a:bodyPr>
          <a:lstStyle/>
          <a:p>
            <a:pPr marL="342900" indent="-342900">
              <a:lnSpc>
                <a:spcPct val="120000"/>
              </a:lnSpc>
              <a:spcBef>
                <a:spcPts val="0"/>
              </a:spcBef>
              <a:buFont typeface="+mj-lt"/>
              <a:buAutoNum type="arabicPeriod"/>
            </a:pPr>
            <a:r>
              <a:rPr lang="en-US" sz="1400" dirty="0"/>
              <a:t>“</a:t>
            </a:r>
            <a:r>
              <a:rPr lang="en-US" sz="1400" i="1" dirty="0"/>
              <a:t>Automated Driving System</a:t>
            </a:r>
            <a:r>
              <a:rPr lang="en-US" sz="1400" dirty="0"/>
              <a:t>” (ADS) means the hardware and software that are collectively capable of operating a vehicle on a sustained basis.</a:t>
            </a:r>
          </a:p>
          <a:p>
            <a:pPr marL="342900" indent="-342900">
              <a:lnSpc>
                <a:spcPct val="120000"/>
              </a:lnSpc>
              <a:spcBef>
                <a:spcPts val="0"/>
              </a:spcBef>
              <a:buFont typeface="+mj-lt"/>
              <a:buAutoNum type="arabicPeriod"/>
            </a:pPr>
            <a:r>
              <a:rPr lang="en-US" sz="1400" dirty="0"/>
              <a:t>FRAV requirements specifically regard the ADS and its performance in the operation of a vehicle.</a:t>
            </a:r>
          </a:p>
          <a:p>
            <a:pPr marL="342900" indent="-342900">
              <a:lnSpc>
                <a:spcPct val="120000"/>
              </a:lnSpc>
              <a:spcBef>
                <a:spcPts val="0"/>
              </a:spcBef>
              <a:buFont typeface="+mj-lt"/>
              <a:buAutoNum type="arabicPeriod"/>
            </a:pPr>
            <a:r>
              <a:rPr lang="en-US" sz="1400" dirty="0"/>
              <a:t>Operational Design Domain (ODD) refers to the operating conditions under which an ADS is designed to function.</a:t>
            </a:r>
          </a:p>
          <a:p>
            <a:pPr marL="342900" indent="-342900">
              <a:lnSpc>
                <a:spcPct val="120000"/>
              </a:lnSpc>
              <a:spcBef>
                <a:spcPts val="0"/>
              </a:spcBef>
              <a:buFont typeface="+mj-lt"/>
              <a:buAutoNum type="arabicPeriod"/>
            </a:pPr>
            <a:r>
              <a:rPr lang="en-US" sz="1400" dirty="0"/>
              <a:t>ADS may be designed to function under more than one discrete set of operating conditions (i.e., more than one ODD).</a:t>
            </a:r>
          </a:p>
          <a:p>
            <a:pPr marL="342900" indent="-342900">
              <a:lnSpc>
                <a:spcPct val="120000"/>
              </a:lnSpc>
              <a:spcBef>
                <a:spcPts val="0"/>
              </a:spcBef>
              <a:buFont typeface="+mj-lt"/>
              <a:buAutoNum type="arabicPeriod"/>
            </a:pPr>
            <a:r>
              <a:rPr lang="en-US" sz="1400" dirty="0"/>
              <a:t>“</a:t>
            </a:r>
            <a:r>
              <a:rPr lang="en-US" sz="1400" i="1" dirty="0"/>
              <a:t>(ADS) feature</a:t>
            </a:r>
            <a:r>
              <a:rPr lang="en-US" sz="1400" dirty="0"/>
              <a:t>”</a:t>
            </a:r>
            <a:r>
              <a:rPr lang="en-US" sz="1400" i="1" dirty="0"/>
              <a:t> </a:t>
            </a:r>
            <a:r>
              <a:rPr lang="en-US" sz="1400" dirty="0"/>
              <a:t>means an application of ADS hardware and software designed specifically for use within an ODD.</a:t>
            </a:r>
          </a:p>
          <a:p>
            <a:pPr marL="342900" indent="-342900">
              <a:lnSpc>
                <a:spcPct val="120000"/>
              </a:lnSpc>
              <a:spcBef>
                <a:spcPts val="0"/>
              </a:spcBef>
              <a:buFont typeface="+mj-lt"/>
              <a:buAutoNum type="arabicPeriod"/>
            </a:pPr>
            <a:r>
              <a:rPr lang="en-US" sz="1400" dirty="0"/>
              <a:t>An ADS may have one or more features as defined by their unique ODD.</a:t>
            </a:r>
          </a:p>
          <a:p>
            <a:pPr marL="342900" indent="-342900">
              <a:lnSpc>
                <a:spcPct val="120000"/>
              </a:lnSpc>
              <a:spcBef>
                <a:spcPts val="0"/>
              </a:spcBef>
              <a:buFont typeface="+mj-lt"/>
              <a:buAutoNum type="arabicPeriod"/>
            </a:pPr>
            <a:r>
              <a:rPr lang="en-US" sz="1400" dirty="0"/>
              <a:t>“</a:t>
            </a:r>
            <a:r>
              <a:rPr lang="en-US" sz="1400" i="1" dirty="0"/>
              <a:t>Operational Design Domain</a:t>
            </a:r>
            <a:r>
              <a:rPr lang="en-US" sz="1400" dirty="0"/>
              <a:t>”</a:t>
            </a:r>
            <a:r>
              <a:rPr lang="en-US" sz="1400" i="1" dirty="0"/>
              <a:t> </a:t>
            </a:r>
            <a:r>
              <a:rPr lang="en-US" sz="1400" dirty="0"/>
              <a:t>means the operating conditions under which an ADS feature is specifically designed to function.</a:t>
            </a:r>
          </a:p>
          <a:p>
            <a:pPr marL="342900" indent="-342900">
              <a:lnSpc>
                <a:spcPct val="120000"/>
              </a:lnSpc>
              <a:spcBef>
                <a:spcPts val="0"/>
              </a:spcBef>
              <a:buFont typeface="+mj-lt"/>
              <a:buAutoNum type="arabicPeriod"/>
            </a:pPr>
            <a:r>
              <a:rPr lang="en-US" sz="1400" dirty="0"/>
              <a:t>In operation, the ADS continuously controls the vehicle motion, monitors the vehicle environment, interacts with other road users, and determines responses to road and traffic conditions (collectively known as the Dynamic Driving Task (DDT)).</a:t>
            </a:r>
          </a:p>
          <a:p>
            <a:pPr marL="342900" indent="-342900">
              <a:lnSpc>
                <a:spcPct val="120000"/>
              </a:lnSpc>
              <a:spcBef>
                <a:spcPts val="0"/>
              </a:spcBef>
              <a:buFont typeface="+mj-lt"/>
              <a:buAutoNum type="arabicPeriod"/>
            </a:pPr>
            <a:r>
              <a:rPr lang="en-US" sz="1400" dirty="0"/>
              <a:t>The ADS has functions that collectively perform the entire DDT while the ADS is in use.</a:t>
            </a:r>
          </a:p>
          <a:p>
            <a:pPr marL="342900" indent="-342900">
              <a:lnSpc>
                <a:spcPct val="120000"/>
              </a:lnSpc>
              <a:spcBef>
                <a:spcPts val="0"/>
              </a:spcBef>
              <a:buFont typeface="+mj-lt"/>
              <a:buAutoNum type="arabicPeriod"/>
            </a:pPr>
            <a:r>
              <a:rPr lang="en-US" sz="1400" dirty="0"/>
              <a:t>The ADS monitors the functions and safely manages failure modes when detected.</a:t>
            </a:r>
          </a:p>
          <a:p>
            <a:pPr marL="342900" indent="-342900">
              <a:lnSpc>
                <a:spcPct val="120000"/>
              </a:lnSpc>
              <a:spcBef>
                <a:spcPts val="0"/>
              </a:spcBef>
              <a:buFont typeface="+mj-lt"/>
              <a:buAutoNum type="arabicPeriod"/>
            </a:pPr>
            <a:r>
              <a:rPr lang="en-US" sz="1400" dirty="0"/>
              <a:t>The ADS functions enable the features to operate the vehicle within the ODD of the feature.</a:t>
            </a:r>
          </a:p>
          <a:p>
            <a:pPr marL="342900" indent="-342900">
              <a:lnSpc>
                <a:spcPct val="120000"/>
              </a:lnSpc>
              <a:spcBef>
                <a:spcPts val="0"/>
              </a:spcBef>
              <a:buFont typeface="+mj-lt"/>
              <a:buAutoNum type="arabicPeriod"/>
            </a:pPr>
            <a:r>
              <a:rPr lang="en-US" sz="1400" dirty="0"/>
              <a:t>An ADS feature may use all or some of the functions of the ADS.</a:t>
            </a:r>
          </a:p>
          <a:p>
            <a:pPr marL="342900" indent="-342900">
              <a:lnSpc>
                <a:spcPct val="120000"/>
              </a:lnSpc>
              <a:spcBef>
                <a:spcPts val="0"/>
              </a:spcBef>
              <a:buFont typeface="+mj-lt"/>
              <a:buAutoNum type="arabicPeriod"/>
            </a:pPr>
            <a:r>
              <a:rPr lang="en-US" sz="1400" dirty="0"/>
              <a:t>ADS features may share ADS functions.</a:t>
            </a:r>
          </a:p>
          <a:p>
            <a:pPr marL="342900" indent="-342900">
              <a:lnSpc>
                <a:spcPct val="120000"/>
              </a:lnSpc>
              <a:spcBef>
                <a:spcPts val="0"/>
              </a:spcBef>
              <a:buFont typeface="+mj-lt"/>
              <a:buAutoNum type="arabicPeriod"/>
            </a:pPr>
            <a:r>
              <a:rPr lang="en-US" sz="1400" dirty="0"/>
              <a:t>An ADS should be assessed based on its intended use(s) and limitations on the use of its features.</a:t>
            </a:r>
          </a:p>
          <a:p>
            <a:pPr marL="342900" indent="-342900">
              <a:lnSpc>
                <a:spcPct val="120000"/>
              </a:lnSpc>
              <a:spcBef>
                <a:spcPts val="0"/>
              </a:spcBef>
              <a:buFont typeface="+mj-lt"/>
              <a:buAutoNum type="arabicPeriod"/>
            </a:pPr>
            <a:r>
              <a:rPr lang="en-US" sz="1400" dirty="0"/>
              <a:t>ADS requirements should be technology-neutral and performance-based.</a:t>
            </a:r>
          </a:p>
        </p:txBody>
      </p:sp>
    </p:spTree>
    <p:extLst>
      <p:ext uri="{BB962C8B-B14F-4D97-AF65-F5344CB8AC3E}">
        <p14:creationId xmlns:p14="http://schemas.microsoft.com/office/powerpoint/2010/main" val="17427131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1E20590-9571-4D52-B206-16F9F48B0547}"/>
              </a:ext>
            </a:extLst>
          </p:cNvPr>
          <p:cNvSpPr>
            <a:spLocks noGrp="1"/>
          </p:cNvSpPr>
          <p:nvPr>
            <p:ph type="title"/>
          </p:nvPr>
        </p:nvSpPr>
        <p:spPr/>
        <p:txBody>
          <a:bodyPr>
            <a:normAutofit fontScale="90000"/>
          </a:bodyPr>
          <a:lstStyle/>
          <a:p>
            <a:r>
              <a:rPr kumimoji="0" lang="en-US" sz="2000" b="0" i="0" u="none" strike="noStrike" kern="1200" cap="none" spc="0" normalizeH="0" baseline="0" noProof="0" dirty="0">
                <a:ln>
                  <a:noFill/>
                </a:ln>
                <a:solidFill>
                  <a:prstClr val="black"/>
                </a:solidFill>
                <a:effectLst/>
                <a:uLnTx/>
                <a:uFillTx/>
                <a:latin typeface="Arial Nova Light" panose="020B0304020202020204" pitchFamily="34" charset="0"/>
                <a:ea typeface="+mj-ea"/>
                <a:cs typeface="+mj-cs"/>
              </a:rPr>
              <a:t>Agenda Item 3</a:t>
            </a:r>
            <a:br>
              <a:rPr lang="en-US" dirty="0"/>
            </a:br>
            <a:r>
              <a:rPr lang="en-US" dirty="0"/>
              <a:t>Review of FRAV Points of Consensus </a:t>
            </a:r>
            <a:r>
              <a:rPr kumimoji="0" lang="en-US" sz="1800" b="0" i="0" u="none" strike="noStrike" kern="1200" cap="none" spc="0" normalizeH="0" baseline="0" noProof="0" dirty="0">
                <a:ln>
                  <a:noFill/>
                </a:ln>
                <a:solidFill>
                  <a:prstClr val="black"/>
                </a:solidFill>
                <a:effectLst/>
                <a:uLnTx/>
                <a:uFillTx/>
                <a:latin typeface="Arial Nova Light" panose="020B0304020202020204" pitchFamily="34" charset="0"/>
                <a:ea typeface="+mj-ea"/>
                <a:cs typeface="+mj-cs"/>
              </a:rPr>
              <a:t>(cont.)</a:t>
            </a:r>
            <a:endParaRPr lang="en-US" dirty="0"/>
          </a:p>
        </p:txBody>
      </p:sp>
      <p:sp>
        <p:nvSpPr>
          <p:cNvPr id="6" name="Content Placeholder 5">
            <a:extLst>
              <a:ext uri="{FF2B5EF4-FFF2-40B4-BE49-F238E27FC236}">
                <a16:creationId xmlns:a16="http://schemas.microsoft.com/office/drawing/2014/main" id="{185F2E84-5F4C-4CD1-95AB-4C21F1CF9631}"/>
              </a:ext>
            </a:extLst>
          </p:cNvPr>
          <p:cNvSpPr>
            <a:spLocks noGrp="1"/>
          </p:cNvSpPr>
          <p:nvPr>
            <p:ph idx="1"/>
          </p:nvPr>
        </p:nvSpPr>
        <p:spPr/>
        <p:txBody>
          <a:bodyPr>
            <a:normAutofit/>
          </a:bodyPr>
          <a:lstStyle/>
          <a:p>
            <a:pPr marL="342900" indent="-342900">
              <a:lnSpc>
                <a:spcPct val="120000"/>
              </a:lnSpc>
              <a:spcBef>
                <a:spcPts val="0"/>
              </a:spcBef>
              <a:buFont typeface="+mj-lt"/>
              <a:buAutoNum type="arabicPeriod" startAt="16"/>
            </a:pPr>
            <a:r>
              <a:rPr lang="en-US" sz="1400" dirty="0"/>
              <a:t>ADS requirements should be applicable across the anticipated diversity of configurations (i.e., features and functions).</a:t>
            </a:r>
          </a:p>
          <a:p>
            <a:pPr marL="342900" indent="-342900">
              <a:lnSpc>
                <a:spcPct val="120000"/>
              </a:lnSpc>
              <a:spcBef>
                <a:spcPts val="0"/>
              </a:spcBef>
              <a:buFont typeface="+mj-lt"/>
              <a:buAutoNum type="arabicPeriod" startAt="16"/>
            </a:pPr>
            <a:r>
              <a:rPr lang="en-US" sz="1400" dirty="0"/>
              <a:t>ADS assessments require information specific to the configuration of the ADS (i.e., features, functions, ODD, other usage specifications).</a:t>
            </a:r>
          </a:p>
          <a:p>
            <a:pPr marL="342900" indent="-342900">
              <a:lnSpc>
                <a:spcPct val="120000"/>
              </a:lnSpc>
              <a:spcBef>
                <a:spcPts val="0"/>
              </a:spcBef>
              <a:buFont typeface="+mj-lt"/>
              <a:buAutoNum type="arabicPeriod" startAt="16"/>
            </a:pPr>
            <a:r>
              <a:rPr lang="en-US" sz="1400" dirty="0"/>
              <a:t>Manufacturers provide the information specific to the ADS design and intended uses.</a:t>
            </a:r>
          </a:p>
          <a:p>
            <a:pPr marL="342900" indent="-342900">
              <a:lnSpc>
                <a:spcPct val="120000"/>
              </a:lnSpc>
              <a:spcBef>
                <a:spcPts val="0"/>
              </a:spcBef>
              <a:buFont typeface="+mj-lt"/>
              <a:buAutoNum type="arabicPeriod" startAt="16"/>
            </a:pPr>
            <a:r>
              <a:rPr lang="en-US" sz="1400" dirty="0"/>
              <a:t>FRAV will define mandatory requirements for ADS descriptions (i.e., ODD elements, other usage specifications).</a:t>
            </a:r>
          </a:p>
          <a:p>
            <a:pPr marL="342900" indent="-342900">
              <a:lnSpc>
                <a:spcPct val="120000"/>
              </a:lnSpc>
              <a:spcBef>
                <a:spcPts val="0"/>
              </a:spcBef>
              <a:buFont typeface="+mj-lt"/>
              <a:buAutoNum type="arabicPeriod" startAt="16"/>
            </a:pPr>
            <a:r>
              <a:rPr lang="en-US" sz="1400" dirty="0"/>
              <a:t>The manufacturer description of the ADS provides a means to determine the application of the ADS performance requirements.</a:t>
            </a:r>
          </a:p>
          <a:p>
            <a:pPr marL="342900" indent="-342900">
              <a:lnSpc>
                <a:spcPct val="120000"/>
              </a:lnSpc>
              <a:spcBef>
                <a:spcPts val="0"/>
              </a:spcBef>
              <a:buFont typeface="+mj-lt"/>
              <a:buAutoNum type="arabicPeriod" startAt="16"/>
            </a:pPr>
            <a:r>
              <a:rPr lang="en-US" sz="1400" dirty="0"/>
              <a:t>The NATM process should begin with a review of the ADS description to verify fulfillment of the mandatory description requirements and to determine the application of the performance requirements.</a:t>
            </a:r>
          </a:p>
          <a:p>
            <a:pPr marL="342900" indent="-342900">
              <a:lnSpc>
                <a:spcPct val="120000"/>
              </a:lnSpc>
              <a:spcBef>
                <a:spcPts val="0"/>
              </a:spcBef>
              <a:buFont typeface="+mj-lt"/>
              <a:buAutoNum type="arabicPeriod" startAt="16"/>
            </a:pPr>
            <a:r>
              <a:rPr lang="en-US" sz="1400" dirty="0"/>
              <a:t>The ADS requirements should be derived from the following safety perspectives:</a:t>
            </a:r>
          </a:p>
          <a:p>
            <a:pPr lvl="1">
              <a:lnSpc>
                <a:spcPct val="120000"/>
              </a:lnSpc>
              <a:spcBef>
                <a:spcPts val="0"/>
              </a:spcBef>
            </a:pPr>
            <a:r>
              <a:rPr lang="en-US" sz="1400" dirty="0"/>
              <a:t>The ADS should drive safely.</a:t>
            </a:r>
          </a:p>
          <a:p>
            <a:pPr lvl="1">
              <a:lnSpc>
                <a:spcPct val="120000"/>
              </a:lnSpc>
              <a:spcBef>
                <a:spcPts val="0"/>
              </a:spcBef>
            </a:pPr>
            <a:r>
              <a:rPr lang="en-US" sz="1400" dirty="0"/>
              <a:t>The ADS should interact safely with the user.</a:t>
            </a:r>
          </a:p>
          <a:p>
            <a:pPr lvl="1">
              <a:lnSpc>
                <a:spcPct val="120000"/>
              </a:lnSpc>
              <a:spcBef>
                <a:spcPts val="0"/>
              </a:spcBef>
            </a:pPr>
            <a:r>
              <a:rPr lang="en-US" sz="1400" dirty="0"/>
              <a:t>The ADS should manage safety-critical situations.</a:t>
            </a:r>
          </a:p>
          <a:p>
            <a:pPr lvl="1">
              <a:lnSpc>
                <a:spcPct val="120000"/>
              </a:lnSpc>
              <a:spcBef>
                <a:spcPts val="0"/>
              </a:spcBef>
            </a:pPr>
            <a:r>
              <a:rPr lang="en-US" sz="1400" dirty="0"/>
              <a:t>The ADS should safely manage failure modes.</a:t>
            </a:r>
          </a:p>
          <a:p>
            <a:pPr lvl="1">
              <a:lnSpc>
                <a:spcPct val="120000"/>
              </a:lnSpc>
              <a:spcBef>
                <a:spcPts val="0"/>
              </a:spcBef>
            </a:pPr>
            <a:r>
              <a:rPr lang="en-US" sz="1400" dirty="0"/>
              <a:t>The ADS should maintain a safe operational state.</a:t>
            </a:r>
          </a:p>
          <a:p>
            <a:pPr marL="342900" indent="-342900">
              <a:lnSpc>
                <a:spcPct val="120000"/>
              </a:lnSpc>
              <a:spcBef>
                <a:spcPts val="0"/>
              </a:spcBef>
              <a:buFont typeface="+mj-lt"/>
              <a:buAutoNum type="arabicPeriod" startAt="16"/>
            </a:pPr>
            <a:endParaRPr lang="en-US" sz="1400" dirty="0"/>
          </a:p>
          <a:p>
            <a:pPr>
              <a:lnSpc>
                <a:spcPct val="120000"/>
              </a:lnSpc>
              <a:spcBef>
                <a:spcPts val="0"/>
              </a:spcBef>
            </a:pPr>
            <a:endParaRPr lang="en-US" sz="1400" dirty="0"/>
          </a:p>
        </p:txBody>
      </p:sp>
      <p:sp>
        <p:nvSpPr>
          <p:cNvPr id="2" name="TextBox 1">
            <a:extLst>
              <a:ext uri="{FF2B5EF4-FFF2-40B4-BE49-F238E27FC236}">
                <a16:creationId xmlns:a16="http://schemas.microsoft.com/office/drawing/2014/main" id="{8F9010AD-5EAD-4E20-A918-82E129EA6918}"/>
              </a:ext>
            </a:extLst>
          </p:cNvPr>
          <p:cNvSpPr txBox="1"/>
          <p:nvPr/>
        </p:nvSpPr>
        <p:spPr>
          <a:xfrm>
            <a:off x="6729411" y="3709987"/>
            <a:ext cx="4842033" cy="1754326"/>
          </a:xfrm>
          <a:prstGeom prst="rect">
            <a:avLst/>
          </a:prstGeom>
          <a:noFill/>
          <a:ln w="38100">
            <a:solidFill>
              <a:schemeClr val="accent1"/>
            </a:solidFill>
          </a:ln>
        </p:spPr>
        <p:txBody>
          <a:bodyPr wrap="square" tIns="182880" bIns="182880" rtlCol="0">
            <a:spAutoFit/>
          </a:bodyPr>
          <a:lstStyle/>
          <a:p>
            <a:pPr algn="ctr">
              <a:spcBef>
                <a:spcPts val="600"/>
              </a:spcBef>
              <a:spcAft>
                <a:spcPts val="600"/>
              </a:spcAft>
            </a:pPr>
            <a:r>
              <a:rPr lang="en-US" sz="1600" b="1" dirty="0"/>
              <a:t>No comments received since the last session.</a:t>
            </a:r>
          </a:p>
          <a:p>
            <a:pPr algn="ctr">
              <a:spcBef>
                <a:spcPts val="600"/>
              </a:spcBef>
              <a:spcAft>
                <a:spcPts val="600"/>
              </a:spcAft>
            </a:pPr>
            <a:r>
              <a:rPr lang="en-US" sz="1600" b="1" dirty="0"/>
              <a:t>If there are reservations, concerns, or questions regarding these points, please convey them to the FRAV secretary.  FRAV will address the issues at a future session.</a:t>
            </a:r>
          </a:p>
        </p:txBody>
      </p:sp>
    </p:spTree>
    <p:extLst>
      <p:ext uri="{BB962C8B-B14F-4D97-AF65-F5344CB8AC3E}">
        <p14:creationId xmlns:p14="http://schemas.microsoft.com/office/powerpoint/2010/main" val="20881708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2F7420-DB6C-49FD-8769-48716BEBE7AC}"/>
              </a:ext>
            </a:extLst>
          </p:cNvPr>
          <p:cNvSpPr>
            <a:spLocks noGrp="1"/>
          </p:cNvSpPr>
          <p:nvPr>
            <p:ph type="title"/>
          </p:nvPr>
        </p:nvSpPr>
        <p:spPr/>
        <p:txBody>
          <a:bodyPr>
            <a:normAutofit fontScale="90000"/>
          </a:bodyPr>
          <a:lstStyle/>
          <a:p>
            <a:r>
              <a:rPr lang="en-US" dirty="0"/>
              <a:t>Today’s Agenda</a:t>
            </a:r>
          </a:p>
        </p:txBody>
      </p:sp>
      <p:sp>
        <p:nvSpPr>
          <p:cNvPr id="3" name="Content Placeholder 2">
            <a:extLst>
              <a:ext uri="{FF2B5EF4-FFF2-40B4-BE49-F238E27FC236}">
                <a16:creationId xmlns:a16="http://schemas.microsoft.com/office/drawing/2014/main" id="{7F5C794F-E1FC-4EDB-9E63-977AE9F5D43B}"/>
              </a:ext>
            </a:extLst>
          </p:cNvPr>
          <p:cNvSpPr>
            <a:spLocks noGrp="1"/>
          </p:cNvSpPr>
          <p:nvPr>
            <p:ph idx="1"/>
          </p:nvPr>
        </p:nvSpPr>
        <p:spPr/>
        <p:txBody>
          <a:bodyPr>
            <a:normAutofit/>
          </a:bodyPr>
          <a:lstStyle/>
          <a:p>
            <a:pPr marL="514350" indent="-514350">
              <a:buFont typeface="+mj-lt"/>
              <a:buAutoNum type="arabicPeriod"/>
            </a:pPr>
            <a:r>
              <a:rPr lang="en-US" dirty="0"/>
              <a:t>Adoption of the Agenda</a:t>
            </a:r>
          </a:p>
          <a:p>
            <a:pPr marL="514350" indent="-514350">
              <a:buFont typeface="+mj-lt"/>
              <a:buAutoNum type="arabicPeriod"/>
            </a:pPr>
            <a:r>
              <a:rPr lang="en-US" dirty="0"/>
              <a:t>Adoption of the report of the last session</a:t>
            </a:r>
          </a:p>
          <a:p>
            <a:pPr marL="514350" indent="-514350">
              <a:buFont typeface="+mj-lt"/>
              <a:buAutoNum type="arabicPeriod"/>
            </a:pPr>
            <a:r>
              <a:rPr lang="en-US" dirty="0"/>
              <a:t>FRAV status and consensus to date</a:t>
            </a:r>
          </a:p>
          <a:p>
            <a:pPr marL="514350" indent="-514350">
              <a:buFont typeface="+mj-lt"/>
              <a:buAutoNum type="arabicPeriod"/>
            </a:pPr>
            <a:r>
              <a:rPr lang="en-US" dirty="0">
                <a:solidFill>
                  <a:srgbClr val="0070C0"/>
                </a:solidFill>
              </a:rPr>
              <a:t>Comments and updates to Document 5</a:t>
            </a:r>
          </a:p>
          <a:p>
            <a:pPr marL="514350" indent="-514350">
              <a:buFont typeface="+mj-lt"/>
              <a:buAutoNum type="arabicPeriod"/>
            </a:pPr>
            <a:r>
              <a:rPr lang="en-US" dirty="0"/>
              <a:t>Definitions </a:t>
            </a:r>
            <a:r>
              <a:rPr lang="en-US" sz="1800" dirty="0"/>
              <a:t>(“user” and “foreseeable”)</a:t>
            </a:r>
            <a:endParaRPr lang="en-US" dirty="0"/>
          </a:p>
          <a:p>
            <a:pPr marL="514350" indent="-514350">
              <a:buFont typeface="+mj-lt"/>
              <a:buAutoNum type="arabicPeriod"/>
            </a:pPr>
            <a:r>
              <a:rPr lang="en-US" dirty="0"/>
              <a:t>Elaboration of the five starting points</a:t>
            </a:r>
          </a:p>
          <a:p>
            <a:pPr marL="514350" indent="-514350">
              <a:buFont typeface="+mj-lt"/>
              <a:buAutoNum type="arabicPeriod"/>
            </a:pPr>
            <a:r>
              <a:rPr lang="en-US" dirty="0"/>
              <a:t>ADS level of safety and performance limits</a:t>
            </a:r>
          </a:p>
          <a:p>
            <a:pPr marL="514350" indent="-514350">
              <a:buFont typeface="+mj-lt"/>
              <a:buAutoNum type="arabicPeriod"/>
            </a:pPr>
            <a:r>
              <a:rPr lang="en-US" dirty="0"/>
              <a:t>Next steps and deliverables</a:t>
            </a:r>
          </a:p>
        </p:txBody>
      </p:sp>
    </p:spTree>
    <p:extLst>
      <p:ext uri="{BB962C8B-B14F-4D97-AF65-F5344CB8AC3E}">
        <p14:creationId xmlns:p14="http://schemas.microsoft.com/office/powerpoint/2010/main" val="39570225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4D14EC-55B6-4185-BA5C-DF89DA51C484}"/>
              </a:ext>
            </a:extLst>
          </p:cNvPr>
          <p:cNvSpPr>
            <a:spLocks noGrp="1"/>
          </p:cNvSpPr>
          <p:nvPr>
            <p:ph type="title"/>
          </p:nvPr>
        </p:nvSpPr>
        <p:spPr/>
        <p:txBody>
          <a:bodyPr>
            <a:normAutofit fontScale="90000"/>
          </a:bodyPr>
          <a:lstStyle/>
          <a:p>
            <a:r>
              <a:rPr kumimoji="0" lang="en-US" sz="2000" b="0" i="0" u="none" strike="noStrike" kern="1200" cap="none" spc="0" normalizeH="0" baseline="0" noProof="0" dirty="0">
                <a:ln>
                  <a:noFill/>
                </a:ln>
                <a:solidFill>
                  <a:prstClr val="black"/>
                </a:solidFill>
                <a:effectLst/>
                <a:uLnTx/>
                <a:uFillTx/>
                <a:latin typeface="Arial Nova Light" panose="020B0304020202020204" pitchFamily="34" charset="0"/>
                <a:ea typeface="+mj-ea"/>
                <a:cs typeface="+mj-cs"/>
              </a:rPr>
              <a:t>Agenda Item 4</a:t>
            </a:r>
            <a:br>
              <a:rPr lang="en-US" dirty="0"/>
            </a:br>
            <a:r>
              <a:rPr kumimoji="0" lang="en-US" sz="3600" b="0" i="0" u="none" strike="noStrike" kern="1200" cap="none" spc="0" normalizeH="0" baseline="0" noProof="0" dirty="0">
                <a:ln>
                  <a:noFill/>
                </a:ln>
                <a:solidFill>
                  <a:prstClr val="black"/>
                </a:solidFill>
                <a:effectLst/>
                <a:uLnTx/>
                <a:uFillTx/>
                <a:latin typeface="Arial Nova Light" panose="020B0304020202020204" pitchFamily="34" charset="0"/>
                <a:ea typeface="+mj-ea"/>
                <a:cs typeface="+mj-cs"/>
              </a:rPr>
              <a:t>Document 5 Updates</a:t>
            </a:r>
            <a:endParaRPr lang="en-US" dirty="0"/>
          </a:p>
        </p:txBody>
      </p:sp>
      <p:sp>
        <p:nvSpPr>
          <p:cNvPr id="3" name="Content Placeholder 2">
            <a:extLst>
              <a:ext uri="{FF2B5EF4-FFF2-40B4-BE49-F238E27FC236}">
                <a16:creationId xmlns:a16="http://schemas.microsoft.com/office/drawing/2014/main" id="{FB625A3C-54F5-4B01-8EF8-47684752B7F9}"/>
              </a:ext>
            </a:extLst>
          </p:cNvPr>
          <p:cNvSpPr>
            <a:spLocks noGrp="1"/>
          </p:cNvSpPr>
          <p:nvPr>
            <p:ph idx="1"/>
          </p:nvPr>
        </p:nvSpPr>
        <p:spPr/>
        <p:txBody>
          <a:bodyPr/>
          <a:lstStyle/>
          <a:p>
            <a:r>
              <a:rPr lang="en-US" dirty="0"/>
              <a:t>For ease of use, Germany has proposed to separate the background section from Document 5.</a:t>
            </a:r>
          </a:p>
          <a:p>
            <a:r>
              <a:rPr lang="en-US" dirty="0"/>
              <a:t>Proposal</a:t>
            </a:r>
          </a:p>
          <a:p>
            <a:pPr lvl="1"/>
            <a:r>
              <a:rPr lang="en-US" dirty="0"/>
              <a:t>Follow the 1998 Agreement approach by separating the background on FRAV discussions and justifications for decisions as a “technical report” (FRAV-xx-04)</a:t>
            </a:r>
          </a:p>
          <a:p>
            <a:pPr lvl="1"/>
            <a:r>
              <a:rPr lang="en-US" dirty="0"/>
              <a:t>Remainder of text in Document 5 (FRAV-xx-05)</a:t>
            </a:r>
          </a:p>
        </p:txBody>
      </p:sp>
      <p:sp>
        <p:nvSpPr>
          <p:cNvPr id="4" name="TextBox 3">
            <a:extLst>
              <a:ext uri="{FF2B5EF4-FFF2-40B4-BE49-F238E27FC236}">
                <a16:creationId xmlns:a16="http://schemas.microsoft.com/office/drawing/2014/main" id="{BDD9B9B6-3343-465D-8B7B-BDA91053428B}"/>
              </a:ext>
            </a:extLst>
          </p:cNvPr>
          <p:cNvSpPr txBox="1"/>
          <p:nvPr/>
        </p:nvSpPr>
        <p:spPr>
          <a:xfrm>
            <a:off x="1552575" y="4572298"/>
            <a:ext cx="9086850" cy="1015663"/>
          </a:xfrm>
          <a:prstGeom prst="rect">
            <a:avLst/>
          </a:prstGeom>
          <a:noFill/>
          <a:ln w="38100">
            <a:solidFill>
              <a:schemeClr val="accent1"/>
            </a:solidFill>
          </a:ln>
        </p:spPr>
        <p:txBody>
          <a:bodyPr wrap="square" tIns="91440" bIns="91440" rtlCol="0">
            <a:spAutoFit/>
          </a:bodyPr>
          <a:lstStyle/>
          <a:p>
            <a:pPr algn="ctr">
              <a:spcBef>
                <a:spcPts val="600"/>
              </a:spcBef>
              <a:spcAft>
                <a:spcPts val="600"/>
              </a:spcAft>
            </a:pPr>
            <a:r>
              <a:rPr lang="en-US" b="1" dirty="0"/>
              <a:t>Clarification: Document 5 uses “should” rather than “shall”.  D5 is not a draft regulatory text.  D5 is our internal discussion tool.  D5 will provide the basis for drafting formal proposals in separate documents when FRAV decides to do this</a:t>
            </a:r>
          </a:p>
        </p:txBody>
      </p:sp>
    </p:spTree>
    <p:extLst>
      <p:ext uri="{BB962C8B-B14F-4D97-AF65-F5344CB8AC3E}">
        <p14:creationId xmlns:p14="http://schemas.microsoft.com/office/powerpoint/2010/main" val="11418069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2140</TotalTime>
  <Words>2755</Words>
  <Application>Microsoft Office PowerPoint</Application>
  <PresentationFormat>Widescreen</PresentationFormat>
  <Paragraphs>249</Paragraphs>
  <Slides>31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31</vt:i4>
      </vt:variant>
    </vt:vector>
  </HeadingPairs>
  <TitlesOfParts>
    <vt:vector size="37" baseType="lpstr">
      <vt:lpstr>Arial</vt:lpstr>
      <vt:lpstr>Arial Nova</vt:lpstr>
      <vt:lpstr>Arial Nova Light</vt:lpstr>
      <vt:lpstr>Calibri</vt:lpstr>
      <vt:lpstr>Symbol</vt:lpstr>
      <vt:lpstr>Office Theme</vt:lpstr>
      <vt:lpstr>Session 7 Status Review and Session Orientation</vt:lpstr>
      <vt:lpstr>Today’s Agenda</vt:lpstr>
      <vt:lpstr>Agenda Item 1 Adoption of the Agenda</vt:lpstr>
      <vt:lpstr>Today’s Agenda</vt:lpstr>
      <vt:lpstr>Today’s Agenda</vt:lpstr>
      <vt:lpstr>Agenda Item 3 Review of FRAV Points of Consensus (cont.)</vt:lpstr>
      <vt:lpstr>Agenda Item 3 Review of FRAV Points of Consensus (cont.)</vt:lpstr>
      <vt:lpstr>Today’s Agenda</vt:lpstr>
      <vt:lpstr>Agenda Item 4 Document 5 Updates</vt:lpstr>
      <vt:lpstr>Agenda Item 4 Document 5 Updates</vt:lpstr>
      <vt:lpstr>Agenda Item 4 Document 5 Updates</vt:lpstr>
      <vt:lpstr>Agenda Item 4 Document 5 Updates</vt:lpstr>
      <vt:lpstr>Agenda Item 4 Document 5 Updates</vt:lpstr>
      <vt:lpstr>Agenda Item 4 Document 5 Updates</vt:lpstr>
      <vt:lpstr>Today’s Agenda</vt:lpstr>
      <vt:lpstr>Agenda Item 5.1 Driver/User/Operator?</vt:lpstr>
      <vt:lpstr>Agenda Item 5.1 Driver/User/Operator?</vt:lpstr>
      <vt:lpstr>Agenda Item 5.2 Definition of “foreseeable”</vt:lpstr>
      <vt:lpstr>Agenda Item 5.2 Definition of “foreseeable”</vt:lpstr>
      <vt:lpstr>Agenda Item 5.2 Definition of “foreseeable”</vt:lpstr>
      <vt:lpstr>Today’s Agenda</vt:lpstr>
      <vt:lpstr>Agenda Item 6 Performance Requirement Starting Points</vt:lpstr>
      <vt:lpstr>Agenda Item 6 Orientation for the following slides</vt:lpstr>
      <vt:lpstr>Agenda Item 6.1 ADS should drive safely.</vt:lpstr>
      <vt:lpstr>Agenda Item 6.2 ADS should interact safely with the user.</vt:lpstr>
      <vt:lpstr>Agenda Item 6.3 ADS should manage safety-critical situations.</vt:lpstr>
      <vt:lpstr>Agenda Item 6.4 ADS should safely manage failure modes.</vt:lpstr>
      <vt:lpstr>Agenda Item 6.5 ADS should maintain a safe operational state.</vt:lpstr>
      <vt:lpstr>Today’s Agenda</vt:lpstr>
      <vt:lpstr>Today’s Agenda</vt:lpstr>
      <vt:lpstr>Agenda Item 7 Next session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Session 6 Status Review and Session Orientation</dc:title>
  <dc:creator>John Creamer</dc:creator>
  <cp:lastModifiedBy>John Creamer</cp:lastModifiedBy>
  <cp:revision>109</cp:revision>
  <dcterms:created xsi:type="dcterms:W3CDTF">2020-10-28T17:14:57Z</dcterms:created>
  <dcterms:modified xsi:type="dcterms:W3CDTF">2020-11-17T10:25:49Z</dcterms:modified>
</cp:coreProperties>
</file>