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4">
  <p:sldMasterIdLst>
    <p:sldMasterId id="2147483660" r:id="rId1"/>
    <p:sldMasterId id="2147483668" r:id="rId2"/>
  </p:sldMasterIdLst>
  <p:notesMasterIdLst>
    <p:notesMasterId r:id="rId24"/>
  </p:notesMasterIdLst>
  <p:sldIdLst>
    <p:sldId id="2504" r:id="rId3"/>
    <p:sldId id="2615" r:id="rId4"/>
    <p:sldId id="2613" r:id="rId5"/>
    <p:sldId id="2571" r:id="rId6"/>
    <p:sldId id="2612" r:id="rId7"/>
    <p:sldId id="2616" r:id="rId8"/>
    <p:sldId id="2605" r:id="rId9"/>
    <p:sldId id="2573" r:id="rId10"/>
    <p:sldId id="2579" r:id="rId11"/>
    <p:sldId id="2566" r:id="rId12"/>
    <p:sldId id="2599" r:id="rId13"/>
    <p:sldId id="2575" r:id="rId14"/>
    <p:sldId id="2609" r:id="rId15"/>
    <p:sldId id="2603" r:id="rId16"/>
    <p:sldId id="2577" r:id="rId17"/>
    <p:sldId id="2606" r:id="rId18"/>
    <p:sldId id="2568" r:id="rId19"/>
    <p:sldId id="2578" r:id="rId20"/>
    <p:sldId id="2580" r:id="rId21"/>
    <p:sldId id="2581" r:id="rId22"/>
    <p:sldId id="2604" r:id="rId23"/>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0" userDrawn="1">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DEADA"/>
    <a:srgbClr val="DBEEF4"/>
    <a:srgbClr val="FFCC66"/>
    <a:srgbClr val="385D8A"/>
    <a:srgbClr val="4F81BD"/>
    <a:srgbClr val="008000"/>
    <a:srgbClr val="FFFFFF"/>
    <a:srgbClr val="F8F8F8"/>
    <a:srgbClr val="953735"/>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濃色スタイル 1 - アクセント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06799F8-075E-4A3A-A7F6-7FBC6576F1A4}" styleName="テーマ スタイル 2 - アクセント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8" autoAdjust="0"/>
    <p:restoredTop sz="91590" autoAdjust="0"/>
  </p:normalViewPr>
  <p:slideViewPr>
    <p:cSldViewPr snapToGrid="0">
      <p:cViewPr varScale="1">
        <p:scale>
          <a:sx n="67" d="100"/>
          <a:sy n="67" d="100"/>
        </p:scale>
        <p:origin x="1152" y="46"/>
      </p:cViewPr>
      <p:guideLst>
        <p:guide orient="horz" pos="3680"/>
        <p:guide pos="3120"/>
      </p:guideLst>
    </p:cSldViewPr>
  </p:slideViewPr>
  <p:outlineViewPr>
    <p:cViewPr>
      <p:scale>
        <a:sx n="33" d="100"/>
        <a:sy n="33" d="100"/>
      </p:scale>
      <p:origin x="0" y="-636"/>
    </p:cViewPr>
  </p:outlineViewPr>
  <p:notesTextViewPr>
    <p:cViewPr>
      <p:scale>
        <a:sx n="100" d="100"/>
        <a:sy n="100" d="100"/>
      </p:scale>
      <p:origin x="0" y="0"/>
    </p:cViewPr>
  </p:notesTextViewPr>
  <p:sorterViewPr>
    <p:cViewPr varScale="1">
      <p:scale>
        <a:sx n="1" d="1"/>
        <a:sy n="1" d="1"/>
      </p:scale>
      <p:origin x="0" y="-5502"/>
    </p:cViewPr>
  </p:sorterViewPr>
  <p:notesViewPr>
    <p:cSldViewPr snapToGrid="0">
      <p:cViewPr varScale="1">
        <p:scale>
          <a:sx n="46" d="100"/>
          <a:sy n="46" d="100"/>
        </p:scale>
        <p:origin x="2736" y="3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8693"/>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2236" tIns="46118" rIns="92236" bIns="46118" rtlCol="0"/>
          <a:lstStyle>
            <a:lvl1pPr algn="r">
              <a:defRPr sz="1200"/>
            </a:lvl1pPr>
          </a:lstStyle>
          <a:p>
            <a:fld id="{255AF11B-D63C-476E-A674-9D54F7D9E577}" type="datetimeFigureOut">
              <a:rPr kumimoji="1" lang="ja-JP" altLang="en-US" smtClean="0"/>
              <a:t>2020/11/17</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5"/>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8692"/>
          </a:xfrm>
          <a:prstGeom prst="rect">
            <a:avLst/>
          </a:prstGeom>
        </p:spPr>
        <p:txBody>
          <a:bodyPr vert="horz" lIns="92236" tIns="46118" rIns="92236" bIns="4611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2236" tIns="46118" rIns="92236" bIns="46118" rtlCol="0" anchor="b"/>
          <a:lstStyle>
            <a:lvl1pPr algn="r">
              <a:defRPr sz="1200"/>
            </a:lvl1pPr>
          </a:lstStyle>
          <a:p>
            <a:fld id="{DB3B250B-1456-4B33-939F-03CD2C1B6C10}" type="slidenum">
              <a:rPr kumimoji="1" lang="ja-JP" altLang="en-US" smtClean="0"/>
              <a:t>‹#›</a:t>
            </a:fld>
            <a:endParaRPr kumimoji="1" lang="ja-JP" altLang="en-US"/>
          </a:p>
        </p:txBody>
      </p:sp>
    </p:spTree>
    <p:extLst>
      <p:ext uri="{BB962C8B-B14F-4D97-AF65-F5344CB8AC3E}">
        <p14:creationId xmlns:p14="http://schemas.microsoft.com/office/powerpoint/2010/main" val="2704671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676A7A6-ABD7-414D-B49A-D723C21868EE}" type="slidenum">
              <a:rPr kumimoji="1" lang="ja-JP" altLang="en-US" smtClean="0"/>
              <a:t>1</a:t>
            </a:fld>
            <a:endParaRPr kumimoji="1" lang="ja-JP" altLang="en-US"/>
          </a:p>
        </p:txBody>
      </p:sp>
    </p:spTree>
    <p:extLst>
      <p:ext uri="{BB962C8B-B14F-4D97-AF65-F5344CB8AC3E}">
        <p14:creationId xmlns:p14="http://schemas.microsoft.com/office/powerpoint/2010/main" val="1327088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初回は、被験者は何が行われるか分からない状況であり、他車が</a:t>
            </a:r>
            <a:r>
              <a:rPr kumimoji="1" lang="en-US" altLang="ja-JP" dirty="0"/>
              <a:t>Cut-in</a:t>
            </a:r>
            <a:r>
              <a:rPr kumimoji="1" lang="ja-JP" altLang="en-US" dirty="0"/>
              <a:t>しても危険と判断するまでに多くの時間を要する。</a:t>
            </a:r>
            <a:endParaRPr kumimoji="1" lang="en-US" altLang="ja-JP" dirty="0"/>
          </a:p>
          <a:p>
            <a:r>
              <a:rPr kumimoji="1" lang="ja-JP" altLang="en-US" dirty="0"/>
              <a:t>しかし２回目以降は</a:t>
            </a:r>
            <a:r>
              <a:rPr kumimoji="1" lang="en-US" altLang="ja-JP" dirty="0"/>
              <a:t>Cut-in</a:t>
            </a:r>
            <a:r>
              <a:rPr kumimoji="1" lang="ja-JP" altLang="en-US" dirty="0"/>
              <a:t>すなわち危険であると学習するため、他車がカットインしたら即危険と判断する。</a:t>
            </a:r>
            <a:endParaRPr kumimoji="1" lang="en-US" altLang="ja-JP" dirty="0"/>
          </a:p>
          <a:p>
            <a:r>
              <a:rPr kumimoji="1" lang="ja-JP" altLang="en-US" dirty="0"/>
              <a:t>この結果、即危険と判断しても</a:t>
            </a:r>
            <a:r>
              <a:rPr kumimoji="1" lang="en-US" altLang="ja-JP" dirty="0"/>
              <a:t>0.4sec</a:t>
            </a:r>
            <a:r>
              <a:rPr kumimoji="1" lang="ja-JP" altLang="en-US" dirty="0"/>
              <a:t>は必要であることが得られた。</a:t>
            </a:r>
            <a:endParaRPr kumimoji="1" lang="en-US" altLang="ja-JP" dirty="0"/>
          </a:p>
          <a:p>
            <a:r>
              <a:rPr kumimoji="1" lang="ja-JP" altLang="en-US" dirty="0"/>
              <a:t>我々はスキルドドライバを提案するため、常に注意力を高めたドライバとして、反応時間は</a:t>
            </a:r>
            <a:r>
              <a:rPr kumimoji="1" lang="en-US" altLang="ja-JP" dirty="0"/>
              <a:t>0.4sec</a:t>
            </a:r>
            <a:r>
              <a:rPr kumimoji="1" lang="ja-JP" altLang="en-US" dirty="0"/>
              <a:t>で設定した。</a:t>
            </a:r>
            <a:endParaRPr kumimoji="1" lang="en-US" altLang="ja-JP" dirty="0"/>
          </a:p>
          <a:p>
            <a:endParaRPr kumimoji="1" lang="en-US" altLang="ja-JP" dirty="0"/>
          </a:p>
          <a:p>
            <a:r>
              <a:rPr kumimoji="1" lang="en-US" altLang="ja-JP" dirty="0"/>
              <a:t>In the first trial,</a:t>
            </a:r>
            <a:r>
              <a:rPr kumimoji="1" lang="en-US" altLang="ja-JP" baseline="0" dirty="0"/>
              <a:t> test participants did not recognize the situation immediately and thus required longer time to perceive the risk when the other vehicle started to cut-in.</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a:t>However, in the second trial, participants perceived risk immediately after the cut-in, because they had learnt that cut-in could lead to danger.</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a:t>According</a:t>
            </a:r>
            <a:r>
              <a:rPr kumimoji="1" lang="ja-JP" altLang="en-US" baseline="0" dirty="0"/>
              <a:t> </a:t>
            </a:r>
            <a:r>
              <a:rPr kumimoji="1" lang="en-US" altLang="ja-JP" baseline="0" dirty="0"/>
              <a:t>to the test results, it became clear that at least 0.4 second was required to make a decision even if attention was paid.</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a:t>We adopted this 0.4 second as the reaction time because our proposal is grounded on the skilled drivers who always pay attention.</a:t>
            </a:r>
          </a:p>
        </p:txBody>
      </p:sp>
      <p:sp>
        <p:nvSpPr>
          <p:cNvPr id="4" name="スライド番号プレースホルダー 3"/>
          <p:cNvSpPr>
            <a:spLocks noGrp="1"/>
          </p:cNvSpPr>
          <p:nvPr>
            <p:ph type="sldNum" sz="quarter" idx="10"/>
          </p:nvPr>
        </p:nvSpPr>
        <p:spPr/>
        <p:txBody>
          <a:bodyPr/>
          <a:lstStyle/>
          <a:p>
            <a:fld id="{562D263E-B8F1-4E1C-9A95-AA4D7BA48A23}" type="slidenum">
              <a:rPr kumimoji="1" lang="ja-JP" altLang="en-US" smtClean="0"/>
              <a:t>15</a:t>
            </a:fld>
            <a:endParaRPr kumimoji="1" lang="ja-JP" altLang="en-US"/>
          </a:p>
        </p:txBody>
      </p:sp>
    </p:spTree>
    <p:extLst>
      <p:ext uri="{BB962C8B-B14F-4D97-AF65-F5344CB8AC3E}">
        <p14:creationId xmlns:p14="http://schemas.microsoft.com/office/powerpoint/2010/main" val="3880659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721" y="5039979"/>
            <a:ext cx="5445760" cy="3913615"/>
          </a:xfrm>
        </p:spPr>
        <p:txBody>
          <a:bodyPr/>
          <a:lstStyle/>
          <a:p>
            <a:r>
              <a:rPr kumimoji="1" lang="en-US" altLang="ja-JP" sz="1600" dirty="0">
                <a:latin typeface="Meiryo UI" panose="020B0604030504040204" pitchFamily="50" charset="-128"/>
                <a:ea typeface="Meiryo UI" panose="020B0604030504040204" pitchFamily="50" charset="-128"/>
                <a:cs typeface="Arial" panose="020B0604020202020204" pitchFamily="34" charset="0"/>
              </a:rPr>
              <a:t>Now, let’s move on to Deceleration degree and </a:t>
            </a:r>
            <a:r>
              <a:rPr kumimoji="1" lang="en-US" altLang="ja-JP" sz="1600" dirty="0" err="1">
                <a:latin typeface="Meiryo UI" panose="020B0604030504040204" pitchFamily="50" charset="-128"/>
                <a:ea typeface="Meiryo UI" panose="020B0604030504040204" pitchFamily="50" charset="-128"/>
                <a:cs typeface="Arial" panose="020B0604020202020204" pitchFamily="34" charset="0"/>
              </a:rPr>
              <a:t>Max.G</a:t>
            </a:r>
            <a:r>
              <a:rPr kumimoji="1" lang="en-US" altLang="ja-JP" sz="1600" dirty="0">
                <a:latin typeface="Meiryo UI" panose="020B0604030504040204" pitchFamily="50" charset="-128"/>
                <a:ea typeface="Meiryo UI" panose="020B0604030504040204" pitchFamily="50" charset="-128"/>
                <a:cs typeface="Arial" panose="020B0604020202020204" pitchFamily="34" charset="0"/>
              </a:rPr>
              <a:t>-force</a:t>
            </a:r>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a:t>
            </a:r>
          </a:p>
          <a:p>
            <a:endParaRPr kumimoji="1" lang="en-US" altLang="ja-JP" sz="1600" dirty="0">
              <a:latin typeface="Meiryo UI" panose="020B0604030504040204" pitchFamily="50" charset="-128"/>
              <a:ea typeface="Meiryo UI" panose="020B0604030504040204" pitchFamily="50" charset="-128"/>
              <a:cs typeface="Arial" panose="020B0604020202020204" pitchFamily="34" charset="0"/>
            </a:endParaRPr>
          </a:p>
          <a:p>
            <a:endParaRPr kumimoji="1" lang="en-US" altLang="ja-JP" sz="1600" dirty="0">
              <a:latin typeface="Meiryo UI" panose="020B0604030504040204" pitchFamily="50" charset="-128"/>
              <a:ea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endParaRPr>
          </a:p>
          <a:p>
            <a:endParaRPr kumimoji="1" lang="ja-JP" altLang="en-US" sz="1600" dirty="0">
              <a:latin typeface="Meiryo UI" panose="020B0604030504040204" pitchFamily="50" charset="-128"/>
              <a:ea typeface="Meiryo UI" panose="020B0604030504040204" pitchFamily="50" charset="-128"/>
            </a:endParaRPr>
          </a:p>
          <a:p>
            <a:endParaRPr kumimoji="1" lang="ja-JP" altLang="en-US" sz="1600"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DB3B250B-1456-4B33-939F-03CD2C1B6C10}" type="slidenum">
              <a:rPr kumimoji="1" lang="ja-JP" altLang="en-US" smtClean="0"/>
              <a:t>17</a:t>
            </a:fld>
            <a:endParaRPr kumimoji="1" lang="ja-JP" altLang="en-US"/>
          </a:p>
        </p:txBody>
      </p:sp>
    </p:spTree>
    <p:extLst>
      <p:ext uri="{BB962C8B-B14F-4D97-AF65-F5344CB8AC3E}">
        <p14:creationId xmlns:p14="http://schemas.microsoft.com/office/powerpoint/2010/main" val="580670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5679" y="5565540"/>
            <a:ext cx="5405421" cy="4254018"/>
          </a:xfrm>
        </p:spPr>
        <p:txBody>
          <a:bodyPr/>
          <a:lstStyle/>
          <a:p>
            <a:r>
              <a:rPr kumimoji="1" lang="ja-JP" altLang="en-US" baseline="0" dirty="0">
                <a:latin typeface="Meiryo UI" panose="020B0604030504040204" pitchFamily="50" charset="-128"/>
                <a:ea typeface="Meiryo UI" panose="020B0604030504040204" pitchFamily="50" charset="-128"/>
              </a:rPr>
              <a:t>次に、</a:t>
            </a:r>
            <a:r>
              <a:rPr kumimoji="1" lang="en-US" altLang="ja-JP" baseline="0" dirty="0">
                <a:latin typeface="Meiryo UI" panose="020B0604030504040204" pitchFamily="50" charset="-128"/>
                <a:ea typeface="Meiryo UI" panose="020B0604030504040204" pitchFamily="50" charset="-128"/>
              </a:rPr>
              <a:t>Deceleration Degree </a:t>
            </a:r>
            <a:r>
              <a:rPr kumimoji="1" lang="ja-JP" altLang="en-US" baseline="0" dirty="0">
                <a:latin typeface="Meiryo UI" panose="020B0604030504040204" pitchFamily="50" charset="-128"/>
                <a:ea typeface="Meiryo UI" panose="020B0604030504040204" pitchFamily="50" charset="-128"/>
              </a:rPr>
              <a:t>と</a:t>
            </a:r>
            <a:r>
              <a:rPr kumimoji="1" lang="en-US" altLang="ja-JP" baseline="0" dirty="0">
                <a:latin typeface="Meiryo UI" panose="020B0604030504040204" pitchFamily="50" charset="-128"/>
                <a:ea typeface="Meiryo UI" panose="020B0604030504040204" pitchFamily="50" charset="-128"/>
              </a:rPr>
              <a:t> Max. G-force</a:t>
            </a:r>
            <a:r>
              <a:rPr kumimoji="1" lang="ja-JP" altLang="en-US" baseline="0" dirty="0">
                <a:latin typeface="Meiryo UI" panose="020B0604030504040204" pitchFamily="50" charset="-128"/>
                <a:ea typeface="Meiryo UI" panose="020B0604030504040204" pitchFamily="50" charset="-128"/>
              </a:rPr>
              <a:t>について説明する。</a:t>
            </a:r>
            <a:endParaRPr kumimoji="1" lang="en-US" altLang="ja-JP" baseline="0" dirty="0">
              <a:latin typeface="Meiryo UI" panose="020B0604030504040204" pitchFamily="50" charset="-128"/>
              <a:ea typeface="Meiryo UI" panose="020B0604030504040204" pitchFamily="50" charset="-128"/>
            </a:endParaRPr>
          </a:p>
          <a:p>
            <a:r>
              <a:rPr kumimoji="1" lang="ja-JP" altLang="en-US" baseline="0" dirty="0">
                <a:latin typeface="Meiryo UI" panose="020B0604030504040204" pitchFamily="50" charset="-128"/>
                <a:ea typeface="Meiryo UI" panose="020B0604030504040204" pitchFamily="50" charset="-128"/>
              </a:rPr>
              <a:t>ここで定義するのは、進行方向の</a:t>
            </a:r>
            <a:r>
              <a:rPr kumimoji="1" lang="en-US" altLang="ja-JP" baseline="0" dirty="0">
                <a:latin typeface="Meiryo UI" panose="020B0604030504040204" pitchFamily="50" charset="-128"/>
                <a:ea typeface="Meiryo UI" panose="020B0604030504040204" pitchFamily="50" charset="-128"/>
              </a:rPr>
              <a:t>Emergency braking area</a:t>
            </a:r>
            <a:r>
              <a:rPr kumimoji="1" lang="ja-JP" altLang="en-US" baseline="0" dirty="0">
                <a:latin typeface="Meiryo UI" panose="020B0604030504040204" pitchFamily="50" charset="-128"/>
                <a:ea typeface="Meiryo UI" panose="020B0604030504040204" pitchFamily="50" charset="-128"/>
              </a:rPr>
              <a:t>である</a:t>
            </a:r>
            <a:r>
              <a:rPr kumimoji="1" lang="en-US" altLang="ja-JP" baseline="0" dirty="0">
                <a:latin typeface="Meiryo UI" panose="020B0604030504040204" pitchFamily="50" charset="-128"/>
                <a:ea typeface="Meiryo UI" panose="020B0604030504040204" pitchFamily="50" charset="-128"/>
              </a:rPr>
              <a:t>TTC</a:t>
            </a:r>
            <a:r>
              <a:rPr kumimoji="1" lang="ja-JP" altLang="en-US" baseline="0" dirty="0" err="1">
                <a:latin typeface="Meiryo UI" panose="020B0604030504040204" pitchFamily="50" charset="-128"/>
                <a:ea typeface="Meiryo UI" panose="020B0604030504040204" pitchFamily="50" charset="-128"/>
              </a:rPr>
              <a:t>、</a:t>
            </a:r>
            <a:r>
              <a:rPr kumimoji="1" lang="ja-JP" altLang="en-US" baseline="0" dirty="0">
                <a:latin typeface="Meiryo UI" panose="020B0604030504040204" pitchFamily="50" charset="-128"/>
                <a:ea typeface="Meiryo UI" panose="020B0604030504040204" pitchFamily="50" charset="-128"/>
              </a:rPr>
              <a:t>ブレーキペダルを踏む速さとしての</a:t>
            </a:r>
            <a:r>
              <a:rPr kumimoji="1" lang="en-US" altLang="ja-JP" baseline="0" dirty="0">
                <a:latin typeface="Meiryo UI" panose="020B0604030504040204" pitchFamily="50" charset="-128"/>
                <a:ea typeface="Meiryo UI" panose="020B0604030504040204" pitchFamily="50" charset="-128"/>
              </a:rPr>
              <a:t>Deceleration Degree</a:t>
            </a:r>
            <a:r>
              <a:rPr kumimoji="1" lang="ja-JP" altLang="en-US" baseline="0" dirty="0" err="1">
                <a:latin typeface="Meiryo UI" panose="020B0604030504040204" pitchFamily="50" charset="-128"/>
                <a:ea typeface="Meiryo UI" panose="020B0604030504040204" pitchFamily="50" charset="-128"/>
              </a:rPr>
              <a:t>、</a:t>
            </a:r>
            <a:r>
              <a:rPr kumimoji="1" lang="ja-JP" altLang="en-US" baseline="0" dirty="0">
                <a:latin typeface="Meiryo UI" panose="020B0604030504040204" pitchFamily="50" charset="-128"/>
                <a:ea typeface="Meiryo UI" panose="020B0604030504040204" pitchFamily="50" charset="-128"/>
              </a:rPr>
              <a:t>そして最大減速</a:t>
            </a:r>
            <a:r>
              <a:rPr kumimoji="1" lang="en-US" altLang="ja-JP" baseline="0" dirty="0">
                <a:latin typeface="Meiryo UI" panose="020B0604030504040204" pitchFamily="50" charset="-128"/>
                <a:ea typeface="Meiryo UI" panose="020B0604030504040204" pitchFamily="50" charset="-128"/>
              </a:rPr>
              <a:t>G</a:t>
            </a:r>
            <a:r>
              <a:rPr kumimoji="1" lang="ja-JP" altLang="en-US" baseline="0" dirty="0">
                <a:latin typeface="Meiryo UI" panose="020B0604030504040204" pitchFamily="50" charset="-128"/>
                <a:ea typeface="Meiryo UI" panose="020B0604030504040204" pitchFamily="50" charset="-128"/>
              </a:rPr>
              <a:t>である。</a:t>
            </a:r>
            <a:endParaRPr kumimoji="1" lang="en-US" altLang="ja-JP" baseline="0" dirty="0">
              <a:latin typeface="Meiryo UI" panose="020B0604030504040204" pitchFamily="50" charset="-128"/>
              <a:ea typeface="Meiryo UI" panose="020B0604030504040204" pitchFamily="50" charset="-128"/>
            </a:endParaRPr>
          </a:p>
          <a:p>
            <a:r>
              <a:rPr kumimoji="1" lang="ja-JP" altLang="en-US" baseline="0" dirty="0">
                <a:latin typeface="Meiryo UI" panose="020B0604030504040204" pitchFamily="50" charset="-128"/>
                <a:ea typeface="Meiryo UI" panose="020B0604030504040204" pitchFamily="50" charset="-128"/>
              </a:rPr>
              <a:t>これらについて次スライドで説明する。</a:t>
            </a:r>
            <a:endParaRPr kumimoji="1" lang="en-US" altLang="ja-JP" baseline="0" dirty="0">
              <a:latin typeface="Meiryo UI" panose="020B0604030504040204" pitchFamily="50" charset="-128"/>
              <a:ea typeface="Meiryo UI" panose="020B0604030504040204" pitchFamily="50" charset="-128"/>
            </a:endParaRPr>
          </a:p>
          <a:p>
            <a:endParaRPr kumimoji="1" lang="en-US" altLang="ja-JP" baseline="0" dirty="0">
              <a:latin typeface="Meiryo UI" panose="020B0604030504040204" pitchFamily="50" charset="-128"/>
              <a:ea typeface="Meiryo UI" panose="020B0604030504040204" pitchFamily="50" charset="-128"/>
            </a:endParaRPr>
          </a:p>
          <a:p>
            <a:r>
              <a:rPr kumimoji="1" lang="en-US" altLang="ja-JP" baseline="0" dirty="0">
                <a:latin typeface="Meiryo UI" panose="020B0604030504040204" pitchFamily="50" charset="-128"/>
                <a:ea typeface="Meiryo UI" panose="020B0604030504040204" pitchFamily="50" charset="-128"/>
              </a:rPr>
              <a:t>Now, we will explain the deceleration degree and the max. g-force.</a:t>
            </a:r>
          </a:p>
          <a:p>
            <a:r>
              <a:rPr kumimoji="1" lang="en-US" altLang="ja-JP" baseline="0" dirty="0">
                <a:latin typeface="Meiryo UI" panose="020B0604030504040204" pitchFamily="50" charset="-128"/>
                <a:ea typeface="Meiryo UI" panose="020B0604030504040204" pitchFamily="50" charset="-128"/>
              </a:rPr>
              <a:t>In this part, the TTC which represents the emergency braking area in travelling direction, the Deceleration degree which shows the brake application force, and the Max. deceleration g-force will be defined.</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a:latin typeface="Meiryo UI" panose="020B0604030504040204" pitchFamily="50" charset="-128"/>
                <a:ea typeface="Meiryo UI" panose="020B0604030504040204" pitchFamily="50" charset="-128"/>
              </a:rPr>
              <a:t>The details will be provided in the next slide.</a:t>
            </a:r>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pPr marL="0" marR="0" lvl="0" indent="0" algn="r" defTabSz="1072866" rtl="0" eaLnBrk="1" fontAlgn="auto" latinLnBrk="0" hangingPunct="1">
              <a:lnSpc>
                <a:spcPct val="100000"/>
              </a:lnSpc>
              <a:spcBef>
                <a:spcPts val="0"/>
              </a:spcBef>
              <a:spcAft>
                <a:spcPts val="0"/>
              </a:spcAft>
              <a:buClrTx/>
              <a:buSzTx/>
              <a:buFontTx/>
              <a:buNone/>
              <a:tabLst/>
              <a:defRPr/>
            </a:pPr>
            <a:fld id="{DB3B250B-1456-4B33-939F-03CD2C1B6C10}"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1072866" rtl="0" eaLnBrk="1" fontAlgn="auto" latinLnBrk="0" hangingPunct="1">
                <a:lnSpc>
                  <a:spcPct val="100000"/>
                </a:lnSpc>
                <a:spcBef>
                  <a:spcPts val="0"/>
                </a:spcBef>
                <a:spcAft>
                  <a:spcPts val="0"/>
                </a:spcAft>
                <a:buClrTx/>
                <a:buSzTx/>
                <a:buFontTx/>
                <a:buNone/>
                <a:tabLst/>
                <a:defRPr/>
              </a:pPr>
              <a:t>18</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652177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Now, I will explain the </a:t>
            </a:r>
            <a:r>
              <a:rPr lang="en-US" altLang="ja-JP" dirty="0">
                <a:latin typeface="Arial Narrow" panose="020B0606020202030204" pitchFamily="34" charset="0"/>
                <a:ea typeface="Meiryo UI" panose="020B0604030504040204" pitchFamily="50" charset="-128"/>
              </a:rPr>
              <a:t>maximum deceleration</a:t>
            </a:r>
            <a:r>
              <a:rPr lang="en-US" altLang="ja-JP" baseline="0" dirty="0">
                <a:latin typeface="Arial Narrow" panose="020B0606020202030204" pitchFamily="34" charset="0"/>
                <a:ea typeface="Meiryo UI" panose="020B0604030504040204" pitchFamily="50" charset="-128"/>
              </a:rPr>
              <a:t> </a:t>
            </a:r>
            <a:r>
              <a:rPr lang="en-US" altLang="ja-JP" dirty="0">
                <a:latin typeface="Arial Narrow" panose="020B0606020202030204" pitchFamily="34" charset="0"/>
                <a:ea typeface="Meiryo UI" panose="020B0604030504040204" pitchFamily="50" charset="-128"/>
              </a:rPr>
              <a:t>G-force</a:t>
            </a:r>
            <a:r>
              <a:rPr kumimoji="1" lang="en-US" altLang="ja-JP" baseline="0" dirty="0"/>
              <a:t> in the emergency braking area.</a:t>
            </a:r>
          </a:p>
          <a:p>
            <a:r>
              <a:rPr kumimoji="1" lang="en-US" altLang="ja-JP" baseline="0" dirty="0"/>
              <a:t>The data on the left of this slide shows the study results of braking characteristics of human reported by the </a:t>
            </a:r>
            <a:r>
              <a:rPr lang="en-US" altLang="ja-JP" dirty="0">
                <a:latin typeface="Arial Narrow" panose="020B0606020202030204" pitchFamily="34" charset="0"/>
                <a:ea typeface="Meiryo UI" panose="020B0604030504040204" pitchFamily="50" charset="-128"/>
              </a:rPr>
              <a:t>Japan Safe Driving Center in 2001. The graph on the right is taken from the research report of NHTSA in 2007.</a:t>
            </a:r>
          </a:p>
          <a:p>
            <a:endParaRPr lang="en-US" altLang="ja-JP" dirty="0">
              <a:latin typeface="Arial Narrow" panose="020B0606020202030204" pitchFamily="34" charset="0"/>
              <a:ea typeface="Meiryo UI" panose="020B0604030504040204" pitchFamily="50" charset="-128"/>
            </a:endParaRPr>
          </a:p>
          <a:p>
            <a:r>
              <a:rPr lang="en-US" altLang="ja-JP" dirty="0">
                <a:latin typeface="Arial Narrow" panose="020B0606020202030204" pitchFamily="34" charset="0"/>
                <a:ea typeface="Meiryo UI" panose="020B0604030504040204" pitchFamily="50" charset="-128"/>
              </a:rPr>
              <a:t>The study results in Japan provide the data of regular drivers and trained drivers of the Japan Safe Driving Center, in which the difference in the maximum G-force between these drivers are shown.</a:t>
            </a:r>
          </a:p>
          <a:p>
            <a:r>
              <a:rPr lang="en-US" altLang="ja-JP" dirty="0">
                <a:latin typeface="Arial Narrow" panose="020B0606020202030204" pitchFamily="34" charset="0"/>
                <a:ea typeface="Meiryo UI" panose="020B0604030504040204" pitchFamily="50" charset="-128"/>
              </a:rPr>
              <a:t>From this result, it can be confirmed that the trained drivers, namely, the expert drivers, have high level of driving skills.</a:t>
            </a:r>
          </a:p>
          <a:p>
            <a:r>
              <a:rPr lang="en-US" altLang="ja-JP" dirty="0">
                <a:latin typeface="Arial Narrow" panose="020B0606020202030204" pitchFamily="34" charset="0"/>
                <a:ea typeface="Meiryo UI" panose="020B0604030504040204" pitchFamily="50" charset="-128"/>
              </a:rPr>
              <a:t>Based on this, we decided to use the maximum G-force (</a:t>
            </a:r>
            <a:r>
              <a:rPr kumimoji="1" lang="en-US" altLang="ja-JP" dirty="0"/>
              <a:t>0.774G)</a:t>
            </a:r>
            <a:r>
              <a:rPr kumimoji="1" lang="en-US" altLang="ja-JP" baseline="0" dirty="0"/>
              <a:t> </a:t>
            </a:r>
            <a:r>
              <a:rPr lang="en-US" altLang="ja-JP" dirty="0">
                <a:latin typeface="Arial Narrow" panose="020B0606020202030204" pitchFamily="34" charset="0"/>
                <a:ea typeface="Meiryo UI" panose="020B0604030504040204" pitchFamily="50" charset="-128"/>
              </a:rPr>
              <a:t>of expert drivers as the reference value for the emergency braking area.</a:t>
            </a:r>
          </a:p>
          <a:p>
            <a:r>
              <a:rPr lang="en-US" altLang="ja-JP" dirty="0">
                <a:latin typeface="Arial Narrow" panose="020B0606020202030204" pitchFamily="34" charset="0"/>
                <a:ea typeface="Meiryo UI" panose="020B0604030504040204" pitchFamily="50" charset="-128"/>
              </a:rPr>
              <a:t>This value is also consistent with the median value observed in near-crash events reported by NHTSA.</a:t>
            </a:r>
          </a:p>
          <a:p>
            <a:endParaRPr kumimoji="1" lang="en-US" altLang="ja-JP" dirty="0"/>
          </a:p>
          <a:p>
            <a:r>
              <a:rPr kumimoji="1" lang="ja-JP" altLang="en-US" dirty="0"/>
              <a:t>まず最初に緊急制動エリアの最大</a:t>
            </a:r>
            <a:r>
              <a:rPr kumimoji="1" lang="en-US" altLang="ja-JP" dirty="0"/>
              <a:t>G</a:t>
            </a:r>
            <a:r>
              <a:rPr kumimoji="1" lang="ja-JP" altLang="en-US" dirty="0"/>
              <a:t>についてです。</a:t>
            </a:r>
            <a:endParaRPr kumimoji="1" lang="en-US" altLang="ja-JP" dirty="0"/>
          </a:p>
          <a:p>
            <a:r>
              <a:rPr kumimoji="1" lang="ja-JP" altLang="en-US" dirty="0"/>
              <a:t>左の図は、</a:t>
            </a:r>
            <a:r>
              <a:rPr kumimoji="1" lang="en-US" altLang="ja-JP" dirty="0"/>
              <a:t>2001</a:t>
            </a:r>
            <a:r>
              <a:rPr kumimoji="1" lang="ja-JP" altLang="en-US" dirty="0"/>
              <a:t>年に自動車安全運転センター中央研修所が発表した人の緊急制動特性の調査結果です。右の図は、</a:t>
            </a:r>
            <a:r>
              <a:rPr kumimoji="1" lang="en-US" altLang="ja-JP" dirty="0"/>
              <a:t>2007</a:t>
            </a:r>
            <a:r>
              <a:rPr kumimoji="1" lang="ja-JP" altLang="en-US" dirty="0"/>
              <a:t>年にアメリカの</a:t>
            </a:r>
            <a:r>
              <a:rPr kumimoji="1" lang="en-US" altLang="ja-JP" dirty="0"/>
              <a:t>NHITSA</a:t>
            </a:r>
            <a:r>
              <a:rPr kumimoji="1" lang="ja-JP" altLang="en-US" dirty="0"/>
              <a:t>が調査した結果です。</a:t>
            </a:r>
            <a:endParaRPr kumimoji="1" lang="en-US" altLang="ja-JP" dirty="0"/>
          </a:p>
          <a:p>
            <a:endParaRPr kumimoji="1" lang="en-US" altLang="ja-JP" dirty="0"/>
          </a:p>
          <a:p>
            <a:r>
              <a:rPr kumimoji="1" lang="ja-JP" altLang="en-US" dirty="0"/>
              <a:t>日本の調査は一般ドライバと訓練を受けた中央研修所の所員のデータがあり、その最大</a:t>
            </a:r>
            <a:r>
              <a:rPr kumimoji="1" lang="en-US" altLang="ja-JP" dirty="0"/>
              <a:t>G</a:t>
            </a:r>
            <a:r>
              <a:rPr kumimoji="1" lang="ja-JP" altLang="en-US" dirty="0"/>
              <a:t>に差があります。</a:t>
            </a:r>
            <a:endParaRPr kumimoji="1" lang="en-US" altLang="ja-JP" dirty="0"/>
          </a:p>
          <a:p>
            <a:r>
              <a:rPr kumimoji="1" lang="ja-JP" altLang="en-US" dirty="0"/>
              <a:t>訓練を受けたドライバ、つまり熟練ドライバはこの結果を見ても技量が高いことが分かります。</a:t>
            </a:r>
            <a:endParaRPr kumimoji="1" lang="en-US" altLang="ja-JP" dirty="0"/>
          </a:p>
          <a:p>
            <a:r>
              <a:rPr kumimoji="1" lang="ja-JP" altLang="en-US" dirty="0"/>
              <a:t>我々は、この熟練ドライバの最大</a:t>
            </a:r>
            <a:r>
              <a:rPr kumimoji="1" lang="en-US" altLang="ja-JP" dirty="0"/>
              <a:t>G</a:t>
            </a:r>
            <a:r>
              <a:rPr kumimoji="1" lang="ja-JP" altLang="en-US" dirty="0"/>
              <a:t>（</a:t>
            </a:r>
            <a:r>
              <a:rPr kumimoji="1" lang="en-US" altLang="ja-JP" dirty="0"/>
              <a:t>0.774G</a:t>
            </a:r>
            <a:r>
              <a:rPr kumimoji="1" lang="ja-JP" altLang="en-US" dirty="0"/>
              <a:t>）を緊急制動エリアのリファレンスとしました。この数値は</a:t>
            </a:r>
            <a:r>
              <a:rPr kumimoji="1" lang="en-US" altLang="ja-JP" dirty="0"/>
              <a:t>NHITSA</a:t>
            </a:r>
            <a:r>
              <a:rPr kumimoji="1" lang="ja-JP" altLang="en-US" dirty="0"/>
              <a:t>の事故を回避したドライバの中央値とほぼ一致しています。</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562D263E-B8F1-4E1C-9A95-AA4D7BA48A23}" type="slidenum">
              <a:rPr kumimoji="1" lang="ja-JP" altLang="en-US" smtClean="0"/>
              <a:t>19</a:t>
            </a:fld>
            <a:endParaRPr kumimoji="1" lang="ja-JP" altLang="en-US"/>
          </a:p>
        </p:txBody>
      </p:sp>
    </p:spTree>
    <p:extLst>
      <p:ext uri="{BB962C8B-B14F-4D97-AF65-F5344CB8AC3E}">
        <p14:creationId xmlns:p14="http://schemas.microsoft.com/office/powerpoint/2010/main" val="495471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2355">
              <a:defRPr/>
            </a:pPr>
            <a:r>
              <a:rPr kumimoji="1" lang="en-US" altLang="ja-JP" dirty="0">
                <a:latin typeface="Arial" panose="020B0604020202020204" pitchFamily="34" charset="0"/>
                <a:cs typeface="Arial" panose="020B0604020202020204" pitchFamily="34" charset="0"/>
              </a:rPr>
              <a:t>This slide shows the </a:t>
            </a:r>
            <a:r>
              <a:rPr lang="en-US" altLang="ja-JP" dirty="0">
                <a:latin typeface="Arial" panose="020B0604020202020204" pitchFamily="34" charset="0"/>
                <a:ea typeface="Meiryo UI" panose="020B0604030504040204" pitchFamily="50" charset="-128"/>
                <a:cs typeface="Arial" panose="020B0604020202020204" pitchFamily="34" charset="0"/>
              </a:rPr>
              <a:t>Deceleration Degree in the Emergency Braking Area.</a:t>
            </a:r>
          </a:p>
          <a:p>
            <a:pPr defTabSz="922355">
              <a:defRPr/>
            </a:pPr>
            <a:r>
              <a:rPr lang="en-US" altLang="ja-JP" dirty="0">
                <a:latin typeface="Arial" panose="020B0604020202020204" pitchFamily="34" charset="0"/>
                <a:ea typeface="Meiryo UI" panose="020B0604030504040204" pitchFamily="50" charset="-128"/>
                <a:cs typeface="Arial" panose="020B0604020202020204" pitchFamily="34" charset="0"/>
              </a:rPr>
              <a:t>For Japan, we adopted the data of drivers who received training from the Central Training Academy of Japan Safe Driving Center.</a:t>
            </a:r>
          </a:p>
          <a:p>
            <a:pPr defTabSz="922355">
              <a:defRPr/>
            </a:pPr>
            <a:r>
              <a:rPr lang="en-US" altLang="ja-JP" dirty="0">
                <a:latin typeface="Arial" panose="020B0604020202020204" pitchFamily="34" charset="0"/>
                <a:ea typeface="Meiryo UI" panose="020B0604030504040204" pitchFamily="50" charset="-128"/>
                <a:cs typeface="Arial" panose="020B0604020202020204" pitchFamily="34" charset="0"/>
              </a:rPr>
              <a:t>According to this data, time to reach the </a:t>
            </a:r>
            <a:r>
              <a:rPr lang="en-US" altLang="ja-JP" dirty="0">
                <a:latin typeface="Arial Narrow" panose="020B0606020202030204" pitchFamily="34" charset="0"/>
                <a:ea typeface="Meiryo UI" panose="020B0604030504040204" pitchFamily="50" charset="-128"/>
              </a:rPr>
              <a:t>maximum G-force </a:t>
            </a:r>
            <a:r>
              <a:rPr lang="en-US" altLang="ja-JP" dirty="0">
                <a:latin typeface="Arial" panose="020B0604020202020204" pitchFamily="34" charset="0"/>
                <a:ea typeface="Meiryo UI" panose="020B0604030504040204" pitchFamily="50" charset="-128"/>
                <a:cs typeface="Arial" panose="020B0604020202020204" pitchFamily="34" charset="0"/>
              </a:rPr>
              <a:t>was about 0.6 second.</a:t>
            </a:r>
          </a:p>
          <a:p>
            <a:pPr defTabSz="922355">
              <a:defRPr/>
            </a:pPr>
            <a:endParaRPr lang="en-US" altLang="ja-JP" dirty="0">
              <a:latin typeface="Arial" panose="020B0604020202020204" pitchFamily="34" charset="0"/>
              <a:ea typeface="Meiryo UI" panose="020B0604030504040204" pitchFamily="50" charset="-128"/>
              <a:cs typeface="Arial" panose="020B0604020202020204" pitchFamily="34" charset="0"/>
            </a:endParaRPr>
          </a:p>
          <a:p>
            <a:r>
              <a:rPr kumimoji="1" lang="en-US" altLang="ja-JP" dirty="0">
                <a:latin typeface="Arial" panose="020B0604020202020204" pitchFamily="34" charset="0"/>
                <a:cs typeface="Arial" panose="020B0604020202020204" pitchFamily="34" charset="0"/>
              </a:rPr>
              <a:t>Based on these</a:t>
            </a:r>
            <a:r>
              <a:rPr kumimoji="1" lang="en-US" altLang="ja-JP" baseline="0" dirty="0">
                <a:latin typeface="Arial" panose="020B0604020202020204" pitchFamily="34" charset="0"/>
                <a:cs typeface="Arial" panose="020B0604020202020204" pitchFamily="34" charset="0"/>
              </a:rPr>
              <a:t> results, we defined the max deceleration degree of 0.6 second for the emergency braking area.</a:t>
            </a:r>
          </a:p>
          <a:p>
            <a:endParaRPr kumimoji="1" lang="en-US" altLang="ja-JP" baseline="0" dirty="0">
              <a:latin typeface="Arial" panose="020B0604020202020204" pitchFamily="34" charset="0"/>
              <a:cs typeface="Arial" panose="020B0604020202020204" pitchFamily="34" charset="0"/>
            </a:endParaRPr>
          </a:p>
          <a:p>
            <a:r>
              <a:rPr kumimoji="1" lang="ja-JP" altLang="en-US" dirty="0"/>
              <a:t>これは、緊急制動エリアにおける減速度の傾きについてです。</a:t>
            </a:r>
            <a:endParaRPr kumimoji="1" lang="en-US" altLang="ja-JP" dirty="0"/>
          </a:p>
          <a:p>
            <a:r>
              <a:rPr kumimoji="1" lang="ja-JP" altLang="en-US" dirty="0"/>
              <a:t>日本のデータは先程の自動車安全運転センター中央研修所のトレーニングを受けたドライバのデータを引用しています。</a:t>
            </a:r>
            <a:endParaRPr kumimoji="1" lang="en-US" altLang="ja-JP" dirty="0"/>
          </a:p>
          <a:p>
            <a:r>
              <a:rPr kumimoji="1" lang="ja-JP" altLang="en-US" dirty="0"/>
              <a:t>この結果から、最大</a:t>
            </a:r>
            <a:r>
              <a:rPr kumimoji="1" lang="en-US" altLang="ja-JP" dirty="0"/>
              <a:t>G</a:t>
            </a:r>
            <a:r>
              <a:rPr kumimoji="1" lang="ja-JP" altLang="en-US" dirty="0"/>
              <a:t>に至るまでの到達時間は</a:t>
            </a:r>
            <a:r>
              <a:rPr kumimoji="1" lang="en-US" altLang="ja-JP" dirty="0"/>
              <a:t>0.6</a:t>
            </a:r>
            <a:r>
              <a:rPr kumimoji="1" lang="ja-JP" altLang="en-US" dirty="0"/>
              <a:t>秒程度でした。</a:t>
            </a:r>
            <a:endParaRPr kumimoji="1" lang="en-US" altLang="ja-JP" dirty="0"/>
          </a:p>
          <a:p>
            <a:endParaRPr kumimoji="1" lang="en-US" altLang="ja-JP" dirty="0"/>
          </a:p>
          <a:p>
            <a:r>
              <a:rPr kumimoji="1" lang="ja-JP" altLang="en-US" dirty="0"/>
              <a:t>以上の結果から、我々は、緊急制動エリアにおける減速度の傾きは</a:t>
            </a:r>
            <a:r>
              <a:rPr kumimoji="1" lang="en-US" altLang="ja-JP" dirty="0"/>
              <a:t>0.6</a:t>
            </a:r>
            <a:r>
              <a:rPr kumimoji="1" lang="ja-JP" altLang="en-US" dirty="0"/>
              <a:t>秒と設定しました。</a:t>
            </a:r>
            <a:endParaRPr kumimoji="1" lang="en-US" altLang="ja-JP" dirty="0"/>
          </a:p>
          <a:p>
            <a:endParaRPr kumimoji="1" lang="ja-JP" altLang="en-US" dirty="0">
              <a:latin typeface="Arial" panose="020B0604020202020204" pitchFamily="34" charset="0"/>
              <a:cs typeface="Arial" panose="020B0604020202020204" pitchFamily="34" charset="0"/>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562D263E-B8F1-4E1C-9A95-AA4D7BA48A23}" type="slidenum">
              <a:rPr kumimoji="1" lang="ja-JP" altLang="en-US" smtClean="0"/>
              <a:t>20</a:t>
            </a:fld>
            <a:endParaRPr kumimoji="1" lang="ja-JP" altLang="en-US"/>
          </a:p>
        </p:txBody>
      </p:sp>
    </p:spTree>
    <p:extLst>
      <p:ext uri="{BB962C8B-B14F-4D97-AF65-F5344CB8AC3E}">
        <p14:creationId xmlns:p14="http://schemas.microsoft.com/office/powerpoint/2010/main" val="4220838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93763" y="773113"/>
            <a:ext cx="3208337" cy="2220912"/>
          </a:xfrm>
        </p:spPr>
      </p:sp>
      <p:sp>
        <p:nvSpPr>
          <p:cNvPr id="3" name="ノート プレースホルダー 2"/>
          <p:cNvSpPr>
            <a:spLocks noGrp="1"/>
          </p:cNvSpPr>
          <p:nvPr>
            <p:ph type="body" idx="1"/>
          </p:nvPr>
        </p:nvSpPr>
        <p:spPr>
          <a:xfrm>
            <a:off x="680721" y="3424407"/>
            <a:ext cx="5445760" cy="5643393"/>
          </a:xfrm>
        </p:spPr>
        <p:txBody>
          <a:bodyPr/>
          <a:lstStyle/>
          <a:p>
            <a:pPr defTabSz="922355">
              <a:defRPr/>
            </a:pPr>
            <a:r>
              <a:rPr kumimoji="1" lang="en-US" altLang="ja-JP" sz="1600" dirty="0">
                <a:latin typeface="Meiryo UI" panose="020B0604030504040204" pitchFamily="50" charset="-128"/>
                <a:ea typeface="Meiryo UI" panose="020B0604030504040204" pitchFamily="50" charset="-128"/>
              </a:rPr>
              <a:t>We researched how much</a:t>
            </a:r>
            <a:r>
              <a:rPr kumimoji="1" lang="en-US" altLang="ja-JP" sz="1600" baseline="0" dirty="0">
                <a:latin typeface="Meiryo UI" panose="020B0604030504040204" pitchFamily="50" charset="-128"/>
                <a:ea typeface="Meiryo UI" panose="020B0604030504040204" pitchFamily="50" charset="-128"/>
              </a:rPr>
              <a:t> accident reduction effect can be expected </a:t>
            </a:r>
            <a:r>
              <a:rPr kumimoji="1" lang="en-US" altLang="ja-JP" sz="1600" dirty="0">
                <a:latin typeface="Meiryo UI" panose="020B0604030504040204" pitchFamily="50" charset="-128"/>
                <a:ea typeface="Meiryo UI" panose="020B0604030504040204" pitchFamily="50" charset="-128"/>
              </a:rPr>
              <a:t>by applying attentive skilled</a:t>
            </a:r>
            <a:r>
              <a:rPr lang="en-US" altLang="ja-JP" sz="1600" dirty="0">
                <a:latin typeface="Meiryo UI" panose="020B0604030504040204" pitchFamily="50" charset="-128"/>
                <a:ea typeface="Meiryo UI" panose="020B0604030504040204" pitchFamily="50" charset="-128"/>
                <a:cs typeface="Arial" panose="020B0604020202020204" pitchFamily="34" charset="0"/>
              </a:rPr>
              <a:t> human drivers as a boundary.</a:t>
            </a:r>
          </a:p>
          <a:p>
            <a:r>
              <a:rPr kumimoji="1" lang="en-US" altLang="ja-JP" sz="1600" baseline="0" dirty="0">
                <a:latin typeface="Meiryo UI" panose="020B0604030504040204" pitchFamily="50" charset="-128"/>
                <a:ea typeface="Meiryo UI" panose="020B0604030504040204" pitchFamily="50" charset="-128"/>
              </a:rPr>
              <a:t> </a:t>
            </a:r>
            <a:endParaRPr kumimoji="1" lang="en-US" altLang="ja-JP" sz="1600" dirty="0">
              <a:latin typeface="Meiryo UI" panose="020B0604030504040204" pitchFamily="50" charset="-128"/>
              <a:ea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cs typeface="Arial" panose="020B0604020202020204" pitchFamily="34" charset="0"/>
              </a:rPr>
              <a:t>I will</a:t>
            </a:r>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 explain this using the highway accident data in Japan.</a:t>
            </a:r>
          </a:p>
          <a:p>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The data on this slide is taken from the accident research results in 2017. The number of accidents researched was 8,686 in total. Out of which, 97% were related to the human factors.</a:t>
            </a:r>
          </a:p>
          <a:p>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The detailed factors are shown at the bottom of this page.</a:t>
            </a:r>
          </a:p>
          <a:p>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From this data, we can see that most of the accidents were due to the low level of attentiveness of drivers.</a:t>
            </a:r>
          </a:p>
          <a:p>
            <a:pPr defTabSz="922355">
              <a:defRPr/>
            </a:pPr>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(Not shown the data here, as well in the US, 94% of </a:t>
            </a:r>
            <a:r>
              <a:rPr lang="en-US" altLang="ja-JP" sz="1600" dirty="0">
                <a:latin typeface="Meiryo UI" panose="020B0604030504040204" pitchFamily="50" charset="-128"/>
                <a:ea typeface="Meiryo UI" panose="020B0604030504040204" pitchFamily="50" charset="-128"/>
                <a:cs typeface="Arial" panose="020B0604020202020204" pitchFamily="34" charset="0"/>
              </a:rPr>
              <a:t>accidents in total is based on the human factors.</a:t>
            </a:r>
            <a:r>
              <a:rPr lang="en-US" altLang="ja-JP" sz="1600" baseline="0" dirty="0">
                <a:latin typeface="Meiryo UI" panose="020B0604030504040204" pitchFamily="50" charset="-128"/>
                <a:ea typeface="Meiryo UI" panose="020B0604030504040204" pitchFamily="50" charset="-128"/>
                <a:cs typeface="Arial" panose="020B0604020202020204" pitchFamily="34" charset="0"/>
              </a:rPr>
              <a:t>)</a:t>
            </a:r>
          </a:p>
          <a:p>
            <a:pPr defTabSz="922355">
              <a:defRPr/>
            </a:pPr>
            <a:endParaRPr lang="en-US" altLang="ja-JP" sz="1600" baseline="0" dirty="0">
              <a:latin typeface="Meiryo UI" panose="020B0604030504040204" pitchFamily="50" charset="-128"/>
              <a:ea typeface="Meiryo UI" panose="020B0604030504040204" pitchFamily="50" charset="-128"/>
              <a:cs typeface="Arial" panose="020B0604020202020204" pitchFamily="34" charset="0"/>
            </a:endParaRPr>
          </a:p>
          <a:p>
            <a:pPr defTabSz="922355">
              <a:defRPr/>
            </a:pPr>
            <a:r>
              <a:rPr lang="en-US" altLang="ja-JP" sz="1600" dirty="0">
                <a:latin typeface="Meiryo UI" panose="020B0604030504040204" pitchFamily="50" charset="-128"/>
                <a:ea typeface="Meiryo UI" panose="020B0604030504040204" pitchFamily="50" charset="-128"/>
              </a:rPr>
              <a:t>As seen from the above, most of the highway accidents were caused by the human factors arose from insufficient attentiveness</a:t>
            </a:r>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a:t>
            </a:r>
            <a:endParaRPr kumimoji="1" lang="en-US" altLang="ja-JP" sz="1600" baseline="0" dirty="0">
              <a:latin typeface="Meiryo UI" panose="020B0604030504040204" pitchFamily="50" charset="-128"/>
              <a:ea typeface="Meiryo UI" panose="020B0604030504040204" pitchFamily="50" charset="-128"/>
            </a:endParaRPr>
          </a:p>
          <a:p>
            <a:endParaRPr kumimoji="1" lang="ja-JP" altLang="en-US" sz="1600"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DB3B250B-1456-4B33-939F-03CD2C1B6C10}" type="slidenum">
              <a:rPr kumimoji="1" lang="ja-JP" altLang="en-US" smtClean="0"/>
              <a:t>4</a:t>
            </a:fld>
            <a:endParaRPr kumimoji="1" lang="ja-JP" altLang="en-US"/>
          </a:p>
        </p:txBody>
      </p:sp>
    </p:spTree>
    <p:extLst>
      <p:ext uri="{BB962C8B-B14F-4D97-AF65-F5344CB8AC3E}">
        <p14:creationId xmlns:p14="http://schemas.microsoft.com/office/powerpoint/2010/main" val="2809580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2663" y="658813"/>
            <a:ext cx="4841875" cy="3352800"/>
          </a:xfrm>
        </p:spPr>
      </p:sp>
      <p:sp>
        <p:nvSpPr>
          <p:cNvPr id="3" name="ノート プレースホルダー 2"/>
          <p:cNvSpPr>
            <a:spLocks noGrp="1"/>
          </p:cNvSpPr>
          <p:nvPr>
            <p:ph type="body" idx="1"/>
          </p:nvPr>
        </p:nvSpPr>
        <p:spPr>
          <a:xfrm>
            <a:off x="680721" y="4415007"/>
            <a:ext cx="5445760" cy="5211593"/>
          </a:xfrm>
        </p:spPr>
        <p:txBody>
          <a:bodyPr/>
          <a:lstStyle/>
          <a:p>
            <a:r>
              <a:rPr kumimoji="1" lang="en-US" altLang="ja-JP" sz="1600" dirty="0">
                <a:latin typeface="Meiryo UI" panose="020B0604030504040204" pitchFamily="50" charset="-128"/>
                <a:ea typeface="Meiryo UI" panose="020B0604030504040204" pitchFamily="50" charset="-128"/>
                <a:cs typeface="Arial" panose="020B0604020202020204" pitchFamily="34" charset="0"/>
              </a:rPr>
              <a:t>Now, let’s move on to the driver model</a:t>
            </a:r>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 to be used as the reference.</a:t>
            </a:r>
          </a:p>
          <a:p>
            <a:endParaRPr kumimoji="1" lang="en-US" altLang="ja-JP" sz="1600" dirty="0">
              <a:latin typeface="Meiryo UI" panose="020B0604030504040204" pitchFamily="50" charset="-128"/>
              <a:ea typeface="Meiryo UI" panose="020B0604030504040204" pitchFamily="50" charset="-128"/>
              <a:cs typeface="Arial" panose="020B0604020202020204" pitchFamily="34" charset="0"/>
            </a:endParaRPr>
          </a:p>
          <a:p>
            <a:r>
              <a:rPr kumimoji="1" lang="en-US" altLang="ja-JP" sz="1600" dirty="0">
                <a:latin typeface="Meiryo UI" panose="020B0604030504040204" pitchFamily="50" charset="-128"/>
                <a:ea typeface="Meiryo UI" panose="020B0604030504040204" pitchFamily="50" charset="-128"/>
                <a:cs typeface="Arial" panose="020B0604020202020204" pitchFamily="34" charset="0"/>
              </a:rPr>
              <a:t>Generally,</a:t>
            </a:r>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 when a dangerous situation occurred, driver recognizes it first. Then, makes a decision on braking maneuver,</a:t>
            </a:r>
            <a:r>
              <a:rPr kumimoji="1" lang="en-US" altLang="ja-JP" sz="1600" dirty="0">
                <a:latin typeface="Meiryo UI" panose="020B0604030504040204" pitchFamily="50" charset="-128"/>
                <a:ea typeface="Meiryo UI" panose="020B0604030504040204" pitchFamily="50" charset="-128"/>
                <a:cs typeface="Arial" panose="020B0604020202020204" pitchFamily="34" charset="0"/>
              </a:rPr>
              <a:t> </a:t>
            </a:r>
            <a:r>
              <a:rPr lang="en-US" altLang="ja-JP" sz="1600" dirty="0">
                <a:latin typeface="Meiryo UI" panose="020B0604030504040204" pitchFamily="50" charset="-128"/>
                <a:ea typeface="Meiryo UI" panose="020B0604030504040204" pitchFamily="50" charset="-128"/>
                <a:cs typeface="Arial" panose="020B0604020202020204" pitchFamily="34" charset="0"/>
              </a:rPr>
              <a:t>releases the accelerator pedal and moves foo</a:t>
            </a:r>
            <a:r>
              <a:rPr lang="en-US" altLang="ja-JP" sz="1600" baseline="0" dirty="0">
                <a:latin typeface="Meiryo UI" panose="020B0604030504040204" pitchFamily="50" charset="-128"/>
                <a:ea typeface="Meiryo UI" panose="020B0604030504040204" pitchFamily="50" charset="-128"/>
                <a:cs typeface="Arial" panose="020B0604020202020204" pitchFamily="34" charset="0"/>
              </a:rPr>
              <a:t>t to</a:t>
            </a:r>
            <a:r>
              <a:rPr lang="en-US" altLang="ja-JP" sz="1600" dirty="0">
                <a:latin typeface="Meiryo UI" panose="020B0604030504040204" pitchFamily="50" charset="-128"/>
                <a:ea typeface="Meiryo UI" panose="020B0604030504040204" pitchFamily="50" charset="-128"/>
                <a:cs typeface="Arial" panose="020B0604020202020204" pitchFamily="34" charset="0"/>
              </a:rPr>
              <a:t> the brake pedal, and finally applies brake.</a:t>
            </a:r>
          </a:p>
          <a:p>
            <a:endParaRPr lang="en-US" altLang="ja-JP" sz="1600" dirty="0">
              <a:latin typeface="Meiryo UI" panose="020B0604030504040204" pitchFamily="50" charset="-128"/>
              <a:ea typeface="Meiryo UI" panose="020B0604030504040204" pitchFamily="50" charset="-128"/>
              <a:cs typeface="Arial" panose="020B0604020202020204" pitchFamily="34" charset="0"/>
            </a:endParaRPr>
          </a:p>
          <a:p>
            <a:r>
              <a:rPr lang="en-US" altLang="ja-JP" sz="1600" dirty="0">
                <a:latin typeface="Meiryo UI" panose="020B0604030504040204" pitchFamily="50" charset="-128"/>
                <a:ea typeface="Meiryo UI" panose="020B0604030504040204" pitchFamily="50" charset="-128"/>
                <a:cs typeface="Arial" panose="020B0604020202020204" pitchFamily="34" charset="0"/>
              </a:rPr>
              <a:t>To study the driver model, we have separated this</a:t>
            </a:r>
            <a:r>
              <a:rPr lang="en-US" altLang="ja-JP" sz="1600" baseline="0" dirty="0">
                <a:latin typeface="Meiryo UI" panose="020B0604030504040204" pitchFamily="50" charset="-128"/>
                <a:ea typeface="Meiryo UI" panose="020B0604030504040204" pitchFamily="50" charset="-128"/>
                <a:cs typeface="Arial" panose="020B0604020202020204" pitchFamily="34" charset="0"/>
              </a:rPr>
              <a:t> </a:t>
            </a:r>
            <a:r>
              <a:rPr lang="en-US" altLang="ja-JP" sz="1600" dirty="0">
                <a:latin typeface="Meiryo UI" panose="020B0604030504040204" pitchFamily="50" charset="-128"/>
                <a:ea typeface="Meiryo UI" panose="020B0604030504040204" pitchFamily="50" charset="-128"/>
                <a:cs typeface="Arial" panose="020B0604020202020204" pitchFamily="34" charset="0"/>
              </a:rPr>
              <a:t>operational sequence into 3 segments. The first segment is “Risk perceive situation”, in which the risk is recognized. The second one is “Delay in time”</a:t>
            </a:r>
            <a:r>
              <a:rPr lang="en-US" altLang="ja-JP" sz="1600" baseline="0" dirty="0">
                <a:latin typeface="Meiryo UI" panose="020B0604030504040204" pitchFamily="50" charset="-128"/>
                <a:ea typeface="Meiryo UI" panose="020B0604030504040204" pitchFamily="50" charset="-128"/>
                <a:cs typeface="Arial" panose="020B0604020202020204" pitchFamily="34" charset="0"/>
              </a:rPr>
              <a:t> </a:t>
            </a:r>
            <a:r>
              <a:rPr lang="en-US" altLang="ja-JP" sz="1600" dirty="0">
                <a:latin typeface="Meiryo UI" panose="020B0604030504040204" pitchFamily="50" charset="-128"/>
                <a:ea typeface="Meiryo UI" panose="020B0604030504040204" pitchFamily="50" charset="-128"/>
                <a:cs typeface="Arial" panose="020B0604020202020204" pitchFamily="34" charset="0"/>
              </a:rPr>
              <a:t>which represents the time from the</a:t>
            </a:r>
            <a:r>
              <a:rPr lang="en-US" altLang="ja-JP" sz="1600" baseline="0" dirty="0">
                <a:latin typeface="Meiryo UI" panose="020B0604030504040204" pitchFamily="50" charset="-128"/>
                <a:ea typeface="Meiryo UI" panose="020B0604030504040204" pitchFamily="50" charset="-128"/>
                <a:cs typeface="Arial" panose="020B0604020202020204" pitchFamily="34" charset="0"/>
              </a:rPr>
              <a:t> release of </a:t>
            </a:r>
            <a:r>
              <a:rPr lang="en-US" altLang="ja-JP" sz="1600" dirty="0">
                <a:latin typeface="Meiryo UI" panose="020B0604030504040204" pitchFamily="50" charset="-128"/>
                <a:ea typeface="Meiryo UI" panose="020B0604030504040204" pitchFamily="50" charset="-128"/>
                <a:cs typeface="Arial" panose="020B0604020202020204" pitchFamily="34" charset="0"/>
              </a:rPr>
              <a:t>accelerator pedal to the application</a:t>
            </a:r>
            <a:r>
              <a:rPr lang="en-US" altLang="ja-JP" sz="1600" baseline="0" dirty="0">
                <a:latin typeface="Meiryo UI" panose="020B0604030504040204" pitchFamily="50" charset="-128"/>
                <a:ea typeface="Meiryo UI" panose="020B0604030504040204" pitchFamily="50" charset="-128"/>
                <a:cs typeface="Arial" panose="020B0604020202020204" pitchFamily="34" charset="0"/>
              </a:rPr>
              <a:t> of </a:t>
            </a:r>
            <a:r>
              <a:rPr lang="en-US" altLang="ja-JP" sz="1600" dirty="0">
                <a:latin typeface="Meiryo UI" panose="020B0604030504040204" pitchFamily="50" charset="-128"/>
                <a:ea typeface="Meiryo UI" panose="020B0604030504040204" pitchFamily="50" charset="-128"/>
                <a:cs typeface="Arial" panose="020B0604020202020204" pitchFamily="34" charset="0"/>
              </a:rPr>
              <a:t>brake pedal. And the third one is “Deceleration degree and maximum g-force” of braking maneuver.</a:t>
            </a:r>
          </a:p>
          <a:p>
            <a:endParaRPr lang="en-US" altLang="ja-JP" sz="1600" dirty="0">
              <a:latin typeface="Meiryo UI" panose="020B0604030504040204" pitchFamily="50" charset="-128"/>
              <a:ea typeface="Meiryo UI" panose="020B0604030504040204" pitchFamily="50" charset="-128"/>
              <a:cs typeface="Arial" panose="020B0604020202020204" pitchFamily="34" charset="0"/>
            </a:endParaRPr>
          </a:p>
          <a:p>
            <a:r>
              <a:rPr lang="en-US" altLang="ja-JP" sz="1600" dirty="0">
                <a:latin typeface="Meiryo UI" panose="020B0604030504040204" pitchFamily="50" charset="-128"/>
                <a:ea typeface="Meiryo UI" panose="020B0604030504040204" pitchFamily="50" charset="-128"/>
                <a:cs typeface="Arial" panose="020B0604020202020204" pitchFamily="34" charset="0"/>
              </a:rPr>
              <a:t>In the following slides, I will present the further details.</a:t>
            </a:r>
          </a:p>
          <a:p>
            <a:endParaRPr kumimoji="1" lang="en-US" altLang="ja-JP" sz="1600" dirty="0">
              <a:latin typeface="Meiryo UI" panose="020B0604030504040204" pitchFamily="50" charset="-128"/>
              <a:ea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endParaRPr>
          </a:p>
          <a:p>
            <a:endParaRPr kumimoji="1" lang="ja-JP" altLang="en-US" sz="1600" dirty="0">
              <a:latin typeface="Meiryo UI" panose="020B0604030504040204" pitchFamily="50" charset="-128"/>
              <a:ea typeface="Meiryo UI" panose="020B0604030504040204" pitchFamily="50" charset="-128"/>
            </a:endParaRPr>
          </a:p>
          <a:p>
            <a:endParaRPr kumimoji="1" lang="ja-JP" altLang="en-US" sz="1600"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DB3B250B-1456-4B33-939F-03CD2C1B6C10}" type="slidenum">
              <a:rPr kumimoji="1" lang="ja-JP" altLang="en-US" smtClean="0"/>
              <a:t>5</a:t>
            </a:fld>
            <a:endParaRPr kumimoji="1" lang="ja-JP" altLang="en-US"/>
          </a:p>
        </p:txBody>
      </p:sp>
    </p:spTree>
    <p:extLst>
      <p:ext uri="{BB962C8B-B14F-4D97-AF65-F5344CB8AC3E}">
        <p14:creationId xmlns:p14="http://schemas.microsoft.com/office/powerpoint/2010/main" val="878919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79120" y="5177007"/>
            <a:ext cx="5656579" cy="3913615"/>
          </a:xfrm>
        </p:spPr>
        <p:txBody>
          <a:bodyPr/>
          <a:lstStyle/>
          <a:p>
            <a:r>
              <a:rPr kumimoji="1" lang="en-US" altLang="ja-JP" sz="1600" dirty="0">
                <a:latin typeface="Meiryo UI" panose="020B0604030504040204" pitchFamily="50" charset="-128"/>
                <a:ea typeface="Meiryo UI" panose="020B0604030504040204" pitchFamily="50" charset="-128"/>
                <a:cs typeface="Arial" panose="020B0604020202020204" pitchFamily="34" charset="0"/>
              </a:rPr>
              <a:t>Now, let’s move on to the Risk perceive situation part</a:t>
            </a:r>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a:t>
            </a:r>
          </a:p>
          <a:p>
            <a:endParaRPr kumimoji="1" lang="en-US" altLang="ja-JP" sz="1600" dirty="0">
              <a:latin typeface="Meiryo UI" panose="020B0604030504040204" pitchFamily="50" charset="-128"/>
              <a:ea typeface="Meiryo UI" panose="020B0604030504040204" pitchFamily="50" charset="-128"/>
              <a:cs typeface="Arial" panose="020B0604020202020204" pitchFamily="34" charset="0"/>
            </a:endParaRPr>
          </a:p>
          <a:p>
            <a:endParaRPr kumimoji="1" lang="ja-JP" altLang="en-US" sz="1600" dirty="0">
              <a:latin typeface="Meiryo UI" panose="020B0604030504040204" pitchFamily="50" charset="-128"/>
              <a:ea typeface="Meiryo UI" panose="020B0604030504040204" pitchFamily="50" charset="-128"/>
            </a:endParaRPr>
          </a:p>
          <a:p>
            <a:endParaRPr kumimoji="1" lang="ja-JP" altLang="en-US" sz="1600"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DB3B250B-1456-4B33-939F-03CD2C1B6C10}" type="slidenum">
              <a:rPr kumimoji="1" lang="ja-JP" altLang="en-US" smtClean="0"/>
              <a:t>7</a:t>
            </a:fld>
            <a:endParaRPr kumimoji="1" lang="ja-JP" altLang="en-US"/>
          </a:p>
        </p:txBody>
      </p:sp>
    </p:spTree>
    <p:extLst>
      <p:ext uri="{BB962C8B-B14F-4D97-AF65-F5344CB8AC3E}">
        <p14:creationId xmlns:p14="http://schemas.microsoft.com/office/powerpoint/2010/main" val="249721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sz="900" dirty="0">
                <a:latin typeface="Meiryo UI" panose="020B0604030504040204" pitchFamily="50" charset="-128"/>
                <a:ea typeface="Meiryo UI" panose="020B0604030504040204" pitchFamily="50" charset="-128"/>
              </a:rPr>
              <a:t>ここでは</a:t>
            </a:r>
            <a:r>
              <a:rPr lang="en-US" altLang="ja-JP" sz="900" dirty="0">
                <a:latin typeface="Meiryo UI" panose="020B0604030504040204" pitchFamily="50" charset="-128"/>
                <a:ea typeface="Meiryo UI" panose="020B0604030504040204" pitchFamily="50" charset="-128"/>
              </a:rPr>
              <a:t>Cut-in</a:t>
            </a:r>
            <a:r>
              <a:rPr lang="ja-JP" altLang="en-US" sz="900" dirty="0">
                <a:latin typeface="Meiryo UI" panose="020B0604030504040204" pitchFamily="50" charset="-128"/>
                <a:ea typeface="Meiryo UI" panose="020B0604030504040204" pitchFamily="50" charset="-128"/>
              </a:rPr>
              <a:t>の</a:t>
            </a:r>
            <a:r>
              <a:rPr lang="en-US" altLang="ja-JP" sz="900" dirty="0">
                <a:latin typeface="Meiryo UI" panose="020B0604030504040204" pitchFamily="50" charset="-128"/>
                <a:ea typeface="Meiryo UI" panose="020B0604030504040204" pitchFamily="50" charset="-128"/>
                <a:cs typeface="Arial" panose="020B0604020202020204" pitchFamily="34" charset="0"/>
              </a:rPr>
              <a:t>“Risk perceive situation”</a:t>
            </a:r>
            <a:r>
              <a:rPr lang="ja-JP" altLang="en-US" sz="900" dirty="0">
                <a:latin typeface="Meiryo UI" panose="020B0604030504040204" pitchFamily="50" charset="-128"/>
                <a:ea typeface="Meiryo UI" panose="020B0604030504040204" pitchFamily="50" charset="-128"/>
                <a:cs typeface="Arial" panose="020B0604020202020204" pitchFamily="34" charset="0"/>
              </a:rPr>
              <a:t>について説明する。</a:t>
            </a:r>
            <a:endParaRPr lang="en-US" altLang="ja-JP" sz="900" dirty="0">
              <a:latin typeface="Meiryo UI" panose="020B0604030504040204" pitchFamily="50" charset="-128"/>
              <a:ea typeface="Meiryo UI" panose="020B0604030504040204" pitchFamily="50" charset="-128"/>
              <a:cs typeface="Arial" panose="020B0604020202020204" pitchFamily="34" charset="0"/>
            </a:endParaRPr>
          </a:p>
          <a:p>
            <a:pPr algn="l"/>
            <a:r>
              <a:rPr lang="ja-JP" altLang="en-US" sz="900" dirty="0">
                <a:latin typeface="Meiryo UI" panose="020B0604030504040204" pitchFamily="50" charset="-128"/>
                <a:ea typeface="Meiryo UI" panose="020B0604030504040204" pitchFamily="50" charset="-128"/>
                <a:cs typeface="Arial" panose="020B0604020202020204" pitchFamily="34" charset="0"/>
              </a:rPr>
              <a:t>一般的に、人が運転する車はレーン内で左右にふらつきながら走行している。そして、</a:t>
            </a:r>
            <a:r>
              <a:rPr lang="en-US" altLang="ja-JP" sz="900" dirty="0">
                <a:latin typeface="Meiryo UI" panose="020B0604030504040204" pitchFamily="50" charset="-128"/>
                <a:ea typeface="Meiryo UI" panose="020B0604030504040204" pitchFamily="50" charset="-128"/>
                <a:cs typeface="Arial" panose="020B0604020202020204" pitchFamily="34" charset="0"/>
              </a:rPr>
              <a:t>Cut-in</a:t>
            </a:r>
            <a:r>
              <a:rPr lang="ja-JP" altLang="en-US" sz="900" dirty="0">
                <a:latin typeface="Meiryo UI" panose="020B0604030504040204" pitchFamily="50" charset="-128"/>
                <a:ea typeface="Meiryo UI" panose="020B0604030504040204" pitchFamily="50" charset="-128"/>
                <a:cs typeface="Arial" panose="020B0604020202020204" pitchFamily="34" charset="0"/>
              </a:rPr>
              <a:t>する意思があるドライバは、通常のふらつき幅を超えて移動する。</a:t>
            </a:r>
            <a:endParaRPr lang="en-US" altLang="ja-JP" sz="900" dirty="0">
              <a:latin typeface="Meiryo UI" panose="020B0604030504040204" pitchFamily="50" charset="-128"/>
              <a:ea typeface="Meiryo UI" panose="020B0604030504040204" pitchFamily="50" charset="-128"/>
              <a:cs typeface="Arial" panose="020B0604020202020204" pitchFamily="34" charset="0"/>
            </a:endParaRPr>
          </a:p>
          <a:p>
            <a:pPr algn="l"/>
            <a:r>
              <a:rPr lang="ja-JP" altLang="en-US" sz="900" dirty="0">
                <a:latin typeface="Meiryo UI" panose="020B0604030504040204" pitchFamily="50" charset="-128"/>
                <a:ea typeface="Meiryo UI" panose="020B0604030504040204" pitchFamily="50" charset="-128"/>
                <a:cs typeface="Arial" panose="020B0604020202020204" pitchFamily="34" charset="0"/>
              </a:rPr>
              <a:t>そこで、我々は一般ドライバがどの程度のふらつき幅で直進しているのかを調査した。その結果が①である。</a:t>
            </a:r>
            <a:endParaRPr lang="en-US" altLang="ja-JP" sz="900" dirty="0">
              <a:latin typeface="Meiryo UI" panose="020B0604030504040204" pitchFamily="50" charset="-128"/>
              <a:ea typeface="Meiryo UI" panose="020B0604030504040204" pitchFamily="50" charset="-128"/>
              <a:cs typeface="Arial" panose="020B0604020202020204" pitchFamily="34" charset="0"/>
            </a:endParaRPr>
          </a:p>
          <a:p>
            <a:pPr algn="l"/>
            <a:r>
              <a:rPr lang="ja-JP" altLang="en-US" sz="900" dirty="0">
                <a:latin typeface="Meiryo UI" panose="020B0604030504040204" pitchFamily="50" charset="-128"/>
                <a:ea typeface="Meiryo UI" panose="020B0604030504040204" pitchFamily="50" charset="-128"/>
              </a:rPr>
              <a:t>ここで、中央値である</a:t>
            </a:r>
            <a:r>
              <a:rPr lang="en-US" altLang="ja-JP" sz="900" dirty="0">
                <a:latin typeface="Meiryo UI" panose="020B0604030504040204" pitchFamily="50" charset="-128"/>
                <a:ea typeface="Meiryo UI" panose="020B0604030504040204" pitchFamily="50" charset="-128"/>
              </a:rPr>
              <a:t>0.75m</a:t>
            </a:r>
            <a:r>
              <a:rPr lang="ja-JP" altLang="en-US" sz="900" dirty="0">
                <a:latin typeface="Meiryo UI" panose="020B0604030504040204" pitchFamily="50" charset="-128"/>
                <a:ea typeface="Meiryo UI" panose="020B0604030504040204" pitchFamily="50" charset="-128"/>
              </a:rPr>
              <a:t>を一般的な値とした。つまり、片側の振れ幅としては</a:t>
            </a:r>
            <a:r>
              <a:rPr lang="en-US" altLang="ja-JP" sz="900" dirty="0">
                <a:latin typeface="Meiryo UI" panose="020B0604030504040204" pitchFamily="50" charset="-128"/>
                <a:ea typeface="Meiryo UI" panose="020B0604030504040204" pitchFamily="50" charset="-128"/>
              </a:rPr>
              <a:t>0.375m</a:t>
            </a:r>
            <a:r>
              <a:rPr lang="ja-JP" altLang="en-US" sz="900" dirty="0">
                <a:latin typeface="Meiryo UI" panose="020B0604030504040204" pitchFamily="50" charset="-128"/>
                <a:ea typeface="Meiryo UI" panose="020B0604030504040204" pitchFamily="50" charset="-128"/>
              </a:rPr>
              <a:t>となり、これを超えたところが、自車から見て他車が</a:t>
            </a:r>
            <a:r>
              <a:rPr lang="en-US" altLang="ja-JP" sz="900" dirty="0">
                <a:latin typeface="Meiryo UI" panose="020B0604030504040204" pitchFamily="50" charset="-128"/>
                <a:ea typeface="Meiryo UI" panose="020B0604030504040204" pitchFamily="50" charset="-128"/>
              </a:rPr>
              <a:t>Cut-in</a:t>
            </a:r>
            <a:r>
              <a:rPr lang="ja-JP" altLang="en-US" sz="900" dirty="0">
                <a:latin typeface="Meiryo UI" panose="020B0604030504040204" pitchFamily="50" charset="-128"/>
                <a:ea typeface="Meiryo UI" panose="020B0604030504040204" pitchFamily="50" charset="-128"/>
              </a:rPr>
              <a:t>してくると認識する瞬間の距離になる。</a:t>
            </a:r>
            <a:endParaRPr lang="en-US" altLang="ja-JP" sz="900" dirty="0">
              <a:latin typeface="Meiryo UI" panose="020B0604030504040204" pitchFamily="50" charset="-128"/>
              <a:ea typeface="Meiryo UI" panose="020B0604030504040204" pitchFamily="50" charset="-128"/>
            </a:endParaRPr>
          </a:p>
          <a:p>
            <a:pPr algn="l"/>
            <a:r>
              <a:rPr lang="ja-JP" altLang="en-US" sz="900" dirty="0">
                <a:latin typeface="Meiryo UI" panose="020B0604030504040204" pitchFamily="50" charset="-128"/>
                <a:ea typeface="Meiryo UI" panose="020B0604030504040204" pitchFamily="50" charset="-128"/>
              </a:rPr>
              <a:t>更に他車の横移動に対し危険と判断する時間を要する。ここでは、実測データからクリティカルな状態になり得る最大横速度を</a:t>
            </a:r>
            <a:r>
              <a:rPr lang="en-US" altLang="ja-JP" sz="900" dirty="0">
                <a:latin typeface="Meiryo UI" panose="020B0604030504040204" pitchFamily="50" charset="-128"/>
                <a:ea typeface="Meiryo UI" panose="020B0604030504040204" pitchFamily="50" charset="-128"/>
              </a:rPr>
              <a:t>1.8m/s</a:t>
            </a:r>
            <a:r>
              <a:rPr lang="ja-JP" altLang="en-US" sz="900" dirty="0">
                <a:latin typeface="Meiryo UI" panose="020B0604030504040204" pitchFamily="50" charset="-128"/>
                <a:ea typeface="Meiryo UI" panose="020B0604030504040204" pitchFamily="50" charset="-128"/>
              </a:rPr>
              <a:t>とし危険と判断するまでに掛かる時間を</a:t>
            </a:r>
            <a:r>
              <a:rPr lang="en-US" altLang="ja-JP" sz="900" dirty="0">
                <a:latin typeface="Meiryo UI" panose="020B0604030504040204" pitchFamily="50" charset="-128"/>
                <a:ea typeface="Meiryo UI" panose="020B0604030504040204" pitchFamily="50" charset="-128"/>
              </a:rPr>
              <a:t>0.4sec</a:t>
            </a:r>
            <a:r>
              <a:rPr lang="ja-JP" altLang="en-US" sz="900" dirty="0">
                <a:latin typeface="Meiryo UI" panose="020B0604030504040204" pitchFamily="50" charset="-128"/>
                <a:ea typeface="Meiryo UI" panose="020B0604030504040204" pitchFamily="50" charset="-128"/>
              </a:rPr>
              <a:t>と定義した。</a:t>
            </a:r>
            <a:endParaRPr lang="en-US" altLang="ja-JP" sz="900" dirty="0">
              <a:latin typeface="Meiryo UI" panose="020B0604030504040204" pitchFamily="50" charset="-128"/>
              <a:ea typeface="Meiryo UI" panose="020B0604030504040204" pitchFamily="50" charset="-128"/>
            </a:endParaRPr>
          </a:p>
          <a:p>
            <a:pPr algn="l"/>
            <a:r>
              <a:rPr lang="ja-JP" altLang="en-US" sz="900" dirty="0">
                <a:latin typeface="Meiryo UI" panose="020B0604030504040204" pitchFamily="50" charset="-128"/>
                <a:ea typeface="Meiryo UI" panose="020B0604030504040204" pitchFamily="50" charset="-128"/>
              </a:rPr>
              <a:t>これらの数値から、他車が</a:t>
            </a:r>
            <a:r>
              <a:rPr lang="en-US" altLang="ja-JP" sz="900" dirty="0">
                <a:latin typeface="Meiryo UI" panose="020B0604030504040204" pitchFamily="50" charset="-128"/>
                <a:ea typeface="Meiryo UI" panose="020B0604030504040204" pitchFamily="50" charset="-128"/>
              </a:rPr>
              <a:t>Cut-in</a:t>
            </a:r>
            <a:r>
              <a:rPr lang="ja-JP" altLang="en-US" sz="900" dirty="0">
                <a:latin typeface="Meiryo UI" panose="020B0604030504040204" pitchFamily="50" charset="-128"/>
                <a:ea typeface="Meiryo UI" panose="020B0604030504040204" pitchFamily="50" charset="-128"/>
              </a:rPr>
              <a:t>し始めて危険と判断するまでに掛かる時間を横移動量として表すと</a:t>
            </a:r>
            <a:r>
              <a:rPr lang="en-US" altLang="ja-JP" sz="900" dirty="0">
                <a:latin typeface="Meiryo UI" panose="020B0604030504040204" pitchFamily="50" charset="-128"/>
                <a:ea typeface="Meiryo UI" panose="020B0604030504040204" pitchFamily="50" charset="-128"/>
              </a:rPr>
              <a:t>0.72m</a:t>
            </a:r>
            <a:r>
              <a:rPr lang="ja-JP" altLang="en-US" sz="900" dirty="0">
                <a:latin typeface="Meiryo UI" panose="020B0604030504040204" pitchFamily="50" charset="-128"/>
                <a:ea typeface="Meiryo UI" panose="020B0604030504040204" pitchFamily="50" charset="-128"/>
              </a:rPr>
              <a:t>になる。それが②に当たります。</a:t>
            </a:r>
            <a:endParaRPr lang="en-US" altLang="ja-JP" sz="900" dirty="0">
              <a:latin typeface="Meiryo UI" panose="020B0604030504040204" pitchFamily="50" charset="-128"/>
              <a:ea typeface="Meiryo UI" panose="020B0604030504040204" pitchFamily="50" charset="-128"/>
            </a:endParaRPr>
          </a:p>
          <a:p>
            <a:pPr algn="l"/>
            <a:r>
              <a:rPr lang="ja-JP" altLang="en-US" sz="900" dirty="0">
                <a:latin typeface="Meiryo UI" panose="020B0604030504040204" pitchFamily="50" charset="-128"/>
                <a:ea typeface="Meiryo UI" panose="020B0604030504040204" pitchFamily="50" charset="-128"/>
              </a:rPr>
              <a:t>そして、①と②を足し合わせたところから緊急回避ブレーキの操作が行われる。</a:t>
            </a:r>
            <a:endParaRPr lang="en-US" altLang="ja-JP" sz="900" dirty="0">
              <a:latin typeface="Meiryo UI" panose="020B0604030504040204" pitchFamily="50" charset="-128"/>
              <a:ea typeface="Meiryo UI" panose="020B0604030504040204" pitchFamily="50" charset="-128"/>
            </a:endParaRPr>
          </a:p>
          <a:p>
            <a:pPr algn="l"/>
            <a:endParaRPr lang="en-US" altLang="ja-JP" sz="900" dirty="0">
              <a:latin typeface="Meiryo UI" panose="020B0604030504040204" pitchFamily="50" charset="-128"/>
              <a:ea typeface="Meiryo UI" panose="020B0604030504040204" pitchFamily="50" charset="-128"/>
            </a:endParaRPr>
          </a:p>
          <a:p>
            <a:pPr algn="l"/>
            <a:r>
              <a:rPr lang="en-US" altLang="ja-JP" sz="900" dirty="0">
                <a:latin typeface="Meiryo UI" panose="020B0604030504040204" pitchFamily="50" charset="-128"/>
                <a:ea typeface="Meiryo UI" panose="020B0604030504040204" pitchFamily="50" charset="-128"/>
              </a:rPr>
              <a:t>This slide explains</a:t>
            </a:r>
            <a:r>
              <a:rPr lang="en-US" altLang="ja-JP" sz="900" baseline="0" dirty="0">
                <a:latin typeface="Meiryo UI" panose="020B0604030504040204" pitchFamily="50" charset="-128"/>
                <a:ea typeface="Meiryo UI" panose="020B0604030504040204" pitchFamily="50" charset="-128"/>
              </a:rPr>
              <a:t> the </a:t>
            </a:r>
            <a:r>
              <a:rPr lang="en-US" altLang="ja-JP" sz="900" dirty="0">
                <a:latin typeface="Meiryo UI" panose="020B0604030504040204" pitchFamily="50" charset="-128"/>
                <a:ea typeface="Meiryo UI" panose="020B0604030504040204" pitchFamily="50" charset="-128"/>
                <a:cs typeface="Arial" panose="020B0604020202020204" pitchFamily="34" charset="0"/>
              </a:rPr>
              <a:t>“Risk perceive situation” for</a:t>
            </a:r>
            <a:r>
              <a:rPr lang="en-US" altLang="ja-JP" sz="900" baseline="0" dirty="0">
                <a:latin typeface="Meiryo UI" panose="020B0604030504040204" pitchFamily="50" charset="-128"/>
                <a:ea typeface="Meiryo UI" panose="020B0604030504040204" pitchFamily="50" charset="-128"/>
                <a:cs typeface="Arial" panose="020B0604020202020204" pitchFamily="34" charset="0"/>
              </a:rPr>
              <a:t> the cut-in scenario.</a:t>
            </a:r>
          </a:p>
          <a:p>
            <a:pPr algn="l"/>
            <a:r>
              <a:rPr lang="en-US" altLang="ja-JP" sz="900" dirty="0">
                <a:latin typeface="Meiryo UI" panose="020B0604030504040204" pitchFamily="50" charset="-128"/>
                <a:ea typeface="Meiryo UI" panose="020B0604030504040204" pitchFamily="50" charset="-128"/>
              </a:rPr>
              <a:t>A </a:t>
            </a:r>
            <a:r>
              <a:rPr lang="en-US" altLang="ja-JP" sz="900" baseline="0" dirty="0">
                <a:latin typeface="Meiryo UI" panose="020B0604030504040204" pitchFamily="50" charset="-128"/>
                <a:ea typeface="Meiryo UI" panose="020B0604030504040204" pitchFamily="50" charset="-128"/>
              </a:rPr>
              <a:t>human-driven car usually </a:t>
            </a:r>
            <a:r>
              <a:rPr lang="en-US" altLang="ja-JP" sz="900" dirty="0">
                <a:latin typeface="Meiryo UI" panose="020B0604030504040204" pitchFamily="50" charset="-128"/>
                <a:ea typeface="Meiryo UI" panose="020B0604030504040204" pitchFamily="50" charset="-128"/>
              </a:rPr>
              <a:t>travel</a:t>
            </a:r>
            <a:r>
              <a:rPr lang="en-US" altLang="ja-JP" sz="900" baseline="0" dirty="0">
                <a:latin typeface="Meiryo UI" panose="020B0604030504040204" pitchFamily="50" charset="-128"/>
                <a:ea typeface="Meiryo UI" panose="020B0604030504040204" pitchFamily="50" charset="-128"/>
              </a:rPr>
              <a:t>s within its lane with wandering movement. When the driver intends to cut</a:t>
            </a:r>
            <a:r>
              <a:rPr lang="en-US" altLang="ja-JP" sz="900" dirty="0">
                <a:latin typeface="Meiryo UI" panose="020B0604030504040204" pitchFamily="50" charset="-128"/>
                <a:ea typeface="Meiryo UI" panose="020B0604030504040204" pitchFamily="50" charset="-128"/>
              </a:rPr>
              <a:t>-</a:t>
            </a:r>
            <a:r>
              <a:rPr lang="en-US" altLang="ja-JP" sz="900" baseline="0" dirty="0">
                <a:latin typeface="Meiryo UI" panose="020B0604030504040204" pitchFamily="50" charset="-128"/>
                <a:ea typeface="Meiryo UI" panose="020B0604030504040204" pitchFamily="50" charset="-128"/>
              </a:rPr>
              <a:t>in, he/she will make a lateral movement beyond the normal wandering range.</a:t>
            </a:r>
          </a:p>
          <a:p>
            <a:pPr algn="l"/>
            <a:r>
              <a:rPr lang="en-US" altLang="ja-JP" sz="900" baseline="0" dirty="0">
                <a:latin typeface="Meiryo UI" panose="020B0604030504040204" pitchFamily="50" charset="-128"/>
                <a:ea typeface="Meiryo UI" panose="020B0604030504040204" pitchFamily="50" charset="-128"/>
              </a:rPr>
              <a:t>Considering these aspects, we studied the wandering range of normal drivers when they are driving straight forward. The results are shown in </a:t>
            </a:r>
            <a:r>
              <a:rPr lang="ja-JP" altLang="en-US" sz="900" baseline="0" dirty="0">
                <a:latin typeface="Meiryo UI" panose="020B0604030504040204" pitchFamily="50" charset="-128"/>
                <a:ea typeface="Meiryo UI" panose="020B0604030504040204" pitchFamily="50" charset="-128"/>
              </a:rPr>
              <a:t>①</a:t>
            </a:r>
            <a:r>
              <a:rPr lang="en-US" altLang="ja-JP" sz="900" baseline="0" dirty="0">
                <a:latin typeface="Meiryo UI" panose="020B0604030504040204" pitchFamily="50" charset="-128"/>
                <a:ea typeface="Meiryo UI" panose="020B0604030504040204" pitchFamily="50" charset="-128"/>
              </a:rPr>
              <a:t>.</a:t>
            </a:r>
          </a:p>
          <a:p>
            <a:pPr algn="l"/>
            <a:r>
              <a:rPr lang="en-US" altLang="ja-JP" sz="900" baseline="0" dirty="0">
                <a:latin typeface="Meiryo UI" panose="020B0604030504040204" pitchFamily="50" charset="-128"/>
                <a:ea typeface="Meiryo UI" panose="020B0604030504040204" pitchFamily="50" charset="-128"/>
              </a:rPr>
              <a:t>Based on the results, the reference value was set to 0.75m, which is a median value of the wandering range.</a:t>
            </a:r>
            <a:r>
              <a:rPr lang="en-US" altLang="ja-JP" sz="900" dirty="0">
                <a:latin typeface="Meiryo UI" panose="020B0604030504040204" pitchFamily="50" charset="-128"/>
                <a:ea typeface="Meiryo UI" panose="020B0604030504040204" pitchFamily="50" charset="-128"/>
              </a:rPr>
              <a:t> </a:t>
            </a:r>
            <a:r>
              <a:rPr lang="en-US" altLang="ja-JP" sz="900" baseline="0" dirty="0">
                <a:latin typeface="Meiryo UI" panose="020B0604030504040204" pitchFamily="50" charset="-128"/>
                <a:ea typeface="Meiryo UI" panose="020B0604030504040204" pitchFamily="50" charset="-128"/>
              </a:rPr>
              <a:t>This means that the wandering range to the right or left from the center is 0.375m. If the other vehicle moves beyond this range, the ego-vehicle will judge that the other vehicle is trying to cut-in.</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baseline="0" dirty="0">
                <a:latin typeface="Meiryo UI" panose="020B0604030504040204" pitchFamily="50" charset="-128"/>
                <a:ea typeface="Meiryo UI" panose="020B0604030504040204" pitchFamily="50" charset="-128"/>
              </a:rPr>
              <a:t>Additionally, it was necessary</a:t>
            </a:r>
            <a:r>
              <a:rPr lang="en-US" altLang="ja-JP" sz="900" dirty="0">
                <a:latin typeface="Meiryo UI" panose="020B0604030504040204" pitchFamily="50" charset="-128"/>
                <a:ea typeface="Meiryo UI" panose="020B0604030504040204" pitchFamily="50" charset="-128"/>
              </a:rPr>
              <a:t> </a:t>
            </a:r>
            <a:r>
              <a:rPr lang="en-US" altLang="ja-JP" sz="900" baseline="0" dirty="0">
                <a:latin typeface="Meiryo UI" panose="020B0604030504040204" pitchFamily="50" charset="-128"/>
                <a:ea typeface="Meiryo UI" panose="020B0604030504040204" pitchFamily="50" charset="-128"/>
              </a:rPr>
              <a:t>to consider the time to perceive the risk against the lateral movement of other vehicle.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latin typeface="Meiryo UI" panose="020B0604030504040204" pitchFamily="50" charset="-128"/>
                <a:ea typeface="Meiryo UI" panose="020B0604030504040204" pitchFamily="50" charset="-128"/>
              </a:rPr>
              <a:t>In this case</a:t>
            </a:r>
            <a:r>
              <a:rPr lang="en-US" altLang="ja-JP" sz="900" baseline="0" dirty="0">
                <a:latin typeface="Meiryo UI" panose="020B0604030504040204" pitchFamily="50" charset="-128"/>
                <a:ea typeface="Meiryo UI" panose="020B0604030504040204" pitchFamily="50" charset="-128"/>
              </a:rPr>
              <a:t>, according to the actual measurement data, </a:t>
            </a:r>
            <a:r>
              <a:rPr lang="en-US" altLang="ja-JP" sz="900" dirty="0">
                <a:latin typeface="Meiryo UI" panose="020B0604030504040204" pitchFamily="50" charset="-128"/>
                <a:ea typeface="Meiryo UI" panose="020B0604030504040204" pitchFamily="50" charset="-128"/>
              </a:rPr>
              <a:t>the </a:t>
            </a:r>
            <a:r>
              <a:rPr lang="en-US" altLang="ja-JP" sz="900" baseline="0" dirty="0">
                <a:latin typeface="Meiryo UI" panose="020B0604030504040204" pitchFamily="50" charset="-128"/>
                <a:ea typeface="Meiryo UI" panose="020B0604030504040204" pitchFamily="50" charset="-128"/>
              </a:rPr>
              <a:t>Max. </a:t>
            </a:r>
            <a:r>
              <a:rPr lang="en-US" altLang="ja-JP" sz="900" dirty="0">
                <a:latin typeface="Meiryo UI" panose="020B0604030504040204" pitchFamily="50" charset="-128"/>
                <a:ea typeface="Meiryo UI" panose="020B0604030504040204" pitchFamily="50" charset="-128"/>
              </a:rPr>
              <a:t>lateral velocity </a:t>
            </a:r>
            <a:r>
              <a:rPr lang="en-US" altLang="ja-JP" sz="900" baseline="0" dirty="0">
                <a:latin typeface="Meiryo UI" panose="020B0604030504040204" pitchFamily="50" charset="-128"/>
                <a:ea typeface="Meiryo UI" panose="020B0604030504040204" pitchFamily="50" charset="-128"/>
              </a:rPr>
              <a:t>and </a:t>
            </a:r>
            <a:r>
              <a:rPr lang="en-US" altLang="ja-JP" sz="900" dirty="0">
                <a:latin typeface="Meiryo UI" panose="020B0604030504040204" pitchFamily="50" charset="-128"/>
                <a:ea typeface="Meiryo UI" panose="020B0604030504040204" pitchFamily="50" charset="-128"/>
              </a:rPr>
              <a:t>the time to perceive the risk were</a:t>
            </a:r>
            <a:r>
              <a:rPr lang="en-US" altLang="ja-JP" sz="900" baseline="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specified </a:t>
            </a:r>
            <a:r>
              <a:rPr lang="en-US" altLang="ja-JP" sz="900" baseline="0" dirty="0">
                <a:latin typeface="Meiryo UI" panose="020B0604030504040204" pitchFamily="50" charset="-128"/>
                <a:ea typeface="Meiryo UI" panose="020B0604030504040204" pitchFamily="50" charset="-128"/>
              </a:rPr>
              <a:t>as 1.8m/s and</a:t>
            </a:r>
            <a:r>
              <a:rPr lang="en-US" altLang="ja-JP" sz="900" dirty="0">
                <a:latin typeface="Meiryo UI" panose="020B0604030504040204" pitchFamily="50" charset="-128"/>
                <a:ea typeface="Meiryo UI" panose="020B0604030504040204" pitchFamily="50" charset="-128"/>
              </a:rPr>
              <a:t> </a:t>
            </a:r>
            <a:r>
              <a:rPr lang="en-US" altLang="ja-JP" sz="900" baseline="0" dirty="0">
                <a:latin typeface="Meiryo UI" panose="020B0604030504040204" pitchFamily="50" charset="-128"/>
                <a:ea typeface="Meiryo UI" panose="020B0604030504040204" pitchFamily="50" charset="-128"/>
              </a:rPr>
              <a:t>0.4 second respectively.</a:t>
            </a:r>
          </a:p>
          <a:p>
            <a:pPr algn="l"/>
            <a:r>
              <a:rPr lang="en-US" altLang="ja-JP" sz="900" dirty="0">
                <a:latin typeface="Meiryo UI" panose="020B0604030504040204" pitchFamily="50" charset="-128"/>
                <a:ea typeface="Meiryo UI" panose="020B0604030504040204" pitchFamily="50" charset="-128"/>
              </a:rPr>
              <a:t>Using these values</a:t>
            </a:r>
            <a:r>
              <a:rPr lang="en-US" altLang="ja-JP" sz="900" baseline="0" dirty="0">
                <a:latin typeface="Meiryo UI" panose="020B0604030504040204" pitchFamily="50" charset="-128"/>
                <a:ea typeface="Meiryo UI" panose="020B0604030504040204" pitchFamily="50" charset="-128"/>
              </a:rPr>
              <a:t>, the time to perceive the risk was converted into the lateral movement amount, and 0.72m was obtained as shown in </a:t>
            </a:r>
            <a:r>
              <a:rPr lang="ja-JP" altLang="en-US" sz="900" baseline="0" dirty="0">
                <a:latin typeface="Meiryo UI" panose="020B0604030504040204" pitchFamily="50" charset="-128"/>
                <a:ea typeface="Meiryo UI" panose="020B0604030504040204" pitchFamily="50" charset="-128"/>
              </a:rPr>
              <a:t>②</a:t>
            </a:r>
            <a:r>
              <a:rPr lang="en-US" altLang="ja-JP" sz="900" baseline="0" dirty="0">
                <a:latin typeface="Meiryo UI" panose="020B0604030504040204" pitchFamily="50" charset="-128"/>
                <a:ea typeface="Meiryo UI" panose="020B0604030504040204" pitchFamily="50" charset="-128"/>
              </a:rPr>
              <a:t>.</a:t>
            </a:r>
          </a:p>
          <a:p>
            <a:pPr algn="l"/>
            <a:r>
              <a:rPr lang="en-US" altLang="ja-JP" sz="900" baseline="0" dirty="0">
                <a:latin typeface="Meiryo UI" panose="020B0604030504040204" pitchFamily="50" charset="-128"/>
                <a:ea typeface="Meiryo UI" panose="020B0604030504040204" pitchFamily="50" charset="-128"/>
              </a:rPr>
              <a:t>The emergency braking maneuver will be initiated when the lateral movement amount exceeds the sum of </a:t>
            </a:r>
            <a:r>
              <a:rPr lang="ja-JP" altLang="en-US" sz="900" baseline="0" dirty="0">
                <a:latin typeface="Meiryo UI" panose="020B0604030504040204" pitchFamily="50" charset="-128"/>
                <a:ea typeface="Meiryo UI" panose="020B0604030504040204" pitchFamily="50" charset="-128"/>
              </a:rPr>
              <a:t>① </a:t>
            </a:r>
            <a:r>
              <a:rPr lang="en-US" altLang="ja-JP" sz="900" baseline="0" dirty="0">
                <a:latin typeface="Meiryo UI" panose="020B0604030504040204" pitchFamily="50" charset="-128"/>
                <a:ea typeface="Meiryo UI" panose="020B0604030504040204" pitchFamily="50" charset="-128"/>
              </a:rPr>
              <a:t>and </a:t>
            </a:r>
            <a:r>
              <a:rPr lang="ja-JP" altLang="en-US" sz="900" baseline="0" dirty="0">
                <a:latin typeface="Meiryo UI" panose="020B0604030504040204" pitchFamily="50" charset="-128"/>
                <a:ea typeface="Meiryo UI" panose="020B0604030504040204" pitchFamily="50" charset="-128"/>
              </a:rPr>
              <a:t>②</a:t>
            </a:r>
            <a:r>
              <a:rPr lang="en-US" altLang="ja-JP" sz="900" baseline="0" dirty="0">
                <a:latin typeface="Meiryo UI" panose="020B0604030504040204" pitchFamily="50" charset="-128"/>
                <a:ea typeface="Meiryo UI" panose="020B0604030504040204" pitchFamily="50" charset="-128"/>
              </a:rPr>
              <a:t>.</a:t>
            </a:r>
          </a:p>
          <a:p>
            <a:pPr algn="l"/>
            <a:endParaRPr lang="en-US" altLang="ja-JP" sz="900" baseline="0"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562D263E-B8F1-4E1C-9A95-AA4D7BA48A23}" type="slidenum">
              <a:rPr kumimoji="1" lang="ja-JP" altLang="en-US" smtClean="0"/>
              <a:t>8</a:t>
            </a:fld>
            <a:endParaRPr kumimoji="1" lang="ja-JP" altLang="en-US"/>
          </a:p>
        </p:txBody>
      </p:sp>
    </p:spTree>
    <p:extLst>
      <p:ext uri="{BB962C8B-B14F-4D97-AF65-F5344CB8AC3E}">
        <p14:creationId xmlns:p14="http://schemas.microsoft.com/office/powerpoint/2010/main" val="2379116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2355">
              <a:defRPr/>
            </a:pPr>
            <a:r>
              <a:rPr lang="en-US" altLang="ja-JP" b="0" baseline="0" dirty="0">
                <a:solidFill>
                  <a:prstClr val="black"/>
                </a:solidFill>
                <a:effectLst>
                  <a:glow rad="101600">
                    <a:schemeClr val="bg1">
                      <a:alpha val="60000"/>
                    </a:schemeClr>
                  </a:glow>
                </a:effectLst>
                <a:latin typeface="Arial" panose="020B0604020202020204" pitchFamily="34" charset="0"/>
                <a:ea typeface="Meiryo UI" panose="020B0604030504040204" pitchFamily="50" charset="-128"/>
                <a:cs typeface="Arial" panose="020B0604020202020204" pitchFamily="34" charset="0"/>
              </a:rPr>
              <a:t>TTC </a:t>
            </a:r>
            <a:r>
              <a:rPr lang="en-US" altLang="ja-JP" b="0" dirty="0">
                <a:solidFill>
                  <a:prstClr val="black"/>
                </a:solidFill>
                <a:effectLst>
                  <a:glow rad="101600">
                    <a:schemeClr val="bg1">
                      <a:alpha val="60000"/>
                    </a:schemeClr>
                  </a:glow>
                </a:effectLst>
                <a:latin typeface="Arial" panose="020B0604020202020204" pitchFamily="34" charset="0"/>
                <a:ea typeface="Meiryo UI" panose="020B0604030504040204" pitchFamily="50" charset="-128"/>
                <a:cs typeface="Arial" panose="020B0604020202020204" pitchFamily="34" charset="0"/>
              </a:rPr>
              <a:t>of 2.0</a:t>
            </a:r>
            <a:r>
              <a:rPr lang="en-US" altLang="ja-JP" b="0" baseline="0" dirty="0">
                <a:solidFill>
                  <a:prstClr val="black"/>
                </a:solidFill>
                <a:effectLst>
                  <a:glow rad="101600">
                    <a:schemeClr val="bg1">
                      <a:alpha val="60000"/>
                    </a:schemeClr>
                  </a:glow>
                </a:effectLst>
                <a:latin typeface="Arial" panose="020B0604020202020204" pitchFamily="34" charset="0"/>
                <a:ea typeface="Meiryo UI" panose="020B0604030504040204" pitchFamily="50" charset="-128"/>
                <a:cs typeface="Arial" panose="020B0604020202020204" pitchFamily="34" charset="0"/>
              </a:rPr>
              <a:t> se</a:t>
            </a:r>
            <a:r>
              <a:rPr lang="en-US" altLang="ja-JP" b="0" dirty="0">
                <a:solidFill>
                  <a:prstClr val="black"/>
                </a:solidFill>
                <a:effectLst>
                  <a:glow rad="101600">
                    <a:schemeClr val="bg1">
                      <a:alpha val="60000"/>
                    </a:schemeClr>
                  </a:glow>
                </a:effectLst>
                <a:latin typeface="Arial" panose="020B0604020202020204" pitchFamily="34" charset="0"/>
                <a:ea typeface="Meiryo UI" panose="020B0604030504040204" pitchFamily="50" charset="-128"/>
                <a:cs typeface="Arial" panose="020B0604020202020204" pitchFamily="34" charset="0"/>
              </a:rPr>
              <a:t>conds is defin</a:t>
            </a:r>
            <a:r>
              <a:rPr lang="en-US" altLang="ja-JP" b="0" baseline="0" dirty="0">
                <a:solidFill>
                  <a:prstClr val="black"/>
                </a:solidFill>
                <a:effectLst>
                  <a:glow rad="101600">
                    <a:schemeClr val="bg1">
                      <a:alpha val="60000"/>
                    </a:schemeClr>
                  </a:glow>
                </a:effectLst>
                <a:latin typeface="Arial" panose="020B0604020202020204" pitchFamily="34" charset="0"/>
                <a:ea typeface="Meiryo UI" panose="020B0604030504040204" pitchFamily="50" charset="-128"/>
                <a:cs typeface="Arial" panose="020B0604020202020204" pitchFamily="34" charset="0"/>
              </a:rPr>
              <a:t>ed</a:t>
            </a:r>
            <a:r>
              <a:rPr lang="en-US" altLang="ja-JP" b="0" dirty="0">
                <a:solidFill>
                  <a:prstClr val="black"/>
                </a:solidFill>
                <a:effectLst>
                  <a:glow rad="101600">
                    <a:schemeClr val="bg1">
                      <a:alpha val="60000"/>
                    </a:schemeClr>
                  </a:glow>
                </a:effectLst>
                <a:latin typeface="Arial" panose="020B0604020202020204" pitchFamily="34" charset="0"/>
                <a:ea typeface="Meiryo UI" panose="020B0604030504040204" pitchFamily="50" charset="-128"/>
                <a:cs typeface="Arial" panose="020B0604020202020204" pitchFamily="34" charset="0"/>
              </a:rPr>
              <a:t> according to the UNR guidelines on warning signals. </a:t>
            </a:r>
          </a:p>
          <a:p>
            <a:pPr defTabSz="922355">
              <a:defRPr/>
            </a:pPr>
            <a:endParaRPr lang="en-US" altLang="ja-JP" b="0" dirty="0">
              <a:solidFill>
                <a:prstClr val="black"/>
              </a:solidFill>
              <a:effectLst>
                <a:glow rad="101600">
                  <a:schemeClr val="bg1">
                    <a:alpha val="60000"/>
                  </a:schemeClr>
                </a:glow>
              </a:effectLst>
              <a:latin typeface="Arial" panose="020B0604020202020204" pitchFamily="34" charset="0"/>
              <a:ea typeface="Meiryo UI" panose="020B0604030504040204" pitchFamily="50" charset="-128"/>
              <a:cs typeface="Arial" panose="020B0604020202020204" pitchFamily="34" charset="0"/>
            </a:endParaRPr>
          </a:p>
          <a:p>
            <a:pPr marL="0" marR="0" indent="0" algn="l" defTabSz="922355" rtl="0" eaLnBrk="1" fontAlgn="auto" latinLnBrk="0" hangingPunct="1">
              <a:lnSpc>
                <a:spcPct val="100000"/>
              </a:lnSpc>
              <a:spcBef>
                <a:spcPts val="0"/>
              </a:spcBef>
              <a:spcAft>
                <a:spcPts val="0"/>
              </a:spcAft>
              <a:buClrTx/>
              <a:buSzTx/>
              <a:buFontTx/>
              <a:buNone/>
              <a:tabLst/>
              <a:defRPr/>
            </a:pPr>
            <a:r>
              <a:rPr kumimoji="1" lang="en-US" altLang="ja-JP" dirty="0"/>
              <a:t>TTC2</a:t>
            </a:r>
            <a:r>
              <a:rPr kumimoji="1" lang="ja-JP" altLang="en-US" dirty="0"/>
              <a:t>秒については、</a:t>
            </a:r>
            <a:r>
              <a:rPr kumimoji="1" lang="en-US" altLang="ja-JP" dirty="0"/>
              <a:t>UNR</a:t>
            </a:r>
            <a:r>
              <a:rPr kumimoji="1" lang="ja-JP" altLang="en-US" dirty="0"/>
              <a:t>衝突警報ガイドラインを引用しました。</a:t>
            </a:r>
            <a:endParaRPr kumimoji="1" lang="en-US" altLang="ja-JP" dirty="0"/>
          </a:p>
          <a:p>
            <a:pPr defTabSz="922355">
              <a:defRPr/>
            </a:pPr>
            <a:endParaRPr lang="en-US" altLang="ja-JP" b="0" dirty="0">
              <a:solidFill>
                <a:prstClr val="black"/>
              </a:solidFill>
              <a:effectLst>
                <a:glow rad="101600">
                  <a:schemeClr val="bg1">
                    <a:alpha val="60000"/>
                  </a:schemeClr>
                </a:glow>
              </a:effectLst>
              <a:latin typeface="Arial" panose="020B0604020202020204" pitchFamily="34" charset="0"/>
              <a:ea typeface="Meiryo UI" panose="020B0604030504040204" pitchFamily="50" charset="-128"/>
              <a:cs typeface="Arial" panose="020B0604020202020204" pitchFamily="34" charset="0"/>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562D263E-B8F1-4E1C-9A95-AA4D7BA48A23}" type="slidenum">
              <a:rPr kumimoji="1" lang="ja-JP" altLang="en-US" smtClean="0"/>
              <a:t>9</a:t>
            </a:fld>
            <a:endParaRPr kumimoji="1" lang="ja-JP" altLang="en-US"/>
          </a:p>
        </p:txBody>
      </p:sp>
    </p:spTree>
    <p:extLst>
      <p:ext uri="{BB962C8B-B14F-4D97-AF65-F5344CB8AC3E}">
        <p14:creationId xmlns:p14="http://schemas.microsoft.com/office/powerpoint/2010/main" val="577964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79120" y="5177007"/>
            <a:ext cx="5656579" cy="3913615"/>
          </a:xfrm>
        </p:spPr>
        <p:txBody>
          <a:bodyPr/>
          <a:lstStyle/>
          <a:p>
            <a:r>
              <a:rPr kumimoji="1" lang="en-US" altLang="ja-JP" sz="1600" dirty="0">
                <a:latin typeface="Meiryo UI" panose="020B0604030504040204" pitchFamily="50" charset="-128"/>
                <a:ea typeface="Meiryo UI" panose="020B0604030504040204" pitchFamily="50" charset="-128"/>
                <a:cs typeface="Arial" panose="020B0604020202020204" pitchFamily="34" charset="0"/>
              </a:rPr>
              <a:t>Now, let’s move on to the Risk perceive situation part</a:t>
            </a:r>
            <a:r>
              <a:rPr kumimoji="1" lang="en-US" altLang="ja-JP" sz="1600" baseline="0" dirty="0">
                <a:latin typeface="Meiryo UI" panose="020B0604030504040204" pitchFamily="50" charset="-128"/>
                <a:ea typeface="Meiryo UI" panose="020B0604030504040204" pitchFamily="50" charset="-128"/>
                <a:cs typeface="Arial" panose="020B0604020202020204" pitchFamily="34" charset="0"/>
              </a:rPr>
              <a:t>.</a:t>
            </a:r>
          </a:p>
          <a:p>
            <a:endParaRPr kumimoji="1" lang="en-US" altLang="ja-JP" sz="1600" dirty="0">
              <a:latin typeface="Meiryo UI" panose="020B0604030504040204" pitchFamily="50" charset="-128"/>
              <a:ea typeface="Meiryo UI" panose="020B0604030504040204" pitchFamily="50" charset="-128"/>
              <a:cs typeface="Arial" panose="020B0604020202020204" pitchFamily="34" charset="0"/>
            </a:endParaRPr>
          </a:p>
          <a:p>
            <a:endParaRPr kumimoji="1" lang="ja-JP" altLang="en-US" sz="1600" dirty="0">
              <a:latin typeface="Meiryo UI" panose="020B0604030504040204" pitchFamily="50" charset="-128"/>
              <a:ea typeface="Meiryo UI" panose="020B0604030504040204" pitchFamily="50" charset="-128"/>
            </a:endParaRPr>
          </a:p>
          <a:p>
            <a:endParaRPr kumimoji="1" lang="ja-JP" altLang="en-US" sz="1600"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DB3B250B-1456-4B33-939F-03CD2C1B6C10}" type="slidenum">
              <a:rPr kumimoji="1" lang="ja-JP" altLang="en-US" smtClean="0"/>
              <a:t>10</a:t>
            </a:fld>
            <a:endParaRPr kumimoji="1" lang="ja-JP" altLang="en-US"/>
          </a:p>
        </p:txBody>
      </p:sp>
    </p:spTree>
    <p:extLst>
      <p:ext uri="{BB962C8B-B14F-4D97-AF65-F5344CB8AC3E}">
        <p14:creationId xmlns:p14="http://schemas.microsoft.com/office/powerpoint/2010/main" val="62201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ここでは、“危険と判断する時間”について説明する。</a:t>
            </a:r>
            <a:endParaRPr kumimoji="1" lang="en-US" altLang="ja-JP" dirty="0"/>
          </a:p>
          <a:p>
            <a:r>
              <a:rPr lang="ja-JP" altLang="en-US" sz="1200" dirty="0">
                <a:latin typeface="Meiryo UI" panose="020B0604030504040204" pitchFamily="50" charset="-128"/>
                <a:ea typeface="Meiryo UI" panose="020B0604030504040204" pitchFamily="50" charset="-128"/>
              </a:rPr>
              <a:t>先程、危険と判断するまでに掛かる時間を</a:t>
            </a:r>
            <a:r>
              <a:rPr lang="en-US" altLang="ja-JP" sz="1200" dirty="0">
                <a:latin typeface="Meiryo UI" panose="020B0604030504040204" pitchFamily="50" charset="-128"/>
                <a:ea typeface="Meiryo UI" panose="020B0604030504040204" pitchFamily="50" charset="-128"/>
              </a:rPr>
              <a:t>0.4sec</a:t>
            </a:r>
            <a:r>
              <a:rPr lang="ja-JP" altLang="en-US" sz="1200" dirty="0">
                <a:latin typeface="Meiryo UI" panose="020B0604030504040204" pitchFamily="50" charset="-128"/>
                <a:ea typeface="Meiryo UI" panose="020B0604030504040204" pitchFamily="50" charset="-128"/>
              </a:rPr>
              <a:t>と定義した。この根拠は</a:t>
            </a:r>
            <a:r>
              <a:rPr lang="en-US" altLang="ja-JP" sz="1200" dirty="0">
                <a:latin typeface="Meiryo UI" panose="020B0604030504040204" pitchFamily="50" charset="-128"/>
                <a:ea typeface="Meiryo UI" panose="020B0604030504040204" pitchFamily="50" charset="-128"/>
              </a:rPr>
              <a:t>Driving Simulator</a:t>
            </a:r>
            <a:r>
              <a:rPr lang="ja-JP" altLang="en-US" sz="1200" dirty="0">
                <a:latin typeface="Meiryo UI" panose="020B0604030504040204" pitchFamily="50" charset="-128"/>
                <a:ea typeface="Meiryo UI" panose="020B0604030504040204" pitchFamily="50" charset="-128"/>
              </a:rPr>
              <a:t>によって被験者テストを行った結果である。</a:t>
            </a:r>
            <a:endParaRPr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２０名の被験者の</a:t>
            </a:r>
            <a:r>
              <a:rPr kumimoji="1" lang="en-US" altLang="ja-JP" sz="1200" dirty="0">
                <a:latin typeface="Meiryo UI" panose="020B0604030504040204" pitchFamily="50" charset="-128"/>
                <a:ea typeface="Meiryo UI" panose="020B0604030504040204" pitchFamily="50" charset="-128"/>
              </a:rPr>
              <a:t>Cut-in</a:t>
            </a:r>
            <a:r>
              <a:rPr kumimoji="1" lang="ja-JP" altLang="en-US" sz="1200" dirty="0">
                <a:latin typeface="Meiryo UI" panose="020B0604030504040204" pitchFamily="50" charset="-128"/>
                <a:ea typeface="Meiryo UI" panose="020B0604030504040204" pitchFamily="50" charset="-128"/>
              </a:rPr>
              <a:t>に対する反応時間と回避操作を計測した。</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Cut-in</a:t>
            </a:r>
            <a:r>
              <a:rPr kumimoji="1" lang="ja-JP" altLang="en-US" sz="1200" dirty="0">
                <a:latin typeface="Meiryo UI" panose="020B0604030504040204" pitchFamily="50" charset="-128"/>
                <a:ea typeface="Meiryo UI" panose="020B0604030504040204" pitchFamily="50" charset="-128"/>
              </a:rPr>
              <a:t>の条件及び被験者の属性はこの表の通りです。</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Now we will explain the “Risk perception time”.</a:t>
            </a:r>
          </a:p>
          <a:p>
            <a:r>
              <a:rPr kumimoji="1" lang="en-US" altLang="ja-JP" sz="1200" dirty="0">
                <a:latin typeface="Meiryo UI" panose="020B0604030504040204" pitchFamily="50" charset="-128"/>
                <a:ea typeface="Meiryo UI" panose="020B0604030504040204" pitchFamily="50" charset="-128"/>
              </a:rPr>
              <a:t>As previously</a:t>
            </a:r>
            <a:r>
              <a:rPr kumimoji="1" lang="en-US" altLang="ja-JP" sz="1200" baseline="0" dirty="0">
                <a:latin typeface="Meiryo UI" panose="020B0604030504040204" pitchFamily="50" charset="-128"/>
                <a:ea typeface="Meiryo UI" panose="020B0604030504040204" pitchFamily="50" charset="-128"/>
              </a:rPr>
              <a:t> mentioned, the time to perceive the risk was specified to 0.4 second.</a:t>
            </a:r>
          </a:p>
          <a:p>
            <a:r>
              <a:rPr kumimoji="1" lang="en-US" altLang="ja-JP" sz="1200" baseline="0" dirty="0">
                <a:latin typeface="Meiryo UI" panose="020B0604030504040204" pitchFamily="50" charset="-128"/>
                <a:ea typeface="Meiryo UI" panose="020B0604030504040204" pitchFamily="50" charset="-128"/>
              </a:rPr>
              <a:t>This value was obtained from the Driving Simulator test.</a:t>
            </a:r>
          </a:p>
          <a:p>
            <a:r>
              <a:rPr kumimoji="1" lang="en-US" altLang="ja-JP" sz="1200" baseline="0" dirty="0">
                <a:latin typeface="Meiryo UI" panose="020B0604030504040204" pitchFamily="50" charset="-128"/>
                <a:ea typeface="Meiryo UI" panose="020B0604030504040204" pitchFamily="50" charset="-128"/>
              </a:rPr>
              <a:t>In this test, the time required to react and avoid the cut-in were measured with 20 participants.</a:t>
            </a:r>
          </a:p>
          <a:p>
            <a:r>
              <a:rPr kumimoji="1" lang="en-US" altLang="ja-JP" sz="1200" baseline="0" dirty="0">
                <a:latin typeface="Meiryo UI" panose="020B0604030504040204" pitchFamily="50" charset="-128"/>
                <a:ea typeface="Meiryo UI" panose="020B0604030504040204" pitchFamily="50" charset="-128"/>
              </a:rPr>
              <a:t>The details of cut-in conditions and test groups are shown in the tables on the slide. </a:t>
            </a:r>
          </a:p>
          <a:p>
            <a:endParaRPr kumimoji="1" lang="en-US" altLang="ja-JP" sz="1200" baseline="0"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562D263E-B8F1-4E1C-9A95-AA4D7BA48A23}" type="slidenum">
              <a:rPr kumimoji="1" lang="ja-JP" altLang="en-US" smtClean="0"/>
              <a:t>12</a:t>
            </a:fld>
            <a:endParaRPr kumimoji="1" lang="ja-JP" altLang="en-US"/>
          </a:p>
        </p:txBody>
      </p:sp>
    </p:spTree>
    <p:extLst>
      <p:ext uri="{BB962C8B-B14F-4D97-AF65-F5344CB8AC3E}">
        <p14:creationId xmlns:p14="http://schemas.microsoft.com/office/powerpoint/2010/main" val="1647243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この結果、初回と２回めでは危険と判断するまでの時間に大きな差があることが分かった。</a:t>
            </a:r>
            <a:endParaRPr kumimoji="1" lang="en-US" altLang="ja-JP" dirty="0"/>
          </a:p>
          <a:p>
            <a:r>
              <a:rPr kumimoji="1" lang="ja-JP" altLang="en-US" dirty="0"/>
              <a:t>初回の判断時間は</a:t>
            </a:r>
            <a:r>
              <a:rPr kumimoji="1" lang="en-US" altLang="ja-JP" dirty="0"/>
              <a:t>0.8sec</a:t>
            </a:r>
            <a:r>
              <a:rPr kumimoji="1" lang="ja-JP" altLang="en-US" dirty="0" err="1"/>
              <a:t>、</a:t>
            </a:r>
            <a:r>
              <a:rPr kumimoji="1" lang="ja-JP" altLang="en-US" dirty="0"/>
              <a:t>２回目以降は</a:t>
            </a:r>
            <a:r>
              <a:rPr kumimoji="1" lang="en-US" altLang="ja-JP" dirty="0"/>
              <a:t>0.4sec</a:t>
            </a:r>
          </a:p>
          <a:p>
            <a:r>
              <a:rPr kumimoji="1" lang="ja-JP" altLang="en-US" dirty="0"/>
              <a:t>この理由について考察したのが次のスライドになります</a:t>
            </a:r>
            <a:endParaRPr kumimoji="1" lang="en-US" altLang="ja-JP" dirty="0"/>
          </a:p>
          <a:p>
            <a:endParaRPr kumimoji="1" lang="en-US" altLang="ja-JP" dirty="0"/>
          </a:p>
          <a:p>
            <a:r>
              <a:rPr kumimoji="1" lang="en-US" altLang="ja-JP" dirty="0"/>
              <a:t>The test results indicated that there</a:t>
            </a:r>
            <a:r>
              <a:rPr kumimoji="1" lang="en-US" altLang="ja-JP" baseline="0" dirty="0"/>
              <a:t> was a significant difference in risk perception time between the 1</a:t>
            </a:r>
            <a:r>
              <a:rPr kumimoji="1" lang="en-US" altLang="ja-JP" baseline="30000" dirty="0"/>
              <a:t>st</a:t>
            </a:r>
            <a:r>
              <a:rPr kumimoji="1" lang="en-US" altLang="ja-JP" baseline="0" dirty="0"/>
              <a:t> and 2</a:t>
            </a:r>
            <a:r>
              <a:rPr kumimoji="1" lang="en-US" altLang="ja-JP" baseline="30000" dirty="0"/>
              <a:t>nd</a:t>
            </a:r>
            <a:r>
              <a:rPr kumimoji="1" lang="en-US" altLang="ja-JP" baseline="0" dirty="0"/>
              <a:t> trial.</a:t>
            </a:r>
          </a:p>
          <a:p>
            <a:r>
              <a:rPr kumimoji="1" lang="en-US" altLang="ja-JP" baseline="0" dirty="0"/>
              <a:t>The 1</a:t>
            </a:r>
            <a:r>
              <a:rPr kumimoji="1" lang="en-US" altLang="ja-JP" baseline="30000" dirty="0"/>
              <a:t>st</a:t>
            </a:r>
            <a:r>
              <a:rPr kumimoji="1" lang="en-US" altLang="ja-JP" baseline="0" dirty="0"/>
              <a:t> trial showed that risk perception requires 0.8 second but the 2</a:t>
            </a:r>
            <a:r>
              <a:rPr kumimoji="1" lang="en-US" altLang="ja-JP" baseline="30000" dirty="0"/>
              <a:t>nd</a:t>
            </a:r>
            <a:r>
              <a:rPr kumimoji="1" lang="en-US" altLang="ja-JP" baseline="0" dirty="0"/>
              <a:t> trial only required 0.4 second.</a:t>
            </a:r>
          </a:p>
          <a:p>
            <a:r>
              <a:rPr kumimoji="1" lang="en-US" altLang="ja-JP" baseline="0" dirty="0"/>
              <a:t>The reason for this difference will be discussed in the next slide. </a:t>
            </a:r>
          </a:p>
          <a:p>
            <a:endParaRPr kumimoji="1" lang="ja-JP" altLang="en-US" dirty="0"/>
          </a:p>
        </p:txBody>
      </p:sp>
      <p:sp>
        <p:nvSpPr>
          <p:cNvPr id="4" name="スライド番号プレースホルダー 3"/>
          <p:cNvSpPr>
            <a:spLocks noGrp="1"/>
          </p:cNvSpPr>
          <p:nvPr>
            <p:ph type="sldNum" sz="quarter" idx="10"/>
          </p:nvPr>
        </p:nvSpPr>
        <p:spPr/>
        <p:txBody>
          <a:bodyPr/>
          <a:lstStyle/>
          <a:p>
            <a:fld id="{562D263E-B8F1-4E1C-9A95-AA4D7BA48A23}" type="slidenum">
              <a:rPr kumimoji="1" lang="ja-JP" altLang="en-US" smtClean="0"/>
              <a:t>14</a:t>
            </a:fld>
            <a:endParaRPr kumimoji="1" lang="ja-JP" altLang="en-US"/>
          </a:p>
        </p:txBody>
      </p:sp>
    </p:spTree>
    <p:extLst>
      <p:ext uri="{BB962C8B-B14F-4D97-AF65-F5344CB8AC3E}">
        <p14:creationId xmlns:p14="http://schemas.microsoft.com/office/powerpoint/2010/main" val="3561669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874F92-21C8-4ECC-81C2-42025AA81778}"/>
              </a:ext>
            </a:extLst>
          </p:cNvPr>
          <p:cNvSpPr>
            <a:spLocks noGrp="1"/>
          </p:cNvSpPr>
          <p:nvPr>
            <p:ph type="ctrTitle"/>
          </p:nvPr>
        </p:nvSpPr>
        <p:spPr>
          <a:xfrm>
            <a:off x="1238250" y="1122363"/>
            <a:ext cx="7429500" cy="2387600"/>
          </a:xfrm>
        </p:spPr>
        <p:txBody>
          <a:bodyPr anchor="b"/>
          <a:lstStyle>
            <a:lvl1pPr algn="ctr">
              <a:defRPr sz="48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9819454-503E-47B0-AA50-E6557161370F}"/>
              </a:ext>
            </a:extLst>
          </p:cNvPr>
          <p:cNvSpPr>
            <a:spLocks noGrp="1"/>
          </p:cNvSpPr>
          <p:nvPr>
            <p:ph type="subTitle" idx="1"/>
          </p:nvPr>
        </p:nvSpPr>
        <p:spPr>
          <a:xfrm>
            <a:off x="1238250" y="3602038"/>
            <a:ext cx="7429500" cy="1655762"/>
          </a:xfrm>
        </p:spPr>
        <p:txBody>
          <a:bodyPr/>
          <a:lstStyle>
            <a:lvl1pPr marL="0" indent="0" algn="ctr">
              <a:buNone/>
              <a:defRPr sz="1950"/>
            </a:lvl1pPr>
            <a:lvl2pPr marL="371484" indent="0" algn="ctr">
              <a:buNone/>
              <a:defRPr sz="1625"/>
            </a:lvl2pPr>
            <a:lvl3pPr marL="742969" indent="0" algn="ctr">
              <a:buNone/>
              <a:defRPr sz="1463"/>
            </a:lvl3pPr>
            <a:lvl4pPr marL="1114453" indent="0" algn="ctr">
              <a:buNone/>
              <a:defRPr sz="1300"/>
            </a:lvl4pPr>
            <a:lvl5pPr marL="1485937" indent="0" algn="ctr">
              <a:buNone/>
              <a:defRPr sz="1300"/>
            </a:lvl5pPr>
            <a:lvl6pPr marL="1857421" indent="0" algn="ctr">
              <a:buNone/>
              <a:defRPr sz="1300"/>
            </a:lvl6pPr>
            <a:lvl7pPr marL="2228906" indent="0" algn="ctr">
              <a:buNone/>
              <a:defRPr sz="1300"/>
            </a:lvl7pPr>
            <a:lvl8pPr marL="2600390" indent="0" algn="ctr">
              <a:buNone/>
              <a:defRPr sz="1300"/>
            </a:lvl8pPr>
            <a:lvl9pPr marL="2971874" indent="0" algn="ctr">
              <a:buNone/>
              <a:defRPr sz="13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D0107E5-FE94-4B84-81F5-26A754644E30}"/>
              </a:ext>
            </a:extLst>
          </p:cNvPr>
          <p:cNvSpPr>
            <a:spLocks noGrp="1"/>
          </p:cNvSpPr>
          <p:nvPr>
            <p:ph type="dt" sz="half" idx="10"/>
          </p:nvPr>
        </p:nvSpPr>
        <p:spPr/>
        <p:txBody>
          <a:bodyPr/>
          <a:lstStyle/>
          <a:p>
            <a:fld id="{175A69AB-8D3C-4CD9-98E1-A04428864182}" type="datetime1">
              <a:rPr kumimoji="1" lang="ja-JP" altLang="en-US" smtClean="0"/>
              <a:t>2020/11/17</a:t>
            </a:fld>
            <a:endParaRPr kumimoji="1" lang="ja-JP" altLang="en-US"/>
          </a:p>
        </p:txBody>
      </p:sp>
      <p:sp>
        <p:nvSpPr>
          <p:cNvPr id="5" name="フッター プレースホルダー 4">
            <a:extLst>
              <a:ext uri="{FF2B5EF4-FFF2-40B4-BE49-F238E27FC236}">
                <a16:creationId xmlns:a16="http://schemas.microsoft.com/office/drawing/2014/main" id="{F5C1B4FD-6CBA-4359-BD84-8D5A278D208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B6C1390-B9A3-4DCA-A1EF-A65158C5A531}"/>
              </a:ext>
            </a:extLst>
          </p:cNvPr>
          <p:cNvSpPr>
            <a:spLocks noGrp="1"/>
          </p:cNvSpPr>
          <p:nvPr>
            <p:ph type="sldNum" sz="quarter" idx="12"/>
          </p:nvPr>
        </p:nvSpPr>
        <p:spPr/>
        <p:txBody>
          <a:bodyPr/>
          <a:lstStyle/>
          <a:p>
            <a:fld id="{1F25B796-51C5-48F3-97B0-F4A72A0E66D1}" type="slidenum">
              <a:rPr kumimoji="1" lang="ja-JP" altLang="en-US" smtClean="0"/>
              <a:t>‹#›</a:t>
            </a:fld>
            <a:endParaRPr kumimoji="1" lang="ja-JP" altLang="en-US"/>
          </a:p>
        </p:txBody>
      </p:sp>
    </p:spTree>
    <p:extLst>
      <p:ext uri="{BB962C8B-B14F-4D97-AF65-F5344CB8AC3E}">
        <p14:creationId xmlns:p14="http://schemas.microsoft.com/office/powerpoint/2010/main" val="954656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DF32DE0-BDCB-4AA9-A13A-15E3029D7955}"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3" name="フッター プレースホルダー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259618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166F834-9C47-42E5-818B-FE648C1A5404}"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フッター プレースホルダー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7" name="スライド番号プレースホルダー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567163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3308C2-6B84-4E77-9D06-0DD0AC4D5572}"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フッター プレースホルダー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7" name="スライド番号プレースホルダー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2474834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A11ABDF-FBFE-4BD3-8542-AB796B887A5F}"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フッター プレースホルダー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スライド番号プレースホルダー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609516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780337" y="274639"/>
            <a:ext cx="2414588"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536575" y="274639"/>
            <a:ext cx="7078663"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3851808-4155-4E8B-9961-93BA056CA275}"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フッター プレースホルダー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スライド番号プレースホルダー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390434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DCFDADB-F4B7-4222-BEF4-1F87F3179EE0}"/>
              </a:ext>
            </a:extLst>
          </p:cNvPr>
          <p:cNvSpPr>
            <a:spLocks noGrp="1"/>
          </p:cNvSpPr>
          <p:nvPr>
            <p:ph type="dt" sz="half" idx="10"/>
          </p:nvPr>
        </p:nvSpPr>
        <p:spPr/>
        <p:txBody>
          <a:bodyPr/>
          <a:lstStyle/>
          <a:p>
            <a:fld id="{AE1EF564-C369-4D0C-AB11-0645345831BD}" type="datetime1">
              <a:rPr kumimoji="1" lang="ja-JP" altLang="en-US" smtClean="0"/>
              <a:t>2020/11/17</a:t>
            </a:fld>
            <a:endParaRPr kumimoji="1" lang="ja-JP" altLang="en-US"/>
          </a:p>
        </p:txBody>
      </p:sp>
      <p:sp>
        <p:nvSpPr>
          <p:cNvPr id="3" name="フッター プレースホルダー 2">
            <a:extLst>
              <a:ext uri="{FF2B5EF4-FFF2-40B4-BE49-F238E27FC236}">
                <a16:creationId xmlns:a16="http://schemas.microsoft.com/office/drawing/2014/main" id="{64DA1DEB-F32A-4D87-8474-2377C1191AC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E684059-0C9A-47FF-8C9E-C9945A05CE2B}"/>
              </a:ext>
            </a:extLst>
          </p:cNvPr>
          <p:cNvSpPr>
            <a:spLocks noGrp="1"/>
          </p:cNvSpPr>
          <p:nvPr>
            <p:ph type="sldNum" sz="quarter" idx="12"/>
          </p:nvPr>
        </p:nvSpPr>
        <p:spPr/>
        <p:txBody>
          <a:bodyPr/>
          <a:lstStyle/>
          <a:p>
            <a:fld id="{1F25B796-51C5-48F3-97B0-F4A72A0E66D1}" type="slidenum">
              <a:rPr kumimoji="1" lang="ja-JP" altLang="en-US" smtClean="0"/>
              <a:t>‹#›</a:t>
            </a:fld>
            <a:endParaRPr kumimoji="1" lang="ja-JP" altLang="en-US"/>
          </a:p>
        </p:txBody>
      </p:sp>
    </p:spTree>
    <p:extLst>
      <p:ext uri="{BB962C8B-B14F-4D97-AF65-F5344CB8AC3E}">
        <p14:creationId xmlns:p14="http://schemas.microsoft.com/office/powerpoint/2010/main" val="212173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1FBB3B3-AD44-4C27-9DF6-525F24ABA47E}"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フッター プレースホルダー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スライド番号プレースホルダー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221658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513D7C6-57A0-4B1E-ACB0-C19444B51951}"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フッター プレースホルダー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スライド番号プレースホルダー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688204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497F433-2AD1-49C9-9750-8C3762E9E41D}"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フッター プレースホルダー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スライド番号プレースホルダー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4146735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48045CA-0293-45E4-B6A4-959B21E910B8}"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フッター プレースホルダー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スライド番号プレースホルダー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239696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C0AF1C4-0038-4F58-A631-B077E3E8FA4E}"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フッター プレースホルダー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7" name="スライド番号プレースホルダー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362353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A58C93-1E39-4A66-80AC-E228FF3A7E64}"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8" name="フッター プレースホルダー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9" name="スライド番号プレースホルダー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829997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A91DA44-992A-45AD-950B-220D99E61707}"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4" name="フッター プレースホルダー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スライド番号プレースホルダー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17147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49FD86C-FD86-45EC-9CF1-188787084569}"/>
              </a:ext>
            </a:extLst>
          </p:cNvPr>
          <p:cNvSpPr>
            <a:spLocks noGrp="1"/>
          </p:cNvSpPr>
          <p:nvPr>
            <p:ph type="title"/>
          </p:nvPr>
        </p:nvSpPr>
        <p:spPr>
          <a:xfrm>
            <a:off x="681038" y="365128"/>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46E20E5-8F22-4AD0-85F5-11BCCE1995F4}"/>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14C024A-0AC8-4A30-8555-0BE1AB674A81}"/>
              </a:ext>
            </a:extLst>
          </p:cNvPr>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B3C1F929-5EAA-40CE-9538-F3ADB46CD7D8}" type="datetime1">
              <a:rPr kumimoji="1" lang="ja-JP" altLang="en-US" smtClean="0"/>
              <a:t>2020/11/17</a:t>
            </a:fld>
            <a:endParaRPr kumimoji="1" lang="ja-JP" altLang="en-US"/>
          </a:p>
        </p:txBody>
      </p:sp>
      <p:sp>
        <p:nvSpPr>
          <p:cNvPr id="5" name="フッター プレースホルダー 4">
            <a:extLst>
              <a:ext uri="{FF2B5EF4-FFF2-40B4-BE49-F238E27FC236}">
                <a16:creationId xmlns:a16="http://schemas.microsoft.com/office/drawing/2014/main" id="{EE3709CB-F304-4B65-A91A-1AEFFD2A2A72}"/>
              </a:ext>
            </a:extLst>
          </p:cNvPr>
          <p:cNvSpPr>
            <a:spLocks noGrp="1"/>
          </p:cNvSpPr>
          <p:nvPr>
            <p:ph type="ftr" sz="quarter" idx="3"/>
          </p:nvPr>
        </p:nvSpPr>
        <p:spPr>
          <a:xfrm>
            <a:off x="3281363" y="6356353"/>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D940364-F786-4655-A97A-C8F3A7BDA454}"/>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1F25B796-51C5-48F3-97B0-F4A72A0E66D1}" type="slidenum">
              <a:rPr kumimoji="1" lang="ja-JP" altLang="en-US" smtClean="0"/>
              <a:t>‹#›</a:t>
            </a:fld>
            <a:endParaRPr kumimoji="1" lang="ja-JP" altLang="en-US"/>
          </a:p>
        </p:txBody>
      </p:sp>
    </p:spTree>
    <p:extLst>
      <p:ext uri="{BB962C8B-B14F-4D97-AF65-F5344CB8AC3E}">
        <p14:creationId xmlns:p14="http://schemas.microsoft.com/office/powerpoint/2010/main" val="922157874"/>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80" r:id="rId3"/>
  </p:sldLayoutIdLst>
  <p:hf hdr="0" ftr="0" dt="0"/>
  <p:txStyles>
    <p:titleStyle>
      <a:lvl1pPr algn="l" defTabSz="742969" rtl="0" eaLnBrk="1" latinLnBrk="0" hangingPunct="1">
        <a:lnSpc>
          <a:spcPct val="90000"/>
        </a:lnSpc>
        <a:spcBef>
          <a:spcPct val="0"/>
        </a:spcBef>
        <a:buNone/>
        <a:defRPr kumimoji="1" sz="3575" kern="1200">
          <a:solidFill>
            <a:schemeClr val="tx1"/>
          </a:solidFill>
          <a:latin typeface="+mj-lt"/>
          <a:ea typeface="+mj-ea"/>
          <a:cs typeface="+mj-cs"/>
        </a:defRPr>
      </a:lvl1pPr>
    </p:titleStyle>
    <p:bodyStyle>
      <a:lvl1pPr marL="185742" indent="-185742" algn="l" defTabSz="742969"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27" indent="-185742" algn="l" defTabSz="742969"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711" indent="-185742" algn="l" defTabSz="742969"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96" indent="-185742" algn="l" defTabSz="742969"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80" indent="-185742" algn="l" defTabSz="742969"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64" indent="-185742" algn="l" defTabSz="742969"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648" indent="-185742" algn="l" defTabSz="742969"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132" indent="-185742" algn="l" defTabSz="742969"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617" indent="-185742" algn="l" defTabSz="742969"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p:bodyStyle>
    <p:otherStyle>
      <a:defPPr>
        <a:defRPr lang="ja-JP"/>
      </a:defPPr>
      <a:lvl1pPr marL="0" algn="l" defTabSz="742969" rtl="0" eaLnBrk="1" latinLnBrk="0" hangingPunct="1">
        <a:defRPr kumimoji="1" sz="1463" kern="1200">
          <a:solidFill>
            <a:schemeClr val="tx1"/>
          </a:solidFill>
          <a:latin typeface="+mn-lt"/>
          <a:ea typeface="+mn-ea"/>
          <a:cs typeface="+mn-cs"/>
        </a:defRPr>
      </a:lvl1pPr>
      <a:lvl2pPr marL="371484" algn="l" defTabSz="742969" rtl="0" eaLnBrk="1" latinLnBrk="0" hangingPunct="1">
        <a:defRPr kumimoji="1" sz="1463" kern="1200">
          <a:solidFill>
            <a:schemeClr val="tx1"/>
          </a:solidFill>
          <a:latin typeface="+mn-lt"/>
          <a:ea typeface="+mn-ea"/>
          <a:cs typeface="+mn-cs"/>
        </a:defRPr>
      </a:lvl2pPr>
      <a:lvl3pPr marL="742969" algn="l" defTabSz="742969" rtl="0" eaLnBrk="1" latinLnBrk="0" hangingPunct="1">
        <a:defRPr kumimoji="1" sz="1463" kern="1200">
          <a:solidFill>
            <a:schemeClr val="tx1"/>
          </a:solidFill>
          <a:latin typeface="+mn-lt"/>
          <a:ea typeface="+mn-ea"/>
          <a:cs typeface="+mn-cs"/>
        </a:defRPr>
      </a:lvl3pPr>
      <a:lvl4pPr marL="1114453" algn="l" defTabSz="742969" rtl="0" eaLnBrk="1" latinLnBrk="0" hangingPunct="1">
        <a:defRPr kumimoji="1" sz="1463" kern="1200">
          <a:solidFill>
            <a:schemeClr val="tx1"/>
          </a:solidFill>
          <a:latin typeface="+mn-lt"/>
          <a:ea typeface="+mn-ea"/>
          <a:cs typeface="+mn-cs"/>
        </a:defRPr>
      </a:lvl4pPr>
      <a:lvl5pPr marL="1485937" algn="l" defTabSz="742969" rtl="0" eaLnBrk="1" latinLnBrk="0" hangingPunct="1">
        <a:defRPr kumimoji="1" sz="1463" kern="1200">
          <a:solidFill>
            <a:schemeClr val="tx1"/>
          </a:solidFill>
          <a:latin typeface="+mn-lt"/>
          <a:ea typeface="+mn-ea"/>
          <a:cs typeface="+mn-cs"/>
        </a:defRPr>
      </a:lvl5pPr>
      <a:lvl6pPr marL="1857421" algn="l" defTabSz="742969" rtl="0" eaLnBrk="1" latinLnBrk="0" hangingPunct="1">
        <a:defRPr kumimoji="1" sz="1463" kern="1200">
          <a:solidFill>
            <a:schemeClr val="tx1"/>
          </a:solidFill>
          <a:latin typeface="+mn-lt"/>
          <a:ea typeface="+mn-ea"/>
          <a:cs typeface="+mn-cs"/>
        </a:defRPr>
      </a:lvl6pPr>
      <a:lvl7pPr marL="2228906" algn="l" defTabSz="742969" rtl="0" eaLnBrk="1" latinLnBrk="0" hangingPunct="1">
        <a:defRPr kumimoji="1" sz="1463" kern="1200">
          <a:solidFill>
            <a:schemeClr val="tx1"/>
          </a:solidFill>
          <a:latin typeface="+mn-lt"/>
          <a:ea typeface="+mn-ea"/>
          <a:cs typeface="+mn-cs"/>
        </a:defRPr>
      </a:lvl7pPr>
      <a:lvl8pPr marL="2600390" algn="l" defTabSz="742969" rtl="0" eaLnBrk="1" latinLnBrk="0" hangingPunct="1">
        <a:defRPr kumimoji="1" sz="1463" kern="1200">
          <a:solidFill>
            <a:schemeClr val="tx1"/>
          </a:solidFill>
          <a:latin typeface="+mn-lt"/>
          <a:ea typeface="+mn-ea"/>
          <a:cs typeface="+mn-cs"/>
        </a:defRPr>
      </a:lvl8pPr>
      <a:lvl9pPr marL="2971874" algn="l" defTabSz="742969" rtl="0" eaLnBrk="1" latinLnBrk="0" hangingPunct="1">
        <a:defRPr kumimoji="1" sz="146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CBCB2EE-A5D5-4C3E-83A9-1CECC0F74CAF}" type="datetime1">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t>2020/11/17</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6" name="スライド番号プレースホルダー 5"/>
          <p:cNvSpPr>
            <a:spLocks noGrp="1"/>
          </p:cNvSpPr>
          <p:nvPr>
            <p:ph type="sldNum" sz="quarter" idx="4"/>
          </p:nvPr>
        </p:nvSpPr>
        <p:spPr>
          <a:xfrm>
            <a:off x="7594600" y="6492875"/>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444363220"/>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28.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23583" y="2148130"/>
            <a:ext cx="9067574" cy="1238801"/>
          </a:xfrm>
          <a:prstGeom prst="rect">
            <a:avLst/>
          </a:prstGeom>
          <a:solidFill>
            <a:schemeClr val="accent1">
              <a:lumMod val="20000"/>
              <a:lumOff val="80000"/>
            </a:schemeClr>
          </a:solidFill>
        </p:spPr>
        <p:txBody>
          <a:bodyPr wrap="square" rtlCol="0">
            <a:spAutoFit/>
          </a:bodyPr>
          <a:lstStyle/>
          <a:p>
            <a:pPr algn="ctr"/>
            <a:endParaRPr lang="en-US" altLang="ja-JP" sz="1050" b="1" dirty="0">
              <a:solidFill>
                <a:srgbClr val="00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a:p>
            <a:pPr algn="ctr"/>
            <a:r>
              <a:rPr lang="en-US" altLang="ja-JP" sz="1050" b="1" dirty="0">
                <a:solidFill>
                  <a:srgbClr val="00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 </a:t>
            </a:r>
            <a:r>
              <a:rPr lang="en-US" altLang="ja-JP" sz="3200" b="1" dirty="0">
                <a:solidFill>
                  <a:srgbClr val="00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Competent and Careful human driver performance model</a:t>
            </a:r>
            <a:endParaRPr kumimoji="1" lang="ja-JP" altLang="en-US" sz="3200" b="1"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Arial" panose="020B0604020202020204" pitchFamily="34" charset="0"/>
            </a:endParaRPr>
          </a:p>
        </p:txBody>
      </p:sp>
      <p:sp>
        <p:nvSpPr>
          <p:cNvPr id="8" name="テキスト ボックス 7"/>
          <p:cNvSpPr txBox="1"/>
          <p:nvPr/>
        </p:nvSpPr>
        <p:spPr>
          <a:xfrm>
            <a:off x="2791926" y="5902144"/>
            <a:ext cx="4336463" cy="400110"/>
          </a:xfrm>
          <a:prstGeom prst="rect">
            <a:avLst/>
          </a:prstGeom>
          <a:noFill/>
        </p:spPr>
        <p:txBody>
          <a:bodyPr wrap="square" rtlCol="0">
            <a:spAutoFit/>
          </a:bodyPr>
          <a:lstStyle/>
          <a:p>
            <a:r>
              <a:rPr lang="en-US" altLang="ja-JP" sz="2000" dirty="0">
                <a:latin typeface="Meiryo UI" panose="020B0604030504040204" pitchFamily="50" charset="-128"/>
                <a:ea typeface="Meiryo UI" panose="020B0604030504040204" pitchFamily="50" charset="-128"/>
                <a:cs typeface="Calibri" panose="020F0502020204030204" pitchFamily="34" charset="0"/>
              </a:rPr>
              <a:t>Transmitted by experts of Japan</a:t>
            </a:r>
            <a:endParaRPr kumimoji="1" lang="ja-JP" altLang="en-US" sz="2000" dirty="0">
              <a:latin typeface="Meiryo UI" panose="020B0604030504040204" pitchFamily="50" charset="-128"/>
              <a:ea typeface="Meiryo UI" panose="020B0604030504040204" pitchFamily="50" charset="-128"/>
              <a:cs typeface="Calibri" panose="020F0502020204030204" pitchFamily="34" charset="0"/>
            </a:endParaRPr>
          </a:p>
        </p:txBody>
      </p:sp>
      <p:sp>
        <p:nvSpPr>
          <p:cNvPr id="10" name="テキスト ボックス 9"/>
          <p:cNvSpPr txBox="1"/>
          <p:nvPr/>
        </p:nvSpPr>
        <p:spPr>
          <a:xfrm>
            <a:off x="3466124" y="4937590"/>
            <a:ext cx="2982491" cy="461665"/>
          </a:xfrm>
          <a:prstGeom prst="rect">
            <a:avLst/>
          </a:prstGeom>
          <a:noFill/>
        </p:spPr>
        <p:txBody>
          <a:bodyPr wrap="square" rtlCol="0">
            <a:spAutoFit/>
          </a:bodyPr>
          <a:lstStyle/>
          <a:p>
            <a:pPr algn="ctr"/>
            <a:r>
              <a:rPr lang="en-US" altLang="ja-JP" sz="2400" b="1" dirty="0">
                <a:latin typeface="Meiryo UI" panose="020B0604030504040204" pitchFamily="50" charset="-128"/>
                <a:ea typeface="Meiryo UI" panose="020B0604030504040204" pitchFamily="50" charset="-128"/>
              </a:rPr>
              <a:t>Nov</a:t>
            </a:r>
            <a:r>
              <a:rPr kumimoji="1" lang="en-US" altLang="ja-JP" sz="2400" b="1" dirty="0">
                <a:latin typeface="Meiryo UI" panose="020B0604030504040204" pitchFamily="50" charset="-128"/>
                <a:ea typeface="Meiryo UI" panose="020B0604030504040204" pitchFamily="50" charset="-128"/>
              </a:rPr>
              <a:t> </a:t>
            </a:r>
            <a:r>
              <a:rPr lang="en-US" altLang="ja-JP" sz="2400" b="1" dirty="0">
                <a:latin typeface="Meiryo UI" panose="020B0604030504040204" pitchFamily="50" charset="-128"/>
                <a:ea typeface="Meiryo UI" panose="020B0604030504040204" pitchFamily="50" charset="-128"/>
              </a:rPr>
              <a:t>17</a:t>
            </a:r>
            <a:r>
              <a:rPr kumimoji="1" lang="en-US" altLang="ja-JP" sz="2400" b="1" dirty="0">
                <a:latin typeface="Meiryo UI" panose="020B0604030504040204" pitchFamily="50" charset="-128"/>
                <a:ea typeface="Meiryo UI" panose="020B0604030504040204" pitchFamily="50" charset="-128"/>
              </a:rPr>
              <a:t>, 2020</a:t>
            </a:r>
          </a:p>
        </p:txBody>
      </p:sp>
      <p:sp>
        <p:nvSpPr>
          <p:cNvPr id="2" name="スライド番号プレースホルダー 1"/>
          <p:cNvSpPr>
            <a:spLocks noGrp="1"/>
          </p:cNvSpPr>
          <p:nvPr>
            <p:ph type="sldNum" sz="quarter" idx="12"/>
          </p:nvPr>
        </p:nvSpPr>
        <p:spPr/>
        <p:txBody>
          <a:bodyPr/>
          <a:lstStyle/>
          <a:p>
            <a:fld id="{1F25B796-51C5-48F3-97B0-F4A72A0E66D1}" type="slidenum">
              <a:rPr kumimoji="1" lang="ja-JP" altLang="en-US" smtClean="0"/>
              <a:t>1</a:t>
            </a:fld>
            <a:endParaRPr kumimoji="1" lang="ja-JP" altLang="en-US"/>
          </a:p>
        </p:txBody>
      </p:sp>
      <p:sp>
        <p:nvSpPr>
          <p:cNvPr id="7" name="TextBox 6">
            <a:extLst>
              <a:ext uri="{FF2B5EF4-FFF2-40B4-BE49-F238E27FC236}">
                <a16:creationId xmlns:a16="http://schemas.microsoft.com/office/drawing/2014/main" id="{854F2E99-AAD2-444C-8823-8C53374F4D2A}"/>
              </a:ext>
            </a:extLst>
          </p:cNvPr>
          <p:cNvSpPr txBox="1"/>
          <p:nvPr/>
        </p:nvSpPr>
        <p:spPr>
          <a:xfrm>
            <a:off x="7153275" y="154755"/>
            <a:ext cx="2198382" cy="577081"/>
          </a:xfrm>
          <a:prstGeom prst="rect">
            <a:avLst/>
          </a:prstGeom>
          <a:noFill/>
        </p:spPr>
        <p:txBody>
          <a:bodyPr wrap="square" rtlCol="0">
            <a:spAutoFit/>
          </a:bodyPr>
          <a:lstStyle/>
          <a:p>
            <a:pPr algn="r"/>
            <a:r>
              <a:rPr lang="en-US" sz="1050" dirty="0"/>
              <a:t>Document FRAV-07-10</a:t>
            </a:r>
          </a:p>
          <a:p>
            <a:pPr algn="r"/>
            <a:r>
              <a:rPr lang="en-US" sz="1050" dirty="0"/>
              <a:t>7</a:t>
            </a:r>
            <a:r>
              <a:rPr lang="en-US" sz="1050" baseline="30000" dirty="0"/>
              <a:t>th</a:t>
            </a:r>
            <a:r>
              <a:rPr lang="en-US" sz="1050" dirty="0"/>
              <a:t> FRAV session</a:t>
            </a:r>
          </a:p>
          <a:p>
            <a:pPr algn="r"/>
            <a:r>
              <a:rPr lang="en-US" sz="1050" dirty="0"/>
              <a:t>17 November 2020</a:t>
            </a:r>
          </a:p>
        </p:txBody>
      </p:sp>
    </p:spTree>
    <p:extLst>
      <p:ext uri="{BB962C8B-B14F-4D97-AF65-F5344CB8AC3E}">
        <p14:creationId xmlns:p14="http://schemas.microsoft.com/office/powerpoint/2010/main" val="4264120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図 66"/>
          <p:cNvPicPr>
            <a:picLocks noChangeAspect="1"/>
          </p:cNvPicPr>
          <p:nvPr/>
        </p:nvPicPr>
        <p:blipFill>
          <a:blip r:embed="rId3"/>
          <a:stretch>
            <a:fillRect/>
          </a:stretch>
        </p:blipFill>
        <p:spPr>
          <a:xfrm>
            <a:off x="101057" y="2473175"/>
            <a:ext cx="9797121" cy="3359187"/>
          </a:xfrm>
          <a:prstGeom prst="rect">
            <a:avLst/>
          </a:prstGeom>
        </p:spPr>
      </p:pic>
      <p:sp>
        <p:nvSpPr>
          <p:cNvPr id="37" name="円/楕円 36"/>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角丸四角形 1"/>
          <p:cNvSpPr/>
          <p:nvPr/>
        </p:nvSpPr>
        <p:spPr>
          <a:xfrm>
            <a:off x="2576946" y="2280961"/>
            <a:ext cx="4854164" cy="3612541"/>
          </a:xfrm>
          <a:prstGeom prst="roundRect">
            <a:avLst>
              <a:gd name="adj" fmla="val 5976"/>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タイトル 1"/>
          <p:cNvSpPr txBox="1">
            <a:spLocks/>
          </p:cNvSpPr>
          <p:nvPr/>
        </p:nvSpPr>
        <p:spPr>
          <a:xfrm>
            <a:off x="48625" y="76523"/>
            <a:ext cx="9235882" cy="439718"/>
          </a:xfrm>
          <a:prstGeom prst="rect">
            <a:avLst/>
          </a:prstGeom>
        </p:spPr>
        <p:txBody>
          <a:bodyPr vert="horz" lIns="91440" tIns="45720" rIns="91440" bIns="45720" rtlCol="0" anchor="ctr">
            <a:noAutofit/>
          </a:bodyPr>
          <a:lstStyle>
            <a:defPPr>
              <a:defRPr lang="ja-JP"/>
            </a:defPPr>
            <a:lvl1pPr marR="0" lvl="0" indent="0" defTabSz="914400" fontAlgn="auto">
              <a:lnSpc>
                <a:spcPct val="100000"/>
              </a:lnSpc>
              <a:spcBef>
                <a:spcPct val="0"/>
              </a:spcBef>
              <a:spcAft>
                <a:spcPts val="0"/>
              </a:spcAft>
              <a:buClrTx/>
              <a:buSzTx/>
              <a:buFontTx/>
              <a:buNone/>
              <a:tabLst/>
              <a:defRPr sz="2800" b="0" i="0" u="none" strike="noStrike"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eiryo UI" panose="020B0604030504040204" pitchFamily="50" charset="-128"/>
                <a:cs typeface="Arial" panose="020B0604020202020204" pitchFamily="34" charset="0"/>
              </a:defRPr>
            </a:lvl1pPr>
          </a:lstStyle>
          <a:p>
            <a:r>
              <a:rPr lang="en-US" altLang="ja-JP" dirty="0"/>
              <a:t>2. Human reaction Delay</a:t>
            </a:r>
          </a:p>
        </p:txBody>
      </p:sp>
      <p:sp>
        <p:nvSpPr>
          <p:cNvPr id="3" name="スライド番号プレースホルダー 2"/>
          <p:cNvSpPr>
            <a:spLocks noGrp="1"/>
          </p:cNvSpPr>
          <p:nvPr>
            <p:ph type="sldNum" sz="quarter" idx="12"/>
          </p:nvPr>
        </p:nvSpPr>
        <p:spPr/>
        <p:txBody>
          <a:bodyPr/>
          <a:lstStyle/>
          <a:p>
            <a:fld id="{1F25B796-51C5-48F3-97B0-F4A72A0E66D1}" type="slidenum">
              <a:rPr kumimoji="1" lang="ja-JP" altLang="en-US" smtClean="0"/>
              <a:t>10</a:t>
            </a:fld>
            <a:endParaRPr kumimoji="1" lang="ja-JP" altLang="en-US"/>
          </a:p>
        </p:txBody>
      </p:sp>
    </p:spTree>
    <p:extLst>
      <p:ext uri="{BB962C8B-B14F-4D97-AF65-F5344CB8AC3E}">
        <p14:creationId xmlns:p14="http://schemas.microsoft.com/office/powerpoint/2010/main" val="1845951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楕円 36"/>
          <p:cNvSpPr/>
          <p:nvPr/>
        </p:nvSpPr>
        <p:spPr>
          <a:xfrm>
            <a:off x="200472" y="615269"/>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7" name="図 6"/>
          <p:cNvPicPr>
            <a:picLocks noChangeAspect="1"/>
          </p:cNvPicPr>
          <p:nvPr/>
        </p:nvPicPr>
        <p:blipFill rotWithShape="1">
          <a:blip r:embed="rId2"/>
          <a:srcRect t="41776"/>
          <a:stretch/>
        </p:blipFill>
        <p:spPr>
          <a:xfrm>
            <a:off x="-156784" y="2436521"/>
            <a:ext cx="9808829" cy="3923720"/>
          </a:xfrm>
          <a:prstGeom prst="rect">
            <a:avLst/>
          </a:prstGeom>
        </p:spPr>
      </p:pic>
      <p:sp>
        <p:nvSpPr>
          <p:cNvPr id="10" name="正方形/長方形 9"/>
          <p:cNvSpPr/>
          <p:nvPr/>
        </p:nvSpPr>
        <p:spPr>
          <a:xfrm>
            <a:off x="158429" y="713921"/>
            <a:ext cx="9639399" cy="1137808"/>
          </a:xfrm>
          <a:prstGeom prst="rect">
            <a:avLst/>
          </a:prstGeom>
          <a:solidFill>
            <a:schemeClr val="accent1">
              <a:lumMod val="20000"/>
              <a:lumOff val="80000"/>
            </a:schemeClr>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1" name="テキスト ボックス 10">
            <a:extLst>
              <a:ext uri="{FF2B5EF4-FFF2-40B4-BE49-F238E27FC236}">
                <a16:creationId xmlns:a16="http://schemas.microsoft.com/office/drawing/2014/main" id="{D40E5D25-3DC0-4A44-AC58-F624171541F0}"/>
              </a:ext>
            </a:extLst>
          </p:cNvPr>
          <p:cNvSpPr txBox="1"/>
          <p:nvPr/>
        </p:nvSpPr>
        <p:spPr>
          <a:xfrm>
            <a:off x="200472" y="771506"/>
            <a:ext cx="7471095" cy="1015663"/>
          </a:xfrm>
          <a:prstGeom prst="rect">
            <a:avLst/>
          </a:prstGeom>
          <a:noFill/>
        </p:spPr>
        <p:txBody>
          <a:bodyPr wrap="square" rtlCol="0">
            <a:spAutoFit/>
          </a:bodyPr>
          <a:lstStyle>
            <a:defPPr>
              <a:defRPr lang="ja-JP"/>
            </a:defPPr>
            <a:lvl1pPr marR="0" lvl="0" indent="0" fontAlgn="base">
              <a:lnSpc>
                <a:spcPct val="100000"/>
              </a:lnSpc>
              <a:spcBef>
                <a:spcPct val="0"/>
              </a:spcBef>
              <a:spcAft>
                <a:spcPct val="0"/>
              </a:spcAft>
              <a:buClrTx/>
              <a:buSzTx/>
              <a:buFontTx/>
              <a:buNone/>
              <a:tabLst/>
              <a:defRPr sz="2000" b="1" i="0" u="none" strike="noStrike" cap="none" spc="0" normalizeH="0" baseline="0">
                <a:ln>
                  <a:noFill/>
                </a:ln>
                <a:effectLst/>
                <a:uLnTx/>
                <a:uFillTx/>
                <a:latin typeface="+mn-ea"/>
                <a:cs typeface="Arial" panose="020B0604020202020204" pitchFamily="34" charset="0"/>
              </a:defRPr>
            </a:lvl1pPr>
          </a:lstStyle>
          <a:p>
            <a:r>
              <a:rPr lang="en-US" altLang="ja-JP" dirty="0"/>
              <a:t>Braking delay 0.75sec</a:t>
            </a:r>
            <a:r>
              <a:rPr lang="ja-JP" altLang="en-US" dirty="0"/>
              <a:t> </a:t>
            </a:r>
            <a:r>
              <a:rPr lang="en-US" altLang="ja-JP" dirty="0"/>
              <a:t>is the value commonly used to calculate the stopping distance among the police and the courts in Japan.</a:t>
            </a:r>
          </a:p>
        </p:txBody>
      </p:sp>
      <p:sp>
        <p:nvSpPr>
          <p:cNvPr id="13" name="タイトル 1">
            <a:extLst>
              <a:ext uri="{FF2B5EF4-FFF2-40B4-BE49-F238E27FC236}">
                <a16:creationId xmlns:a16="http://schemas.microsoft.com/office/drawing/2014/main" id="{BA10414E-6061-451C-906F-4634DE73E9FA}"/>
              </a:ext>
            </a:extLst>
          </p:cNvPr>
          <p:cNvSpPr txBox="1">
            <a:spLocks/>
          </p:cNvSpPr>
          <p:nvPr/>
        </p:nvSpPr>
        <p:spPr>
          <a:xfrm>
            <a:off x="35824" y="65989"/>
            <a:ext cx="9359900" cy="576262"/>
          </a:xfrm>
          <a:prstGeom prst="rect">
            <a:avLst/>
          </a:prstGeom>
        </p:spPr>
        <p:txBody>
          <a:bodyPr vert="horz" lIns="91440" tIns="45720" rIns="91440" bIns="45720" rtlCol="0" anchor="ctr">
            <a:noAutofit/>
          </a:bodyPr>
          <a:lstStyle>
            <a:lvl1pPr algn="l" defTabSz="742969" rtl="0" eaLnBrk="1" latinLnBrk="0" hangingPunct="1">
              <a:lnSpc>
                <a:spcPct val="90000"/>
              </a:lnSpc>
              <a:spcBef>
                <a:spcPct val="0"/>
              </a:spcBef>
              <a:buNone/>
              <a:defRPr kumimoji="1" sz="3575" kern="1200">
                <a:solidFill>
                  <a:schemeClr val="tx1"/>
                </a:solidFill>
                <a:latin typeface="+mj-lt"/>
                <a:ea typeface="+mj-ea"/>
                <a:cs typeface="+mj-cs"/>
              </a:defRPr>
            </a:lvl1pPr>
          </a:lstStyle>
          <a:p>
            <a:pPr defTabSz="914400">
              <a:lnSpc>
                <a:spcPct val="100000"/>
              </a:lnSpc>
            </a:pPr>
            <a:r>
              <a:rPr lang="en-US" altLang="ja-JP" sz="2800" dirty="0">
                <a:solidFill>
                  <a:prstClr val="black"/>
                </a:solidFill>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Braking Delay</a:t>
            </a:r>
            <a:endParaRPr lang="ja-JP" altLang="en-US" sz="2800" dirty="0">
              <a:solidFill>
                <a:prstClr val="black"/>
              </a:solidFill>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endParaRPr>
          </a:p>
        </p:txBody>
      </p:sp>
      <p:sp>
        <p:nvSpPr>
          <p:cNvPr id="4" name="正方形/長方形 3"/>
          <p:cNvSpPr/>
          <p:nvPr/>
        </p:nvSpPr>
        <p:spPr>
          <a:xfrm>
            <a:off x="2725025" y="1895693"/>
            <a:ext cx="4045210" cy="369332"/>
          </a:xfrm>
          <a:prstGeom prst="rect">
            <a:avLst/>
          </a:prstGeom>
          <a:solidFill>
            <a:srgbClr val="FFFFFF">
              <a:alpha val="60000"/>
            </a:srgbClr>
          </a:solidFill>
        </p:spPr>
        <p:txBody>
          <a:bodyPr wrap="none">
            <a:spAutoFit/>
          </a:bodyPr>
          <a:lstStyle/>
          <a:p>
            <a:r>
              <a:rPr lang="en-US" altLang="ja-JP" dirty="0">
                <a:latin typeface="Meiryo UI" panose="020B0604030504040204" pitchFamily="50" charset="-128"/>
                <a:ea typeface="Meiryo UI" panose="020B0604030504040204" pitchFamily="50" charset="-128"/>
              </a:rPr>
              <a:t>Stopping Distance against velocity</a:t>
            </a:r>
            <a:endParaRPr lang="ja-JP" altLang="en-US" dirty="0">
              <a:latin typeface="Meiryo UI" panose="020B0604030504040204" pitchFamily="50" charset="-128"/>
              <a:ea typeface="Meiryo UI" panose="020B0604030504040204" pitchFamily="50" charset="-128"/>
            </a:endParaRPr>
          </a:p>
        </p:txBody>
      </p:sp>
      <p:sp>
        <p:nvSpPr>
          <p:cNvPr id="15" name="正方形/長方形 14"/>
          <p:cNvSpPr/>
          <p:nvPr/>
        </p:nvSpPr>
        <p:spPr>
          <a:xfrm>
            <a:off x="4708004" y="3480849"/>
            <a:ext cx="5197996" cy="1569660"/>
          </a:xfrm>
          <a:prstGeom prst="rect">
            <a:avLst/>
          </a:prstGeom>
          <a:solidFill>
            <a:schemeClr val="bg1"/>
          </a:solidFill>
          <a:ln>
            <a:solidFill>
              <a:srgbClr val="FF0000"/>
            </a:solidFill>
          </a:ln>
        </p:spPr>
        <p:txBody>
          <a:bodyPr wrap="square">
            <a:spAutoFit/>
          </a:bodyPr>
          <a:lstStyle/>
          <a:p>
            <a:r>
              <a:rPr lang="ja-JP" altLang="en-US" sz="1600" dirty="0">
                <a:solidFill>
                  <a:srgbClr val="4F81BD"/>
                </a:solidFill>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Free running distance </a:t>
            </a:r>
          </a:p>
          <a:p>
            <a:r>
              <a:rPr lang="en-US" altLang="ja-JP" sz="1600" dirty="0">
                <a:latin typeface="Meiryo UI" panose="020B0604030504040204" pitchFamily="50" charset="-128"/>
                <a:ea typeface="Meiryo UI" panose="020B0604030504040204" pitchFamily="50" charset="-128"/>
              </a:rPr>
              <a:t>distance from the point at which the driver judges that emergency braking is necessary because of the danger,</a:t>
            </a:r>
          </a:p>
          <a:p>
            <a:r>
              <a:rPr lang="ja-JP" altLang="en-US" sz="1600" dirty="0">
                <a:solidFill>
                  <a:srgbClr val="FF0000"/>
                </a:solidFill>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Braking distance</a:t>
            </a:r>
          </a:p>
          <a:p>
            <a:r>
              <a:rPr lang="en-US" altLang="ja-JP" sz="1600" dirty="0">
                <a:latin typeface="Meiryo UI" panose="020B0604030504040204" pitchFamily="50" charset="-128"/>
                <a:ea typeface="Meiryo UI" panose="020B0604030504040204" pitchFamily="50" charset="-128"/>
              </a:rPr>
              <a:t>Distance to stop from deceleration</a:t>
            </a:r>
            <a:endParaRPr lang="ja-JP" altLang="en-US" sz="1600" dirty="0">
              <a:latin typeface="Meiryo UI" panose="020B0604030504040204" pitchFamily="50" charset="-128"/>
              <a:ea typeface="Meiryo UI" panose="020B0604030504040204" pitchFamily="50" charset="-128"/>
            </a:endParaRPr>
          </a:p>
        </p:txBody>
      </p:sp>
      <p:sp>
        <p:nvSpPr>
          <p:cNvPr id="6" name="正方形/長方形 5"/>
          <p:cNvSpPr/>
          <p:nvPr/>
        </p:nvSpPr>
        <p:spPr>
          <a:xfrm>
            <a:off x="4546600" y="6499903"/>
            <a:ext cx="5203508" cy="307777"/>
          </a:xfrm>
          <a:prstGeom prst="rect">
            <a:avLst/>
          </a:prstGeom>
        </p:spPr>
        <p:txBody>
          <a:bodyPr wrap="square">
            <a:spAutoFit/>
          </a:bodyPr>
          <a:lstStyle/>
          <a:p>
            <a:r>
              <a:rPr lang="en-US" altLang="ja-JP" sz="1400" dirty="0">
                <a:latin typeface="Meiryo UI" panose="020B0604030504040204" pitchFamily="50" charset="-128"/>
                <a:ea typeface="Meiryo UI" panose="020B0604030504040204" pitchFamily="50" charset="-128"/>
              </a:rPr>
              <a:t>※This value has been in use since about 1967.</a:t>
            </a:r>
            <a:endParaRPr lang="ja-JP" altLang="en-US" sz="1400" dirty="0">
              <a:latin typeface="Meiryo UI" panose="020B0604030504040204" pitchFamily="50" charset="-128"/>
              <a:ea typeface="Meiryo UI" panose="020B0604030504040204" pitchFamily="50" charset="-128"/>
            </a:endParaRPr>
          </a:p>
        </p:txBody>
      </p:sp>
      <p:sp>
        <p:nvSpPr>
          <p:cNvPr id="17" name="正方形/長方形 16"/>
          <p:cNvSpPr/>
          <p:nvPr/>
        </p:nvSpPr>
        <p:spPr>
          <a:xfrm>
            <a:off x="2169633" y="2971855"/>
            <a:ext cx="6148671" cy="369332"/>
          </a:xfrm>
          <a:prstGeom prst="rect">
            <a:avLst/>
          </a:prstGeom>
          <a:solidFill>
            <a:srgbClr val="FFFFFF">
              <a:alpha val="60000"/>
            </a:srgbClr>
          </a:solidFill>
        </p:spPr>
        <p:txBody>
          <a:bodyPr wrap="none">
            <a:spAutoFit/>
          </a:bodyPr>
          <a:lstStyle/>
          <a:p>
            <a:r>
              <a:rPr lang="en-US" altLang="ja-JP" dirty="0">
                <a:latin typeface="Meiryo UI" panose="020B0604030504040204" pitchFamily="50" charset="-128"/>
                <a:ea typeface="Meiryo UI" panose="020B0604030504040204" pitchFamily="50" charset="-128"/>
              </a:rPr>
              <a:t>Velocity / Stopping Distance = Braking Delay </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 0.75</a:t>
            </a:r>
            <a:endParaRPr lang="ja-JP" altLang="en-US" dirty="0">
              <a:latin typeface="Meiryo UI" panose="020B0604030504040204" pitchFamily="50" charset="-128"/>
              <a:ea typeface="Meiryo UI" panose="020B0604030504040204" pitchFamily="50" charset="-128"/>
            </a:endParaRPr>
          </a:p>
        </p:txBody>
      </p:sp>
      <p:sp>
        <p:nvSpPr>
          <p:cNvPr id="2" name="正方形/長方形 1"/>
          <p:cNvSpPr/>
          <p:nvPr/>
        </p:nvSpPr>
        <p:spPr>
          <a:xfrm>
            <a:off x="2552745" y="6245406"/>
            <a:ext cx="7099300" cy="307777"/>
          </a:xfrm>
          <a:prstGeom prst="rect">
            <a:avLst/>
          </a:prstGeom>
        </p:spPr>
        <p:txBody>
          <a:bodyPr wrap="square">
            <a:spAutoFit/>
          </a:bodyPr>
          <a:lstStyle/>
          <a:p>
            <a:r>
              <a:rPr lang="en-US" altLang="ja-JP" sz="1400" dirty="0">
                <a:latin typeface="Meiryo UI" panose="020B0604030504040204" pitchFamily="50" charset="-128"/>
                <a:ea typeface="Meiryo UI" panose="020B0604030504040204" pitchFamily="50" charset="-128"/>
              </a:rPr>
              <a:t>Reference: https://www.pref.niigata.lg.jp/uploaded/attachment/226116.pdf</a:t>
            </a:r>
            <a:endParaRPr lang="ja-JP" altLang="en-US" sz="1400" dirty="0">
              <a:latin typeface="Meiryo UI" panose="020B0604030504040204" pitchFamily="50" charset="-128"/>
              <a:ea typeface="Meiryo UI" panose="020B0604030504040204" pitchFamily="50" charset="-128"/>
            </a:endParaRPr>
          </a:p>
        </p:txBody>
      </p:sp>
      <p:grpSp>
        <p:nvGrpSpPr>
          <p:cNvPr id="5" name="グループ化 4"/>
          <p:cNvGrpSpPr/>
          <p:nvPr/>
        </p:nvGrpSpPr>
        <p:grpSpPr>
          <a:xfrm>
            <a:off x="7418231" y="198407"/>
            <a:ext cx="2358264" cy="1185931"/>
            <a:chOff x="3311423" y="684810"/>
            <a:chExt cx="9414841" cy="3612541"/>
          </a:xfrm>
          <a:solidFill>
            <a:schemeClr val="bg1"/>
          </a:solidFill>
        </p:grpSpPr>
        <p:pic>
          <p:nvPicPr>
            <p:cNvPr id="16" name="図 15"/>
            <p:cNvPicPr>
              <a:picLocks noChangeAspect="1"/>
            </p:cNvPicPr>
            <p:nvPr/>
          </p:nvPicPr>
          <p:blipFill>
            <a:blip r:embed="rId3"/>
            <a:stretch>
              <a:fillRect/>
            </a:stretch>
          </p:blipFill>
          <p:spPr>
            <a:xfrm>
              <a:off x="3311423" y="877025"/>
              <a:ext cx="9414841" cy="3228113"/>
            </a:xfrm>
            <a:prstGeom prst="rect">
              <a:avLst/>
            </a:prstGeom>
            <a:grpFill/>
          </p:spPr>
        </p:pic>
        <p:sp>
          <p:nvSpPr>
            <p:cNvPr id="18" name="角丸四角形 17"/>
            <p:cNvSpPr/>
            <p:nvPr/>
          </p:nvSpPr>
          <p:spPr>
            <a:xfrm>
              <a:off x="7717223" y="684810"/>
              <a:ext cx="2633697" cy="3612541"/>
            </a:xfrm>
            <a:prstGeom prst="roundRect">
              <a:avLst>
                <a:gd name="adj" fmla="val 5976"/>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grpSp>
      <p:sp>
        <p:nvSpPr>
          <p:cNvPr id="8" name="スライド番号プレースホルダー 7"/>
          <p:cNvSpPr>
            <a:spLocks noGrp="1"/>
          </p:cNvSpPr>
          <p:nvPr>
            <p:ph type="sldNum" sz="quarter" idx="12"/>
          </p:nvPr>
        </p:nvSpPr>
        <p:spPr/>
        <p:txBody>
          <a:bodyPr/>
          <a:lstStyle/>
          <a:p>
            <a:fld id="{1F25B796-51C5-48F3-97B0-F4A72A0E66D1}" type="slidenum">
              <a:rPr kumimoji="1" lang="ja-JP" altLang="en-US" smtClean="0"/>
              <a:t>11</a:t>
            </a:fld>
            <a:endParaRPr kumimoji="1" lang="ja-JP" altLang="en-US"/>
          </a:p>
        </p:txBody>
      </p:sp>
    </p:spTree>
    <p:extLst>
      <p:ext uri="{BB962C8B-B14F-4D97-AF65-F5344CB8AC3E}">
        <p14:creationId xmlns:p14="http://schemas.microsoft.com/office/powerpoint/2010/main" val="1347942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p:nvPr/>
        </p:nvPicPr>
        <p:blipFill rotWithShape="1">
          <a:blip r:embed="rId3" cstate="screen">
            <a:extLst>
              <a:ext uri="{28A0092B-C50C-407E-A947-70E740481C1C}">
                <a14:useLocalDpi xmlns:a14="http://schemas.microsoft.com/office/drawing/2010/main"/>
              </a:ext>
            </a:extLst>
          </a:blip>
          <a:srcRect/>
          <a:stretch/>
        </p:blipFill>
        <p:spPr>
          <a:xfrm>
            <a:off x="966067" y="2006598"/>
            <a:ext cx="3057570" cy="1994068"/>
          </a:xfrm>
          <a:prstGeom prst="rect">
            <a:avLst/>
          </a:prstGeom>
        </p:spPr>
      </p:pic>
      <p:sp>
        <p:nvSpPr>
          <p:cNvPr id="2" name="タイトル 1"/>
          <p:cNvSpPr>
            <a:spLocks noGrp="1"/>
          </p:cNvSpPr>
          <p:nvPr>
            <p:ph type="title" idx="4294967295"/>
          </p:nvPr>
        </p:nvSpPr>
        <p:spPr>
          <a:xfrm>
            <a:off x="200472" y="58827"/>
            <a:ext cx="9375277" cy="576262"/>
          </a:xfrm>
        </p:spPr>
        <p:txBody>
          <a:bodyPr vert="horz" lIns="91440" tIns="45720" rIns="91440" bIns="45720" rtlCol="0" anchor="ctr">
            <a:noAutofit/>
          </a:bodyPr>
          <a:lstStyle/>
          <a:p>
            <a:pPr defTabSz="914400">
              <a:lnSpc>
                <a:spcPct val="100000"/>
              </a:lnSpc>
            </a:pPr>
            <a:r>
              <a:rPr lang="en-US" altLang="ja-JP" sz="2800" dirty="0">
                <a:solidFill>
                  <a:prstClr val="black"/>
                </a:solidFill>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Analysis of Risk Perception Time by DS Test</a:t>
            </a:r>
            <a:endParaRPr lang="ja-JP" altLang="en-US" sz="2800" dirty="0">
              <a:solidFill>
                <a:prstClr val="black"/>
              </a:solidFill>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endParaRPr>
          </a:p>
        </p:txBody>
      </p:sp>
      <p:graphicFrame>
        <p:nvGraphicFramePr>
          <p:cNvPr id="8" name="表 7"/>
          <p:cNvGraphicFramePr>
            <a:graphicFrameLocks noGrp="1"/>
          </p:cNvGraphicFramePr>
          <p:nvPr>
            <p:extLst>
              <p:ext uri="{D42A27DB-BD31-4B8C-83A1-F6EECF244321}">
                <p14:modId xmlns:p14="http://schemas.microsoft.com/office/powerpoint/2010/main" val="1650793462"/>
              </p:ext>
            </p:extLst>
          </p:nvPr>
        </p:nvGraphicFramePr>
        <p:xfrm>
          <a:off x="838201" y="4596466"/>
          <a:ext cx="8220074" cy="1219200"/>
        </p:xfrm>
        <a:graphic>
          <a:graphicData uri="http://schemas.openxmlformats.org/drawingml/2006/table">
            <a:tbl>
              <a:tblPr firstRow="1" firstCol="1" bandRow="1">
                <a:tableStyleId>{5940675A-B579-460E-94D1-54222C63F5DA}</a:tableStyleId>
              </a:tblPr>
              <a:tblGrid>
                <a:gridCol w="1541101">
                  <a:extLst>
                    <a:ext uri="{9D8B030D-6E8A-4147-A177-3AD203B41FA5}">
                      <a16:colId xmlns:a16="http://schemas.microsoft.com/office/drawing/2014/main" val="3069115255"/>
                    </a:ext>
                  </a:extLst>
                </a:gridCol>
                <a:gridCol w="4265745">
                  <a:extLst>
                    <a:ext uri="{9D8B030D-6E8A-4147-A177-3AD203B41FA5}">
                      <a16:colId xmlns:a16="http://schemas.microsoft.com/office/drawing/2014/main" val="4115659717"/>
                    </a:ext>
                  </a:extLst>
                </a:gridCol>
                <a:gridCol w="2413228">
                  <a:extLst>
                    <a:ext uri="{9D8B030D-6E8A-4147-A177-3AD203B41FA5}">
                      <a16:colId xmlns:a16="http://schemas.microsoft.com/office/drawing/2014/main" val="734975986"/>
                    </a:ext>
                  </a:extLst>
                </a:gridCol>
              </a:tblGrid>
              <a:tr h="360000">
                <a:tc>
                  <a:txBody>
                    <a:bodyPr/>
                    <a:lstStyle/>
                    <a:p>
                      <a:pPr algn="ctr">
                        <a:spcAft>
                          <a:spcPts val="0"/>
                        </a:spcAft>
                      </a:pPr>
                      <a:r>
                        <a:rPr lang="en-US" altLang="ja-JP" sz="1400" b="1"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No. of participants</a:t>
                      </a:r>
                      <a:endParaRPr lang="ja-JP" sz="1400" b="1"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altLang="ja-JP" sz="1600" b="1"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Description</a:t>
                      </a:r>
                      <a:endParaRPr lang="ja-JP" sz="1600" b="1"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altLang="ja-JP" sz="1600" b="1"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Composition</a:t>
                      </a:r>
                      <a:r>
                        <a:rPr lang="ja-JP" altLang="en-US" sz="1600" b="1" kern="100" baseline="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 </a:t>
                      </a:r>
                      <a:r>
                        <a:rPr lang="en-US" altLang="ja-JP" sz="1600" b="1" kern="100" baseline="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of participants</a:t>
                      </a:r>
                      <a:endParaRPr lang="ja-JP" sz="1600" b="1"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11535828"/>
                  </a:ext>
                </a:extLst>
              </a:tr>
              <a:tr h="720000">
                <a:tc>
                  <a:txBody>
                    <a:bodyPr/>
                    <a:lstStyle/>
                    <a:p>
                      <a:pPr algn="ctr">
                        <a:spcAft>
                          <a:spcPts val="0"/>
                        </a:spcAft>
                      </a:pPr>
                      <a:r>
                        <a:rPr lang="en-US"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11</a:t>
                      </a:r>
                      <a:endParaRPr lang="ja-JP"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spcAft>
                          <a:spcPts val="0"/>
                        </a:spcAft>
                      </a:pPr>
                      <a:r>
                        <a:rPr lang="en-US" altLang="ja-JP"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Having 5 years or more driving experience</a:t>
                      </a:r>
                      <a:r>
                        <a:rPr lang="en-US" altLang="ja-JP" sz="1600" kern="100" baseline="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 on </a:t>
                      </a:r>
                      <a:r>
                        <a:rPr lang="en-US" altLang="ja-JP"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regular basis, drives on highway</a:t>
                      </a:r>
                      <a:r>
                        <a:rPr lang="en-US" altLang="ja-JP" sz="1600" kern="100" baseline="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 at least once a month</a:t>
                      </a:r>
                      <a:endParaRPr lang="ja-JP"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spcAft>
                          <a:spcPts val="0"/>
                        </a:spcAft>
                      </a:pPr>
                      <a:r>
                        <a:rPr lang="ja-JP" altLang="en-US"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 </a:t>
                      </a:r>
                      <a:r>
                        <a:rPr lang="en-US" altLang="ja-JP"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a:t>
                      </a:r>
                      <a:r>
                        <a:rPr lang="en-US" altLang="ja-JP" sz="1600" kern="100" baseline="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 </a:t>
                      </a:r>
                      <a:r>
                        <a:rPr lang="en-US" altLang="ja-JP"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6 Males, 5 Females</a:t>
                      </a:r>
                    </a:p>
                    <a:p>
                      <a:pPr>
                        <a:spcAft>
                          <a:spcPts val="0"/>
                        </a:spcAft>
                      </a:pPr>
                      <a:r>
                        <a:rPr lang="ja-JP" altLang="en-US"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 </a:t>
                      </a:r>
                      <a:r>
                        <a:rPr lang="en-US" altLang="ja-JP"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a:t>
                      </a:r>
                      <a:r>
                        <a:rPr lang="en-US" altLang="ja-JP" sz="1600" kern="100" baseline="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 </a:t>
                      </a:r>
                      <a:r>
                        <a:rPr lang="en-US" altLang="ja-JP"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Avg.</a:t>
                      </a:r>
                      <a:r>
                        <a:rPr lang="en-US" altLang="ja-JP" sz="1600" kern="100" baseline="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 age: </a:t>
                      </a:r>
                      <a:r>
                        <a:rPr lang="en-US"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rPr>
                        <a:t>38.7</a:t>
                      </a:r>
                      <a:endParaRPr lang="ja-JP" sz="1600" kern="100" dirty="0">
                        <a:solidFill>
                          <a:srgbClr val="333333"/>
                        </a:solidFill>
                        <a:effectLst/>
                        <a:latin typeface="Arial" panose="020B0604020202020204" pitchFamily="34" charset="0"/>
                        <a:ea typeface="Meiryo UI" panose="020B0604030504040204" pitchFamily="50" charset="-128"/>
                        <a:cs typeface="Arial" panose="020B0604020202020204" pitchFamily="34"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5036381"/>
                  </a:ext>
                </a:extLst>
              </a:tr>
            </a:tbl>
          </a:graphicData>
        </a:graphic>
      </p:graphicFrame>
      <p:sp>
        <p:nvSpPr>
          <p:cNvPr id="6" name="右矢印 5"/>
          <p:cNvSpPr/>
          <p:nvPr/>
        </p:nvSpPr>
        <p:spPr>
          <a:xfrm rot="19715820">
            <a:off x="2513246" y="3512467"/>
            <a:ext cx="360000" cy="252000"/>
          </a:xfrm>
          <a:prstGeom prst="rightArrow">
            <a:avLst>
              <a:gd name="adj1" fmla="val 50000"/>
              <a:gd name="adj2" fmla="val 80914"/>
            </a:avLst>
          </a:prstGeom>
          <a:noFill/>
          <a:ln w="12700">
            <a:solidFill>
              <a:schemeClr val="bg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endParaRPr>
          </a:p>
        </p:txBody>
      </p:sp>
      <p:sp>
        <p:nvSpPr>
          <p:cNvPr id="9" name="テキスト ボックス 8"/>
          <p:cNvSpPr txBox="1"/>
          <p:nvPr/>
        </p:nvSpPr>
        <p:spPr>
          <a:xfrm>
            <a:off x="2423217" y="3755135"/>
            <a:ext cx="683200"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Cut-in</a:t>
            </a:r>
            <a:endParaRPr kumimoji="1" lang="ja-JP" altLang="en-US" sz="1200" b="1"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p:cNvSpPr txBox="1"/>
          <p:nvPr/>
        </p:nvSpPr>
        <p:spPr>
          <a:xfrm>
            <a:off x="714763" y="1598021"/>
            <a:ext cx="2278188"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rPr>
              <a:t>DS test</a:t>
            </a:r>
            <a:r>
              <a:rPr kumimoji="1" lang="en-US" altLang="ja-JP" sz="2000" b="1" i="0" u="none" strike="noStrike" kern="1200" cap="none" spc="0" normalizeH="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rPr>
              <a:t> summary</a:t>
            </a:r>
            <a:endParaRPr kumimoji="1" lang="ja-JP" altLang="en-US" sz="2000" b="1" i="0" u="none" strike="noStrike" kern="1200" cap="none" spc="0" normalizeH="0" baseline="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endParaRPr>
          </a:p>
        </p:txBody>
      </p:sp>
      <p:sp>
        <p:nvSpPr>
          <p:cNvPr id="12" name="テキスト ボックス 11"/>
          <p:cNvSpPr txBox="1"/>
          <p:nvPr/>
        </p:nvSpPr>
        <p:spPr>
          <a:xfrm>
            <a:off x="714763" y="4164888"/>
            <a:ext cx="2372957"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Test group details</a:t>
            </a:r>
            <a:endParaRPr kumimoji="1" lang="ja-JP" altLang="en-US" sz="2000" b="1" i="0" u="none" strike="noStrike" kern="1200" cap="none" spc="0" normalizeH="0" baseline="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5" name="円/楕円 36"/>
          <p:cNvSpPr/>
          <p:nvPr/>
        </p:nvSpPr>
        <p:spPr>
          <a:xfrm>
            <a:off x="200472" y="615269"/>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206149" y="707571"/>
            <a:ext cx="9543959" cy="858982"/>
          </a:xfrm>
          <a:prstGeom prst="rect">
            <a:avLst/>
          </a:prstGeom>
          <a:solidFill>
            <a:schemeClr val="accent1">
              <a:lumMod val="20000"/>
              <a:lumOff val="80000"/>
            </a:schemeClr>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7" name="テキスト ボックス 16"/>
          <p:cNvSpPr txBox="1"/>
          <p:nvPr/>
        </p:nvSpPr>
        <p:spPr>
          <a:xfrm>
            <a:off x="200472" y="679992"/>
            <a:ext cx="9572873" cy="931024"/>
          </a:xfrm>
          <a:prstGeom prst="rect">
            <a:avLst/>
          </a:prstGeom>
          <a:noFill/>
          <a:ln>
            <a:no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50" b="1" i="0" u="none" strike="noStrike" kern="1200" cap="none" spc="0" normalizeH="0" baseline="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Analyze</a:t>
            </a:r>
            <a:r>
              <a:rPr kumimoji="1" lang="en-US" altLang="ja-JP" sz="1850" b="1" i="0" u="none" strike="noStrike" kern="1200" cap="none" spc="0" normalizeH="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 </a:t>
            </a:r>
            <a:r>
              <a:rPr kumimoji="1" lang="en-US" altLang="ja-JP" sz="1850" b="1" i="0" u="none" strike="noStrike" kern="1200" cap="none" spc="0" normalizeH="0" baseline="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DS test data</a:t>
            </a:r>
            <a:r>
              <a:rPr kumimoji="1" lang="en-US" altLang="ja-JP" sz="1850" b="1" i="0" u="none" strike="noStrike" kern="1200" cap="none" spc="0" normalizeH="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 of driver reaction time against cut-in by </a:t>
            </a:r>
            <a:r>
              <a:rPr lang="en-US" altLang="ja-JP" sz="1850" b="1" dirty="0">
                <a:solidFill>
                  <a:srgbClr val="333333"/>
                </a:solidFill>
                <a:latin typeface="Arial" panose="020B0604020202020204" pitchFamily="34" charset="0"/>
                <a:ea typeface="Meiryo UI" panose="020B0604030504040204" pitchFamily="50" charset="-128"/>
                <a:cs typeface="Arial" panose="020B0604020202020204" pitchFamily="34" charset="0"/>
              </a:rPr>
              <a:t>other</a:t>
            </a:r>
            <a:r>
              <a:rPr kumimoji="1" lang="en-US" altLang="ja-JP" sz="1850" b="1" i="0" u="none" strike="noStrike" kern="1200" cap="none" spc="0" normalizeH="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 vehicle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 </a:t>
            </a:r>
            <a:r>
              <a:rPr lang="en-US" altLang="ja-JP" sz="1800" dirty="0">
                <a:solidFill>
                  <a:srgbClr val="333333"/>
                </a:solidFill>
                <a:latin typeface="Arial" panose="020B0604020202020204" pitchFamily="34" charset="0"/>
                <a:ea typeface="Meiryo UI" panose="020B0604030504040204" pitchFamily="50" charset="-128"/>
                <a:cs typeface="Arial" panose="020B0604020202020204" pitchFamily="34" charset="0"/>
              </a:rPr>
              <a:t>Measure</a:t>
            </a:r>
            <a:r>
              <a:rPr kumimoji="1" lang="en-US" altLang="ja-JP" sz="1800" b="0" i="0" u="none" strike="noStrike" kern="1200" cap="none" spc="0" normalizeH="0" baseline="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 risk perception time (time </a:t>
            </a:r>
            <a:r>
              <a:rPr lang="en-US" altLang="ja-JP" sz="1800" dirty="0">
                <a:solidFill>
                  <a:srgbClr val="333333"/>
                </a:solidFill>
                <a:latin typeface="Arial" panose="020B0604020202020204" pitchFamily="34" charset="0"/>
                <a:ea typeface="Meiryo UI" panose="020B0604030504040204" pitchFamily="50" charset="-128"/>
                <a:cs typeface="Arial" panose="020B0604020202020204" pitchFamily="34" charset="0"/>
              </a:rPr>
              <a:t>to</a:t>
            </a:r>
            <a:r>
              <a:rPr kumimoji="1" lang="en-US" altLang="ja-JP" sz="1800" b="0" i="0" u="none" strike="noStrike" kern="1200" cap="none" spc="0" normalizeH="0" baseline="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 react </a:t>
            </a:r>
            <a:r>
              <a:rPr kumimoji="1" lang="en-US" altLang="ja-JP" sz="1800" b="0" i="0" u="none" strike="noStrike" kern="1200" cap="none" spc="0" normalizeH="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and avoid) of drivers </a:t>
            </a:r>
            <a:r>
              <a:rPr kumimoji="1" lang="en-US" altLang="ja-JP" sz="1800" b="0" i="0" u="none" strike="noStrike" kern="1200" cap="none" spc="0" normalizeH="0" baseline="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against cut-in</a:t>
            </a:r>
            <a:r>
              <a:rPr kumimoji="1" lang="en-US" altLang="ja-JP" sz="1800" b="0" i="0" u="none" strike="noStrike" kern="1200" cap="none" spc="0" normalizeH="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 by other vehicle with </a:t>
            </a:r>
            <a:r>
              <a:rPr lang="en-US" altLang="ja-JP" noProof="0" dirty="0">
                <a:solidFill>
                  <a:srgbClr val="333333"/>
                </a:solidFill>
                <a:latin typeface="Arial" panose="020B0604020202020204" pitchFamily="34" charset="0"/>
                <a:ea typeface="Meiryo UI" panose="020B0604030504040204" pitchFamily="50" charset="-128"/>
                <a:cs typeface="Arial" panose="020B0604020202020204" pitchFamily="34" charset="0"/>
              </a:rPr>
              <a:t>11</a:t>
            </a:r>
            <a:r>
              <a:rPr kumimoji="1" lang="en-US" altLang="ja-JP" sz="1800" b="0" i="0" u="none" strike="noStrike" kern="1200" cap="none" spc="0" normalizeH="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rPr>
              <a:t> test participants</a:t>
            </a:r>
            <a:endParaRPr kumimoji="1" lang="en-US" altLang="ja-JP" sz="1800" b="0" i="0" u="none" strike="noStrike" kern="1200" cap="none" spc="0" normalizeH="0" baseline="0" noProof="0" dirty="0">
              <a:ln>
                <a:noFill/>
              </a:ln>
              <a:solidFill>
                <a:srgbClr val="333333"/>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graphicFrame>
        <p:nvGraphicFramePr>
          <p:cNvPr id="18" name="表 17"/>
          <p:cNvGraphicFramePr>
            <a:graphicFrameLocks noGrp="1"/>
          </p:cNvGraphicFramePr>
          <p:nvPr>
            <p:extLst>
              <p:ext uri="{D42A27DB-BD31-4B8C-83A1-F6EECF244321}">
                <p14:modId xmlns:p14="http://schemas.microsoft.com/office/powerpoint/2010/main" val="1939855090"/>
              </p:ext>
            </p:extLst>
          </p:nvPr>
        </p:nvGraphicFramePr>
        <p:xfrm>
          <a:off x="4492532" y="1888708"/>
          <a:ext cx="4565743" cy="2160000"/>
        </p:xfrm>
        <a:graphic>
          <a:graphicData uri="http://schemas.openxmlformats.org/drawingml/2006/table">
            <a:tbl>
              <a:tblPr firstRow="1" firstCol="1" bandRow="1">
                <a:tableStyleId>{7E9639D4-E3E2-4D34-9284-5A2195B3D0D7}</a:tableStyleId>
              </a:tblPr>
              <a:tblGrid>
                <a:gridCol w="3264100">
                  <a:extLst>
                    <a:ext uri="{9D8B030D-6E8A-4147-A177-3AD203B41FA5}">
                      <a16:colId xmlns:a16="http://schemas.microsoft.com/office/drawing/2014/main" val="1089491388"/>
                    </a:ext>
                  </a:extLst>
                </a:gridCol>
                <a:gridCol w="1301643">
                  <a:extLst>
                    <a:ext uri="{9D8B030D-6E8A-4147-A177-3AD203B41FA5}">
                      <a16:colId xmlns:a16="http://schemas.microsoft.com/office/drawing/2014/main" val="2170065922"/>
                    </a:ext>
                  </a:extLst>
                </a:gridCol>
              </a:tblGrid>
              <a:tr h="360000">
                <a:tc>
                  <a:txBody>
                    <a:bodyPr/>
                    <a:lstStyle/>
                    <a:p>
                      <a:pPr algn="ctr">
                        <a:spcAft>
                          <a:spcPts val="0"/>
                        </a:spcAft>
                      </a:pPr>
                      <a:r>
                        <a:rPr lang="en-US" altLang="ja-JP" sz="1400" b="0" kern="100" dirty="0">
                          <a:solidFill>
                            <a:srgbClr val="000000"/>
                          </a:solidFill>
                          <a:effectLst/>
                          <a:latin typeface="Arial" panose="020B0604020202020204" pitchFamily="34" charset="0"/>
                          <a:ea typeface="+mn-ea"/>
                          <a:cs typeface="Arial" panose="020B0604020202020204" pitchFamily="34" charset="0"/>
                        </a:rPr>
                        <a:t>Parameter</a:t>
                      </a:r>
                      <a:endParaRPr lang="ja-JP" sz="14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altLang="ja-JP" sz="1400" b="0" kern="100" dirty="0">
                          <a:solidFill>
                            <a:srgbClr val="000000"/>
                          </a:solidFill>
                          <a:effectLst/>
                          <a:latin typeface="Arial" panose="020B0604020202020204" pitchFamily="34" charset="0"/>
                          <a:cs typeface="Arial" panose="020B0604020202020204" pitchFamily="34" charset="0"/>
                        </a:rPr>
                        <a:t>Value</a:t>
                      </a:r>
                      <a:endParaRPr lang="ja-JP" sz="14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31158403"/>
                  </a:ext>
                </a:extLst>
              </a:tr>
              <a:tr h="360000">
                <a:tc>
                  <a:txBody>
                    <a:bodyPr/>
                    <a:lstStyle/>
                    <a:p>
                      <a:pPr algn="l">
                        <a:spcAft>
                          <a:spcPts val="0"/>
                        </a:spcAft>
                      </a:pPr>
                      <a:r>
                        <a:rPr lang="en-US" altLang="ja-JP" sz="1200" b="0" kern="100" dirty="0">
                          <a:solidFill>
                            <a:srgbClr val="000000"/>
                          </a:solidFill>
                          <a:effectLst/>
                          <a:latin typeface="Arial" panose="020B0604020202020204" pitchFamily="34" charset="0"/>
                          <a:cs typeface="Arial" panose="020B0604020202020204" pitchFamily="34" charset="0"/>
                        </a:rPr>
                        <a:t>Lane width</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0"/>
                        </a:spcAft>
                      </a:pPr>
                      <a:r>
                        <a:rPr lang="en-US" sz="1200" b="0" kern="100" dirty="0">
                          <a:solidFill>
                            <a:srgbClr val="000000"/>
                          </a:solidFill>
                          <a:effectLst/>
                          <a:latin typeface="Arial" panose="020B0604020202020204" pitchFamily="34" charset="0"/>
                          <a:cs typeface="Arial" panose="020B0604020202020204" pitchFamily="34" charset="0"/>
                        </a:rPr>
                        <a:t>3.5 m</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2668326"/>
                  </a:ext>
                </a:extLst>
              </a:tr>
              <a:tr h="360000">
                <a:tc>
                  <a:txBody>
                    <a:bodyPr/>
                    <a:lstStyle/>
                    <a:p>
                      <a:pPr algn="l">
                        <a:spcAft>
                          <a:spcPts val="0"/>
                        </a:spcAft>
                      </a:pPr>
                      <a:r>
                        <a:rPr lang="en-US" altLang="ja-JP" sz="1200" b="0" kern="100" dirty="0">
                          <a:solidFill>
                            <a:srgbClr val="000000"/>
                          </a:solidFill>
                          <a:effectLst/>
                          <a:latin typeface="Arial" panose="020B0604020202020204" pitchFamily="34" charset="0"/>
                          <a:cs typeface="Arial" panose="020B0604020202020204" pitchFamily="34" charset="0"/>
                        </a:rPr>
                        <a:t>Ego-vehicle target velocity</a:t>
                      </a:r>
                      <a:r>
                        <a:rPr lang="en-US" altLang="ja-JP" sz="1200" b="0" kern="100" baseline="0" dirty="0">
                          <a:solidFill>
                            <a:srgbClr val="000000"/>
                          </a:solidFill>
                          <a:effectLst/>
                          <a:latin typeface="Arial" panose="020B0604020202020204" pitchFamily="34" charset="0"/>
                          <a:cs typeface="Arial" panose="020B0604020202020204" pitchFamily="34" charset="0"/>
                        </a:rPr>
                        <a:t> </a:t>
                      </a:r>
                      <a:r>
                        <a:rPr lang="en-US" sz="1200" b="0" kern="100" dirty="0">
                          <a:solidFill>
                            <a:srgbClr val="000000"/>
                          </a:solidFill>
                          <a:effectLst/>
                          <a:latin typeface="Arial" panose="020B0604020202020204" pitchFamily="34" charset="0"/>
                          <a:cs typeface="Arial" panose="020B0604020202020204" pitchFamily="34" charset="0"/>
                        </a:rPr>
                        <a:t>V</a:t>
                      </a:r>
                      <a:r>
                        <a:rPr lang="en-US" sz="1200" b="0" kern="100" baseline="-25000" dirty="0">
                          <a:solidFill>
                            <a:srgbClr val="000000"/>
                          </a:solidFill>
                          <a:effectLst/>
                          <a:latin typeface="Arial" panose="020B0604020202020204" pitchFamily="34" charset="0"/>
                          <a:cs typeface="Arial" panose="020B0604020202020204" pitchFamily="34" charset="0"/>
                        </a:rPr>
                        <a:t>e</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0"/>
                        </a:spcAft>
                      </a:pPr>
                      <a:r>
                        <a:rPr lang="en-US" sz="1200" b="0" kern="100" dirty="0">
                          <a:solidFill>
                            <a:srgbClr val="000000"/>
                          </a:solidFill>
                          <a:effectLst/>
                          <a:latin typeface="Arial" panose="020B0604020202020204" pitchFamily="34" charset="0"/>
                          <a:cs typeface="Arial" panose="020B0604020202020204" pitchFamily="34" charset="0"/>
                        </a:rPr>
                        <a:t>100 km/h</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7784852"/>
                  </a:ext>
                </a:extLst>
              </a:tr>
              <a:tr h="360000">
                <a:tc>
                  <a:txBody>
                    <a:bodyPr/>
                    <a:lstStyle/>
                    <a:p>
                      <a:pPr algn="l">
                        <a:spcAft>
                          <a:spcPts val="0"/>
                        </a:spcAft>
                      </a:pPr>
                      <a:r>
                        <a:rPr lang="en-US" altLang="ja-JP" sz="1200" b="0" kern="100" dirty="0">
                          <a:solidFill>
                            <a:srgbClr val="000000"/>
                          </a:solidFill>
                          <a:effectLst/>
                          <a:latin typeface="Arial" panose="020B0604020202020204" pitchFamily="34" charset="0"/>
                          <a:cs typeface="Arial" panose="020B0604020202020204" pitchFamily="34" charset="0"/>
                        </a:rPr>
                        <a:t>Platoon velocity traveling</a:t>
                      </a:r>
                      <a:r>
                        <a:rPr lang="en-US" altLang="ja-JP" sz="1200" b="0" kern="100" baseline="0" dirty="0">
                          <a:solidFill>
                            <a:srgbClr val="000000"/>
                          </a:solidFill>
                          <a:effectLst/>
                          <a:latin typeface="Arial" panose="020B0604020202020204" pitchFamily="34" charset="0"/>
                          <a:cs typeface="Arial" panose="020B0604020202020204" pitchFamily="34" charset="0"/>
                        </a:rPr>
                        <a:t> in parallel forward </a:t>
                      </a:r>
                      <a:r>
                        <a:rPr lang="en-US" sz="1200" b="0" kern="100" dirty="0">
                          <a:solidFill>
                            <a:srgbClr val="000000"/>
                          </a:solidFill>
                          <a:effectLst/>
                          <a:latin typeface="Arial" panose="020B0604020202020204" pitchFamily="34" charset="0"/>
                          <a:cs typeface="Arial" panose="020B0604020202020204" pitchFamily="34" charset="0"/>
                        </a:rPr>
                        <a:t>V</a:t>
                      </a:r>
                      <a:r>
                        <a:rPr lang="en-US" sz="1200" b="0" kern="100" baseline="-25000" dirty="0">
                          <a:solidFill>
                            <a:srgbClr val="000000"/>
                          </a:solidFill>
                          <a:effectLst/>
                          <a:latin typeface="Arial" panose="020B0604020202020204" pitchFamily="34" charset="0"/>
                          <a:cs typeface="Arial" panose="020B0604020202020204" pitchFamily="34" charset="0"/>
                        </a:rPr>
                        <a:t>o</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0"/>
                        </a:spcAft>
                      </a:pPr>
                      <a:r>
                        <a:rPr lang="en-US" sz="1200" b="0" kern="100" dirty="0">
                          <a:solidFill>
                            <a:srgbClr val="000000"/>
                          </a:solidFill>
                          <a:effectLst/>
                          <a:latin typeface="Arial" panose="020B0604020202020204" pitchFamily="34" charset="0"/>
                          <a:cs typeface="Arial" panose="020B0604020202020204" pitchFamily="34" charset="0"/>
                        </a:rPr>
                        <a:t>70 km/h</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1324221"/>
                  </a:ext>
                </a:extLst>
              </a:tr>
              <a:tr h="360000">
                <a:tc>
                  <a:txBody>
                    <a:bodyPr/>
                    <a:lstStyle/>
                    <a:p>
                      <a:pPr algn="l">
                        <a:spcAft>
                          <a:spcPts val="0"/>
                        </a:spcAft>
                      </a:pPr>
                      <a:r>
                        <a:rPr lang="en-US" altLang="ja-JP" sz="1200" b="0" kern="100" dirty="0">
                          <a:solidFill>
                            <a:srgbClr val="000000"/>
                          </a:solidFill>
                          <a:effectLst/>
                          <a:latin typeface="Arial" panose="020B0604020202020204" pitchFamily="34" charset="0"/>
                          <a:cs typeface="Arial" panose="020B0604020202020204" pitchFamily="34" charset="0"/>
                        </a:rPr>
                        <a:t>Max. lateral</a:t>
                      </a:r>
                      <a:r>
                        <a:rPr lang="en-US" altLang="ja-JP" sz="1200" b="0" kern="100" baseline="0" dirty="0">
                          <a:solidFill>
                            <a:srgbClr val="000000"/>
                          </a:solidFill>
                          <a:effectLst/>
                          <a:latin typeface="Arial" panose="020B0604020202020204" pitchFamily="34" charset="0"/>
                          <a:cs typeface="Arial" panose="020B0604020202020204" pitchFamily="34" charset="0"/>
                        </a:rPr>
                        <a:t> velocity of cut-in vehicle </a:t>
                      </a:r>
                      <a:r>
                        <a:rPr lang="en-US" sz="1200" b="0" kern="100" dirty="0">
                          <a:solidFill>
                            <a:srgbClr val="000000"/>
                          </a:solidFill>
                          <a:effectLst/>
                          <a:latin typeface="Arial" panose="020B0604020202020204" pitchFamily="34" charset="0"/>
                          <a:cs typeface="Arial" panose="020B0604020202020204" pitchFamily="34" charset="0"/>
                        </a:rPr>
                        <a:t>V</a:t>
                      </a:r>
                      <a:r>
                        <a:rPr lang="en-US" sz="1200" b="0" kern="100" baseline="-25000" dirty="0">
                          <a:solidFill>
                            <a:srgbClr val="000000"/>
                          </a:solidFill>
                          <a:effectLst/>
                          <a:latin typeface="Arial" panose="020B0604020202020204" pitchFamily="34" charset="0"/>
                          <a:cs typeface="Arial" panose="020B0604020202020204" pitchFamily="34" charset="0"/>
                        </a:rPr>
                        <a:t>oL</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0"/>
                        </a:spcAft>
                      </a:pPr>
                      <a:r>
                        <a:rPr lang="en-US" sz="1200" b="0" kern="100" dirty="0">
                          <a:solidFill>
                            <a:srgbClr val="000000"/>
                          </a:solidFill>
                          <a:effectLst/>
                          <a:latin typeface="Arial" panose="020B0604020202020204" pitchFamily="34" charset="0"/>
                          <a:cs typeface="Arial" panose="020B0604020202020204" pitchFamily="34" charset="0"/>
                        </a:rPr>
                        <a:t>1.8 m/s</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584703"/>
                  </a:ext>
                </a:extLst>
              </a:tr>
              <a:tr h="360000">
                <a:tc>
                  <a:txBody>
                    <a:bodyPr/>
                    <a:lstStyle/>
                    <a:p>
                      <a:pPr algn="l">
                        <a:spcAft>
                          <a:spcPts val="0"/>
                        </a:spcAft>
                      </a:pPr>
                      <a:r>
                        <a:rPr lang="en-US" altLang="ja-JP" sz="1200" b="0" kern="100" dirty="0">
                          <a:solidFill>
                            <a:srgbClr val="000000"/>
                          </a:solidFill>
                          <a:effectLst/>
                          <a:latin typeface="Arial" panose="020B0604020202020204" pitchFamily="34" charset="0"/>
                          <a:cs typeface="Arial" panose="020B0604020202020204" pitchFamily="34" charset="0"/>
                        </a:rPr>
                        <a:t>TTC at cut-in start</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0"/>
                        </a:spcAft>
                      </a:pPr>
                      <a:r>
                        <a:rPr lang="en-US" sz="1200" b="0" kern="100">
                          <a:solidFill>
                            <a:srgbClr val="000000"/>
                          </a:solidFill>
                          <a:effectLst/>
                          <a:latin typeface="Arial" panose="020B0604020202020204" pitchFamily="34" charset="0"/>
                          <a:cs typeface="Arial" panose="020B0604020202020204" pitchFamily="34" charset="0"/>
                        </a:rPr>
                        <a:t>3.0 s</a:t>
                      </a:r>
                      <a:endParaRPr lang="ja-JP" sz="1200" b="0" kern="1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6106008"/>
                  </a:ext>
                </a:extLst>
              </a:tr>
            </a:tbl>
          </a:graphicData>
        </a:graphic>
      </p:graphicFrame>
      <p:sp>
        <p:nvSpPr>
          <p:cNvPr id="3" name="スライド番号プレースホルダー 2"/>
          <p:cNvSpPr>
            <a:spLocks noGrp="1"/>
          </p:cNvSpPr>
          <p:nvPr>
            <p:ph type="sldNum" sz="quarter" idx="12"/>
          </p:nvPr>
        </p:nvSpPr>
        <p:spPr/>
        <p:txBody>
          <a:bodyPr/>
          <a:lstStyle/>
          <a:p>
            <a:fld id="{1F25B796-51C5-48F3-97B0-F4A72A0E66D1}" type="slidenum">
              <a:rPr kumimoji="1" lang="ja-JP" altLang="en-US" smtClean="0"/>
              <a:t>12</a:t>
            </a:fld>
            <a:endParaRPr kumimoji="1" lang="ja-JP" altLang="en-US"/>
          </a:p>
        </p:txBody>
      </p:sp>
    </p:spTree>
    <p:extLst>
      <p:ext uri="{BB962C8B-B14F-4D97-AF65-F5344CB8AC3E}">
        <p14:creationId xmlns:p14="http://schemas.microsoft.com/office/powerpoint/2010/main" val="241728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06149" y="693666"/>
            <a:ext cx="9543959" cy="629974"/>
          </a:xfrm>
          <a:prstGeom prst="rect">
            <a:avLst/>
          </a:prstGeom>
          <a:solidFill>
            <a:schemeClr val="accent1">
              <a:lumMod val="20000"/>
              <a:lumOff val="80000"/>
            </a:schemeClr>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 name="タイトル 1"/>
          <p:cNvSpPr txBox="1">
            <a:spLocks/>
          </p:cNvSpPr>
          <p:nvPr/>
        </p:nvSpPr>
        <p:spPr>
          <a:xfrm>
            <a:off x="93990" y="67023"/>
            <a:ext cx="9543496" cy="531766"/>
          </a:xfrm>
          <a:prstGeom prst="rect">
            <a:avLst/>
          </a:prstGeom>
        </p:spPr>
        <p:txBody>
          <a:bodyPr vert="horz" lIns="91440" tIns="45720" rIns="91440" bIns="45720" rtlCol="0" anchor="ctr">
            <a:noAutofit/>
          </a:bodyPr>
          <a:lstStyle>
            <a:defPPr>
              <a:defRPr lang="ja-JP"/>
            </a:defPPr>
            <a:lvl1pPr marR="0" lvl="0" indent="0" defTabSz="914400" fontAlgn="auto">
              <a:lnSpc>
                <a:spcPct val="100000"/>
              </a:lnSpc>
              <a:spcBef>
                <a:spcPct val="0"/>
              </a:spcBef>
              <a:spcAft>
                <a:spcPts val="0"/>
              </a:spcAft>
              <a:buClrTx/>
              <a:buSzTx/>
              <a:buFontTx/>
              <a:buNone/>
              <a:tabLst/>
              <a:defRPr sz="2800" b="0" i="0" u="none" strike="noStrike"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eiryo UI" panose="020B0604030504040204" pitchFamily="50" charset="-128"/>
                <a:cs typeface="Arial" panose="020B0604020202020204" pitchFamily="34" charset="0"/>
              </a:defRPr>
            </a:lvl1pPr>
          </a:lstStyle>
          <a:p>
            <a:r>
              <a:rPr lang="en-US" altLang="ja-JP" dirty="0"/>
              <a:t>Risk Perception Time Against Cut-in by Other Vehicle</a:t>
            </a:r>
            <a:endParaRPr lang="ja-JP" altLang="en-US" dirty="0"/>
          </a:p>
        </p:txBody>
      </p:sp>
      <p:sp>
        <p:nvSpPr>
          <p:cNvPr id="4" name="テキスト ボックス 3"/>
          <p:cNvSpPr txBox="1"/>
          <p:nvPr/>
        </p:nvSpPr>
        <p:spPr>
          <a:xfrm>
            <a:off x="268298" y="663616"/>
            <a:ext cx="9369188" cy="707886"/>
          </a:xfrm>
          <a:prstGeom prst="rect">
            <a:avLst/>
          </a:prstGeom>
          <a:noFill/>
        </p:spPr>
        <p:txBody>
          <a:bodyPr wrap="square" rtlCol="0">
            <a:spAutoFit/>
          </a:bodyPr>
          <a:lstStyle/>
          <a:p>
            <a:pPr lvl="0" defTabSz="914400" fontAlgn="base">
              <a:lnSpc>
                <a:spcPts val="2400"/>
              </a:lnSpc>
              <a:spcBef>
                <a:spcPct val="0"/>
              </a:spcBef>
              <a:spcAft>
                <a:spcPct val="0"/>
              </a:spcAft>
              <a:defRPr/>
            </a:pPr>
            <a:r>
              <a:rPr lang="en-US" altLang="ja-JP" b="1" dirty="0">
                <a:solidFill>
                  <a:srgbClr val="333333"/>
                </a:solidFill>
                <a:latin typeface="Arial" panose="020B0604020202020204" pitchFamily="34" charset="0"/>
                <a:ea typeface="Meiryo UI"/>
                <a:cs typeface="Arial" panose="020B0604020202020204" pitchFamily="34" charset="0"/>
              </a:rPr>
              <a:t>Average time of risk perception was 0.8 sec in the first </a:t>
            </a:r>
            <a:r>
              <a:rPr kumimoji="1" lang="en-US" altLang="ja-JP" b="1" i="0" u="none" strike="noStrike" kern="1200" cap="none" spc="0" normalizeH="0" baseline="0" noProof="0" dirty="0">
                <a:ln>
                  <a:noFill/>
                </a:ln>
                <a:solidFill>
                  <a:srgbClr val="333333"/>
                </a:solidFill>
                <a:effectLst/>
                <a:uLnTx/>
                <a:uFillTx/>
                <a:latin typeface="Arial" panose="020B0604020202020204" pitchFamily="34" charset="0"/>
                <a:ea typeface="Meiryo UI"/>
                <a:cs typeface="Arial" panose="020B0604020202020204" pitchFamily="34" charset="0"/>
              </a:rPr>
              <a:t>trial,</a:t>
            </a:r>
            <a:r>
              <a:rPr lang="en-US" altLang="ja-JP" b="1" dirty="0">
                <a:solidFill>
                  <a:srgbClr val="333333"/>
                </a:solidFill>
                <a:latin typeface="Arial" panose="020B0604020202020204" pitchFamily="34" charset="0"/>
                <a:ea typeface="Meiryo UI"/>
                <a:cs typeface="Arial" panose="020B0604020202020204" pitchFamily="34" charset="0"/>
              </a:rPr>
              <a:t> and 0.4 sec in the second and subsequent trials</a:t>
            </a:r>
            <a:endParaRPr kumimoji="1" lang="en-US" altLang="ja-JP" b="1" i="0" u="none" strike="noStrike" kern="1200" cap="none" spc="0" normalizeH="0" baseline="0" noProof="0" dirty="0">
              <a:ln>
                <a:noFill/>
              </a:ln>
              <a:solidFill>
                <a:srgbClr val="333333"/>
              </a:solidFill>
              <a:effectLst/>
              <a:uLnTx/>
              <a:uFillTx/>
              <a:latin typeface="Arial" panose="020B0604020202020204" pitchFamily="34" charset="0"/>
              <a:ea typeface="Meiryo UI"/>
              <a:cs typeface="Arial" panose="020B0604020202020204" pitchFamily="34" charset="0"/>
            </a:endParaRPr>
          </a:p>
        </p:txBody>
      </p:sp>
      <p:sp>
        <p:nvSpPr>
          <p:cNvPr id="5" name="円/楕円 36"/>
          <p:cNvSpPr/>
          <p:nvPr/>
        </p:nvSpPr>
        <p:spPr>
          <a:xfrm>
            <a:off x="200472" y="615269"/>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1" name="グループ化 10"/>
          <p:cNvGrpSpPr/>
          <p:nvPr/>
        </p:nvGrpSpPr>
        <p:grpSpPr>
          <a:xfrm>
            <a:off x="93990" y="1814286"/>
            <a:ext cx="9348601" cy="3892221"/>
            <a:chOff x="250618" y="2173274"/>
            <a:chExt cx="8111340" cy="3533233"/>
          </a:xfrm>
        </p:grpSpPr>
        <p:sp>
          <p:nvSpPr>
            <p:cNvPr id="118" name="正方形/長方形 117"/>
            <p:cNvSpPr/>
            <p:nvPr/>
          </p:nvSpPr>
          <p:spPr>
            <a:xfrm>
              <a:off x="2118877" y="3188353"/>
              <a:ext cx="6238800" cy="24875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grpSp>
          <p:nvGrpSpPr>
            <p:cNvPr id="128" name="グループ化 127"/>
            <p:cNvGrpSpPr/>
            <p:nvPr/>
          </p:nvGrpSpPr>
          <p:grpSpPr>
            <a:xfrm>
              <a:off x="4487776" y="3863837"/>
              <a:ext cx="3852000" cy="1621366"/>
              <a:chOff x="4234649" y="4467383"/>
              <a:chExt cx="3852000" cy="939383"/>
            </a:xfrm>
          </p:grpSpPr>
          <p:sp>
            <p:nvSpPr>
              <p:cNvPr id="112" name="左右矢印 111"/>
              <p:cNvSpPr/>
              <p:nvPr/>
            </p:nvSpPr>
            <p:spPr>
              <a:xfrm>
                <a:off x="4234649" y="4467383"/>
                <a:ext cx="3852000" cy="939383"/>
              </a:xfrm>
              <a:prstGeom prst="leftRightArrow">
                <a:avLst>
                  <a:gd name="adj1" fmla="val 50000"/>
                  <a:gd name="adj2" fmla="val 33099"/>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Arial" panose="020B0604020202020204" pitchFamily="34" charset="0"/>
                  <a:cs typeface="Arial" panose="020B0604020202020204" pitchFamily="34" charset="0"/>
                </a:endParaRPr>
              </a:p>
            </p:txBody>
          </p:sp>
          <p:sp>
            <p:nvSpPr>
              <p:cNvPr id="113" name="正方形/長方形 112"/>
              <p:cNvSpPr/>
              <p:nvPr/>
            </p:nvSpPr>
            <p:spPr>
              <a:xfrm>
                <a:off x="5051724" y="4840017"/>
                <a:ext cx="2230226" cy="374470"/>
              </a:xfrm>
              <a:prstGeom prst="rect">
                <a:avLst/>
              </a:prstGeom>
            </p:spPr>
            <p:txBody>
              <a:bodyPr wrap="square">
                <a:spAutoFit/>
              </a:bodyPr>
              <a:lstStyle/>
              <a:p>
                <a:pPr algn="ctr"/>
                <a:r>
                  <a:rPr lang="en-US" altLang="ja-JP" b="1">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Braking delay=0.75s</a:t>
                </a:r>
                <a:endParaRPr lang="en-US" altLang="ja-JP"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endParaRPr>
              </a:p>
            </p:txBody>
          </p:sp>
        </p:grpSp>
        <p:grpSp>
          <p:nvGrpSpPr>
            <p:cNvPr id="137" name="グループ化 136"/>
            <p:cNvGrpSpPr/>
            <p:nvPr/>
          </p:nvGrpSpPr>
          <p:grpSpPr>
            <a:xfrm>
              <a:off x="250618" y="4765535"/>
              <a:ext cx="4365102" cy="925945"/>
              <a:chOff x="601172" y="4589677"/>
              <a:chExt cx="4365102" cy="925945"/>
            </a:xfrm>
          </p:grpSpPr>
          <p:sp>
            <p:nvSpPr>
              <p:cNvPr id="125" name="テキスト ボックス 124">
                <a:extLst>
                  <a:ext uri="{FF2B5EF4-FFF2-40B4-BE49-F238E27FC236}">
                    <a16:creationId xmlns:a16="http://schemas.microsoft.com/office/drawing/2014/main" id="{F9A20023-A267-4D98-823C-439046A30DB7}"/>
                  </a:ext>
                </a:extLst>
              </p:cNvPr>
              <p:cNvSpPr txBox="1"/>
              <p:nvPr/>
            </p:nvSpPr>
            <p:spPr>
              <a:xfrm>
                <a:off x="601172" y="4844640"/>
                <a:ext cx="1786922" cy="279390"/>
              </a:xfrm>
              <a:prstGeom prst="rect">
                <a:avLst/>
              </a:prstGeom>
              <a:solidFill>
                <a:schemeClr val="accent6">
                  <a:lumMod val="20000"/>
                  <a:lumOff val="80000"/>
                </a:schemeClr>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effectLst/>
                    <a:uLnTx/>
                    <a:uFillTx/>
                    <a:latin typeface="Arial Narrow" panose="020B0606020202030204" pitchFamily="34" charset="0"/>
                    <a:ea typeface="Meiryo UI" pitchFamily="50" charset="-128"/>
                    <a:cs typeface="Arial" panose="020B0604020202020204" pitchFamily="34" charset="0"/>
                  </a:rPr>
                  <a:t>&lt;2</a:t>
                </a:r>
                <a:r>
                  <a:rPr kumimoji="1" lang="en-US" altLang="ja-JP" sz="1400" b="1" i="0" u="none" strike="noStrike" kern="1200" cap="none" spc="0" normalizeH="0" baseline="30000" noProof="0" dirty="0">
                    <a:ln>
                      <a:noFill/>
                    </a:ln>
                    <a:effectLst/>
                    <a:uLnTx/>
                    <a:uFillTx/>
                    <a:latin typeface="Arial Narrow" panose="020B0606020202030204" pitchFamily="34" charset="0"/>
                    <a:ea typeface="Meiryo UI" pitchFamily="50" charset="-128"/>
                    <a:cs typeface="Arial" panose="020B0604020202020204" pitchFamily="34" charset="0"/>
                  </a:rPr>
                  <a:t>nd</a:t>
                </a:r>
                <a:r>
                  <a:rPr kumimoji="1" lang="en-US" altLang="ja-JP" sz="1400" b="1" i="0" u="none" strike="noStrike" kern="1200" cap="none" spc="0" normalizeH="0" baseline="0" noProof="0" dirty="0">
                    <a:ln>
                      <a:noFill/>
                    </a:ln>
                    <a:effectLst/>
                    <a:uLnTx/>
                    <a:uFillTx/>
                    <a:latin typeface="Arial Narrow" panose="020B0606020202030204" pitchFamily="34" charset="0"/>
                    <a:ea typeface="Meiryo UI" pitchFamily="50" charset="-128"/>
                    <a:cs typeface="Arial" panose="020B0604020202020204" pitchFamily="34" charset="0"/>
                  </a:rPr>
                  <a:t> and</a:t>
                </a:r>
                <a:r>
                  <a:rPr kumimoji="1" lang="en-US" altLang="ja-JP" sz="1400" b="1" i="0" u="none" strike="noStrike" kern="1200" cap="none" spc="0" normalizeH="0" noProof="0" dirty="0">
                    <a:ln>
                      <a:noFill/>
                    </a:ln>
                    <a:effectLst/>
                    <a:uLnTx/>
                    <a:uFillTx/>
                    <a:latin typeface="Arial Narrow" panose="020B0606020202030204" pitchFamily="34" charset="0"/>
                    <a:ea typeface="Meiryo UI" pitchFamily="50" charset="-128"/>
                    <a:cs typeface="Arial" panose="020B0604020202020204" pitchFamily="34" charset="0"/>
                  </a:rPr>
                  <a:t> </a:t>
                </a:r>
                <a:r>
                  <a:rPr kumimoji="1" lang="en-US" altLang="ja-JP" sz="1400" b="1" i="0" u="none" strike="noStrike" kern="1200" cap="none" spc="0" normalizeH="0" noProof="0" dirty="0" err="1">
                    <a:ln>
                      <a:noFill/>
                    </a:ln>
                    <a:effectLst/>
                    <a:uLnTx/>
                    <a:uFillTx/>
                    <a:latin typeface="Arial Narrow" panose="020B0606020202030204" pitchFamily="34" charset="0"/>
                    <a:ea typeface="Meiryo UI" pitchFamily="50" charset="-128"/>
                    <a:cs typeface="Arial" panose="020B0604020202020204" pitchFamily="34" charset="0"/>
                  </a:rPr>
                  <a:t>subseq</a:t>
                </a:r>
                <a:r>
                  <a:rPr kumimoji="1" lang="en-US" altLang="ja-JP" sz="1400" b="1" i="0" u="none" strike="noStrike" kern="1200" cap="none" spc="0" normalizeH="0" noProof="0" dirty="0">
                    <a:ln>
                      <a:noFill/>
                    </a:ln>
                    <a:effectLst/>
                    <a:uLnTx/>
                    <a:uFillTx/>
                    <a:latin typeface="Arial Narrow" panose="020B0606020202030204" pitchFamily="34" charset="0"/>
                    <a:ea typeface="Meiryo UI" pitchFamily="50" charset="-128"/>
                    <a:cs typeface="Arial" panose="020B0604020202020204" pitchFamily="34" charset="0"/>
                  </a:rPr>
                  <a:t>. trials</a:t>
                </a:r>
                <a:r>
                  <a:rPr kumimoji="1" lang="en-US" altLang="ja-JP" sz="1400" b="1" i="0" u="none" strike="noStrike" kern="1200" cap="none" spc="0" normalizeH="0" baseline="0" noProof="0" dirty="0">
                    <a:ln>
                      <a:noFill/>
                    </a:ln>
                    <a:effectLst/>
                    <a:uLnTx/>
                    <a:uFillTx/>
                    <a:latin typeface="Arial Narrow" panose="020B0606020202030204" pitchFamily="34" charset="0"/>
                    <a:ea typeface="Meiryo UI" pitchFamily="50" charset="-128"/>
                    <a:cs typeface="Arial" panose="020B0604020202020204" pitchFamily="34" charset="0"/>
                  </a:rPr>
                  <a:t>&gt;</a:t>
                </a:r>
                <a:endParaRPr kumimoji="1" lang="ja-JP" altLang="en-US" sz="1400" b="1" i="0" u="none" strike="noStrike" kern="1200" cap="none" spc="0" normalizeH="0" baseline="0" noProof="0" dirty="0">
                  <a:ln>
                    <a:noFill/>
                  </a:ln>
                  <a:effectLst/>
                  <a:uLnTx/>
                  <a:uFillTx/>
                  <a:latin typeface="Arial Narrow" panose="020B0606020202030204" pitchFamily="34" charset="0"/>
                  <a:ea typeface="Meiryo UI" pitchFamily="50" charset="-128"/>
                  <a:cs typeface="Arial" panose="020B0604020202020204" pitchFamily="34" charset="0"/>
                </a:endParaRPr>
              </a:p>
            </p:txBody>
          </p:sp>
          <p:sp>
            <p:nvSpPr>
              <p:cNvPr id="126" name="左右矢印 125"/>
              <p:cNvSpPr/>
              <p:nvPr/>
            </p:nvSpPr>
            <p:spPr>
              <a:xfrm>
                <a:off x="3703472" y="4589677"/>
                <a:ext cx="1116000" cy="800552"/>
              </a:xfrm>
              <a:prstGeom prst="leftRightArrow">
                <a:avLst>
                  <a:gd name="adj1" fmla="val 50000"/>
                  <a:gd name="adj2" fmla="val 40980"/>
                </a:avLst>
              </a:prstGeom>
              <a:solidFill>
                <a:schemeClr val="accent5"/>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Arial" panose="020B0604020202020204" pitchFamily="34" charset="0"/>
                  <a:cs typeface="Arial" panose="020B0604020202020204" pitchFamily="34" charset="0"/>
                </a:endParaRPr>
              </a:p>
            </p:txBody>
          </p:sp>
          <p:sp>
            <p:nvSpPr>
              <p:cNvPr id="129" name="上下矢印 128"/>
              <p:cNvSpPr/>
              <p:nvPr/>
            </p:nvSpPr>
            <p:spPr>
              <a:xfrm rot="5400000">
                <a:off x="2695709" y="4372610"/>
                <a:ext cx="756000" cy="1224000"/>
              </a:xfrm>
              <a:prstGeom prst="upDownArrow">
                <a:avLst>
                  <a:gd name="adj1" fmla="val 53895"/>
                  <a:gd name="adj2" fmla="val 36699"/>
                </a:avLst>
              </a:prstGeom>
              <a:noFill/>
              <a:ln>
                <a:solidFill>
                  <a:schemeClr val="bg1">
                    <a:lumMod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p>
            </p:txBody>
          </p:sp>
          <p:sp>
            <p:nvSpPr>
              <p:cNvPr id="130" name="正方形/長方形 129"/>
              <p:cNvSpPr/>
              <p:nvPr/>
            </p:nvSpPr>
            <p:spPr>
              <a:xfrm>
                <a:off x="3586579" y="4776958"/>
                <a:ext cx="1379695" cy="738664"/>
              </a:xfrm>
              <a:prstGeom prst="rect">
                <a:avLst/>
              </a:prstGeom>
            </p:spPr>
            <p:txBody>
              <a:bodyPr wrap="square">
                <a:spAutoFit/>
              </a:bodyPr>
              <a:lstStyle/>
              <a:p>
                <a:pPr algn="ctr"/>
                <a:r>
                  <a:rPr lang="en-US" altLang="ja-JP" sz="1400" b="1">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Risk Perceived</a:t>
                </a:r>
              </a:p>
              <a:p>
                <a:pPr algn="ctr"/>
                <a:r>
                  <a:rPr lang="en-US" altLang="ja-JP" sz="1400" b="1">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 </a:t>
                </a:r>
                <a:r>
                  <a:rPr lang="en-US" altLang="ja-JP" sz="14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Delay</a:t>
                </a:r>
              </a:p>
            </p:txBody>
          </p:sp>
        </p:grpSp>
        <p:sp>
          <p:nvSpPr>
            <p:cNvPr id="120" name="上下矢印 119"/>
            <p:cNvSpPr/>
            <p:nvPr/>
          </p:nvSpPr>
          <p:spPr>
            <a:xfrm rot="5400000">
              <a:off x="2352552" y="3546206"/>
              <a:ext cx="756000" cy="1224000"/>
            </a:xfrm>
            <a:prstGeom prst="upDownArrow">
              <a:avLst>
                <a:gd name="adj1" fmla="val 53895"/>
                <a:gd name="adj2" fmla="val 36699"/>
              </a:avLst>
            </a:prstGeom>
            <a:solidFill>
              <a:srgbClr val="92D050"/>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p>
          </p:txBody>
        </p:sp>
        <p:sp>
          <p:nvSpPr>
            <p:cNvPr id="121" name="正方形/長方形 120"/>
            <p:cNvSpPr/>
            <p:nvPr/>
          </p:nvSpPr>
          <p:spPr>
            <a:xfrm>
              <a:off x="1551297" y="3940495"/>
              <a:ext cx="2387366" cy="523220"/>
            </a:xfrm>
            <a:prstGeom prst="rect">
              <a:avLst/>
            </a:prstGeom>
          </p:spPr>
          <p:txBody>
            <a:bodyPr wrap="square">
              <a:spAutoFit/>
            </a:bodyPr>
            <a:lstStyle/>
            <a:p>
              <a:pPr algn="ctr"/>
              <a:r>
                <a:rPr lang="en-US" altLang="ja-JP" sz="14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Risk Perceive </a:t>
              </a:r>
            </a:p>
            <a:p>
              <a:pPr algn="ctr"/>
              <a:r>
                <a:rPr lang="en-US" altLang="ja-JP" sz="14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Situation</a:t>
              </a:r>
            </a:p>
          </p:txBody>
        </p:sp>
        <p:sp>
          <p:nvSpPr>
            <p:cNvPr id="122" name="左右矢印 121"/>
            <p:cNvSpPr/>
            <p:nvPr/>
          </p:nvSpPr>
          <p:spPr>
            <a:xfrm>
              <a:off x="3333680" y="3778642"/>
              <a:ext cx="1152000" cy="800552"/>
            </a:xfrm>
            <a:prstGeom prst="leftRightArrow">
              <a:avLst>
                <a:gd name="adj1" fmla="val 50000"/>
                <a:gd name="adj2" fmla="val 40980"/>
              </a:avLst>
            </a:prstGeom>
            <a:solidFill>
              <a:schemeClr val="accent5"/>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Arial" panose="020B0604020202020204" pitchFamily="34" charset="0"/>
                <a:cs typeface="Arial" panose="020B0604020202020204" pitchFamily="34" charset="0"/>
              </a:endParaRPr>
            </a:p>
          </p:txBody>
        </p:sp>
        <p:sp>
          <p:nvSpPr>
            <p:cNvPr id="123" name="正方形/長方形 122"/>
            <p:cNvSpPr/>
            <p:nvPr/>
          </p:nvSpPr>
          <p:spPr>
            <a:xfrm>
              <a:off x="2719100" y="3948168"/>
              <a:ext cx="2401167" cy="523220"/>
            </a:xfrm>
            <a:prstGeom prst="rect">
              <a:avLst/>
            </a:prstGeom>
          </p:spPr>
          <p:txBody>
            <a:bodyPr wrap="square">
              <a:spAutoFit/>
            </a:bodyPr>
            <a:lstStyle/>
            <a:p>
              <a:pPr algn="ctr"/>
              <a:r>
                <a:rPr lang="en-US" altLang="ja-JP" sz="1400" b="1">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Risk Perceived</a:t>
              </a:r>
            </a:p>
            <a:p>
              <a:pPr algn="ctr"/>
              <a:r>
                <a:rPr lang="en-US" altLang="ja-JP" sz="1400" b="1">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 </a:t>
              </a:r>
              <a:r>
                <a:rPr lang="en-US" altLang="ja-JP" sz="14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Delay</a:t>
              </a:r>
            </a:p>
          </p:txBody>
        </p:sp>
        <p:sp>
          <p:nvSpPr>
            <p:cNvPr id="124" name="テキスト ボックス 123">
              <a:extLst>
                <a:ext uri="{FF2B5EF4-FFF2-40B4-BE49-F238E27FC236}">
                  <a16:creationId xmlns:a16="http://schemas.microsoft.com/office/drawing/2014/main" id="{5C5CC915-2CCB-4B03-A934-D0F09A3DCCE4}"/>
                </a:ext>
              </a:extLst>
            </p:cNvPr>
            <p:cNvSpPr txBox="1"/>
            <p:nvPr/>
          </p:nvSpPr>
          <p:spPr>
            <a:xfrm>
              <a:off x="250618" y="4057385"/>
              <a:ext cx="1752884" cy="279390"/>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effectLst/>
                  <a:uLnTx/>
                  <a:uFillTx/>
                  <a:latin typeface="Arial" panose="020B0604020202020204" pitchFamily="34" charset="0"/>
                  <a:ea typeface="Meiryo UI" pitchFamily="50" charset="-128"/>
                  <a:cs typeface="Arial" panose="020B0604020202020204" pitchFamily="34" charset="0"/>
                </a:rPr>
                <a:t>&lt;1</a:t>
              </a:r>
              <a:r>
                <a:rPr kumimoji="1" lang="en-US" altLang="ja-JP" sz="1400" b="1" i="0" u="none" strike="noStrike" kern="1200" cap="none" spc="0" normalizeH="0" baseline="30000" noProof="0" dirty="0">
                  <a:ln>
                    <a:noFill/>
                  </a:ln>
                  <a:effectLst/>
                  <a:uLnTx/>
                  <a:uFillTx/>
                  <a:latin typeface="Arial" panose="020B0604020202020204" pitchFamily="34" charset="0"/>
                  <a:ea typeface="Meiryo UI" pitchFamily="50" charset="-128"/>
                  <a:cs typeface="Arial" panose="020B0604020202020204" pitchFamily="34" charset="0"/>
                </a:rPr>
                <a:t>st </a:t>
              </a:r>
              <a:r>
                <a:rPr lang="en-US" altLang="ja-JP" sz="1400" b="1" dirty="0">
                  <a:latin typeface="Arial" panose="020B0604020202020204" pitchFamily="34" charset="0"/>
                  <a:ea typeface="Meiryo UI" pitchFamily="50" charset="-128"/>
                  <a:cs typeface="Arial" panose="020B0604020202020204" pitchFamily="34" charset="0"/>
                </a:rPr>
                <a:t>trial</a:t>
              </a:r>
              <a:r>
                <a:rPr kumimoji="1" lang="en-US" altLang="ja-JP" sz="1400" b="1" i="0" u="none" strike="noStrike" kern="1200" cap="none" spc="0" normalizeH="0" baseline="0" noProof="0" dirty="0">
                  <a:ln>
                    <a:noFill/>
                  </a:ln>
                  <a:effectLst/>
                  <a:uLnTx/>
                  <a:uFillTx/>
                  <a:latin typeface="Arial" panose="020B0604020202020204" pitchFamily="34" charset="0"/>
                  <a:ea typeface="Meiryo UI" pitchFamily="50" charset="-128"/>
                  <a:cs typeface="Arial" panose="020B0604020202020204" pitchFamily="34" charset="0"/>
                </a:rPr>
                <a:t>&gt;</a:t>
              </a:r>
              <a:endParaRPr kumimoji="1" lang="ja-JP" altLang="en-US" sz="1400" b="1" i="0" u="none" strike="noStrike" kern="1200" cap="none" spc="0" normalizeH="0" baseline="0" noProof="0" dirty="0">
                <a:ln>
                  <a:noFill/>
                </a:ln>
                <a:effectLst/>
                <a:uLnTx/>
                <a:uFillTx/>
                <a:latin typeface="Arial" panose="020B0604020202020204" pitchFamily="34" charset="0"/>
                <a:ea typeface="Meiryo UI" pitchFamily="50" charset="-128"/>
                <a:cs typeface="Arial" panose="020B0604020202020204" pitchFamily="34" charset="0"/>
              </a:endParaRPr>
            </a:p>
          </p:txBody>
        </p:sp>
        <p:cxnSp>
          <p:nvCxnSpPr>
            <p:cNvPr id="132" name="直線コネクタ 131"/>
            <p:cNvCxnSpPr/>
            <p:nvPr/>
          </p:nvCxnSpPr>
          <p:spPr>
            <a:xfrm flipV="1">
              <a:off x="2126312" y="4659092"/>
              <a:ext cx="237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p:cNvCxnSpPr/>
            <p:nvPr/>
          </p:nvCxnSpPr>
          <p:spPr>
            <a:xfrm>
              <a:off x="3340599" y="3251101"/>
              <a:ext cx="0" cy="2448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p:nvPr/>
          </p:nvCxnSpPr>
          <p:spPr>
            <a:xfrm>
              <a:off x="4484339" y="3258507"/>
              <a:ext cx="0" cy="2448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2116434" y="2531402"/>
              <a:ext cx="6245524" cy="12114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grpSp>
          <p:nvGrpSpPr>
            <p:cNvPr id="127" name="グループ化 126"/>
            <p:cNvGrpSpPr/>
            <p:nvPr/>
          </p:nvGrpSpPr>
          <p:grpSpPr>
            <a:xfrm>
              <a:off x="2386420" y="2406749"/>
              <a:ext cx="5913194" cy="1337862"/>
              <a:chOff x="2124415" y="2074668"/>
              <a:chExt cx="5913194" cy="1337862"/>
            </a:xfrm>
          </p:grpSpPr>
          <p:grpSp>
            <p:nvGrpSpPr>
              <p:cNvPr id="32" name="グループ化 31"/>
              <p:cNvGrpSpPr>
                <a:grpSpLocks noChangeAspect="1"/>
              </p:cNvGrpSpPr>
              <p:nvPr/>
            </p:nvGrpSpPr>
            <p:grpSpPr>
              <a:xfrm>
                <a:off x="2124415" y="2473361"/>
                <a:ext cx="1316252" cy="843101"/>
                <a:chOff x="449601" y="3878069"/>
                <a:chExt cx="3057570" cy="1994068"/>
              </a:xfrm>
            </p:grpSpPr>
            <p:pic>
              <p:nvPicPr>
                <p:cNvPr id="29" name="図 28"/>
                <p:cNvPicPr/>
                <p:nvPr/>
              </p:nvPicPr>
              <p:blipFill rotWithShape="1">
                <a:blip r:embed="rId2" cstate="screen">
                  <a:extLst>
                    <a:ext uri="{28A0092B-C50C-407E-A947-70E740481C1C}">
                      <a14:useLocalDpi xmlns:a14="http://schemas.microsoft.com/office/drawing/2010/main"/>
                    </a:ext>
                  </a:extLst>
                </a:blip>
                <a:srcRect/>
                <a:stretch/>
              </p:blipFill>
              <p:spPr>
                <a:xfrm>
                  <a:off x="449601" y="3878069"/>
                  <a:ext cx="3057570" cy="1994068"/>
                </a:xfrm>
                <a:prstGeom prst="rect">
                  <a:avLst/>
                </a:prstGeom>
              </p:spPr>
            </p:pic>
            <p:sp>
              <p:nvSpPr>
                <p:cNvPr id="30" name="右矢印 29"/>
                <p:cNvSpPr/>
                <p:nvPr/>
              </p:nvSpPr>
              <p:spPr>
                <a:xfrm rot="19715820">
                  <a:off x="1996780" y="5425934"/>
                  <a:ext cx="360000" cy="252000"/>
                </a:xfrm>
                <a:prstGeom prst="rightArrow">
                  <a:avLst>
                    <a:gd name="adj1" fmla="val 50000"/>
                    <a:gd name="adj2" fmla="val 80914"/>
                  </a:avLst>
                </a:prstGeom>
                <a:noFill/>
                <a:ln w="12700">
                  <a:solidFill>
                    <a:schemeClr val="bg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1" i="0" u="none" strike="noStrike" kern="120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endParaRPr>
                </a:p>
              </p:txBody>
            </p:sp>
          </p:grpSp>
          <p:grpSp>
            <p:nvGrpSpPr>
              <p:cNvPr id="109" name="グループ化 108"/>
              <p:cNvGrpSpPr/>
              <p:nvPr/>
            </p:nvGrpSpPr>
            <p:grpSpPr>
              <a:xfrm>
                <a:off x="6857129" y="2095663"/>
                <a:ext cx="1180480" cy="1311632"/>
                <a:chOff x="5376487" y="2509726"/>
                <a:chExt cx="1180480" cy="1311632"/>
              </a:xfrm>
            </p:grpSpPr>
            <p:grpSp>
              <p:nvGrpSpPr>
                <p:cNvPr id="10" name="グループ化 9"/>
                <p:cNvGrpSpPr/>
                <p:nvPr/>
              </p:nvGrpSpPr>
              <p:grpSpPr>
                <a:xfrm>
                  <a:off x="5438563" y="2894145"/>
                  <a:ext cx="1118404" cy="927213"/>
                  <a:chOff x="4379861" y="3661897"/>
                  <a:chExt cx="1118404" cy="927213"/>
                </a:xfrm>
              </p:grpSpPr>
              <p:sp>
                <p:nvSpPr>
                  <p:cNvPr id="89" name="正方形/長方形 88"/>
                  <p:cNvSpPr/>
                  <p:nvPr/>
                </p:nvSpPr>
                <p:spPr>
                  <a:xfrm rot="2011789">
                    <a:off x="4857002" y="4091882"/>
                    <a:ext cx="70868" cy="309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90" name="アーチ 89"/>
                  <p:cNvSpPr/>
                  <p:nvPr/>
                </p:nvSpPr>
                <p:spPr>
                  <a:xfrm>
                    <a:off x="4740034" y="4295733"/>
                    <a:ext cx="222410" cy="223458"/>
                  </a:xfrm>
                  <a:prstGeom prst="blockArc">
                    <a:avLst>
                      <a:gd name="adj1" fmla="val 16593359"/>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91" name="フローチャート: 論理積ゲート 90"/>
                  <p:cNvSpPr/>
                  <p:nvPr/>
                </p:nvSpPr>
                <p:spPr>
                  <a:xfrm rot="12763630">
                    <a:off x="4875745" y="3946367"/>
                    <a:ext cx="59940" cy="174192"/>
                  </a:xfrm>
                  <a:prstGeom prst="flowChartDelay">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92" name="アーチ 91"/>
                  <p:cNvSpPr/>
                  <p:nvPr/>
                </p:nvSpPr>
                <p:spPr>
                  <a:xfrm rot="7143792">
                    <a:off x="4871693" y="3828115"/>
                    <a:ext cx="222410" cy="223458"/>
                  </a:xfrm>
                  <a:prstGeom prst="blockArc">
                    <a:avLst>
                      <a:gd name="adj1" fmla="val 14598115"/>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93" name="正方形/長方形 92"/>
                  <p:cNvSpPr/>
                  <p:nvPr/>
                </p:nvSpPr>
                <p:spPr>
                  <a:xfrm rot="17699335">
                    <a:off x="4484656" y="4139713"/>
                    <a:ext cx="147325" cy="11783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pic>
                <p:nvPicPr>
                  <p:cNvPr id="94" name="図 93"/>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17699335" flipH="1">
                    <a:off x="4465132" y="4017240"/>
                    <a:ext cx="419356" cy="174058"/>
                  </a:xfrm>
                  <a:prstGeom prst="rect">
                    <a:avLst/>
                  </a:prstGeom>
                </p:spPr>
              </p:pic>
              <p:sp>
                <p:nvSpPr>
                  <p:cNvPr id="95" name="正方形/長方形 94"/>
                  <p:cNvSpPr/>
                  <p:nvPr/>
                </p:nvSpPr>
                <p:spPr>
                  <a:xfrm rot="17699335">
                    <a:off x="4413828" y="4108695"/>
                    <a:ext cx="195816" cy="84017"/>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96" name="直線コネクタ 95"/>
                  <p:cNvCxnSpPr/>
                  <p:nvPr/>
                </p:nvCxnSpPr>
                <p:spPr>
                  <a:xfrm>
                    <a:off x="4507350" y="4405907"/>
                    <a:ext cx="77168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7" name="1 つの角を切り取った四角形 96"/>
                  <p:cNvSpPr/>
                  <p:nvPr/>
                </p:nvSpPr>
                <p:spPr>
                  <a:xfrm flipH="1" flipV="1">
                    <a:off x="4987744" y="3826371"/>
                    <a:ext cx="301459" cy="117396"/>
                  </a:xfrm>
                  <a:prstGeom prst="snip1Rect">
                    <a:avLst>
                      <a:gd name="adj" fmla="val 33063"/>
                    </a:avLst>
                  </a:prstGeom>
                  <a:solidFill>
                    <a:schemeClr val="bg1">
                      <a:lumMod val="8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98" name="直線コネクタ 97"/>
                  <p:cNvCxnSpPr>
                    <a:endCxn id="97" idx="2"/>
                  </p:cNvCxnSpPr>
                  <p:nvPr/>
                </p:nvCxnSpPr>
                <p:spPr>
                  <a:xfrm flipV="1">
                    <a:off x="5279037" y="3885069"/>
                    <a:ext cx="10166" cy="52061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9" name="四角形吹き出し 98"/>
                  <p:cNvSpPr/>
                  <p:nvPr/>
                </p:nvSpPr>
                <p:spPr>
                  <a:xfrm flipV="1">
                    <a:off x="4457088" y="3677963"/>
                    <a:ext cx="852354" cy="750110"/>
                  </a:xfrm>
                  <a:prstGeom prst="wedgeRectCallout">
                    <a:avLst>
                      <a:gd name="adj1" fmla="val -21485"/>
                      <a:gd name="adj2" fmla="val -48456"/>
                    </a:avLst>
                  </a:prstGeom>
                  <a:noFill/>
                  <a:ln w="9525"/>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00" name="下カーブ矢印 99"/>
                  <p:cNvSpPr/>
                  <p:nvPr/>
                </p:nvSpPr>
                <p:spPr>
                  <a:xfrm rot="16952271">
                    <a:off x="4606822" y="3961695"/>
                    <a:ext cx="271648" cy="225117"/>
                  </a:xfrm>
                  <a:prstGeom prst="curvedDownArrow">
                    <a:avLst>
                      <a:gd name="adj1" fmla="val 25000"/>
                      <a:gd name="adj2" fmla="val 70492"/>
                      <a:gd name="adj3" fmla="val 25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01" name="正方形/長方形 100"/>
                  <p:cNvSpPr/>
                  <p:nvPr/>
                </p:nvSpPr>
                <p:spPr>
                  <a:xfrm>
                    <a:off x="4668400" y="4173612"/>
                    <a:ext cx="829865" cy="415498"/>
                  </a:xfrm>
                  <a:prstGeom prst="rect">
                    <a:avLst/>
                  </a:prstGeom>
                  <a:solidFill>
                    <a:schemeClr val="bg1"/>
                  </a:solidFill>
                  <a:effectLst>
                    <a:softEdge rad="63500"/>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Accelerator pedal</a:t>
                    </a:r>
                    <a:endParaRPr kumimoji="1" lang="ja-JP" altLang="en-US"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04" name="正方形/長方形 103"/>
                  <p:cNvSpPr/>
                  <p:nvPr/>
                </p:nvSpPr>
                <p:spPr>
                  <a:xfrm>
                    <a:off x="4379861" y="3661897"/>
                    <a:ext cx="906017" cy="253916"/>
                  </a:xfrm>
                  <a:prstGeom prst="rect">
                    <a:avLst/>
                  </a:prstGeom>
                  <a:solidFill>
                    <a:srgbClr val="F8F8F8"/>
                  </a:solidFill>
                  <a:effectLst>
                    <a:softEdge rad="63500"/>
                  </a:effec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Brake pedal</a:t>
                    </a:r>
                    <a:endParaRPr kumimoji="1" lang="ja-JP" altLang="en-US"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grpSp>
            <p:sp>
              <p:nvSpPr>
                <p:cNvPr id="58" name="正方形/長方形 57"/>
                <p:cNvSpPr/>
                <p:nvPr/>
              </p:nvSpPr>
              <p:spPr>
                <a:xfrm>
                  <a:off x="5376487" y="2509726"/>
                  <a:ext cx="1106720" cy="523220"/>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Transfer foot</a:t>
                  </a:r>
                  <a:endParaRPr kumimoji="1" lang="ja-JP" altLang="en-US" sz="14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grpSp>
          <p:grpSp>
            <p:nvGrpSpPr>
              <p:cNvPr id="110" name="グループ化 109"/>
              <p:cNvGrpSpPr/>
              <p:nvPr/>
            </p:nvGrpSpPr>
            <p:grpSpPr>
              <a:xfrm>
                <a:off x="4167746" y="2095300"/>
                <a:ext cx="1978465" cy="1317230"/>
                <a:chOff x="2947144" y="2509363"/>
                <a:chExt cx="1978465" cy="1317230"/>
              </a:xfrm>
            </p:grpSpPr>
            <p:sp>
              <p:nvSpPr>
                <p:cNvPr id="57" name="正方形/長方形 56"/>
                <p:cNvSpPr/>
                <p:nvPr/>
              </p:nvSpPr>
              <p:spPr>
                <a:xfrm>
                  <a:off x="2947144" y="2509363"/>
                  <a:ext cx="1978465" cy="523220"/>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Release accelerator pedal</a:t>
                  </a:r>
                  <a:endParaRPr kumimoji="1" lang="ja-JP" altLang="en-US" sz="14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grpSp>
              <p:nvGrpSpPr>
                <p:cNvPr id="9" name="グループ化 8"/>
                <p:cNvGrpSpPr/>
                <p:nvPr/>
              </p:nvGrpSpPr>
              <p:grpSpPr>
                <a:xfrm>
                  <a:off x="3417209" y="2905594"/>
                  <a:ext cx="1414731" cy="920999"/>
                  <a:chOff x="2970980" y="3673345"/>
                  <a:chExt cx="1414731" cy="920999"/>
                </a:xfrm>
              </p:grpSpPr>
              <p:grpSp>
                <p:nvGrpSpPr>
                  <p:cNvPr id="59" name="グループ化 58"/>
                  <p:cNvGrpSpPr/>
                  <p:nvPr/>
                </p:nvGrpSpPr>
                <p:grpSpPr>
                  <a:xfrm>
                    <a:off x="3048649" y="3815839"/>
                    <a:ext cx="992713" cy="692820"/>
                    <a:chOff x="3551409" y="2578921"/>
                    <a:chExt cx="1909509" cy="1332657"/>
                  </a:xfrm>
                </p:grpSpPr>
                <p:sp>
                  <p:nvSpPr>
                    <p:cNvPr id="60" name="正方形/長方形 59"/>
                    <p:cNvSpPr/>
                    <p:nvPr/>
                  </p:nvSpPr>
                  <p:spPr>
                    <a:xfrm rot="2011789">
                      <a:off x="4629568" y="3089639"/>
                      <a:ext cx="136316" cy="5948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61" name="アーチ 60"/>
                    <p:cNvSpPr/>
                    <p:nvPr/>
                  </p:nvSpPr>
                  <p:spPr>
                    <a:xfrm>
                      <a:off x="4404577" y="3481751"/>
                      <a:ext cx="427811" cy="429827"/>
                    </a:xfrm>
                    <a:prstGeom prst="blockArc">
                      <a:avLst>
                        <a:gd name="adj1" fmla="val 16593359"/>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62" name="フローチャート: 論理積ゲート 61"/>
                    <p:cNvSpPr/>
                    <p:nvPr/>
                  </p:nvSpPr>
                  <p:spPr>
                    <a:xfrm rot="12763630">
                      <a:off x="4665620" y="2809736"/>
                      <a:ext cx="115297" cy="335063"/>
                    </a:xfrm>
                    <a:prstGeom prst="flowChartDelay">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63" name="アーチ 62"/>
                    <p:cNvSpPr/>
                    <p:nvPr/>
                  </p:nvSpPr>
                  <p:spPr>
                    <a:xfrm rot="7143792">
                      <a:off x="4657826" y="2582275"/>
                      <a:ext cx="427811" cy="429827"/>
                    </a:xfrm>
                    <a:prstGeom prst="blockArc">
                      <a:avLst>
                        <a:gd name="adj1" fmla="val 14598115"/>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grpSp>
                  <p:nvGrpSpPr>
                    <p:cNvPr id="64" name="グループ化 63"/>
                    <p:cNvGrpSpPr/>
                    <p:nvPr/>
                  </p:nvGrpSpPr>
                  <p:grpSpPr>
                    <a:xfrm rot="17699335">
                      <a:off x="3609400" y="2527993"/>
                      <a:ext cx="806642" cy="922623"/>
                      <a:chOff x="4176808" y="575431"/>
                      <a:chExt cx="806642" cy="922623"/>
                    </a:xfrm>
                  </p:grpSpPr>
                  <p:sp>
                    <p:nvSpPr>
                      <p:cNvPr id="69" name="正方形/長方形 68"/>
                      <p:cNvSpPr/>
                      <p:nvPr/>
                    </p:nvSpPr>
                    <p:spPr>
                      <a:xfrm>
                        <a:off x="4179260" y="728120"/>
                        <a:ext cx="283383" cy="58944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pic>
                    <p:nvPicPr>
                      <p:cNvPr id="70" name="図 69"/>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4176808" y="1163249"/>
                        <a:ext cx="806642" cy="334805"/>
                      </a:xfrm>
                      <a:prstGeom prst="rect">
                        <a:avLst/>
                      </a:prstGeom>
                    </p:spPr>
                  </p:pic>
                  <p:sp>
                    <p:nvSpPr>
                      <p:cNvPr id="71" name="正方形/長方形 70"/>
                      <p:cNvSpPr/>
                      <p:nvPr/>
                    </p:nvSpPr>
                    <p:spPr>
                      <a:xfrm>
                        <a:off x="4178333" y="575431"/>
                        <a:ext cx="376657" cy="589445"/>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grpSp>
                <p:sp>
                  <p:nvSpPr>
                    <p:cNvPr id="65" name="右矢印 64"/>
                    <p:cNvSpPr/>
                    <p:nvPr/>
                  </p:nvSpPr>
                  <p:spPr>
                    <a:xfrm rot="12878734">
                      <a:off x="4331111" y="3111996"/>
                      <a:ext cx="405495" cy="394637"/>
                    </a:xfrm>
                    <a:prstGeom prst="rightArrow">
                      <a:avLst>
                        <a:gd name="adj1" fmla="val 50000"/>
                        <a:gd name="adj2" fmla="val 65148"/>
                      </a:avLst>
                    </a:prstGeom>
                    <a:ln>
                      <a:noFill/>
                    </a:ln>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400" b="0" i="0" u="none" strike="noStrike" kern="1200" cap="none" spc="0" normalizeH="0" baseline="0" noProof="0">
                        <a:ln>
                          <a:noFill/>
                        </a:ln>
                        <a:solidFill>
                          <a:prstClr val="white"/>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cxnSp>
                  <p:nvCxnSpPr>
                    <p:cNvPr id="66" name="直線コネクタ 65"/>
                    <p:cNvCxnSpPr/>
                    <p:nvPr/>
                  </p:nvCxnSpPr>
                  <p:spPr>
                    <a:xfrm>
                      <a:off x="3771548" y="3693674"/>
                      <a:ext cx="166981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1 つの角を切り取った四角形 66"/>
                    <p:cNvSpPr/>
                    <p:nvPr/>
                  </p:nvSpPr>
                  <p:spPr>
                    <a:xfrm flipH="1" flipV="1">
                      <a:off x="4881053" y="2578921"/>
                      <a:ext cx="579865" cy="225814"/>
                    </a:xfrm>
                    <a:prstGeom prst="snip1Rect">
                      <a:avLst>
                        <a:gd name="adj" fmla="val 33063"/>
                      </a:avLst>
                    </a:prstGeom>
                    <a:solidFill>
                      <a:schemeClr val="bg1">
                        <a:lumMod val="8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68" name="直線コネクタ 67"/>
                    <p:cNvCxnSpPr>
                      <a:endCxn id="67" idx="2"/>
                    </p:cNvCxnSpPr>
                    <p:nvPr/>
                  </p:nvCxnSpPr>
                  <p:spPr>
                    <a:xfrm flipV="1">
                      <a:off x="5441363" y="2691828"/>
                      <a:ext cx="19555" cy="1001406"/>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2" name="四角形吹き出し 71"/>
                  <p:cNvSpPr/>
                  <p:nvPr/>
                </p:nvSpPr>
                <p:spPr>
                  <a:xfrm flipV="1">
                    <a:off x="3002633" y="3673345"/>
                    <a:ext cx="1051086" cy="750110"/>
                  </a:xfrm>
                  <a:prstGeom prst="wedgeRectCallout">
                    <a:avLst>
                      <a:gd name="adj1" fmla="val -21485"/>
                      <a:gd name="adj2" fmla="val -48456"/>
                    </a:avLst>
                  </a:prstGeom>
                  <a:noFill/>
                  <a:ln w="9525"/>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02" name="正方形/長方形 101"/>
                  <p:cNvSpPr/>
                  <p:nvPr/>
                </p:nvSpPr>
                <p:spPr>
                  <a:xfrm>
                    <a:off x="3505374" y="4178846"/>
                    <a:ext cx="880337" cy="415498"/>
                  </a:xfrm>
                  <a:prstGeom prst="rect">
                    <a:avLst/>
                  </a:prstGeom>
                  <a:solidFill>
                    <a:schemeClr val="bg1"/>
                  </a:solidFill>
                  <a:effectLst>
                    <a:softEdge rad="63500"/>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Accelerator pedal</a:t>
                    </a:r>
                    <a:endParaRPr kumimoji="1" lang="ja-JP" altLang="en-US"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03" name="正方形/長方形 102"/>
                  <p:cNvSpPr/>
                  <p:nvPr/>
                </p:nvSpPr>
                <p:spPr>
                  <a:xfrm>
                    <a:off x="2970980" y="3679469"/>
                    <a:ext cx="906017" cy="253916"/>
                  </a:xfrm>
                  <a:prstGeom prst="rect">
                    <a:avLst/>
                  </a:prstGeom>
                  <a:solidFill>
                    <a:srgbClr val="F8F8F8"/>
                  </a:solidFill>
                  <a:effectLst>
                    <a:softEdge rad="63500"/>
                  </a:effec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Brake pedal</a:t>
                    </a:r>
                    <a:endParaRPr kumimoji="1" lang="ja-JP" altLang="en-US"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grpSp>
          </p:grpSp>
          <p:sp>
            <p:nvSpPr>
              <p:cNvPr id="105" name="正方形/長方形 104"/>
              <p:cNvSpPr/>
              <p:nvPr/>
            </p:nvSpPr>
            <p:spPr>
              <a:xfrm>
                <a:off x="2305920" y="2074668"/>
                <a:ext cx="1021533" cy="52322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Cut-in</a:t>
                </a:r>
                <a:r>
                  <a:rPr kumimoji="1" lang="en-US" altLang="ja-JP" sz="1400" b="0" i="0" u="none" strike="noStrike" kern="1200" cap="none" spc="0" normalizeH="0" noProof="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 start</a:t>
                </a:r>
                <a:endParaRPr kumimoji="1" lang="ja-JP" altLang="en-US" sz="14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sp>
            <p:nvSpPr>
              <p:cNvPr id="12" name="右矢印 11"/>
              <p:cNvSpPr/>
              <p:nvPr/>
            </p:nvSpPr>
            <p:spPr>
              <a:xfrm>
                <a:off x="3661204" y="2668581"/>
                <a:ext cx="798990" cy="470517"/>
              </a:xfrm>
              <a:prstGeom prst="rightArrow">
                <a:avLst/>
              </a:prstGeom>
              <a:solidFill>
                <a:schemeClr val="bg1">
                  <a:lumMod val="9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2000"/>
              </a:p>
            </p:txBody>
          </p:sp>
          <p:sp>
            <p:nvSpPr>
              <p:cNvPr id="106" name="右矢印 105"/>
              <p:cNvSpPr/>
              <p:nvPr/>
            </p:nvSpPr>
            <p:spPr>
              <a:xfrm>
                <a:off x="5969118" y="2668551"/>
                <a:ext cx="798990" cy="470517"/>
              </a:xfrm>
              <a:prstGeom prst="rightArrow">
                <a:avLst/>
              </a:prstGeom>
              <a:solidFill>
                <a:schemeClr val="bg1">
                  <a:lumMod val="9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2000"/>
              </a:p>
            </p:txBody>
          </p:sp>
        </p:grpSp>
        <p:sp>
          <p:nvSpPr>
            <p:cNvPr id="108" name="正方形/長方形 107"/>
            <p:cNvSpPr/>
            <p:nvPr/>
          </p:nvSpPr>
          <p:spPr>
            <a:xfrm>
              <a:off x="2462189" y="2173274"/>
              <a:ext cx="5597010" cy="335268"/>
            </a:xfrm>
            <a:prstGeom prst="rect">
              <a:avLst/>
            </a:prstGeom>
            <a:solidFill>
              <a:schemeClr val="bg1"/>
            </a:solidFill>
          </p:spPr>
          <p:txBody>
            <a:bodyPr wrap="square">
              <a:spAutoFit/>
            </a:bodyPr>
            <a:lstStyle/>
            <a:p>
              <a:r>
                <a:rPr lang="en-US" altLang="ja-JP" b="1">
                  <a:latin typeface="Arial" panose="020B0604020202020204" pitchFamily="34" charset="0"/>
                  <a:ea typeface="Meiryo UI" panose="020B0604030504040204" pitchFamily="50" charset="-128"/>
                  <a:cs typeface="Arial" panose="020B0604020202020204" pitchFamily="34" charset="0"/>
                </a:rPr>
                <a:t>Total delay of driver's reaction to cut-in by other vehicle  </a:t>
              </a:r>
              <a:endParaRPr lang="ja-JP" altLang="en-US" b="1">
                <a:latin typeface="Arial" panose="020B0604020202020204" pitchFamily="34" charset="0"/>
                <a:ea typeface="Meiryo UI" panose="020B0604030504040204" pitchFamily="50" charset="-128"/>
                <a:cs typeface="Arial" panose="020B0604020202020204" pitchFamily="34" charset="0"/>
              </a:endParaRPr>
            </a:p>
          </p:txBody>
        </p:sp>
      </p:grpSp>
      <p:sp>
        <p:nvSpPr>
          <p:cNvPr id="6" name="スライド番号プレースホルダー 5"/>
          <p:cNvSpPr>
            <a:spLocks noGrp="1"/>
          </p:cNvSpPr>
          <p:nvPr>
            <p:ph type="sldNum" sz="quarter" idx="12"/>
          </p:nvPr>
        </p:nvSpPr>
        <p:spPr/>
        <p:txBody>
          <a:bodyPr/>
          <a:lstStyle/>
          <a:p>
            <a:fld id="{1F25B796-51C5-48F3-97B0-F4A72A0E66D1}" type="slidenum">
              <a:rPr kumimoji="1" lang="ja-JP" altLang="en-US" smtClean="0"/>
              <a:t>13</a:t>
            </a:fld>
            <a:endParaRPr kumimoji="1" lang="ja-JP" altLang="en-US"/>
          </a:p>
        </p:txBody>
      </p:sp>
    </p:spTree>
    <p:extLst>
      <p:ext uri="{BB962C8B-B14F-4D97-AF65-F5344CB8AC3E}">
        <p14:creationId xmlns:p14="http://schemas.microsoft.com/office/powerpoint/2010/main" val="2778929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図 53"/>
          <p:cNvPicPr>
            <a:picLocks noChangeAspect="1"/>
          </p:cNvPicPr>
          <p:nvPr/>
        </p:nvPicPr>
        <p:blipFill>
          <a:blip r:embed="rId3"/>
          <a:stretch>
            <a:fillRect/>
          </a:stretch>
        </p:blipFill>
        <p:spPr>
          <a:xfrm>
            <a:off x="5879588" y="2311577"/>
            <a:ext cx="2779381" cy="2832831"/>
          </a:xfrm>
          <a:prstGeom prst="rect">
            <a:avLst/>
          </a:prstGeom>
        </p:spPr>
      </p:pic>
      <p:sp>
        <p:nvSpPr>
          <p:cNvPr id="23" name="正方形/長方形 22"/>
          <p:cNvSpPr/>
          <p:nvPr/>
        </p:nvSpPr>
        <p:spPr>
          <a:xfrm>
            <a:off x="206149" y="693666"/>
            <a:ext cx="9543959" cy="629974"/>
          </a:xfrm>
          <a:prstGeom prst="rect">
            <a:avLst/>
          </a:prstGeom>
          <a:solidFill>
            <a:schemeClr val="accent1">
              <a:lumMod val="20000"/>
              <a:lumOff val="80000"/>
            </a:schemeClr>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 name="タイトル 1"/>
          <p:cNvSpPr txBox="1">
            <a:spLocks/>
          </p:cNvSpPr>
          <p:nvPr/>
        </p:nvSpPr>
        <p:spPr>
          <a:xfrm>
            <a:off x="93990" y="67023"/>
            <a:ext cx="9543496" cy="531766"/>
          </a:xfrm>
          <a:prstGeom prst="rect">
            <a:avLst/>
          </a:prstGeom>
        </p:spPr>
        <p:txBody>
          <a:bodyPr vert="horz" lIns="91440" tIns="45720" rIns="91440" bIns="45720" rtlCol="0" anchor="ctr">
            <a:noAutofit/>
          </a:bodyPr>
          <a:lstStyle>
            <a:defPPr>
              <a:defRPr lang="ja-JP"/>
            </a:defPPr>
            <a:lvl1pPr marR="0" lvl="0" indent="0" defTabSz="914400" fontAlgn="auto">
              <a:lnSpc>
                <a:spcPct val="100000"/>
              </a:lnSpc>
              <a:spcBef>
                <a:spcPct val="0"/>
              </a:spcBef>
              <a:spcAft>
                <a:spcPts val="0"/>
              </a:spcAft>
              <a:buClrTx/>
              <a:buSzTx/>
              <a:buFontTx/>
              <a:buNone/>
              <a:tabLst/>
              <a:defRPr sz="2800" b="0" i="0" u="none" strike="noStrike"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eiryo UI" panose="020B0604030504040204" pitchFamily="50" charset="-128"/>
                <a:cs typeface="Arial" panose="020B0604020202020204" pitchFamily="34" charset="0"/>
              </a:defRPr>
            </a:lvl1pPr>
          </a:lstStyle>
          <a:p>
            <a:r>
              <a:rPr lang="en-US" altLang="ja-JP" dirty="0"/>
              <a:t>Risk Perception Time Against Cut-in by Other Vehicle</a:t>
            </a:r>
            <a:endParaRPr lang="ja-JP" altLang="en-US" dirty="0"/>
          </a:p>
        </p:txBody>
      </p:sp>
      <p:sp>
        <p:nvSpPr>
          <p:cNvPr id="4" name="テキスト ボックス 3">
            <a:extLst>
              <a:ext uri="{FF2B5EF4-FFF2-40B4-BE49-F238E27FC236}">
                <a16:creationId xmlns:a16="http://schemas.microsoft.com/office/drawing/2014/main" id="{5BE094A7-E6B3-4B28-AA4B-4C47149D884B}"/>
              </a:ext>
            </a:extLst>
          </p:cNvPr>
          <p:cNvSpPr txBox="1"/>
          <p:nvPr/>
        </p:nvSpPr>
        <p:spPr>
          <a:xfrm>
            <a:off x="5745712" y="1682862"/>
            <a:ext cx="3520477" cy="66043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46" b="1" i="0" u="none" strike="noStrike" kern="1200" cap="none" spc="0" normalizeH="0" baseline="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rPr>
              <a:t>Time to perceive risk after other vehicle</a:t>
            </a:r>
            <a:r>
              <a:rPr kumimoji="1" lang="en-US" altLang="ja-JP" sz="1846" b="1" i="0" u="none" strike="noStrike" kern="1200" cap="none" spc="0" normalizeH="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rPr>
              <a:t> started to cut-in</a:t>
            </a:r>
            <a:endParaRPr kumimoji="1" lang="ja-JP" altLang="en-US" sz="1846" b="1" i="0" u="none" strike="noStrike" kern="1200" cap="none" spc="0" normalizeH="0" baseline="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endParaRPr>
          </a:p>
        </p:txBody>
      </p:sp>
      <p:sp>
        <p:nvSpPr>
          <p:cNvPr id="5" name="テキスト ボックス 4">
            <a:extLst>
              <a:ext uri="{FF2B5EF4-FFF2-40B4-BE49-F238E27FC236}">
                <a16:creationId xmlns:a16="http://schemas.microsoft.com/office/drawing/2014/main" id="{57CCE45A-192C-4508-9BD1-3D2733FCECF5}"/>
              </a:ext>
            </a:extLst>
          </p:cNvPr>
          <p:cNvSpPr txBox="1"/>
          <p:nvPr/>
        </p:nvSpPr>
        <p:spPr>
          <a:xfrm rot="16200000">
            <a:off x="5226404" y="3526576"/>
            <a:ext cx="1109599" cy="31963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77" b="0" i="0" u="none" strike="noStrike" kern="1200" cap="none" spc="0" normalizeH="0" baseline="0" noProof="0" dirty="0">
                <a:ln>
                  <a:noFill/>
                </a:ln>
                <a:solidFill>
                  <a:srgbClr val="000000"/>
                </a:solidFill>
                <a:effectLst/>
                <a:uLnTx/>
                <a:uFillTx/>
                <a:latin typeface="Meiryo UI" pitchFamily="50" charset="-128"/>
                <a:ea typeface="Meiryo UI" pitchFamily="50" charset="-128"/>
                <a:cs typeface="Meiryo UI" pitchFamily="50" charset="-128"/>
              </a:rPr>
              <a:t>Time[sec]</a:t>
            </a:r>
            <a:endParaRPr kumimoji="1" lang="ja-JP" altLang="en-US" sz="1477" b="0" i="0" u="none" strike="noStrike" kern="1200" cap="none" spc="0" normalizeH="0" baseline="0" noProof="0" dirty="0">
              <a:ln>
                <a:noFill/>
              </a:ln>
              <a:solidFill>
                <a:srgbClr val="000000"/>
              </a:solidFill>
              <a:effectLst/>
              <a:uLnTx/>
              <a:uFillTx/>
              <a:latin typeface="Meiryo UI" pitchFamily="50" charset="-128"/>
              <a:ea typeface="Meiryo UI" pitchFamily="50" charset="-128"/>
              <a:cs typeface="Meiryo UI" pitchFamily="50" charset="-128"/>
            </a:endParaRPr>
          </a:p>
        </p:txBody>
      </p:sp>
      <p:sp>
        <p:nvSpPr>
          <p:cNvPr id="7" name="テキスト ボックス 6"/>
          <p:cNvSpPr txBox="1"/>
          <p:nvPr/>
        </p:nvSpPr>
        <p:spPr>
          <a:xfrm>
            <a:off x="6765630" y="2671498"/>
            <a:ext cx="1479892"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200" b="1" i="0" u="none" strike="noStrike" kern="1200" cap="none" spc="0" normalizeH="0" baseline="0" noProof="0">
                <a:ln>
                  <a:noFill/>
                </a:ln>
                <a:solidFill>
                  <a:srgbClr val="000000"/>
                </a:solidFill>
                <a:effectLst/>
                <a:uLnTx/>
                <a:uFillTx/>
                <a:latin typeface="Meiryo UI" pitchFamily="50" charset="-128"/>
                <a:ea typeface="Meiryo UI" pitchFamily="50" charset="-128"/>
                <a:cs typeface="Meiryo UI" pitchFamily="50" charset="-128"/>
              </a:rPr>
              <a:t>0.87</a:t>
            </a:r>
            <a:r>
              <a:rPr kumimoji="1" lang="ja-JP" altLang="en-US" sz="1200" b="1" i="0" u="none" strike="noStrike" kern="1200" cap="none" spc="0" normalizeH="0" baseline="0" noProof="0">
                <a:ln>
                  <a:noFill/>
                </a:ln>
                <a:solidFill>
                  <a:srgbClr val="000000"/>
                </a:solidFill>
                <a:effectLst/>
                <a:uLnTx/>
                <a:uFillTx/>
                <a:latin typeface="Meiryo UI" pitchFamily="50" charset="-128"/>
                <a:ea typeface="Meiryo UI" pitchFamily="50" charset="-128"/>
                <a:cs typeface="Meiryo UI" pitchFamily="50" charset="-128"/>
              </a:rPr>
              <a:t>　　　     </a:t>
            </a:r>
            <a:r>
              <a:rPr kumimoji="1" lang="en-US" altLang="ja-JP" sz="1200" b="1" i="0" u="none" strike="noStrike" kern="1200" cap="none" spc="0" normalizeH="0" baseline="0" noProof="0">
                <a:ln>
                  <a:noFill/>
                </a:ln>
                <a:solidFill>
                  <a:srgbClr val="000000"/>
                </a:solidFill>
                <a:effectLst/>
                <a:uLnTx/>
                <a:uFillTx/>
                <a:latin typeface="Meiryo UI" pitchFamily="50" charset="-128"/>
                <a:ea typeface="Meiryo UI" pitchFamily="50" charset="-128"/>
                <a:cs typeface="Meiryo UI" pitchFamily="50" charset="-128"/>
              </a:rPr>
              <a:t>0.47</a:t>
            </a:r>
            <a:endParaRPr kumimoji="1" lang="ja-JP" altLang="en-US" sz="1200" b="1" i="0" u="none" strike="noStrike" kern="1200" cap="none" spc="0" normalizeH="0" baseline="0" noProof="0" dirty="0">
              <a:ln>
                <a:noFill/>
              </a:ln>
              <a:solidFill>
                <a:srgbClr val="000000"/>
              </a:solidFill>
              <a:effectLst/>
              <a:uLnTx/>
              <a:uFillTx/>
              <a:latin typeface="Meiryo UI" pitchFamily="50" charset="-128"/>
              <a:ea typeface="Meiryo UI" pitchFamily="50" charset="-128"/>
              <a:cs typeface="Meiryo UI" pitchFamily="50" charset="-128"/>
            </a:endParaRPr>
          </a:p>
        </p:txBody>
      </p:sp>
      <p:cxnSp>
        <p:nvCxnSpPr>
          <p:cNvPr id="12" name="直線コネクタ 11"/>
          <p:cNvCxnSpPr/>
          <p:nvPr/>
        </p:nvCxnSpPr>
        <p:spPr>
          <a:xfrm flipV="1">
            <a:off x="7075557" y="4560419"/>
            <a:ext cx="1800000" cy="7033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8193156" y="4497526"/>
            <a:ext cx="685800" cy="33231"/>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268298" y="663616"/>
            <a:ext cx="9369188" cy="707886"/>
          </a:xfrm>
          <a:prstGeom prst="rect">
            <a:avLst/>
          </a:prstGeom>
          <a:noFill/>
        </p:spPr>
        <p:txBody>
          <a:bodyPr wrap="square" rtlCol="0">
            <a:spAutoFit/>
          </a:bodyPr>
          <a:lstStyle/>
          <a:p>
            <a:pPr lvl="0" defTabSz="914400" fontAlgn="base">
              <a:lnSpc>
                <a:spcPts val="2400"/>
              </a:lnSpc>
              <a:spcBef>
                <a:spcPct val="0"/>
              </a:spcBef>
              <a:spcAft>
                <a:spcPct val="0"/>
              </a:spcAft>
              <a:defRPr/>
            </a:pPr>
            <a:r>
              <a:rPr lang="en-US" altLang="ja-JP" b="1" dirty="0">
                <a:solidFill>
                  <a:srgbClr val="333333"/>
                </a:solidFill>
                <a:latin typeface="Arial" panose="020B0604020202020204" pitchFamily="34" charset="0"/>
                <a:ea typeface="Meiryo UI"/>
                <a:cs typeface="Arial" panose="020B0604020202020204" pitchFamily="34" charset="0"/>
              </a:rPr>
              <a:t>Average time of risk perception was 0.8 sec in the first </a:t>
            </a:r>
            <a:r>
              <a:rPr kumimoji="1" lang="en-US" altLang="ja-JP" b="1" i="0" u="none" strike="noStrike" kern="1200" cap="none" spc="0" normalizeH="0" baseline="0" noProof="0" dirty="0">
                <a:ln>
                  <a:noFill/>
                </a:ln>
                <a:solidFill>
                  <a:srgbClr val="333333"/>
                </a:solidFill>
                <a:effectLst/>
                <a:uLnTx/>
                <a:uFillTx/>
                <a:latin typeface="Arial" panose="020B0604020202020204" pitchFamily="34" charset="0"/>
                <a:ea typeface="Meiryo UI"/>
                <a:cs typeface="Arial" panose="020B0604020202020204" pitchFamily="34" charset="0"/>
              </a:rPr>
              <a:t>trial,</a:t>
            </a:r>
            <a:r>
              <a:rPr lang="en-US" altLang="ja-JP" b="1" dirty="0">
                <a:solidFill>
                  <a:srgbClr val="333333"/>
                </a:solidFill>
                <a:latin typeface="Arial" panose="020B0604020202020204" pitchFamily="34" charset="0"/>
                <a:ea typeface="Meiryo UI"/>
                <a:cs typeface="Arial" panose="020B0604020202020204" pitchFamily="34" charset="0"/>
              </a:rPr>
              <a:t> and 0.4 sec in the second and subsequent trials</a:t>
            </a:r>
            <a:endParaRPr kumimoji="1" lang="en-US" altLang="ja-JP" b="1" i="0" u="none" strike="noStrike" kern="1200" cap="none" spc="0" normalizeH="0" baseline="0" noProof="0" dirty="0">
              <a:ln>
                <a:noFill/>
              </a:ln>
              <a:solidFill>
                <a:srgbClr val="333333"/>
              </a:solidFill>
              <a:effectLst/>
              <a:uLnTx/>
              <a:uFillTx/>
              <a:latin typeface="Arial" panose="020B0604020202020204" pitchFamily="34" charset="0"/>
              <a:ea typeface="Meiryo UI"/>
              <a:cs typeface="Arial" panose="020B0604020202020204" pitchFamily="34" charset="0"/>
            </a:endParaRPr>
          </a:p>
        </p:txBody>
      </p:sp>
      <p:sp>
        <p:nvSpPr>
          <p:cNvPr id="11" name="テキスト ボックス 10"/>
          <p:cNvSpPr txBox="1"/>
          <p:nvPr/>
        </p:nvSpPr>
        <p:spPr>
          <a:xfrm>
            <a:off x="8700974" y="4419093"/>
            <a:ext cx="521297" cy="262829"/>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8" b="1" i="0" u="none" strike="noStrike" kern="1200" cap="none" spc="0" normalizeH="0" baseline="0" noProof="0" dirty="0">
                <a:ln>
                  <a:noFill/>
                </a:ln>
                <a:solidFill>
                  <a:srgbClr val="000000"/>
                </a:solidFill>
                <a:effectLst/>
                <a:uLnTx/>
                <a:uFillTx/>
                <a:latin typeface="Meiryo UI" pitchFamily="50" charset="-128"/>
                <a:ea typeface="Meiryo UI" pitchFamily="50" charset="-128"/>
                <a:cs typeface="Meiryo UI" pitchFamily="50" charset="-128"/>
              </a:rPr>
              <a:t>Avg.</a:t>
            </a:r>
            <a:endParaRPr kumimoji="1" lang="ja-JP" altLang="en-US" sz="1108" b="1" i="0" u="none" strike="noStrike" kern="1200" cap="none" spc="0" normalizeH="0" baseline="0" noProof="0" dirty="0">
              <a:ln>
                <a:noFill/>
              </a:ln>
              <a:solidFill>
                <a:srgbClr val="000000"/>
              </a:solidFill>
              <a:effectLst/>
              <a:uLnTx/>
              <a:uFillTx/>
              <a:latin typeface="Meiryo UI" pitchFamily="50" charset="-128"/>
              <a:ea typeface="Meiryo UI" pitchFamily="50" charset="-128"/>
              <a:cs typeface="Meiryo UI" pitchFamily="50" charset="-128"/>
            </a:endParaRPr>
          </a:p>
        </p:txBody>
      </p:sp>
      <p:sp>
        <p:nvSpPr>
          <p:cNvPr id="6" name="テキスト ボックス 5"/>
          <p:cNvSpPr txBox="1"/>
          <p:nvPr/>
        </p:nvSpPr>
        <p:spPr>
          <a:xfrm>
            <a:off x="6629371" y="4742831"/>
            <a:ext cx="2736419" cy="477054"/>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rgbClr val="080808"/>
                </a:solidFill>
                <a:effectLst/>
                <a:uLnTx/>
                <a:uFillTx/>
                <a:latin typeface="Arial Narrow" panose="020B0606020202030204" pitchFamily="34" charset="0"/>
                <a:ea typeface="Meiryo UI" pitchFamily="50" charset="-128"/>
                <a:cs typeface="Arial" panose="020B0604020202020204" pitchFamily="34" charset="0"/>
              </a:rPr>
              <a:t>　 </a:t>
            </a:r>
            <a:r>
              <a:rPr lang="en-US" altLang="ja-JP" sz="1400" b="1" dirty="0">
                <a:solidFill>
                  <a:srgbClr val="080808"/>
                </a:solidFill>
                <a:latin typeface="Arial Narrow" panose="020B0606020202030204" pitchFamily="34" charset="0"/>
                <a:ea typeface="Meiryo UI" pitchFamily="50" charset="-128"/>
                <a:cs typeface="Arial" panose="020B0604020202020204" pitchFamily="34" charset="0"/>
              </a:rPr>
              <a:t>1</a:t>
            </a:r>
            <a:r>
              <a:rPr lang="en-US" altLang="ja-JP" sz="1400" b="1" baseline="30000" dirty="0">
                <a:solidFill>
                  <a:srgbClr val="080808"/>
                </a:solidFill>
                <a:latin typeface="Arial Narrow" panose="020B0606020202030204" pitchFamily="34" charset="0"/>
                <a:ea typeface="Meiryo UI" pitchFamily="50" charset="-128"/>
                <a:cs typeface="Arial" panose="020B0604020202020204" pitchFamily="34" charset="0"/>
              </a:rPr>
              <a:t>st</a:t>
            </a:r>
            <a:r>
              <a:rPr lang="en-US" altLang="ja-JP" sz="1400" b="1" dirty="0">
                <a:solidFill>
                  <a:srgbClr val="080808"/>
                </a:solidFill>
                <a:latin typeface="Arial Narrow" panose="020B0606020202030204" pitchFamily="34" charset="0"/>
                <a:ea typeface="Meiryo UI" pitchFamily="50" charset="-128"/>
                <a:cs typeface="Arial" panose="020B0604020202020204" pitchFamily="34" charset="0"/>
              </a:rPr>
              <a:t>                   2</a:t>
            </a:r>
            <a:r>
              <a:rPr lang="en-US" altLang="ja-JP" sz="1400" b="1" baseline="30000" dirty="0">
                <a:solidFill>
                  <a:srgbClr val="080808"/>
                </a:solidFill>
                <a:latin typeface="Arial Narrow" panose="020B0606020202030204" pitchFamily="34" charset="0"/>
                <a:ea typeface="Meiryo UI" pitchFamily="50" charset="-128"/>
                <a:cs typeface="Arial" panose="020B0604020202020204" pitchFamily="34" charset="0"/>
              </a:rPr>
              <a:t>nd</a:t>
            </a:r>
            <a:r>
              <a:rPr lang="en-US" altLang="ja-JP" sz="1400" b="1" dirty="0">
                <a:solidFill>
                  <a:srgbClr val="080808"/>
                </a:solidFill>
                <a:latin typeface="Arial Narrow" panose="020B0606020202030204" pitchFamily="34" charset="0"/>
                <a:ea typeface="Meiryo UI" pitchFamily="50" charset="-128"/>
                <a:cs typeface="Arial" panose="020B0604020202020204" pitchFamily="34" charset="0"/>
              </a:rPr>
              <a:t> and </a:t>
            </a:r>
            <a:r>
              <a:rPr lang="en-US" altLang="ja-JP" sz="1400" b="1" dirty="0" err="1">
                <a:solidFill>
                  <a:srgbClr val="080808"/>
                </a:solidFill>
                <a:latin typeface="Arial Narrow" panose="020B0606020202030204" pitchFamily="34" charset="0"/>
                <a:ea typeface="Meiryo UI" pitchFamily="50" charset="-128"/>
                <a:cs typeface="Arial" panose="020B0604020202020204" pitchFamily="34" charset="0"/>
              </a:rPr>
              <a:t>subseq</a:t>
            </a:r>
            <a:r>
              <a:rPr lang="en-US" altLang="ja-JP" sz="1400" b="1" dirty="0">
                <a:solidFill>
                  <a:srgbClr val="080808"/>
                </a:solidFill>
                <a:latin typeface="Arial Narrow" panose="020B0606020202030204" pitchFamily="34" charset="0"/>
                <a:ea typeface="Meiryo UI" pitchFamily="50" charset="-128"/>
                <a:cs typeface="Arial" panose="020B0604020202020204"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a:ln>
                  <a:noFill/>
                </a:ln>
                <a:solidFill>
                  <a:srgbClr val="080808"/>
                </a:solidFill>
                <a:effectLst/>
                <a:uLnTx/>
                <a:uFillTx/>
                <a:latin typeface="Arial Narrow" panose="020B0606020202030204" pitchFamily="34" charset="0"/>
                <a:ea typeface="Meiryo UI" pitchFamily="50" charset="-128"/>
                <a:cs typeface="Arial" panose="020B0604020202020204" pitchFamily="34" charset="0"/>
              </a:rPr>
              <a:t>（</a:t>
            </a:r>
            <a:r>
              <a:rPr kumimoji="1" lang="en-US" altLang="ja-JP" sz="1100" b="0" i="0" u="none" strike="noStrike" kern="1200" cap="none" spc="0" normalizeH="0" baseline="0" noProof="0">
                <a:ln>
                  <a:noFill/>
                </a:ln>
                <a:solidFill>
                  <a:srgbClr val="080808"/>
                </a:solidFill>
                <a:effectLst/>
                <a:uLnTx/>
                <a:uFillTx/>
                <a:latin typeface="Arial Narrow" panose="020B0606020202030204" pitchFamily="34" charset="0"/>
                <a:ea typeface="Meiryo UI" pitchFamily="50" charset="-128"/>
                <a:cs typeface="Arial" panose="020B0604020202020204" pitchFamily="34" charset="0"/>
              </a:rPr>
              <a:t>n=4</a:t>
            </a:r>
            <a:r>
              <a:rPr kumimoji="1" lang="ja-JP" altLang="en-US" sz="1100" b="0" i="0" u="none" strike="noStrike" kern="1200" cap="none" spc="0" normalizeH="0" baseline="0" noProof="0">
                <a:ln>
                  <a:noFill/>
                </a:ln>
                <a:solidFill>
                  <a:srgbClr val="080808"/>
                </a:solidFill>
                <a:effectLst/>
                <a:uLnTx/>
                <a:uFillTx/>
                <a:latin typeface="Arial Narrow" panose="020B0606020202030204" pitchFamily="34" charset="0"/>
                <a:ea typeface="Meiryo UI" pitchFamily="50" charset="-128"/>
                <a:cs typeface="Arial" panose="020B0604020202020204" pitchFamily="34" charset="0"/>
              </a:rPr>
              <a:t>）        </a:t>
            </a:r>
            <a:r>
              <a:rPr kumimoji="1" lang="ja-JP" altLang="en-US" sz="1100" b="0" i="0" u="none" strike="noStrike" kern="1200" cap="none" spc="0" normalizeH="0" baseline="0" noProof="0" dirty="0">
                <a:ln>
                  <a:noFill/>
                </a:ln>
                <a:solidFill>
                  <a:srgbClr val="080808"/>
                </a:solidFill>
                <a:effectLst/>
                <a:uLnTx/>
                <a:uFillTx/>
                <a:latin typeface="Arial Narrow" panose="020B0606020202030204" pitchFamily="34" charset="0"/>
                <a:ea typeface="Meiryo UI" pitchFamily="50" charset="-128"/>
                <a:cs typeface="Arial" panose="020B0604020202020204" pitchFamily="34" charset="0"/>
              </a:rPr>
              <a:t>　          </a:t>
            </a:r>
            <a:r>
              <a:rPr kumimoji="1" lang="en-US" altLang="ja-JP" sz="1100" b="0" i="0" u="none" strike="noStrike" kern="1200" cap="none" spc="0" normalizeH="0" baseline="0" noProof="0">
                <a:ln>
                  <a:noFill/>
                </a:ln>
                <a:solidFill>
                  <a:srgbClr val="080808"/>
                </a:solidFill>
                <a:effectLst/>
                <a:uLnTx/>
                <a:uFillTx/>
                <a:latin typeface="Arial Narrow" panose="020B0606020202030204" pitchFamily="34" charset="0"/>
                <a:ea typeface="Meiryo UI" pitchFamily="50" charset="-128"/>
                <a:cs typeface="Arial" panose="020B0604020202020204" pitchFamily="34" charset="0"/>
              </a:rPr>
              <a:t>(n=4)</a:t>
            </a:r>
            <a:endParaRPr kumimoji="1" lang="ja-JP" altLang="en-US" sz="1100" b="0" i="0" u="none" strike="noStrike" kern="1200" cap="none" spc="0" normalizeH="0" baseline="0" noProof="0" dirty="0">
              <a:ln>
                <a:noFill/>
              </a:ln>
              <a:solidFill>
                <a:srgbClr val="080808"/>
              </a:solidFill>
              <a:effectLst/>
              <a:uLnTx/>
              <a:uFillTx/>
              <a:latin typeface="Arial Narrow" panose="020B0606020202030204" pitchFamily="34" charset="0"/>
              <a:ea typeface="Meiryo UI" pitchFamily="50" charset="-128"/>
              <a:cs typeface="Arial" panose="020B0604020202020204" pitchFamily="34" charset="0"/>
            </a:endParaRPr>
          </a:p>
        </p:txBody>
      </p:sp>
      <p:sp>
        <p:nvSpPr>
          <p:cNvPr id="8" name="テキスト ボックス 7"/>
          <p:cNvSpPr txBox="1"/>
          <p:nvPr/>
        </p:nvSpPr>
        <p:spPr>
          <a:xfrm>
            <a:off x="5546539" y="5263038"/>
            <a:ext cx="4028801" cy="584775"/>
          </a:xfrm>
          <a:prstGeom prst="rect">
            <a:avLst/>
          </a:prstGeom>
          <a:solidFill>
            <a:srgbClr val="FFFF99"/>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1600" b="1" dirty="0">
                <a:solidFill>
                  <a:srgbClr val="333333"/>
                </a:solidFill>
                <a:latin typeface="Arial" panose="020B0604020202020204" pitchFamily="34" charset="0"/>
                <a:ea typeface="Meiryo UI"/>
                <a:cs typeface="Arial" panose="020B0604020202020204" pitchFamily="34" charset="0"/>
              </a:rPr>
              <a:t>- 1</a:t>
            </a:r>
            <a:r>
              <a:rPr lang="en-US" altLang="ja-JP" sz="1600" b="1" baseline="30000" dirty="0">
                <a:solidFill>
                  <a:srgbClr val="333333"/>
                </a:solidFill>
                <a:latin typeface="Arial" panose="020B0604020202020204" pitchFamily="34" charset="0"/>
                <a:ea typeface="Meiryo UI"/>
                <a:cs typeface="Arial" panose="020B0604020202020204" pitchFamily="34" charset="0"/>
              </a:rPr>
              <a:t>st</a:t>
            </a:r>
            <a:r>
              <a:rPr lang="en-US" altLang="ja-JP" sz="1600" b="1" dirty="0">
                <a:solidFill>
                  <a:srgbClr val="333333"/>
                </a:solidFill>
                <a:latin typeface="Arial" panose="020B0604020202020204" pitchFamily="34" charset="0"/>
                <a:ea typeface="Meiryo UI"/>
                <a:cs typeface="Arial" panose="020B0604020202020204" pitchFamily="34" charset="0"/>
              </a:rPr>
              <a:t> trial: Approx</a:t>
            </a:r>
            <a:r>
              <a:rPr lang="en-US" altLang="ja-JP" sz="1600" b="1">
                <a:solidFill>
                  <a:srgbClr val="333333"/>
                </a:solidFill>
                <a:latin typeface="Arial" panose="020B0604020202020204" pitchFamily="34" charset="0"/>
                <a:ea typeface="Meiryo UI"/>
                <a:cs typeface="Arial" panose="020B0604020202020204" pitchFamily="34" charset="0"/>
              </a:rPr>
              <a:t>. 0.9 </a:t>
            </a:r>
            <a:r>
              <a:rPr lang="en-US" altLang="ja-JP" sz="1600" b="1" dirty="0">
                <a:solidFill>
                  <a:srgbClr val="333333"/>
                </a:solidFill>
                <a:latin typeface="Arial" panose="020B0604020202020204" pitchFamily="34" charset="0"/>
                <a:ea typeface="Meiryo UI"/>
                <a:cs typeface="Arial" panose="020B0604020202020204" pitchFamily="34" charset="0"/>
              </a:rPr>
              <a:t>sec.</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333333"/>
                </a:solidFill>
                <a:effectLst/>
                <a:uLnTx/>
                <a:uFillTx/>
                <a:latin typeface="Arial" panose="020B0604020202020204" pitchFamily="34" charset="0"/>
                <a:ea typeface="Meiryo UI"/>
                <a:cs typeface="Arial" panose="020B0604020202020204" pitchFamily="34" charset="0"/>
              </a:rPr>
              <a:t>- 2</a:t>
            </a:r>
            <a:r>
              <a:rPr kumimoji="1" lang="en-US" altLang="ja-JP" sz="1600" b="1" i="0" u="none" strike="noStrike" kern="1200" cap="none" spc="0" normalizeH="0" baseline="30000" noProof="0" dirty="0">
                <a:ln>
                  <a:noFill/>
                </a:ln>
                <a:solidFill>
                  <a:srgbClr val="333333"/>
                </a:solidFill>
                <a:effectLst/>
                <a:uLnTx/>
                <a:uFillTx/>
                <a:latin typeface="Arial" panose="020B0604020202020204" pitchFamily="34" charset="0"/>
                <a:ea typeface="Meiryo UI"/>
                <a:cs typeface="Arial" panose="020B0604020202020204" pitchFamily="34" charset="0"/>
              </a:rPr>
              <a:t>nd</a:t>
            </a:r>
            <a:r>
              <a:rPr kumimoji="1" lang="en-US" altLang="ja-JP" sz="1600" b="1" i="0" u="none" strike="noStrike" kern="1200" cap="none" spc="0" normalizeH="0" baseline="0" noProof="0" dirty="0">
                <a:ln>
                  <a:noFill/>
                </a:ln>
                <a:solidFill>
                  <a:srgbClr val="333333"/>
                </a:solidFill>
                <a:effectLst/>
                <a:uLnTx/>
                <a:uFillTx/>
                <a:latin typeface="Arial" panose="020B0604020202020204" pitchFamily="34" charset="0"/>
                <a:ea typeface="Meiryo UI"/>
                <a:cs typeface="Arial" panose="020B0604020202020204" pitchFamily="34" charset="0"/>
              </a:rPr>
              <a:t> and </a:t>
            </a:r>
            <a:r>
              <a:rPr kumimoji="1" lang="en-US" altLang="ja-JP" sz="1600" b="1" i="0" u="none" strike="noStrike" kern="1200" cap="none" spc="0" normalizeH="0" baseline="0" noProof="0" dirty="0" err="1">
                <a:ln>
                  <a:noFill/>
                </a:ln>
                <a:solidFill>
                  <a:srgbClr val="333333"/>
                </a:solidFill>
                <a:effectLst/>
                <a:uLnTx/>
                <a:uFillTx/>
                <a:latin typeface="Arial" panose="020B0604020202020204" pitchFamily="34" charset="0"/>
                <a:ea typeface="Meiryo UI"/>
                <a:cs typeface="Arial" panose="020B0604020202020204" pitchFamily="34" charset="0"/>
              </a:rPr>
              <a:t>subseq</a:t>
            </a:r>
            <a:r>
              <a:rPr kumimoji="1" lang="en-US" altLang="ja-JP" sz="1600" b="1" i="0" u="none" strike="noStrike" kern="1200" cap="none" spc="0" normalizeH="0" baseline="0" noProof="0" dirty="0">
                <a:ln>
                  <a:noFill/>
                </a:ln>
                <a:solidFill>
                  <a:srgbClr val="333333"/>
                </a:solidFill>
                <a:effectLst/>
                <a:uLnTx/>
                <a:uFillTx/>
                <a:latin typeface="Arial" panose="020B0604020202020204" pitchFamily="34" charset="0"/>
                <a:ea typeface="Meiryo UI"/>
                <a:cs typeface="Arial" panose="020B0604020202020204" pitchFamily="34" charset="0"/>
              </a:rPr>
              <a:t>.</a:t>
            </a:r>
            <a:r>
              <a:rPr kumimoji="1" lang="en-US" altLang="ja-JP" sz="1600" b="1" i="0" u="none" strike="noStrike" kern="1200" cap="none" spc="0" normalizeH="0" noProof="0" dirty="0">
                <a:ln>
                  <a:noFill/>
                </a:ln>
                <a:solidFill>
                  <a:srgbClr val="333333"/>
                </a:solidFill>
                <a:effectLst/>
                <a:uLnTx/>
                <a:uFillTx/>
                <a:latin typeface="Arial" panose="020B0604020202020204" pitchFamily="34" charset="0"/>
                <a:ea typeface="Meiryo UI"/>
                <a:cs typeface="Arial" panose="020B0604020202020204" pitchFamily="34" charset="0"/>
              </a:rPr>
              <a:t> trials</a:t>
            </a:r>
            <a:r>
              <a:rPr lang="en-US" altLang="ja-JP" sz="1600" b="1" dirty="0">
                <a:solidFill>
                  <a:srgbClr val="333333"/>
                </a:solidFill>
                <a:latin typeface="Arial" panose="020B0604020202020204" pitchFamily="34" charset="0"/>
                <a:ea typeface="Meiryo UI"/>
                <a:cs typeface="Arial" panose="020B0604020202020204" pitchFamily="34" charset="0"/>
              </a:rPr>
              <a:t>: Approx</a:t>
            </a:r>
            <a:r>
              <a:rPr lang="en-US" altLang="ja-JP" sz="1600" b="1">
                <a:solidFill>
                  <a:srgbClr val="333333"/>
                </a:solidFill>
                <a:latin typeface="Arial" panose="020B0604020202020204" pitchFamily="34" charset="0"/>
                <a:ea typeface="Meiryo UI"/>
                <a:cs typeface="Arial" panose="020B0604020202020204" pitchFamily="34" charset="0"/>
              </a:rPr>
              <a:t>. 0.5 </a:t>
            </a:r>
            <a:r>
              <a:rPr lang="en-US" altLang="ja-JP" sz="1600" b="1" dirty="0">
                <a:solidFill>
                  <a:srgbClr val="333333"/>
                </a:solidFill>
                <a:latin typeface="Arial" panose="020B0604020202020204" pitchFamily="34" charset="0"/>
                <a:ea typeface="Meiryo UI"/>
                <a:cs typeface="Arial" panose="020B0604020202020204" pitchFamily="34" charset="0"/>
              </a:rPr>
              <a:t>sec.</a:t>
            </a:r>
            <a:endParaRPr kumimoji="1" lang="en-US" altLang="ja-JP" sz="1600" b="1" i="0" u="none" strike="noStrike" kern="1200" cap="none" spc="0" normalizeH="0" baseline="0" noProof="0" dirty="0">
              <a:ln>
                <a:noFill/>
              </a:ln>
              <a:solidFill>
                <a:srgbClr val="333333"/>
              </a:solidFill>
              <a:effectLst/>
              <a:uLnTx/>
              <a:uFillTx/>
              <a:latin typeface="Arial" panose="020B0604020202020204" pitchFamily="34" charset="0"/>
              <a:ea typeface="Meiryo UI"/>
              <a:cs typeface="Arial" panose="020B0604020202020204" pitchFamily="34" charset="0"/>
            </a:endParaRPr>
          </a:p>
        </p:txBody>
      </p:sp>
      <p:sp>
        <p:nvSpPr>
          <p:cNvPr id="24" name="円/楕円 36"/>
          <p:cNvSpPr/>
          <p:nvPr/>
        </p:nvSpPr>
        <p:spPr>
          <a:xfrm>
            <a:off x="200472" y="615269"/>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正方形/長方形 42"/>
          <p:cNvSpPr/>
          <p:nvPr/>
        </p:nvSpPr>
        <p:spPr>
          <a:xfrm>
            <a:off x="4762352" y="5983944"/>
            <a:ext cx="5100742" cy="584775"/>
          </a:xfrm>
          <a:prstGeom prst="rect">
            <a:avLst/>
          </a:prstGeom>
        </p:spPr>
        <p:txBody>
          <a:bodyPr wrap="square">
            <a:spAutoFit/>
          </a:bodyPr>
          <a:lstStyle/>
          <a:p>
            <a:r>
              <a:rPr lang="en-US" altLang="ja-JP" sz="1600" dirty="0">
                <a:latin typeface="Meiryo UI" panose="020B0604030504040204" pitchFamily="50" charset="-128"/>
                <a:ea typeface="Meiryo UI" panose="020B0604030504040204" pitchFamily="50" charset="-128"/>
              </a:rPr>
              <a:t>※The collected data are results of same TTC and brake avoidance with the same cut-in timing.</a:t>
            </a:r>
            <a:endParaRPr lang="ja-JP" altLang="en-US" sz="1600" dirty="0">
              <a:latin typeface="Meiryo UI" panose="020B0604030504040204" pitchFamily="50" charset="-128"/>
              <a:ea typeface="Meiryo UI" panose="020B0604030504040204" pitchFamily="50" charset="-128"/>
            </a:endParaRPr>
          </a:p>
        </p:txBody>
      </p:sp>
      <p:pic>
        <p:nvPicPr>
          <p:cNvPr id="9" name="図 8"/>
          <p:cNvPicPr>
            <a:picLocks noChangeAspect="1"/>
          </p:cNvPicPr>
          <p:nvPr/>
        </p:nvPicPr>
        <p:blipFill>
          <a:blip r:embed="rId4"/>
          <a:stretch>
            <a:fillRect/>
          </a:stretch>
        </p:blipFill>
        <p:spPr>
          <a:xfrm>
            <a:off x="149103" y="1622801"/>
            <a:ext cx="4999941" cy="3828652"/>
          </a:xfrm>
          <a:prstGeom prst="rect">
            <a:avLst/>
          </a:prstGeom>
        </p:spPr>
      </p:pic>
      <p:sp>
        <p:nvSpPr>
          <p:cNvPr id="2" name="スライド番号プレースホルダー 1"/>
          <p:cNvSpPr>
            <a:spLocks noGrp="1"/>
          </p:cNvSpPr>
          <p:nvPr>
            <p:ph type="sldNum" sz="quarter" idx="12"/>
          </p:nvPr>
        </p:nvSpPr>
        <p:spPr/>
        <p:txBody>
          <a:bodyPr/>
          <a:lstStyle/>
          <a:p>
            <a:fld id="{1F25B796-51C5-48F3-97B0-F4A72A0E66D1}" type="slidenum">
              <a:rPr kumimoji="1" lang="ja-JP" altLang="en-US" smtClean="0"/>
              <a:t>14</a:t>
            </a:fld>
            <a:endParaRPr kumimoji="1" lang="ja-JP" altLang="en-US"/>
          </a:p>
        </p:txBody>
      </p:sp>
    </p:spTree>
    <p:extLst>
      <p:ext uri="{BB962C8B-B14F-4D97-AF65-F5344CB8AC3E}">
        <p14:creationId xmlns:p14="http://schemas.microsoft.com/office/powerpoint/2010/main" val="1264166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 name="図 230"/>
          <p:cNvPicPr>
            <a:picLocks noChangeAspect="1"/>
          </p:cNvPicPr>
          <p:nvPr/>
        </p:nvPicPr>
        <p:blipFill>
          <a:blip r:embed="rId3"/>
          <a:stretch>
            <a:fillRect/>
          </a:stretch>
        </p:blipFill>
        <p:spPr>
          <a:xfrm>
            <a:off x="448557" y="4885089"/>
            <a:ext cx="7073112" cy="1925966"/>
          </a:xfrm>
          <a:prstGeom prst="rect">
            <a:avLst/>
          </a:prstGeom>
        </p:spPr>
      </p:pic>
      <p:pic>
        <p:nvPicPr>
          <p:cNvPr id="6" name="図 5"/>
          <p:cNvPicPr>
            <a:picLocks noChangeAspect="1"/>
          </p:cNvPicPr>
          <p:nvPr/>
        </p:nvPicPr>
        <p:blipFill>
          <a:blip r:embed="rId3"/>
          <a:stretch>
            <a:fillRect/>
          </a:stretch>
        </p:blipFill>
        <p:spPr>
          <a:xfrm>
            <a:off x="491201" y="2474383"/>
            <a:ext cx="7073112" cy="1925966"/>
          </a:xfrm>
          <a:prstGeom prst="rect">
            <a:avLst/>
          </a:prstGeom>
        </p:spPr>
      </p:pic>
      <p:sp>
        <p:nvSpPr>
          <p:cNvPr id="694" name="正方形/長方形 693"/>
          <p:cNvSpPr/>
          <p:nvPr/>
        </p:nvSpPr>
        <p:spPr>
          <a:xfrm>
            <a:off x="206149" y="713921"/>
            <a:ext cx="9543959" cy="1045624"/>
          </a:xfrm>
          <a:prstGeom prst="rect">
            <a:avLst/>
          </a:prstGeom>
          <a:solidFill>
            <a:schemeClr val="accent1">
              <a:lumMod val="20000"/>
              <a:lumOff val="80000"/>
            </a:schemeClr>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 name="タイトル 1">
            <a:extLst>
              <a:ext uri="{FF2B5EF4-FFF2-40B4-BE49-F238E27FC236}">
                <a16:creationId xmlns:a16="http://schemas.microsoft.com/office/drawing/2014/main" id="{BA10414E-6061-451C-906F-4634DE73E9FA}"/>
              </a:ext>
            </a:extLst>
          </p:cNvPr>
          <p:cNvSpPr>
            <a:spLocks noGrp="1"/>
          </p:cNvSpPr>
          <p:nvPr>
            <p:ph type="title" idx="4294967295"/>
          </p:nvPr>
        </p:nvSpPr>
        <p:spPr>
          <a:xfrm>
            <a:off x="35824" y="65989"/>
            <a:ext cx="9359900" cy="576262"/>
          </a:xfrm>
        </p:spPr>
        <p:txBody>
          <a:bodyPr vert="horz" lIns="91440" tIns="45720" rIns="91440" bIns="45720" rtlCol="0" anchor="ctr">
            <a:noAutofit/>
          </a:bodyPr>
          <a:lstStyle/>
          <a:p>
            <a:pPr defTabSz="914400">
              <a:lnSpc>
                <a:spcPct val="100000"/>
              </a:lnSpc>
            </a:pPr>
            <a:r>
              <a:rPr lang="en-US" altLang="ja-JP" sz="2800" dirty="0">
                <a:solidFill>
                  <a:prstClr val="black"/>
                </a:solidFill>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Driver Reaction Time Against Cut-in</a:t>
            </a:r>
            <a:endParaRPr lang="ja-JP" altLang="en-US" sz="2800" dirty="0">
              <a:solidFill>
                <a:prstClr val="black"/>
              </a:solidFill>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endParaRPr>
          </a:p>
        </p:txBody>
      </p:sp>
      <p:sp>
        <p:nvSpPr>
          <p:cNvPr id="203" name="円/楕円 36"/>
          <p:cNvSpPr/>
          <p:nvPr/>
        </p:nvSpPr>
        <p:spPr>
          <a:xfrm>
            <a:off x="200472" y="615269"/>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04" name="テキスト ボックス 403">
            <a:extLst>
              <a:ext uri="{FF2B5EF4-FFF2-40B4-BE49-F238E27FC236}">
                <a16:creationId xmlns:a16="http://schemas.microsoft.com/office/drawing/2014/main" id="{5C5CC915-2CCB-4B03-A934-D0F09A3DCCE4}"/>
              </a:ext>
            </a:extLst>
          </p:cNvPr>
          <p:cNvSpPr txBox="1"/>
          <p:nvPr/>
        </p:nvSpPr>
        <p:spPr>
          <a:xfrm>
            <a:off x="138581" y="1985963"/>
            <a:ext cx="1184940" cy="369332"/>
          </a:xfrm>
          <a:prstGeom prst="rect">
            <a:avLst/>
          </a:prstGeom>
          <a:solidFill>
            <a:schemeClr val="accent5">
              <a:lumMod val="20000"/>
              <a:lumOff val="80000"/>
            </a:schemeClr>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rPr>
              <a:t>&lt;1</a:t>
            </a:r>
            <a:r>
              <a:rPr kumimoji="1" lang="en-US" altLang="ja-JP" sz="1800" b="1" i="0" u="none" strike="noStrike" kern="1200" cap="none" spc="0" normalizeH="0" baseline="3000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rPr>
              <a:t>st </a:t>
            </a:r>
            <a:r>
              <a:rPr lang="en-US" altLang="ja-JP" sz="1800" b="1" dirty="0">
                <a:solidFill>
                  <a:srgbClr val="333333"/>
                </a:solidFill>
                <a:latin typeface="Arial" panose="020B0604020202020204" pitchFamily="34" charset="0"/>
                <a:ea typeface="Meiryo UI" pitchFamily="50" charset="-128"/>
                <a:cs typeface="Arial" panose="020B0604020202020204" pitchFamily="34" charset="0"/>
              </a:rPr>
              <a:t>trial</a:t>
            </a:r>
            <a:r>
              <a:rPr kumimoji="1" lang="en-US" altLang="ja-JP" sz="1800" b="1" i="0" u="none" strike="noStrike" kern="1200" cap="none" spc="0" normalizeH="0" baseline="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rPr>
              <a:t>&gt;</a:t>
            </a:r>
            <a:endParaRPr kumimoji="1" lang="ja-JP" altLang="en-US" sz="1800" b="1" i="0" u="none" strike="noStrike" kern="1200" cap="none" spc="0" normalizeH="0" baseline="0" noProof="0" dirty="0">
              <a:ln>
                <a:noFill/>
              </a:ln>
              <a:solidFill>
                <a:srgbClr val="333333"/>
              </a:solidFill>
              <a:effectLst/>
              <a:uLnTx/>
              <a:uFillTx/>
              <a:latin typeface="Arial" panose="020B0604020202020204" pitchFamily="34" charset="0"/>
              <a:ea typeface="Meiryo UI" pitchFamily="50" charset="-128"/>
              <a:cs typeface="Arial" panose="020B0604020202020204" pitchFamily="34" charset="0"/>
            </a:endParaRPr>
          </a:p>
        </p:txBody>
      </p:sp>
      <p:sp>
        <p:nvSpPr>
          <p:cNvPr id="405" name="テキスト ボックス 404">
            <a:extLst>
              <a:ext uri="{FF2B5EF4-FFF2-40B4-BE49-F238E27FC236}">
                <a16:creationId xmlns:a16="http://schemas.microsoft.com/office/drawing/2014/main" id="{F9A20023-A267-4D98-823C-439046A30DB7}"/>
              </a:ext>
            </a:extLst>
          </p:cNvPr>
          <p:cNvSpPr txBox="1"/>
          <p:nvPr/>
        </p:nvSpPr>
        <p:spPr>
          <a:xfrm>
            <a:off x="173022" y="4480650"/>
            <a:ext cx="2375827" cy="369332"/>
          </a:xfrm>
          <a:prstGeom prst="rect">
            <a:avLst/>
          </a:prstGeom>
          <a:solidFill>
            <a:schemeClr val="accent6">
              <a:lumMod val="20000"/>
              <a:lumOff val="80000"/>
            </a:schemeClr>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333333"/>
                </a:solidFill>
                <a:effectLst/>
                <a:uLnTx/>
                <a:uFillTx/>
                <a:latin typeface="Arial Narrow" panose="020B0606020202030204" pitchFamily="34" charset="0"/>
                <a:ea typeface="Meiryo UI" pitchFamily="50" charset="-128"/>
                <a:cs typeface="Arial" panose="020B0604020202020204" pitchFamily="34" charset="0"/>
              </a:rPr>
              <a:t>&lt;2</a:t>
            </a:r>
            <a:r>
              <a:rPr kumimoji="1" lang="en-US" altLang="ja-JP" sz="1800" b="1" i="0" u="none" strike="noStrike" kern="1200" cap="none" spc="0" normalizeH="0" baseline="30000" noProof="0" dirty="0">
                <a:ln>
                  <a:noFill/>
                </a:ln>
                <a:solidFill>
                  <a:srgbClr val="333333"/>
                </a:solidFill>
                <a:effectLst/>
                <a:uLnTx/>
                <a:uFillTx/>
                <a:latin typeface="Arial Narrow" panose="020B0606020202030204" pitchFamily="34" charset="0"/>
                <a:ea typeface="Meiryo UI" pitchFamily="50" charset="-128"/>
                <a:cs typeface="Arial" panose="020B0604020202020204" pitchFamily="34" charset="0"/>
              </a:rPr>
              <a:t>nd</a:t>
            </a:r>
            <a:r>
              <a:rPr kumimoji="1" lang="en-US" altLang="ja-JP" sz="1800" b="1" i="0" u="none" strike="noStrike" kern="1200" cap="none" spc="0" normalizeH="0" baseline="0" noProof="0" dirty="0">
                <a:ln>
                  <a:noFill/>
                </a:ln>
                <a:solidFill>
                  <a:srgbClr val="333333"/>
                </a:solidFill>
                <a:effectLst/>
                <a:uLnTx/>
                <a:uFillTx/>
                <a:latin typeface="Arial Narrow" panose="020B0606020202030204" pitchFamily="34" charset="0"/>
                <a:ea typeface="Meiryo UI" pitchFamily="50" charset="-128"/>
                <a:cs typeface="Arial" panose="020B0604020202020204" pitchFamily="34" charset="0"/>
              </a:rPr>
              <a:t> and</a:t>
            </a:r>
            <a:r>
              <a:rPr kumimoji="1" lang="en-US" altLang="ja-JP" sz="1800" b="1" i="0" u="none" strike="noStrike" kern="1200" cap="none" spc="0" normalizeH="0" noProof="0" dirty="0">
                <a:ln>
                  <a:noFill/>
                </a:ln>
                <a:solidFill>
                  <a:srgbClr val="333333"/>
                </a:solidFill>
                <a:effectLst/>
                <a:uLnTx/>
                <a:uFillTx/>
                <a:latin typeface="Arial Narrow" panose="020B0606020202030204" pitchFamily="34" charset="0"/>
                <a:ea typeface="Meiryo UI" pitchFamily="50" charset="-128"/>
                <a:cs typeface="Arial" panose="020B0604020202020204" pitchFamily="34" charset="0"/>
              </a:rPr>
              <a:t> </a:t>
            </a:r>
            <a:r>
              <a:rPr kumimoji="1" lang="en-US" altLang="ja-JP" sz="1800" b="1" i="0" u="none" strike="noStrike" kern="1200" cap="none" spc="0" normalizeH="0" noProof="0" dirty="0" err="1">
                <a:ln>
                  <a:noFill/>
                </a:ln>
                <a:solidFill>
                  <a:srgbClr val="333333"/>
                </a:solidFill>
                <a:effectLst/>
                <a:uLnTx/>
                <a:uFillTx/>
                <a:latin typeface="Arial Narrow" panose="020B0606020202030204" pitchFamily="34" charset="0"/>
                <a:ea typeface="Meiryo UI" pitchFamily="50" charset="-128"/>
                <a:cs typeface="Arial" panose="020B0604020202020204" pitchFamily="34" charset="0"/>
              </a:rPr>
              <a:t>subseq</a:t>
            </a:r>
            <a:r>
              <a:rPr kumimoji="1" lang="en-US" altLang="ja-JP" sz="1800" b="1" i="0" u="none" strike="noStrike" kern="1200" cap="none" spc="0" normalizeH="0" noProof="0" dirty="0">
                <a:ln>
                  <a:noFill/>
                </a:ln>
                <a:solidFill>
                  <a:srgbClr val="333333"/>
                </a:solidFill>
                <a:effectLst/>
                <a:uLnTx/>
                <a:uFillTx/>
                <a:latin typeface="Arial Narrow" panose="020B0606020202030204" pitchFamily="34" charset="0"/>
                <a:ea typeface="Meiryo UI" pitchFamily="50" charset="-128"/>
                <a:cs typeface="Arial" panose="020B0604020202020204" pitchFamily="34" charset="0"/>
              </a:rPr>
              <a:t>. trials</a:t>
            </a:r>
            <a:r>
              <a:rPr kumimoji="1" lang="en-US" altLang="ja-JP" sz="1800" b="1" i="0" u="none" strike="noStrike" kern="1200" cap="none" spc="0" normalizeH="0" baseline="0" noProof="0" dirty="0">
                <a:ln>
                  <a:noFill/>
                </a:ln>
                <a:solidFill>
                  <a:srgbClr val="333333"/>
                </a:solidFill>
                <a:effectLst/>
                <a:uLnTx/>
                <a:uFillTx/>
                <a:latin typeface="Arial Narrow" panose="020B0606020202030204" pitchFamily="34" charset="0"/>
                <a:ea typeface="Meiryo UI" pitchFamily="50" charset="-128"/>
                <a:cs typeface="Arial" panose="020B0604020202020204" pitchFamily="34" charset="0"/>
              </a:rPr>
              <a:t>&gt;</a:t>
            </a:r>
            <a:endParaRPr kumimoji="1" lang="ja-JP" altLang="en-US" sz="1800" b="1" i="0" u="none" strike="noStrike" kern="1200" cap="none" spc="0" normalizeH="0" baseline="0" noProof="0" dirty="0">
              <a:ln>
                <a:noFill/>
              </a:ln>
              <a:solidFill>
                <a:srgbClr val="333333"/>
              </a:solidFill>
              <a:effectLst/>
              <a:uLnTx/>
              <a:uFillTx/>
              <a:latin typeface="Arial Narrow" panose="020B0606020202030204" pitchFamily="34" charset="0"/>
              <a:ea typeface="Meiryo UI" pitchFamily="50" charset="-128"/>
              <a:cs typeface="Arial" panose="020B0604020202020204" pitchFamily="34" charset="0"/>
            </a:endParaRPr>
          </a:p>
        </p:txBody>
      </p:sp>
      <p:sp>
        <p:nvSpPr>
          <p:cNvPr id="46" name="正方形/長方形 45"/>
          <p:cNvSpPr/>
          <p:nvPr/>
        </p:nvSpPr>
        <p:spPr>
          <a:xfrm>
            <a:off x="8414017" y="5951329"/>
            <a:ext cx="552183" cy="598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右矢印 6"/>
          <p:cNvSpPr/>
          <p:nvPr/>
        </p:nvSpPr>
        <p:spPr>
          <a:xfrm>
            <a:off x="2007495" y="2776037"/>
            <a:ext cx="610367" cy="530984"/>
          </a:xfrm>
          <a:prstGeom prst="rightArrow">
            <a:avLst/>
          </a:prstGeom>
          <a:solidFill>
            <a:schemeClr val="tx2">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230" name="右矢印 229"/>
          <p:cNvSpPr/>
          <p:nvPr/>
        </p:nvSpPr>
        <p:spPr>
          <a:xfrm>
            <a:off x="2673282" y="2776037"/>
            <a:ext cx="610367" cy="530984"/>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232" name="右矢印 231"/>
          <p:cNvSpPr/>
          <p:nvPr/>
        </p:nvSpPr>
        <p:spPr>
          <a:xfrm>
            <a:off x="1946368" y="5253085"/>
            <a:ext cx="304401" cy="530984"/>
          </a:xfrm>
          <a:prstGeom prst="rightArrow">
            <a:avLst/>
          </a:prstGeom>
          <a:solidFill>
            <a:schemeClr val="tx2">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右矢印 232"/>
          <p:cNvSpPr/>
          <p:nvPr/>
        </p:nvSpPr>
        <p:spPr>
          <a:xfrm>
            <a:off x="2306189" y="5253085"/>
            <a:ext cx="610367" cy="530984"/>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9" name="図 48"/>
          <p:cNvPicPr>
            <a:picLocks noChangeAspect="1"/>
          </p:cNvPicPr>
          <p:nvPr/>
        </p:nvPicPr>
        <p:blipFill rotWithShape="1">
          <a:blip r:embed="rId4"/>
          <a:srcRect r="26566"/>
          <a:stretch/>
        </p:blipFill>
        <p:spPr>
          <a:xfrm>
            <a:off x="5878936" y="2398433"/>
            <a:ext cx="3699975" cy="1727562"/>
          </a:xfrm>
          <a:prstGeom prst="rect">
            <a:avLst/>
          </a:prstGeom>
          <a:solidFill>
            <a:schemeClr val="bg1"/>
          </a:solidFill>
        </p:spPr>
      </p:pic>
      <p:sp>
        <p:nvSpPr>
          <p:cNvPr id="51" name="角丸四角形 50"/>
          <p:cNvSpPr/>
          <p:nvPr/>
        </p:nvSpPr>
        <p:spPr>
          <a:xfrm>
            <a:off x="5878936" y="2384415"/>
            <a:ext cx="2389695" cy="1731312"/>
          </a:xfrm>
          <a:prstGeom prst="roundRect">
            <a:avLst>
              <a:gd name="adj" fmla="val 5976"/>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9" name="左右矢印 8"/>
          <p:cNvSpPr/>
          <p:nvPr/>
        </p:nvSpPr>
        <p:spPr>
          <a:xfrm>
            <a:off x="5894786" y="2164135"/>
            <a:ext cx="2373845" cy="438397"/>
          </a:xfrm>
          <a:prstGeom prst="leftRightArrow">
            <a:avLst>
              <a:gd name="adj1" fmla="val 59712"/>
              <a:gd name="adj2" fmla="val 42716"/>
            </a:avLst>
          </a:prstGeom>
          <a:solidFill>
            <a:schemeClr val="bg1"/>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0.8s</a:t>
            </a:r>
            <a:endParaRPr kumimoji="1" lang="ja-JP" altLang="en-US" sz="1600" dirty="0">
              <a:solidFill>
                <a:schemeClr val="tx1"/>
              </a:solidFill>
            </a:endParaRPr>
          </a:p>
        </p:txBody>
      </p:sp>
      <p:pic>
        <p:nvPicPr>
          <p:cNvPr id="52" name="図 51"/>
          <p:cNvPicPr>
            <a:picLocks noChangeAspect="1"/>
          </p:cNvPicPr>
          <p:nvPr/>
        </p:nvPicPr>
        <p:blipFill rotWithShape="1">
          <a:blip r:embed="rId4"/>
          <a:srcRect r="26566"/>
          <a:stretch/>
        </p:blipFill>
        <p:spPr>
          <a:xfrm>
            <a:off x="5878936" y="4805846"/>
            <a:ext cx="3699975" cy="1727562"/>
          </a:xfrm>
          <a:prstGeom prst="rect">
            <a:avLst/>
          </a:prstGeom>
          <a:solidFill>
            <a:schemeClr val="bg1"/>
          </a:solidFill>
        </p:spPr>
      </p:pic>
      <p:sp>
        <p:nvSpPr>
          <p:cNvPr id="53" name="角丸四角形 52"/>
          <p:cNvSpPr/>
          <p:nvPr/>
        </p:nvSpPr>
        <p:spPr>
          <a:xfrm>
            <a:off x="7031864" y="4791828"/>
            <a:ext cx="1198130" cy="1731312"/>
          </a:xfrm>
          <a:prstGeom prst="roundRect">
            <a:avLst>
              <a:gd name="adj" fmla="val 5976"/>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54" name="左右矢印 53"/>
          <p:cNvSpPr/>
          <p:nvPr/>
        </p:nvSpPr>
        <p:spPr>
          <a:xfrm>
            <a:off x="7160654" y="4571548"/>
            <a:ext cx="1107977" cy="438397"/>
          </a:xfrm>
          <a:prstGeom prst="leftRightArrow">
            <a:avLst>
              <a:gd name="adj1" fmla="val 59712"/>
              <a:gd name="adj2" fmla="val 42716"/>
            </a:avLst>
          </a:prstGeom>
          <a:solidFill>
            <a:schemeClr val="bg1"/>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0.4s</a:t>
            </a:r>
            <a:endParaRPr kumimoji="1" lang="ja-JP" altLang="en-US" sz="1600" dirty="0">
              <a:solidFill>
                <a:schemeClr val="tx1"/>
              </a:solidFill>
            </a:endParaRPr>
          </a:p>
        </p:txBody>
      </p:sp>
      <p:sp>
        <p:nvSpPr>
          <p:cNvPr id="55" name="テキスト ボックス 54">
            <a:extLst>
              <a:ext uri="{FF2B5EF4-FFF2-40B4-BE49-F238E27FC236}">
                <a16:creationId xmlns:a16="http://schemas.microsoft.com/office/drawing/2014/main" id="{D40E5D25-3DC0-4A44-AC58-F624171541F0}"/>
              </a:ext>
            </a:extLst>
          </p:cNvPr>
          <p:cNvSpPr txBox="1"/>
          <p:nvPr/>
        </p:nvSpPr>
        <p:spPr>
          <a:xfrm>
            <a:off x="294363" y="860952"/>
            <a:ext cx="960769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effectLst/>
                <a:uLnTx/>
                <a:uFillTx/>
                <a:latin typeface="+mn-ea"/>
                <a:cs typeface="Arial" panose="020B0604020202020204" pitchFamily="34" charset="0"/>
              </a:rPr>
              <a:t>In 2</a:t>
            </a:r>
            <a:r>
              <a:rPr kumimoji="1" lang="en-US" altLang="ja-JP" sz="2000" b="1" i="0" u="none" strike="noStrike" kern="1200" cap="none" spc="0" normalizeH="0" baseline="30000" noProof="0" dirty="0">
                <a:ln>
                  <a:noFill/>
                </a:ln>
                <a:effectLst/>
                <a:uLnTx/>
                <a:uFillTx/>
                <a:latin typeface="+mn-ea"/>
                <a:cs typeface="Arial" panose="020B0604020202020204" pitchFamily="34" charset="0"/>
              </a:rPr>
              <a:t>nd</a:t>
            </a:r>
            <a:r>
              <a:rPr kumimoji="1" lang="en-US" altLang="ja-JP" sz="2000" b="1" i="0" u="none" strike="noStrike" kern="1200" cap="none" spc="0" normalizeH="0" baseline="0" noProof="0" dirty="0">
                <a:ln>
                  <a:noFill/>
                </a:ln>
                <a:effectLst/>
                <a:uLnTx/>
                <a:uFillTx/>
                <a:latin typeface="+mn-ea"/>
                <a:cs typeface="Arial" panose="020B0604020202020204" pitchFamily="34" charset="0"/>
              </a:rPr>
              <a:t> trial</a:t>
            </a:r>
            <a:r>
              <a:rPr kumimoji="1" lang="en-US" altLang="ja-JP" sz="2000" b="1" i="0" u="none" strike="noStrike" kern="1200" cap="none" spc="0" normalizeH="0" noProof="0" dirty="0">
                <a:ln>
                  <a:noFill/>
                </a:ln>
                <a:effectLst/>
                <a:uLnTx/>
                <a:uFillTx/>
                <a:latin typeface="+mn-ea"/>
                <a:cs typeface="Arial" panose="020B0604020202020204" pitchFamily="34" charset="0"/>
              </a:rPr>
              <a:t> </a:t>
            </a:r>
            <a:r>
              <a:rPr lang="en-US" altLang="ja-JP" sz="2000" b="1" dirty="0">
                <a:latin typeface="+mn-ea"/>
                <a:cs typeface="Arial" panose="020B0604020202020204" pitchFamily="34" charset="0"/>
              </a:rPr>
              <a:t>driver has </a:t>
            </a:r>
            <a:r>
              <a:rPr kumimoji="1" lang="en-US" altLang="ja-JP" sz="2000" b="1" i="0" u="none" strike="noStrike" kern="1200" cap="none" spc="0" normalizeH="0" baseline="0" noProof="0" dirty="0">
                <a:ln>
                  <a:noFill/>
                </a:ln>
                <a:effectLst/>
                <a:uLnTx/>
                <a:uFillTx/>
                <a:latin typeface="+mn-ea"/>
                <a:cs typeface="Arial" panose="020B0604020202020204" pitchFamily="34" charset="0"/>
              </a:rPr>
              <a:t>learned</a:t>
            </a:r>
            <a:r>
              <a:rPr kumimoji="1" lang="en-US" altLang="ja-JP" sz="2000" b="1" i="0" u="none" strike="noStrike" kern="1200" cap="none" spc="0" normalizeH="0" noProof="0" dirty="0">
                <a:ln>
                  <a:noFill/>
                </a:ln>
                <a:effectLst/>
                <a:uLnTx/>
                <a:uFillTx/>
                <a:latin typeface="+mn-ea"/>
                <a:cs typeface="Arial" panose="020B0604020202020204" pitchFamily="34" charset="0"/>
              </a:rPr>
              <a:t> the protocol in 1</a:t>
            </a:r>
            <a:r>
              <a:rPr kumimoji="1" lang="en-US" altLang="ja-JP" sz="2000" b="1" i="0" u="none" strike="noStrike" kern="1200" cap="none" spc="0" normalizeH="0" baseline="30000" noProof="0" dirty="0">
                <a:ln>
                  <a:noFill/>
                </a:ln>
                <a:effectLst/>
                <a:uLnTx/>
                <a:uFillTx/>
                <a:latin typeface="+mn-ea"/>
                <a:cs typeface="Arial" panose="020B0604020202020204" pitchFamily="34" charset="0"/>
              </a:rPr>
              <a:t>st</a:t>
            </a:r>
            <a:r>
              <a:rPr kumimoji="1" lang="en-US" altLang="ja-JP" sz="2000" b="1" i="0" u="none" strike="noStrike" kern="1200" cap="none" spc="0" normalizeH="0" noProof="0" dirty="0">
                <a:ln>
                  <a:noFill/>
                </a:ln>
                <a:effectLst/>
                <a:uLnTx/>
                <a:uFillTx/>
                <a:latin typeface="+mn-ea"/>
                <a:cs typeface="Arial" panose="020B0604020202020204" pitchFamily="34" charset="0"/>
              </a:rPr>
              <a:t> trial and will expect the cut in just after starting the lateral movement of the vehicle in adjacent lane.</a:t>
            </a:r>
          </a:p>
        </p:txBody>
      </p:sp>
      <p:sp>
        <p:nvSpPr>
          <p:cNvPr id="3" name="スライド番号プレースホルダー 2"/>
          <p:cNvSpPr>
            <a:spLocks noGrp="1"/>
          </p:cNvSpPr>
          <p:nvPr>
            <p:ph type="sldNum" sz="quarter" idx="12"/>
          </p:nvPr>
        </p:nvSpPr>
        <p:spPr/>
        <p:txBody>
          <a:bodyPr/>
          <a:lstStyle/>
          <a:p>
            <a:fld id="{1F25B796-51C5-48F3-97B0-F4A72A0E66D1}" type="slidenum">
              <a:rPr kumimoji="1" lang="ja-JP" altLang="en-US" smtClean="0"/>
              <a:t>15</a:t>
            </a:fld>
            <a:endParaRPr kumimoji="1" lang="ja-JP" altLang="en-US"/>
          </a:p>
        </p:txBody>
      </p:sp>
    </p:spTree>
    <p:extLst>
      <p:ext uri="{BB962C8B-B14F-4D97-AF65-F5344CB8AC3E}">
        <p14:creationId xmlns:p14="http://schemas.microsoft.com/office/powerpoint/2010/main" val="2022374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456168" y="3981448"/>
            <a:ext cx="8774107" cy="2437236"/>
            <a:chOff x="1535298" y="2286000"/>
            <a:chExt cx="8774107" cy="2437236"/>
          </a:xfrm>
        </p:grpSpPr>
        <p:sp>
          <p:nvSpPr>
            <p:cNvPr id="4" name="正方形/長方形 3"/>
            <p:cNvSpPr/>
            <p:nvPr/>
          </p:nvSpPr>
          <p:spPr>
            <a:xfrm>
              <a:off x="1535298" y="2286000"/>
              <a:ext cx="8767077" cy="2437236"/>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72866" rtl="0" eaLnBrk="1" fontAlgn="auto" latinLnBrk="0" hangingPunct="1">
                <a:lnSpc>
                  <a:spcPct val="100000"/>
                </a:lnSpc>
                <a:spcBef>
                  <a:spcPts val="0"/>
                </a:spcBef>
                <a:spcAft>
                  <a:spcPts val="0"/>
                </a:spcAft>
                <a:buClrTx/>
                <a:buSzTx/>
                <a:buFontTx/>
                <a:buNone/>
                <a:tabLst/>
                <a:defRPr/>
              </a:pPr>
              <a:endParaRPr kumimoji="1" lang="ja-JP" altLang="en-US" sz="2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5" name="直線コネクタ 4"/>
            <p:cNvCxnSpPr/>
            <p:nvPr/>
          </p:nvCxnSpPr>
          <p:spPr>
            <a:xfrm>
              <a:off x="1535589" y="2403307"/>
              <a:ext cx="875794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551463" y="4606576"/>
              <a:ext cx="875794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 name="グループ化 6"/>
            <p:cNvGrpSpPr/>
            <p:nvPr/>
          </p:nvGrpSpPr>
          <p:grpSpPr>
            <a:xfrm>
              <a:off x="1535298" y="3504618"/>
              <a:ext cx="8477914" cy="0"/>
              <a:chOff x="1535298" y="3504618"/>
              <a:chExt cx="8477914" cy="0"/>
            </a:xfrm>
          </p:grpSpPr>
          <p:cxnSp>
            <p:nvCxnSpPr>
              <p:cNvPr id="8" name="直線コネクタ 7"/>
              <p:cNvCxnSpPr>
                <a:stCxn id="4" idx="1"/>
              </p:cNvCxnSpPr>
              <p:nvPr/>
            </p:nvCxnSpPr>
            <p:spPr>
              <a:xfrm>
                <a:off x="1535298" y="3504618"/>
                <a:ext cx="167952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4700069" y="3504618"/>
                <a:ext cx="193096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8082246" y="3504618"/>
                <a:ext cx="193096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cxnSp>
        <p:nvCxnSpPr>
          <p:cNvPr id="11" name="直線コネクタ 10"/>
          <p:cNvCxnSpPr/>
          <p:nvPr/>
        </p:nvCxnSpPr>
        <p:spPr>
          <a:xfrm>
            <a:off x="3747307" y="5490842"/>
            <a:ext cx="3895577" cy="0"/>
          </a:xfrm>
          <a:prstGeom prst="line">
            <a:avLst/>
          </a:prstGeom>
          <a:ln w="9525">
            <a:solidFill>
              <a:srgbClr val="FFFF00"/>
            </a:solidFill>
            <a:prstDash val="solid"/>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2328679" y="4212831"/>
            <a:ext cx="4030871" cy="84019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3" name="直線コネクタ 12"/>
          <p:cNvCxnSpPr/>
          <p:nvPr/>
        </p:nvCxnSpPr>
        <p:spPr>
          <a:xfrm>
            <a:off x="3546451" y="5059900"/>
            <a:ext cx="1960964"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正方形/長方形 13"/>
          <p:cNvSpPr/>
          <p:nvPr/>
        </p:nvSpPr>
        <p:spPr>
          <a:xfrm>
            <a:off x="2976493" y="4190786"/>
            <a:ext cx="2566728" cy="58477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Emergency braking area</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600" b="1" dirty="0">
                <a:solidFill>
                  <a:prstClr val="black"/>
                </a:solidFill>
                <a:effectLst>
                  <a:glow rad="101600">
                    <a:prstClr val="white">
                      <a:alpha val="60000"/>
                    </a:prstClr>
                  </a:glow>
                </a:effectLst>
                <a:latin typeface="Arial" panose="020B0604020202020204" pitchFamily="34" charset="0"/>
                <a:ea typeface="Meiryo UI" panose="020B0604030504040204" pitchFamily="50" charset="-128"/>
                <a:cs typeface="Arial" panose="020B0604020202020204" pitchFamily="34" charset="0"/>
              </a:rPr>
              <a:t>（</a:t>
            </a:r>
            <a:r>
              <a:rPr kumimoji="0" lang="en-US" altLang="ja-JP" sz="1600" b="1" dirty="0">
                <a:solidFill>
                  <a:prstClr val="black"/>
                </a:solidFill>
                <a:effectLst>
                  <a:glow rad="101600">
                    <a:prstClr val="white">
                      <a:alpha val="60000"/>
                    </a:prstClr>
                  </a:glow>
                </a:effectLst>
                <a:latin typeface="Arial" panose="020B0604020202020204" pitchFamily="34" charset="0"/>
                <a:ea typeface="Meiryo UI" panose="020B0604030504040204" pitchFamily="50" charset="-128"/>
                <a:cs typeface="Arial" panose="020B0604020202020204" pitchFamily="34" charset="0"/>
              </a:rPr>
              <a:t>TTC</a:t>
            </a:r>
            <a:r>
              <a:rPr kumimoji="0" lang="ja-JP" altLang="en-US" sz="1600" b="1" dirty="0">
                <a:solidFill>
                  <a:prstClr val="black"/>
                </a:solidFill>
                <a:effectLst>
                  <a:glow rad="101600">
                    <a:prstClr val="white">
                      <a:alpha val="60000"/>
                    </a:prstClr>
                  </a:glow>
                </a:effectLst>
                <a:latin typeface="Arial" panose="020B0604020202020204" pitchFamily="34" charset="0"/>
                <a:ea typeface="Meiryo UI" panose="020B0604030504040204" pitchFamily="50" charset="-128"/>
                <a:cs typeface="Arial" panose="020B0604020202020204" pitchFamily="34" charset="0"/>
              </a:rPr>
              <a:t>＜＝２</a:t>
            </a:r>
            <a:r>
              <a:rPr kumimoji="0" lang="en-US" altLang="ja-JP" sz="1600" b="1" dirty="0">
                <a:solidFill>
                  <a:prstClr val="black"/>
                </a:solidFill>
                <a:effectLst>
                  <a:glow rad="101600">
                    <a:prstClr val="white">
                      <a:alpha val="60000"/>
                    </a:prstClr>
                  </a:glow>
                </a:effectLst>
                <a:latin typeface="Arial" panose="020B0604020202020204" pitchFamily="34" charset="0"/>
                <a:ea typeface="Meiryo UI" panose="020B0604030504040204" pitchFamily="50" charset="-128"/>
                <a:cs typeface="Arial" panose="020B0604020202020204" pitchFamily="34" charset="0"/>
              </a:rPr>
              <a:t>sec)</a:t>
            </a:r>
            <a:endParaRPr kumimoji="0" lang="ja-JP" altLang="en-US" sz="16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endParaRPr>
          </a:p>
        </p:txBody>
      </p:sp>
      <p:cxnSp>
        <p:nvCxnSpPr>
          <p:cNvPr id="15" name="直線コネクタ 14"/>
          <p:cNvCxnSpPr/>
          <p:nvPr/>
        </p:nvCxnSpPr>
        <p:spPr>
          <a:xfrm>
            <a:off x="467518" y="6178093"/>
            <a:ext cx="8674416" cy="0"/>
          </a:xfrm>
          <a:prstGeom prst="line">
            <a:avLst/>
          </a:prstGeom>
          <a:ln w="19050">
            <a:solidFill>
              <a:srgbClr val="FFFF00"/>
            </a:solidFill>
            <a:prstDash val="lgDashDot"/>
          </a:ln>
        </p:spPr>
        <p:style>
          <a:lnRef idx="1">
            <a:schemeClr val="accent1"/>
          </a:lnRef>
          <a:fillRef idx="0">
            <a:schemeClr val="accent1"/>
          </a:fillRef>
          <a:effectRef idx="0">
            <a:schemeClr val="accent1"/>
          </a:effectRef>
          <a:fontRef idx="minor">
            <a:schemeClr val="tx1"/>
          </a:fontRef>
        </p:style>
      </p:cxnSp>
      <p:sp>
        <p:nvSpPr>
          <p:cNvPr id="16" name="フリーフォーム 15"/>
          <p:cNvSpPr/>
          <p:nvPr/>
        </p:nvSpPr>
        <p:spPr>
          <a:xfrm>
            <a:off x="502797" y="5508565"/>
            <a:ext cx="8727478" cy="604690"/>
          </a:xfrm>
          <a:custGeom>
            <a:avLst/>
            <a:gdLst>
              <a:gd name="connsiteX0" fmla="*/ 31175 w 8783289"/>
              <a:gd name="connsiteY0" fmla="*/ 150148 h 664018"/>
              <a:gd name="connsiteX1" fmla="*/ 109552 w 8783289"/>
              <a:gd name="connsiteY1" fmla="*/ 115313 h 664018"/>
              <a:gd name="connsiteX2" fmla="*/ 928158 w 8783289"/>
              <a:gd name="connsiteY2" fmla="*/ 28228 h 664018"/>
              <a:gd name="connsiteX3" fmla="*/ 3061758 w 8783289"/>
              <a:gd name="connsiteY3" fmla="*/ 663953 h 664018"/>
              <a:gd name="connsiteX4" fmla="*/ 5447906 w 8783289"/>
              <a:gd name="connsiteY4" fmla="*/ 71770 h 664018"/>
              <a:gd name="connsiteX5" fmla="*/ 7572798 w 8783289"/>
              <a:gd name="connsiteY5" fmla="*/ 637828 h 664018"/>
              <a:gd name="connsiteX6" fmla="*/ 8783289 w 8783289"/>
              <a:gd name="connsiteY6" fmla="*/ 385279 h 664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83289" h="664018">
                <a:moveTo>
                  <a:pt x="31175" y="150148"/>
                </a:moveTo>
                <a:cubicBezTo>
                  <a:pt x="-4385" y="142890"/>
                  <a:pt x="-39945" y="135633"/>
                  <a:pt x="109552" y="115313"/>
                </a:cubicBezTo>
                <a:cubicBezTo>
                  <a:pt x="259049" y="94993"/>
                  <a:pt x="436124" y="-63212"/>
                  <a:pt x="928158" y="28228"/>
                </a:cubicBezTo>
                <a:cubicBezTo>
                  <a:pt x="1420192" y="119668"/>
                  <a:pt x="2308467" y="656696"/>
                  <a:pt x="3061758" y="663953"/>
                </a:cubicBezTo>
                <a:cubicBezTo>
                  <a:pt x="3815049" y="671210"/>
                  <a:pt x="4696066" y="76124"/>
                  <a:pt x="5447906" y="71770"/>
                </a:cubicBezTo>
                <a:cubicBezTo>
                  <a:pt x="6199746" y="67416"/>
                  <a:pt x="7016901" y="585577"/>
                  <a:pt x="7572798" y="637828"/>
                </a:cubicBezTo>
                <a:cubicBezTo>
                  <a:pt x="8128695" y="690079"/>
                  <a:pt x="8455992" y="537679"/>
                  <a:pt x="8783289" y="385279"/>
                </a:cubicBezTo>
              </a:path>
            </a:pathLst>
          </a:cu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72866" rtl="0" eaLnBrk="1" fontAlgn="auto" latinLnBrk="0" hangingPunct="1">
              <a:lnSpc>
                <a:spcPct val="100000"/>
              </a:lnSpc>
              <a:spcBef>
                <a:spcPts val="0"/>
              </a:spcBef>
              <a:spcAft>
                <a:spcPts val="0"/>
              </a:spcAft>
              <a:buClrTx/>
              <a:buSzTx/>
              <a:buFontTx/>
              <a:buNone/>
              <a:tabLst/>
              <a:defRPr/>
            </a:pPr>
            <a:endParaRPr kumimoji="1" lang="ja-JP" altLang="en-US" sz="2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17" name="直線矢印コネクタ 16"/>
          <p:cNvCxnSpPr/>
          <p:nvPr/>
        </p:nvCxnSpPr>
        <p:spPr>
          <a:xfrm>
            <a:off x="2819484" y="5336918"/>
            <a:ext cx="0" cy="8411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A263CDCF-2222-4B62-AFF3-7B32377E5EFC}"/>
              </a:ext>
            </a:extLst>
          </p:cNvPr>
          <p:cNvSpPr txBox="1"/>
          <p:nvPr/>
        </p:nvSpPr>
        <p:spPr>
          <a:xfrm>
            <a:off x="1658537" y="5664262"/>
            <a:ext cx="1941942" cy="338554"/>
          </a:xfrm>
          <a:prstGeom prst="rect">
            <a:avLst/>
          </a:prstGeom>
          <a:noFill/>
        </p:spPr>
        <p:txBody>
          <a:bodyPr wrap="none" rtlCol="0">
            <a:spAutoFit/>
          </a:bodyPr>
          <a:lstStyle/>
          <a:p>
            <a:pPr lvl="0" algn="ctr" defTabSz="914400" fontAlgn="base">
              <a:spcBef>
                <a:spcPct val="0"/>
              </a:spcBef>
              <a:spcAft>
                <a:spcPct val="0"/>
              </a:spcAft>
              <a:defRPr/>
            </a:pPr>
            <a:r>
              <a:rPr lang="en-US" altLang="ja-JP" sz="1600" b="1" dirty="0">
                <a:solidFill>
                  <a:srgbClr val="052547"/>
                </a:solidFill>
                <a:effectLst>
                  <a:glow rad="101600">
                    <a:srgbClr val="FFFFFF">
                      <a:alpha val="60000"/>
                    </a:srgbClr>
                  </a:glow>
                </a:effectLst>
                <a:latin typeface="Meiryo UI" pitchFamily="50" charset="-128"/>
                <a:ea typeface="Meiryo UI" pitchFamily="50" charset="-128"/>
                <a:cs typeface="Meiryo UI" pitchFamily="50" charset="-128"/>
              </a:rPr>
              <a:t>Wandering zone</a:t>
            </a:r>
            <a:endParaRPr lang="ja-JP" altLang="en-US" sz="1600" b="1" dirty="0">
              <a:solidFill>
                <a:srgbClr val="052547"/>
              </a:solidFill>
              <a:effectLst>
                <a:glow rad="101600">
                  <a:srgbClr val="FFFFFF">
                    <a:alpha val="60000"/>
                  </a:srgbClr>
                </a:glow>
              </a:effectLst>
              <a:latin typeface="Meiryo UI" pitchFamily="50" charset="-128"/>
              <a:ea typeface="Meiryo UI" pitchFamily="50" charset="-128"/>
              <a:cs typeface="Meiryo UI" pitchFamily="50" charset="-128"/>
            </a:endParaRPr>
          </a:p>
        </p:txBody>
      </p:sp>
      <p:grpSp>
        <p:nvGrpSpPr>
          <p:cNvPr id="19" name="Group 3"/>
          <p:cNvGrpSpPr>
            <a:grpSpLocks noChangeAspect="1"/>
          </p:cNvGrpSpPr>
          <p:nvPr/>
        </p:nvGrpSpPr>
        <p:grpSpPr bwMode="auto">
          <a:xfrm rot="5400000">
            <a:off x="1381081" y="4048933"/>
            <a:ext cx="612368" cy="1256698"/>
            <a:chOff x="1736429" y="268818"/>
            <a:chExt cx="1056" cy="1906"/>
          </a:xfrm>
        </p:grpSpPr>
        <p:sp>
          <p:nvSpPr>
            <p:cNvPr id="20" name="Freeform 4"/>
            <p:cNvSpPr>
              <a:spLocks/>
            </p:cNvSpPr>
            <p:nvPr/>
          </p:nvSpPr>
          <p:spPr bwMode="auto">
            <a:xfrm rot="5477144" flipH="1">
              <a:off x="1736220" y="269563"/>
              <a:ext cx="1872" cy="449"/>
            </a:xfrm>
            <a:custGeom>
              <a:avLst/>
              <a:gdLst>
                <a:gd name="T0" fmla="*/ 0 w 2211"/>
                <a:gd name="T1" fmla="*/ 529 h 425"/>
                <a:gd name="T2" fmla="*/ 2 w 2211"/>
                <a:gd name="T3" fmla="*/ 393 h 425"/>
                <a:gd name="T4" fmla="*/ 4 w 2211"/>
                <a:gd name="T5" fmla="*/ 279 h 425"/>
                <a:gd name="T6" fmla="*/ 7 w 2211"/>
                <a:gd name="T7" fmla="*/ 182 h 425"/>
                <a:gd name="T8" fmla="*/ 10 w 2211"/>
                <a:gd name="T9" fmla="*/ 97 h 425"/>
                <a:gd name="T10" fmla="*/ 15 w 2211"/>
                <a:gd name="T11" fmla="*/ 79 h 425"/>
                <a:gd name="T12" fmla="*/ 23 w 2211"/>
                <a:gd name="T13" fmla="*/ 63 h 425"/>
                <a:gd name="T14" fmla="*/ 36 w 2211"/>
                <a:gd name="T15" fmla="*/ 52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5 h 425"/>
                <a:gd name="T44" fmla="*/ 1136 w 2211"/>
                <a:gd name="T45" fmla="*/ 529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Freeform 5"/>
            <p:cNvSpPr>
              <a:spLocks/>
            </p:cNvSpPr>
            <p:nvPr/>
          </p:nvSpPr>
          <p:spPr bwMode="auto">
            <a:xfrm rot="5477144" flipH="1" flipV="1">
              <a:off x="1735802" y="269554"/>
              <a:ext cx="1872" cy="450"/>
            </a:xfrm>
            <a:custGeom>
              <a:avLst/>
              <a:gdLst>
                <a:gd name="T0" fmla="*/ 0 w 2211"/>
                <a:gd name="T1" fmla="*/ 534 h 425"/>
                <a:gd name="T2" fmla="*/ 2 w 2211"/>
                <a:gd name="T3" fmla="*/ 397 h 425"/>
                <a:gd name="T4" fmla="*/ 4 w 2211"/>
                <a:gd name="T5" fmla="*/ 282 h 425"/>
                <a:gd name="T6" fmla="*/ 7 w 2211"/>
                <a:gd name="T7" fmla="*/ 184 h 425"/>
                <a:gd name="T8" fmla="*/ 10 w 2211"/>
                <a:gd name="T9" fmla="*/ 98 h 425"/>
                <a:gd name="T10" fmla="*/ 15 w 2211"/>
                <a:gd name="T11" fmla="*/ 79 h 425"/>
                <a:gd name="T12" fmla="*/ 23 w 2211"/>
                <a:gd name="T13" fmla="*/ 64 h 425"/>
                <a:gd name="T14" fmla="*/ 36 w 2211"/>
                <a:gd name="T15" fmla="*/ 53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8 h 425"/>
                <a:gd name="T44" fmla="*/ 1136 w 2211"/>
                <a:gd name="T45" fmla="*/ 534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Freeform 6"/>
            <p:cNvSpPr>
              <a:spLocks/>
            </p:cNvSpPr>
            <p:nvPr/>
          </p:nvSpPr>
          <p:spPr bwMode="auto">
            <a:xfrm rot="5477144" flipH="1">
              <a:off x="1736979" y="270174"/>
              <a:ext cx="270" cy="386"/>
            </a:xfrm>
            <a:custGeom>
              <a:avLst/>
              <a:gdLst>
                <a:gd name="T0" fmla="*/ 120 w 341"/>
                <a:gd name="T1" fmla="*/ 555 h 342"/>
                <a:gd name="T2" fmla="*/ 120 w 341"/>
                <a:gd name="T3" fmla="*/ 331 h 342"/>
                <a:gd name="T4" fmla="*/ 127 w 341"/>
                <a:gd name="T5" fmla="*/ 156 h 342"/>
                <a:gd name="T6" fmla="*/ 131 w 341"/>
                <a:gd name="T7" fmla="*/ 126 h 342"/>
                <a:gd name="T8" fmla="*/ 123 w 341"/>
                <a:gd name="T9" fmla="*/ 91 h 342"/>
                <a:gd name="T10" fmla="*/ 63 w 341"/>
                <a:gd name="T11" fmla="*/ 23 h 342"/>
                <a:gd name="T12" fmla="*/ 39 w 341"/>
                <a:gd name="T13" fmla="*/ 3 h 342"/>
                <a:gd name="T14" fmla="*/ 32 w 341"/>
                <a:gd name="T15" fmla="*/ 2 h 342"/>
                <a:gd name="T16" fmla="*/ 23 w 341"/>
                <a:gd name="T17" fmla="*/ 23 h 342"/>
                <a:gd name="T18" fmla="*/ 14 w 341"/>
                <a:gd name="T19" fmla="*/ 80 h 342"/>
                <a:gd name="T20" fmla="*/ 4 w 341"/>
                <a:gd name="T21" fmla="*/ 298 h 342"/>
                <a:gd name="T22" fmla="*/ 0 w 341"/>
                <a:gd name="T23" fmla="*/ 554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Freeform 7"/>
            <p:cNvSpPr>
              <a:spLocks/>
            </p:cNvSpPr>
            <p:nvPr/>
          </p:nvSpPr>
          <p:spPr bwMode="auto">
            <a:xfrm rot="5477144" flipH="1">
              <a:off x="1736892" y="269912"/>
              <a:ext cx="617" cy="29"/>
            </a:xfrm>
            <a:custGeom>
              <a:avLst/>
              <a:gdLst>
                <a:gd name="T0" fmla="*/ 0 w 717"/>
                <a:gd name="T1" fmla="*/ 19 h 33"/>
                <a:gd name="T2" fmla="*/ 119 w 717"/>
                <a:gd name="T3" fmla="*/ 18 h 33"/>
                <a:gd name="T4" fmla="*/ 262 w 717"/>
                <a:gd name="T5" fmla="*/ 14 h 33"/>
                <a:gd name="T6" fmla="*/ 352 w 717"/>
                <a:gd name="T7" fmla="*/ 5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Freeform 8"/>
            <p:cNvSpPr>
              <a:spLocks/>
            </p:cNvSpPr>
            <p:nvPr/>
          </p:nvSpPr>
          <p:spPr bwMode="auto">
            <a:xfrm rot="5477144" flipH="1">
              <a:off x="1736846" y="269768"/>
              <a:ext cx="841" cy="98"/>
            </a:xfrm>
            <a:custGeom>
              <a:avLst/>
              <a:gdLst>
                <a:gd name="T0" fmla="*/ 0 w 1008"/>
                <a:gd name="T1" fmla="*/ 68 h 111"/>
                <a:gd name="T2" fmla="*/ 104 w 1008"/>
                <a:gd name="T3" fmla="*/ 65 h 111"/>
                <a:gd name="T4" fmla="*/ 233 w 1008"/>
                <a:gd name="T5" fmla="*/ 62 h 111"/>
                <a:gd name="T6" fmla="*/ 311 w 1008"/>
                <a:gd name="T7" fmla="*/ 53 h 111"/>
                <a:gd name="T8" fmla="*/ 345 w 1008"/>
                <a:gd name="T9" fmla="*/ 45 h 111"/>
                <a:gd name="T10" fmla="*/ 378 w 1008"/>
                <a:gd name="T11" fmla="*/ 29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Freeform 9"/>
            <p:cNvSpPr>
              <a:spLocks/>
            </p:cNvSpPr>
            <p:nvPr/>
          </p:nvSpPr>
          <p:spPr bwMode="auto">
            <a:xfrm rot="5477144" flipH="1">
              <a:off x="1737011" y="269300"/>
              <a:ext cx="246" cy="386"/>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Freeform 10"/>
            <p:cNvSpPr>
              <a:spLocks/>
            </p:cNvSpPr>
            <p:nvPr/>
          </p:nvSpPr>
          <p:spPr bwMode="auto">
            <a:xfrm rot="5477144" flipH="1">
              <a:off x="1737113" y="269175"/>
              <a:ext cx="48" cy="386"/>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Freeform 11"/>
            <p:cNvSpPr>
              <a:spLocks/>
            </p:cNvSpPr>
            <p:nvPr/>
          </p:nvSpPr>
          <p:spPr bwMode="auto">
            <a:xfrm rot="5477144" flipH="1">
              <a:off x="1737112" y="269153"/>
              <a:ext cx="50" cy="386"/>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Freeform 12"/>
            <p:cNvSpPr>
              <a:spLocks/>
            </p:cNvSpPr>
            <p:nvPr/>
          </p:nvSpPr>
          <p:spPr bwMode="auto">
            <a:xfrm rot="5477144" flipH="1">
              <a:off x="1737089" y="269132"/>
              <a:ext cx="418" cy="65"/>
            </a:xfrm>
            <a:custGeom>
              <a:avLst/>
              <a:gdLst>
                <a:gd name="T0" fmla="*/ 0 w 480"/>
                <a:gd name="T1" fmla="*/ 19 h 54"/>
                <a:gd name="T2" fmla="*/ 14 w 480"/>
                <a:gd name="T3" fmla="*/ 7 h 54"/>
                <a:gd name="T4" fmla="*/ 29 w 480"/>
                <a:gd name="T5" fmla="*/ 7 h 54"/>
                <a:gd name="T6" fmla="*/ 145 w 480"/>
                <a:gd name="T7" fmla="*/ 37 h 54"/>
                <a:gd name="T8" fmla="*/ 276 w 480"/>
                <a:gd name="T9" fmla="*/ 113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Freeform 13"/>
            <p:cNvSpPr>
              <a:spLocks/>
            </p:cNvSpPr>
            <p:nvPr/>
          </p:nvSpPr>
          <p:spPr bwMode="auto">
            <a:xfrm rot="5477144" flipH="1">
              <a:off x="1736951" y="269090"/>
              <a:ext cx="442" cy="65"/>
            </a:xfrm>
            <a:custGeom>
              <a:avLst/>
              <a:gdLst>
                <a:gd name="T0" fmla="*/ 0 w 521"/>
                <a:gd name="T1" fmla="*/ 0 h 65"/>
                <a:gd name="T2" fmla="*/ 134 w 521"/>
                <a:gd name="T3" fmla="*/ 33 h 65"/>
                <a:gd name="T4" fmla="*/ 270 w 521"/>
                <a:gd name="T5" fmla="*/ 65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Freeform 14"/>
            <p:cNvSpPr>
              <a:spLocks/>
            </p:cNvSpPr>
            <p:nvPr/>
          </p:nvSpPr>
          <p:spPr bwMode="auto">
            <a:xfrm rot="5477144" flipH="1">
              <a:off x="1737097" y="268778"/>
              <a:ext cx="27" cy="320"/>
            </a:xfrm>
            <a:custGeom>
              <a:avLst/>
              <a:gdLst>
                <a:gd name="T0" fmla="*/ 0 w 58"/>
                <a:gd name="T1" fmla="*/ 0 h 306"/>
                <a:gd name="T2" fmla="*/ 2 w 58"/>
                <a:gd name="T3" fmla="*/ 147 h 306"/>
                <a:gd name="T4" fmla="*/ 3 w 58"/>
                <a:gd name="T5" fmla="*/ 257 h 306"/>
                <a:gd name="T6" fmla="*/ 3 w 58"/>
                <a:gd name="T7" fmla="*/ 366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Freeform 15"/>
            <p:cNvSpPr>
              <a:spLocks/>
            </p:cNvSpPr>
            <p:nvPr/>
          </p:nvSpPr>
          <p:spPr bwMode="auto">
            <a:xfrm rot="5477144" flipH="1">
              <a:off x="1737036" y="268789"/>
              <a:ext cx="26" cy="193"/>
            </a:xfrm>
            <a:custGeom>
              <a:avLst/>
              <a:gdLst>
                <a:gd name="T0" fmla="*/ 1 w 40"/>
                <a:gd name="T1" fmla="*/ 263 h 174"/>
                <a:gd name="T2" fmla="*/ 1 w 40"/>
                <a:gd name="T3" fmla="*/ 113 h 174"/>
                <a:gd name="T4" fmla="*/ 1 w 40"/>
                <a:gd name="T5" fmla="*/ 41 h 174"/>
                <a:gd name="T6" fmla="*/ 1 w 40"/>
                <a:gd name="T7" fmla="*/ 3 h 174"/>
                <a:gd name="T8" fmla="*/ 5 w 40"/>
                <a:gd name="T9" fmla="*/ 12 h 174"/>
                <a:gd name="T10" fmla="*/ 5 w 40"/>
                <a:gd name="T11" fmla="*/ 61 h 174"/>
                <a:gd name="T12" fmla="*/ 7 w 40"/>
                <a:gd name="T13" fmla="*/ 262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Freeform 16"/>
            <p:cNvSpPr>
              <a:spLocks/>
            </p:cNvSpPr>
            <p:nvPr/>
          </p:nvSpPr>
          <p:spPr bwMode="auto">
            <a:xfrm rot="5477144" flipH="1">
              <a:off x="1737195" y="268882"/>
              <a:ext cx="22" cy="64"/>
            </a:xfrm>
            <a:custGeom>
              <a:avLst/>
              <a:gdLst>
                <a:gd name="T0" fmla="*/ 1 w 38"/>
                <a:gd name="T1" fmla="*/ 22 h 76"/>
                <a:gd name="T2" fmla="*/ 1 w 38"/>
                <a:gd name="T3" fmla="*/ 8 h 76"/>
                <a:gd name="T4" fmla="*/ 1 w 38"/>
                <a:gd name="T5" fmla="*/ 3 h 76"/>
                <a:gd name="T6" fmla="*/ 2 w 38"/>
                <a:gd name="T7" fmla="*/ 3 h 76"/>
                <a:gd name="T8" fmla="*/ 3 w 38"/>
                <a:gd name="T9" fmla="*/ 13 h 76"/>
                <a:gd name="T10" fmla="*/ 5 w 38"/>
                <a:gd name="T11" fmla="*/ 29 h 76"/>
                <a:gd name="T12" fmla="*/ 4 w 38"/>
                <a:gd name="T13" fmla="*/ 36 h 76"/>
                <a:gd name="T14" fmla="*/ 3 w 38"/>
                <a:gd name="T15" fmla="*/ 38 h 76"/>
                <a:gd name="T16" fmla="*/ 1 w 38"/>
                <a:gd name="T17" fmla="*/ 34 h 76"/>
                <a:gd name="T18" fmla="*/ 1 w 38"/>
                <a:gd name="T19" fmla="*/ 2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Freeform 17"/>
            <p:cNvSpPr>
              <a:spLocks/>
            </p:cNvSpPr>
            <p:nvPr/>
          </p:nvSpPr>
          <p:spPr bwMode="auto">
            <a:xfrm rot="5477144" flipH="1">
              <a:off x="1737195" y="268882"/>
              <a:ext cx="22" cy="64"/>
            </a:xfrm>
            <a:custGeom>
              <a:avLst/>
              <a:gdLst>
                <a:gd name="T0" fmla="*/ 0 w 17"/>
                <a:gd name="T1" fmla="*/ 0 h 47"/>
                <a:gd name="T2" fmla="*/ 35 w 17"/>
                <a:gd name="T3" fmla="*/ 30 h 47"/>
                <a:gd name="T4" fmla="*/ 47 w 17"/>
                <a:gd name="T5" fmla="*/ 89 h 47"/>
                <a:gd name="T6" fmla="*/ 41 w 17"/>
                <a:gd name="T7" fmla="*/ 124 h 47"/>
                <a:gd name="T8" fmla="*/ 30 w 17"/>
                <a:gd name="T9" fmla="*/ 161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Freeform 18"/>
            <p:cNvSpPr>
              <a:spLocks/>
            </p:cNvSpPr>
            <p:nvPr/>
          </p:nvSpPr>
          <p:spPr bwMode="auto">
            <a:xfrm rot="5477144" flipH="1">
              <a:off x="1737289" y="268890"/>
              <a:ext cx="99" cy="129"/>
            </a:xfrm>
            <a:custGeom>
              <a:avLst/>
              <a:gdLst>
                <a:gd name="T0" fmla="*/ 74 w 109"/>
                <a:gd name="T1" fmla="*/ 149 h 123"/>
                <a:gd name="T2" fmla="*/ 61 w 109"/>
                <a:gd name="T3" fmla="*/ 145 h 123"/>
                <a:gd name="T4" fmla="*/ 47 w 109"/>
                <a:gd name="T5" fmla="*/ 134 h 123"/>
                <a:gd name="T6" fmla="*/ 32 w 109"/>
                <a:gd name="T7" fmla="*/ 113 h 123"/>
                <a:gd name="T8" fmla="*/ 15 w 109"/>
                <a:gd name="T9" fmla="*/ 72 h 123"/>
                <a:gd name="T10" fmla="*/ 3 w 109"/>
                <a:gd name="T11" fmla="*/ 39 h 123"/>
                <a:gd name="T12" fmla="*/ 3 w 109"/>
                <a:gd name="T13" fmla="*/ 23 h 123"/>
                <a:gd name="T14" fmla="*/ 14 w 109"/>
                <a:gd name="T15" fmla="*/ 7 h 123"/>
                <a:gd name="T16" fmla="*/ 29 w 109"/>
                <a:gd name="T17" fmla="*/ 4 h 123"/>
                <a:gd name="T18" fmla="*/ 52 w 109"/>
                <a:gd name="T19" fmla="*/ 41 h 123"/>
                <a:gd name="T20" fmla="*/ 66 w 109"/>
                <a:gd name="T21" fmla="*/ 88 h 123"/>
                <a:gd name="T22" fmla="*/ 71 w 109"/>
                <a:gd name="T23" fmla="*/ 12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Freeform 19"/>
            <p:cNvSpPr>
              <a:spLocks/>
            </p:cNvSpPr>
            <p:nvPr/>
          </p:nvSpPr>
          <p:spPr bwMode="auto">
            <a:xfrm rot="5477144" flipH="1">
              <a:off x="1737109" y="268693"/>
              <a:ext cx="99" cy="416"/>
            </a:xfrm>
            <a:custGeom>
              <a:avLst/>
              <a:gdLst>
                <a:gd name="T0" fmla="*/ 0 w 105"/>
                <a:gd name="T1" fmla="*/ 0 h 402"/>
                <a:gd name="T2" fmla="*/ 23 w 105"/>
                <a:gd name="T3" fmla="*/ 19 h 402"/>
                <a:gd name="T4" fmla="*/ 37 w 105"/>
                <a:gd name="T5" fmla="*/ 50 h 402"/>
                <a:gd name="T6" fmla="*/ 50 w 105"/>
                <a:gd name="T7" fmla="*/ 93 h 402"/>
                <a:gd name="T8" fmla="*/ 70 w 105"/>
                <a:gd name="T9" fmla="*/ 206 h 402"/>
                <a:gd name="T10" fmla="*/ 83 w 105"/>
                <a:gd name="T11" fmla="*/ 460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Freeform 20"/>
            <p:cNvSpPr>
              <a:spLocks/>
            </p:cNvSpPr>
            <p:nvPr/>
          </p:nvSpPr>
          <p:spPr bwMode="auto">
            <a:xfrm rot="5477144" flipH="1">
              <a:off x="1737107" y="269647"/>
              <a:ext cx="396" cy="94"/>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Line 21"/>
            <p:cNvSpPr>
              <a:spLocks noChangeShapeType="1"/>
            </p:cNvSpPr>
            <p:nvPr/>
          </p:nvSpPr>
          <p:spPr bwMode="auto">
            <a:xfrm rot="5477144">
              <a:off x="1737342" y="269477"/>
              <a:ext cx="25" cy="64"/>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Freeform 22"/>
            <p:cNvSpPr>
              <a:spLocks/>
            </p:cNvSpPr>
            <p:nvPr/>
          </p:nvSpPr>
          <p:spPr bwMode="auto">
            <a:xfrm rot="5477144" flipH="1">
              <a:off x="1737315" y="269433"/>
              <a:ext cx="49" cy="31"/>
            </a:xfrm>
            <a:custGeom>
              <a:avLst/>
              <a:gdLst>
                <a:gd name="T0" fmla="*/ 0 w 68"/>
                <a:gd name="T1" fmla="*/ 0 h 33"/>
                <a:gd name="T2" fmla="*/ 13 w 68"/>
                <a:gd name="T3" fmla="*/ 8 h 33"/>
                <a:gd name="T4" fmla="*/ 18 w 68"/>
                <a:gd name="T5" fmla="*/ 25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Freeform 23"/>
            <p:cNvSpPr>
              <a:spLocks/>
            </p:cNvSpPr>
            <p:nvPr/>
          </p:nvSpPr>
          <p:spPr bwMode="auto">
            <a:xfrm rot="5477144" flipH="1">
              <a:off x="1737293" y="269427"/>
              <a:ext cx="125" cy="64"/>
            </a:xfrm>
            <a:custGeom>
              <a:avLst/>
              <a:gdLst>
                <a:gd name="T0" fmla="*/ 0 w 129"/>
                <a:gd name="T1" fmla="*/ 125 h 51"/>
                <a:gd name="T2" fmla="*/ 79 w 129"/>
                <a:gd name="T3" fmla="*/ 68 h 51"/>
                <a:gd name="T4" fmla="*/ 100 w 129"/>
                <a:gd name="T5" fmla="*/ 39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Freeform 24"/>
            <p:cNvSpPr>
              <a:spLocks/>
            </p:cNvSpPr>
            <p:nvPr/>
          </p:nvSpPr>
          <p:spPr bwMode="auto">
            <a:xfrm rot="5477144" flipH="1">
              <a:off x="1737162" y="269978"/>
              <a:ext cx="270" cy="94"/>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Freeform 25"/>
            <p:cNvSpPr>
              <a:spLocks/>
            </p:cNvSpPr>
            <p:nvPr/>
          </p:nvSpPr>
          <p:spPr bwMode="auto">
            <a:xfrm rot="5477144" flipH="1">
              <a:off x="1737244" y="270192"/>
              <a:ext cx="124" cy="64"/>
            </a:xfrm>
            <a:custGeom>
              <a:avLst/>
              <a:gdLst>
                <a:gd name="T0" fmla="*/ 60 w 154"/>
                <a:gd name="T1" fmla="*/ 36 h 74"/>
                <a:gd name="T2" fmla="*/ 54 w 154"/>
                <a:gd name="T3" fmla="*/ 35 h 74"/>
                <a:gd name="T4" fmla="*/ 14 w 154"/>
                <a:gd name="T5" fmla="*/ 12 h 74"/>
                <a:gd name="T6" fmla="*/ 8 w 154"/>
                <a:gd name="T7" fmla="*/ 10 h 74"/>
                <a:gd name="T8" fmla="*/ 0 w 154"/>
                <a:gd name="T9" fmla="*/ 5 h 74"/>
                <a:gd name="T10" fmla="*/ 10 w 154"/>
                <a:gd name="T11" fmla="*/ 3 h 74"/>
                <a:gd name="T12" fmla="*/ 15 w 154"/>
                <a:gd name="T13" fmla="*/ 5 h 74"/>
                <a:gd name="T14" fmla="*/ 57 w 154"/>
                <a:gd name="T15" fmla="*/ 5 h 74"/>
                <a:gd name="T16" fmla="*/ 64 w 154"/>
                <a:gd name="T17" fmla="*/ 5 h 74"/>
                <a:gd name="T18" fmla="*/ 60 w 154"/>
                <a:gd name="T19" fmla="*/ 36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Freeform 26"/>
            <p:cNvSpPr>
              <a:spLocks/>
            </p:cNvSpPr>
            <p:nvPr/>
          </p:nvSpPr>
          <p:spPr bwMode="auto">
            <a:xfrm rot="5477144" flipH="1">
              <a:off x="1736775" y="270031"/>
              <a:ext cx="1133" cy="64"/>
            </a:xfrm>
            <a:custGeom>
              <a:avLst/>
              <a:gdLst>
                <a:gd name="T0" fmla="*/ 0 w 1360"/>
                <a:gd name="T1" fmla="*/ 173 h 46"/>
                <a:gd name="T2" fmla="*/ 116 w 1360"/>
                <a:gd name="T3" fmla="*/ 36 h 46"/>
                <a:gd name="T4" fmla="*/ 202 w 1360"/>
                <a:gd name="T5" fmla="*/ 11 h 46"/>
                <a:gd name="T6" fmla="*/ 324 w 1360"/>
                <a:gd name="T7" fmla="*/ 1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Freeform 27"/>
            <p:cNvSpPr>
              <a:spLocks/>
            </p:cNvSpPr>
            <p:nvPr/>
          </p:nvSpPr>
          <p:spPr bwMode="auto">
            <a:xfrm rot="5477144" flipH="1">
              <a:off x="1737356" y="270267"/>
              <a:ext cx="0" cy="35"/>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Freeform 28"/>
            <p:cNvSpPr>
              <a:spLocks/>
            </p:cNvSpPr>
            <p:nvPr/>
          </p:nvSpPr>
          <p:spPr bwMode="auto">
            <a:xfrm rot="5477144" flipH="1">
              <a:off x="1737304" y="269814"/>
              <a:ext cx="27" cy="129"/>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Freeform 29"/>
            <p:cNvSpPr>
              <a:spLocks/>
            </p:cNvSpPr>
            <p:nvPr/>
          </p:nvSpPr>
          <p:spPr bwMode="auto">
            <a:xfrm rot="5477144" flipH="1">
              <a:off x="1737241" y="269900"/>
              <a:ext cx="23"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Freeform 30"/>
            <p:cNvSpPr>
              <a:spLocks/>
            </p:cNvSpPr>
            <p:nvPr/>
          </p:nvSpPr>
          <p:spPr bwMode="auto">
            <a:xfrm rot="5477144" flipH="1">
              <a:off x="1737143" y="270549"/>
              <a:ext cx="248" cy="65"/>
            </a:xfrm>
            <a:custGeom>
              <a:avLst/>
              <a:gdLst>
                <a:gd name="T0" fmla="*/ 210 w 262"/>
                <a:gd name="T1" fmla="*/ 14 h 74"/>
                <a:gd name="T2" fmla="*/ 193 w 262"/>
                <a:gd name="T3" fmla="*/ 4 h 74"/>
                <a:gd name="T4" fmla="*/ 172 w 262"/>
                <a:gd name="T5" fmla="*/ 4 h 74"/>
                <a:gd name="T6" fmla="*/ 155 w 262"/>
                <a:gd name="T7" fmla="*/ 4 h 74"/>
                <a:gd name="T8" fmla="*/ 29 w 262"/>
                <a:gd name="T9" fmla="*/ 29 h 74"/>
                <a:gd name="T10" fmla="*/ 0 w 262"/>
                <a:gd name="T11" fmla="*/ 44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Freeform 31"/>
            <p:cNvSpPr>
              <a:spLocks/>
            </p:cNvSpPr>
            <p:nvPr/>
          </p:nvSpPr>
          <p:spPr bwMode="auto">
            <a:xfrm rot="5477144" flipH="1">
              <a:off x="1737288" y="270639"/>
              <a:ext cx="50" cy="31"/>
            </a:xfrm>
            <a:custGeom>
              <a:avLst/>
              <a:gdLst>
                <a:gd name="T0" fmla="*/ 674 w 21"/>
                <a:gd name="T1" fmla="*/ 0 h 30"/>
                <a:gd name="T2" fmla="*/ 255 w 21"/>
                <a:gd name="T3" fmla="*/ 20 h 30"/>
                <a:gd name="T4" fmla="*/ 0 w 21"/>
                <a:gd name="T5" fmla="*/ 34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Freeform 32"/>
            <p:cNvSpPr>
              <a:spLocks/>
            </p:cNvSpPr>
            <p:nvPr/>
          </p:nvSpPr>
          <p:spPr bwMode="auto">
            <a:xfrm rot="5477144" flipH="1">
              <a:off x="1737240" y="270621"/>
              <a:ext cx="50" cy="65"/>
            </a:xfrm>
            <a:custGeom>
              <a:avLst/>
              <a:gdLst>
                <a:gd name="T0" fmla="*/ 674 w 21"/>
                <a:gd name="T1" fmla="*/ 0 h 59"/>
                <a:gd name="T2" fmla="*/ 188 w 21"/>
                <a:gd name="T3" fmla="*/ 43 h 59"/>
                <a:gd name="T4" fmla="*/ 0 w 21"/>
                <a:gd name="T5" fmla="*/ 87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Freeform 33"/>
            <p:cNvSpPr>
              <a:spLocks/>
            </p:cNvSpPr>
            <p:nvPr/>
          </p:nvSpPr>
          <p:spPr bwMode="auto">
            <a:xfrm rot="5477144" flipH="1">
              <a:off x="1737093" y="270495"/>
              <a:ext cx="27" cy="386"/>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Freeform 34"/>
            <p:cNvSpPr>
              <a:spLocks/>
            </p:cNvSpPr>
            <p:nvPr/>
          </p:nvSpPr>
          <p:spPr bwMode="auto">
            <a:xfrm rot="5477144" flipH="1">
              <a:off x="1737057" y="270527"/>
              <a:ext cx="27" cy="320"/>
            </a:xfrm>
            <a:custGeom>
              <a:avLst/>
              <a:gdLst>
                <a:gd name="T0" fmla="*/ 27 w 27"/>
                <a:gd name="T1" fmla="*/ 0 h 299"/>
                <a:gd name="T2" fmla="*/ 15 w 27"/>
                <a:gd name="T3" fmla="*/ 32 h 299"/>
                <a:gd name="T4" fmla="*/ 9 w 27"/>
                <a:gd name="T5" fmla="*/ 75 h 299"/>
                <a:gd name="T6" fmla="*/ 3 w 27"/>
                <a:gd name="T7" fmla="*/ 204 h 299"/>
                <a:gd name="T8" fmla="*/ 1 w 27"/>
                <a:gd name="T9" fmla="*/ 295 h 299"/>
                <a:gd name="T10" fmla="*/ 0 w 27"/>
                <a:gd name="T11" fmla="*/ 392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Freeform 35"/>
            <p:cNvSpPr>
              <a:spLocks/>
            </p:cNvSpPr>
            <p:nvPr/>
          </p:nvSpPr>
          <p:spPr bwMode="auto">
            <a:xfrm rot="5477144" flipH="1">
              <a:off x="1737146" y="269222"/>
              <a:ext cx="468" cy="35"/>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Freeform 36"/>
            <p:cNvSpPr>
              <a:spLocks/>
            </p:cNvSpPr>
            <p:nvPr/>
          </p:nvSpPr>
          <p:spPr bwMode="auto">
            <a:xfrm rot="5477144" flipH="1">
              <a:off x="1737347" y="269000"/>
              <a:ext cx="76" cy="35"/>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Freeform 37"/>
            <p:cNvSpPr>
              <a:spLocks/>
            </p:cNvSpPr>
            <p:nvPr/>
          </p:nvSpPr>
          <p:spPr bwMode="auto">
            <a:xfrm rot="5477144" flipH="1">
              <a:off x="1737397" y="269434"/>
              <a:ext cx="48" cy="129"/>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Freeform 38"/>
            <p:cNvSpPr>
              <a:spLocks/>
            </p:cNvSpPr>
            <p:nvPr/>
          </p:nvSpPr>
          <p:spPr bwMode="auto">
            <a:xfrm rot="5477144" flipH="1" flipV="1">
              <a:off x="1736643" y="270184"/>
              <a:ext cx="270" cy="352"/>
            </a:xfrm>
            <a:custGeom>
              <a:avLst/>
              <a:gdLst>
                <a:gd name="T0" fmla="*/ 120 w 341"/>
                <a:gd name="T1" fmla="*/ 384 h 342"/>
                <a:gd name="T2" fmla="*/ 120 w 341"/>
                <a:gd name="T3" fmla="*/ 228 h 342"/>
                <a:gd name="T4" fmla="*/ 127 w 341"/>
                <a:gd name="T5" fmla="*/ 108 h 342"/>
                <a:gd name="T6" fmla="*/ 131 w 341"/>
                <a:gd name="T7" fmla="*/ 86 h 342"/>
                <a:gd name="T8" fmla="*/ 123 w 341"/>
                <a:gd name="T9" fmla="*/ 65 h 342"/>
                <a:gd name="T10" fmla="*/ 63 w 341"/>
                <a:gd name="T11" fmla="*/ 14 h 342"/>
                <a:gd name="T12" fmla="*/ 39 w 341"/>
                <a:gd name="T13" fmla="*/ 3 h 342"/>
                <a:gd name="T14" fmla="*/ 32 w 341"/>
                <a:gd name="T15" fmla="*/ 2 h 342"/>
                <a:gd name="T16" fmla="*/ 23 w 341"/>
                <a:gd name="T17" fmla="*/ 14 h 342"/>
                <a:gd name="T18" fmla="*/ 14 w 341"/>
                <a:gd name="T19" fmla="*/ 56 h 342"/>
                <a:gd name="T20" fmla="*/ 4 w 341"/>
                <a:gd name="T21" fmla="*/ 205 h 342"/>
                <a:gd name="T22" fmla="*/ 0 w 341"/>
                <a:gd name="T23" fmla="*/ 383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Freeform 39"/>
            <p:cNvSpPr>
              <a:spLocks/>
            </p:cNvSpPr>
            <p:nvPr/>
          </p:nvSpPr>
          <p:spPr bwMode="auto">
            <a:xfrm rot="5477144" flipH="1" flipV="1">
              <a:off x="1736378" y="269900"/>
              <a:ext cx="617" cy="32"/>
            </a:xfrm>
            <a:custGeom>
              <a:avLst/>
              <a:gdLst>
                <a:gd name="T0" fmla="*/ 0 w 717"/>
                <a:gd name="T1" fmla="*/ 29 h 33"/>
                <a:gd name="T2" fmla="*/ 119 w 717"/>
                <a:gd name="T3" fmla="*/ 26 h 33"/>
                <a:gd name="T4" fmla="*/ 262 w 717"/>
                <a:gd name="T5" fmla="*/ 20 h 33"/>
                <a:gd name="T6" fmla="*/ 352 w 717"/>
                <a:gd name="T7" fmla="*/ 9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Freeform 40"/>
            <p:cNvSpPr>
              <a:spLocks/>
            </p:cNvSpPr>
            <p:nvPr/>
          </p:nvSpPr>
          <p:spPr bwMode="auto">
            <a:xfrm rot="5477144" flipH="1" flipV="1">
              <a:off x="1736205" y="269753"/>
              <a:ext cx="841" cy="97"/>
            </a:xfrm>
            <a:custGeom>
              <a:avLst/>
              <a:gdLst>
                <a:gd name="T0" fmla="*/ 0 w 1008"/>
                <a:gd name="T1" fmla="*/ 65 h 111"/>
                <a:gd name="T2" fmla="*/ 104 w 1008"/>
                <a:gd name="T3" fmla="*/ 63 h 111"/>
                <a:gd name="T4" fmla="*/ 233 w 1008"/>
                <a:gd name="T5" fmla="*/ 59 h 111"/>
                <a:gd name="T6" fmla="*/ 311 w 1008"/>
                <a:gd name="T7" fmla="*/ 51 h 111"/>
                <a:gd name="T8" fmla="*/ 345 w 1008"/>
                <a:gd name="T9" fmla="*/ 45 h 111"/>
                <a:gd name="T10" fmla="*/ 378 w 1008"/>
                <a:gd name="T11" fmla="*/ 28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Freeform 41"/>
            <p:cNvSpPr>
              <a:spLocks/>
            </p:cNvSpPr>
            <p:nvPr/>
          </p:nvSpPr>
          <p:spPr bwMode="auto">
            <a:xfrm rot="5477144" flipH="1" flipV="1">
              <a:off x="1736657" y="269292"/>
              <a:ext cx="246" cy="386"/>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Freeform 42"/>
            <p:cNvSpPr>
              <a:spLocks/>
            </p:cNvSpPr>
            <p:nvPr/>
          </p:nvSpPr>
          <p:spPr bwMode="auto">
            <a:xfrm rot="5477144" flipH="1" flipV="1">
              <a:off x="1736759" y="269167"/>
              <a:ext cx="48" cy="386"/>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Freeform 43"/>
            <p:cNvSpPr>
              <a:spLocks/>
            </p:cNvSpPr>
            <p:nvPr/>
          </p:nvSpPr>
          <p:spPr bwMode="auto">
            <a:xfrm rot="5477144" flipH="1" flipV="1">
              <a:off x="1736758" y="269145"/>
              <a:ext cx="50" cy="386"/>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Freeform 44"/>
            <p:cNvSpPr>
              <a:spLocks/>
            </p:cNvSpPr>
            <p:nvPr/>
          </p:nvSpPr>
          <p:spPr bwMode="auto">
            <a:xfrm rot="5477144" flipH="1" flipV="1">
              <a:off x="1736415" y="269118"/>
              <a:ext cx="418" cy="64"/>
            </a:xfrm>
            <a:custGeom>
              <a:avLst/>
              <a:gdLst>
                <a:gd name="T0" fmla="*/ 0 w 480"/>
                <a:gd name="T1" fmla="*/ 18 h 54"/>
                <a:gd name="T2" fmla="*/ 14 w 480"/>
                <a:gd name="T3" fmla="*/ 7 h 54"/>
                <a:gd name="T4" fmla="*/ 29 w 480"/>
                <a:gd name="T5" fmla="*/ 7 h 54"/>
                <a:gd name="T6" fmla="*/ 145 w 480"/>
                <a:gd name="T7" fmla="*/ 36 h 54"/>
                <a:gd name="T8" fmla="*/ 276 w 480"/>
                <a:gd name="T9" fmla="*/ 107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Freeform 45"/>
            <p:cNvSpPr>
              <a:spLocks/>
            </p:cNvSpPr>
            <p:nvPr/>
          </p:nvSpPr>
          <p:spPr bwMode="auto">
            <a:xfrm rot="5477144" flipH="1" flipV="1">
              <a:off x="1736532" y="269082"/>
              <a:ext cx="442" cy="64"/>
            </a:xfrm>
            <a:custGeom>
              <a:avLst/>
              <a:gdLst>
                <a:gd name="T0" fmla="*/ 0 w 521"/>
                <a:gd name="T1" fmla="*/ 0 h 65"/>
                <a:gd name="T2" fmla="*/ 134 w 521"/>
                <a:gd name="T3" fmla="*/ 32 h 65"/>
                <a:gd name="T4" fmla="*/ 270 w 521"/>
                <a:gd name="T5" fmla="*/ 61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Freeform 46"/>
            <p:cNvSpPr>
              <a:spLocks/>
            </p:cNvSpPr>
            <p:nvPr/>
          </p:nvSpPr>
          <p:spPr bwMode="auto">
            <a:xfrm rot="5477144" flipH="1" flipV="1">
              <a:off x="1736808" y="268770"/>
              <a:ext cx="27" cy="321"/>
            </a:xfrm>
            <a:custGeom>
              <a:avLst/>
              <a:gdLst>
                <a:gd name="T0" fmla="*/ 0 w 58"/>
                <a:gd name="T1" fmla="*/ 0 h 306"/>
                <a:gd name="T2" fmla="*/ 2 w 58"/>
                <a:gd name="T3" fmla="*/ 149 h 306"/>
                <a:gd name="T4" fmla="*/ 3 w 58"/>
                <a:gd name="T5" fmla="*/ 261 h 306"/>
                <a:gd name="T6" fmla="*/ 3 w 58"/>
                <a:gd name="T7" fmla="*/ 371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3" name="Freeform 47"/>
            <p:cNvSpPr>
              <a:spLocks/>
            </p:cNvSpPr>
            <p:nvPr/>
          </p:nvSpPr>
          <p:spPr bwMode="auto">
            <a:xfrm rot="5477144" flipH="1" flipV="1">
              <a:off x="1736716" y="268870"/>
              <a:ext cx="22" cy="65"/>
            </a:xfrm>
            <a:custGeom>
              <a:avLst/>
              <a:gdLst>
                <a:gd name="T0" fmla="*/ 1 w 38"/>
                <a:gd name="T1" fmla="*/ 24 h 76"/>
                <a:gd name="T2" fmla="*/ 1 w 38"/>
                <a:gd name="T3" fmla="*/ 9 h 76"/>
                <a:gd name="T4" fmla="*/ 1 w 38"/>
                <a:gd name="T5" fmla="*/ 3 h 76"/>
                <a:gd name="T6" fmla="*/ 2 w 38"/>
                <a:gd name="T7" fmla="*/ 3 h 76"/>
                <a:gd name="T8" fmla="*/ 3 w 38"/>
                <a:gd name="T9" fmla="*/ 13 h 76"/>
                <a:gd name="T10" fmla="*/ 5 w 38"/>
                <a:gd name="T11" fmla="*/ 32 h 76"/>
                <a:gd name="T12" fmla="*/ 4 w 38"/>
                <a:gd name="T13" fmla="*/ 38 h 76"/>
                <a:gd name="T14" fmla="*/ 3 w 38"/>
                <a:gd name="T15" fmla="*/ 41 h 76"/>
                <a:gd name="T16" fmla="*/ 1 w 38"/>
                <a:gd name="T17" fmla="*/ 37 h 76"/>
                <a:gd name="T18" fmla="*/ 1 w 38"/>
                <a:gd name="T19" fmla="*/ 24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4" name="Freeform 48"/>
            <p:cNvSpPr>
              <a:spLocks/>
            </p:cNvSpPr>
            <p:nvPr/>
          </p:nvSpPr>
          <p:spPr bwMode="auto">
            <a:xfrm rot="5477144" flipH="1" flipV="1">
              <a:off x="1736735" y="268887"/>
              <a:ext cx="22" cy="34"/>
            </a:xfrm>
            <a:custGeom>
              <a:avLst/>
              <a:gdLst>
                <a:gd name="T0" fmla="*/ 0 w 17"/>
                <a:gd name="T1" fmla="*/ 0 h 47"/>
                <a:gd name="T2" fmla="*/ 35 w 17"/>
                <a:gd name="T3" fmla="*/ 3 h 47"/>
                <a:gd name="T4" fmla="*/ 47 w 17"/>
                <a:gd name="T5" fmla="*/ 7 h 47"/>
                <a:gd name="T6" fmla="*/ 41 w 17"/>
                <a:gd name="T7" fmla="*/ 10 h 47"/>
                <a:gd name="T8" fmla="*/ 30 w 17"/>
                <a:gd name="T9" fmla="*/ 13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Freeform 49"/>
            <p:cNvSpPr>
              <a:spLocks/>
            </p:cNvSpPr>
            <p:nvPr/>
          </p:nvSpPr>
          <p:spPr bwMode="auto">
            <a:xfrm rot="5477144" flipH="1" flipV="1">
              <a:off x="1736403" y="269632"/>
              <a:ext cx="396" cy="94"/>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Line 50"/>
            <p:cNvSpPr>
              <a:spLocks noChangeShapeType="1"/>
            </p:cNvSpPr>
            <p:nvPr/>
          </p:nvSpPr>
          <p:spPr bwMode="auto">
            <a:xfrm rot="5477144" flipV="1">
              <a:off x="1736556" y="269476"/>
              <a:ext cx="25" cy="30"/>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7" name="Freeform 51"/>
            <p:cNvSpPr>
              <a:spLocks/>
            </p:cNvSpPr>
            <p:nvPr/>
          </p:nvSpPr>
          <p:spPr bwMode="auto">
            <a:xfrm rot="5477144" flipH="1" flipV="1">
              <a:off x="1736545" y="269417"/>
              <a:ext cx="49" cy="30"/>
            </a:xfrm>
            <a:custGeom>
              <a:avLst/>
              <a:gdLst>
                <a:gd name="T0" fmla="*/ 0 w 68"/>
                <a:gd name="T1" fmla="*/ 0 h 33"/>
                <a:gd name="T2" fmla="*/ 13 w 68"/>
                <a:gd name="T3" fmla="*/ 5 h 33"/>
                <a:gd name="T4" fmla="*/ 18 w 68"/>
                <a:gd name="T5" fmla="*/ 23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Freeform 52"/>
            <p:cNvSpPr>
              <a:spLocks/>
            </p:cNvSpPr>
            <p:nvPr/>
          </p:nvSpPr>
          <p:spPr bwMode="auto">
            <a:xfrm rot="5477144" flipH="1" flipV="1">
              <a:off x="1736490" y="269407"/>
              <a:ext cx="125" cy="65"/>
            </a:xfrm>
            <a:custGeom>
              <a:avLst/>
              <a:gdLst>
                <a:gd name="T0" fmla="*/ 0 w 129"/>
                <a:gd name="T1" fmla="*/ 135 h 51"/>
                <a:gd name="T2" fmla="*/ 79 w 129"/>
                <a:gd name="T3" fmla="*/ 70 h 51"/>
                <a:gd name="T4" fmla="*/ 100 w 129"/>
                <a:gd name="T5" fmla="*/ 41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9" name="Freeform 53"/>
            <p:cNvSpPr>
              <a:spLocks/>
            </p:cNvSpPr>
            <p:nvPr/>
          </p:nvSpPr>
          <p:spPr bwMode="auto">
            <a:xfrm rot="5477144" flipH="1" flipV="1">
              <a:off x="1736458" y="269963"/>
              <a:ext cx="270" cy="94"/>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Freeform 54"/>
            <p:cNvSpPr>
              <a:spLocks/>
            </p:cNvSpPr>
            <p:nvPr/>
          </p:nvSpPr>
          <p:spPr bwMode="auto">
            <a:xfrm rot="5477144" flipH="1" flipV="1">
              <a:off x="1736509" y="270174"/>
              <a:ext cx="124" cy="65"/>
            </a:xfrm>
            <a:custGeom>
              <a:avLst/>
              <a:gdLst>
                <a:gd name="T0" fmla="*/ 60 w 154"/>
                <a:gd name="T1" fmla="*/ 40 h 74"/>
                <a:gd name="T2" fmla="*/ 54 w 154"/>
                <a:gd name="T3" fmla="*/ 36 h 74"/>
                <a:gd name="T4" fmla="*/ 14 w 154"/>
                <a:gd name="T5" fmla="*/ 13 h 74"/>
                <a:gd name="T6" fmla="*/ 8 w 154"/>
                <a:gd name="T7" fmla="*/ 11 h 74"/>
                <a:gd name="T8" fmla="*/ 0 w 154"/>
                <a:gd name="T9" fmla="*/ 5 h 74"/>
                <a:gd name="T10" fmla="*/ 10 w 154"/>
                <a:gd name="T11" fmla="*/ 4 h 74"/>
                <a:gd name="T12" fmla="*/ 15 w 154"/>
                <a:gd name="T13" fmla="*/ 5 h 74"/>
                <a:gd name="T14" fmla="*/ 57 w 154"/>
                <a:gd name="T15" fmla="*/ 5 h 74"/>
                <a:gd name="T16" fmla="*/ 64 w 154"/>
                <a:gd name="T17" fmla="*/ 5 h 74"/>
                <a:gd name="T18" fmla="*/ 60 w 154"/>
                <a:gd name="T19" fmla="*/ 4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Freeform 55"/>
            <p:cNvSpPr>
              <a:spLocks/>
            </p:cNvSpPr>
            <p:nvPr/>
          </p:nvSpPr>
          <p:spPr bwMode="auto">
            <a:xfrm rot="5477144" flipH="1" flipV="1">
              <a:off x="1735990" y="270031"/>
              <a:ext cx="1133" cy="30"/>
            </a:xfrm>
            <a:custGeom>
              <a:avLst/>
              <a:gdLst>
                <a:gd name="T0" fmla="*/ 0 w 1360"/>
                <a:gd name="T1" fmla="*/ 8 h 46"/>
                <a:gd name="T2" fmla="*/ 116 w 1360"/>
                <a:gd name="T3" fmla="*/ 2 h 46"/>
                <a:gd name="T4" fmla="*/ 202 w 1360"/>
                <a:gd name="T5" fmla="*/ 1 h 46"/>
                <a:gd name="T6" fmla="*/ 324 w 1360"/>
                <a:gd name="T7" fmla="*/ 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2" name="Freeform 56"/>
            <p:cNvSpPr>
              <a:spLocks/>
            </p:cNvSpPr>
            <p:nvPr/>
          </p:nvSpPr>
          <p:spPr bwMode="auto">
            <a:xfrm rot="5477144" flipH="1" flipV="1">
              <a:off x="1736524" y="270248"/>
              <a:ext cx="0" cy="35"/>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Freeform 57"/>
            <p:cNvSpPr>
              <a:spLocks/>
            </p:cNvSpPr>
            <p:nvPr/>
          </p:nvSpPr>
          <p:spPr bwMode="auto">
            <a:xfrm rot="5477144" flipH="1" flipV="1">
              <a:off x="1736566" y="269797"/>
              <a:ext cx="27" cy="129"/>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Freeform 58"/>
            <p:cNvSpPr>
              <a:spLocks/>
            </p:cNvSpPr>
            <p:nvPr/>
          </p:nvSpPr>
          <p:spPr bwMode="auto">
            <a:xfrm rot="5477144" flipH="1" flipV="1">
              <a:off x="1736631" y="269887"/>
              <a:ext cx="23"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Freeform 59"/>
            <p:cNvSpPr>
              <a:spLocks/>
            </p:cNvSpPr>
            <p:nvPr/>
          </p:nvSpPr>
          <p:spPr bwMode="auto">
            <a:xfrm rot="5477144" flipH="1" flipV="1">
              <a:off x="1736485" y="270518"/>
              <a:ext cx="248" cy="97"/>
            </a:xfrm>
            <a:custGeom>
              <a:avLst/>
              <a:gdLst>
                <a:gd name="T0" fmla="*/ 210 w 262"/>
                <a:gd name="T1" fmla="*/ 67 h 74"/>
                <a:gd name="T2" fmla="*/ 193 w 262"/>
                <a:gd name="T3" fmla="*/ 22 h 74"/>
                <a:gd name="T4" fmla="*/ 172 w 262"/>
                <a:gd name="T5" fmla="*/ 16 h 74"/>
                <a:gd name="T6" fmla="*/ 155 w 262"/>
                <a:gd name="T7" fmla="*/ 21 h 74"/>
                <a:gd name="T8" fmla="*/ 29 w 262"/>
                <a:gd name="T9" fmla="*/ 144 h 74"/>
                <a:gd name="T10" fmla="*/ 0 w 262"/>
                <a:gd name="T11" fmla="*/ 218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6" name="Freeform 60"/>
            <p:cNvSpPr>
              <a:spLocks/>
            </p:cNvSpPr>
            <p:nvPr/>
          </p:nvSpPr>
          <p:spPr bwMode="auto">
            <a:xfrm rot="5477144" flipH="1" flipV="1">
              <a:off x="1736518" y="270623"/>
              <a:ext cx="50" cy="30"/>
            </a:xfrm>
            <a:custGeom>
              <a:avLst/>
              <a:gdLst>
                <a:gd name="T0" fmla="*/ 674 w 21"/>
                <a:gd name="T1" fmla="*/ 0 h 30"/>
                <a:gd name="T2" fmla="*/ 255 w 21"/>
                <a:gd name="T3" fmla="*/ 16 h 30"/>
                <a:gd name="T4" fmla="*/ 0 w 21"/>
                <a:gd name="T5" fmla="*/ 30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Freeform 61"/>
            <p:cNvSpPr>
              <a:spLocks/>
            </p:cNvSpPr>
            <p:nvPr/>
          </p:nvSpPr>
          <p:spPr bwMode="auto">
            <a:xfrm rot="5477144" flipH="1" flipV="1">
              <a:off x="1736565" y="270607"/>
              <a:ext cx="50" cy="64"/>
            </a:xfrm>
            <a:custGeom>
              <a:avLst/>
              <a:gdLst>
                <a:gd name="T0" fmla="*/ 674 w 21"/>
                <a:gd name="T1" fmla="*/ 0 h 59"/>
                <a:gd name="T2" fmla="*/ 188 w 21"/>
                <a:gd name="T3" fmla="*/ 40 h 59"/>
                <a:gd name="T4" fmla="*/ 0 w 21"/>
                <a:gd name="T5" fmla="*/ 81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Freeform 62"/>
            <p:cNvSpPr>
              <a:spLocks/>
            </p:cNvSpPr>
            <p:nvPr/>
          </p:nvSpPr>
          <p:spPr bwMode="auto">
            <a:xfrm rot="5477144" flipH="1" flipV="1">
              <a:off x="1736739" y="270487"/>
              <a:ext cx="27" cy="386"/>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9" name="Freeform 63"/>
            <p:cNvSpPr>
              <a:spLocks/>
            </p:cNvSpPr>
            <p:nvPr/>
          </p:nvSpPr>
          <p:spPr bwMode="auto">
            <a:xfrm rot="5477144" flipH="1" flipV="1">
              <a:off x="1736768" y="270520"/>
              <a:ext cx="27" cy="321"/>
            </a:xfrm>
            <a:custGeom>
              <a:avLst/>
              <a:gdLst>
                <a:gd name="T0" fmla="*/ 27 w 27"/>
                <a:gd name="T1" fmla="*/ 0 h 299"/>
                <a:gd name="T2" fmla="*/ 15 w 27"/>
                <a:gd name="T3" fmla="*/ 32 h 299"/>
                <a:gd name="T4" fmla="*/ 9 w 27"/>
                <a:gd name="T5" fmla="*/ 75 h 299"/>
                <a:gd name="T6" fmla="*/ 3 w 27"/>
                <a:gd name="T7" fmla="*/ 205 h 299"/>
                <a:gd name="T8" fmla="*/ 1 w 27"/>
                <a:gd name="T9" fmla="*/ 300 h 299"/>
                <a:gd name="T10" fmla="*/ 0 w 27"/>
                <a:gd name="T11" fmla="*/ 397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0" name="Freeform 64"/>
            <p:cNvSpPr>
              <a:spLocks/>
            </p:cNvSpPr>
            <p:nvPr/>
          </p:nvSpPr>
          <p:spPr bwMode="auto">
            <a:xfrm rot="5477144" flipH="1" flipV="1">
              <a:off x="1736313" y="269203"/>
              <a:ext cx="468" cy="35"/>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Freeform 65"/>
            <p:cNvSpPr>
              <a:spLocks/>
            </p:cNvSpPr>
            <p:nvPr/>
          </p:nvSpPr>
          <p:spPr bwMode="auto">
            <a:xfrm rot="5477144" flipH="1" flipV="1">
              <a:off x="1736514" y="268981"/>
              <a:ext cx="76" cy="35"/>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2" name="Freeform 66"/>
            <p:cNvSpPr>
              <a:spLocks/>
            </p:cNvSpPr>
            <p:nvPr/>
          </p:nvSpPr>
          <p:spPr bwMode="auto">
            <a:xfrm rot="5477144" flipH="1" flipV="1">
              <a:off x="1736470" y="269413"/>
              <a:ext cx="48" cy="129"/>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3" name="Freeform 67"/>
            <p:cNvSpPr>
              <a:spLocks/>
            </p:cNvSpPr>
            <p:nvPr/>
          </p:nvSpPr>
          <p:spPr bwMode="auto">
            <a:xfrm rot="5477144" flipH="1">
              <a:off x="1737164" y="268793"/>
              <a:ext cx="26" cy="191"/>
            </a:xfrm>
            <a:custGeom>
              <a:avLst/>
              <a:gdLst>
                <a:gd name="T0" fmla="*/ 0 w 31"/>
                <a:gd name="T1" fmla="*/ 0 h 177"/>
                <a:gd name="T2" fmla="*/ 5 w 31"/>
                <a:gd name="T3" fmla="*/ 49 h 177"/>
                <a:gd name="T4" fmla="*/ 11 w 31"/>
                <a:gd name="T5" fmla="*/ 126 h 177"/>
                <a:gd name="T6" fmla="*/ 15 w 31"/>
                <a:gd name="T7" fmla="*/ 240 h 177"/>
                <a:gd name="T8" fmla="*/ 0 60000 65536"/>
                <a:gd name="T9" fmla="*/ 0 60000 65536"/>
                <a:gd name="T10" fmla="*/ 0 60000 65536"/>
                <a:gd name="T11" fmla="*/ 0 60000 65536"/>
                <a:gd name="T12" fmla="*/ 0 w 31"/>
                <a:gd name="T13" fmla="*/ 0 h 177"/>
                <a:gd name="T14" fmla="*/ 31 w 31"/>
                <a:gd name="T15" fmla="*/ 177 h 177"/>
              </a:gdLst>
              <a:ahLst/>
              <a:cxnLst>
                <a:cxn ang="T8">
                  <a:pos x="T0" y="T1"/>
                </a:cxn>
                <a:cxn ang="T9">
                  <a:pos x="T2" y="T3"/>
                </a:cxn>
                <a:cxn ang="T10">
                  <a:pos x="T4" y="T5"/>
                </a:cxn>
                <a:cxn ang="T11">
                  <a:pos x="T6" y="T7"/>
                </a:cxn>
              </a:cxnLst>
              <a:rect l="T12" t="T13" r="T14" b="T15"/>
              <a:pathLst>
                <a:path w="31" h="177">
                  <a:moveTo>
                    <a:pt x="0" y="0"/>
                  </a:moveTo>
                  <a:cubicBezTo>
                    <a:pt x="2" y="6"/>
                    <a:pt x="7" y="21"/>
                    <a:pt x="10" y="36"/>
                  </a:cubicBezTo>
                  <a:cubicBezTo>
                    <a:pt x="13" y="51"/>
                    <a:pt x="18" y="70"/>
                    <a:pt x="21" y="93"/>
                  </a:cubicBezTo>
                  <a:cubicBezTo>
                    <a:pt x="24" y="116"/>
                    <a:pt x="29" y="163"/>
                    <a:pt x="31" y="17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4" name="Freeform 68"/>
            <p:cNvSpPr>
              <a:spLocks/>
            </p:cNvSpPr>
            <p:nvPr/>
          </p:nvSpPr>
          <p:spPr bwMode="auto">
            <a:xfrm rot="5477144" flipH="1" flipV="1">
              <a:off x="1736566" y="268858"/>
              <a:ext cx="99" cy="162"/>
            </a:xfrm>
            <a:custGeom>
              <a:avLst/>
              <a:gdLst>
                <a:gd name="T0" fmla="*/ 74 w 109"/>
                <a:gd name="T1" fmla="*/ 370 h 123"/>
                <a:gd name="T2" fmla="*/ 61 w 109"/>
                <a:gd name="T3" fmla="*/ 361 h 123"/>
                <a:gd name="T4" fmla="*/ 47 w 109"/>
                <a:gd name="T5" fmla="*/ 333 h 123"/>
                <a:gd name="T6" fmla="*/ 32 w 109"/>
                <a:gd name="T7" fmla="*/ 279 h 123"/>
                <a:gd name="T8" fmla="*/ 15 w 109"/>
                <a:gd name="T9" fmla="*/ 180 h 123"/>
                <a:gd name="T10" fmla="*/ 3 w 109"/>
                <a:gd name="T11" fmla="*/ 94 h 123"/>
                <a:gd name="T12" fmla="*/ 3 w 109"/>
                <a:gd name="T13" fmla="*/ 57 h 123"/>
                <a:gd name="T14" fmla="*/ 14 w 109"/>
                <a:gd name="T15" fmla="*/ 21 h 123"/>
                <a:gd name="T16" fmla="*/ 29 w 109"/>
                <a:gd name="T17" fmla="*/ 12 h 123"/>
                <a:gd name="T18" fmla="*/ 52 w 109"/>
                <a:gd name="T19" fmla="*/ 99 h 123"/>
                <a:gd name="T20" fmla="*/ 66 w 109"/>
                <a:gd name="T21" fmla="*/ 217 h 123"/>
                <a:gd name="T22" fmla="*/ 71 w 109"/>
                <a:gd name="T23" fmla="*/ 29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5" name="Freeform 69"/>
            <p:cNvSpPr>
              <a:spLocks/>
            </p:cNvSpPr>
            <p:nvPr/>
          </p:nvSpPr>
          <p:spPr bwMode="auto">
            <a:xfrm rot="5477144" flipH="1" flipV="1">
              <a:off x="1736810" y="268720"/>
              <a:ext cx="26" cy="321"/>
            </a:xfrm>
            <a:custGeom>
              <a:avLst/>
              <a:gdLst>
                <a:gd name="T0" fmla="*/ 0 w 39"/>
                <a:gd name="T1" fmla="*/ 0 h 301"/>
                <a:gd name="T2" fmla="*/ 2 w 39"/>
                <a:gd name="T3" fmla="*/ 47 h 301"/>
                <a:gd name="T4" fmla="*/ 4 w 39"/>
                <a:gd name="T5" fmla="*/ 121 h 301"/>
                <a:gd name="T6" fmla="*/ 6 w 39"/>
                <a:gd name="T7" fmla="*/ 229 h 301"/>
                <a:gd name="T8" fmla="*/ 7 w 39"/>
                <a:gd name="T9" fmla="*/ 389 h 301"/>
                <a:gd name="T10" fmla="*/ 0 60000 65536"/>
                <a:gd name="T11" fmla="*/ 0 60000 65536"/>
                <a:gd name="T12" fmla="*/ 0 60000 65536"/>
                <a:gd name="T13" fmla="*/ 0 60000 65536"/>
                <a:gd name="T14" fmla="*/ 0 60000 65536"/>
                <a:gd name="T15" fmla="*/ 0 w 39"/>
                <a:gd name="T16" fmla="*/ 0 h 301"/>
                <a:gd name="T17" fmla="*/ 39 w 39"/>
                <a:gd name="T18" fmla="*/ 301 h 301"/>
              </a:gdLst>
              <a:ahLst/>
              <a:cxnLst>
                <a:cxn ang="T10">
                  <a:pos x="T0" y="T1"/>
                </a:cxn>
                <a:cxn ang="T11">
                  <a:pos x="T2" y="T3"/>
                </a:cxn>
                <a:cxn ang="T12">
                  <a:pos x="T4" y="T5"/>
                </a:cxn>
                <a:cxn ang="T13">
                  <a:pos x="T6" y="T7"/>
                </a:cxn>
                <a:cxn ang="T14">
                  <a:pos x="T8" y="T9"/>
                </a:cxn>
              </a:cxnLst>
              <a:rect l="T15" t="T16" r="T17" b="T18"/>
              <a:pathLst>
                <a:path w="39" h="301">
                  <a:moveTo>
                    <a:pt x="0" y="0"/>
                  </a:moveTo>
                  <a:cubicBezTo>
                    <a:pt x="2" y="6"/>
                    <a:pt x="7" y="21"/>
                    <a:pt x="10" y="36"/>
                  </a:cubicBezTo>
                  <a:cubicBezTo>
                    <a:pt x="13" y="51"/>
                    <a:pt x="18" y="70"/>
                    <a:pt x="21" y="93"/>
                  </a:cubicBezTo>
                  <a:cubicBezTo>
                    <a:pt x="24" y="116"/>
                    <a:pt x="28" y="142"/>
                    <a:pt x="31" y="177"/>
                  </a:cubicBezTo>
                  <a:cubicBezTo>
                    <a:pt x="34" y="212"/>
                    <a:pt x="37" y="275"/>
                    <a:pt x="39" y="30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6" name="Freeform 70"/>
            <p:cNvSpPr>
              <a:spLocks/>
            </p:cNvSpPr>
            <p:nvPr/>
          </p:nvSpPr>
          <p:spPr bwMode="auto">
            <a:xfrm rot="5477144" flipH="1">
              <a:off x="1737100" y="268856"/>
              <a:ext cx="26" cy="64"/>
            </a:xfrm>
            <a:custGeom>
              <a:avLst/>
              <a:gdLst>
                <a:gd name="T0" fmla="*/ 0 w 35"/>
                <a:gd name="T1" fmla="*/ 0 h 56"/>
                <a:gd name="T2" fmla="*/ 7 w 35"/>
                <a:gd name="T3" fmla="*/ 13 h 56"/>
                <a:gd name="T4" fmla="*/ 10 w 35"/>
                <a:gd name="T5" fmla="*/ 55 h 56"/>
                <a:gd name="T6" fmla="*/ 10 w 35"/>
                <a:gd name="T7" fmla="*/ 95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87" name="Group 71"/>
            <p:cNvGrpSpPr>
              <a:grpSpLocks/>
            </p:cNvGrpSpPr>
            <p:nvPr/>
          </p:nvGrpSpPr>
          <p:grpSpPr bwMode="auto">
            <a:xfrm rot="5477144" flipH="1" flipV="1">
              <a:off x="1736730" y="268660"/>
              <a:ext cx="100" cy="416"/>
              <a:chOff x="1736730" y="268660"/>
              <a:chExt cx="105" cy="402"/>
            </a:xfrm>
          </p:grpSpPr>
          <p:sp>
            <p:nvSpPr>
              <p:cNvPr id="88" name="Freeform 72"/>
              <p:cNvSpPr>
                <a:spLocks/>
              </p:cNvSpPr>
              <p:nvPr/>
            </p:nvSpPr>
            <p:spPr bwMode="auto">
              <a:xfrm>
                <a:off x="1736778" y="268886"/>
                <a:ext cx="40" cy="174"/>
              </a:xfrm>
              <a:custGeom>
                <a:avLst/>
                <a:gdLst>
                  <a:gd name="T0" fmla="*/ 6 w 40"/>
                  <a:gd name="T1" fmla="*/ 174 h 174"/>
                  <a:gd name="T2" fmla="*/ 1 w 40"/>
                  <a:gd name="T3" fmla="*/ 75 h 174"/>
                  <a:gd name="T4" fmla="*/ 1 w 40"/>
                  <a:gd name="T5" fmla="*/ 27 h 174"/>
                  <a:gd name="T6" fmla="*/ 4 w 40"/>
                  <a:gd name="T7" fmla="*/ 3 h 174"/>
                  <a:gd name="T8" fmla="*/ 27 w 40"/>
                  <a:gd name="T9" fmla="*/ 8 h 174"/>
                  <a:gd name="T10" fmla="*/ 31 w 40"/>
                  <a:gd name="T11" fmla="*/ 41 h 174"/>
                  <a:gd name="T12" fmla="*/ 40 w 40"/>
                  <a:gd name="T13" fmla="*/ 173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Freeform 73"/>
              <p:cNvSpPr>
                <a:spLocks/>
              </p:cNvSpPr>
              <p:nvPr/>
            </p:nvSpPr>
            <p:spPr bwMode="auto">
              <a:xfrm>
                <a:off x="1736730" y="268660"/>
                <a:ext cx="105" cy="402"/>
              </a:xfrm>
              <a:custGeom>
                <a:avLst/>
                <a:gdLst>
                  <a:gd name="T0" fmla="*/ 0 w 105"/>
                  <a:gd name="T1" fmla="*/ 0 h 402"/>
                  <a:gd name="T2" fmla="*/ 28 w 105"/>
                  <a:gd name="T3" fmla="*/ 15 h 402"/>
                  <a:gd name="T4" fmla="*/ 46 w 105"/>
                  <a:gd name="T5" fmla="*/ 43 h 402"/>
                  <a:gd name="T6" fmla="*/ 63 w 105"/>
                  <a:gd name="T7" fmla="*/ 81 h 402"/>
                  <a:gd name="T8" fmla="*/ 88 w 105"/>
                  <a:gd name="T9" fmla="*/ 180 h 402"/>
                  <a:gd name="T10" fmla="*/ 105 w 105"/>
                  <a:gd name="T11" fmla="*/ 402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0" name="Freeform 74"/>
              <p:cNvSpPr>
                <a:spLocks/>
              </p:cNvSpPr>
              <p:nvPr/>
            </p:nvSpPr>
            <p:spPr bwMode="auto">
              <a:xfrm>
                <a:off x="1736794" y="268888"/>
                <a:ext cx="35" cy="56"/>
              </a:xfrm>
              <a:custGeom>
                <a:avLst/>
                <a:gdLst>
                  <a:gd name="T0" fmla="*/ 0 w 35"/>
                  <a:gd name="T1" fmla="*/ 0 h 56"/>
                  <a:gd name="T2" fmla="*/ 26 w 35"/>
                  <a:gd name="T3" fmla="*/ 8 h 56"/>
                  <a:gd name="T4" fmla="*/ 32 w 35"/>
                  <a:gd name="T5" fmla="*/ 32 h 56"/>
                  <a:gd name="T6" fmla="*/ 35 w 35"/>
                  <a:gd name="T7" fmla="*/ 56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pic>
        <p:nvPicPr>
          <p:cNvPr id="91" name="Picture 4"/>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47307" y="4751460"/>
            <a:ext cx="1214145" cy="649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 name="Picture 4"/>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21182" y="4996436"/>
            <a:ext cx="1214145" cy="649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3" name="直線コネクタ 92"/>
          <p:cNvCxnSpPr/>
          <p:nvPr/>
        </p:nvCxnSpPr>
        <p:spPr>
          <a:xfrm>
            <a:off x="449138" y="5340694"/>
            <a:ext cx="8765263" cy="37316"/>
          </a:xfrm>
          <a:prstGeom prst="line">
            <a:avLst/>
          </a:prstGeom>
          <a:ln w="1905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a:off x="456168" y="5053022"/>
            <a:ext cx="7582541" cy="5686"/>
          </a:xfrm>
          <a:prstGeom prst="line">
            <a:avLst/>
          </a:prstGeom>
          <a:ln w="19050">
            <a:solidFill>
              <a:srgbClr val="FF0000"/>
            </a:solidFill>
            <a:prstDash val="lgDashDot"/>
          </a:ln>
        </p:spPr>
        <p:style>
          <a:lnRef idx="1">
            <a:schemeClr val="accent1"/>
          </a:lnRef>
          <a:fillRef idx="0">
            <a:schemeClr val="accent1"/>
          </a:fillRef>
          <a:effectRef idx="0">
            <a:schemeClr val="accent1"/>
          </a:effectRef>
          <a:fontRef idx="minor">
            <a:schemeClr val="tx1"/>
          </a:fontRef>
        </p:style>
      </p:cxnSp>
      <p:grpSp>
        <p:nvGrpSpPr>
          <p:cNvPr id="95" name="グループ化 94"/>
          <p:cNvGrpSpPr>
            <a:grpSpLocks noChangeAspect="1"/>
          </p:cNvGrpSpPr>
          <p:nvPr/>
        </p:nvGrpSpPr>
        <p:grpSpPr>
          <a:xfrm rot="5400000">
            <a:off x="4509927" y="5133318"/>
            <a:ext cx="625587" cy="1249399"/>
            <a:chOff x="920180" y="1319996"/>
            <a:chExt cx="1000280" cy="2052229"/>
          </a:xfrm>
        </p:grpSpPr>
        <p:sp>
          <p:nvSpPr>
            <p:cNvPr id="96" name="Freeform 4"/>
            <p:cNvSpPr>
              <a:spLocks/>
            </p:cNvSpPr>
            <p:nvPr/>
          </p:nvSpPr>
          <p:spPr bwMode="auto">
            <a:xfrm rot="5477144" flipH="1">
              <a:off x="600272" y="2151496"/>
              <a:ext cx="2016150" cy="425308"/>
            </a:xfrm>
            <a:custGeom>
              <a:avLst/>
              <a:gdLst>
                <a:gd name="T0" fmla="*/ 0 w 2211"/>
                <a:gd name="T1" fmla="*/ 529 h 425"/>
                <a:gd name="T2" fmla="*/ 2 w 2211"/>
                <a:gd name="T3" fmla="*/ 393 h 425"/>
                <a:gd name="T4" fmla="*/ 4 w 2211"/>
                <a:gd name="T5" fmla="*/ 279 h 425"/>
                <a:gd name="T6" fmla="*/ 7 w 2211"/>
                <a:gd name="T7" fmla="*/ 182 h 425"/>
                <a:gd name="T8" fmla="*/ 10 w 2211"/>
                <a:gd name="T9" fmla="*/ 97 h 425"/>
                <a:gd name="T10" fmla="*/ 15 w 2211"/>
                <a:gd name="T11" fmla="*/ 79 h 425"/>
                <a:gd name="T12" fmla="*/ 23 w 2211"/>
                <a:gd name="T13" fmla="*/ 63 h 425"/>
                <a:gd name="T14" fmla="*/ 36 w 2211"/>
                <a:gd name="T15" fmla="*/ 52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5 h 425"/>
                <a:gd name="T44" fmla="*/ 1136 w 2211"/>
                <a:gd name="T45" fmla="*/ 529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7" name="Freeform 5"/>
            <p:cNvSpPr>
              <a:spLocks/>
            </p:cNvSpPr>
            <p:nvPr/>
          </p:nvSpPr>
          <p:spPr bwMode="auto">
            <a:xfrm rot="5477144" flipH="1" flipV="1">
              <a:off x="204328" y="2141868"/>
              <a:ext cx="2016150" cy="426256"/>
            </a:xfrm>
            <a:custGeom>
              <a:avLst/>
              <a:gdLst>
                <a:gd name="T0" fmla="*/ 0 w 2211"/>
                <a:gd name="T1" fmla="*/ 534 h 425"/>
                <a:gd name="T2" fmla="*/ 2 w 2211"/>
                <a:gd name="T3" fmla="*/ 397 h 425"/>
                <a:gd name="T4" fmla="*/ 4 w 2211"/>
                <a:gd name="T5" fmla="*/ 282 h 425"/>
                <a:gd name="T6" fmla="*/ 7 w 2211"/>
                <a:gd name="T7" fmla="*/ 184 h 425"/>
                <a:gd name="T8" fmla="*/ 10 w 2211"/>
                <a:gd name="T9" fmla="*/ 98 h 425"/>
                <a:gd name="T10" fmla="*/ 15 w 2211"/>
                <a:gd name="T11" fmla="*/ 79 h 425"/>
                <a:gd name="T12" fmla="*/ 23 w 2211"/>
                <a:gd name="T13" fmla="*/ 64 h 425"/>
                <a:gd name="T14" fmla="*/ 36 w 2211"/>
                <a:gd name="T15" fmla="*/ 53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8 h 425"/>
                <a:gd name="T44" fmla="*/ 1136 w 2211"/>
                <a:gd name="T45" fmla="*/ 534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8" name="Freeform 6"/>
            <p:cNvSpPr>
              <a:spLocks/>
            </p:cNvSpPr>
            <p:nvPr/>
          </p:nvSpPr>
          <p:spPr bwMode="auto">
            <a:xfrm rot="5477144" flipH="1">
              <a:off x="1423167" y="2805458"/>
              <a:ext cx="290791" cy="365633"/>
            </a:xfrm>
            <a:custGeom>
              <a:avLst/>
              <a:gdLst>
                <a:gd name="T0" fmla="*/ 120 w 341"/>
                <a:gd name="T1" fmla="*/ 555 h 342"/>
                <a:gd name="T2" fmla="*/ 120 w 341"/>
                <a:gd name="T3" fmla="*/ 331 h 342"/>
                <a:gd name="T4" fmla="*/ 127 w 341"/>
                <a:gd name="T5" fmla="*/ 156 h 342"/>
                <a:gd name="T6" fmla="*/ 131 w 341"/>
                <a:gd name="T7" fmla="*/ 126 h 342"/>
                <a:gd name="T8" fmla="*/ 123 w 341"/>
                <a:gd name="T9" fmla="*/ 91 h 342"/>
                <a:gd name="T10" fmla="*/ 63 w 341"/>
                <a:gd name="T11" fmla="*/ 23 h 342"/>
                <a:gd name="T12" fmla="*/ 39 w 341"/>
                <a:gd name="T13" fmla="*/ 3 h 342"/>
                <a:gd name="T14" fmla="*/ 32 w 341"/>
                <a:gd name="T15" fmla="*/ 2 h 342"/>
                <a:gd name="T16" fmla="*/ 23 w 341"/>
                <a:gd name="T17" fmla="*/ 23 h 342"/>
                <a:gd name="T18" fmla="*/ 14 w 341"/>
                <a:gd name="T19" fmla="*/ 80 h 342"/>
                <a:gd name="T20" fmla="*/ 4 w 341"/>
                <a:gd name="T21" fmla="*/ 298 h 342"/>
                <a:gd name="T22" fmla="*/ 0 w 341"/>
                <a:gd name="T23" fmla="*/ 554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9" name="Freeform 7"/>
            <p:cNvSpPr>
              <a:spLocks/>
            </p:cNvSpPr>
            <p:nvPr/>
          </p:nvSpPr>
          <p:spPr bwMode="auto">
            <a:xfrm rot="5477144" flipH="1">
              <a:off x="1318243" y="2500119"/>
              <a:ext cx="664511" cy="27470"/>
            </a:xfrm>
            <a:custGeom>
              <a:avLst/>
              <a:gdLst>
                <a:gd name="T0" fmla="*/ 0 w 717"/>
                <a:gd name="T1" fmla="*/ 19 h 33"/>
                <a:gd name="T2" fmla="*/ 119 w 717"/>
                <a:gd name="T3" fmla="*/ 18 h 33"/>
                <a:gd name="T4" fmla="*/ 262 w 717"/>
                <a:gd name="T5" fmla="*/ 14 h 33"/>
                <a:gd name="T6" fmla="*/ 352 w 717"/>
                <a:gd name="T7" fmla="*/ 5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Freeform 8"/>
            <p:cNvSpPr>
              <a:spLocks/>
            </p:cNvSpPr>
            <p:nvPr/>
          </p:nvSpPr>
          <p:spPr bwMode="auto">
            <a:xfrm rot="5477144" flipH="1">
              <a:off x="1260136" y="2349508"/>
              <a:ext cx="905760" cy="92829"/>
            </a:xfrm>
            <a:custGeom>
              <a:avLst/>
              <a:gdLst>
                <a:gd name="T0" fmla="*/ 0 w 1008"/>
                <a:gd name="T1" fmla="*/ 68 h 111"/>
                <a:gd name="T2" fmla="*/ 104 w 1008"/>
                <a:gd name="T3" fmla="*/ 65 h 111"/>
                <a:gd name="T4" fmla="*/ 233 w 1008"/>
                <a:gd name="T5" fmla="*/ 62 h 111"/>
                <a:gd name="T6" fmla="*/ 311 w 1008"/>
                <a:gd name="T7" fmla="*/ 53 h 111"/>
                <a:gd name="T8" fmla="*/ 345 w 1008"/>
                <a:gd name="T9" fmla="*/ 45 h 111"/>
                <a:gd name="T10" fmla="*/ 378 w 1008"/>
                <a:gd name="T11" fmla="*/ 29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Freeform 9"/>
            <p:cNvSpPr>
              <a:spLocks/>
            </p:cNvSpPr>
            <p:nvPr/>
          </p:nvSpPr>
          <p:spPr bwMode="auto">
            <a:xfrm rot="5477144" flipH="1">
              <a:off x="1455036" y="1864157"/>
              <a:ext cx="264943" cy="365633"/>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Freeform 10"/>
            <p:cNvSpPr>
              <a:spLocks/>
            </p:cNvSpPr>
            <p:nvPr/>
          </p:nvSpPr>
          <p:spPr bwMode="auto">
            <a:xfrm rot="5477144" flipH="1">
              <a:off x="1564501" y="1729531"/>
              <a:ext cx="51696" cy="365633"/>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Freeform 11"/>
            <p:cNvSpPr>
              <a:spLocks/>
            </p:cNvSpPr>
            <p:nvPr/>
          </p:nvSpPr>
          <p:spPr bwMode="auto">
            <a:xfrm rot="5477144" flipH="1">
              <a:off x="1563424" y="1705837"/>
              <a:ext cx="53850" cy="365633"/>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4" name="Freeform 12"/>
            <p:cNvSpPr>
              <a:spLocks/>
            </p:cNvSpPr>
            <p:nvPr/>
          </p:nvSpPr>
          <p:spPr bwMode="auto">
            <a:xfrm rot="5477144" flipH="1">
              <a:off x="1517760" y="1662392"/>
              <a:ext cx="450187" cy="61570"/>
            </a:xfrm>
            <a:custGeom>
              <a:avLst/>
              <a:gdLst>
                <a:gd name="T0" fmla="*/ 0 w 480"/>
                <a:gd name="T1" fmla="*/ 19 h 54"/>
                <a:gd name="T2" fmla="*/ 14 w 480"/>
                <a:gd name="T3" fmla="*/ 7 h 54"/>
                <a:gd name="T4" fmla="*/ 29 w 480"/>
                <a:gd name="T5" fmla="*/ 7 h 54"/>
                <a:gd name="T6" fmla="*/ 145 w 480"/>
                <a:gd name="T7" fmla="*/ 37 h 54"/>
                <a:gd name="T8" fmla="*/ 276 w 480"/>
                <a:gd name="T9" fmla="*/ 113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5" name="Freeform 13"/>
            <p:cNvSpPr>
              <a:spLocks/>
            </p:cNvSpPr>
            <p:nvPr/>
          </p:nvSpPr>
          <p:spPr bwMode="auto">
            <a:xfrm rot="5477144" flipH="1">
              <a:off x="1385485" y="1617158"/>
              <a:ext cx="476035" cy="61570"/>
            </a:xfrm>
            <a:custGeom>
              <a:avLst/>
              <a:gdLst>
                <a:gd name="T0" fmla="*/ 0 w 521"/>
                <a:gd name="T1" fmla="*/ 0 h 65"/>
                <a:gd name="T2" fmla="*/ 134 w 521"/>
                <a:gd name="T3" fmla="*/ 33 h 65"/>
                <a:gd name="T4" fmla="*/ 270 w 521"/>
                <a:gd name="T5" fmla="*/ 65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6" name="Freeform 14"/>
            <p:cNvSpPr>
              <a:spLocks/>
            </p:cNvSpPr>
            <p:nvPr/>
          </p:nvSpPr>
          <p:spPr bwMode="auto">
            <a:xfrm rot="5477144" flipH="1">
              <a:off x="1550708" y="1297679"/>
              <a:ext cx="29079" cy="303115"/>
            </a:xfrm>
            <a:custGeom>
              <a:avLst/>
              <a:gdLst>
                <a:gd name="T0" fmla="*/ 0 w 58"/>
                <a:gd name="T1" fmla="*/ 0 h 306"/>
                <a:gd name="T2" fmla="*/ 2 w 58"/>
                <a:gd name="T3" fmla="*/ 147 h 306"/>
                <a:gd name="T4" fmla="*/ 3 w 58"/>
                <a:gd name="T5" fmla="*/ 257 h 306"/>
                <a:gd name="T6" fmla="*/ 3 w 58"/>
                <a:gd name="T7" fmla="*/ 366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7" name="Freeform 15"/>
            <p:cNvSpPr>
              <a:spLocks/>
            </p:cNvSpPr>
            <p:nvPr/>
          </p:nvSpPr>
          <p:spPr bwMode="auto">
            <a:xfrm rot="5477144" flipH="1">
              <a:off x="1471008" y="1269701"/>
              <a:ext cx="41563" cy="182816"/>
            </a:xfrm>
            <a:custGeom>
              <a:avLst/>
              <a:gdLst>
                <a:gd name="T0" fmla="*/ 1 w 40"/>
                <a:gd name="T1" fmla="*/ 263 h 174"/>
                <a:gd name="T2" fmla="*/ 1 w 40"/>
                <a:gd name="T3" fmla="*/ 113 h 174"/>
                <a:gd name="T4" fmla="*/ 1 w 40"/>
                <a:gd name="T5" fmla="*/ 41 h 174"/>
                <a:gd name="T6" fmla="*/ 1 w 40"/>
                <a:gd name="T7" fmla="*/ 3 h 174"/>
                <a:gd name="T8" fmla="*/ 5 w 40"/>
                <a:gd name="T9" fmla="*/ 12 h 174"/>
                <a:gd name="T10" fmla="*/ 5 w 40"/>
                <a:gd name="T11" fmla="*/ 61 h 174"/>
                <a:gd name="T12" fmla="*/ 7 w 40"/>
                <a:gd name="T13" fmla="*/ 262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8" name="Freeform 16"/>
            <p:cNvSpPr>
              <a:spLocks/>
            </p:cNvSpPr>
            <p:nvPr/>
          </p:nvSpPr>
          <p:spPr bwMode="auto">
            <a:xfrm rot="5477144" flipH="1">
              <a:off x="1643861" y="1393077"/>
              <a:ext cx="23694" cy="60623"/>
            </a:xfrm>
            <a:custGeom>
              <a:avLst/>
              <a:gdLst>
                <a:gd name="T0" fmla="*/ 1 w 38"/>
                <a:gd name="T1" fmla="*/ 22 h 76"/>
                <a:gd name="T2" fmla="*/ 1 w 38"/>
                <a:gd name="T3" fmla="*/ 8 h 76"/>
                <a:gd name="T4" fmla="*/ 1 w 38"/>
                <a:gd name="T5" fmla="*/ 3 h 76"/>
                <a:gd name="T6" fmla="*/ 2 w 38"/>
                <a:gd name="T7" fmla="*/ 3 h 76"/>
                <a:gd name="T8" fmla="*/ 3 w 38"/>
                <a:gd name="T9" fmla="*/ 13 h 76"/>
                <a:gd name="T10" fmla="*/ 5 w 38"/>
                <a:gd name="T11" fmla="*/ 29 h 76"/>
                <a:gd name="T12" fmla="*/ 4 w 38"/>
                <a:gd name="T13" fmla="*/ 36 h 76"/>
                <a:gd name="T14" fmla="*/ 3 w 38"/>
                <a:gd name="T15" fmla="*/ 38 h 76"/>
                <a:gd name="T16" fmla="*/ 1 w 38"/>
                <a:gd name="T17" fmla="*/ 34 h 76"/>
                <a:gd name="T18" fmla="*/ 1 w 38"/>
                <a:gd name="T19" fmla="*/ 2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9" name="Freeform 17"/>
            <p:cNvSpPr>
              <a:spLocks/>
            </p:cNvSpPr>
            <p:nvPr/>
          </p:nvSpPr>
          <p:spPr bwMode="auto">
            <a:xfrm rot="5477144" flipH="1">
              <a:off x="1643861" y="1393077"/>
              <a:ext cx="23694" cy="60623"/>
            </a:xfrm>
            <a:custGeom>
              <a:avLst/>
              <a:gdLst>
                <a:gd name="T0" fmla="*/ 0 w 17"/>
                <a:gd name="T1" fmla="*/ 0 h 47"/>
                <a:gd name="T2" fmla="*/ 35 w 17"/>
                <a:gd name="T3" fmla="*/ 30 h 47"/>
                <a:gd name="T4" fmla="*/ 47 w 17"/>
                <a:gd name="T5" fmla="*/ 89 h 47"/>
                <a:gd name="T6" fmla="*/ 41 w 17"/>
                <a:gd name="T7" fmla="*/ 124 h 47"/>
                <a:gd name="T8" fmla="*/ 30 w 17"/>
                <a:gd name="T9" fmla="*/ 161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0" name="Freeform 18"/>
            <p:cNvSpPr>
              <a:spLocks/>
            </p:cNvSpPr>
            <p:nvPr/>
          </p:nvSpPr>
          <p:spPr bwMode="auto">
            <a:xfrm rot="5477144" flipH="1">
              <a:off x="1727905" y="1405910"/>
              <a:ext cx="106623" cy="122193"/>
            </a:xfrm>
            <a:custGeom>
              <a:avLst/>
              <a:gdLst>
                <a:gd name="T0" fmla="*/ 74 w 109"/>
                <a:gd name="T1" fmla="*/ 149 h 123"/>
                <a:gd name="T2" fmla="*/ 61 w 109"/>
                <a:gd name="T3" fmla="*/ 145 h 123"/>
                <a:gd name="T4" fmla="*/ 47 w 109"/>
                <a:gd name="T5" fmla="*/ 134 h 123"/>
                <a:gd name="T6" fmla="*/ 32 w 109"/>
                <a:gd name="T7" fmla="*/ 113 h 123"/>
                <a:gd name="T8" fmla="*/ 15 w 109"/>
                <a:gd name="T9" fmla="*/ 72 h 123"/>
                <a:gd name="T10" fmla="*/ 3 w 109"/>
                <a:gd name="T11" fmla="*/ 39 h 123"/>
                <a:gd name="T12" fmla="*/ 3 w 109"/>
                <a:gd name="T13" fmla="*/ 23 h 123"/>
                <a:gd name="T14" fmla="*/ 14 w 109"/>
                <a:gd name="T15" fmla="*/ 7 h 123"/>
                <a:gd name="T16" fmla="*/ 29 w 109"/>
                <a:gd name="T17" fmla="*/ 4 h 123"/>
                <a:gd name="T18" fmla="*/ 52 w 109"/>
                <a:gd name="T19" fmla="*/ 41 h 123"/>
                <a:gd name="T20" fmla="*/ 66 w 109"/>
                <a:gd name="T21" fmla="*/ 88 h 123"/>
                <a:gd name="T22" fmla="*/ 71 w 109"/>
                <a:gd name="T23" fmla="*/ 12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1" name="Freeform 19"/>
            <p:cNvSpPr>
              <a:spLocks/>
            </p:cNvSpPr>
            <p:nvPr/>
          </p:nvSpPr>
          <p:spPr bwMode="auto">
            <a:xfrm rot="5477144" flipH="1">
              <a:off x="1559784" y="1183787"/>
              <a:ext cx="106623" cy="394050"/>
            </a:xfrm>
            <a:custGeom>
              <a:avLst/>
              <a:gdLst>
                <a:gd name="T0" fmla="*/ 0 w 105"/>
                <a:gd name="T1" fmla="*/ 0 h 402"/>
                <a:gd name="T2" fmla="*/ 23 w 105"/>
                <a:gd name="T3" fmla="*/ 19 h 402"/>
                <a:gd name="T4" fmla="*/ 37 w 105"/>
                <a:gd name="T5" fmla="*/ 50 h 402"/>
                <a:gd name="T6" fmla="*/ 50 w 105"/>
                <a:gd name="T7" fmla="*/ 93 h 402"/>
                <a:gd name="T8" fmla="*/ 70 w 105"/>
                <a:gd name="T9" fmla="*/ 206 h 402"/>
                <a:gd name="T10" fmla="*/ 83 w 105"/>
                <a:gd name="T11" fmla="*/ 460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2" name="Freeform 20"/>
            <p:cNvSpPr>
              <a:spLocks/>
            </p:cNvSpPr>
            <p:nvPr/>
          </p:nvSpPr>
          <p:spPr bwMode="auto">
            <a:xfrm rot="5477144" flipH="1">
              <a:off x="1536238" y="2218931"/>
              <a:ext cx="426493" cy="89040"/>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3" name="Line 21"/>
            <p:cNvSpPr>
              <a:spLocks noChangeShapeType="1"/>
            </p:cNvSpPr>
            <p:nvPr/>
          </p:nvSpPr>
          <p:spPr bwMode="auto">
            <a:xfrm rot="5477144">
              <a:off x="1782910" y="2033894"/>
              <a:ext cx="26925" cy="60623"/>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4" name="Freeform 22"/>
            <p:cNvSpPr>
              <a:spLocks/>
            </p:cNvSpPr>
            <p:nvPr/>
          </p:nvSpPr>
          <p:spPr bwMode="auto">
            <a:xfrm rot="5477144" flipH="1">
              <a:off x="1755778" y="1984364"/>
              <a:ext cx="52773" cy="29364"/>
            </a:xfrm>
            <a:custGeom>
              <a:avLst/>
              <a:gdLst>
                <a:gd name="T0" fmla="*/ 0 w 68"/>
                <a:gd name="T1" fmla="*/ 0 h 33"/>
                <a:gd name="T2" fmla="*/ 13 w 68"/>
                <a:gd name="T3" fmla="*/ 8 h 33"/>
                <a:gd name="T4" fmla="*/ 18 w 68"/>
                <a:gd name="T5" fmla="*/ 25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5" name="Freeform 23"/>
            <p:cNvSpPr>
              <a:spLocks/>
            </p:cNvSpPr>
            <p:nvPr/>
          </p:nvSpPr>
          <p:spPr bwMode="auto">
            <a:xfrm rot="5477144" flipH="1">
              <a:off x="1730007" y="1980044"/>
              <a:ext cx="134625" cy="60623"/>
            </a:xfrm>
            <a:custGeom>
              <a:avLst/>
              <a:gdLst>
                <a:gd name="T0" fmla="*/ 0 w 129"/>
                <a:gd name="T1" fmla="*/ 125 h 51"/>
                <a:gd name="T2" fmla="*/ 79 w 129"/>
                <a:gd name="T3" fmla="*/ 68 h 51"/>
                <a:gd name="T4" fmla="*/ 100 w 129"/>
                <a:gd name="T5" fmla="*/ 39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6" name="Freeform 24"/>
            <p:cNvSpPr>
              <a:spLocks/>
            </p:cNvSpPr>
            <p:nvPr/>
          </p:nvSpPr>
          <p:spPr bwMode="auto">
            <a:xfrm rot="5477144" flipH="1">
              <a:off x="1596511" y="2575419"/>
              <a:ext cx="290791" cy="89040"/>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7" name="Freeform 25"/>
            <p:cNvSpPr>
              <a:spLocks/>
            </p:cNvSpPr>
            <p:nvPr/>
          </p:nvSpPr>
          <p:spPr bwMode="auto">
            <a:xfrm rot="5477144" flipH="1">
              <a:off x="1683658" y="2803951"/>
              <a:ext cx="133548" cy="60623"/>
            </a:xfrm>
            <a:custGeom>
              <a:avLst/>
              <a:gdLst>
                <a:gd name="T0" fmla="*/ 60 w 154"/>
                <a:gd name="T1" fmla="*/ 36 h 74"/>
                <a:gd name="T2" fmla="*/ 54 w 154"/>
                <a:gd name="T3" fmla="*/ 35 h 74"/>
                <a:gd name="T4" fmla="*/ 14 w 154"/>
                <a:gd name="T5" fmla="*/ 12 h 74"/>
                <a:gd name="T6" fmla="*/ 8 w 154"/>
                <a:gd name="T7" fmla="*/ 10 h 74"/>
                <a:gd name="T8" fmla="*/ 0 w 154"/>
                <a:gd name="T9" fmla="*/ 5 h 74"/>
                <a:gd name="T10" fmla="*/ 10 w 154"/>
                <a:gd name="T11" fmla="*/ 3 h 74"/>
                <a:gd name="T12" fmla="*/ 15 w 154"/>
                <a:gd name="T13" fmla="*/ 5 h 74"/>
                <a:gd name="T14" fmla="*/ 57 w 154"/>
                <a:gd name="T15" fmla="*/ 5 h 74"/>
                <a:gd name="T16" fmla="*/ 64 w 154"/>
                <a:gd name="T17" fmla="*/ 5 h 74"/>
                <a:gd name="T18" fmla="*/ 60 w 154"/>
                <a:gd name="T19" fmla="*/ 36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8" name="Freeform 26"/>
            <p:cNvSpPr>
              <a:spLocks/>
            </p:cNvSpPr>
            <p:nvPr/>
          </p:nvSpPr>
          <p:spPr bwMode="auto">
            <a:xfrm rot="5477144" flipH="1">
              <a:off x="1173937" y="2630553"/>
              <a:ext cx="1220245" cy="60623"/>
            </a:xfrm>
            <a:custGeom>
              <a:avLst/>
              <a:gdLst>
                <a:gd name="T0" fmla="*/ 0 w 1360"/>
                <a:gd name="T1" fmla="*/ 173 h 46"/>
                <a:gd name="T2" fmla="*/ 116 w 1360"/>
                <a:gd name="T3" fmla="*/ 36 h 46"/>
                <a:gd name="T4" fmla="*/ 202 w 1360"/>
                <a:gd name="T5" fmla="*/ 11 h 46"/>
                <a:gd name="T6" fmla="*/ 324 w 1360"/>
                <a:gd name="T7" fmla="*/ 1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9" name="Freeform 27"/>
            <p:cNvSpPr>
              <a:spLocks/>
            </p:cNvSpPr>
            <p:nvPr/>
          </p:nvSpPr>
          <p:spPr bwMode="auto">
            <a:xfrm rot="5477144" flipH="1">
              <a:off x="1797794" y="2882845"/>
              <a:ext cx="0" cy="33153"/>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0" name="Freeform 28"/>
            <p:cNvSpPr>
              <a:spLocks/>
            </p:cNvSpPr>
            <p:nvPr/>
          </p:nvSpPr>
          <p:spPr bwMode="auto">
            <a:xfrm rot="5477144" flipH="1">
              <a:off x="1746786" y="2401061"/>
              <a:ext cx="29079" cy="122193"/>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1" name="Freeform 29"/>
            <p:cNvSpPr>
              <a:spLocks/>
            </p:cNvSpPr>
            <p:nvPr/>
          </p:nvSpPr>
          <p:spPr bwMode="auto">
            <a:xfrm rot="5477144" flipH="1">
              <a:off x="1687369" y="2485313"/>
              <a:ext cx="24771"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Freeform 30"/>
            <p:cNvSpPr>
              <a:spLocks/>
            </p:cNvSpPr>
            <p:nvPr/>
          </p:nvSpPr>
          <p:spPr bwMode="auto">
            <a:xfrm rot="5477144" flipH="1">
              <a:off x="1579941" y="3188506"/>
              <a:ext cx="267097" cy="61570"/>
            </a:xfrm>
            <a:custGeom>
              <a:avLst/>
              <a:gdLst>
                <a:gd name="T0" fmla="*/ 210 w 262"/>
                <a:gd name="T1" fmla="*/ 14 h 74"/>
                <a:gd name="T2" fmla="*/ 193 w 262"/>
                <a:gd name="T3" fmla="*/ 4 h 74"/>
                <a:gd name="T4" fmla="*/ 172 w 262"/>
                <a:gd name="T5" fmla="*/ 4 h 74"/>
                <a:gd name="T6" fmla="*/ 155 w 262"/>
                <a:gd name="T7" fmla="*/ 4 h 74"/>
                <a:gd name="T8" fmla="*/ 29 w 262"/>
                <a:gd name="T9" fmla="*/ 29 h 74"/>
                <a:gd name="T10" fmla="*/ 0 w 262"/>
                <a:gd name="T11" fmla="*/ 44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3" name="Freeform 31"/>
            <p:cNvSpPr>
              <a:spLocks/>
            </p:cNvSpPr>
            <p:nvPr/>
          </p:nvSpPr>
          <p:spPr bwMode="auto">
            <a:xfrm rot="5477144" flipH="1">
              <a:off x="1730138" y="3283230"/>
              <a:ext cx="53850" cy="29364"/>
            </a:xfrm>
            <a:custGeom>
              <a:avLst/>
              <a:gdLst>
                <a:gd name="T0" fmla="*/ 674 w 21"/>
                <a:gd name="T1" fmla="*/ 0 h 30"/>
                <a:gd name="T2" fmla="*/ 255 w 21"/>
                <a:gd name="T3" fmla="*/ 20 h 30"/>
                <a:gd name="T4" fmla="*/ 0 w 21"/>
                <a:gd name="T5" fmla="*/ 34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4" name="Freeform 32"/>
            <p:cNvSpPr>
              <a:spLocks/>
            </p:cNvSpPr>
            <p:nvPr/>
          </p:nvSpPr>
          <p:spPr bwMode="auto">
            <a:xfrm rot="5477144" flipH="1">
              <a:off x="1684670" y="3266050"/>
              <a:ext cx="53850" cy="61570"/>
            </a:xfrm>
            <a:custGeom>
              <a:avLst/>
              <a:gdLst>
                <a:gd name="T0" fmla="*/ 674 w 21"/>
                <a:gd name="T1" fmla="*/ 0 h 59"/>
                <a:gd name="T2" fmla="*/ 188 w 21"/>
                <a:gd name="T3" fmla="*/ 43 h 59"/>
                <a:gd name="T4" fmla="*/ 0 w 21"/>
                <a:gd name="T5" fmla="*/ 87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5" name="Freeform 33"/>
            <p:cNvSpPr>
              <a:spLocks/>
            </p:cNvSpPr>
            <p:nvPr/>
          </p:nvSpPr>
          <p:spPr bwMode="auto">
            <a:xfrm rot="5477144" flipH="1">
              <a:off x="1546919" y="3151176"/>
              <a:ext cx="29079" cy="365633"/>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6" name="Freeform 34"/>
            <p:cNvSpPr>
              <a:spLocks/>
            </p:cNvSpPr>
            <p:nvPr/>
          </p:nvSpPr>
          <p:spPr bwMode="auto">
            <a:xfrm rot="5477144" flipH="1">
              <a:off x="1512819" y="3181357"/>
              <a:ext cx="29079" cy="303115"/>
            </a:xfrm>
            <a:custGeom>
              <a:avLst/>
              <a:gdLst>
                <a:gd name="T0" fmla="*/ 27 w 27"/>
                <a:gd name="T1" fmla="*/ 0 h 299"/>
                <a:gd name="T2" fmla="*/ 15 w 27"/>
                <a:gd name="T3" fmla="*/ 32 h 299"/>
                <a:gd name="T4" fmla="*/ 9 w 27"/>
                <a:gd name="T5" fmla="*/ 75 h 299"/>
                <a:gd name="T6" fmla="*/ 3 w 27"/>
                <a:gd name="T7" fmla="*/ 204 h 299"/>
                <a:gd name="T8" fmla="*/ 1 w 27"/>
                <a:gd name="T9" fmla="*/ 295 h 299"/>
                <a:gd name="T10" fmla="*/ 0 w 27"/>
                <a:gd name="T11" fmla="*/ 392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7" name="Freeform 35"/>
            <p:cNvSpPr>
              <a:spLocks/>
            </p:cNvSpPr>
            <p:nvPr/>
          </p:nvSpPr>
          <p:spPr bwMode="auto">
            <a:xfrm rot="5477144" flipH="1">
              <a:off x="1568509" y="1757376"/>
              <a:ext cx="504037" cy="33153"/>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8" name="Freeform 36"/>
            <p:cNvSpPr>
              <a:spLocks/>
            </p:cNvSpPr>
            <p:nvPr/>
          </p:nvSpPr>
          <p:spPr bwMode="auto">
            <a:xfrm rot="5477144" flipH="1">
              <a:off x="1784337" y="1518282"/>
              <a:ext cx="81852" cy="33153"/>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9" name="Freeform 37"/>
            <p:cNvSpPr>
              <a:spLocks/>
            </p:cNvSpPr>
            <p:nvPr/>
          </p:nvSpPr>
          <p:spPr bwMode="auto">
            <a:xfrm rot="5477144" flipH="1">
              <a:off x="1833516" y="1991800"/>
              <a:ext cx="51696" cy="122193"/>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0" name="Freeform 38"/>
            <p:cNvSpPr>
              <a:spLocks/>
            </p:cNvSpPr>
            <p:nvPr/>
          </p:nvSpPr>
          <p:spPr bwMode="auto">
            <a:xfrm rot="5477144" flipH="1" flipV="1">
              <a:off x="1104897" y="2814022"/>
              <a:ext cx="290791" cy="333427"/>
            </a:xfrm>
            <a:custGeom>
              <a:avLst/>
              <a:gdLst>
                <a:gd name="T0" fmla="*/ 120 w 341"/>
                <a:gd name="T1" fmla="*/ 384 h 342"/>
                <a:gd name="T2" fmla="*/ 120 w 341"/>
                <a:gd name="T3" fmla="*/ 228 h 342"/>
                <a:gd name="T4" fmla="*/ 127 w 341"/>
                <a:gd name="T5" fmla="*/ 108 h 342"/>
                <a:gd name="T6" fmla="*/ 131 w 341"/>
                <a:gd name="T7" fmla="*/ 86 h 342"/>
                <a:gd name="T8" fmla="*/ 123 w 341"/>
                <a:gd name="T9" fmla="*/ 65 h 342"/>
                <a:gd name="T10" fmla="*/ 63 w 341"/>
                <a:gd name="T11" fmla="*/ 14 h 342"/>
                <a:gd name="T12" fmla="*/ 39 w 341"/>
                <a:gd name="T13" fmla="*/ 3 h 342"/>
                <a:gd name="T14" fmla="*/ 32 w 341"/>
                <a:gd name="T15" fmla="*/ 2 h 342"/>
                <a:gd name="T16" fmla="*/ 23 w 341"/>
                <a:gd name="T17" fmla="*/ 14 h 342"/>
                <a:gd name="T18" fmla="*/ 14 w 341"/>
                <a:gd name="T19" fmla="*/ 56 h 342"/>
                <a:gd name="T20" fmla="*/ 4 w 341"/>
                <a:gd name="T21" fmla="*/ 205 h 342"/>
                <a:gd name="T22" fmla="*/ 0 w 341"/>
                <a:gd name="T23" fmla="*/ 383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1" name="Freeform 39"/>
            <p:cNvSpPr>
              <a:spLocks/>
            </p:cNvSpPr>
            <p:nvPr/>
          </p:nvSpPr>
          <p:spPr bwMode="auto">
            <a:xfrm rot="5477144" flipH="1" flipV="1">
              <a:off x="831365" y="2487390"/>
              <a:ext cx="664511" cy="30312"/>
            </a:xfrm>
            <a:custGeom>
              <a:avLst/>
              <a:gdLst>
                <a:gd name="T0" fmla="*/ 0 w 717"/>
                <a:gd name="T1" fmla="*/ 29 h 33"/>
                <a:gd name="T2" fmla="*/ 119 w 717"/>
                <a:gd name="T3" fmla="*/ 26 h 33"/>
                <a:gd name="T4" fmla="*/ 262 w 717"/>
                <a:gd name="T5" fmla="*/ 20 h 33"/>
                <a:gd name="T6" fmla="*/ 352 w 717"/>
                <a:gd name="T7" fmla="*/ 9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2" name="Freeform 40"/>
            <p:cNvSpPr>
              <a:spLocks/>
            </p:cNvSpPr>
            <p:nvPr/>
          </p:nvSpPr>
          <p:spPr bwMode="auto">
            <a:xfrm rot="5477144" flipH="1" flipV="1">
              <a:off x="652959" y="2333288"/>
              <a:ext cx="905760" cy="91882"/>
            </a:xfrm>
            <a:custGeom>
              <a:avLst/>
              <a:gdLst>
                <a:gd name="T0" fmla="*/ 0 w 1008"/>
                <a:gd name="T1" fmla="*/ 65 h 111"/>
                <a:gd name="T2" fmla="*/ 104 w 1008"/>
                <a:gd name="T3" fmla="*/ 63 h 111"/>
                <a:gd name="T4" fmla="*/ 233 w 1008"/>
                <a:gd name="T5" fmla="*/ 59 h 111"/>
                <a:gd name="T6" fmla="*/ 311 w 1008"/>
                <a:gd name="T7" fmla="*/ 51 h 111"/>
                <a:gd name="T8" fmla="*/ 345 w 1008"/>
                <a:gd name="T9" fmla="*/ 45 h 111"/>
                <a:gd name="T10" fmla="*/ 378 w 1008"/>
                <a:gd name="T11" fmla="*/ 28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3" name="Freeform 41"/>
            <p:cNvSpPr>
              <a:spLocks/>
            </p:cNvSpPr>
            <p:nvPr/>
          </p:nvSpPr>
          <p:spPr bwMode="auto">
            <a:xfrm rot="5477144" flipH="1" flipV="1">
              <a:off x="1119715" y="1855541"/>
              <a:ext cx="264943" cy="365633"/>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4" name="Freeform 42"/>
            <p:cNvSpPr>
              <a:spLocks/>
            </p:cNvSpPr>
            <p:nvPr/>
          </p:nvSpPr>
          <p:spPr bwMode="auto">
            <a:xfrm rot="5477144" flipH="1" flipV="1">
              <a:off x="1229180" y="1720915"/>
              <a:ext cx="51696" cy="365633"/>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5" name="Freeform 43"/>
            <p:cNvSpPr>
              <a:spLocks/>
            </p:cNvSpPr>
            <p:nvPr/>
          </p:nvSpPr>
          <p:spPr bwMode="auto">
            <a:xfrm rot="5477144" flipH="1" flipV="1">
              <a:off x="1228103" y="1697221"/>
              <a:ext cx="53850" cy="365633"/>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6" name="Freeform 44"/>
            <p:cNvSpPr>
              <a:spLocks/>
            </p:cNvSpPr>
            <p:nvPr/>
          </p:nvSpPr>
          <p:spPr bwMode="auto">
            <a:xfrm rot="5477144" flipH="1" flipV="1">
              <a:off x="879324" y="1647250"/>
              <a:ext cx="450187" cy="60623"/>
            </a:xfrm>
            <a:custGeom>
              <a:avLst/>
              <a:gdLst>
                <a:gd name="T0" fmla="*/ 0 w 480"/>
                <a:gd name="T1" fmla="*/ 18 h 54"/>
                <a:gd name="T2" fmla="*/ 14 w 480"/>
                <a:gd name="T3" fmla="*/ 7 h 54"/>
                <a:gd name="T4" fmla="*/ 29 w 480"/>
                <a:gd name="T5" fmla="*/ 7 h 54"/>
                <a:gd name="T6" fmla="*/ 145 w 480"/>
                <a:gd name="T7" fmla="*/ 36 h 54"/>
                <a:gd name="T8" fmla="*/ 276 w 480"/>
                <a:gd name="T9" fmla="*/ 107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7" name="Freeform 45"/>
            <p:cNvSpPr>
              <a:spLocks/>
            </p:cNvSpPr>
            <p:nvPr/>
          </p:nvSpPr>
          <p:spPr bwMode="auto">
            <a:xfrm rot="5477144" flipH="1" flipV="1">
              <a:off x="988593" y="1608477"/>
              <a:ext cx="476035" cy="60623"/>
            </a:xfrm>
            <a:custGeom>
              <a:avLst/>
              <a:gdLst>
                <a:gd name="T0" fmla="*/ 0 w 521"/>
                <a:gd name="T1" fmla="*/ 0 h 65"/>
                <a:gd name="T2" fmla="*/ 134 w 521"/>
                <a:gd name="T3" fmla="*/ 32 h 65"/>
                <a:gd name="T4" fmla="*/ 270 w 521"/>
                <a:gd name="T5" fmla="*/ 61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8" name="Freeform 46"/>
            <p:cNvSpPr>
              <a:spLocks/>
            </p:cNvSpPr>
            <p:nvPr/>
          </p:nvSpPr>
          <p:spPr bwMode="auto">
            <a:xfrm rot="5477144" flipH="1" flipV="1">
              <a:off x="1276957" y="1289128"/>
              <a:ext cx="29079" cy="304062"/>
            </a:xfrm>
            <a:custGeom>
              <a:avLst/>
              <a:gdLst>
                <a:gd name="T0" fmla="*/ 0 w 58"/>
                <a:gd name="T1" fmla="*/ 0 h 306"/>
                <a:gd name="T2" fmla="*/ 2 w 58"/>
                <a:gd name="T3" fmla="*/ 149 h 306"/>
                <a:gd name="T4" fmla="*/ 3 w 58"/>
                <a:gd name="T5" fmla="*/ 261 h 306"/>
                <a:gd name="T6" fmla="*/ 3 w 58"/>
                <a:gd name="T7" fmla="*/ 371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9" name="Freeform 47"/>
            <p:cNvSpPr>
              <a:spLocks/>
            </p:cNvSpPr>
            <p:nvPr/>
          </p:nvSpPr>
          <p:spPr bwMode="auto">
            <a:xfrm rot="5477144" flipH="1" flipV="1">
              <a:off x="1190136" y="1380218"/>
              <a:ext cx="23694" cy="61570"/>
            </a:xfrm>
            <a:custGeom>
              <a:avLst/>
              <a:gdLst>
                <a:gd name="T0" fmla="*/ 1 w 38"/>
                <a:gd name="T1" fmla="*/ 24 h 76"/>
                <a:gd name="T2" fmla="*/ 1 w 38"/>
                <a:gd name="T3" fmla="*/ 9 h 76"/>
                <a:gd name="T4" fmla="*/ 1 w 38"/>
                <a:gd name="T5" fmla="*/ 3 h 76"/>
                <a:gd name="T6" fmla="*/ 2 w 38"/>
                <a:gd name="T7" fmla="*/ 3 h 76"/>
                <a:gd name="T8" fmla="*/ 3 w 38"/>
                <a:gd name="T9" fmla="*/ 13 h 76"/>
                <a:gd name="T10" fmla="*/ 5 w 38"/>
                <a:gd name="T11" fmla="*/ 32 h 76"/>
                <a:gd name="T12" fmla="*/ 4 w 38"/>
                <a:gd name="T13" fmla="*/ 38 h 76"/>
                <a:gd name="T14" fmla="*/ 3 w 38"/>
                <a:gd name="T15" fmla="*/ 41 h 76"/>
                <a:gd name="T16" fmla="*/ 1 w 38"/>
                <a:gd name="T17" fmla="*/ 37 h 76"/>
                <a:gd name="T18" fmla="*/ 1 w 38"/>
                <a:gd name="T19" fmla="*/ 24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0" name="Freeform 48"/>
            <p:cNvSpPr>
              <a:spLocks/>
            </p:cNvSpPr>
            <p:nvPr/>
          </p:nvSpPr>
          <p:spPr bwMode="auto">
            <a:xfrm rot="5477144" flipH="1" flipV="1">
              <a:off x="1208133" y="1396515"/>
              <a:ext cx="23694" cy="32206"/>
            </a:xfrm>
            <a:custGeom>
              <a:avLst/>
              <a:gdLst>
                <a:gd name="T0" fmla="*/ 0 w 17"/>
                <a:gd name="T1" fmla="*/ 0 h 47"/>
                <a:gd name="T2" fmla="*/ 35 w 17"/>
                <a:gd name="T3" fmla="*/ 3 h 47"/>
                <a:gd name="T4" fmla="*/ 47 w 17"/>
                <a:gd name="T5" fmla="*/ 7 h 47"/>
                <a:gd name="T6" fmla="*/ 41 w 17"/>
                <a:gd name="T7" fmla="*/ 10 h 47"/>
                <a:gd name="T8" fmla="*/ 30 w 17"/>
                <a:gd name="T9" fmla="*/ 13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1" name="Freeform 49"/>
            <p:cNvSpPr>
              <a:spLocks/>
            </p:cNvSpPr>
            <p:nvPr/>
          </p:nvSpPr>
          <p:spPr bwMode="auto">
            <a:xfrm rot="5477144" flipH="1" flipV="1">
              <a:off x="869385" y="2202776"/>
              <a:ext cx="426493" cy="89040"/>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2" name="Line 50"/>
            <p:cNvSpPr>
              <a:spLocks noChangeShapeType="1"/>
            </p:cNvSpPr>
            <p:nvPr/>
          </p:nvSpPr>
          <p:spPr bwMode="auto">
            <a:xfrm rot="5477144" flipV="1">
              <a:off x="1038384" y="2030611"/>
              <a:ext cx="26925" cy="28417"/>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3" name="Freeform 51"/>
            <p:cNvSpPr>
              <a:spLocks/>
            </p:cNvSpPr>
            <p:nvPr/>
          </p:nvSpPr>
          <p:spPr bwMode="auto">
            <a:xfrm rot="5477144" flipH="1" flipV="1">
              <a:off x="1026407" y="1967067"/>
              <a:ext cx="52773" cy="28417"/>
            </a:xfrm>
            <a:custGeom>
              <a:avLst/>
              <a:gdLst>
                <a:gd name="T0" fmla="*/ 0 w 68"/>
                <a:gd name="T1" fmla="*/ 0 h 33"/>
                <a:gd name="T2" fmla="*/ 13 w 68"/>
                <a:gd name="T3" fmla="*/ 5 h 33"/>
                <a:gd name="T4" fmla="*/ 18 w 68"/>
                <a:gd name="T5" fmla="*/ 23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4" name="Freeform 52"/>
            <p:cNvSpPr>
              <a:spLocks/>
            </p:cNvSpPr>
            <p:nvPr/>
          </p:nvSpPr>
          <p:spPr bwMode="auto">
            <a:xfrm rot="5477144" flipH="1" flipV="1">
              <a:off x="969378" y="1958568"/>
              <a:ext cx="134625" cy="61570"/>
            </a:xfrm>
            <a:custGeom>
              <a:avLst/>
              <a:gdLst>
                <a:gd name="T0" fmla="*/ 0 w 129"/>
                <a:gd name="T1" fmla="*/ 135 h 51"/>
                <a:gd name="T2" fmla="*/ 79 w 129"/>
                <a:gd name="T3" fmla="*/ 70 h 51"/>
                <a:gd name="T4" fmla="*/ 100 w 129"/>
                <a:gd name="T5" fmla="*/ 41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5" name="Freeform 53"/>
            <p:cNvSpPr>
              <a:spLocks/>
            </p:cNvSpPr>
            <p:nvPr/>
          </p:nvSpPr>
          <p:spPr bwMode="auto">
            <a:xfrm rot="5477144" flipH="1" flipV="1">
              <a:off x="929658" y="2559264"/>
              <a:ext cx="290791" cy="89040"/>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6" name="Freeform 54"/>
            <p:cNvSpPr>
              <a:spLocks/>
            </p:cNvSpPr>
            <p:nvPr/>
          </p:nvSpPr>
          <p:spPr bwMode="auto">
            <a:xfrm rot="5477144" flipH="1" flipV="1">
              <a:off x="987440" y="2784630"/>
              <a:ext cx="133548" cy="61570"/>
            </a:xfrm>
            <a:custGeom>
              <a:avLst/>
              <a:gdLst>
                <a:gd name="T0" fmla="*/ 60 w 154"/>
                <a:gd name="T1" fmla="*/ 40 h 74"/>
                <a:gd name="T2" fmla="*/ 54 w 154"/>
                <a:gd name="T3" fmla="*/ 36 h 74"/>
                <a:gd name="T4" fmla="*/ 14 w 154"/>
                <a:gd name="T5" fmla="*/ 13 h 74"/>
                <a:gd name="T6" fmla="*/ 8 w 154"/>
                <a:gd name="T7" fmla="*/ 11 h 74"/>
                <a:gd name="T8" fmla="*/ 0 w 154"/>
                <a:gd name="T9" fmla="*/ 5 h 74"/>
                <a:gd name="T10" fmla="*/ 10 w 154"/>
                <a:gd name="T11" fmla="*/ 4 h 74"/>
                <a:gd name="T12" fmla="*/ 15 w 154"/>
                <a:gd name="T13" fmla="*/ 5 h 74"/>
                <a:gd name="T14" fmla="*/ 57 w 154"/>
                <a:gd name="T15" fmla="*/ 5 h 74"/>
                <a:gd name="T16" fmla="*/ 64 w 154"/>
                <a:gd name="T17" fmla="*/ 5 h 74"/>
                <a:gd name="T18" fmla="*/ 60 w 154"/>
                <a:gd name="T19" fmla="*/ 4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7" name="Freeform 55"/>
            <p:cNvSpPr>
              <a:spLocks/>
            </p:cNvSpPr>
            <p:nvPr/>
          </p:nvSpPr>
          <p:spPr bwMode="auto">
            <a:xfrm rot="5477144" flipH="1" flipV="1">
              <a:off x="430357" y="2628347"/>
              <a:ext cx="1220245" cy="28417"/>
            </a:xfrm>
            <a:custGeom>
              <a:avLst/>
              <a:gdLst>
                <a:gd name="T0" fmla="*/ 0 w 1360"/>
                <a:gd name="T1" fmla="*/ 8 h 46"/>
                <a:gd name="T2" fmla="*/ 116 w 1360"/>
                <a:gd name="T3" fmla="*/ 2 h 46"/>
                <a:gd name="T4" fmla="*/ 202 w 1360"/>
                <a:gd name="T5" fmla="*/ 1 h 46"/>
                <a:gd name="T6" fmla="*/ 324 w 1360"/>
                <a:gd name="T7" fmla="*/ 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8" name="Freeform 56"/>
            <p:cNvSpPr>
              <a:spLocks/>
            </p:cNvSpPr>
            <p:nvPr/>
          </p:nvSpPr>
          <p:spPr bwMode="auto">
            <a:xfrm rot="5477144" flipH="1" flipV="1">
              <a:off x="1009694" y="2862381"/>
              <a:ext cx="0" cy="33153"/>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9" name="Freeform 57"/>
            <p:cNvSpPr>
              <a:spLocks/>
            </p:cNvSpPr>
            <p:nvPr/>
          </p:nvSpPr>
          <p:spPr bwMode="auto">
            <a:xfrm rot="5477144" flipH="1" flipV="1">
              <a:off x="1047726" y="2382752"/>
              <a:ext cx="29079" cy="122193"/>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0" name="Freeform 58"/>
            <p:cNvSpPr>
              <a:spLocks/>
            </p:cNvSpPr>
            <p:nvPr/>
          </p:nvSpPr>
          <p:spPr bwMode="auto">
            <a:xfrm rot="5477144" flipH="1" flipV="1">
              <a:off x="1109556" y="2471312"/>
              <a:ext cx="24771"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1" name="Freeform 59"/>
            <p:cNvSpPr>
              <a:spLocks/>
            </p:cNvSpPr>
            <p:nvPr/>
          </p:nvSpPr>
          <p:spPr bwMode="auto">
            <a:xfrm rot="5477144" flipH="1" flipV="1">
              <a:off x="956661" y="3157195"/>
              <a:ext cx="267097" cy="91882"/>
            </a:xfrm>
            <a:custGeom>
              <a:avLst/>
              <a:gdLst>
                <a:gd name="T0" fmla="*/ 210 w 262"/>
                <a:gd name="T1" fmla="*/ 67 h 74"/>
                <a:gd name="T2" fmla="*/ 193 w 262"/>
                <a:gd name="T3" fmla="*/ 22 h 74"/>
                <a:gd name="T4" fmla="*/ 172 w 262"/>
                <a:gd name="T5" fmla="*/ 16 h 74"/>
                <a:gd name="T6" fmla="*/ 155 w 262"/>
                <a:gd name="T7" fmla="*/ 21 h 74"/>
                <a:gd name="T8" fmla="*/ 29 w 262"/>
                <a:gd name="T9" fmla="*/ 144 h 74"/>
                <a:gd name="T10" fmla="*/ 0 w 262"/>
                <a:gd name="T11" fmla="*/ 218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2" name="Freeform 60"/>
            <p:cNvSpPr>
              <a:spLocks/>
            </p:cNvSpPr>
            <p:nvPr/>
          </p:nvSpPr>
          <p:spPr bwMode="auto">
            <a:xfrm rot="5477144" flipH="1" flipV="1">
              <a:off x="1000767" y="3265933"/>
              <a:ext cx="53850" cy="28417"/>
            </a:xfrm>
            <a:custGeom>
              <a:avLst/>
              <a:gdLst>
                <a:gd name="T0" fmla="*/ 674 w 21"/>
                <a:gd name="T1" fmla="*/ 0 h 30"/>
                <a:gd name="T2" fmla="*/ 255 w 21"/>
                <a:gd name="T3" fmla="*/ 16 h 30"/>
                <a:gd name="T4" fmla="*/ 0 w 21"/>
                <a:gd name="T5" fmla="*/ 30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3" name="Freeform 61"/>
            <p:cNvSpPr>
              <a:spLocks/>
            </p:cNvSpPr>
            <p:nvPr/>
          </p:nvSpPr>
          <p:spPr bwMode="auto">
            <a:xfrm rot="5477144" flipH="1" flipV="1">
              <a:off x="1045287" y="3250907"/>
              <a:ext cx="53850" cy="60623"/>
            </a:xfrm>
            <a:custGeom>
              <a:avLst/>
              <a:gdLst>
                <a:gd name="T0" fmla="*/ 674 w 21"/>
                <a:gd name="T1" fmla="*/ 0 h 59"/>
                <a:gd name="T2" fmla="*/ 188 w 21"/>
                <a:gd name="T3" fmla="*/ 40 h 59"/>
                <a:gd name="T4" fmla="*/ 0 w 21"/>
                <a:gd name="T5" fmla="*/ 81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4" name="Freeform 62"/>
            <p:cNvSpPr>
              <a:spLocks/>
            </p:cNvSpPr>
            <p:nvPr/>
          </p:nvSpPr>
          <p:spPr bwMode="auto">
            <a:xfrm rot="5477144" flipH="1" flipV="1">
              <a:off x="1211598" y="3142560"/>
              <a:ext cx="29079" cy="365633"/>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5" name="Freeform 63"/>
            <p:cNvSpPr>
              <a:spLocks/>
            </p:cNvSpPr>
            <p:nvPr/>
          </p:nvSpPr>
          <p:spPr bwMode="auto">
            <a:xfrm rot="5477144" flipH="1" flipV="1">
              <a:off x="1239068" y="3173883"/>
              <a:ext cx="29079" cy="304062"/>
            </a:xfrm>
            <a:custGeom>
              <a:avLst/>
              <a:gdLst>
                <a:gd name="T0" fmla="*/ 27 w 27"/>
                <a:gd name="T1" fmla="*/ 0 h 299"/>
                <a:gd name="T2" fmla="*/ 15 w 27"/>
                <a:gd name="T3" fmla="*/ 32 h 299"/>
                <a:gd name="T4" fmla="*/ 9 w 27"/>
                <a:gd name="T5" fmla="*/ 75 h 299"/>
                <a:gd name="T6" fmla="*/ 3 w 27"/>
                <a:gd name="T7" fmla="*/ 205 h 299"/>
                <a:gd name="T8" fmla="*/ 1 w 27"/>
                <a:gd name="T9" fmla="*/ 300 h 299"/>
                <a:gd name="T10" fmla="*/ 0 w 27"/>
                <a:gd name="T11" fmla="*/ 397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6" name="Freeform 64"/>
            <p:cNvSpPr>
              <a:spLocks/>
            </p:cNvSpPr>
            <p:nvPr/>
          </p:nvSpPr>
          <p:spPr bwMode="auto">
            <a:xfrm rot="5477144" flipH="1" flipV="1">
              <a:off x="779462" y="1736913"/>
              <a:ext cx="504037" cy="33153"/>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7" name="Freeform 65"/>
            <p:cNvSpPr>
              <a:spLocks/>
            </p:cNvSpPr>
            <p:nvPr/>
          </p:nvSpPr>
          <p:spPr bwMode="auto">
            <a:xfrm rot="5477144" flipH="1" flipV="1">
              <a:off x="995291" y="1497818"/>
              <a:ext cx="81852" cy="33153"/>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8" name="Freeform 66"/>
            <p:cNvSpPr>
              <a:spLocks/>
            </p:cNvSpPr>
            <p:nvPr/>
          </p:nvSpPr>
          <p:spPr bwMode="auto">
            <a:xfrm rot="5477144" flipH="1" flipV="1">
              <a:off x="955429" y="1969183"/>
              <a:ext cx="51696" cy="122193"/>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9" name="Freeform 67"/>
            <p:cNvSpPr>
              <a:spLocks/>
            </p:cNvSpPr>
            <p:nvPr/>
          </p:nvSpPr>
          <p:spPr bwMode="auto">
            <a:xfrm rot="5477144" flipH="1">
              <a:off x="1614238" y="1305464"/>
              <a:ext cx="28002" cy="180922"/>
            </a:xfrm>
            <a:custGeom>
              <a:avLst/>
              <a:gdLst>
                <a:gd name="T0" fmla="*/ 0 w 31"/>
                <a:gd name="T1" fmla="*/ 0 h 177"/>
                <a:gd name="T2" fmla="*/ 5 w 31"/>
                <a:gd name="T3" fmla="*/ 49 h 177"/>
                <a:gd name="T4" fmla="*/ 11 w 31"/>
                <a:gd name="T5" fmla="*/ 126 h 177"/>
                <a:gd name="T6" fmla="*/ 15 w 31"/>
                <a:gd name="T7" fmla="*/ 240 h 177"/>
                <a:gd name="T8" fmla="*/ 0 60000 65536"/>
                <a:gd name="T9" fmla="*/ 0 60000 65536"/>
                <a:gd name="T10" fmla="*/ 0 60000 65536"/>
                <a:gd name="T11" fmla="*/ 0 60000 65536"/>
                <a:gd name="T12" fmla="*/ 0 w 31"/>
                <a:gd name="T13" fmla="*/ 0 h 177"/>
                <a:gd name="T14" fmla="*/ 31 w 31"/>
                <a:gd name="T15" fmla="*/ 177 h 177"/>
              </a:gdLst>
              <a:ahLst/>
              <a:cxnLst>
                <a:cxn ang="T8">
                  <a:pos x="T0" y="T1"/>
                </a:cxn>
                <a:cxn ang="T9">
                  <a:pos x="T2" y="T3"/>
                </a:cxn>
                <a:cxn ang="T10">
                  <a:pos x="T4" y="T5"/>
                </a:cxn>
                <a:cxn ang="T11">
                  <a:pos x="T6" y="T7"/>
                </a:cxn>
              </a:cxnLst>
              <a:rect l="T12" t="T13" r="T14" b="T15"/>
              <a:pathLst>
                <a:path w="31" h="177">
                  <a:moveTo>
                    <a:pt x="0" y="0"/>
                  </a:moveTo>
                  <a:cubicBezTo>
                    <a:pt x="2" y="6"/>
                    <a:pt x="7" y="21"/>
                    <a:pt x="10" y="36"/>
                  </a:cubicBezTo>
                  <a:cubicBezTo>
                    <a:pt x="13" y="51"/>
                    <a:pt x="18" y="70"/>
                    <a:pt x="21" y="93"/>
                  </a:cubicBezTo>
                  <a:cubicBezTo>
                    <a:pt x="24" y="116"/>
                    <a:pt x="29" y="163"/>
                    <a:pt x="31" y="17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0" name="Freeform 68"/>
            <p:cNvSpPr>
              <a:spLocks/>
            </p:cNvSpPr>
            <p:nvPr/>
          </p:nvSpPr>
          <p:spPr bwMode="auto">
            <a:xfrm rot="5477144" flipH="1" flipV="1">
              <a:off x="1043055" y="1373587"/>
              <a:ext cx="106623" cy="153452"/>
            </a:xfrm>
            <a:custGeom>
              <a:avLst/>
              <a:gdLst>
                <a:gd name="T0" fmla="*/ 74 w 109"/>
                <a:gd name="T1" fmla="*/ 370 h 123"/>
                <a:gd name="T2" fmla="*/ 61 w 109"/>
                <a:gd name="T3" fmla="*/ 361 h 123"/>
                <a:gd name="T4" fmla="*/ 47 w 109"/>
                <a:gd name="T5" fmla="*/ 333 h 123"/>
                <a:gd name="T6" fmla="*/ 32 w 109"/>
                <a:gd name="T7" fmla="*/ 279 h 123"/>
                <a:gd name="T8" fmla="*/ 15 w 109"/>
                <a:gd name="T9" fmla="*/ 180 h 123"/>
                <a:gd name="T10" fmla="*/ 3 w 109"/>
                <a:gd name="T11" fmla="*/ 94 h 123"/>
                <a:gd name="T12" fmla="*/ 3 w 109"/>
                <a:gd name="T13" fmla="*/ 57 h 123"/>
                <a:gd name="T14" fmla="*/ 14 w 109"/>
                <a:gd name="T15" fmla="*/ 21 h 123"/>
                <a:gd name="T16" fmla="*/ 29 w 109"/>
                <a:gd name="T17" fmla="*/ 12 h 123"/>
                <a:gd name="T18" fmla="*/ 52 w 109"/>
                <a:gd name="T19" fmla="*/ 99 h 123"/>
                <a:gd name="T20" fmla="*/ 66 w 109"/>
                <a:gd name="T21" fmla="*/ 217 h 123"/>
                <a:gd name="T22" fmla="*/ 71 w 109"/>
                <a:gd name="T23" fmla="*/ 29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1" name="Freeform 69"/>
            <p:cNvSpPr>
              <a:spLocks/>
            </p:cNvSpPr>
            <p:nvPr/>
          </p:nvSpPr>
          <p:spPr bwMode="auto">
            <a:xfrm rot="5477144" flipH="1" flipV="1">
              <a:off x="1278916" y="1235278"/>
              <a:ext cx="28002" cy="304062"/>
            </a:xfrm>
            <a:custGeom>
              <a:avLst/>
              <a:gdLst>
                <a:gd name="T0" fmla="*/ 0 w 39"/>
                <a:gd name="T1" fmla="*/ 0 h 301"/>
                <a:gd name="T2" fmla="*/ 2 w 39"/>
                <a:gd name="T3" fmla="*/ 47 h 301"/>
                <a:gd name="T4" fmla="*/ 4 w 39"/>
                <a:gd name="T5" fmla="*/ 121 h 301"/>
                <a:gd name="T6" fmla="*/ 6 w 39"/>
                <a:gd name="T7" fmla="*/ 229 h 301"/>
                <a:gd name="T8" fmla="*/ 7 w 39"/>
                <a:gd name="T9" fmla="*/ 389 h 301"/>
                <a:gd name="T10" fmla="*/ 0 60000 65536"/>
                <a:gd name="T11" fmla="*/ 0 60000 65536"/>
                <a:gd name="T12" fmla="*/ 0 60000 65536"/>
                <a:gd name="T13" fmla="*/ 0 60000 65536"/>
                <a:gd name="T14" fmla="*/ 0 60000 65536"/>
                <a:gd name="T15" fmla="*/ 0 w 39"/>
                <a:gd name="T16" fmla="*/ 0 h 301"/>
                <a:gd name="T17" fmla="*/ 39 w 39"/>
                <a:gd name="T18" fmla="*/ 301 h 301"/>
              </a:gdLst>
              <a:ahLst/>
              <a:cxnLst>
                <a:cxn ang="T10">
                  <a:pos x="T0" y="T1"/>
                </a:cxn>
                <a:cxn ang="T11">
                  <a:pos x="T2" y="T3"/>
                </a:cxn>
                <a:cxn ang="T12">
                  <a:pos x="T4" y="T5"/>
                </a:cxn>
                <a:cxn ang="T13">
                  <a:pos x="T6" y="T7"/>
                </a:cxn>
                <a:cxn ang="T14">
                  <a:pos x="T8" y="T9"/>
                </a:cxn>
              </a:cxnLst>
              <a:rect l="T15" t="T16" r="T17" b="T18"/>
              <a:pathLst>
                <a:path w="39" h="301">
                  <a:moveTo>
                    <a:pt x="0" y="0"/>
                  </a:moveTo>
                  <a:cubicBezTo>
                    <a:pt x="2" y="6"/>
                    <a:pt x="7" y="21"/>
                    <a:pt x="10" y="36"/>
                  </a:cubicBezTo>
                  <a:cubicBezTo>
                    <a:pt x="13" y="51"/>
                    <a:pt x="18" y="70"/>
                    <a:pt x="21" y="93"/>
                  </a:cubicBezTo>
                  <a:cubicBezTo>
                    <a:pt x="24" y="116"/>
                    <a:pt x="28" y="142"/>
                    <a:pt x="31" y="177"/>
                  </a:cubicBezTo>
                  <a:cubicBezTo>
                    <a:pt x="34" y="212"/>
                    <a:pt x="37" y="275"/>
                    <a:pt x="39" y="30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2" name="Freeform 70"/>
            <p:cNvSpPr>
              <a:spLocks/>
            </p:cNvSpPr>
            <p:nvPr/>
          </p:nvSpPr>
          <p:spPr bwMode="auto">
            <a:xfrm rot="5477144" flipH="1">
              <a:off x="1553615" y="1365075"/>
              <a:ext cx="28002" cy="60623"/>
            </a:xfrm>
            <a:custGeom>
              <a:avLst/>
              <a:gdLst>
                <a:gd name="T0" fmla="*/ 0 w 35"/>
                <a:gd name="T1" fmla="*/ 0 h 56"/>
                <a:gd name="T2" fmla="*/ 7 w 35"/>
                <a:gd name="T3" fmla="*/ 13 h 56"/>
                <a:gd name="T4" fmla="*/ 10 w 35"/>
                <a:gd name="T5" fmla="*/ 55 h 56"/>
                <a:gd name="T6" fmla="*/ 10 w 35"/>
                <a:gd name="T7" fmla="*/ 95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63" name="Group 71"/>
            <p:cNvGrpSpPr>
              <a:grpSpLocks/>
            </p:cNvGrpSpPr>
            <p:nvPr/>
          </p:nvGrpSpPr>
          <p:grpSpPr bwMode="auto">
            <a:xfrm rot="5477144" flipH="1" flipV="1">
              <a:off x="1198336" y="1176821"/>
              <a:ext cx="107700" cy="394050"/>
              <a:chOff x="1736730" y="268660"/>
              <a:chExt cx="105" cy="402"/>
            </a:xfrm>
          </p:grpSpPr>
          <p:sp>
            <p:nvSpPr>
              <p:cNvPr id="164" name="Freeform 72"/>
              <p:cNvSpPr>
                <a:spLocks/>
              </p:cNvSpPr>
              <p:nvPr/>
            </p:nvSpPr>
            <p:spPr bwMode="auto">
              <a:xfrm>
                <a:off x="1736778" y="268886"/>
                <a:ext cx="40" cy="174"/>
              </a:xfrm>
              <a:custGeom>
                <a:avLst/>
                <a:gdLst>
                  <a:gd name="T0" fmla="*/ 6 w 40"/>
                  <a:gd name="T1" fmla="*/ 174 h 174"/>
                  <a:gd name="T2" fmla="*/ 1 w 40"/>
                  <a:gd name="T3" fmla="*/ 75 h 174"/>
                  <a:gd name="T4" fmla="*/ 1 w 40"/>
                  <a:gd name="T5" fmla="*/ 27 h 174"/>
                  <a:gd name="T6" fmla="*/ 4 w 40"/>
                  <a:gd name="T7" fmla="*/ 3 h 174"/>
                  <a:gd name="T8" fmla="*/ 27 w 40"/>
                  <a:gd name="T9" fmla="*/ 8 h 174"/>
                  <a:gd name="T10" fmla="*/ 31 w 40"/>
                  <a:gd name="T11" fmla="*/ 41 h 174"/>
                  <a:gd name="T12" fmla="*/ 40 w 40"/>
                  <a:gd name="T13" fmla="*/ 173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5" name="Freeform 73"/>
              <p:cNvSpPr>
                <a:spLocks/>
              </p:cNvSpPr>
              <p:nvPr/>
            </p:nvSpPr>
            <p:spPr bwMode="auto">
              <a:xfrm>
                <a:off x="1736730" y="268660"/>
                <a:ext cx="105" cy="402"/>
              </a:xfrm>
              <a:custGeom>
                <a:avLst/>
                <a:gdLst>
                  <a:gd name="T0" fmla="*/ 0 w 105"/>
                  <a:gd name="T1" fmla="*/ 0 h 402"/>
                  <a:gd name="T2" fmla="*/ 28 w 105"/>
                  <a:gd name="T3" fmla="*/ 15 h 402"/>
                  <a:gd name="T4" fmla="*/ 46 w 105"/>
                  <a:gd name="T5" fmla="*/ 43 h 402"/>
                  <a:gd name="T6" fmla="*/ 63 w 105"/>
                  <a:gd name="T7" fmla="*/ 81 h 402"/>
                  <a:gd name="T8" fmla="*/ 88 w 105"/>
                  <a:gd name="T9" fmla="*/ 180 h 402"/>
                  <a:gd name="T10" fmla="*/ 105 w 105"/>
                  <a:gd name="T11" fmla="*/ 402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6" name="Freeform 74"/>
              <p:cNvSpPr>
                <a:spLocks/>
              </p:cNvSpPr>
              <p:nvPr/>
            </p:nvSpPr>
            <p:spPr bwMode="auto">
              <a:xfrm>
                <a:off x="1736794" y="268888"/>
                <a:ext cx="35" cy="56"/>
              </a:xfrm>
              <a:custGeom>
                <a:avLst/>
                <a:gdLst>
                  <a:gd name="T0" fmla="*/ 0 w 35"/>
                  <a:gd name="T1" fmla="*/ 0 h 56"/>
                  <a:gd name="T2" fmla="*/ 26 w 35"/>
                  <a:gd name="T3" fmla="*/ 8 h 56"/>
                  <a:gd name="T4" fmla="*/ 32 w 35"/>
                  <a:gd name="T5" fmla="*/ 32 h 56"/>
                  <a:gd name="T6" fmla="*/ 35 w 35"/>
                  <a:gd name="T7" fmla="*/ 56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sp>
        <p:nvSpPr>
          <p:cNvPr id="167" name="テキスト ボックス 166"/>
          <p:cNvSpPr txBox="1"/>
          <p:nvPr/>
        </p:nvSpPr>
        <p:spPr>
          <a:xfrm>
            <a:off x="5828694" y="5061577"/>
            <a:ext cx="2809295" cy="276999"/>
          </a:xfrm>
          <a:prstGeom prst="rect">
            <a:avLst/>
          </a:prstGeom>
          <a:noFill/>
        </p:spPr>
        <p:txBody>
          <a:bodyPr wrap="none" rtlCol="0">
            <a:spAutoFit/>
          </a:bodyPr>
          <a:lstStyle>
            <a:defPPr>
              <a:defRPr lang="en-US"/>
            </a:defPPr>
            <a:lvl1pPr marR="0" lvl="0" indent="0" defTabSz="1072866" fontAlgn="auto">
              <a:lnSpc>
                <a:spcPct val="100000"/>
              </a:lnSpc>
              <a:spcBef>
                <a:spcPts val="0"/>
              </a:spcBef>
              <a:spcAft>
                <a:spcPts val="0"/>
              </a:spcAft>
              <a:buClrTx/>
              <a:buSzTx/>
              <a:buFontTx/>
              <a:buNone/>
              <a:tabLst/>
              <a:defRPr kumimoji="1" sz="1200" b="0" i="0" u="none" strike="noStrike" cap="none" spc="0" normalizeH="0" baseline="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defRPr>
            </a:lvl1pPr>
          </a:lstStyle>
          <a:p>
            <a:pPr lvl="0">
              <a:defRPr/>
            </a:pPr>
            <a:r>
              <a:rPr kumimoji="1"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0.72m   </a:t>
            </a:r>
            <a:r>
              <a:rPr kumimoji="1" lang="ja-JP" altLang="en-US" sz="12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　</a:t>
            </a:r>
            <a:r>
              <a:rPr lang="en-US" altLang="ja-JP" dirty="0"/>
              <a:t>Risk Perceived Boundary</a:t>
            </a:r>
          </a:p>
        </p:txBody>
      </p:sp>
      <p:cxnSp>
        <p:nvCxnSpPr>
          <p:cNvPr id="170" name="直線矢印コネクタ 169"/>
          <p:cNvCxnSpPr/>
          <p:nvPr/>
        </p:nvCxnSpPr>
        <p:spPr>
          <a:xfrm flipH="1" flipV="1">
            <a:off x="4196691" y="4786490"/>
            <a:ext cx="624319" cy="913159"/>
          </a:xfrm>
          <a:prstGeom prst="straightConnector1">
            <a:avLst/>
          </a:prstGeom>
          <a:ln w="76200">
            <a:solidFill>
              <a:srgbClr val="FF0000"/>
            </a:solidFill>
            <a:prstDash val="sysDot"/>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3" name="下矢印 172"/>
          <p:cNvSpPr/>
          <p:nvPr/>
        </p:nvSpPr>
        <p:spPr>
          <a:xfrm rot="10800000">
            <a:off x="5553660" y="4756788"/>
            <a:ext cx="293961" cy="266444"/>
          </a:xfrm>
          <a:prstGeom prst="downArrow">
            <a:avLst>
              <a:gd name="adj1" fmla="val 50000"/>
              <a:gd name="adj2" fmla="val 32667"/>
            </a:avLst>
          </a:prstGeom>
          <a:solidFill>
            <a:schemeClr val="bg1"/>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75" name="上下矢印 174"/>
          <p:cNvSpPr/>
          <p:nvPr/>
        </p:nvSpPr>
        <p:spPr>
          <a:xfrm>
            <a:off x="5499952" y="5050498"/>
            <a:ext cx="396859" cy="310157"/>
          </a:xfrm>
          <a:prstGeom prst="upDownArrow">
            <a:avLst>
              <a:gd name="adj1" fmla="val 43622"/>
              <a:gd name="adj2" fmla="val 22608"/>
            </a:avLst>
          </a:prstGeom>
          <a:solidFill>
            <a:srgbClr val="4BACC6"/>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上下矢印 177"/>
          <p:cNvSpPr/>
          <p:nvPr/>
        </p:nvSpPr>
        <p:spPr>
          <a:xfrm>
            <a:off x="5508400" y="5374383"/>
            <a:ext cx="396859" cy="125077"/>
          </a:xfrm>
          <a:prstGeom prst="upDownArrow">
            <a:avLst>
              <a:gd name="adj1" fmla="val 43622"/>
              <a:gd name="adj2" fmla="val 34321"/>
            </a:avLst>
          </a:prstGeom>
          <a:solidFill>
            <a:srgbClr val="9BBB59"/>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テキスト ボックス 178"/>
          <p:cNvSpPr txBox="1"/>
          <p:nvPr/>
        </p:nvSpPr>
        <p:spPr>
          <a:xfrm>
            <a:off x="7917993" y="5420214"/>
            <a:ext cx="1458989" cy="461665"/>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Cut-in Perceived </a:t>
            </a:r>
          </a:p>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Boundary</a:t>
            </a:r>
          </a:p>
        </p:txBody>
      </p:sp>
      <p:sp>
        <p:nvSpPr>
          <p:cNvPr id="215" name="タイトル 1"/>
          <p:cNvSpPr txBox="1">
            <a:spLocks/>
          </p:cNvSpPr>
          <p:nvPr/>
        </p:nvSpPr>
        <p:spPr>
          <a:xfrm>
            <a:off x="93990" y="67023"/>
            <a:ext cx="9543496" cy="531766"/>
          </a:xfrm>
          <a:prstGeom prst="rect">
            <a:avLst/>
          </a:prstGeom>
        </p:spPr>
        <p:txBody>
          <a:bodyPr vert="horz" lIns="91440" tIns="45720" rIns="91440" bIns="45720" rtlCol="0" anchor="ctr">
            <a:noAutofit/>
          </a:bodyPr>
          <a:lstStyle>
            <a:defPPr>
              <a:defRPr lang="ja-JP"/>
            </a:defPPr>
            <a:lvl1pPr marR="0" lvl="0" indent="0" defTabSz="914400" fontAlgn="auto">
              <a:lnSpc>
                <a:spcPct val="100000"/>
              </a:lnSpc>
              <a:spcBef>
                <a:spcPct val="0"/>
              </a:spcBef>
              <a:spcAft>
                <a:spcPts val="0"/>
              </a:spcAft>
              <a:buClrTx/>
              <a:buSzTx/>
              <a:buFontTx/>
              <a:buNone/>
              <a:tabLst/>
              <a:defRPr sz="2800" b="0" i="0" u="none" strike="noStrike"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eiryo UI" panose="020B0604030504040204" pitchFamily="50" charset="-128"/>
                <a:cs typeface="Arial" panose="020B0604020202020204" pitchFamily="34" charset="0"/>
              </a:defRPr>
            </a:lvl1pPr>
          </a:lstStyle>
          <a:p>
            <a:r>
              <a:rPr lang="en-US" altLang="ja-JP" dirty="0"/>
              <a:t>Risk Perceived Boundary</a:t>
            </a:r>
            <a:endParaRPr lang="ja-JP" altLang="en-US" dirty="0"/>
          </a:p>
        </p:txBody>
      </p:sp>
      <p:sp>
        <p:nvSpPr>
          <p:cNvPr id="216" name="円/楕円 36"/>
          <p:cNvSpPr/>
          <p:nvPr/>
        </p:nvSpPr>
        <p:spPr>
          <a:xfrm>
            <a:off x="200472" y="615269"/>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7" name="グループ化 216"/>
          <p:cNvGrpSpPr/>
          <p:nvPr/>
        </p:nvGrpSpPr>
        <p:grpSpPr>
          <a:xfrm>
            <a:off x="48073" y="787141"/>
            <a:ext cx="6403528" cy="3042933"/>
            <a:chOff x="5787589" y="3607992"/>
            <a:chExt cx="3762201" cy="2149024"/>
          </a:xfrm>
        </p:grpSpPr>
        <p:pic>
          <p:nvPicPr>
            <p:cNvPr id="218" name="図 217"/>
            <p:cNvPicPr>
              <a:picLocks noChangeAspect="1"/>
            </p:cNvPicPr>
            <p:nvPr/>
          </p:nvPicPr>
          <p:blipFill>
            <a:blip r:embed="rId3"/>
            <a:stretch>
              <a:fillRect/>
            </a:stretch>
          </p:blipFill>
          <p:spPr>
            <a:xfrm>
              <a:off x="5787589" y="3607992"/>
              <a:ext cx="3762201" cy="2149024"/>
            </a:xfrm>
            <a:prstGeom prst="rect">
              <a:avLst/>
            </a:prstGeom>
            <a:ln>
              <a:noFill/>
            </a:ln>
          </p:spPr>
        </p:pic>
        <p:sp>
          <p:nvSpPr>
            <p:cNvPr id="219" name="正方形/長方形 218"/>
            <p:cNvSpPr/>
            <p:nvPr/>
          </p:nvSpPr>
          <p:spPr>
            <a:xfrm>
              <a:off x="6489021" y="3682294"/>
              <a:ext cx="2643352" cy="338554"/>
            </a:xfrm>
            <a:prstGeom prst="rect">
              <a:avLst/>
            </a:prstGeom>
            <a:solidFill>
              <a:schemeClr val="bg1"/>
            </a:solidFill>
          </p:spPr>
          <p:txBody>
            <a:bodyPr wrap="none">
              <a:spAutoFit/>
            </a:bodyPr>
            <a:lstStyle/>
            <a:p>
              <a:pPr algn="ctr"/>
              <a:r>
                <a:rPr lang="en-US" altLang="ja-JP" sz="1600" dirty="0">
                  <a:latin typeface="Meiryo UI" panose="020B0604030504040204" pitchFamily="50" charset="-128"/>
                  <a:ea typeface="Meiryo UI" panose="020B0604030504040204" pitchFamily="50" charset="-128"/>
                </a:rPr>
                <a:t>Risk perceived boundary</a:t>
              </a:r>
              <a:endParaRPr lang="ja-JP" altLang="en-US" sz="1600" dirty="0">
                <a:latin typeface="Meiryo UI" panose="020B0604030504040204" pitchFamily="50" charset="-128"/>
                <a:ea typeface="Meiryo UI" panose="020B0604030504040204" pitchFamily="50" charset="-128"/>
              </a:endParaRPr>
            </a:p>
          </p:txBody>
        </p:sp>
        <p:sp>
          <p:nvSpPr>
            <p:cNvPr id="220" name="テキスト ボックス 219"/>
            <p:cNvSpPr txBox="1"/>
            <p:nvPr/>
          </p:nvSpPr>
          <p:spPr>
            <a:xfrm>
              <a:off x="7172376" y="4055199"/>
              <a:ext cx="2313991" cy="613132"/>
            </a:xfrm>
            <a:prstGeom prst="rect">
              <a:avLst/>
            </a:prstGeom>
            <a:solidFill>
              <a:schemeClr val="accent5">
                <a:lumMod val="20000"/>
                <a:lumOff val="80000"/>
                <a:alpha val="63000"/>
              </a:schemeClr>
            </a:solidFill>
            <a:ln>
              <a:solidFill>
                <a:schemeClr val="accent5">
                  <a:lumMod val="50000"/>
                </a:schemeClr>
              </a:solidFill>
            </a:ln>
          </p:spPr>
          <p:txBody>
            <a:bodyPr wrap="none" rtlCol="0">
              <a:no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lang="en-US" altLang="ja-JP" sz="1400" noProof="0" dirty="0">
                  <a:solidFill>
                    <a:prstClr val="black"/>
                  </a:solidFill>
                  <a:effectLst>
                    <a:glow rad="101600">
                      <a:prstClr val="white">
                        <a:alpha val="60000"/>
                      </a:prstClr>
                    </a:glow>
                  </a:effectLst>
                  <a:latin typeface="Meiryo UI" panose="020B0604030504040204" pitchFamily="50" charset="-128"/>
                  <a:ea typeface="Meiryo UI" panose="020B0604030504040204" pitchFamily="50" charset="-128"/>
                </a:rPr>
                <a:t>Max lateral velocity</a:t>
              </a:r>
              <a:r>
                <a:rPr lang="ja-JP" altLang="en-US" sz="1400" noProof="0" dirty="0">
                  <a:solidFill>
                    <a:prstClr val="black"/>
                  </a:solidFill>
                  <a:effectLst>
                    <a:glow rad="101600">
                      <a:prstClr val="white">
                        <a:alpha val="60000"/>
                      </a:prstClr>
                    </a:glow>
                  </a:effectLst>
                  <a:latin typeface="Meiryo UI" panose="020B0604030504040204" pitchFamily="50" charset="-128"/>
                  <a:ea typeface="Meiryo UI" panose="020B0604030504040204" pitchFamily="50" charset="-128"/>
                </a:rPr>
                <a:t>：</a:t>
              </a:r>
              <a:r>
                <a:rPr lang="en-US" altLang="ja-JP" sz="1400" noProof="0" dirty="0">
                  <a:solidFill>
                    <a:prstClr val="black"/>
                  </a:solidFill>
                  <a:effectLst>
                    <a:glow rad="101600">
                      <a:prstClr val="white">
                        <a:alpha val="60000"/>
                      </a:prstClr>
                    </a:glow>
                  </a:effectLst>
                  <a:latin typeface="Meiryo UI" panose="020B0604030504040204" pitchFamily="50" charset="-128"/>
                  <a:ea typeface="Meiryo UI" panose="020B0604030504040204" pitchFamily="50" charset="-128"/>
                </a:rPr>
                <a:t>1.8m/s</a:t>
              </a:r>
            </a:p>
            <a:p>
              <a:pPr marL="0" marR="0" lvl="0" indent="0" algn="l" defTabSz="1072866" rtl="0" eaLnBrk="1" fontAlgn="auto" latinLnBrk="0" hangingPunct="1">
                <a:lnSpc>
                  <a:spcPct val="100000"/>
                </a:lnSpc>
                <a:spcBef>
                  <a:spcPts val="0"/>
                </a:spcBef>
                <a:spcAft>
                  <a:spcPts val="0"/>
                </a:spcAft>
                <a:buClrTx/>
                <a:buSzTx/>
                <a:buFontTx/>
                <a:buNone/>
                <a:tabLst/>
                <a:defRPr/>
              </a:pPr>
              <a:r>
                <a:rPr lang="en-US" altLang="ja-JP" sz="1400" dirty="0">
                  <a:solidFill>
                    <a:prstClr val="black"/>
                  </a:solidFill>
                  <a:effectLst>
                    <a:glow rad="101600">
                      <a:prstClr val="white">
                        <a:alpha val="60000"/>
                      </a:prstClr>
                    </a:glow>
                  </a:effectLst>
                  <a:latin typeface="Meiryo UI" panose="020B0604030504040204" pitchFamily="50" charset="-128"/>
                  <a:ea typeface="Meiryo UI" panose="020B0604030504040204" pitchFamily="50" charset="-128"/>
                </a:rPr>
                <a:t>Risk perception time</a:t>
              </a:r>
              <a:r>
                <a:rPr kumimoji="1" lang="ja-JP" altLang="en-US" sz="1400" i="0" u="none" strike="noStrike" kern="1200" cap="none" spc="0" normalizeH="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rPr>
                <a:t>：</a:t>
              </a:r>
              <a:r>
                <a:rPr kumimoji="1" lang="en-US" altLang="ja-JP" sz="1400" i="0" u="none" strike="noStrike" kern="1200" cap="none" spc="0" normalizeH="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rPr>
                <a:t>0.4sec</a:t>
              </a:r>
              <a:endParaRPr kumimoji="1" lang="en-US" altLang="ja-JP" sz="1400"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endParaRPr>
            </a:p>
            <a:p>
              <a:pPr marL="0" marR="0" lvl="0" indent="0" algn="l" defTabSz="1072866" rtl="0" eaLnBrk="1" fontAlgn="auto" latinLnBrk="0" hangingPunct="1">
                <a:lnSpc>
                  <a:spcPct val="100000"/>
                </a:lnSpc>
                <a:spcBef>
                  <a:spcPts val="0"/>
                </a:spcBef>
                <a:spcAft>
                  <a:spcPts val="0"/>
                </a:spcAft>
                <a:buClrTx/>
                <a:buSzTx/>
                <a:buFontTx/>
                <a:buNone/>
                <a:tabLst/>
                <a:defRPr/>
              </a:pPr>
              <a:r>
                <a:rPr kumimoji="1" lang="ja-JP" altLang="en-US" sz="120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　</a:t>
              </a:r>
              <a:r>
                <a:rPr kumimoji="1" lang="en-US" altLang="ja-JP" b="1"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1.8m/sec*0.4sec</a:t>
              </a:r>
              <a:r>
                <a:rPr kumimoji="1" lang="en-US" altLang="ja-JP" sz="120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a:t>
              </a:r>
              <a:r>
                <a:rPr kumimoji="1" lang="en-US" altLang="ja-JP" b="1"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0.72[m]</a:t>
              </a:r>
            </a:p>
          </p:txBody>
        </p:sp>
        <p:sp>
          <p:nvSpPr>
            <p:cNvPr id="221" name="正方形/長方形 220"/>
            <p:cNvSpPr/>
            <p:nvPr/>
          </p:nvSpPr>
          <p:spPr>
            <a:xfrm>
              <a:off x="8108403" y="5497762"/>
              <a:ext cx="576094" cy="181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テキスト ボックス 249"/>
            <p:cNvSpPr txBox="1"/>
            <p:nvPr/>
          </p:nvSpPr>
          <p:spPr>
            <a:xfrm>
              <a:off x="7859556" y="5416802"/>
              <a:ext cx="837089" cy="253916"/>
            </a:xfrm>
            <a:prstGeom prst="rect">
              <a:avLst/>
            </a:prstGeom>
            <a:noFill/>
          </p:spPr>
          <p:txBody>
            <a:bodyPr wrap="none" rtlCol="0">
              <a:spAutoFit/>
            </a:bodyPr>
            <a:lstStyle>
              <a:defPPr>
                <a:defRPr lang="ja-JP"/>
              </a:defPPr>
              <a:lvl1pPr marR="0" lvl="0" indent="0" fontAlgn="auto">
                <a:lnSpc>
                  <a:spcPct val="100000"/>
                </a:lnSpc>
                <a:spcBef>
                  <a:spcPts val="0"/>
                </a:spcBef>
                <a:spcAft>
                  <a:spcPts val="0"/>
                </a:spcAft>
                <a:buClrTx/>
                <a:buSzTx/>
                <a:buFontTx/>
                <a:buNone/>
                <a:tabLst/>
                <a:defRPr sz="1050" b="1" i="0" u="none" strike="noStrike" cap="none" spc="0" normalizeH="0" baseline="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defRPr>
              </a:lvl1pPr>
            </a:lstStyle>
            <a:p>
              <a:r>
                <a:rPr lang="en-US" altLang="ja-JP" dirty="0">
                  <a:solidFill>
                    <a:srgbClr val="FF0000"/>
                  </a:solidFill>
                </a:rPr>
                <a:t>1.8(m/s)</a:t>
              </a:r>
            </a:p>
          </p:txBody>
        </p:sp>
        <p:sp>
          <p:nvSpPr>
            <p:cNvPr id="223" name="正方形/長方形 222"/>
            <p:cNvSpPr/>
            <p:nvPr/>
          </p:nvSpPr>
          <p:spPr>
            <a:xfrm>
              <a:off x="8886672" y="5346154"/>
              <a:ext cx="566181" cy="230832"/>
            </a:xfrm>
            <a:prstGeom prst="rect">
              <a:avLst/>
            </a:prstGeom>
            <a:noFill/>
          </p:spPr>
          <p:txBody>
            <a:bodyPr wrap="none">
              <a:spAutoFit/>
            </a:bodyPr>
            <a:lstStyle/>
            <a:p>
              <a:pPr algn="ctr"/>
              <a:r>
                <a:rPr lang="en-US" altLang="ja-JP" sz="900" dirty="0">
                  <a:latin typeface="Meiryo UI" panose="020B0604030504040204" pitchFamily="50" charset="-128"/>
                  <a:ea typeface="Meiryo UI" panose="020B0604030504040204" pitchFamily="50" charset="-128"/>
                </a:rPr>
                <a:t>n=911</a:t>
              </a:r>
              <a:endParaRPr lang="ja-JP" altLang="en-US" sz="900" dirty="0">
                <a:latin typeface="Meiryo UI" panose="020B0604030504040204" pitchFamily="50" charset="-128"/>
                <a:ea typeface="Meiryo UI" panose="020B0604030504040204" pitchFamily="50" charset="-128"/>
              </a:endParaRPr>
            </a:p>
          </p:txBody>
        </p:sp>
      </p:grpSp>
      <p:cxnSp>
        <p:nvCxnSpPr>
          <p:cNvPr id="225" name="直線矢印コネクタ 224"/>
          <p:cNvCxnSpPr>
            <a:stCxn id="220" idx="2"/>
          </p:cNvCxnSpPr>
          <p:nvPr/>
        </p:nvCxnSpPr>
        <p:spPr>
          <a:xfrm flipH="1">
            <a:off x="4192096" y="2288540"/>
            <a:ext cx="182269" cy="27375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4" name="テキスト ボックス 183">
            <a:extLst>
              <a:ext uri="{FF2B5EF4-FFF2-40B4-BE49-F238E27FC236}">
                <a16:creationId xmlns:a16="http://schemas.microsoft.com/office/drawing/2014/main" id="{D40E5D25-3DC0-4A44-AC58-F624171541F0}"/>
              </a:ext>
            </a:extLst>
          </p:cNvPr>
          <p:cNvSpPr txBox="1"/>
          <p:nvPr/>
        </p:nvSpPr>
        <p:spPr>
          <a:xfrm>
            <a:off x="6436032" y="1164785"/>
            <a:ext cx="3547480" cy="2031325"/>
          </a:xfrm>
          <a:prstGeom prst="rect">
            <a:avLst/>
          </a:prstGeom>
          <a:noFill/>
        </p:spPr>
        <p:txBody>
          <a:bodyPr wrap="square" rtlCol="0">
            <a:spAutoFit/>
          </a:bodyPr>
          <a:lstStyle/>
          <a:p>
            <a:pPr lvl="0" fontAlgn="base">
              <a:spcBef>
                <a:spcPct val="0"/>
              </a:spcBef>
              <a:spcAft>
                <a:spcPct val="0"/>
              </a:spcAft>
              <a:defRPr/>
            </a:pPr>
            <a:r>
              <a:rPr lang="en-US" altLang="ja-JP" dirty="0">
                <a:latin typeface="游ゴシック" panose="020B0400000000000000" pitchFamily="50" charset="-128"/>
                <a:ea typeface="游ゴシック" panose="020B0400000000000000" pitchFamily="50" charset="-128"/>
                <a:cs typeface="Arial" panose="020B0604020202020204" pitchFamily="34" charset="0"/>
              </a:rPr>
              <a:t>When the lateral velocity is slower then the risk perception time become longer.</a:t>
            </a:r>
          </a:p>
          <a:p>
            <a:pPr lvl="0" fontAlgn="base">
              <a:spcBef>
                <a:spcPct val="0"/>
              </a:spcBef>
              <a:spcAft>
                <a:spcPct val="0"/>
              </a:spcAft>
              <a:defRPr/>
            </a:pPr>
            <a:r>
              <a:rPr lang="en-US" altLang="ja-JP" dirty="0">
                <a:latin typeface="游ゴシック" panose="020B0400000000000000" pitchFamily="50" charset="-128"/>
                <a:ea typeface="游ゴシック" panose="020B0400000000000000" pitchFamily="50" charset="-128"/>
                <a:cs typeface="Arial" panose="020B0604020202020204" pitchFamily="34" charset="0"/>
              </a:rPr>
              <a:t>So the quicker risk perception time, which is more demanding to AD, is adapted as assumption.</a:t>
            </a:r>
            <a:endParaRPr lang="ja-JP" altLang="en-US" dirty="0">
              <a:latin typeface="游ゴシック" panose="020B0400000000000000" pitchFamily="50" charset="-128"/>
              <a:ea typeface="游ゴシック" panose="020B0400000000000000" pitchFamily="50" charset="-128"/>
              <a:cs typeface="Arial" panose="020B0604020202020204" pitchFamily="34" charset="0"/>
            </a:endParaRPr>
          </a:p>
        </p:txBody>
      </p:sp>
      <p:sp>
        <p:nvSpPr>
          <p:cNvPr id="2" name="スライド番号プレースホルダー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856591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3"/>
          <a:stretch>
            <a:fillRect/>
          </a:stretch>
        </p:blipFill>
        <p:spPr>
          <a:xfrm>
            <a:off x="101057" y="2473175"/>
            <a:ext cx="9797121" cy="3359187"/>
          </a:xfrm>
          <a:prstGeom prst="rect">
            <a:avLst/>
          </a:prstGeom>
        </p:spPr>
      </p:pic>
      <p:sp>
        <p:nvSpPr>
          <p:cNvPr id="37" name="円/楕円 36"/>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正方形/長方形 55"/>
          <p:cNvSpPr/>
          <p:nvPr/>
        </p:nvSpPr>
        <p:spPr>
          <a:xfrm>
            <a:off x="53092" y="18839"/>
            <a:ext cx="7724210" cy="523220"/>
          </a:xfrm>
          <a:prstGeom prst="rect">
            <a:avLst/>
          </a:prstGeom>
        </p:spPr>
        <p:txBody>
          <a:bodyPr wrap="square">
            <a:spAutoFit/>
          </a:bodyPr>
          <a:lstStyle/>
          <a:p>
            <a:r>
              <a:rPr lang="en-US" altLang="ja-JP" sz="2800"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3. Deceleration degree and Max. G-force</a:t>
            </a:r>
            <a:endParaRPr lang="ja-JP" altLang="en-US" sz="2800"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endParaRPr>
          </a:p>
        </p:txBody>
      </p:sp>
      <p:sp>
        <p:nvSpPr>
          <p:cNvPr id="59" name="角丸四角形 58"/>
          <p:cNvSpPr/>
          <p:nvPr/>
        </p:nvSpPr>
        <p:spPr>
          <a:xfrm>
            <a:off x="7329055" y="2280963"/>
            <a:ext cx="2481154" cy="3612541"/>
          </a:xfrm>
          <a:prstGeom prst="roundRect">
            <a:avLst>
              <a:gd name="adj" fmla="val 5976"/>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 name="スライド番号プレースホルダー 1"/>
          <p:cNvSpPr>
            <a:spLocks noGrp="1"/>
          </p:cNvSpPr>
          <p:nvPr>
            <p:ph type="sldNum" sz="quarter" idx="12"/>
          </p:nvPr>
        </p:nvSpPr>
        <p:spPr/>
        <p:txBody>
          <a:bodyPr/>
          <a:lstStyle/>
          <a:p>
            <a:fld id="{1F25B796-51C5-48F3-97B0-F4A72A0E66D1}" type="slidenum">
              <a:rPr kumimoji="1" lang="ja-JP" altLang="en-US" smtClean="0"/>
              <a:t>17</a:t>
            </a:fld>
            <a:endParaRPr kumimoji="1" lang="ja-JP" altLang="en-US"/>
          </a:p>
        </p:txBody>
      </p:sp>
    </p:spTree>
    <p:extLst>
      <p:ext uri="{BB962C8B-B14F-4D97-AF65-F5344CB8AC3E}">
        <p14:creationId xmlns:p14="http://schemas.microsoft.com/office/powerpoint/2010/main" val="3252938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円/楕円 3"/>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7" name="タイトル 1"/>
          <p:cNvSpPr txBox="1">
            <a:spLocks/>
          </p:cNvSpPr>
          <p:nvPr/>
        </p:nvSpPr>
        <p:spPr>
          <a:xfrm>
            <a:off x="603630" y="-20041"/>
            <a:ext cx="4250400" cy="6070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ja-JP" altLang="en-US" sz="2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cs typeface="+mj-cs"/>
            </a:endParaRPr>
          </a:p>
        </p:txBody>
      </p:sp>
      <p:sp>
        <p:nvSpPr>
          <p:cNvPr id="160" name="タイトル 1"/>
          <p:cNvSpPr txBox="1">
            <a:spLocks/>
          </p:cNvSpPr>
          <p:nvPr/>
        </p:nvSpPr>
        <p:spPr>
          <a:xfrm>
            <a:off x="58836" y="-20041"/>
            <a:ext cx="7505339" cy="607076"/>
          </a:xfrm>
          <a:prstGeom prst="rect">
            <a:avLst/>
          </a:prstGeom>
        </p:spPr>
        <p:txBody>
          <a:bodyPr vert="horz" lIns="91440" tIns="45720" rIns="91440" bIns="45720" rtlCol="0" anchor="ctr">
            <a:noAutofit/>
          </a:bodyPr>
          <a:lstStyle>
            <a:defPPr>
              <a:defRPr lang="ja-JP"/>
            </a:defPPr>
            <a:lvl1pPr marR="0" lvl="0" indent="0" defTabSz="914400" fontAlgn="auto">
              <a:lnSpc>
                <a:spcPct val="100000"/>
              </a:lnSpc>
              <a:spcBef>
                <a:spcPct val="0"/>
              </a:spcBef>
              <a:spcAft>
                <a:spcPts val="0"/>
              </a:spcAft>
              <a:buClrTx/>
              <a:buSzTx/>
              <a:buFontTx/>
              <a:buNone/>
              <a:tabLst/>
              <a:defRPr sz="2800" b="0" i="0" u="none" strike="noStrike"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eiryo UI" panose="020B0604030504040204" pitchFamily="50" charset="-128"/>
                <a:cs typeface="Arial" panose="020B0604020202020204" pitchFamily="34" charset="0"/>
              </a:defRPr>
            </a:lvl1pPr>
          </a:lstStyle>
          <a:p>
            <a:r>
              <a:rPr lang="en-US" altLang="ja-JP" dirty="0"/>
              <a:t>Deceleration Degree and Max. G-force</a:t>
            </a:r>
            <a:endParaRPr lang="ja-JP" altLang="en-US" dirty="0"/>
          </a:p>
        </p:txBody>
      </p:sp>
      <p:sp>
        <p:nvSpPr>
          <p:cNvPr id="149" name="正方形/長方形 148"/>
          <p:cNvSpPr/>
          <p:nvPr/>
        </p:nvSpPr>
        <p:spPr>
          <a:xfrm>
            <a:off x="124168" y="3982361"/>
            <a:ext cx="1847496" cy="33855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Reference Driver</a:t>
            </a:r>
          </a:p>
        </p:txBody>
      </p:sp>
      <p:cxnSp>
        <p:nvCxnSpPr>
          <p:cNvPr id="150" name="直線矢印コネクタ 149"/>
          <p:cNvCxnSpPr/>
          <p:nvPr/>
        </p:nvCxnSpPr>
        <p:spPr>
          <a:xfrm>
            <a:off x="672848" y="5859150"/>
            <a:ext cx="3614103" cy="0"/>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151" name="直線矢印コネクタ 150"/>
          <p:cNvCxnSpPr/>
          <p:nvPr/>
        </p:nvCxnSpPr>
        <p:spPr>
          <a:xfrm flipV="1">
            <a:off x="687160" y="5005905"/>
            <a:ext cx="0" cy="853245"/>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152" name="直線コネクタ 151"/>
          <p:cNvCxnSpPr/>
          <p:nvPr/>
        </p:nvCxnSpPr>
        <p:spPr>
          <a:xfrm flipV="1">
            <a:off x="1606484" y="4954888"/>
            <a:ext cx="531273" cy="90571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83" name="直線コネクタ 182"/>
          <p:cNvCxnSpPr/>
          <p:nvPr/>
        </p:nvCxnSpPr>
        <p:spPr>
          <a:xfrm flipV="1">
            <a:off x="2134460" y="4954888"/>
            <a:ext cx="1683662" cy="1"/>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86" name="テキスト ボックス 185"/>
          <p:cNvSpPr txBox="1"/>
          <p:nvPr/>
        </p:nvSpPr>
        <p:spPr>
          <a:xfrm>
            <a:off x="3857475" y="5634244"/>
            <a:ext cx="412292"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Time</a:t>
            </a:r>
            <a:endParaRPr kumimoji="1" lang="ja-JP" altLang="en-US" sz="800" b="0"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endParaRPr>
          </a:p>
        </p:txBody>
      </p:sp>
      <p:cxnSp>
        <p:nvCxnSpPr>
          <p:cNvPr id="188" name="直線矢印コネクタ 187"/>
          <p:cNvCxnSpPr/>
          <p:nvPr/>
        </p:nvCxnSpPr>
        <p:spPr>
          <a:xfrm>
            <a:off x="1086649" y="5662931"/>
            <a:ext cx="51452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89" name="テキスト ボックス 188"/>
          <p:cNvSpPr txBox="1"/>
          <p:nvPr/>
        </p:nvSpPr>
        <p:spPr>
          <a:xfrm>
            <a:off x="2462362" y="4513910"/>
            <a:ext cx="183134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Max. Deceleration G: 0.774 </a:t>
            </a:r>
            <a:r>
              <a:rPr kumimoji="1"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G (tentative)</a:t>
            </a:r>
            <a:endParaRPr kumimoji="1" lang="ja-JP" altLang="en-US" sz="1050" b="0"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endParaRPr>
          </a:p>
        </p:txBody>
      </p:sp>
      <p:cxnSp>
        <p:nvCxnSpPr>
          <p:cNvPr id="190" name="直線コネクタ 189"/>
          <p:cNvCxnSpPr/>
          <p:nvPr/>
        </p:nvCxnSpPr>
        <p:spPr>
          <a:xfrm>
            <a:off x="1601177" y="5249866"/>
            <a:ext cx="0" cy="84712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1" name="直線コネクタ 190"/>
          <p:cNvCxnSpPr/>
          <p:nvPr/>
        </p:nvCxnSpPr>
        <p:spPr>
          <a:xfrm>
            <a:off x="1100058" y="5242791"/>
            <a:ext cx="0" cy="72340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2" name="直線矢印コネクタ 191"/>
          <p:cNvCxnSpPr/>
          <p:nvPr/>
        </p:nvCxnSpPr>
        <p:spPr>
          <a:xfrm>
            <a:off x="1606485" y="5951699"/>
            <a:ext cx="535400"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3" name="直線コネクタ 192"/>
          <p:cNvCxnSpPr/>
          <p:nvPr/>
        </p:nvCxnSpPr>
        <p:spPr>
          <a:xfrm>
            <a:off x="2141885" y="4925040"/>
            <a:ext cx="0" cy="114513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94" name="正方形/長方形 193"/>
          <p:cNvSpPr/>
          <p:nvPr/>
        </p:nvSpPr>
        <p:spPr>
          <a:xfrm>
            <a:off x="153143" y="4268133"/>
            <a:ext cx="4346398" cy="2250171"/>
          </a:xfrm>
          <a:prstGeom prst="rect">
            <a:avLst/>
          </a:prstGeom>
          <a:noFill/>
          <a:ln w="28575">
            <a:solidFill>
              <a:srgbClr val="4F8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95" name="テキスト ボックス 194"/>
          <p:cNvSpPr txBox="1"/>
          <p:nvPr/>
        </p:nvSpPr>
        <p:spPr>
          <a:xfrm>
            <a:off x="1860641" y="5352330"/>
            <a:ext cx="170431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Deceleration degree: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0.6 sec (tentative)</a:t>
            </a:r>
            <a:endParaRPr kumimoji="0" lang="ja-JP" altLang="en-US" sz="1050" b="0"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98" name="正方形/長方形 197"/>
          <p:cNvSpPr/>
          <p:nvPr/>
        </p:nvSpPr>
        <p:spPr>
          <a:xfrm>
            <a:off x="458292" y="6048572"/>
            <a:ext cx="2349810" cy="28105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99" name="二等辺三角形 198"/>
          <p:cNvSpPr/>
          <p:nvPr/>
        </p:nvSpPr>
        <p:spPr>
          <a:xfrm>
            <a:off x="984210" y="5893327"/>
            <a:ext cx="247681" cy="15518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00" name="正方形/長方形 199"/>
          <p:cNvSpPr/>
          <p:nvPr/>
        </p:nvSpPr>
        <p:spPr>
          <a:xfrm>
            <a:off x="418739" y="6035873"/>
            <a:ext cx="2637919" cy="30777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prstClr val="black"/>
                </a:solidFill>
                <a:effectLst/>
                <a:uLnTx/>
                <a:uFillTx/>
                <a:latin typeface="Arial Narrow" panose="020B0606020202030204" pitchFamily="34" charset="0"/>
                <a:ea typeface="Meiryo UI" panose="020B0604030504040204" pitchFamily="50" charset="-128"/>
                <a:cs typeface="+mn-cs"/>
              </a:rPr>
              <a:t>Entered emergency braking area</a:t>
            </a:r>
            <a:endParaRPr kumimoji="0" lang="ja-JP" altLang="en-US" sz="1400" b="0" i="0" u="none" strike="noStrike" kern="1200" cap="none" spc="0" normalizeH="0" baseline="0" noProof="0" dirty="0">
              <a:ln>
                <a:noFill/>
              </a:ln>
              <a:solidFill>
                <a:prstClr val="black"/>
              </a:solidFill>
              <a:effectLst/>
              <a:uLnTx/>
              <a:uFillTx/>
              <a:latin typeface="Arial Narrow" panose="020B0606020202030204" pitchFamily="34" charset="0"/>
              <a:ea typeface="游ゴシック" panose="020B0400000000000000" pitchFamily="50" charset="-128"/>
              <a:cs typeface="+mn-cs"/>
            </a:endParaRPr>
          </a:p>
        </p:txBody>
      </p:sp>
      <p:sp>
        <p:nvSpPr>
          <p:cNvPr id="201" name="テキスト ボックス 200"/>
          <p:cNvSpPr txBox="1"/>
          <p:nvPr/>
        </p:nvSpPr>
        <p:spPr>
          <a:xfrm>
            <a:off x="334785" y="4707539"/>
            <a:ext cx="307777" cy="1163071"/>
          </a:xfrm>
          <a:prstGeom prst="rect">
            <a:avLst/>
          </a:prstGeom>
          <a:noFill/>
        </p:spPr>
        <p:txBody>
          <a:bodyPr vert="vert270"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glow rad="101600">
                    <a:prstClr val="white">
                      <a:alpha val="60000"/>
                    </a:prstClr>
                  </a:glow>
                </a:effectLst>
                <a:uLnTx/>
                <a:uFillTx/>
                <a:latin typeface="Arial Narrow" panose="020B0606020202030204" pitchFamily="34" charset="0"/>
                <a:ea typeface="Meiryo UI" panose="020B0604030504040204" pitchFamily="50" charset="-128"/>
                <a:cs typeface="Meiryo UI" panose="020B0604030504040204" pitchFamily="50" charset="-128"/>
              </a:rPr>
              <a:t>Ego-vehicle deceleration</a:t>
            </a:r>
            <a:endParaRPr kumimoji="1" lang="ja-JP" altLang="en-US" sz="800" b="0" i="0" u="none" strike="noStrike" kern="1200" cap="none" spc="0" normalizeH="0" baseline="0" noProof="0" dirty="0">
              <a:ln>
                <a:noFill/>
              </a:ln>
              <a:solidFill>
                <a:prstClr val="black"/>
              </a:solidFill>
              <a:effectLst>
                <a:glow rad="101600">
                  <a:prstClr val="white">
                    <a:alpha val="60000"/>
                  </a:prstClr>
                </a:glow>
              </a:effectLst>
              <a:uLnTx/>
              <a:uFillTx/>
              <a:latin typeface="Arial Narrow" panose="020B0606020202030204" pitchFamily="34" charset="0"/>
              <a:ea typeface="Meiryo UI" panose="020B0604030504040204" pitchFamily="50" charset="-128"/>
              <a:cs typeface="Meiryo UI" panose="020B0604030504040204" pitchFamily="50" charset="-128"/>
            </a:endParaRPr>
          </a:p>
        </p:txBody>
      </p:sp>
      <p:sp>
        <p:nvSpPr>
          <p:cNvPr id="202" name="テキスト ボックス 201"/>
          <p:cNvSpPr txBox="1"/>
          <p:nvPr/>
        </p:nvSpPr>
        <p:spPr>
          <a:xfrm>
            <a:off x="947763" y="5026746"/>
            <a:ext cx="805978"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Delay in time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=0.75sec</a:t>
            </a:r>
          </a:p>
        </p:txBody>
      </p:sp>
      <p:sp>
        <p:nvSpPr>
          <p:cNvPr id="203" name="円/楕円 123"/>
          <p:cNvSpPr/>
          <p:nvPr/>
        </p:nvSpPr>
        <p:spPr>
          <a:xfrm>
            <a:off x="1871339" y="4633583"/>
            <a:ext cx="607007" cy="226061"/>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lIns="0" r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cs typeface="Meiryo UI" panose="020B0604030504040204" pitchFamily="50" charset="-128"/>
              </a:rPr>
              <a:t>C2-a</a:t>
            </a:r>
            <a:endParaRPr kumimoji="1" lang="ja-JP" altLang="en-US" sz="1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5" name="円/楕円 123"/>
          <p:cNvSpPr/>
          <p:nvPr/>
        </p:nvSpPr>
        <p:spPr>
          <a:xfrm>
            <a:off x="2436340" y="5144054"/>
            <a:ext cx="607007" cy="226061"/>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lIns="0" r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cs typeface="Meiryo UI" panose="020B0604030504040204" pitchFamily="50" charset="-128"/>
              </a:rPr>
              <a:t>C2-b</a:t>
            </a:r>
            <a:endParaRPr kumimoji="1" lang="ja-JP" altLang="en-US" sz="1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22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57483" y="889406"/>
            <a:ext cx="7487708" cy="1811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6" name="正方形/長方形 225"/>
          <p:cNvSpPr/>
          <p:nvPr/>
        </p:nvSpPr>
        <p:spPr>
          <a:xfrm>
            <a:off x="3064796" y="1148058"/>
            <a:ext cx="2988159" cy="59572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grpSp>
        <p:nvGrpSpPr>
          <p:cNvPr id="227" name="Group 3"/>
          <p:cNvGrpSpPr>
            <a:grpSpLocks noChangeAspect="1"/>
          </p:cNvGrpSpPr>
          <p:nvPr/>
        </p:nvGrpSpPr>
        <p:grpSpPr bwMode="auto">
          <a:xfrm rot="5400000">
            <a:off x="2248236" y="869990"/>
            <a:ext cx="555690" cy="1119942"/>
            <a:chOff x="1736429" y="268818"/>
            <a:chExt cx="1056" cy="1906"/>
          </a:xfrm>
        </p:grpSpPr>
        <p:sp>
          <p:nvSpPr>
            <p:cNvPr id="228" name="Freeform 4"/>
            <p:cNvSpPr>
              <a:spLocks/>
            </p:cNvSpPr>
            <p:nvPr/>
          </p:nvSpPr>
          <p:spPr bwMode="auto">
            <a:xfrm rot="5477144" flipH="1">
              <a:off x="1736220" y="269563"/>
              <a:ext cx="1872" cy="449"/>
            </a:xfrm>
            <a:custGeom>
              <a:avLst/>
              <a:gdLst>
                <a:gd name="T0" fmla="*/ 0 w 2211"/>
                <a:gd name="T1" fmla="*/ 529 h 425"/>
                <a:gd name="T2" fmla="*/ 2 w 2211"/>
                <a:gd name="T3" fmla="*/ 393 h 425"/>
                <a:gd name="T4" fmla="*/ 4 w 2211"/>
                <a:gd name="T5" fmla="*/ 279 h 425"/>
                <a:gd name="T6" fmla="*/ 7 w 2211"/>
                <a:gd name="T7" fmla="*/ 182 h 425"/>
                <a:gd name="T8" fmla="*/ 10 w 2211"/>
                <a:gd name="T9" fmla="*/ 97 h 425"/>
                <a:gd name="T10" fmla="*/ 15 w 2211"/>
                <a:gd name="T11" fmla="*/ 79 h 425"/>
                <a:gd name="T12" fmla="*/ 23 w 2211"/>
                <a:gd name="T13" fmla="*/ 63 h 425"/>
                <a:gd name="T14" fmla="*/ 36 w 2211"/>
                <a:gd name="T15" fmla="*/ 52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5 h 425"/>
                <a:gd name="T44" fmla="*/ 1136 w 2211"/>
                <a:gd name="T45" fmla="*/ 529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29" name="Freeform 5"/>
            <p:cNvSpPr>
              <a:spLocks/>
            </p:cNvSpPr>
            <p:nvPr/>
          </p:nvSpPr>
          <p:spPr bwMode="auto">
            <a:xfrm rot="5477144" flipH="1" flipV="1">
              <a:off x="1735802" y="269554"/>
              <a:ext cx="1872" cy="450"/>
            </a:xfrm>
            <a:custGeom>
              <a:avLst/>
              <a:gdLst>
                <a:gd name="T0" fmla="*/ 0 w 2211"/>
                <a:gd name="T1" fmla="*/ 534 h 425"/>
                <a:gd name="T2" fmla="*/ 2 w 2211"/>
                <a:gd name="T3" fmla="*/ 397 h 425"/>
                <a:gd name="T4" fmla="*/ 4 w 2211"/>
                <a:gd name="T5" fmla="*/ 282 h 425"/>
                <a:gd name="T6" fmla="*/ 7 w 2211"/>
                <a:gd name="T7" fmla="*/ 184 h 425"/>
                <a:gd name="T8" fmla="*/ 10 w 2211"/>
                <a:gd name="T9" fmla="*/ 98 h 425"/>
                <a:gd name="T10" fmla="*/ 15 w 2211"/>
                <a:gd name="T11" fmla="*/ 79 h 425"/>
                <a:gd name="T12" fmla="*/ 23 w 2211"/>
                <a:gd name="T13" fmla="*/ 64 h 425"/>
                <a:gd name="T14" fmla="*/ 36 w 2211"/>
                <a:gd name="T15" fmla="*/ 53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8 h 425"/>
                <a:gd name="T44" fmla="*/ 1136 w 2211"/>
                <a:gd name="T45" fmla="*/ 534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30" name="Freeform 6"/>
            <p:cNvSpPr>
              <a:spLocks/>
            </p:cNvSpPr>
            <p:nvPr/>
          </p:nvSpPr>
          <p:spPr bwMode="auto">
            <a:xfrm rot="5477144" flipH="1">
              <a:off x="1736979" y="270174"/>
              <a:ext cx="270" cy="386"/>
            </a:xfrm>
            <a:custGeom>
              <a:avLst/>
              <a:gdLst>
                <a:gd name="T0" fmla="*/ 120 w 341"/>
                <a:gd name="T1" fmla="*/ 555 h 342"/>
                <a:gd name="T2" fmla="*/ 120 w 341"/>
                <a:gd name="T3" fmla="*/ 331 h 342"/>
                <a:gd name="T4" fmla="*/ 127 w 341"/>
                <a:gd name="T5" fmla="*/ 156 h 342"/>
                <a:gd name="T6" fmla="*/ 131 w 341"/>
                <a:gd name="T7" fmla="*/ 126 h 342"/>
                <a:gd name="T8" fmla="*/ 123 w 341"/>
                <a:gd name="T9" fmla="*/ 91 h 342"/>
                <a:gd name="T10" fmla="*/ 63 w 341"/>
                <a:gd name="T11" fmla="*/ 23 h 342"/>
                <a:gd name="T12" fmla="*/ 39 w 341"/>
                <a:gd name="T13" fmla="*/ 3 h 342"/>
                <a:gd name="T14" fmla="*/ 32 w 341"/>
                <a:gd name="T15" fmla="*/ 2 h 342"/>
                <a:gd name="T16" fmla="*/ 23 w 341"/>
                <a:gd name="T17" fmla="*/ 23 h 342"/>
                <a:gd name="T18" fmla="*/ 14 w 341"/>
                <a:gd name="T19" fmla="*/ 80 h 342"/>
                <a:gd name="T20" fmla="*/ 4 w 341"/>
                <a:gd name="T21" fmla="*/ 298 h 342"/>
                <a:gd name="T22" fmla="*/ 0 w 341"/>
                <a:gd name="T23" fmla="*/ 554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31" name="Freeform 7"/>
            <p:cNvSpPr>
              <a:spLocks/>
            </p:cNvSpPr>
            <p:nvPr/>
          </p:nvSpPr>
          <p:spPr bwMode="auto">
            <a:xfrm rot="5477144" flipH="1">
              <a:off x="1736892" y="269912"/>
              <a:ext cx="617" cy="29"/>
            </a:xfrm>
            <a:custGeom>
              <a:avLst/>
              <a:gdLst>
                <a:gd name="T0" fmla="*/ 0 w 717"/>
                <a:gd name="T1" fmla="*/ 19 h 33"/>
                <a:gd name="T2" fmla="*/ 119 w 717"/>
                <a:gd name="T3" fmla="*/ 18 h 33"/>
                <a:gd name="T4" fmla="*/ 262 w 717"/>
                <a:gd name="T5" fmla="*/ 14 h 33"/>
                <a:gd name="T6" fmla="*/ 352 w 717"/>
                <a:gd name="T7" fmla="*/ 5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34" name="Freeform 8"/>
            <p:cNvSpPr>
              <a:spLocks/>
            </p:cNvSpPr>
            <p:nvPr/>
          </p:nvSpPr>
          <p:spPr bwMode="auto">
            <a:xfrm rot="5477144" flipH="1">
              <a:off x="1736846" y="269768"/>
              <a:ext cx="841" cy="98"/>
            </a:xfrm>
            <a:custGeom>
              <a:avLst/>
              <a:gdLst>
                <a:gd name="T0" fmla="*/ 0 w 1008"/>
                <a:gd name="T1" fmla="*/ 68 h 111"/>
                <a:gd name="T2" fmla="*/ 104 w 1008"/>
                <a:gd name="T3" fmla="*/ 65 h 111"/>
                <a:gd name="T4" fmla="*/ 233 w 1008"/>
                <a:gd name="T5" fmla="*/ 62 h 111"/>
                <a:gd name="T6" fmla="*/ 311 w 1008"/>
                <a:gd name="T7" fmla="*/ 53 h 111"/>
                <a:gd name="T8" fmla="*/ 345 w 1008"/>
                <a:gd name="T9" fmla="*/ 45 h 111"/>
                <a:gd name="T10" fmla="*/ 378 w 1008"/>
                <a:gd name="T11" fmla="*/ 29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35" name="Freeform 9"/>
            <p:cNvSpPr>
              <a:spLocks/>
            </p:cNvSpPr>
            <p:nvPr/>
          </p:nvSpPr>
          <p:spPr bwMode="auto">
            <a:xfrm rot="5477144" flipH="1">
              <a:off x="1737011" y="269300"/>
              <a:ext cx="246" cy="386"/>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36" name="Freeform 10"/>
            <p:cNvSpPr>
              <a:spLocks/>
            </p:cNvSpPr>
            <p:nvPr/>
          </p:nvSpPr>
          <p:spPr bwMode="auto">
            <a:xfrm rot="5477144" flipH="1">
              <a:off x="1737113" y="269175"/>
              <a:ext cx="48" cy="386"/>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37" name="Freeform 11"/>
            <p:cNvSpPr>
              <a:spLocks/>
            </p:cNvSpPr>
            <p:nvPr/>
          </p:nvSpPr>
          <p:spPr bwMode="auto">
            <a:xfrm rot="5477144" flipH="1">
              <a:off x="1737112" y="269153"/>
              <a:ext cx="50" cy="386"/>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38" name="Freeform 12"/>
            <p:cNvSpPr>
              <a:spLocks/>
            </p:cNvSpPr>
            <p:nvPr/>
          </p:nvSpPr>
          <p:spPr bwMode="auto">
            <a:xfrm rot="5477144" flipH="1">
              <a:off x="1737089" y="269132"/>
              <a:ext cx="418" cy="65"/>
            </a:xfrm>
            <a:custGeom>
              <a:avLst/>
              <a:gdLst>
                <a:gd name="T0" fmla="*/ 0 w 480"/>
                <a:gd name="T1" fmla="*/ 19 h 54"/>
                <a:gd name="T2" fmla="*/ 14 w 480"/>
                <a:gd name="T3" fmla="*/ 7 h 54"/>
                <a:gd name="T4" fmla="*/ 29 w 480"/>
                <a:gd name="T5" fmla="*/ 7 h 54"/>
                <a:gd name="T6" fmla="*/ 145 w 480"/>
                <a:gd name="T7" fmla="*/ 37 h 54"/>
                <a:gd name="T8" fmla="*/ 276 w 480"/>
                <a:gd name="T9" fmla="*/ 113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39" name="Freeform 13"/>
            <p:cNvSpPr>
              <a:spLocks/>
            </p:cNvSpPr>
            <p:nvPr/>
          </p:nvSpPr>
          <p:spPr bwMode="auto">
            <a:xfrm rot="5477144" flipH="1">
              <a:off x="1736951" y="269090"/>
              <a:ext cx="442" cy="65"/>
            </a:xfrm>
            <a:custGeom>
              <a:avLst/>
              <a:gdLst>
                <a:gd name="T0" fmla="*/ 0 w 521"/>
                <a:gd name="T1" fmla="*/ 0 h 65"/>
                <a:gd name="T2" fmla="*/ 134 w 521"/>
                <a:gd name="T3" fmla="*/ 33 h 65"/>
                <a:gd name="T4" fmla="*/ 270 w 521"/>
                <a:gd name="T5" fmla="*/ 65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0" name="Freeform 14"/>
            <p:cNvSpPr>
              <a:spLocks/>
            </p:cNvSpPr>
            <p:nvPr/>
          </p:nvSpPr>
          <p:spPr bwMode="auto">
            <a:xfrm rot="5477144" flipH="1">
              <a:off x="1737097" y="268778"/>
              <a:ext cx="27" cy="320"/>
            </a:xfrm>
            <a:custGeom>
              <a:avLst/>
              <a:gdLst>
                <a:gd name="T0" fmla="*/ 0 w 58"/>
                <a:gd name="T1" fmla="*/ 0 h 306"/>
                <a:gd name="T2" fmla="*/ 2 w 58"/>
                <a:gd name="T3" fmla="*/ 147 h 306"/>
                <a:gd name="T4" fmla="*/ 3 w 58"/>
                <a:gd name="T5" fmla="*/ 257 h 306"/>
                <a:gd name="T6" fmla="*/ 3 w 58"/>
                <a:gd name="T7" fmla="*/ 366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1" name="Freeform 15"/>
            <p:cNvSpPr>
              <a:spLocks/>
            </p:cNvSpPr>
            <p:nvPr/>
          </p:nvSpPr>
          <p:spPr bwMode="auto">
            <a:xfrm rot="5477144" flipH="1">
              <a:off x="1737036" y="268789"/>
              <a:ext cx="26" cy="193"/>
            </a:xfrm>
            <a:custGeom>
              <a:avLst/>
              <a:gdLst>
                <a:gd name="T0" fmla="*/ 1 w 40"/>
                <a:gd name="T1" fmla="*/ 263 h 174"/>
                <a:gd name="T2" fmla="*/ 1 w 40"/>
                <a:gd name="T3" fmla="*/ 113 h 174"/>
                <a:gd name="T4" fmla="*/ 1 w 40"/>
                <a:gd name="T5" fmla="*/ 41 h 174"/>
                <a:gd name="T6" fmla="*/ 1 w 40"/>
                <a:gd name="T7" fmla="*/ 3 h 174"/>
                <a:gd name="T8" fmla="*/ 5 w 40"/>
                <a:gd name="T9" fmla="*/ 12 h 174"/>
                <a:gd name="T10" fmla="*/ 5 w 40"/>
                <a:gd name="T11" fmla="*/ 61 h 174"/>
                <a:gd name="T12" fmla="*/ 7 w 40"/>
                <a:gd name="T13" fmla="*/ 262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2" name="Freeform 16"/>
            <p:cNvSpPr>
              <a:spLocks/>
            </p:cNvSpPr>
            <p:nvPr/>
          </p:nvSpPr>
          <p:spPr bwMode="auto">
            <a:xfrm rot="5477144" flipH="1">
              <a:off x="1737195" y="268882"/>
              <a:ext cx="22" cy="64"/>
            </a:xfrm>
            <a:custGeom>
              <a:avLst/>
              <a:gdLst>
                <a:gd name="T0" fmla="*/ 1 w 38"/>
                <a:gd name="T1" fmla="*/ 22 h 76"/>
                <a:gd name="T2" fmla="*/ 1 w 38"/>
                <a:gd name="T3" fmla="*/ 8 h 76"/>
                <a:gd name="T4" fmla="*/ 1 w 38"/>
                <a:gd name="T5" fmla="*/ 3 h 76"/>
                <a:gd name="T6" fmla="*/ 2 w 38"/>
                <a:gd name="T7" fmla="*/ 3 h 76"/>
                <a:gd name="T8" fmla="*/ 3 w 38"/>
                <a:gd name="T9" fmla="*/ 13 h 76"/>
                <a:gd name="T10" fmla="*/ 5 w 38"/>
                <a:gd name="T11" fmla="*/ 29 h 76"/>
                <a:gd name="T12" fmla="*/ 4 w 38"/>
                <a:gd name="T13" fmla="*/ 36 h 76"/>
                <a:gd name="T14" fmla="*/ 3 w 38"/>
                <a:gd name="T15" fmla="*/ 38 h 76"/>
                <a:gd name="T16" fmla="*/ 1 w 38"/>
                <a:gd name="T17" fmla="*/ 34 h 76"/>
                <a:gd name="T18" fmla="*/ 1 w 38"/>
                <a:gd name="T19" fmla="*/ 2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3" name="Freeform 17"/>
            <p:cNvSpPr>
              <a:spLocks/>
            </p:cNvSpPr>
            <p:nvPr/>
          </p:nvSpPr>
          <p:spPr bwMode="auto">
            <a:xfrm rot="5477144" flipH="1">
              <a:off x="1737195" y="268882"/>
              <a:ext cx="22" cy="64"/>
            </a:xfrm>
            <a:custGeom>
              <a:avLst/>
              <a:gdLst>
                <a:gd name="T0" fmla="*/ 0 w 17"/>
                <a:gd name="T1" fmla="*/ 0 h 47"/>
                <a:gd name="T2" fmla="*/ 35 w 17"/>
                <a:gd name="T3" fmla="*/ 30 h 47"/>
                <a:gd name="T4" fmla="*/ 47 w 17"/>
                <a:gd name="T5" fmla="*/ 89 h 47"/>
                <a:gd name="T6" fmla="*/ 41 w 17"/>
                <a:gd name="T7" fmla="*/ 124 h 47"/>
                <a:gd name="T8" fmla="*/ 30 w 17"/>
                <a:gd name="T9" fmla="*/ 161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4" name="Freeform 18"/>
            <p:cNvSpPr>
              <a:spLocks/>
            </p:cNvSpPr>
            <p:nvPr/>
          </p:nvSpPr>
          <p:spPr bwMode="auto">
            <a:xfrm rot="5477144" flipH="1">
              <a:off x="1737289" y="268890"/>
              <a:ext cx="99" cy="129"/>
            </a:xfrm>
            <a:custGeom>
              <a:avLst/>
              <a:gdLst>
                <a:gd name="T0" fmla="*/ 74 w 109"/>
                <a:gd name="T1" fmla="*/ 149 h 123"/>
                <a:gd name="T2" fmla="*/ 61 w 109"/>
                <a:gd name="T3" fmla="*/ 145 h 123"/>
                <a:gd name="T4" fmla="*/ 47 w 109"/>
                <a:gd name="T5" fmla="*/ 134 h 123"/>
                <a:gd name="T6" fmla="*/ 32 w 109"/>
                <a:gd name="T7" fmla="*/ 113 h 123"/>
                <a:gd name="T8" fmla="*/ 15 w 109"/>
                <a:gd name="T9" fmla="*/ 72 h 123"/>
                <a:gd name="T10" fmla="*/ 3 w 109"/>
                <a:gd name="T11" fmla="*/ 39 h 123"/>
                <a:gd name="T12" fmla="*/ 3 w 109"/>
                <a:gd name="T13" fmla="*/ 23 h 123"/>
                <a:gd name="T14" fmla="*/ 14 w 109"/>
                <a:gd name="T15" fmla="*/ 7 h 123"/>
                <a:gd name="T16" fmla="*/ 29 w 109"/>
                <a:gd name="T17" fmla="*/ 4 h 123"/>
                <a:gd name="T18" fmla="*/ 52 w 109"/>
                <a:gd name="T19" fmla="*/ 41 h 123"/>
                <a:gd name="T20" fmla="*/ 66 w 109"/>
                <a:gd name="T21" fmla="*/ 88 h 123"/>
                <a:gd name="T22" fmla="*/ 71 w 109"/>
                <a:gd name="T23" fmla="*/ 12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5" name="Freeform 19"/>
            <p:cNvSpPr>
              <a:spLocks/>
            </p:cNvSpPr>
            <p:nvPr/>
          </p:nvSpPr>
          <p:spPr bwMode="auto">
            <a:xfrm rot="5477144" flipH="1">
              <a:off x="1737109" y="268693"/>
              <a:ext cx="99" cy="416"/>
            </a:xfrm>
            <a:custGeom>
              <a:avLst/>
              <a:gdLst>
                <a:gd name="T0" fmla="*/ 0 w 105"/>
                <a:gd name="T1" fmla="*/ 0 h 402"/>
                <a:gd name="T2" fmla="*/ 23 w 105"/>
                <a:gd name="T3" fmla="*/ 19 h 402"/>
                <a:gd name="T4" fmla="*/ 37 w 105"/>
                <a:gd name="T5" fmla="*/ 50 h 402"/>
                <a:gd name="T6" fmla="*/ 50 w 105"/>
                <a:gd name="T7" fmla="*/ 93 h 402"/>
                <a:gd name="T8" fmla="*/ 70 w 105"/>
                <a:gd name="T9" fmla="*/ 206 h 402"/>
                <a:gd name="T10" fmla="*/ 83 w 105"/>
                <a:gd name="T11" fmla="*/ 460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6" name="Freeform 20"/>
            <p:cNvSpPr>
              <a:spLocks/>
            </p:cNvSpPr>
            <p:nvPr/>
          </p:nvSpPr>
          <p:spPr bwMode="auto">
            <a:xfrm rot="5477144" flipH="1">
              <a:off x="1737107" y="269647"/>
              <a:ext cx="396" cy="94"/>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7" name="Line 21"/>
            <p:cNvSpPr>
              <a:spLocks noChangeShapeType="1"/>
            </p:cNvSpPr>
            <p:nvPr/>
          </p:nvSpPr>
          <p:spPr bwMode="auto">
            <a:xfrm rot="5477144">
              <a:off x="1737342" y="269477"/>
              <a:ext cx="25" cy="64"/>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8" name="Freeform 22"/>
            <p:cNvSpPr>
              <a:spLocks/>
            </p:cNvSpPr>
            <p:nvPr/>
          </p:nvSpPr>
          <p:spPr bwMode="auto">
            <a:xfrm rot="5477144" flipH="1">
              <a:off x="1737315" y="269433"/>
              <a:ext cx="49" cy="31"/>
            </a:xfrm>
            <a:custGeom>
              <a:avLst/>
              <a:gdLst>
                <a:gd name="T0" fmla="*/ 0 w 68"/>
                <a:gd name="T1" fmla="*/ 0 h 33"/>
                <a:gd name="T2" fmla="*/ 13 w 68"/>
                <a:gd name="T3" fmla="*/ 8 h 33"/>
                <a:gd name="T4" fmla="*/ 18 w 68"/>
                <a:gd name="T5" fmla="*/ 25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49" name="Freeform 23"/>
            <p:cNvSpPr>
              <a:spLocks/>
            </p:cNvSpPr>
            <p:nvPr/>
          </p:nvSpPr>
          <p:spPr bwMode="auto">
            <a:xfrm rot="5477144" flipH="1">
              <a:off x="1737293" y="269427"/>
              <a:ext cx="125" cy="64"/>
            </a:xfrm>
            <a:custGeom>
              <a:avLst/>
              <a:gdLst>
                <a:gd name="T0" fmla="*/ 0 w 129"/>
                <a:gd name="T1" fmla="*/ 125 h 51"/>
                <a:gd name="T2" fmla="*/ 79 w 129"/>
                <a:gd name="T3" fmla="*/ 68 h 51"/>
                <a:gd name="T4" fmla="*/ 100 w 129"/>
                <a:gd name="T5" fmla="*/ 39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0" name="Freeform 24"/>
            <p:cNvSpPr>
              <a:spLocks/>
            </p:cNvSpPr>
            <p:nvPr/>
          </p:nvSpPr>
          <p:spPr bwMode="auto">
            <a:xfrm rot="5477144" flipH="1">
              <a:off x="1737162" y="269978"/>
              <a:ext cx="270" cy="94"/>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1" name="Freeform 25"/>
            <p:cNvSpPr>
              <a:spLocks/>
            </p:cNvSpPr>
            <p:nvPr/>
          </p:nvSpPr>
          <p:spPr bwMode="auto">
            <a:xfrm rot="5477144" flipH="1">
              <a:off x="1737244" y="270192"/>
              <a:ext cx="124" cy="64"/>
            </a:xfrm>
            <a:custGeom>
              <a:avLst/>
              <a:gdLst>
                <a:gd name="T0" fmla="*/ 60 w 154"/>
                <a:gd name="T1" fmla="*/ 36 h 74"/>
                <a:gd name="T2" fmla="*/ 54 w 154"/>
                <a:gd name="T3" fmla="*/ 35 h 74"/>
                <a:gd name="T4" fmla="*/ 14 w 154"/>
                <a:gd name="T5" fmla="*/ 12 h 74"/>
                <a:gd name="T6" fmla="*/ 8 w 154"/>
                <a:gd name="T7" fmla="*/ 10 h 74"/>
                <a:gd name="T8" fmla="*/ 0 w 154"/>
                <a:gd name="T9" fmla="*/ 5 h 74"/>
                <a:gd name="T10" fmla="*/ 10 w 154"/>
                <a:gd name="T11" fmla="*/ 3 h 74"/>
                <a:gd name="T12" fmla="*/ 15 w 154"/>
                <a:gd name="T13" fmla="*/ 5 h 74"/>
                <a:gd name="T14" fmla="*/ 57 w 154"/>
                <a:gd name="T15" fmla="*/ 5 h 74"/>
                <a:gd name="T16" fmla="*/ 64 w 154"/>
                <a:gd name="T17" fmla="*/ 5 h 74"/>
                <a:gd name="T18" fmla="*/ 60 w 154"/>
                <a:gd name="T19" fmla="*/ 36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2" name="Freeform 26"/>
            <p:cNvSpPr>
              <a:spLocks/>
            </p:cNvSpPr>
            <p:nvPr/>
          </p:nvSpPr>
          <p:spPr bwMode="auto">
            <a:xfrm rot="5477144" flipH="1">
              <a:off x="1736775" y="270031"/>
              <a:ext cx="1133" cy="64"/>
            </a:xfrm>
            <a:custGeom>
              <a:avLst/>
              <a:gdLst>
                <a:gd name="T0" fmla="*/ 0 w 1360"/>
                <a:gd name="T1" fmla="*/ 173 h 46"/>
                <a:gd name="T2" fmla="*/ 116 w 1360"/>
                <a:gd name="T3" fmla="*/ 36 h 46"/>
                <a:gd name="T4" fmla="*/ 202 w 1360"/>
                <a:gd name="T5" fmla="*/ 11 h 46"/>
                <a:gd name="T6" fmla="*/ 324 w 1360"/>
                <a:gd name="T7" fmla="*/ 1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3" name="Freeform 27"/>
            <p:cNvSpPr>
              <a:spLocks/>
            </p:cNvSpPr>
            <p:nvPr/>
          </p:nvSpPr>
          <p:spPr bwMode="auto">
            <a:xfrm rot="5477144" flipH="1">
              <a:off x="1737356" y="270267"/>
              <a:ext cx="0" cy="35"/>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4" name="Freeform 28"/>
            <p:cNvSpPr>
              <a:spLocks/>
            </p:cNvSpPr>
            <p:nvPr/>
          </p:nvSpPr>
          <p:spPr bwMode="auto">
            <a:xfrm rot="5477144" flipH="1">
              <a:off x="1737304" y="269814"/>
              <a:ext cx="27" cy="129"/>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5" name="Freeform 29"/>
            <p:cNvSpPr>
              <a:spLocks/>
            </p:cNvSpPr>
            <p:nvPr/>
          </p:nvSpPr>
          <p:spPr bwMode="auto">
            <a:xfrm rot="5477144" flipH="1">
              <a:off x="1737241" y="269900"/>
              <a:ext cx="23"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6" name="Freeform 30"/>
            <p:cNvSpPr>
              <a:spLocks/>
            </p:cNvSpPr>
            <p:nvPr/>
          </p:nvSpPr>
          <p:spPr bwMode="auto">
            <a:xfrm rot="5477144" flipH="1">
              <a:off x="1737143" y="270549"/>
              <a:ext cx="248" cy="65"/>
            </a:xfrm>
            <a:custGeom>
              <a:avLst/>
              <a:gdLst>
                <a:gd name="T0" fmla="*/ 210 w 262"/>
                <a:gd name="T1" fmla="*/ 14 h 74"/>
                <a:gd name="T2" fmla="*/ 193 w 262"/>
                <a:gd name="T3" fmla="*/ 4 h 74"/>
                <a:gd name="T4" fmla="*/ 172 w 262"/>
                <a:gd name="T5" fmla="*/ 4 h 74"/>
                <a:gd name="T6" fmla="*/ 155 w 262"/>
                <a:gd name="T7" fmla="*/ 4 h 74"/>
                <a:gd name="T8" fmla="*/ 29 w 262"/>
                <a:gd name="T9" fmla="*/ 29 h 74"/>
                <a:gd name="T10" fmla="*/ 0 w 262"/>
                <a:gd name="T11" fmla="*/ 44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7" name="Freeform 31"/>
            <p:cNvSpPr>
              <a:spLocks/>
            </p:cNvSpPr>
            <p:nvPr/>
          </p:nvSpPr>
          <p:spPr bwMode="auto">
            <a:xfrm rot="5477144" flipH="1">
              <a:off x="1737288" y="270639"/>
              <a:ext cx="50" cy="31"/>
            </a:xfrm>
            <a:custGeom>
              <a:avLst/>
              <a:gdLst>
                <a:gd name="T0" fmla="*/ 674 w 21"/>
                <a:gd name="T1" fmla="*/ 0 h 30"/>
                <a:gd name="T2" fmla="*/ 255 w 21"/>
                <a:gd name="T3" fmla="*/ 20 h 30"/>
                <a:gd name="T4" fmla="*/ 0 w 21"/>
                <a:gd name="T5" fmla="*/ 34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8" name="Freeform 32"/>
            <p:cNvSpPr>
              <a:spLocks/>
            </p:cNvSpPr>
            <p:nvPr/>
          </p:nvSpPr>
          <p:spPr bwMode="auto">
            <a:xfrm rot="5477144" flipH="1">
              <a:off x="1737240" y="270621"/>
              <a:ext cx="50" cy="65"/>
            </a:xfrm>
            <a:custGeom>
              <a:avLst/>
              <a:gdLst>
                <a:gd name="T0" fmla="*/ 674 w 21"/>
                <a:gd name="T1" fmla="*/ 0 h 59"/>
                <a:gd name="T2" fmla="*/ 188 w 21"/>
                <a:gd name="T3" fmla="*/ 43 h 59"/>
                <a:gd name="T4" fmla="*/ 0 w 21"/>
                <a:gd name="T5" fmla="*/ 87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9" name="Freeform 33"/>
            <p:cNvSpPr>
              <a:spLocks/>
            </p:cNvSpPr>
            <p:nvPr/>
          </p:nvSpPr>
          <p:spPr bwMode="auto">
            <a:xfrm rot="5477144" flipH="1">
              <a:off x="1737093" y="270495"/>
              <a:ext cx="27" cy="386"/>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0" name="Freeform 34"/>
            <p:cNvSpPr>
              <a:spLocks/>
            </p:cNvSpPr>
            <p:nvPr/>
          </p:nvSpPr>
          <p:spPr bwMode="auto">
            <a:xfrm rot="5477144" flipH="1">
              <a:off x="1737057" y="270527"/>
              <a:ext cx="27" cy="320"/>
            </a:xfrm>
            <a:custGeom>
              <a:avLst/>
              <a:gdLst>
                <a:gd name="T0" fmla="*/ 27 w 27"/>
                <a:gd name="T1" fmla="*/ 0 h 299"/>
                <a:gd name="T2" fmla="*/ 15 w 27"/>
                <a:gd name="T3" fmla="*/ 32 h 299"/>
                <a:gd name="T4" fmla="*/ 9 w 27"/>
                <a:gd name="T5" fmla="*/ 75 h 299"/>
                <a:gd name="T6" fmla="*/ 3 w 27"/>
                <a:gd name="T7" fmla="*/ 204 h 299"/>
                <a:gd name="T8" fmla="*/ 1 w 27"/>
                <a:gd name="T9" fmla="*/ 295 h 299"/>
                <a:gd name="T10" fmla="*/ 0 w 27"/>
                <a:gd name="T11" fmla="*/ 392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1" name="Freeform 35"/>
            <p:cNvSpPr>
              <a:spLocks/>
            </p:cNvSpPr>
            <p:nvPr/>
          </p:nvSpPr>
          <p:spPr bwMode="auto">
            <a:xfrm rot="5477144" flipH="1">
              <a:off x="1737146" y="269222"/>
              <a:ext cx="468" cy="35"/>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2" name="Freeform 36"/>
            <p:cNvSpPr>
              <a:spLocks/>
            </p:cNvSpPr>
            <p:nvPr/>
          </p:nvSpPr>
          <p:spPr bwMode="auto">
            <a:xfrm rot="5477144" flipH="1">
              <a:off x="1737347" y="269000"/>
              <a:ext cx="76" cy="35"/>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3" name="Freeform 37"/>
            <p:cNvSpPr>
              <a:spLocks/>
            </p:cNvSpPr>
            <p:nvPr/>
          </p:nvSpPr>
          <p:spPr bwMode="auto">
            <a:xfrm rot="5477144" flipH="1">
              <a:off x="1737397" y="269434"/>
              <a:ext cx="48" cy="129"/>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4" name="Freeform 38"/>
            <p:cNvSpPr>
              <a:spLocks/>
            </p:cNvSpPr>
            <p:nvPr/>
          </p:nvSpPr>
          <p:spPr bwMode="auto">
            <a:xfrm rot="5477144" flipH="1" flipV="1">
              <a:off x="1736643" y="270184"/>
              <a:ext cx="270" cy="352"/>
            </a:xfrm>
            <a:custGeom>
              <a:avLst/>
              <a:gdLst>
                <a:gd name="T0" fmla="*/ 120 w 341"/>
                <a:gd name="T1" fmla="*/ 384 h 342"/>
                <a:gd name="T2" fmla="*/ 120 w 341"/>
                <a:gd name="T3" fmla="*/ 228 h 342"/>
                <a:gd name="T4" fmla="*/ 127 w 341"/>
                <a:gd name="T5" fmla="*/ 108 h 342"/>
                <a:gd name="T6" fmla="*/ 131 w 341"/>
                <a:gd name="T7" fmla="*/ 86 h 342"/>
                <a:gd name="T8" fmla="*/ 123 w 341"/>
                <a:gd name="T9" fmla="*/ 65 h 342"/>
                <a:gd name="T10" fmla="*/ 63 w 341"/>
                <a:gd name="T11" fmla="*/ 14 h 342"/>
                <a:gd name="T12" fmla="*/ 39 w 341"/>
                <a:gd name="T13" fmla="*/ 3 h 342"/>
                <a:gd name="T14" fmla="*/ 32 w 341"/>
                <a:gd name="T15" fmla="*/ 2 h 342"/>
                <a:gd name="T16" fmla="*/ 23 w 341"/>
                <a:gd name="T17" fmla="*/ 14 h 342"/>
                <a:gd name="T18" fmla="*/ 14 w 341"/>
                <a:gd name="T19" fmla="*/ 56 h 342"/>
                <a:gd name="T20" fmla="*/ 4 w 341"/>
                <a:gd name="T21" fmla="*/ 205 h 342"/>
                <a:gd name="T22" fmla="*/ 0 w 341"/>
                <a:gd name="T23" fmla="*/ 383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5" name="Freeform 39"/>
            <p:cNvSpPr>
              <a:spLocks/>
            </p:cNvSpPr>
            <p:nvPr/>
          </p:nvSpPr>
          <p:spPr bwMode="auto">
            <a:xfrm rot="5477144" flipH="1" flipV="1">
              <a:off x="1736378" y="269900"/>
              <a:ext cx="617" cy="32"/>
            </a:xfrm>
            <a:custGeom>
              <a:avLst/>
              <a:gdLst>
                <a:gd name="T0" fmla="*/ 0 w 717"/>
                <a:gd name="T1" fmla="*/ 29 h 33"/>
                <a:gd name="T2" fmla="*/ 119 w 717"/>
                <a:gd name="T3" fmla="*/ 26 h 33"/>
                <a:gd name="T4" fmla="*/ 262 w 717"/>
                <a:gd name="T5" fmla="*/ 20 h 33"/>
                <a:gd name="T6" fmla="*/ 352 w 717"/>
                <a:gd name="T7" fmla="*/ 9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6" name="Freeform 40"/>
            <p:cNvSpPr>
              <a:spLocks/>
            </p:cNvSpPr>
            <p:nvPr/>
          </p:nvSpPr>
          <p:spPr bwMode="auto">
            <a:xfrm rot="5477144" flipH="1" flipV="1">
              <a:off x="1736205" y="269753"/>
              <a:ext cx="841" cy="97"/>
            </a:xfrm>
            <a:custGeom>
              <a:avLst/>
              <a:gdLst>
                <a:gd name="T0" fmla="*/ 0 w 1008"/>
                <a:gd name="T1" fmla="*/ 65 h 111"/>
                <a:gd name="T2" fmla="*/ 104 w 1008"/>
                <a:gd name="T3" fmla="*/ 63 h 111"/>
                <a:gd name="T4" fmla="*/ 233 w 1008"/>
                <a:gd name="T5" fmla="*/ 59 h 111"/>
                <a:gd name="T6" fmla="*/ 311 w 1008"/>
                <a:gd name="T7" fmla="*/ 51 h 111"/>
                <a:gd name="T8" fmla="*/ 345 w 1008"/>
                <a:gd name="T9" fmla="*/ 45 h 111"/>
                <a:gd name="T10" fmla="*/ 378 w 1008"/>
                <a:gd name="T11" fmla="*/ 28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7" name="Freeform 41"/>
            <p:cNvSpPr>
              <a:spLocks/>
            </p:cNvSpPr>
            <p:nvPr/>
          </p:nvSpPr>
          <p:spPr bwMode="auto">
            <a:xfrm rot="5477144" flipH="1" flipV="1">
              <a:off x="1736657" y="269292"/>
              <a:ext cx="246" cy="386"/>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8" name="Freeform 42"/>
            <p:cNvSpPr>
              <a:spLocks/>
            </p:cNvSpPr>
            <p:nvPr/>
          </p:nvSpPr>
          <p:spPr bwMode="auto">
            <a:xfrm rot="5477144" flipH="1" flipV="1">
              <a:off x="1736759" y="269167"/>
              <a:ext cx="48" cy="386"/>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9" name="Freeform 43"/>
            <p:cNvSpPr>
              <a:spLocks/>
            </p:cNvSpPr>
            <p:nvPr/>
          </p:nvSpPr>
          <p:spPr bwMode="auto">
            <a:xfrm rot="5477144" flipH="1" flipV="1">
              <a:off x="1736758" y="269145"/>
              <a:ext cx="50" cy="386"/>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0" name="Freeform 44"/>
            <p:cNvSpPr>
              <a:spLocks/>
            </p:cNvSpPr>
            <p:nvPr/>
          </p:nvSpPr>
          <p:spPr bwMode="auto">
            <a:xfrm rot="5477144" flipH="1" flipV="1">
              <a:off x="1736415" y="269118"/>
              <a:ext cx="418" cy="64"/>
            </a:xfrm>
            <a:custGeom>
              <a:avLst/>
              <a:gdLst>
                <a:gd name="T0" fmla="*/ 0 w 480"/>
                <a:gd name="T1" fmla="*/ 18 h 54"/>
                <a:gd name="T2" fmla="*/ 14 w 480"/>
                <a:gd name="T3" fmla="*/ 7 h 54"/>
                <a:gd name="T4" fmla="*/ 29 w 480"/>
                <a:gd name="T5" fmla="*/ 7 h 54"/>
                <a:gd name="T6" fmla="*/ 145 w 480"/>
                <a:gd name="T7" fmla="*/ 36 h 54"/>
                <a:gd name="T8" fmla="*/ 276 w 480"/>
                <a:gd name="T9" fmla="*/ 107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1" name="Freeform 45"/>
            <p:cNvSpPr>
              <a:spLocks/>
            </p:cNvSpPr>
            <p:nvPr/>
          </p:nvSpPr>
          <p:spPr bwMode="auto">
            <a:xfrm rot="5477144" flipH="1" flipV="1">
              <a:off x="1736532" y="269082"/>
              <a:ext cx="442" cy="64"/>
            </a:xfrm>
            <a:custGeom>
              <a:avLst/>
              <a:gdLst>
                <a:gd name="T0" fmla="*/ 0 w 521"/>
                <a:gd name="T1" fmla="*/ 0 h 65"/>
                <a:gd name="T2" fmla="*/ 134 w 521"/>
                <a:gd name="T3" fmla="*/ 32 h 65"/>
                <a:gd name="T4" fmla="*/ 270 w 521"/>
                <a:gd name="T5" fmla="*/ 61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2" name="Freeform 46"/>
            <p:cNvSpPr>
              <a:spLocks/>
            </p:cNvSpPr>
            <p:nvPr/>
          </p:nvSpPr>
          <p:spPr bwMode="auto">
            <a:xfrm rot="5477144" flipH="1" flipV="1">
              <a:off x="1736808" y="268770"/>
              <a:ext cx="27" cy="321"/>
            </a:xfrm>
            <a:custGeom>
              <a:avLst/>
              <a:gdLst>
                <a:gd name="T0" fmla="*/ 0 w 58"/>
                <a:gd name="T1" fmla="*/ 0 h 306"/>
                <a:gd name="T2" fmla="*/ 2 w 58"/>
                <a:gd name="T3" fmla="*/ 149 h 306"/>
                <a:gd name="T4" fmla="*/ 3 w 58"/>
                <a:gd name="T5" fmla="*/ 261 h 306"/>
                <a:gd name="T6" fmla="*/ 3 w 58"/>
                <a:gd name="T7" fmla="*/ 371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3" name="Freeform 47"/>
            <p:cNvSpPr>
              <a:spLocks/>
            </p:cNvSpPr>
            <p:nvPr/>
          </p:nvSpPr>
          <p:spPr bwMode="auto">
            <a:xfrm rot="5477144" flipH="1" flipV="1">
              <a:off x="1736716" y="268870"/>
              <a:ext cx="22" cy="65"/>
            </a:xfrm>
            <a:custGeom>
              <a:avLst/>
              <a:gdLst>
                <a:gd name="T0" fmla="*/ 1 w 38"/>
                <a:gd name="T1" fmla="*/ 24 h 76"/>
                <a:gd name="T2" fmla="*/ 1 w 38"/>
                <a:gd name="T3" fmla="*/ 9 h 76"/>
                <a:gd name="T4" fmla="*/ 1 w 38"/>
                <a:gd name="T5" fmla="*/ 3 h 76"/>
                <a:gd name="T6" fmla="*/ 2 w 38"/>
                <a:gd name="T7" fmla="*/ 3 h 76"/>
                <a:gd name="T8" fmla="*/ 3 w 38"/>
                <a:gd name="T9" fmla="*/ 13 h 76"/>
                <a:gd name="T10" fmla="*/ 5 w 38"/>
                <a:gd name="T11" fmla="*/ 32 h 76"/>
                <a:gd name="T12" fmla="*/ 4 w 38"/>
                <a:gd name="T13" fmla="*/ 38 h 76"/>
                <a:gd name="T14" fmla="*/ 3 w 38"/>
                <a:gd name="T15" fmla="*/ 41 h 76"/>
                <a:gd name="T16" fmla="*/ 1 w 38"/>
                <a:gd name="T17" fmla="*/ 37 h 76"/>
                <a:gd name="T18" fmla="*/ 1 w 38"/>
                <a:gd name="T19" fmla="*/ 24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4" name="Freeform 48"/>
            <p:cNvSpPr>
              <a:spLocks/>
            </p:cNvSpPr>
            <p:nvPr/>
          </p:nvSpPr>
          <p:spPr bwMode="auto">
            <a:xfrm rot="5477144" flipH="1" flipV="1">
              <a:off x="1736735" y="268887"/>
              <a:ext cx="22" cy="34"/>
            </a:xfrm>
            <a:custGeom>
              <a:avLst/>
              <a:gdLst>
                <a:gd name="T0" fmla="*/ 0 w 17"/>
                <a:gd name="T1" fmla="*/ 0 h 47"/>
                <a:gd name="T2" fmla="*/ 35 w 17"/>
                <a:gd name="T3" fmla="*/ 3 h 47"/>
                <a:gd name="T4" fmla="*/ 47 w 17"/>
                <a:gd name="T5" fmla="*/ 7 h 47"/>
                <a:gd name="T6" fmla="*/ 41 w 17"/>
                <a:gd name="T7" fmla="*/ 10 h 47"/>
                <a:gd name="T8" fmla="*/ 30 w 17"/>
                <a:gd name="T9" fmla="*/ 13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5" name="Freeform 49"/>
            <p:cNvSpPr>
              <a:spLocks/>
            </p:cNvSpPr>
            <p:nvPr/>
          </p:nvSpPr>
          <p:spPr bwMode="auto">
            <a:xfrm rot="5477144" flipH="1" flipV="1">
              <a:off x="1736403" y="269632"/>
              <a:ext cx="396" cy="94"/>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6" name="Line 50"/>
            <p:cNvSpPr>
              <a:spLocks noChangeShapeType="1"/>
            </p:cNvSpPr>
            <p:nvPr/>
          </p:nvSpPr>
          <p:spPr bwMode="auto">
            <a:xfrm rot="5477144" flipV="1">
              <a:off x="1736556" y="269476"/>
              <a:ext cx="25" cy="30"/>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7" name="Freeform 51"/>
            <p:cNvSpPr>
              <a:spLocks/>
            </p:cNvSpPr>
            <p:nvPr/>
          </p:nvSpPr>
          <p:spPr bwMode="auto">
            <a:xfrm rot="5477144" flipH="1" flipV="1">
              <a:off x="1736545" y="269417"/>
              <a:ext cx="49" cy="30"/>
            </a:xfrm>
            <a:custGeom>
              <a:avLst/>
              <a:gdLst>
                <a:gd name="T0" fmla="*/ 0 w 68"/>
                <a:gd name="T1" fmla="*/ 0 h 33"/>
                <a:gd name="T2" fmla="*/ 13 w 68"/>
                <a:gd name="T3" fmla="*/ 5 h 33"/>
                <a:gd name="T4" fmla="*/ 18 w 68"/>
                <a:gd name="T5" fmla="*/ 23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8" name="Freeform 52"/>
            <p:cNvSpPr>
              <a:spLocks/>
            </p:cNvSpPr>
            <p:nvPr/>
          </p:nvSpPr>
          <p:spPr bwMode="auto">
            <a:xfrm rot="5477144" flipH="1" flipV="1">
              <a:off x="1736490" y="269407"/>
              <a:ext cx="125" cy="65"/>
            </a:xfrm>
            <a:custGeom>
              <a:avLst/>
              <a:gdLst>
                <a:gd name="T0" fmla="*/ 0 w 129"/>
                <a:gd name="T1" fmla="*/ 135 h 51"/>
                <a:gd name="T2" fmla="*/ 79 w 129"/>
                <a:gd name="T3" fmla="*/ 70 h 51"/>
                <a:gd name="T4" fmla="*/ 100 w 129"/>
                <a:gd name="T5" fmla="*/ 41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9" name="Freeform 53"/>
            <p:cNvSpPr>
              <a:spLocks/>
            </p:cNvSpPr>
            <p:nvPr/>
          </p:nvSpPr>
          <p:spPr bwMode="auto">
            <a:xfrm rot="5477144" flipH="1" flipV="1">
              <a:off x="1736458" y="269963"/>
              <a:ext cx="270" cy="94"/>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0" name="Freeform 54"/>
            <p:cNvSpPr>
              <a:spLocks/>
            </p:cNvSpPr>
            <p:nvPr/>
          </p:nvSpPr>
          <p:spPr bwMode="auto">
            <a:xfrm rot="5477144" flipH="1" flipV="1">
              <a:off x="1736509" y="270174"/>
              <a:ext cx="124" cy="65"/>
            </a:xfrm>
            <a:custGeom>
              <a:avLst/>
              <a:gdLst>
                <a:gd name="T0" fmla="*/ 60 w 154"/>
                <a:gd name="T1" fmla="*/ 40 h 74"/>
                <a:gd name="T2" fmla="*/ 54 w 154"/>
                <a:gd name="T3" fmla="*/ 36 h 74"/>
                <a:gd name="T4" fmla="*/ 14 w 154"/>
                <a:gd name="T5" fmla="*/ 13 h 74"/>
                <a:gd name="T6" fmla="*/ 8 w 154"/>
                <a:gd name="T7" fmla="*/ 11 h 74"/>
                <a:gd name="T8" fmla="*/ 0 w 154"/>
                <a:gd name="T9" fmla="*/ 5 h 74"/>
                <a:gd name="T10" fmla="*/ 10 w 154"/>
                <a:gd name="T11" fmla="*/ 4 h 74"/>
                <a:gd name="T12" fmla="*/ 15 w 154"/>
                <a:gd name="T13" fmla="*/ 5 h 74"/>
                <a:gd name="T14" fmla="*/ 57 w 154"/>
                <a:gd name="T15" fmla="*/ 5 h 74"/>
                <a:gd name="T16" fmla="*/ 64 w 154"/>
                <a:gd name="T17" fmla="*/ 5 h 74"/>
                <a:gd name="T18" fmla="*/ 60 w 154"/>
                <a:gd name="T19" fmla="*/ 4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1" name="Freeform 55"/>
            <p:cNvSpPr>
              <a:spLocks/>
            </p:cNvSpPr>
            <p:nvPr/>
          </p:nvSpPr>
          <p:spPr bwMode="auto">
            <a:xfrm rot="5477144" flipH="1" flipV="1">
              <a:off x="1735990" y="270031"/>
              <a:ext cx="1133" cy="30"/>
            </a:xfrm>
            <a:custGeom>
              <a:avLst/>
              <a:gdLst>
                <a:gd name="T0" fmla="*/ 0 w 1360"/>
                <a:gd name="T1" fmla="*/ 8 h 46"/>
                <a:gd name="T2" fmla="*/ 116 w 1360"/>
                <a:gd name="T3" fmla="*/ 2 h 46"/>
                <a:gd name="T4" fmla="*/ 202 w 1360"/>
                <a:gd name="T5" fmla="*/ 1 h 46"/>
                <a:gd name="T6" fmla="*/ 324 w 1360"/>
                <a:gd name="T7" fmla="*/ 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2" name="Freeform 56"/>
            <p:cNvSpPr>
              <a:spLocks/>
            </p:cNvSpPr>
            <p:nvPr/>
          </p:nvSpPr>
          <p:spPr bwMode="auto">
            <a:xfrm rot="5477144" flipH="1" flipV="1">
              <a:off x="1736524" y="270248"/>
              <a:ext cx="0" cy="35"/>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3" name="Freeform 57"/>
            <p:cNvSpPr>
              <a:spLocks/>
            </p:cNvSpPr>
            <p:nvPr/>
          </p:nvSpPr>
          <p:spPr bwMode="auto">
            <a:xfrm rot="5477144" flipH="1" flipV="1">
              <a:off x="1736566" y="269797"/>
              <a:ext cx="27" cy="129"/>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4" name="Freeform 58"/>
            <p:cNvSpPr>
              <a:spLocks/>
            </p:cNvSpPr>
            <p:nvPr/>
          </p:nvSpPr>
          <p:spPr bwMode="auto">
            <a:xfrm rot="5477144" flipH="1" flipV="1">
              <a:off x="1736631" y="269887"/>
              <a:ext cx="23"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5" name="Freeform 59"/>
            <p:cNvSpPr>
              <a:spLocks/>
            </p:cNvSpPr>
            <p:nvPr/>
          </p:nvSpPr>
          <p:spPr bwMode="auto">
            <a:xfrm rot="5477144" flipH="1" flipV="1">
              <a:off x="1736485" y="270518"/>
              <a:ext cx="248" cy="97"/>
            </a:xfrm>
            <a:custGeom>
              <a:avLst/>
              <a:gdLst>
                <a:gd name="T0" fmla="*/ 210 w 262"/>
                <a:gd name="T1" fmla="*/ 67 h 74"/>
                <a:gd name="T2" fmla="*/ 193 w 262"/>
                <a:gd name="T3" fmla="*/ 22 h 74"/>
                <a:gd name="T4" fmla="*/ 172 w 262"/>
                <a:gd name="T5" fmla="*/ 16 h 74"/>
                <a:gd name="T6" fmla="*/ 155 w 262"/>
                <a:gd name="T7" fmla="*/ 21 h 74"/>
                <a:gd name="T8" fmla="*/ 29 w 262"/>
                <a:gd name="T9" fmla="*/ 144 h 74"/>
                <a:gd name="T10" fmla="*/ 0 w 262"/>
                <a:gd name="T11" fmla="*/ 218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6" name="Freeform 60"/>
            <p:cNvSpPr>
              <a:spLocks/>
            </p:cNvSpPr>
            <p:nvPr/>
          </p:nvSpPr>
          <p:spPr bwMode="auto">
            <a:xfrm rot="5477144" flipH="1" flipV="1">
              <a:off x="1736518" y="270623"/>
              <a:ext cx="50" cy="30"/>
            </a:xfrm>
            <a:custGeom>
              <a:avLst/>
              <a:gdLst>
                <a:gd name="T0" fmla="*/ 674 w 21"/>
                <a:gd name="T1" fmla="*/ 0 h 30"/>
                <a:gd name="T2" fmla="*/ 255 w 21"/>
                <a:gd name="T3" fmla="*/ 16 h 30"/>
                <a:gd name="T4" fmla="*/ 0 w 21"/>
                <a:gd name="T5" fmla="*/ 30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7" name="Freeform 61"/>
            <p:cNvSpPr>
              <a:spLocks/>
            </p:cNvSpPr>
            <p:nvPr/>
          </p:nvSpPr>
          <p:spPr bwMode="auto">
            <a:xfrm rot="5477144" flipH="1" flipV="1">
              <a:off x="1736565" y="270607"/>
              <a:ext cx="50" cy="64"/>
            </a:xfrm>
            <a:custGeom>
              <a:avLst/>
              <a:gdLst>
                <a:gd name="T0" fmla="*/ 674 w 21"/>
                <a:gd name="T1" fmla="*/ 0 h 59"/>
                <a:gd name="T2" fmla="*/ 188 w 21"/>
                <a:gd name="T3" fmla="*/ 40 h 59"/>
                <a:gd name="T4" fmla="*/ 0 w 21"/>
                <a:gd name="T5" fmla="*/ 81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8" name="Freeform 62"/>
            <p:cNvSpPr>
              <a:spLocks/>
            </p:cNvSpPr>
            <p:nvPr/>
          </p:nvSpPr>
          <p:spPr bwMode="auto">
            <a:xfrm rot="5477144" flipH="1" flipV="1">
              <a:off x="1736739" y="270487"/>
              <a:ext cx="27" cy="386"/>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9" name="Freeform 63"/>
            <p:cNvSpPr>
              <a:spLocks/>
            </p:cNvSpPr>
            <p:nvPr/>
          </p:nvSpPr>
          <p:spPr bwMode="auto">
            <a:xfrm rot="5477144" flipH="1" flipV="1">
              <a:off x="1736768" y="270520"/>
              <a:ext cx="27" cy="321"/>
            </a:xfrm>
            <a:custGeom>
              <a:avLst/>
              <a:gdLst>
                <a:gd name="T0" fmla="*/ 27 w 27"/>
                <a:gd name="T1" fmla="*/ 0 h 299"/>
                <a:gd name="T2" fmla="*/ 15 w 27"/>
                <a:gd name="T3" fmla="*/ 32 h 299"/>
                <a:gd name="T4" fmla="*/ 9 w 27"/>
                <a:gd name="T5" fmla="*/ 75 h 299"/>
                <a:gd name="T6" fmla="*/ 3 w 27"/>
                <a:gd name="T7" fmla="*/ 205 h 299"/>
                <a:gd name="T8" fmla="*/ 1 w 27"/>
                <a:gd name="T9" fmla="*/ 300 h 299"/>
                <a:gd name="T10" fmla="*/ 0 w 27"/>
                <a:gd name="T11" fmla="*/ 397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90" name="Freeform 64"/>
            <p:cNvSpPr>
              <a:spLocks/>
            </p:cNvSpPr>
            <p:nvPr/>
          </p:nvSpPr>
          <p:spPr bwMode="auto">
            <a:xfrm rot="5477144" flipH="1" flipV="1">
              <a:off x="1736313" y="269203"/>
              <a:ext cx="468" cy="35"/>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91" name="Freeform 65"/>
            <p:cNvSpPr>
              <a:spLocks/>
            </p:cNvSpPr>
            <p:nvPr/>
          </p:nvSpPr>
          <p:spPr bwMode="auto">
            <a:xfrm rot="5477144" flipH="1" flipV="1">
              <a:off x="1736514" y="268981"/>
              <a:ext cx="76" cy="35"/>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92" name="Freeform 66"/>
            <p:cNvSpPr>
              <a:spLocks/>
            </p:cNvSpPr>
            <p:nvPr/>
          </p:nvSpPr>
          <p:spPr bwMode="auto">
            <a:xfrm rot="5477144" flipH="1" flipV="1">
              <a:off x="1736470" y="269413"/>
              <a:ext cx="48" cy="129"/>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93" name="Freeform 67"/>
            <p:cNvSpPr>
              <a:spLocks/>
            </p:cNvSpPr>
            <p:nvPr/>
          </p:nvSpPr>
          <p:spPr bwMode="auto">
            <a:xfrm rot="5477144" flipH="1">
              <a:off x="1737164" y="268793"/>
              <a:ext cx="26" cy="191"/>
            </a:xfrm>
            <a:custGeom>
              <a:avLst/>
              <a:gdLst>
                <a:gd name="T0" fmla="*/ 0 w 31"/>
                <a:gd name="T1" fmla="*/ 0 h 177"/>
                <a:gd name="T2" fmla="*/ 5 w 31"/>
                <a:gd name="T3" fmla="*/ 49 h 177"/>
                <a:gd name="T4" fmla="*/ 11 w 31"/>
                <a:gd name="T5" fmla="*/ 126 h 177"/>
                <a:gd name="T6" fmla="*/ 15 w 31"/>
                <a:gd name="T7" fmla="*/ 240 h 177"/>
                <a:gd name="T8" fmla="*/ 0 60000 65536"/>
                <a:gd name="T9" fmla="*/ 0 60000 65536"/>
                <a:gd name="T10" fmla="*/ 0 60000 65536"/>
                <a:gd name="T11" fmla="*/ 0 60000 65536"/>
                <a:gd name="T12" fmla="*/ 0 w 31"/>
                <a:gd name="T13" fmla="*/ 0 h 177"/>
                <a:gd name="T14" fmla="*/ 31 w 31"/>
                <a:gd name="T15" fmla="*/ 177 h 177"/>
              </a:gdLst>
              <a:ahLst/>
              <a:cxnLst>
                <a:cxn ang="T8">
                  <a:pos x="T0" y="T1"/>
                </a:cxn>
                <a:cxn ang="T9">
                  <a:pos x="T2" y="T3"/>
                </a:cxn>
                <a:cxn ang="T10">
                  <a:pos x="T4" y="T5"/>
                </a:cxn>
                <a:cxn ang="T11">
                  <a:pos x="T6" y="T7"/>
                </a:cxn>
              </a:cxnLst>
              <a:rect l="T12" t="T13" r="T14" b="T15"/>
              <a:pathLst>
                <a:path w="31" h="177">
                  <a:moveTo>
                    <a:pt x="0" y="0"/>
                  </a:moveTo>
                  <a:cubicBezTo>
                    <a:pt x="2" y="6"/>
                    <a:pt x="7" y="21"/>
                    <a:pt x="10" y="36"/>
                  </a:cubicBezTo>
                  <a:cubicBezTo>
                    <a:pt x="13" y="51"/>
                    <a:pt x="18" y="70"/>
                    <a:pt x="21" y="93"/>
                  </a:cubicBezTo>
                  <a:cubicBezTo>
                    <a:pt x="24" y="116"/>
                    <a:pt x="29" y="163"/>
                    <a:pt x="31" y="17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94" name="Freeform 68"/>
            <p:cNvSpPr>
              <a:spLocks/>
            </p:cNvSpPr>
            <p:nvPr/>
          </p:nvSpPr>
          <p:spPr bwMode="auto">
            <a:xfrm rot="5477144" flipH="1" flipV="1">
              <a:off x="1736566" y="268858"/>
              <a:ext cx="99" cy="162"/>
            </a:xfrm>
            <a:custGeom>
              <a:avLst/>
              <a:gdLst>
                <a:gd name="T0" fmla="*/ 74 w 109"/>
                <a:gd name="T1" fmla="*/ 370 h 123"/>
                <a:gd name="T2" fmla="*/ 61 w 109"/>
                <a:gd name="T3" fmla="*/ 361 h 123"/>
                <a:gd name="T4" fmla="*/ 47 w 109"/>
                <a:gd name="T5" fmla="*/ 333 h 123"/>
                <a:gd name="T6" fmla="*/ 32 w 109"/>
                <a:gd name="T7" fmla="*/ 279 h 123"/>
                <a:gd name="T8" fmla="*/ 15 w 109"/>
                <a:gd name="T9" fmla="*/ 180 h 123"/>
                <a:gd name="T10" fmla="*/ 3 w 109"/>
                <a:gd name="T11" fmla="*/ 94 h 123"/>
                <a:gd name="T12" fmla="*/ 3 w 109"/>
                <a:gd name="T13" fmla="*/ 57 h 123"/>
                <a:gd name="T14" fmla="*/ 14 w 109"/>
                <a:gd name="T15" fmla="*/ 21 h 123"/>
                <a:gd name="T16" fmla="*/ 29 w 109"/>
                <a:gd name="T17" fmla="*/ 12 h 123"/>
                <a:gd name="T18" fmla="*/ 52 w 109"/>
                <a:gd name="T19" fmla="*/ 99 h 123"/>
                <a:gd name="T20" fmla="*/ 66 w 109"/>
                <a:gd name="T21" fmla="*/ 217 h 123"/>
                <a:gd name="T22" fmla="*/ 71 w 109"/>
                <a:gd name="T23" fmla="*/ 29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95" name="Freeform 69"/>
            <p:cNvSpPr>
              <a:spLocks/>
            </p:cNvSpPr>
            <p:nvPr/>
          </p:nvSpPr>
          <p:spPr bwMode="auto">
            <a:xfrm rot="5477144" flipH="1" flipV="1">
              <a:off x="1736810" y="268720"/>
              <a:ext cx="26" cy="321"/>
            </a:xfrm>
            <a:custGeom>
              <a:avLst/>
              <a:gdLst>
                <a:gd name="T0" fmla="*/ 0 w 39"/>
                <a:gd name="T1" fmla="*/ 0 h 301"/>
                <a:gd name="T2" fmla="*/ 2 w 39"/>
                <a:gd name="T3" fmla="*/ 47 h 301"/>
                <a:gd name="T4" fmla="*/ 4 w 39"/>
                <a:gd name="T5" fmla="*/ 121 h 301"/>
                <a:gd name="T6" fmla="*/ 6 w 39"/>
                <a:gd name="T7" fmla="*/ 229 h 301"/>
                <a:gd name="T8" fmla="*/ 7 w 39"/>
                <a:gd name="T9" fmla="*/ 389 h 301"/>
                <a:gd name="T10" fmla="*/ 0 60000 65536"/>
                <a:gd name="T11" fmla="*/ 0 60000 65536"/>
                <a:gd name="T12" fmla="*/ 0 60000 65536"/>
                <a:gd name="T13" fmla="*/ 0 60000 65536"/>
                <a:gd name="T14" fmla="*/ 0 60000 65536"/>
                <a:gd name="T15" fmla="*/ 0 w 39"/>
                <a:gd name="T16" fmla="*/ 0 h 301"/>
                <a:gd name="T17" fmla="*/ 39 w 39"/>
                <a:gd name="T18" fmla="*/ 301 h 301"/>
              </a:gdLst>
              <a:ahLst/>
              <a:cxnLst>
                <a:cxn ang="T10">
                  <a:pos x="T0" y="T1"/>
                </a:cxn>
                <a:cxn ang="T11">
                  <a:pos x="T2" y="T3"/>
                </a:cxn>
                <a:cxn ang="T12">
                  <a:pos x="T4" y="T5"/>
                </a:cxn>
                <a:cxn ang="T13">
                  <a:pos x="T6" y="T7"/>
                </a:cxn>
                <a:cxn ang="T14">
                  <a:pos x="T8" y="T9"/>
                </a:cxn>
              </a:cxnLst>
              <a:rect l="T15" t="T16" r="T17" b="T18"/>
              <a:pathLst>
                <a:path w="39" h="301">
                  <a:moveTo>
                    <a:pt x="0" y="0"/>
                  </a:moveTo>
                  <a:cubicBezTo>
                    <a:pt x="2" y="6"/>
                    <a:pt x="7" y="21"/>
                    <a:pt x="10" y="36"/>
                  </a:cubicBezTo>
                  <a:cubicBezTo>
                    <a:pt x="13" y="51"/>
                    <a:pt x="18" y="70"/>
                    <a:pt x="21" y="93"/>
                  </a:cubicBezTo>
                  <a:cubicBezTo>
                    <a:pt x="24" y="116"/>
                    <a:pt x="28" y="142"/>
                    <a:pt x="31" y="177"/>
                  </a:cubicBezTo>
                  <a:cubicBezTo>
                    <a:pt x="34" y="212"/>
                    <a:pt x="37" y="275"/>
                    <a:pt x="39" y="30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96" name="Freeform 70"/>
            <p:cNvSpPr>
              <a:spLocks/>
            </p:cNvSpPr>
            <p:nvPr/>
          </p:nvSpPr>
          <p:spPr bwMode="auto">
            <a:xfrm rot="5477144" flipH="1">
              <a:off x="1737100" y="268856"/>
              <a:ext cx="26" cy="64"/>
            </a:xfrm>
            <a:custGeom>
              <a:avLst/>
              <a:gdLst>
                <a:gd name="T0" fmla="*/ 0 w 35"/>
                <a:gd name="T1" fmla="*/ 0 h 56"/>
                <a:gd name="T2" fmla="*/ 7 w 35"/>
                <a:gd name="T3" fmla="*/ 13 h 56"/>
                <a:gd name="T4" fmla="*/ 10 w 35"/>
                <a:gd name="T5" fmla="*/ 55 h 56"/>
                <a:gd name="T6" fmla="*/ 10 w 35"/>
                <a:gd name="T7" fmla="*/ 95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grpSp>
          <p:nvGrpSpPr>
            <p:cNvPr id="297" name="Group 71"/>
            <p:cNvGrpSpPr>
              <a:grpSpLocks/>
            </p:cNvGrpSpPr>
            <p:nvPr/>
          </p:nvGrpSpPr>
          <p:grpSpPr bwMode="auto">
            <a:xfrm rot="5477144" flipH="1" flipV="1">
              <a:off x="1736730" y="268660"/>
              <a:ext cx="100" cy="416"/>
              <a:chOff x="1736730" y="268660"/>
              <a:chExt cx="105" cy="402"/>
            </a:xfrm>
          </p:grpSpPr>
          <p:sp>
            <p:nvSpPr>
              <p:cNvPr id="298" name="Freeform 72"/>
              <p:cNvSpPr>
                <a:spLocks/>
              </p:cNvSpPr>
              <p:nvPr/>
            </p:nvSpPr>
            <p:spPr bwMode="auto">
              <a:xfrm>
                <a:off x="1736778" y="268886"/>
                <a:ext cx="40" cy="174"/>
              </a:xfrm>
              <a:custGeom>
                <a:avLst/>
                <a:gdLst>
                  <a:gd name="T0" fmla="*/ 6 w 40"/>
                  <a:gd name="T1" fmla="*/ 174 h 174"/>
                  <a:gd name="T2" fmla="*/ 1 w 40"/>
                  <a:gd name="T3" fmla="*/ 75 h 174"/>
                  <a:gd name="T4" fmla="*/ 1 w 40"/>
                  <a:gd name="T5" fmla="*/ 27 h 174"/>
                  <a:gd name="T6" fmla="*/ 4 w 40"/>
                  <a:gd name="T7" fmla="*/ 3 h 174"/>
                  <a:gd name="T8" fmla="*/ 27 w 40"/>
                  <a:gd name="T9" fmla="*/ 8 h 174"/>
                  <a:gd name="T10" fmla="*/ 31 w 40"/>
                  <a:gd name="T11" fmla="*/ 41 h 174"/>
                  <a:gd name="T12" fmla="*/ 40 w 40"/>
                  <a:gd name="T13" fmla="*/ 173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01" name="Freeform 73"/>
              <p:cNvSpPr>
                <a:spLocks/>
              </p:cNvSpPr>
              <p:nvPr/>
            </p:nvSpPr>
            <p:spPr bwMode="auto">
              <a:xfrm>
                <a:off x="1736730" y="268660"/>
                <a:ext cx="105" cy="402"/>
              </a:xfrm>
              <a:custGeom>
                <a:avLst/>
                <a:gdLst>
                  <a:gd name="T0" fmla="*/ 0 w 105"/>
                  <a:gd name="T1" fmla="*/ 0 h 402"/>
                  <a:gd name="T2" fmla="*/ 28 w 105"/>
                  <a:gd name="T3" fmla="*/ 15 h 402"/>
                  <a:gd name="T4" fmla="*/ 46 w 105"/>
                  <a:gd name="T5" fmla="*/ 43 h 402"/>
                  <a:gd name="T6" fmla="*/ 63 w 105"/>
                  <a:gd name="T7" fmla="*/ 81 h 402"/>
                  <a:gd name="T8" fmla="*/ 88 w 105"/>
                  <a:gd name="T9" fmla="*/ 180 h 402"/>
                  <a:gd name="T10" fmla="*/ 105 w 105"/>
                  <a:gd name="T11" fmla="*/ 402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02" name="Freeform 74"/>
              <p:cNvSpPr>
                <a:spLocks/>
              </p:cNvSpPr>
              <p:nvPr/>
            </p:nvSpPr>
            <p:spPr bwMode="auto">
              <a:xfrm>
                <a:off x="1736794" y="268888"/>
                <a:ext cx="35" cy="56"/>
              </a:xfrm>
              <a:custGeom>
                <a:avLst/>
                <a:gdLst>
                  <a:gd name="T0" fmla="*/ 0 w 35"/>
                  <a:gd name="T1" fmla="*/ 0 h 56"/>
                  <a:gd name="T2" fmla="*/ 26 w 35"/>
                  <a:gd name="T3" fmla="*/ 8 h 56"/>
                  <a:gd name="T4" fmla="*/ 32 w 35"/>
                  <a:gd name="T5" fmla="*/ 32 h 56"/>
                  <a:gd name="T6" fmla="*/ 35 w 35"/>
                  <a:gd name="T7" fmla="*/ 56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grpSp>
      </p:grpSp>
      <p:sp>
        <p:nvSpPr>
          <p:cNvPr id="304" name="正方形/長方形 303"/>
          <p:cNvSpPr/>
          <p:nvPr/>
        </p:nvSpPr>
        <p:spPr>
          <a:xfrm>
            <a:off x="3241192" y="1028615"/>
            <a:ext cx="2566728" cy="338554"/>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C0504D"/>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Emergency braking area</a:t>
            </a:r>
            <a:endParaRPr kumimoji="0" lang="ja-JP" altLang="en-US" sz="1600" b="1" i="0" u="none" strike="noStrike" kern="1200" cap="none" spc="0" normalizeH="0" baseline="0" noProof="0" dirty="0">
              <a:ln>
                <a:noFill/>
              </a:ln>
              <a:solidFill>
                <a:srgbClr val="C0504D"/>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90" name="左右矢印 389"/>
          <p:cNvSpPr/>
          <p:nvPr/>
        </p:nvSpPr>
        <p:spPr>
          <a:xfrm rot="5400000">
            <a:off x="5536288" y="1764618"/>
            <a:ext cx="175100" cy="133575"/>
          </a:xfrm>
          <a:prstGeom prst="left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a:effectLst>
            <a:glow rad="101600">
              <a:schemeClr val="bg1">
                <a:alpha val="60000"/>
              </a:schemeClr>
            </a:glow>
          </a:effectLst>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91" name="左右矢印 390"/>
          <p:cNvSpPr/>
          <p:nvPr/>
        </p:nvSpPr>
        <p:spPr>
          <a:xfrm>
            <a:off x="3080222" y="1398194"/>
            <a:ext cx="2951989" cy="18711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98" name="正方形/長方形 397"/>
          <p:cNvSpPr/>
          <p:nvPr/>
        </p:nvSpPr>
        <p:spPr>
          <a:xfrm>
            <a:off x="3605774" y="1314012"/>
            <a:ext cx="1694951"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eiryo UI" panose="020B0604030504040204" pitchFamily="50" charset="-128"/>
              </a:rPr>
              <a:t>TTC</a:t>
            </a:r>
            <a:r>
              <a:rPr kumimoji="1" lang="ja-JP" altLang="en-US" sz="18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8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eiryo UI" panose="020B0604030504040204" pitchFamily="50" charset="-128"/>
              </a:rPr>
              <a:t>2.0sec</a:t>
            </a:r>
            <a:endParaRPr kumimoji="0"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cxnSp>
        <p:nvCxnSpPr>
          <p:cNvPr id="403" name="直線コネクタ 402"/>
          <p:cNvCxnSpPr/>
          <p:nvPr/>
        </p:nvCxnSpPr>
        <p:spPr>
          <a:xfrm>
            <a:off x="2934829" y="2172179"/>
            <a:ext cx="2755797" cy="0"/>
          </a:xfrm>
          <a:prstGeom prst="line">
            <a:avLst/>
          </a:prstGeom>
        </p:spPr>
        <p:style>
          <a:lnRef idx="1">
            <a:schemeClr val="accent1"/>
          </a:lnRef>
          <a:fillRef idx="0">
            <a:schemeClr val="accent1"/>
          </a:fillRef>
          <a:effectRef idx="0">
            <a:schemeClr val="accent1"/>
          </a:effectRef>
          <a:fontRef idx="minor">
            <a:schemeClr val="tx1"/>
          </a:fontRef>
        </p:style>
      </p:cxnSp>
      <p:sp>
        <p:nvSpPr>
          <p:cNvPr id="404" name="テキスト ボックス 403"/>
          <p:cNvSpPr txBox="1"/>
          <p:nvPr/>
        </p:nvSpPr>
        <p:spPr>
          <a:xfrm>
            <a:off x="2740929" y="2030462"/>
            <a:ext cx="1241045" cy="276999"/>
          </a:xfrm>
          <a:prstGeom prst="rect">
            <a:avLst/>
          </a:prstGeom>
        </p:spPr>
        <p:txBody>
          <a:bodyPr wrap="none">
            <a:spAutoFit/>
          </a:bodyPr>
          <a:lstStyle>
            <a:defPPr>
              <a:defRPr lang="en-US"/>
            </a:defPPr>
            <a:lvl1pPr>
              <a:defRPr kumimoji="1" sz="1200">
                <a:solidFill>
                  <a:prstClr val="black"/>
                </a:solidFill>
                <a:effectLst>
                  <a:glow rad="101600">
                    <a:schemeClr val="bg1">
                      <a:alpha val="60000"/>
                    </a:schemeClr>
                  </a:glow>
                </a:effectLst>
                <a:latin typeface="Meiryo UI" panose="020B0604030504040204" pitchFamily="50" charset="-128"/>
                <a:ea typeface="Meiryo UI" panose="020B0604030504040204" pitchFamily="50" charset="-128"/>
                <a:cs typeface="Meiryo UI" panose="020B0604030504040204" pitchFamily="50" charset="-128"/>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effectLst>
                  <a:glow rad="101600">
                    <a:prstClr val="white">
                      <a:alpha val="60000"/>
                    </a:prstClr>
                  </a:glow>
                </a:effectLst>
              </a:rPr>
              <a:t>Center of lane</a:t>
            </a:r>
            <a:endParaRPr kumimoji="1" lang="en-US" altLang="ja-JP" sz="1200" b="0"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endParaRPr>
          </a:p>
        </p:txBody>
      </p:sp>
      <p:sp>
        <p:nvSpPr>
          <p:cNvPr id="405" name="テキスト ボックス 404"/>
          <p:cNvSpPr txBox="1"/>
          <p:nvPr/>
        </p:nvSpPr>
        <p:spPr>
          <a:xfrm>
            <a:off x="5978165" y="1858516"/>
            <a:ext cx="1938351" cy="253916"/>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Cut-in Perceived Boundary</a:t>
            </a:r>
          </a:p>
        </p:txBody>
      </p:sp>
      <p:cxnSp>
        <p:nvCxnSpPr>
          <p:cNvPr id="408" name="直線コネクタ 407"/>
          <p:cNvCxnSpPr/>
          <p:nvPr/>
        </p:nvCxnSpPr>
        <p:spPr>
          <a:xfrm>
            <a:off x="2934829" y="1920247"/>
            <a:ext cx="431663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1" name="直線コネクタ 410"/>
          <p:cNvCxnSpPr/>
          <p:nvPr/>
        </p:nvCxnSpPr>
        <p:spPr>
          <a:xfrm>
            <a:off x="4023371" y="1680919"/>
            <a:ext cx="13966" cy="1117446"/>
          </a:xfrm>
          <a:prstGeom prst="line">
            <a:avLst/>
          </a:prstGeom>
          <a:ln w="31750">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417" name="直線コネクタ 416"/>
          <p:cNvCxnSpPr/>
          <p:nvPr/>
        </p:nvCxnSpPr>
        <p:spPr>
          <a:xfrm>
            <a:off x="2934829" y="1749209"/>
            <a:ext cx="3408306"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 name="正方形/長方形 1"/>
          <p:cNvSpPr/>
          <p:nvPr/>
        </p:nvSpPr>
        <p:spPr>
          <a:xfrm>
            <a:off x="6298099" y="1561771"/>
            <a:ext cx="3469540" cy="338554"/>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Entered emergency braking area</a:t>
            </a:r>
            <a:endParaRPr kumimoji="1" lang="ja-JP" altLang="en-US" sz="1600" b="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endParaRPr>
          </a:p>
        </p:txBody>
      </p:sp>
      <p:sp>
        <p:nvSpPr>
          <p:cNvPr id="418" name="二等辺三角形 417"/>
          <p:cNvSpPr/>
          <p:nvPr/>
        </p:nvSpPr>
        <p:spPr>
          <a:xfrm rot="16200000">
            <a:off x="6206053" y="1685751"/>
            <a:ext cx="163792" cy="126403"/>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grpSp>
        <p:nvGrpSpPr>
          <p:cNvPr id="117" name="グループ化 116"/>
          <p:cNvGrpSpPr>
            <a:grpSpLocks noChangeAspect="1"/>
          </p:cNvGrpSpPr>
          <p:nvPr/>
        </p:nvGrpSpPr>
        <p:grpSpPr>
          <a:xfrm rot="5400000">
            <a:off x="4601930" y="1646852"/>
            <a:ext cx="536176" cy="1070830"/>
            <a:chOff x="920180" y="1319996"/>
            <a:chExt cx="1000280" cy="2052229"/>
          </a:xfrm>
        </p:grpSpPr>
        <p:sp>
          <p:nvSpPr>
            <p:cNvPr id="119" name="Freeform 4"/>
            <p:cNvSpPr>
              <a:spLocks/>
            </p:cNvSpPr>
            <p:nvPr/>
          </p:nvSpPr>
          <p:spPr bwMode="auto">
            <a:xfrm rot="5477144" flipH="1">
              <a:off x="600272" y="2151496"/>
              <a:ext cx="2016150" cy="425308"/>
            </a:xfrm>
            <a:custGeom>
              <a:avLst/>
              <a:gdLst>
                <a:gd name="T0" fmla="*/ 0 w 2211"/>
                <a:gd name="T1" fmla="*/ 529 h 425"/>
                <a:gd name="T2" fmla="*/ 2 w 2211"/>
                <a:gd name="T3" fmla="*/ 393 h 425"/>
                <a:gd name="T4" fmla="*/ 4 w 2211"/>
                <a:gd name="T5" fmla="*/ 279 h 425"/>
                <a:gd name="T6" fmla="*/ 7 w 2211"/>
                <a:gd name="T7" fmla="*/ 182 h 425"/>
                <a:gd name="T8" fmla="*/ 10 w 2211"/>
                <a:gd name="T9" fmla="*/ 97 h 425"/>
                <a:gd name="T10" fmla="*/ 15 w 2211"/>
                <a:gd name="T11" fmla="*/ 79 h 425"/>
                <a:gd name="T12" fmla="*/ 23 w 2211"/>
                <a:gd name="T13" fmla="*/ 63 h 425"/>
                <a:gd name="T14" fmla="*/ 36 w 2211"/>
                <a:gd name="T15" fmla="*/ 52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5 h 425"/>
                <a:gd name="T44" fmla="*/ 1136 w 2211"/>
                <a:gd name="T45" fmla="*/ 529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0" name="Freeform 5"/>
            <p:cNvSpPr>
              <a:spLocks/>
            </p:cNvSpPr>
            <p:nvPr/>
          </p:nvSpPr>
          <p:spPr bwMode="auto">
            <a:xfrm rot="5477144" flipH="1" flipV="1">
              <a:off x="204328" y="2141868"/>
              <a:ext cx="2016150" cy="426256"/>
            </a:xfrm>
            <a:custGeom>
              <a:avLst/>
              <a:gdLst>
                <a:gd name="T0" fmla="*/ 0 w 2211"/>
                <a:gd name="T1" fmla="*/ 534 h 425"/>
                <a:gd name="T2" fmla="*/ 2 w 2211"/>
                <a:gd name="T3" fmla="*/ 397 h 425"/>
                <a:gd name="T4" fmla="*/ 4 w 2211"/>
                <a:gd name="T5" fmla="*/ 282 h 425"/>
                <a:gd name="T6" fmla="*/ 7 w 2211"/>
                <a:gd name="T7" fmla="*/ 184 h 425"/>
                <a:gd name="T8" fmla="*/ 10 w 2211"/>
                <a:gd name="T9" fmla="*/ 98 h 425"/>
                <a:gd name="T10" fmla="*/ 15 w 2211"/>
                <a:gd name="T11" fmla="*/ 79 h 425"/>
                <a:gd name="T12" fmla="*/ 23 w 2211"/>
                <a:gd name="T13" fmla="*/ 64 h 425"/>
                <a:gd name="T14" fmla="*/ 36 w 2211"/>
                <a:gd name="T15" fmla="*/ 53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8 h 425"/>
                <a:gd name="T44" fmla="*/ 1136 w 2211"/>
                <a:gd name="T45" fmla="*/ 534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1" name="Freeform 6"/>
            <p:cNvSpPr>
              <a:spLocks/>
            </p:cNvSpPr>
            <p:nvPr/>
          </p:nvSpPr>
          <p:spPr bwMode="auto">
            <a:xfrm rot="5477144" flipH="1">
              <a:off x="1423167" y="2805458"/>
              <a:ext cx="290791" cy="365633"/>
            </a:xfrm>
            <a:custGeom>
              <a:avLst/>
              <a:gdLst>
                <a:gd name="T0" fmla="*/ 120 w 341"/>
                <a:gd name="T1" fmla="*/ 555 h 342"/>
                <a:gd name="T2" fmla="*/ 120 w 341"/>
                <a:gd name="T3" fmla="*/ 331 h 342"/>
                <a:gd name="T4" fmla="*/ 127 w 341"/>
                <a:gd name="T5" fmla="*/ 156 h 342"/>
                <a:gd name="T6" fmla="*/ 131 w 341"/>
                <a:gd name="T7" fmla="*/ 126 h 342"/>
                <a:gd name="T8" fmla="*/ 123 w 341"/>
                <a:gd name="T9" fmla="*/ 91 h 342"/>
                <a:gd name="T10" fmla="*/ 63 w 341"/>
                <a:gd name="T11" fmla="*/ 23 h 342"/>
                <a:gd name="T12" fmla="*/ 39 w 341"/>
                <a:gd name="T13" fmla="*/ 3 h 342"/>
                <a:gd name="T14" fmla="*/ 32 w 341"/>
                <a:gd name="T15" fmla="*/ 2 h 342"/>
                <a:gd name="T16" fmla="*/ 23 w 341"/>
                <a:gd name="T17" fmla="*/ 23 h 342"/>
                <a:gd name="T18" fmla="*/ 14 w 341"/>
                <a:gd name="T19" fmla="*/ 80 h 342"/>
                <a:gd name="T20" fmla="*/ 4 w 341"/>
                <a:gd name="T21" fmla="*/ 298 h 342"/>
                <a:gd name="T22" fmla="*/ 0 w 341"/>
                <a:gd name="T23" fmla="*/ 554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Freeform 7"/>
            <p:cNvSpPr>
              <a:spLocks/>
            </p:cNvSpPr>
            <p:nvPr/>
          </p:nvSpPr>
          <p:spPr bwMode="auto">
            <a:xfrm rot="5477144" flipH="1">
              <a:off x="1318243" y="2500119"/>
              <a:ext cx="664511" cy="27470"/>
            </a:xfrm>
            <a:custGeom>
              <a:avLst/>
              <a:gdLst>
                <a:gd name="T0" fmla="*/ 0 w 717"/>
                <a:gd name="T1" fmla="*/ 19 h 33"/>
                <a:gd name="T2" fmla="*/ 119 w 717"/>
                <a:gd name="T3" fmla="*/ 18 h 33"/>
                <a:gd name="T4" fmla="*/ 262 w 717"/>
                <a:gd name="T5" fmla="*/ 14 h 33"/>
                <a:gd name="T6" fmla="*/ 352 w 717"/>
                <a:gd name="T7" fmla="*/ 5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3" name="Freeform 8"/>
            <p:cNvSpPr>
              <a:spLocks/>
            </p:cNvSpPr>
            <p:nvPr/>
          </p:nvSpPr>
          <p:spPr bwMode="auto">
            <a:xfrm rot="5477144" flipH="1">
              <a:off x="1260136" y="2349508"/>
              <a:ext cx="905760" cy="92829"/>
            </a:xfrm>
            <a:custGeom>
              <a:avLst/>
              <a:gdLst>
                <a:gd name="T0" fmla="*/ 0 w 1008"/>
                <a:gd name="T1" fmla="*/ 68 h 111"/>
                <a:gd name="T2" fmla="*/ 104 w 1008"/>
                <a:gd name="T3" fmla="*/ 65 h 111"/>
                <a:gd name="T4" fmla="*/ 233 w 1008"/>
                <a:gd name="T5" fmla="*/ 62 h 111"/>
                <a:gd name="T6" fmla="*/ 311 w 1008"/>
                <a:gd name="T7" fmla="*/ 53 h 111"/>
                <a:gd name="T8" fmla="*/ 345 w 1008"/>
                <a:gd name="T9" fmla="*/ 45 h 111"/>
                <a:gd name="T10" fmla="*/ 378 w 1008"/>
                <a:gd name="T11" fmla="*/ 29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4" name="Freeform 9"/>
            <p:cNvSpPr>
              <a:spLocks/>
            </p:cNvSpPr>
            <p:nvPr/>
          </p:nvSpPr>
          <p:spPr bwMode="auto">
            <a:xfrm rot="5477144" flipH="1">
              <a:off x="1455036" y="1864157"/>
              <a:ext cx="264943" cy="365633"/>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5" name="Freeform 10"/>
            <p:cNvSpPr>
              <a:spLocks/>
            </p:cNvSpPr>
            <p:nvPr/>
          </p:nvSpPr>
          <p:spPr bwMode="auto">
            <a:xfrm rot="5477144" flipH="1">
              <a:off x="1564501" y="1729531"/>
              <a:ext cx="51696" cy="365633"/>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6" name="Freeform 11"/>
            <p:cNvSpPr>
              <a:spLocks/>
            </p:cNvSpPr>
            <p:nvPr/>
          </p:nvSpPr>
          <p:spPr bwMode="auto">
            <a:xfrm rot="5477144" flipH="1">
              <a:off x="1563424" y="1705837"/>
              <a:ext cx="53850" cy="365633"/>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7" name="Freeform 12"/>
            <p:cNvSpPr>
              <a:spLocks/>
            </p:cNvSpPr>
            <p:nvPr/>
          </p:nvSpPr>
          <p:spPr bwMode="auto">
            <a:xfrm rot="5477144" flipH="1">
              <a:off x="1517760" y="1662392"/>
              <a:ext cx="450187" cy="61570"/>
            </a:xfrm>
            <a:custGeom>
              <a:avLst/>
              <a:gdLst>
                <a:gd name="T0" fmla="*/ 0 w 480"/>
                <a:gd name="T1" fmla="*/ 19 h 54"/>
                <a:gd name="T2" fmla="*/ 14 w 480"/>
                <a:gd name="T3" fmla="*/ 7 h 54"/>
                <a:gd name="T4" fmla="*/ 29 w 480"/>
                <a:gd name="T5" fmla="*/ 7 h 54"/>
                <a:gd name="T6" fmla="*/ 145 w 480"/>
                <a:gd name="T7" fmla="*/ 37 h 54"/>
                <a:gd name="T8" fmla="*/ 276 w 480"/>
                <a:gd name="T9" fmla="*/ 113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8" name="Freeform 13"/>
            <p:cNvSpPr>
              <a:spLocks/>
            </p:cNvSpPr>
            <p:nvPr/>
          </p:nvSpPr>
          <p:spPr bwMode="auto">
            <a:xfrm rot="5477144" flipH="1">
              <a:off x="1385485" y="1617158"/>
              <a:ext cx="476035" cy="61570"/>
            </a:xfrm>
            <a:custGeom>
              <a:avLst/>
              <a:gdLst>
                <a:gd name="T0" fmla="*/ 0 w 521"/>
                <a:gd name="T1" fmla="*/ 0 h 65"/>
                <a:gd name="T2" fmla="*/ 134 w 521"/>
                <a:gd name="T3" fmla="*/ 33 h 65"/>
                <a:gd name="T4" fmla="*/ 270 w 521"/>
                <a:gd name="T5" fmla="*/ 65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9" name="Freeform 14"/>
            <p:cNvSpPr>
              <a:spLocks/>
            </p:cNvSpPr>
            <p:nvPr/>
          </p:nvSpPr>
          <p:spPr bwMode="auto">
            <a:xfrm rot="5477144" flipH="1">
              <a:off x="1550708" y="1297679"/>
              <a:ext cx="29079" cy="303115"/>
            </a:xfrm>
            <a:custGeom>
              <a:avLst/>
              <a:gdLst>
                <a:gd name="T0" fmla="*/ 0 w 58"/>
                <a:gd name="T1" fmla="*/ 0 h 306"/>
                <a:gd name="T2" fmla="*/ 2 w 58"/>
                <a:gd name="T3" fmla="*/ 147 h 306"/>
                <a:gd name="T4" fmla="*/ 3 w 58"/>
                <a:gd name="T5" fmla="*/ 257 h 306"/>
                <a:gd name="T6" fmla="*/ 3 w 58"/>
                <a:gd name="T7" fmla="*/ 366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0" name="Freeform 15"/>
            <p:cNvSpPr>
              <a:spLocks/>
            </p:cNvSpPr>
            <p:nvPr/>
          </p:nvSpPr>
          <p:spPr bwMode="auto">
            <a:xfrm rot="5477144" flipH="1">
              <a:off x="1471008" y="1269701"/>
              <a:ext cx="41563" cy="182816"/>
            </a:xfrm>
            <a:custGeom>
              <a:avLst/>
              <a:gdLst>
                <a:gd name="T0" fmla="*/ 1 w 40"/>
                <a:gd name="T1" fmla="*/ 263 h 174"/>
                <a:gd name="T2" fmla="*/ 1 w 40"/>
                <a:gd name="T3" fmla="*/ 113 h 174"/>
                <a:gd name="T4" fmla="*/ 1 w 40"/>
                <a:gd name="T5" fmla="*/ 41 h 174"/>
                <a:gd name="T6" fmla="*/ 1 w 40"/>
                <a:gd name="T7" fmla="*/ 3 h 174"/>
                <a:gd name="T8" fmla="*/ 5 w 40"/>
                <a:gd name="T9" fmla="*/ 12 h 174"/>
                <a:gd name="T10" fmla="*/ 5 w 40"/>
                <a:gd name="T11" fmla="*/ 61 h 174"/>
                <a:gd name="T12" fmla="*/ 7 w 40"/>
                <a:gd name="T13" fmla="*/ 262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1" name="Freeform 16"/>
            <p:cNvSpPr>
              <a:spLocks/>
            </p:cNvSpPr>
            <p:nvPr/>
          </p:nvSpPr>
          <p:spPr bwMode="auto">
            <a:xfrm rot="5477144" flipH="1">
              <a:off x="1643861" y="1393077"/>
              <a:ext cx="23694" cy="60623"/>
            </a:xfrm>
            <a:custGeom>
              <a:avLst/>
              <a:gdLst>
                <a:gd name="T0" fmla="*/ 1 w 38"/>
                <a:gd name="T1" fmla="*/ 22 h 76"/>
                <a:gd name="T2" fmla="*/ 1 w 38"/>
                <a:gd name="T3" fmla="*/ 8 h 76"/>
                <a:gd name="T4" fmla="*/ 1 w 38"/>
                <a:gd name="T5" fmla="*/ 3 h 76"/>
                <a:gd name="T6" fmla="*/ 2 w 38"/>
                <a:gd name="T7" fmla="*/ 3 h 76"/>
                <a:gd name="T8" fmla="*/ 3 w 38"/>
                <a:gd name="T9" fmla="*/ 13 h 76"/>
                <a:gd name="T10" fmla="*/ 5 w 38"/>
                <a:gd name="T11" fmla="*/ 29 h 76"/>
                <a:gd name="T12" fmla="*/ 4 w 38"/>
                <a:gd name="T13" fmla="*/ 36 h 76"/>
                <a:gd name="T14" fmla="*/ 3 w 38"/>
                <a:gd name="T15" fmla="*/ 38 h 76"/>
                <a:gd name="T16" fmla="*/ 1 w 38"/>
                <a:gd name="T17" fmla="*/ 34 h 76"/>
                <a:gd name="T18" fmla="*/ 1 w 38"/>
                <a:gd name="T19" fmla="*/ 2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2" name="Freeform 17"/>
            <p:cNvSpPr>
              <a:spLocks/>
            </p:cNvSpPr>
            <p:nvPr/>
          </p:nvSpPr>
          <p:spPr bwMode="auto">
            <a:xfrm rot="5477144" flipH="1">
              <a:off x="1643861" y="1393077"/>
              <a:ext cx="23694" cy="60623"/>
            </a:xfrm>
            <a:custGeom>
              <a:avLst/>
              <a:gdLst>
                <a:gd name="T0" fmla="*/ 0 w 17"/>
                <a:gd name="T1" fmla="*/ 0 h 47"/>
                <a:gd name="T2" fmla="*/ 35 w 17"/>
                <a:gd name="T3" fmla="*/ 30 h 47"/>
                <a:gd name="T4" fmla="*/ 47 w 17"/>
                <a:gd name="T5" fmla="*/ 89 h 47"/>
                <a:gd name="T6" fmla="*/ 41 w 17"/>
                <a:gd name="T7" fmla="*/ 124 h 47"/>
                <a:gd name="T8" fmla="*/ 30 w 17"/>
                <a:gd name="T9" fmla="*/ 161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3" name="Freeform 18"/>
            <p:cNvSpPr>
              <a:spLocks/>
            </p:cNvSpPr>
            <p:nvPr/>
          </p:nvSpPr>
          <p:spPr bwMode="auto">
            <a:xfrm rot="5477144" flipH="1">
              <a:off x="1727905" y="1405910"/>
              <a:ext cx="106623" cy="122193"/>
            </a:xfrm>
            <a:custGeom>
              <a:avLst/>
              <a:gdLst>
                <a:gd name="T0" fmla="*/ 74 w 109"/>
                <a:gd name="T1" fmla="*/ 149 h 123"/>
                <a:gd name="T2" fmla="*/ 61 w 109"/>
                <a:gd name="T3" fmla="*/ 145 h 123"/>
                <a:gd name="T4" fmla="*/ 47 w 109"/>
                <a:gd name="T5" fmla="*/ 134 h 123"/>
                <a:gd name="T6" fmla="*/ 32 w 109"/>
                <a:gd name="T7" fmla="*/ 113 h 123"/>
                <a:gd name="T8" fmla="*/ 15 w 109"/>
                <a:gd name="T9" fmla="*/ 72 h 123"/>
                <a:gd name="T10" fmla="*/ 3 w 109"/>
                <a:gd name="T11" fmla="*/ 39 h 123"/>
                <a:gd name="T12" fmla="*/ 3 w 109"/>
                <a:gd name="T13" fmla="*/ 23 h 123"/>
                <a:gd name="T14" fmla="*/ 14 w 109"/>
                <a:gd name="T15" fmla="*/ 7 h 123"/>
                <a:gd name="T16" fmla="*/ 29 w 109"/>
                <a:gd name="T17" fmla="*/ 4 h 123"/>
                <a:gd name="T18" fmla="*/ 52 w 109"/>
                <a:gd name="T19" fmla="*/ 41 h 123"/>
                <a:gd name="T20" fmla="*/ 66 w 109"/>
                <a:gd name="T21" fmla="*/ 88 h 123"/>
                <a:gd name="T22" fmla="*/ 71 w 109"/>
                <a:gd name="T23" fmla="*/ 12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4" name="Freeform 19"/>
            <p:cNvSpPr>
              <a:spLocks/>
            </p:cNvSpPr>
            <p:nvPr/>
          </p:nvSpPr>
          <p:spPr bwMode="auto">
            <a:xfrm rot="5477144" flipH="1">
              <a:off x="1559784" y="1183787"/>
              <a:ext cx="106623" cy="394050"/>
            </a:xfrm>
            <a:custGeom>
              <a:avLst/>
              <a:gdLst>
                <a:gd name="T0" fmla="*/ 0 w 105"/>
                <a:gd name="T1" fmla="*/ 0 h 402"/>
                <a:gd name="T2" fmla="*/ 23 w 105"/>
                <a:gd name="T3" fmla="*/ 19 h 402"/>
                <a:gd name="T4" fmla="*/ 37 w 105"/>
                <a:gd name="T5" fmla="*/ 50 h 402"/>
                <a:gd name="T6" fmla="*/ 50 w 105"/>
                <a:gd name="T7" fmla="*/ 93 h 402"/>
                <a:gd name="T8" fmla="*/ 70 w 105"/>
                <a:gd name="T9" fmla="*/ 206 h 402"/>
                <a:gd name="T10" fmla="*/ 83 w 105"/>
                <a:gd name="T11" fmla="*/ 460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5" name="Freeform 20"/>
            <p:cNvSpPr>
              <a:spLocks/>
            </p:cNvSpPr>
            <p:nvPr/>
          </p:nvSpPr>
          <p:spPr bwMode="auto">
            <a:xfrm rot="5477144" flipH="1">
              <a:off x="1536238" y="2218931"/>
              <a:ext cx="426493" cy="89040"/>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6" name="Line 21"/>
            <p:cNvSpPr>
              <a:spLocks noChangeShapeType="1"/>
            </p:cNvSpPr>
            <p:nvPr/>
          </p:nvSpPr>
          <p:spPr bwMode="auto">
            <a:xfrm rot="5477144">
              <a:off x="1782910" y="2033894"/>
              <a:ext cx="26925" cy="60623"/>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7" name="Freeform 22"/>
            <p:cNvSpPr>
              <a:spLocks/>
            </p:cNvSpPr>
            <p:nvPr/>
          </p:nvSpPr>
          <p:spPr bwMode="auto">
            <a:xfrm rot="5477144" flipH="1">
              <a:off x="1755778" y="1984364"/>
              <a:ext cx="52773" cy="29364"/>
            </a:xfrm>
            <a:custGeom>
              <a:avLst/>
              <a:gdLst>
                <a:gd name="T0" fmla="*/ 0 w 68"/>
                <a:gd name="T1" fmla="*/ 0 h 33"/>
                <a:gd name="T2" fmla="*/ 13 w 68"/>
                <a:gd name="T3" fmla="*/ 8 h 33"/>
                <a:gd name="T4" fmla="*/ 18 w 68"/>
                <a:gd name="T5" fmla="*/ 25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8" name="Freeform 23"/>
            <p:cNvSpPr>
              <a:spLocks/>
            </p:cNvSpPr>
            <p:nvPr/>
          </p:nvSpPr>
          <p:spPr bwMode="auto">
            <a:xfrm rot="5477144" flipH="1">
              <a:off x="1730007" y="1980044"/>
              <a:ext cx="134625" cy="60623"/>
            </a:xfrm>
            <a:custGeom>
              <a:avLst/>
              <a:gdLst>
                <a:gd name="T0" fmla="*/ 0 w 129"/>
                <a:gd name="T1" fmla="*/ 125 h 51"/>
                <a:gd name="T2" fmla="*/ 79 w 129"/>
                <a:gd name="T3" fmla="*/ 68 h 51"/>
                <a:gd name="T4" fmla="*/ 100 w 129"/>
                <a:gd name="T5" fmla="*/ 39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9" name="Freeform 24"/>
            <p:cNvSpPr>
              <a:spLocks/>
            </p:cNvSpPr>
            <p:nvPr/>
          </p:nvSpPr>
          <p:spPr bwMode="auto">
            <a:xfrm rot="5477144" flipH="1">
              <a:off x="1596511" y="2575419"/>
              <a:ext cx="290791" cy="89040"/>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0" name="Freeform 25"/>
            <p:cNvSpPr>
              <a:spLocks/>
            </p:cNvSpPr>
            <p:nvPr/>
          </p:nvSpPr>
          <p:spPr bwMode="auto">
            <a:xfrm rot="5477144" flipH="1">
              <a:off x="1683658" y="2803951"/>
              <a:ext cx="133548" cy="60623"/>
            </a:xfrm>
            <a:custGeom>
              <a:avLst/>
              <a:gdLst>
                <a:gd name="T0" fmla="*/ 60 w 154"/>
                <a:gd name="T1" fmla="*/ 36 h 74"/>
                <a:gd name="T2" fmla="*/ 54 w 154"/>
                <a:gd name="T3" fmla="*/ 35 h 74"/>
                <a:gd name="T4" fmla="*/ 14 w 154"/>
                <a:gd name="T5" fmla="*/ 12 h 74"/>
                <a:gd name="T6" fmla="*/ 8 w 154"/>
                <a:gd name="T7" fmla="*/ 10 h 74"/>
                <a:gd name="T8" fmla="*/ 0 w 154"/>
                <a:gd name="T9" fmla="*/ 5 h 74"/>
                <a:gd name="T10" fmla="*/ 10 w 154"/>
                <a:gd name="T11" fmla="*/ 3 h 74"/>
                <a:gd name="T12" fmla="*/ 15 w 154"/>
                <a:gd name="T13" fmla="*/ 5 h 74"/>
                <a:gd name="T14" fmla="*/ 57 w 154"/>
                <a:gd name="T15" fmla="*/ 5 h 74"/>
                <a:gd name="T16" fmla="*/ 64 w 154"/>
                <a:gd name="T17" fmla="*/ 5 h 74"/>
                <a:gd name="T18" fmla="*/ 60 w 154"/>
                <a:gd name="T19" fmla="*/ 36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1" name="Freeform 26"/>
            <p:cNvSpPr>
              <a:spLocks/>
            </p:cNvSpPr>
            <p:nvPr/>
          </p:nvSpPr>
          <p:spPr bwMode="auto">
            <a:xfrm rot="5477144" flipH="1">
              <a:off x="1173937" y="2630553"/>
              <a:ext cx="1220245" cy="60623"/>
            </a:xfrm>
            <a:custGeom>
              <a:avLst/>
              <a:gdLst>
                <a:gd name="T0" fmla="*/ 0 w 1360"/>
                <a:gd name="T1" fmla="*/ 173 h 46"/>
                <a:gd name="T2" fmla="*/ 116 w 1360"/>
                <a:gd name="T3" fmla="*/ 36 h 46"/>
                <a:gd name="T4" fmla="*/ 202 w 1360"/>
                <a:gd name="T5" fmla="*/ 11 h 46"/>
                <a:gd name="T6" fmla="*/ 324 w 1360"/>
                <a:gd name="T7" fmla="*/ 1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2" name="Freeform 27"/>
            <p:cNvSpPr>
              <a:spLocks/>
            </p:cNvSpPr>
            <p:nvPr/>
          </p:nvSpPr>
          <p:spPr bwMode="auto">
            <a:xfrm rot="5477144" flipH="1">
              <a:off x="1797794" y="2882845"/>
              <a:ext cx="0" cy="33153"/>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5" name="Freeform 28"/>
            <p:cNvSpPr>
              <a:spLocks/>
            </p:cNvSpPr>
            <p:nvPr/>
          </p:nvSpPr>
          <p:spPr bwMode="auto">
            <a:xfrm rot="5477144" flipH="1">
              <a:off x="1746786" y="2401061"/>
              <a:ext cx="29079" cy="122193"/>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6" name="Freeform 29"/>
            <p:cNvSpPr>
              <a:spLocks/>
            </p:cNvSpPr>
            <p:nvPr/>
          </p:nvSpPr>
          <p:spPr bwMode="auto">
            <a:xfrm rot="5477144" flipH="1">
              <a:off x="1687369" y="2485313"/>
              <a:ext cx="24771"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7" name="Freeform 30"/>
            <p:cNvSpPr>
              <a:spLocks/>
            </p:cNvSpPr>
            <p:nvPr/>
          </p:nvSpPr>
          <p:spPr bwMode="auto">
            <a:xfrm rot="5477144" flipH="1">
              <a:off x="1579941" y="3188506"/>
              <a:ext cx="267097" cy="61570"/>
            </a:xfrm>
            <a:custGeom>
              <a:avLst/>
              <a:gdLst>
                <a:gd name="T0" fmla="*/ 210 w 262"/>
                <a:gd name="T1" fmla="*/ 14 h 74"/>
                <a:gd name="T2" fmla="*/ 193 w 262"/>
                <a:gd name="T3" fmla="*/ 4 h 74"/>
                <a:gd name="T4" fmla="*/ 172 w 262"/>
                <a:gd name="T5" fmla="*/ 4 h 74"/>
                <a:gd name="T6" fmla="*/ 155 w 262"/>
                <a:gd name="T7" fmla="*/ 4 h 74"/>
                <a:gd name="T8" fmla="*/ 29 w 262"/>
                <a:gd name="T9" fmla="*/ 29 h 74"/>
                <a:gd name="T10" fmla="*/ 0 w 262"/>
                <a:gd name="T11" fmla="*/ 44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8" name="Freeform 31"/>
            <p:cNvSpPr>
              <a:spLocks/>
            </p:cNvSpPr>
            <p:nvPr/>
          </p:nvSpPr>
          <p:spPr bwMode="auto">
            <a:xfrm rot="5477144" flipH="1">
              <a:off x="1730138" y="3283230"/>
              <a:ext cx="53850" cy="29364"/>
            </a:xfrm>
            <a:custGeom>
              <a:avLst/>
              <a:gdLst>
                <a:gd name="T0" fmla="*/ 674 w 21"/>
                <a:gd name="T1" fmla="*/ 0 h 30"/>
                <a:gd name="T2" fmla="*/ 255 w 21"/>
                <a:gd name="T3" fmla="*/ 20 h 30"/>
                <a:gd name="T4" fmla="*/ 0 w 21"/>
                <a:gd name="T5" fmla="*/ 34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3" name="Freeform 32"/>
            <p:cNvSpPr>
              <a:spLocks/>
            </p:cNvSpPr>
            <p:nvPr/>
          </p:nvSpPr>
          <p:spPr bwMode="auto">
            <a:xfrm rot="5477144" flipH="1">
              <a:off x="1684670" y="3266050"/>
              <a:ext cx="53850" cy="61570"/>
            </a:xfrm>
            <a:custGeom>
              <a:avLst/>
              <a:gdLst>
                <a:gd name="T0" fmla="*/ 674 w 21"/>
                <a:gd name="T1" fmla="*/ 0 h 59"/>
                <a:gd name="T2" fmla="*/ 188 w 21"/>
                <a:gd name="T3" fmla="*/ 43 h 59"/>
                <a:gd name="T4" fmla="*/ 0 w 21"/>
                <a:gd name="T5" fmla="*/ 87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4" name="Freeform 33"/>
            <p:cNvSpPr>
              <a:spLocks/>
            </p:cNvSpPr>
            <p:nvPr/>
          </p:nvSpPr>
          <p:spPr bwMode="auto">
            <a:xfrm rot="5477144" flipH="1">
              <a:off x="1546919" y="3151176"/>
              <a:ext cx="29079" cy="365633"/>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5" name="Freeform 34"/>
            <p:cNvSpPr>
              <a:spLocks/>
            </p:cNvSpPr>
            <p:nvPr/>
          </p:nvSpPr>
          <p:spPr bwMode="auto">
            <a:xfrm rot="5477144" flipH="1">
              <a:off x="1512819" y="3181357"/>
              <a:ext cx="29079" cy="303115"/>
            </a:xfrm>
            <a:custGeom>
              <a:avLst/>
              <a:gdLst>
                <a:gd name="T0" fmla="*/ 27 w 27"/>
                <a:gd name="T1" fmla="*/ 0 h 299"/>
                <a:gd name="T2" fmla="*/ 15 w 27"/>
                <a:gd name="T3" fmla="*/ 32 h 299"/>
                <a:gd name="T4" fmla="*/ 9 w 27"/>
                <a:gd name="T5" fmla="*/ 75 h 299"/>
                <a:gd name="T6" fmla="*/ 3 w 27"/>
                <a:gd name="T7" fmla="*/ 204 h 299"/>
                <a:gd name="T8" fmla="*/ 1 w 27"/>
                <a:gd name="T9" fmla="*/ 295 h 299"/>
                <a:gd name="T10" fmla="*/ 0 w 27"/>
                <a:gd name="T11" fmla="*/ 392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6" name="Freeform 35"/>
            <p:cNvSpPr>
              <a:spLocks/>
            </p:cNvSpPr>
            <p:nvPr/>
          </p:nvSpPr>
          <p:spPr bwMode="auto">
            <a:xfrm rot="5477144" flipH="1">
              <a:off x="1568509" y="1757376"/>
              <a:ext cx="504037" cy="33153"/>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7" name="Freeform 36"/>
            <p:cNvSpPr>
              <a:spLocks/>
            </p:cNvSpPr>
            <p:nvPr/>
          </p:nvSpPr>
          <p:spPr bwMode="auto">
            <a:xfrm rot="5477144" flipH="1">
              <a:off x="1784337" y="1518282"/>
              <a:ext cx="81852" cy="33153"/>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8" name="Freeform 37"/>
            <p:cNvSpPr>
              <a:spLocks/>
            </p:cNvSpPr>
            <p:nvPr/>
          </p:nvSpPr>
          <p:spPr bwMode="auto">
            <a:xfrm rot="5477144" flipH="1">
              <a:off x="1833516" y="1991800"/>
              <a:ext cx="51696" cy="122193"/>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9" name="Freeform 38"/>
            <p:cNvSpPr>
              <a:spLocks/>
            </p:cNvSpPr>
            <p:nvPr/>
          </p:nvSpPr>
          <p:spPr bwMode="auto">
            <a:xfrm rot="5477144" flipH="1" flipV="1">
              <a:off x="1104897" y="2814022"/>
              <a:ext cx="290791" cy="333427"/>
            </a:xfrm>
            <a:custGeom>
              <a:avLst/>
              <a:gdLst>
                <a:gd name="T0" fmla="*/ 120 w 341"/>
                <a:gd name="T1" fmla="*/ 384 h 342"/>
                <a:gd name="T2" fmla="*/ 120 w 341"/>
                <a:gd name="T3" fmla="*/ 228 h 342"/>
                <a:gd name="T4" fmla="*/ 127 w 341"/>
                <a:gd name="T5" fmla="*/ 108 h 342"/>
                <a:gd name="T6" fmla="*/ 131 w 341"/>
                <a:gd name="T7" fmla="*/ 86 h 342"/>
                <a:gd name="T8" fmla="*/ 123 w 341"/>
                <a:gd name="T9" fmla="*/ 65 h 342"/>
                <a:gd name="T10" fmla="*/ 63 w 341"/>
                <a:gd name="T11" fmla="*/ 14 h 342"/>
                <a:gd name="T12" fmla="*/ 39 w 341"/>
                <a:gd name="T13" fmla="*/ 3 h 342"/>
                <a:gd name="T14" fmla="*/ 32 w 341"/>
                <a:gd name="T15" fmla="*/ 2 h 342"/>
                <a:gd name="T16" fmla="*/ 23 w 341"/>
                <a:gd name="T17" fmla="*/ 14 h 342"/>
                <a:gd name="T18" fmla="*/ 14 w 341"/>
                <a:gd name="T19" fmla="*/ 56 h 342"/>
                <a:gd name="T20" fmla="*/ 4 w 341"/>
                <a:gd name="T21" fmla="*/ 205 h 342"/>
                <a:gd name="T22" fmla="*/ 0 w 341"/>
                <a:gd name="T23" fmla="*/ 383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1" name="Freeform 39"/>
            <p:cNvSpPr>
              <a:spLocks/>
            </p:cNvSpPr>
            <p:nvPr/>
          </p:nvSpPr>
          <p:spPr bwMode="auto">
            <a:xfrm rot="5477144" flipH="1" flipV="1">
              <a:off x="831365" y="2487390"/>
              <a:ext cx="664511" cy="30312"/>
            </a:xfrm>
            <a:custGeom>
              <a:avLst/>
              <a:gdLst>
                <a:gd name="T0" fmla="*/ 0 w 717"/>
                <a:gd name="T1" fmla="*/ 29 h 33"/>
                <a:gd name="T2" fmla="*/ 119 w 717"/>
                <a:gd name="T3" fmla="*/ 26 h 33"/>
                <a:gd name="T4" fmla="*/ 262 w 717"/>
                <a:gd name="T5" fmla="*/ 20 h 33"/>
                <a:gd name="T6" fmla="*/ 352 w 717"/>
                <a:gd name="T7" fmla="*/ 9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3" name="Freeform 40"/>
            <p:cNvSpPr>
              <a:spLocks/>
            </p:cNvSpPr>
            <p:nvPr/>
          </p:nvSpPr>
          <p:spPr bwMode="auto">
            <a:xfrm rot="5477144" flipH="1" flipV="1">
              <a:off x="652959" y="2333288"/>
              <a:ext cx="905760" cy="91882"/>
            </a:xfrm>
            <a:custGeom>
              <a:avLst/>
              <a:gdLst>
                <a:gd name="T0" fmla="*/ 0 w 1008"/>
                <a:gd name="T1" fmla="*/ 65 h 111"/>
                <a:gd name="T2" fmla="*/ 104 w 1008"/>
                <a:gd name="T3" fmla="*/ 63 h 111"/>
                <a:gd name="T4" fmla="*/ 233 w 1008"/>
                <a:gd name="T5" fmla="*/ 59 h 111"/>
                <a:gd name="T6" fmla="*/ 311 w 1008"/>
                <a:gd name="T7" fmla="*/ 51 h 111"/>
                <a:gd name="T8" fmla="*/ 345 w 1008"/>
                <a:gd name="T9" fmla="*/ 45 h 111"/>
                <a:gd name="T10" fmla="*/ 378 w 1008"/>
                <a:gd name="T11" fmla="*/ 28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4" name="Freeform 41"/>
            <p:cNvSpPr>
              <a:spLocks/>
            </p:cNvSpPr>
            <p:nvPr/>
          </p:nvSpPr>
          <p:spPr bwMode="auto">
            <a:xfrm rot="5477144" flipH="1" flipV="1">
              <a:off x="1119715" y="1855541"/>
              <a:ext cx="264943" cy="365633"/>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5" name="Freeform 42"/>
            <p:cNvSpPr>
              <a:spLocks/>
            </p:cNvSpPr>
            <p:nvPr/>
          </p:nvSpPr>
          <p:spPr bwMode="auto">
            <a:xfrm rot="5477144" flipH="1" flipV="1">
              <a:off x="1229180" y="1720915"/>
              <a:ext cx="51696" cy="365633"/>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6" name="Freeform 43"/>
            <p:cNvSpPr>
              <a:spLocks/>
            </p:cNvSpPr>
            <p:nvPr/>
          </p:nvSpPr>
          <p:spPr bwMode="auto">
            <a:xfrm rot="5477144" flipH="1" flipV="1">
              <a:off x="1228103" y="1697221"/>
              <a:ext cx="53850" cy="365633"/>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7" name="Freeform 44"/>
            <p:cNvSpPr>
              <a:spLocks/>
            </p:cNvSpPr>
            <p:nvPr/>
          </p:nvSpPr>
          <p:spPr bwMode="auto">
            <a:xfrm rot="5477144" flipH="1" flipV="1">
              <a:off x="879324" y="1647250"/>
              <a:ext cx="450187" cy="60623"/>
            </a:xfrm>
            <a:custGeom>
              <a:avLst/>
              <a:gdLst>
                <a:gd name="T0" fmla="*/ 0 w 480"/>
                <a:gd name="T1" fmla="*/ 18 h 54"/>
                <a:gd name="T2" fmla="*/ 14 w 480"/>
                <a:gd name="T3" fmla="*/ 7 h 54"/>
                <a:gd name="T4" fmla="*/ 29 w 480"/>
                <a:gd name="T5" fmla="*/ 7 h 54"/>
                <a:gd name="T6" fmla="*/ 145 w 480"/>
                <a:gd name="T7" fmla="*/ 36 h 54"/>
                <a:gd name="T8" fmla="*/ 276 w 480"/>
                <a:gd name="T9" fmla="*/ 107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8" name="Freeform 45"/>
            <p:cNvSpPr>
              <a:spLocks/>
            </p:cNvSpPr>
            <p:nvPr/>
          </p:nvSpPr>
          <p:spPr bwMode="auto">
            <a:xfrm rot="5477144" flipH="1" flipV="1">
              <a:off x="988593" y="1608477"/>
              <a:ext cx="476035" cy="60623"/>
            </a:xfrm>
            <a:custGeom>
              <a:avLst/>
              <a:gdLst>
                <a:gd name="T0" fmla="*/ 0 w 521"/>
                <a:gd name="T1" fmla="*/ 0 h 65"/>
                <a:gd name="T2" fmla="*/ 134 w 521"/>
                <a:gd name="T3" fmla="*/ 32 h 65"/>
                <a:gd name="T4" fmla="*/ 270 w 521"/>
                <a:gd name="T5" fmla="*/ 61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69" name="Freeform 46"/>
            <p:cNvSpPr>
              <a:spLocks/>
            </p:cNvSpPr>
            <p:nvPr/>
          </p:nvSpPr>
          <p:spPr bwMode="auto">
            <a:xfrm rot="5477144" flipH="1" flipV="1">
              <a:off x="1276957" y="1289128"/>
              <a:ext cx="29079" cy="304062"/>
            </a:xfrm>
            <a:custGeom>
              <a:avLst/>
              <a:gdLst>
                <a:gd name="T0" fmla="*/ 0 w 58"/>
                <a:gd name="T1" fmla="*/ 0 h 306"/>
                <a:gd name="T2" fmla="*/ 2 w 58"/>
                <a:gd name="T3" fmla="*/ 149 h 306"/>
                <a:gd name="T4" fmla="*/ 3 w 58"/>
                <a:gd name="T5" fmla="*/ 261 h 306"/>
                <a:gd name="T6" fmla="*/ 3 w 58"/>
                <a:gd name="T7" fmla="*/ 371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0" name="Freeform 47"/>
            <p:cNvSpPr>
              <a:spLocks/>
            </p:cNvSpPr>
            <p:nvPr/>
          </p:nvSpPr>
          <p:spPr bwMode="auto">
            <a:xfrm rot="5477144" flipH="1" flipV="1">
              <a:off x="1190136" y="1380218"/>
              <a:ext cx="23694" cy="61570"/>
            </a:xfrm>
            <a:custGeom>
              <a:avLst/>
              <a:gdLst>
                <a:gd name="T0" fmla="*/ 1 w 38"/>
                <a:gd name="T1" fmla="*/ 24 h 76"/>
                <a:gd name="T2" fmla="*/ 1 w 38"/>
                <a:gd name="T3" fmla="*/ 9 h 76"/>
                <a:gd name="T4" fmla="*/ 1 w 38"/>
                <a:gd name="T5" fmla="*/ 3 h 76"/>
                <a:gd name="T6" fmla="*/ 2 w 38"/>
                <a:gd name="T7" fmla="*/ 3 h 76"/>
                <a:gd name="T8" fmla="*/ 3 w 38"/>
                <a:gd name="T9" fmla="*/ 13 h 76"/>
                <a:gd name="T10" fmla="*/ 5 w 38"/>
                <a:gd name="T11" fmla="*/ 32 h 76"/>
                <a:gd name="T12" fmla="*/ 4 w 38"/>
                <a:gd name="T13" fmla="*/ 38 h 76"/>
                <a:gd name="T14" fmla="*/ 3 w 38"/>
                <a:gd name="T15" fmla="*/ 41 h 76"/>
                <a:gd name="T16" fmla="*/ 1 w 38"/>
                <a:gd name="T17" fmla="*/ 37 h 76"/>
                <a:gd name="T18" fmla="*/ 1 w 38"/>
                <a:gd name="T19" fmla="*/ 24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1" name="Freeform 48"/>
            <p:cNvSpPr>
              <a:spLocks/>
            </p:cNvSpPr>
            <p:nvPr/>
          </p:nvSpPr>
          <p:spPr bwMode="auto">
            <a:xfrm rot="5477144" flipH="1" flipV="1">
              <a:off x="1208133" y="1396515"/>
              <a:ext cx="23694" cy="32206"/>
            </a:xfrm>
            <a:custGeom>
              <a:avLst/>
              <a:gdLst>
                <a:gd name="T0" fmla="*/ 0 w 17"/>
                <a:gd name="T1" fmla="*/ 0 h 47"/>
                <a:gd name="T2" fmla="*/ 35 w 17"/>
                <a:gd name="T3" fmla="*/ 3 h 47"/>
                <a:gd name="T4" fmla="*/ 47 w 17"/>
                <a:gd name="T5" fmla="*/ 7 h 47"/>
                <a:gd name="T6" fmla="*/ 41 w 17"/>
                <a:gd name="T7" fmla="*/ 10 h 47"/>
                <a:gd name="T8" fmla="*/ 30 w 17"/>
                <a:gd name="T9" fmla="*/ 13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2" name="Freeform 49"/>
            <p:cNvSpPr>
              <a:spLocks/>
            </p:cNvSpPr>
            <p:nvPr/>
          </p:nvSpPr>
          <p:spPr bwMode="auto">
            <a:xfrm rot="5477144" flipH="1" flipV="1">
              <a:off x="869385" y="2202776"/>
              <a:ext cx="426493" cy="89040"/>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3" name="Line 50"/>
            <p:cNvSpPr>
              <a:spLocks noChangeShapeType="1"/>
            </p:cNvSpPr>
            <p:nvPr/>
          </p:nvSpPr>
          <p:spPr bwMode="auto">
            <a:xfrm rot="5477144" flipV="1">
              <a:off x="1038384" y="2030611"/>
              <a:ext cx="26925" cy="28417"/>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4" name="Freeform 51"/>
            <p:cNvSpPr>
              <a:spLocks/>
            </p:cNvSpPr>
            <p:nvPr/>
          </p:nvSpPr>
          <p:spPr bwMode="auto">
            <a:xfrm rot="5477144" flipH="1" flipV="1">
              <a:off x="1026407" y="1967067"/>
              <a:ext cx="52773" cy="28417"/>
            </a:xfrm>
            <a:custGeom>
              <a:avLst/>
              <a:gdLst>
                <a:gd name="T0" fmla="*/ 0 w 68"/>
                <a:gd name="T1" fmla="*/ 0 h 33"/>
                <a:gd name="T2" fmla="*/ 13 w 68"/>
                <a:gd name="T3" fmla="*/ 5 h 33"/>
                <a:gd name="T4" fmla="*/ 18 w 68"/>
                <a:gd name="T5" fmla="*/ 23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5" name="Freeform 52"/>
            <p:cNvSpPr>
              <a:spLocks/>
            </p:cNvSpPr>
            <p:nvPr/>
          </p:nvSpPr>
          <p:spPr bwMode="auto">
            <a:xfrm rot="5477144" flipH="1" flipV="1">
              <a:off x="969378" y="1958568"/>
              <a:ext cx="134625" cy="61570"/>
            </a:xfrm>
            <a:custGeom>
              <a:avLst/>
              <a:gdLst>
                <a:gd name="T0" fmla="*/ 0 w 129"/>
                <a:gd name="T1" fmla="*/ 135 h 51"/>
                <a:gd name="T2" fmla="*/ 79 w 129"/>
                <a:gd name="T3" fmla="*/ 70 h 51"/>
                <a:gd name="T4" fmla="*/ 100 w 129"/>
                <a:gd name="T5" fmla="*/ 41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6" name="Freeform 53"/>
            <p:cNvSpPr>
              <a:spLocks/>
            </p:cNvSpPr>
            <p:nvPr/>
          </p:nvSpPr>
          <p:spPr bwMode="auto">
            <a:xfrm rot="5477144" flipH="1" flipV="1">
              <a:off x="929658" y="2559264"/>
              <a:ext cx="290791" cy="89040"/>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7" name="Freeform 54"/>
            <p:cNvSpPr>
              <a:spLocks/>
            </p:cNvSpPr>
            <p:nvPr/>
          </p:nvSpPr>
          <p:spPr bwMode="auto">
            <a:xfrm rot="5477144" flipH="1" flipV="1">
              <a:off x="987440" y="2784630"/>
              <a:ext cx="133548" cy="61570"/>
            </a:xfrm>
            <a:custGeom>
              <a:avLst/>
              <a:gdLst>
                <a:gd name="T0" fmla="*/ 60 w 154"/>
                <a:gd name="T1" fmla="*/ 40 h 74"/>
                <a:gd name="T2" fmla="*/ 54 w 154"/>
                <a:gd name="T3" fmla="*/ 36 h 74"/>
                <a:gd name="T4" fmla="*/ 14 w 154"/>
                <a:gd name="T5" fmla="*/ 13 h 74"/>
                <a:gd name="T6" fmla="*/ 8 w 154"/>
                <a:gd name="T7" fmla="*/ 11 h 74"/>
                <a:gd name="T8" fmla="*/ 0 w 154"/>
                <a:gd name="T9" fmla="*/ 5 h 74"/>
                <a:gd name="T10" fmla="*/ 10 w 154"/>
                <a:gd name="T11" fmla="*/ 4 h 74"/>
                <a:gd name="T12" fmla="*/ 15 w 154"/>
                <a:gd name="T13" fmla="*/ 5 h 74"/>
                <a:gd name="T14" fmla="*/ 57 w 154"/>
                <a:gd name="T15" fmla="*/ 5 h 74"/>
                <a:gd name="T16" fmla="*/ 64 w 154"/>
                <a:gd name="T17" fmla="*/ 5 h 74"/>
                <a:gd name="T18" fmla="*/ 60 w 154"/>
                <a:gd name="T19" fmla="*/ 4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8" name="Freeform 55"/>
            <p:cNvSpPr>
              <a:spLocks/>
            </p:cNvSpPr>
            <p:nvPr/>
          </p:nvSpPr>
          <p:spPr bwMode="auto">
            <a:xfrm rot="5477144" flipH="1" flipV="1">
              <a:off x="430357" y="2628347"/>
              <a:ext cx="1220245" cy="28417"/>
            </a:xfrm>
            <a:custGeom>
              <a:avLst/>
              <a:gdLst>
                <a:gd name="T0" fmla="*/ 0 w 1360"/>
                <a:gd name="T1" fmla="*/ 8 h 46"/>
                <a:gd name="T2" fmla="*/ 116 w 1360"/>
                <a:gd name="T3" fmla="*/ 2 h 46"/>
                <a:gd name="T4" fmla="*/ 202 w 1360"/>
                <a:gd name="T5" fmla="*/ 1 h 46"/>
                <a:gd name="T6" fmla="*/ 324 w 1360"/>
                <a:gd name="T7" fmla="*/ 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79" name="Freeform 56"/>
            <p:cNvSpPr>
              <a:spLocks/>
            </p:cNvSpPr>
            <p:nvPr/>
          </p:nvSpPr>
          <p:spPr bwMode="auto">
            <a:xfrm rot="5477144" flipH="1" flipV="1">
              <a:off x="1009694" y="2862381"/>
              <a:ext cx="0" cy="33153"/>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80" name="Freeform 57"/>
            <p:cNvSpPr>
              <a:spLocks/>
            </p:cNvSpPr>
            <p:nvPr/>
          </p:nvSpPr>
          <p:spPr bwMode="auto">
            <a:xfrm rot="5477144" flipH="1" flipV="1">
              <a:off x="1047726" y="2382752"/>
              <a:ext cx="29079" cy="122193"/>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81" name="Freeform 58"/>
            <p:cNvSpPr>
              <a:spLocks/>
            </p:cNvSpPr>
            <p:nvPr/>
          </p:nvSpPr>
          <p:spPr bwMode="auto">
            <a:xfrm rot="5477144" flipH="1" flipV="1">
              <a:off x="1109556" y="2471312"/>
              <a:ext cx="24771"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82" name="Freeform 59"/>
            <p:cNvSpPr>
              <a:spLocks/>
            </p:cNvSpPr>
            <p:nvPr/>
          </p:nvSpPr>
          <p:spPr bwMode="auto">
            <a:xfrm rot="5477144" flipH="1" flipV="1">
              <a:off x="956661" y="3157195"/>
              <a:ext cx="267097" cy="91882"/>
            </a:xfrm>
            <a:custGeom>
              <a:avLst/>
              <a:gdLst>
                <a:gd name="T0" fmla="*/ 210 w 262"/>
                <a:gd name="T1" fmla="*/ 67 h 74"/>
                <a:gd name="T2" fmla="*/ 193 w 262"/>
                <a:gd name="T3" fmla="*/ 22 h 74"/>
                <a:gd name="T4" fmla="*/ 172 w 262"/>
                <a:gd name="T5" fmla="*/ 16 h 74"/>
                <a:gd name="T6" fmla="*/ 155 w 262"/>
                <a:gd name="T7" fmla="*/ 21 h 74"/>
                <a:gd name="T8" fmla="*/ 29 w 262"/>
                <a:gd name="T9" fmla="*/ 144 h 74"/>
                <a:gd name="T10" fmla="*/ 0 w 262"/>
                <a:gd name="T11" fmla="*/ 218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84" name="Freeform 60"/>
            <p:cNvSpPr>
              <a:spLocks/>
            </p:cNvSpPr>
            <p:nvPr/>
          </p:nvSpPr>
          <p:spPr bwMode="auto">
            <a:xfrm rot="5477144" flipH="1" flipV="1">
              <a:off x="1000767" y="3265933"/>
              <a:ext cx="53850" cy="28417"/>
            </a:xfrm>
            <a:custGeom>
              <a:avLst/>
              <a:gdLst>
                <a:gd name="T0" fmla="*/ 674 w 21"/>
                <a:gd name="T1" fmla="*/ 0 h 30"/>
                <a:gd name="T2" fmla="*/ 255 w 21"/>
                <a:gd name="T3" fmla="*/ 16 h 30"/>
                <a:gd name="T4" fmla="*/ 0 w 21"/>
                <a:gd name="T5" fmla="*/ 30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85" name="Freeform 61"/>
            <p:cNvSpPr>
              <a:spLocks/>
            </p:cNvSpPr>
            <p:nvPr/>
          </p:nvSpPr>
          <p:spPr bwMode="auto">
            <a:xfrm rot="5477144" flipH="1" flipV="1">
              <a:off x="1045287" y="3250907"/>
              <a:ext cx="53850" cy="60623"/>
            </a:xfrm>
            <a:custGeom>
              <a:avLst/>
              <a:gdLst>
                <a:gd name="T0" fmla="*/ 674 w 21"/>
                <a:gd name="T1" fmla="*/ 0 h 59"/>
                <a:gd name="T2" fmla="*/ 188 w 21"/>
                <a:gd name="T3" fmla="*/ 40 h 59"/>
                <a:gd name="T4" fmla="*/ 0 w 21"/>
                <a:gd name="T5" fmla="*/ 81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87" name="Freeform 62"/>
            <p:cNvSpPr>
              <a:spLocks/>
            </p:cNvSpPr>
            <p:nvPr/>
          </p:nvSpPr>
          <p:spPr bwMode="auto">
            <a:xfrm rot="5477144" flipH="1" flipV="1">
              <a:off x="1211598" y="3142560"/>
              <a:ext cx="29079" cy="365633"/>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96" name="Freeform 63"/>
            <p:cNvSpPr>
              <a:spLocks/>
            </p:cNvSpPr>
            <p:nvPr/>
          </p:nvSpPr>
          <p:spPr bwMode="auto">
            <a:xfrm rot="5477144" flipH="1" flipV="1">
              <a:off x="1239068" y="3173883"/>
              <a:ext cx="29079" cy="304062"/>
            </a:xfrm>
            <a:custGeom>
              <a:avLst/>
              <a:gdLst>
                <a:gd name="T0" fmla="*/ 27 w 27"/>
                <a:gd name="T1" fmla="*/ 0 h 299"/>
                <a:gd name="T2" fmla="*/ 15 w 27"/>
                <a:gd name="T3" fmla="*/ 32 h 299"/>
                <a:gd name="T4" fmla="*/ 9 w 27"/>
                <a:gd name="T5" fmla="*/ 75 h 299"/>
                <a:gd name="T6" fmla="*/ 3 w 27"/>
                <a:gd name="T7" fmla="*/ 205 h 299"/>
                <a:gd name="T8" fmla="*/ 1 w 27"/>
                <a:gd name="T9" fmla="*/ 300 h 299"/>
                <a:gd name="T10" fmla="*/ 0 w 27"/>
                <a:gd name="T11" fmla="*/ 397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97" name="Freeform 64"/>
            <p:cNvSpPr>
              <a:spLocks/>
            </p:cNvSpPr>
            <p:nvPr/>
          </p:nvSpPr>
          <p:spPr bwMode="auto">
            <a:xfrm rot="5477144" flipH="1" flipV="1">
              <a:off x="779462" y="1736913"/>
              <a:ext cx="504037" cy="33153"/>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4" name="Freeform 65"/>
            <p:cNvSpPr>
              <a:spLocks/>
            </p:cNvSpPr>
            <p:nvPr/>
          </p:nvSpPr>
          <p:spPr bwMode="auto">
            <a:xfrm rot="5477144" flipH="1" flipV="1">
              <a:off x="995291" y="1497818"/>
              <a:ext cx="81852" cy="33153"/>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6" name="Freeform 66"/>
            <p:cNvSpPr>
              <a:spLocks/>
            </p:cNvSpPr>
            <p:nvPr/>
          </p:nvSpPr>
          <p:spPr bwMode="auto">
            <a:xfrm rot="5477144" flipH="1" flipV="1">
              <a:off x="955429" y="1969183"/>
              <a:ext cx="51696" cy="122193"/>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7" name="Freeform 67"/>
            <p:cNvSpPr>
              <a:spLocks/>
            </p:cNvSpPr>
            <p:nvPr/>
          </p:nvSpPr>
          <p:spPr bwMode="auto">
            <a:xfrm rot="5477144" flipH="1">
              <a:off x="1614238" y="1305464"/>
              <a:ext cx="28002" cy="180922"/>
            </a:xfrm>
            <a:custGeom>
              <a:avLst/>
              <a:gdLst>
                <a:gd name="T0" fmla="*/ 0 w 31"/>
                <a:gd name="T1" fmla="*/ 0 h 177"/>
                <a:gd name="T2" fmla="*/ 5 w 31"/>
                <a:gd name="T3" fmla="*/ 49 h 177"/>
                <a:gd name="T4" fmla="*/ 11 w 31"/>
                <a:gd name="T5" fmla="*/ 126 h 177"/>
                <a:gd name="T6" fmla="*/ 15 w 31"/>
                <a:gd name="T7" fmla="*/ 240 h 177"/>
                <a:gd name="T8" fmla="*/ 0 60000 65536"/>
                <a:gd name="T9" fmla="*/ 0 60000 65536"/>
                <a:gd name="T10" fmla="*/ 0 60000 65536"/>
                <a:gd name="T11" fmla="*/ 0 60000 65536"/>
                <a:gd name="T12" fmla="*/ 0 w 31"/>
                <a:gd name="T13" fmla="*/ 0 h 177"/>
                <a:gd name="T14" fmla="*/ 31 w 31"/>
                <a:gd name="T15" fmla="*/ 177 h 177"/>
              </a:gdLst>
              <a:ahLst/>
              <a:cxnLst>
                <a:cxn ang="T8">
                  <a:pos x="T0" y="T1"/>
                </a:cxn>
                <a:cxn ang="T9">
                  <a:pos x="T2" y="T3"/>
                </a:cxn>
                <a:cxn ang="T10">
                  <a:pos x="T4" y="T5"/>
                </a:cxn>
                <a:cxn ang="T11">
                  <a:pos x="T6" y="T7"/>
                </a:cxn>
              </a:cxnLst>
              <a:rect l="T12" t="T13" r="T14" b="T15"/>
              <a:pathLst>
                <a:path w="31" h="177">
                  <a:moveTo>
                    <a:pt x="0" y="0"/>
                  </a:moveTo>
                  <a:cubicBezTo>
                    <a:pt x="2" y="6"/>
                    <a:pt x="7" y="21"/>
                    <a:pt x="10" y="36"/>
                  </a:cubicBezTo>
                  <a:cubicBezTo>
                    <a:pt x="13" y="51"/>
                    <a:pt x="18" y="70"/>
                    <a:pt x="21" y="93"/>
                  </a:cubicBezTo>
                  <a:cubicBezTo>
                    <a:pt x="24" y="116"/>
                    <a:pt x="29" y="163"/>
                    <a:pt x="31" y="17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8" name="Freeform 68"/>
            <p:cNvSpPr>
              <a:spLocks/>
            </p:cNvSpPr>
            <p:nvPr/>
          </p:nvSpPr>
          <p:spPr bwMode="auto">
            <a:xfrm rot="5477144" flipH="1" flipV="1">
              <a:off x="1043055" y="1373587"/>
              <a:ext cx="106623" cy="153452"/>
            </a:xfrm>
            <a:custGeom>
              <a:avLst/>
              <a:gdLst>
                <a:gd name="T0" fmla="*/ 74 w 109"/>
                <a:gd name="T1" fmla="*/ 370 h 123"/>
                <a:gd name="T2" fmla="*/ 61 w 109"/>
                <a:gd name="T3" fmla="*/ 361 h 123"/>
                <a:gd name="T4" fmla="*/ 47 w 109"/>
                <a:gd name="T5" fmla="*/ 333 h 123"/>
                <a:gd name="T6" fmla="*/ 32 w 109"/>
                <a:gd name="T7" fmla="*/ 279 h 123"/>
                <a:gd name="T8" fmla="*/ 15 w 109"/>
                <a:gd name="T9" fmla="*/ 180 h 123"/>
                <a:gd name="T10" fmla="*/ 3 w 109"/>
                <a:gd name="T11" fmla="*/ 94 h 123"/>
                <a:gd name="T12" fmla="*/ 3 w 109"/>
                <a:gd name="T13" fmla="*/ 57 h 123"/>
                <a:gd name="T14" fmla="*/ 14 w 109"/>
                <a:gd name="T15" fmla="*/ 21 h 123"/>
                <a:gd name="T16" fmla="*/ 29 w 109"/>
                <a:gd name="T17" fmla="*/ 12 h 123"/>
                <a:gd name="T18" fmla="*/ 52 w 109"/>
                <a:gd name="T19" fmla="*/ 99 h 123"/>
                <a:gd name="T20" fmla="*/ 66 w 109"/>
                <a:gd name="T21" fmla="*/ 217 h 123"/>
                <a:gd name="T22" fmla="*/ 71 w 109"/>
                <a:gd name="T23" fmla="*/ 29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9" name="Freeform 69"/>
            <p:cNvSpPr>
              <a:spLocks/>
            </p:cNvSpPr>
            <p:nvPr/>
          </p:nvSpPr>
          <p:spPr bwMode="auto">
            <a:xfrm rot="5477144" flipH="1" flipV="1">
              <a:off x="1278916" y="1235278"/>
              <a:ext cx="28002" cy="304062"/>
            </a:xfrm>
            <a:custGeom>
              <a:avLst/>
              <a:gdLst>
                <a:gd name="T0" fmla="*/ 0 w 39"/>
                <a:gd name="T1" fmla="*/ 0 h 301"/>
                <a:gd name="T2" fmla="*/ 2 w 39"/>
                <a:gd name="T3" fmla="*/ 47 h 301"/>
                <a:gd name="T4" fmla="*/ 4 w 39"/>
                <a:gd name="T5" fmla="*/ 121 h 301"/>
                <a:gd name="T6" fmla="*/ 6 w 39"/>
                <a:gd name="T7" fmla="*/ 229 h 301"/>
                <a:gd name="T8" fmla="*/ 7 w 39"/>
                <a:gd name="T9" fmla="*/ 389 h 301"/>
                <a:gd name="T10" fmla="*/ 0 60000 65536"/>
                <a:gd name="T11" fmla="*/ 0 60000 65536"/>
                <a:gd name="T12" fmla="*/ 0 60000 65536"/>
                <a:gd name="T13" fmla="*/ 0 60000 65536"/>
                <a:gd name="T14" fmla="*/ 0 60000 65536"/>
                <a:gd name="T15" fmla="*/ 0 w 39"/>
                <a:gd name="T16" fmla="*/ 0 h 301"/>
                <a:gd name="T17" fmla="*/ 39 w 39"/>
                <a:gd name="T18" fmla="*/ 301 h 301"/>
              </a:gdLst>
              <a:ahLst/>
              <a:cxnLst>
                <a:cxn ang="T10">
                  <a:pos x="T0" y="T1"/>
                </a:cxn>
                <a:cxn ang="T11">
                  <a:pos x="T2" y="T3"/>
                </a:cxn>
                <a:cxn ang="T12">
                  <a:pos x="T4" y="T5"/>
                </a:cxn>
                <a:cxn ang="T13">
                  <a:pos x="T6" y="T7"/>
                </a:cxn>
                <a:cxn ang="T14">
                  <a:pos x="T8" y="T9"/>
                </a:cxn>
              </a:cxnLst>
              <a:rect l="T15" t="T16" r="T17" b="T18"/>
              <a:pathLst>
                <a:path w="39" h="301">
                  <a:moveTo>
                    <a:pt x="0" y="0"/>
                  </a:moveTo>
                  <a:cubicBezTo>
                    <a:pt x="2" y="6"/>
                    <a:pt x="7" y="21"/>
                    <a:pt x="10" y="36"/>
                  </a:cubicBezTo>
                  <a:cubicBezTo>
                    <a:pt x="13" y="51"/>
                    <a:pt x="18" y="70"/>
                    <a:pt x="21" y="93"/>
                  </a:cubicBezTo>
                  <a:cubicBezTo>
                    <a:pt x="24" y="116"/>
                    <a:pt x="28" y="142"/>
                    <a:pt x="31" y="177"/>
                  </a:cubicBezTo>
                  <a:cubicBezTo>
                    <a:pt x="34" y="212"/>
                    <a:pt x="37" y="275"/>
                    <a:pt x="39" y="30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0" name="Freeform 70"/>
            <p:cNvSpPr>
              <a:spLocks/>
            </p:cNvSpPr>
            <p:nvPr/>
          </p:nvSpPr>
          <p:spPr bwMode="auto">
            <a:xfrm rot="5477144" flipH="1">
              <a:off x="1553615" y="1365075"/>
              <a:ext cx="28002" cy="60623"/>
            </a:xfrm>
            <a:custGeom>
              <a:avLst/>
              <a:gdLst>
                <a:gd name="T0" fmla="*/ 0 w 35"/>
                <a:gd name="T1" fmla="*/ 0 h 56"/>
                <a:gd name="T2" fmla="*/ 7 w 35"/>
                <a:gd name="T3" fmla="*/ 13 h 56"/>
                <a:gd name="T4" fmla="*/ 10 w 35"/>
                <a:gd name="T5" fmla="*/ 55 h 56"/>
                <a:gd name="T6" fmla="*/ 10 w 35"/>
                <a:gd name="T7" fmla="*/ 95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1" name="Group 71"/>
            <p:cNvGrpSpPr>
              <a:grpSpLocks/>
            </p:cNvGrpSpPr>
            <p:nvPr/>
          </p:nvGrpSpPr>
          <p:grpSpPr bwMode="auto">
            <a:xfrm rot="5477144" flipH="1" flipV="1">
              <a:off x="1198336" y="1176821"/>
              <a:ext cx="107700" cy="394050"/>
              <a:chOff x="1736730" y="268660"/>
              <a:chExt cx="105" cy="402"/>
            </a:xfrm>
          </p:grpSpPr>
          <p:sp>
            <p:nvSpPr>
              <p:cNvPr id="212" name="Freeform 72"/>
              <p:cNvSpPr>
                <a:spLocks/>
              </p:cNvSpPr>
              <p:nvPr/>
            </p:nvSpPr>
            <p:spPr bwMode="auto">
              <a:xfrm>
                <a:off x="1736778" y="268886"/>
                <a:ext cx="40" cy="174"/>
              </a:xfrm>
              <a:custGeom>
                <a:avLst/>
                <a:gdLst>
                  <a:gd name="T0" fmla="*/ 6 w 40"/>
                  <a:gd name="T1" fmla="*/ 174 h 174"/>
                  <a:gd name="T2" fmla="*/ 1 w 40"/>
                  <a:gd name="T3" fmla="*/ 75 h 174"/>
                  <a:gd name="T4" fmla="*/ 1 w 40"/>
                  <a:gd name="T5" fmla="*/ 27 h 174"/>
                  <a:gd name="T6" fmla="*/ 4 w 40"/>
                  <a:gd name="T7" fmla="*/ 3 h 174"/>
                  <a:gd name="T8" fmla="*/ 27 w 40"/>
                  <a:gd name="T9" fmla="*/ 8 h 174"/>
                  <a:gd name="T10" fmla="*/ 31 w 40"/>
                  <a:gd name="T11" fmla="*/ 41 h 174"/>
                  <a:gd name="T12" fmla="*/ 40 w 40"/>
                  <a:gd name="T13" fmla="*/ 173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3" name="Freeform 73"/>
              <p:cNvSpPr>
                <a:spLocks/>
              </p:cNvSpPr>
              <p:nvPr/>
            </p:nvSpPr>
            <p:spPr bwMode="auto">
              <a:xfrm>
                <a:off x="1736730" y="268660"/>
                <a:ext cx="105" cy="402"/>
              </a:xfrm>
              <a:custGeom>
                <a:avLst/>
                <a:gdLst>
                  <a:gd name="T0" fmla="*/ 0 w 105"/>
                  <a:gd name="T1" fmla="*/ 0 h 402"/>
                  <a:gd name="T2" fmla="*/ 28 w 105"/>
                  <a:gd name="T3" fmla="*/ 15 h 402"/>
                  <a:gd name="T4" fmla="*/ 46 w 105"/>
                  <a:gd name="T5" fmla="*/ 43 h 402"/>
                  <a:gd name="T6" fmla="*/ 63 w 105"/>
                  <a:gd name="T7" fmla="*/ 81 h 402"/>
                  <a:gd name="T8" fmla="*/ 88 w 105"/>
                  <a:gd name="T9" fmla="*/ 180 h 402"/>
                  <a:gd name="T10" fmla="*/ 105 w 105"/>
                  <a:gd name="T11" fmla="*/ 402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4" name="Freeform 74"/>
              <p:cNvSpPr>
                <a:spLocks/>
              </p:cNvSpPr>
              <p:nvPr/>
            </p:nvSpPr>
            <p:spPr bwMode="auto">
              <a:xfrm>
                <a:off x="1736794" y="268888"/>
                <a:ext cx="35" cy="56"/>
              </a:xfrm>
              <a:custGeom>
                <a:avLst/>
                <a:gdLst>
                  <a:gd name="T0" fmla="*/ 0 w 35"/>
                  <a:gd name="T1" fmla="*/ 0 h 56"/>
                  <a:gd name="T2" fmla="*/ 26 w 35"/>
                  <a:gd name="T3" fmla="*/ 8 h 56"/>
                  <a:gd name="T4" fmla="*/ 32 w 35"/>
                  <a:gd name="T5" fmla="*/ 32 h 56"/>
                  <a:gd name="T6" fmla="*/ 35 w 35"/>
                  <a:gd name="T7" fmla="*/ 56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pic>
        <p:nvPicPr>
          <p:cNvPr id="216" name="図 215"/>
          <p:cNvPicPr/>
          <p:nvPr/>
        </p:nvPicPr>
        <p:blipFill rotWithShape="1">
          <a:blip r:embed="rId4" cstate="email">
            <a:extLst>
              <a:ext uri="{28A0092B-C50C-407E-A947-70E740481C1C}">
                <a14:useLocalDpi xmlns:a14="http://schemas.microsoft.com/office/drawing/2010/main" val="0"/>
              </a:ext>
            </a:extLst>
          </a:blip>
          <a:srcRect l="43589" t="2950" r="868" b="36629"/>
          <a:stretch/>
        </p:blipFill>
        <p:spPr bwMode="auto">
          <a:xfrm>
            <a:off x="5056170" y="4268132"/>
            <a:ext cx="4162663" cy="2250171"/>
          </a:xfrm>
          <a:prstGeom prst="rect">
            <a:avLst/>
          </a:prstGeom>
          <a:noFill/>
          <a:ln w="28575">
            <a:solidFill>
              <a:srgbClr val="FF0000"/>
            </a:solidFill>
          </a:ln>
        </p:spPr>
      </p:pic>
      <p:grpSp>
        <p:nvGrpSpPr>
          <p:cNvPr id="7" name="グループ化 6"/>
          <p:cNvGrpSpPr/>
          <p:nvPr/>
        </p:nvGrpSpPr>
        <p:grpSpPr>
          <a:xfrm>
            <a:off x="3736460" y="2956455"/>
            <a:ext cx="1545989" cy="871144"/>
            <a:chOff x="4336869" y="5277394"/>
            <a:chExt cx="1881051" cy="1306286"/>
          </a:xfrm>
        </p:grpSpPr>
        <p:sp>
          <p:nvSpPr>
            <p:cNvPr id="5" name="フリーフォーム 4"/>
            <p:cNvSpPr/>
            <p:nvPr/>
          </p:nvSpPr>
          <p:spPr>
            <a:xfrm>
              <a:off x="4336869" y="5852160"/>
              <a:ext cx="1097280" cy="731520"/>
            </a:xfrm>
            <a:custGeom>
              <a:avLst/>
              <a:gdLst>
                <a:gd name="connsiteX0" fmla="*/ 0 w 1136468"/>
                <a:gd name="connsiteY0" fmla="*/ 731520 h 731520"/>
                <a:gd name="connsiteX1" fmla="*/ 679268 w 1136468"/>
                <a:gd name="connsiteY1" fmla="*/ 731520 h 731520"/>
                <a:gd name="connsiteX2" fmla="*/ 1136468 w 1136468"/>
                <a:gd name="connsiteY2" fmla="*/ 0 h 731520"/>
                <a:gd name="connsiteX3" fmla="*/ 1136468 w 1136468"/>
                <a:gd name="connsiteY3" fmla="*/ 0 h 731520"/>
              </a:gdLst>
              <a:ahLst/>
              <a:cxnLst>
                <a:cxn ang="0">
                  <a:pos x="connsiteX0" y="connsiteY0"/>
                </a:cxn>
                <a:cxn ang="0">
                  <a:pos x="connsiteX1" y="connsiteY1"/>
                </a:cxn>
                <a:cxn ang="0">
                  <a:pos x="connsiteX2" y="connsiteY2"/>
                </a:cxn>
                <a:cxn ang="0">
                  <a:pos x="connsiteX3" y="connsiteY3"/>
                </a:cxn>
              </a:cxnLst>
              <a:rect l="l" t="t" r="r" b="b"/>
              <a:pathLst>
                <a:path w="1136468" h="731520">
                  <a:moveTo>
                    <a:pt x="0" y="731520"/>
                  </a:moveTo>
                  <a:lnTo>
                    <a:pt x="679268" y="731520"/>
                  </a:lnTo>
                  <a:lnTo>
                    <a:pt x="1136468" y="0"/>
                  </a:lnTo>
                  <a:lnTo>
                    <a:pt x="1136468" y="0"/>
                  </a:lnTo>
                </a:path>
              </a:pathLst>
            </a:custGeom>
            <a:noFill/>
            <a:ln w="38100">
              <a:solidFill>
                <a:srgbClr val="4F8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p:cNvSpPr/>
            <p:nvPr/>
          </p:nvSpPr>
          <p:spPr>
            <a:xfrm>
              <a:off x="5434149" y="5277394"/>
              <a:ext cx="783771" cy="587829"/>
            </a:xfrm>
            <a:custGeom>
              <a:avLst/>
              <a:gdLst>
                <a:gd name="connsiteX0" fmla="*/ 0 w 783771"/>
                <a:gd name="connsiteY0" fmla="*/ 587829 h 587829"/>
                <a:gd name="connsiteX1" fmla="*/ 117565 w 783771"/>
                <a:gd name="connsiteY1" fmla="*/ 0 h 587829"/>
                <a:gd name="connsiteX2" fmla="*/ 783771 w 783771"/>
                <a:gd name="connsiteY2" fmla="*/ 0 h 587829"/>
              </a:gdLst>
              <a:ahLst/>
              <a:cxnLst>
                <a:cxn ang="0">
                  <a:pos x="connsiteX0" y="connsiteY0"/>
                </a:cxn>
                <a:cxn ang="0">
                  <a:pos x="connsiteX1" y="connsiteY1"/>
                </a:cxn>
                <a:cxn ang="0">
                  <a:pos x="connsiteX2" y="connsiteY2"/>
                </a:cxn>
              </a:cxnLst>
              <a:rect l="l" t="t" r="r" b="b"/>
              <a:pathLst>
                <a:path w="783771" h="587829">
                  <a:moveTo>
                    <a:pt x="0" y="587829"/>
                  </a:moveTo>
                  <a:lnTo>
                    <a:pt x="117565" y="0"/>
                  </a:lnTo>
                  <a:lnTo>
                    <a:pt x="783771" y="0"/>
                  </a:ln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7" name="正方形/長方形 216"/>
          <p:cNvSpPr/>
          <p:nvPr/>
        </p:nvSpPr>
        <p:spPr>
          <a:xfrm>
            <a:off x="4926060" y="3963945"/>
            <a:ext cx="1847496" cy="33855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AEB</a:t>
            </a:r>
          </a:p>
        </p:txBody>
      </p:sp>
      <p:sp>
        <p:nvSpPr>
          <p:cNvPr id="9" name="テキスト ボックス 8"/>
          <p:cNvSpPr txBox="1"/>
          <p:nvPr/>
        </p:nvSpPr>
        <p:spPr>
          <a:xfrm>
            <a:off x="4447015" y="4997909"/>
            <a:ext cx="667526" cy="707886"/>
          </a:xfrm>
          <a:prstGeom prst="rect">
            <a:avLst/>
          </a:prstGeom>
          <a:noFill/>
        </p:spPr>
        <p:txBody>
          <a:bodyPr wrap="square" rtlCol="0">
            <a:spAutoFit/>
          </a:bodyPr>
          <a:lstStyle/>
          <a:p>
            <a:r>
              <a:rPr kumimoji="1" lang="en-US" altLang="ja-JP" sz="4000" b="1" dirty="0">
                <a:latin typeface="Meiryo UI" panose="020B0604030504040204" pitchFamily="50" charset="-128"/>
                <a:ea typeface="Meiryo UI" panose="020B0604030504040204" pitchFamily="50" charset="-128"/>
              </a:rPr>
              <a:t>+</a:t>
            </a:r>
          </a:p>
        </p:txBody>
      </p:sp>
      <p:sp>
        <p:nvSpPr>
          <p:cNvPr id="10" name="正方形/長方形 9"/>
          <p:cNvSpPr/>
          <p:nvPr/>
        </p:nvSpPr>
        <p:spPr>
          <a:xfrm>
            <a:off x="3481053" y="2811444"/>
            <a:ext cx="2075997" cy="118399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矢印コネクタ 11"/>
          <p:cNvCxnSpPr/>
          <p:nvPr/>
        </p:nvCxnSpPr>
        <p:spPr>
          <a:xfrm flipV="1">
            <a:off x="3736460" y="3827599"/>
            <a:ext cx="245514" cy="440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H="1" flipV="1">
            <a:off x="4780778" y="3152462"/>
            <a:ext cx="1443969" cy="11156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p:cNvSpPr>
            <a:spLocks noGrp="1"/>
          </p:cNvSpPr>
          <p:nvPr>
            <p:ph type="sldNum" sz="quarter" idx="12"/>
          </p:nvPr>
        </p:nvSpPr>
        <p:spPr/>
        <p:txBody>
          <a:bodyPr/>
          <a:lstStyle/>
          <a:p>
            <a:fld id="{1F25B796-51C5-48F3-97B0-F4A72A0E66D1}" type="slidenum">
              <a:rPr kumimoji="1" lang="ja-JP" altLang="en-US" smtClean="0"/>
              <a:t>18</a:t>
            </a:fld>
            <a:endParaRPr kumimoji="1" lang="ja-JP" altLang="en-US"/>
          </a:p>
        </p:txBody>
      </p:sp>
    </p:spTree>
    <p:extLst>
      <p:ext uri="{BB962C8B-B14F-4D97-AF65-F5344CB8AC3E}">
        <p14:creationId xmlns:p14="http://schemas.microsoft.com/office/powerpoint/2010/main" val="67762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81611" y="2185303"/>
            <a:ext cx="4597770" cy="3678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円/楕円 22"/>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1189608" y="76523"/>
            <a:ext cx="6724404" cy="439718"/>
          </a:xfrm>
          <a:prstGeom prst="rect">
            <a:avLst/>
          </a:prstGeom>
        </p:spPr>
        <p:txBody>
          <a:bodyPr vert="horz" lIns="91440" tIns="45720" rIns="91440" bIns="45720" rtlCol="0" anchor="ctr">
            <a:noAutofit/>
          </a:bodyPr>
          <a:lstStyle>
            <a:defPPr>
              <a:defRPr lang="ja-JP"/>
            </a:defPPr>
            <a:lvl1pPr marR="0" lvl="0" indent="0" defTabSz="914400" fontAlgn="auto">
              <a:lnSpc>
                <a:spcPct val="100000"/>
              </a:lnSpc>
              <a:spcBef>
                <a:spcPct val="0"/>
              </a:spcBef>
              <a:spcAft>
                <a:spcPts val="0"/>
              </a:spcAft>
              <a:buClrTx/>
              <a:buSzTx/>
              <a:buFontTx/>
              <a:buNone/>
              <a:tabLst/>
              <a:defRPr sz="2800" b="0" i="0" u="none" strike="noStrike"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eiryo UI" panose="020B0604030504040204" pitchFamily="50" charset="-128"/>
                <a:cs typeface="Arial" panose="020B0604020202020204" pitchFamily="34" charset="0"/>
              </a:defRPr>
            </a:lvl1pPr>
          </a:lstStyle>
          <a:p>
            <a:r>
              <a:rPr lang="en-US" altLang="ja-JP" dirty="0"/>
              <a:t>Max. deceleration G-force</a:t>
            </a:r>
            <a:endParaRPr lang="ja-JP" altLang="en-US" dirty="0"/>
          </a:p>
        </p:txBody>
      </p:sp>
      <p:grpSp>
        <p:nvGrpSpPr>
          <p:cNvPr id="14" name="グループ化 13"/>
          <p:cNvGrpSpPr/>
          <p:nvPr/>
        </p:nvGrpSpPr>
        <p:grpSpPr>
          <a:xfrm>
            <a:off x="343359" y="2209427"/>
            <a:ext cx="4457455" cy="3445226"/>
            <a:chOff x="1789618" y="3021762"/>
            <a:chExt cx="4172694" cy="2492543"/>
          </a:xfrm>
        </p:grpSpPr>
        <p:pic>
          <p:nvPicPr>
            <p:cNvPr id="15" name="図 14"/>
            <p:cNvPicPr>
              <a:picLocks noChangeAspect="1"/>
            </p:cNvPicPr>
            <p:nvPr/>
          </p:nvPicPr>
          <p:blipFill rotWithShape="1">
            <a:blip r:embed="rId4"/>
            <a:srcRect l="50166" t="16782" r="20333" b="70169"/>
            <a:stretch/>
          </p:blipFill>
          <p:spPr>
            <a:xfrm>
              <a:off x="1872379" y="4349741"/>
              <a:ext cx="4064587" cy="754082"/>
            </a:xfrm>
            <a:prstGeom prst="rect">
              <a:avLst/>
            </a:prstGeom>
          </p:spPr>
        </p:pic>
        <p:sp>
          <p:nvSpPr>
            <p:cNvPr id="16" name="テキスト ボックス 15"/>
            <p:cNvSpPr txBox="1"/>
            <p:nvPr/>
          </p:nvSpPr>
          <p:spPr>
            <a:xfrm>
              <a:off x="2065390" y="5275368"/>
              <a:ext cx="3493420" cy="23893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(Makisita et al., 2001)</a:t>
              </a: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7" name="テキスト ボックス 16"/>
            <p:cNvSpPr txBox="1"/>
            <p:nvPr/>
          </p:nvSpPr>
          <p:spPr>
            <a:xfrm>
              <a:off x="1789618" y="3358088"/>
              <a:ext cx="3920192" cy="37831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 - Regular drivers</a:t>
              </a:r>
              <a:r>
                <a:rPr kumimoji="0"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    ：</a:t>
              </a: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0.689 G</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 </a:t>
              </a:r>
              <a:r>
                <a:rPr kumimoji="0" lang="en-US" altLang="ja-JP" sz="1600" b="0" i="0" u="none"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 Trained drivers* </a:t>
              </a:r>
              <a:r>
                <a:rPr kumimoji="1" lang="ja-JP" altLang="en-US" sz="1600" b="0" i="0" u="none"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a:t>
              </a:r>
              <a:r>
                <a:rPr kumimoji="1" lang="en-US" altLang="ja-JP" sz="1600" b="0" i="0" u="none"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0.774 G </a:t>
              </a:r>
            </a:p>
          </p:txBody>
        </p:sp>
        <p:sp>
          <p:nvSpPr>
            <p:cNvPr id="18" name="テキスト ボックス 17"/>
            <p:cNvSpPr txBox="1"/>
            <p:nvPr/>
          </p:nvSpPr>
          <p:spPr>
            <a:xfrm>
              <a:off x="1956179" y="3711320"/>
              <a:ext cx="4006133" cy="37831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Arial Narrow" panose="020B0606020202030204" pitchFamily="34" charset="0"/>
                  <a:ea typeface="Meiryo UI" panose="020B0604030504040204" pitchFamily="50" charset="-128"/>
                  <a:cs typeface="+mn-cs"/>
                </a:rPr>
                <a:t>*Trained drivers: Trainees of Japan Safe Driving Center (JSDC) Central Training Academy for Safe Driving</a:t>
              </a:r>
              <a:endParaRPr kumimoji="1" lang="ja-JP" altLang="en-US" sz="1600" b="0" i="0" u="none" strike="noStrike" kern="1200" cap="none" spc="0" normalizeH="0" baseline="0" noProof="0" dirty="0">
                <a:ln>
                  <a:noFill/>
                </a:ln>
                <a:solidFill>
                  <a:prstClr val="black"/>
                </a:solidFill>
                <a:effectLst/>
                <a:uLnTx/>
                <a:uFillTx/>
                <a:latin typeface="Arial Narrow" panose="020B0606020202030204" pitchFamily="34" charset="0"/>
                <a:ea typeface="Meiryo UI" panose="020B0604030504040204" pitchFamily="50" charset="-128"/>
                <a:cs typeface="+mn-cs"/>
              </a:endParaRPr>
            </a:p>
          </p:txBody>
        </p:sp>
        <p:sp>
          <p:nvSpPr>
            <p:cNvPr id="19" name="正方形/長方形 18"/>
            <p:cNvSpPr/>
            <p:nvPr/>
          </p:nvSpPr>
          <p:spPr>
            <a:xfrm>
              <a:off x="1924281" y="4649136"/>
              <a:ext cx="1645548" cy="21902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Trained drivers</a:t>
              </a:r>
              <a:endParaRPr kumimoji="0"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0" name="正方形/長方形 19"/>
            <p:cNvSpPr/>
            <p:nvPr/>
          </p:nvSpPr>
          <p:spPr>
            <a:xfrm>
              <a:off x="1914375" y="4876480"/>
              <a:ext cx="1618330" cy="21902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Regular drivers</a:t>
              </a:r>
              <a:endParaRPr kumimoji="0"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21" name="直線矢印コネクタ 20"/>
            <p:cNvCxnSpPr/>
            <p:nvPr/>
          </p:nvCxnSpPr>
          <p:spPr>
            <a:xfrm>
              <a:off x="4520399" y="4410042"/>
              <a:ext cx="0" cy="30276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4195024" y="4220139"/>
              <a:ext cx="474942" cy="23893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0.774</a:t>
              </a: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3" name="正方形/長方形 22"/>
            <p:cNvSpPr/>
            <p:nvPr/>
          </p:nvSpPr>
          <p:spPr>
            <a:xfrm>
              <a:off x="1849638" y="3021762"/>
              <a:ext cx="4109399" cy="37831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A study example of emergency braking characteristics of driving trainees in Japan</a:t>
              </a:r>
              <a:endParaRPr kumimoji="0"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grpSp>
      <p:sp>
        <p:nvSpPr>
          <p:cNvPr id="24" name="テキスト ボックス 23"/>
          <p:cNvSpPr txBox="1"/>
          <p:nvPr/>
        </p:nvSpPr>
        <p:spPr>
          <a:xfrm>
            <a:off x="8218574" y="5512109"/>
            <a:ext cx="246472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(NHTSA, 2007)</a:t>
            </a: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5" name="テキスト ボックス 24"/>
          <p:cNvSpPr txBox="1"/>
          <p:nvPr/>
        </p:nvSpPr>
        <p:spPr>
          <a:xfrm>
            <a:off x="343359" y="1804470"/>
            <a:ext cx="1967122"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【JP】</a:t>
            </a:r>
            <a:endParaRPr kumimoji="1" lang="ja-JP" altLang="en-US" sz="2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6" name="テキスト ボックス 25"/>
          <p:cNvSpPr txBox="1"/>
          <p:nvPr/>
        </p:nvSpPr>
        <p:spPr>
          <a:xfrm>
            <a:off x="5219988" y="1813809"/>
            <a:ext cx="1967122"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【US】</a:t>
            </a:r>
            <a:endParaRPr kumimoji="1" lang="ja-JP" altLang="en-US" sz="2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7" name="正方形/長方形 26">
            <a:extLst>
              <a:ext uri="{FF2B5EF4-FFF2-40B4-BE49-F238E27FC236}">
                <a16:creationId xmlns:a16="http://schemas.microsoft.com/office/drawing/2014/main" id="{FAA0CECD-B7BC-4311-877D-2740616A7DDE}"/>
              </a:ext>
            </a:extLst>
          </p:cNvPr>
          <p:cNvSpPr/>
          <p:nvPr/>
        </p:nvSpPr>
        <p:spPr>
          <a:xfrm>
            <a:off x="178942" y="645964"/>
            <a:ext cx="9400893" cy="1169733"/>
          </a:xfrm>
          <a:prstGeom prst="rect">
            <a:avLst/>
          </a:prstGeom>
          <a:solidFill>
            <a:schemeClr val="accent1">
              <a:lumMod val="20000"/>
              <a:lumOff val="80000"/>
            </a:schemeClr>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600" b="0" i="0" u="none" strike="noStrike" kern="1200" cap="none" spc="0" normalizeH="0" baseline="0" noProof="0" dirty="0">
              <a:ln>
                <a:noFill/>
              </a:ln>
              <a:solidFill>
                <a:prstClr val="white"/>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8" name="テキスト ボックス 27">
            <a:extLst>
              <a:ext uri="{FF2B5EF4-FFF2-40B4-BE49-F238E27FC236}">
                <a16:creationId xmlns:a16="http://schemas.microsoft.com/office/drawing/2014/main" id="{C6AE3024-D0CF-410E-9E9E-93A732107D97}"/>
              </a:ext>
            </a:extLst>
          </p:cNvPr>
          <p:cNvSpPr txBox="1"/>
          <p:nvPr/>
        </p:nvSpPr>
        <p:spPr>
          <a:xfrm>
            <a:off x="222552" y="638809"/>
            <a:ext cx="6101294" cy="115416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0" i="0" u="sng"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Trained drivers’ </a:t>
            </a:r>
            <a:r>
              <a:rPr kumimoji="0" lang="en-US" altLang="ja-JP" sz="1600" b="1" i="0" u="sng"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Max. deceleration G-force: </a:t>
            </a:r>
            <a:r>
              <a:rPr kumimoji="0" lang="en-US" altLang="ja-JP" sz="1800" b="1" i="0" u="sng"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0.774G</a:t>
            </a:r>
            <a:endParaRPr kumimoji="0" lang="en-US" altLang="ja-JP" sz="1600" b="1" i="0" u="sng"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=&gt; Define the driver model with </a:t>
            </a:r>
            <a:r>
              <a:rPr kumimoji="0"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skilled drivers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who have driving skills superior </a:t>
            </a:r>
            <a:r>
              <a:rPr kumimoji="0" lang="en-US" altLang="ja-JP" sz="2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to regular drivers</a:t>
            </a:r>
          </a:p>
        </p:txBody>
      </p:sp>
      <p:sp>
        <p:nvSpPr>
          <p:cNvPr id="31" name="テキスト ボックス 30"/>
          <p:cNvSpPr txBox="1"/>
          <p:nvPr/>
        </p:nvSpPr>
        <p:spPr>
          <a:xfrm>
            <a:off x="3407534" y="5419776"/>
            <a:ext cx="1378904"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*Dry road surface</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2" name="テキスト ボックス 31"/>
          <p:cNvSpPr txBox="1"/>
          <p:nvPr/>
        </p:nvSpPr>
        <p:spPr>
          <a:xfrm>
            <a:off x="5441065" y="2099110"/>
            <a:ext cx="2786340" cy="584775"/>
          </a:xfrm>
          <a:prstGeom prst="rect">
            <a:avLst/>
          </a:prstGeom>
          <a:solidFill>
            <a:schemeClr val="bg1"/>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Near-Crash median (0.74 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Incident median (0.5 G)</a:t>
            </a:r>
            <a:endParaRPr kumimoji="1"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3" name="スライド番号プレースホルダー 5">
            <a:extLst>
              <a:ext uri="{FF2B5EF4-FFF2-40B4-BE49-F238E27FC236}">
                <a16:creationId xmlns:a16="http://schemas.microsoft.com/office/drawing/2014/main" id="{12C3BC74-7D6B-4BB9-9018-A867C6374781}"/>
              </a:ext>
            </a:extLst>
          </p:cNvPr>
          <p:cNvSpPr txBox="1">
            <a:spLocks/>
          </p:cNvSpPr>
          <p:nvPr/>
        </p:nvSpPr>
        <p:spPr>
          <a:xfrm>
            <a:off x="9041242" y="186358"/>
            <a:ext cx="819392" cy="180000"/>
          </a:xfrm>
          <a:prstGeom prst="rect">
            <a:avLst/>
          </a:prstGeom>
        </p:spPr>
        <p:txBody>
          <a:bodyPr vert="horz" lIns="90264" tIns="45131" rIns="90264" bIns="45131" rtlCol="0" anchor="ctr"/>
          <a:lstStyle>
            <a:defPPr>
              <a:defRPr lang="en-US"/>
            </a:defPPr>
            <a:lvl1pPr algn="l" rtl="0" fontAlgn="base">
              <a:spcBef>
                <a:spcPct val="0"/>
              </a:spcBef>
              <a:spcAft>
                <a:spcPct val="0"/>
              </a:spcAft>
              <a:defRPr sz="1200" kern="1200">
                <a:solidFill>
                  <a:schemeClr val="tx1">
                    <a:tint val="75000"/>
                  </a:schemeClr>
                </a:solidFill>
                <a:latin typeface="Arial" charset="0"/>
                <a:ea typeface="+mn-ea"/>
                <a:cs typeface="Arial" charset="0"/>
              </a:defRPr>
            </a:lvl1pPr>
            <a:lvl2pPr marL="418698" algn="l" rtl="0" fontAlgn="base">
              <a:spcBef>
                <a:spcPct val="0"/>
              </a:spcBef>
              <a:spcAft>
                <a:spcPct val="0"/>
              </a:spcAft>
              <a:defRPr sz="1800" kern="1200">
                <a:solidFill>
                  <a:schemeClr val="tx1"/>
                </a:solidFill>
                <a:latin typeface="Arial" charset="0"/>
                <a:ea typeface="+mn-ea"/>
                <a:cs typeface="Arial" charset="0"/>
              </a:defRPr>
            </a:lvl2pPr>
            <a:lvl3pPr marL="837404" algn="l" rtl="0" fontAlgn="base">
              <a:spcBef>
                <a:spcPct val="0"/>
              </a:spcBef>
              <a:spcAft>
                <a:spcPct val="0"/>
              </a:spcAft>
              <a:defRPr sz="1800" kern="1200">
                <a:solidFill>
                  <a:schemeClr val="tx1"/>
                </a:solidFill>
                <a:latin typeface="Arial" charset="0"/>
                <a:ea typeface="+mn-ea"/>
                <a:cs typeface="Arial" charset="0"/>
              </a:defRPr>
            </a:lvl3pPr>
            <a:lvl4pPr marL="1256085" algn="l" rtl="0" fontAlgn="base">
              <a:spcBef>
                <a:spcPct val="0"/>
              </a:spcBef>
              <a:spcAft>
                <a:spcPct val="0"/>
              </a:spcAft>
              <a:defRPr sz="1800" kern="1200">
                <a:solidFill>
                  <a:schemeClr val="tx1"/>
                </a:solidFill>
                <a:latin typeface="Arial" charset="0"/>
                <a:ea typeface="+mn-ea"/>
                <a:cs typeface="Arial" charset="0"/>
              </a:defRPr>
            </a:lvl4pPr>
            <a:lvl5pPr marL="1674782" algn="l" rtl="0" fontAlgn="base">
              <a:spcBef>
                <a:spcPct val="0"/>
              </a:spcBef>
              <a:spcAft>
                <a:spcPct val="0"/>
              </a:spcAft>
              <a:defRPr sz="1800" kern="1200">
                <a:solidFill>
                  <a:schemeClr val="tx1"/>
                </a:solidFill>
                <a:latin typeface="Arial" charset="0"/>
                <a:ea typeface="+mn-ea"/>
                <a:cs typeface="Arial" charset="0"/>
              </a:defRPr>
            </a:lvl5pPr>
            <a:lvl6pPr marL="2093474" algn="l" defTabSz="837404" rtl="0" eaLnBrk="1" latinLnBrk="0" hangingPunct="1">
              <a:defRPr sz="1800" kern="1200">
                <a:solidFill>
                  <a:schemeClr val="tx1"/>
                </a:solidFill>
                <a:latin typeface="Arial" charset="0"/>
                <a:ea typeface="+mn-ea"/>
                <a:cs typeface="Arial" charset="0"/>
              </a:defRPr>
            </a:lvl6pPr>
            <a:lvl7pPr marL="2512166" algn="l" defTabSz="837404" rtl="0" eaLnBrk="1" latinLnBrk="0" hangingPunct="1">
              <a:defRPr sz="1800" kern="1200">
                <a:solidFill>
                  <a:schemeClr val="tx1"/>
                </a:solidFill>
                <a:latin typeface="Arial" charset="0"/>
                <a:ea typeface="+mn-ea"/>
                <a:cs typeface="Arial" charset="0"/>
              </a:defRPr>
            </a:lvl7pPr>
            <a:lvl8pPr marL="2930871" algn="l" defTabSz="837404" rtl="0" eaLnBrk="1" latinLnBrk="0" hangingPunct="1">
              <a:defRPr sz="1800" kern="1200">
                <a:solidFill>
                  <a:schemeClr val="tx1"/>
                </a:solidFill>
                <a:latin typeface="Arial" charset="0"/>
                <a:ea typeface="+mn-ea"/>
                <a:cs typeface="Arial" charset="0"/>
              </a:defRPr>
            </a:lvl8pPr>
            <a:lvl9pPr marL="3349567" algn="l" defTabSz="837404" rtl="0" eaLnBrk="1" latinLnBrk="0" hangingPunct="1">
              <a:defRPr sz="1800" kern="1200">
                <a:solidFill>
                  <a:schemeClr val="tx1"/>
                </a:solidFill>
                <a:latin typeface="Arial"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glow rad="101600">
                    <a:prstClr val="white">
                      <a:alpha val="60000"/>
                    </a:prstClr>
                  </a:glow>
                </a:effectLst>
                <a:uLnTx/>
                <a:uFillTx/>
                <a:latin typeface="Arial" charset="0"/>
                <a:ea typeface="游ゴシック" panose="020B0400000000000000" pitchFamily="50" charset="-128"/>
                <a:cs typeface="Arial" charset="0"/>
              </a:rPr>
              <a:t>Page 14 </a:t>
            </a:r>
            <a:endParaRPr kumimoji="1" lang="ja-JP" altLang="en-US" sz="1200" b="0" i="0" u="none" strike="noStrike" kern="1200" cap="none" spc="0" normalizeH="0" baseline="0" noProof="0" dirty="0">
              <a:ln>
                <a:noFill/>
              </a:ln>
              <a:solidFill>
                <a:prstClr val="black"/>
              </a:solidFill>
              <a:effectLst>
                <a:glow rad="101600">
                  <a:prstClr val="white">
                    <a:alpha val="60000"/>
                  </a:prstClr>
                </a:glow>
              </a:effectLst>
              <a:uLnTx/>
              <a:uFillTx/>
              <a:latin typeface="Arial" charset="0"/>
              <a:ea typeface="游ゴシック" panose="020B0400000000000000" pitchFamily="50" charset="-128"/>
              <a:cs typeface="Arial" charset="0"/>
            </a:endParaRPr>
          </a:p>
        </p:txBody>
      </p:sp>
      <p:sp>
        <p:nvSpPr>
          <p:cNvPr id="29" name="円/楕円 123"/>
          <p:cNvSpPr/>
          <p:nvPr/>
        </p:nvSpPr>
        <p:spPr>
          <a:xfrm>
            <a:off x="156401" y="114916"/>
            <a:ext cx="963100" cy="358677"/>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lIns="0" r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cs typeface="Meiryo UI" panose="020B0604030504040204" pitchFamily="50" charset="-128"/>
              </a:rPr>
              <a:t>C2-a</a:t>
            </a:r>
            <a:endParaRPr kumimoji="1" lang="ja-JP" altLang="en-US"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テキスト ボックス 35"/>
          <p:cNvSpPr txBox="1"/>
          <p:nvPr/>
        </p:nvSpPr>
        <p:spPr>
          <a:xfrm>
            <a:off x="5468179" y="5849346"/>
            <a:ext cx="4196432" cy="954107"/>
          </a:xfrm>
          <a:prstGeom prst="rect">
            <a:avLst/>
          </a:prstGeom>
          <a:solidFill>
            <a:srgbClr val="385D8A"/>
          </a:solid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a:t>
            </a:r>
            <a:r>
              <a:rPr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100-car naturalistic driving study</a:t>
            </a:r>
            <a:endParaRPr kumimoji="1"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endParaRPr>
          </a:p>
          <a:p>
            <a:r>
              <a:rPr lang="ja-JP" altLang="en-US"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a:t>
            </a:r>
            <a:r>
              <a:rPr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Age group: 18-20(15</a:t>
            </a:r>
            <a:r>
              <a:rPr lang="ja-JP" altLang="en-US"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a:t>
            </a:r>
            <a:r>
              <a:rPr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 21-24(20%),  </a:t>
            </a:r>
          </a:p>
          <a:p>
            <a:r>
              <a:rPr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25-34(17%), 35-44(18%), 45-54(18%), 55+(12%)</a:t>
            </a:r>
          </a:p>
        </p:txBody>
      </p:sp>
      <p:sp>
        <p:nvSpPr>
          <p:cNvPr id="37" name="テキスト ボックス 36"/>
          <p:cNvSpPr txBox="1"/>
          <p:nvPr/>
        </p:nvSpPr>
        <p:spPr>
          <a:xfrm>
            <a:off x="392569" y="6074228"/>
            <a:ext cx="4367427" cy="307777"/>
          </a:xfrm>
          <a:prstGeom prst="rect">
            <a:avLst/>
          </a:prstGeom>
          <a:solidFill>
            <a:srgbClr val="385D8A"/>
          </a:solid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a:t>
            </a:r>
            <a:r>
              <a:rPr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 183 </a:t>
            </a:r>
            <a:r>
              <a:rPr kumimoji="1"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Trained</a:t>
            </a:r>
            <a:r>
              <a:rPr lang="ja-JP" altLang="en-US"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 </a:t>
            </a:r>
            <a:r>
              <a:rPr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drivers, </a:t>
            </a:r>
            <a:r>
              <a:rPr kumimoji="1"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(JP, 21</a:t>
            </a:r>
            <a:r>
              <a:rPr kumimoji="1" lang="ja-JP" altLang="en-US"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a:t>
            </a:r>
            <a:r>
              <a:rPr kumimoji="1"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65years old)</a:t>
            </a:r>
          </a:p>
        </p:txBody>
      </p:sp>
      <p:sp>
        <p:nvSpPr>
          <p:cNvPr id="2" name="スライド番号プレースホルダー 1"/>
          <p:cNvSpPr>
            <a:spLocks noGrp="1"/>
          </p:cNvSpPr>
          <p:nvPr>
            <p:ph type="sldNum" sz="quarter" idx="12"/>
          </p:nvPr>
        </p:nvSpPr>
        <p:spPr/>
        <p:txBody>
          <a:bodyPr/>
          <a:lstStyle/>
          <a:p>
            <a:fld id="{1F25B796-51C5-48F3-97B0-F4A72A0E66D1}" type="slidenum">
              <a:rPr kumimoji="1" lang="ja-JP" altLang="en-US" smtClean="0"/>
              <a:t>19</a:t>
            </a:fld>
            <a:endParaRPr kumimoji="1" lang="ja-JP" altLang="en-US"/>
          </a:p>
        </p:txBody>
      </p:sp>
    </p:spTree>
    <p:extLst>
      <p:ext uri="{BB962C8B-B14F-4D97-AF65-F5344CB8AC3E}">
        <p14:creationId xmlns:p14="http://schemas.microsoft.com/office/powerpoint/2010/main" val="912266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AFE170-4B50-4BFC-95A1-F985AF96D8A3}"/>
              </a:ext>
            </a:extLst>
          </p:cNvPr>
          <p:cNvSpPr>
            <a:spLocks noGrp="1"/>
          </p:cNvSpPr>
          <p:nvPr>
            <p:ph type="title"/>
          </p:nvPr>
        </p:nvSpPr>
        <p:spPr/>
        <p:txBody>
          <a:bodyPr/>
          <a:lstStyle/>
          <a:p>
            <a:pPr algn="l"/>
            <a:r>
              <a:rPr lang="en-US" altLang="ja-JP" dirty="0">
                <a:effectLst>
                  <a:outerShdw blurRad="38100" dist="38100" dir="2700000" algn="tl">
                    <a:srgbClr val="000000">
                      <a:alpha val="43137"/>
                    </a:srgbClr>
                  </a:outerShdw>
                </a:effectLst>
              </a:rPr>
              <a:t>Agenda</a:t>
            </a:r>
            <a:endParaRPr lang="ja-JP" altLang="en-US" dirty="0">
              <a:effectLst>
                <a:outerShdw blurRad="38100" dist="38100" dir="2700000" algn="tl">
                  <a:srgbClr val="000000">
                    <a:alpha val="43137"/>
                  </a:srgbClr>
                </a:outerShdw>
              </a:effectLst>
            </a:endParaRPr>
          </a:p>
        </p:txBody>
      </p:sp>
      <p:sp>
        <p:nvSpPr>
          <p:cNvPr id="3" name="コンテンツ プレースホルダー 2">
            <a:extLst>
              <a:ext uri="{FF2B5EF4-FFF2-40B4-BE49-F238E27FC236}">
                <a16:creationId xmlns:a16="http://schemas.microsoft.com/office/drawing/2014/main" id="{C6EB2585-C3D0-4687-AEBA-5DB50A473DAC}"/>
              </a:ext>
            </a:extLst>
          </p:cNvPr>
          <p:cNvSpPr>
            <a:spLocks noGrp="1"/>
          </p:cNvSpPr>
          <p:nvPr>
            <p:ph idx="1"/>
          </p:nvPr>
        </p:nvSpPr>
        <p:spPr/>
        <p:txBody>
          <a:bodyPr/>
          <a:lstStyle/>
          <a:p>
            <a:r>
              <a:rPr lang="en-US" altLang="ja-JP" dirty="0"/>
              <a:t>Background</a:t>
            </a:r>
          </a:p>
          <a:p>
            <a:r>
              <a:rPr lang="en-US" altLang="ja-JP" dirty="0"/>
              <a:t>Basis for each parameter </a:t>
            </a:r>
          </a:p>
          <a:p>
            <a:pPr marL="0" indent="0">
              <a:buNone/>
            </a:pPr>
            <a:r>
              <a:rPr lang="en-US" altLang="ja-JP" dirty="0"/>
              <a:t>	1. Risk perceive situation</a:t>
            </a:r>
            <a:br>
              <a:rPr lang="en-US" altLang="ja-JP" dirty="0"/>
            </a:br>
            <a:r>
              <a:rPr lang="en-US" altLang="ja-JP" dirty="0"/>
              <a:t>		</a:t>
            </a:r>
            <a:r>
              <a:rPr lang="en-US" altLang="ja-JP" sz="2400" i="1" dirty="0">
                <a:latin typeface="Times New Roman" panose="02020603050405020304" pitchFamily="18" charset="0"/>
                <a:cs typeface="Times New Roman" panose="02020603050405020304" pitchFamily="18" charset="0"/>
              </a:rPr>
              <a:t>What is 0.375m?</a:t>
            </a:r>
          </a:p>
          <a:p>
            <a:pPr marL="0" indent="0">
              <a:buNone/>
            </a:pPr>
            <a:r>
              <a:rPr lang="en-US" altLang="ja-JP" dirty="0"/>
              <a:t>	2. Human delay</a:t>
            </a:r>
          </a:p>
          <a:p>
            <a:pPr marL="0" indent="0">
              <a:buNone/>
            </a:pPr>
            <a:r>
              <a:rPr lang="en-US" altLang="ja-JP" dirty="0"/>
              <a:t>		</a:t>
            </a:r>
            <a:r>
              <a:rPr lang="en-US" altLang="ja-JP" sz="2400" i="1" dirty="0">
                <a:latin typeface="Times New Roman" panose="02020603050405020304" pitchFamily="18" charset="0"/>
                <a:cs typeface="Times New Roman" panose="02020603050405020304" pitchFamily="18" charset="0"/>
              </a:rPr>
              <a:t>What are 0.72m and 0.75sec</a:t>
            </a:r>
            <a:endParaRPr lang="en-US" altLang="ja-JP" i="1" dirty="0">
              <a:latin typeface="Times New Roman" panose="02020603050405020304" pitchFamily="18" charset="0"/>
              <a:cs typeface="Times New Roman" panose="02020603050405020304" pitchFamily="18" charset="0"/>
            </a:endParaRPr>
          </a:p>
          <a:p>
            <a:pPr marL="0" indent="0">
              <a:buNone/>
            </a:pPr>
            <a:r>
              <a:rPr lang="en-US" altLang="ja-JP" dirty="0"/>
              <a:t>	3. Max Decerebration G and </a:t>
            </a:r>
            <a:br>
              <a:rPr lang="en-US" altLang="ja-JP" dirty="0"/>
            </a:br>
            <a:r>
              <a:rPr lang="en-US" altLang="ja-JP" dirty="0"/>
              <a:t>		</a:t>
            </a:r>
            <a:r>
              <a:rPr lang="en-US" altLang="ja-JP" sz="2400" i="1" dirty="0">
                <a:latin typeface="Times New Roman" panose="02020603050405020304" pitchFamily="18" charset="0"/>
                <a:cs typeface="Times New Roman" panose="02020603050405020304" pitchFamily="18" charset="0"/>
              </a:rPr>
              <a:t>What is 0.774G/0.6sec w/ AEB</a:t>
            </a:r>
          </a:p>
          <a:p>
            <a:endParaRPr lang="ja-JP" altLang="en-US"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3608341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1755187" y="2011470"/>
            <a:ext cx="4961610" cy="3526369"/>
          </a:xfrm>
          <a:prstGeom prst="rect">
            <a:avLst/>
          </a:prstGeom>
        </p:spPr>
      </p:pic>
      <p:sp>
        <p:nvSpPr>
          <p:cNvPr id="6" name="円/楕円 22"/>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1163571" y="65840"/>
            <a:ext cx="8168643" cy="439718"/>
          </a:xfrm>
          <a:prstGeom prst="rect">
            <a:avLst/>
          </a:prstGeom>
        </p:spPr>
        <p:txBody>
          <a:bodyPr vert="horz" lIns="91440" tIns="45720" rIns="91440" bIns="45720" rtlCol="0" anchor="ctr">
            <a:noAutofit/>
          </a:bodyPr>
          <a:lstStyle>
            <a:defPPr>
              <a:defRPr lang="ja-JP"/>
            </a:defPPr>
            <a:lvl1pPr marR="0" lvl="0" indent="0" defTabSz="914400" fontAlgn="auto">
              <a:lnSpc>
                <a:spcPct val="100000"/>
              </a:lnSpc>
              <a:spcBef>
                <a:spcPct val="0"/>
              </a:spcBef>
              <a:spcAft>
                <a:spcPts val="0"/>
              </a:spcAft>
              <a:buClrTx/>
              <a:buSzTx/>
              <a:buFontTx/>
              <a:buNone/>
              <a:tabLst/>
              <a:defRPr sz="2800" b="0" i="0" u="none" strike="noStrike"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eiryo UI" panose="020B0604030504040204" pitchFamily="50" charset="-128"/>
                <a:cs typeface="Arial" panose="020B0604020202020204" pitchFamily="34" charset="0"/>
              </a:defRPr>
            </a:lvl1pPr>
          </a:lstStyle>
          <a:p>
            <a:r>
              <a:rPr lang="en-US" altLang="ja-JP" dirty="0"/>
              <a:t>Achieving Time to max G</a:t>
            </a:r>
          </a:p>
        </p:txBody>
      </p:sp>
      <p:sp>
        <p:nvSpPr>
          <p:cNvPr id="30" name="正方形/長方形 29">
            <a:extLst>
              <a:ext uri="{FF2B5EF4-FFF2-40B4-BE49-F238E27FC236}">
                <a16:creationId xmlns:a16="http://schemas.microsoft.com/office/drawing/2014/main" id="{FAA0CECD-B7BC-4311-877D-2740616A7DDE}"/>
              </a:ext>
            </a:extLst>
          </p:cNvPr>
          <p:cNvSpPr/>
          <p:nvPr/>
        </p:nvSpPr>
        <p:spPr>
          <a:xfrm>
            <a:off x="200471" y="702873"/>
            <a:ext cx="9491417" cy="664381"/>
          </a:xfrm>
          <a:prstGeom prst="rect">
            <a:avLst/>
          </a:prstGeom>
          <a:solidFill>
            <a:schemeClr val="accent1">
              <a:lumMod val="20000"/>
              <a:lumOff val="80000"/>
            </a:schemeClr>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6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a:extLst>
              <a:ext uri="{FF2B5EF4-FFF2-40B4-BE49-F238E27FC236}">
                <a16:creationId xmlns:a16="http://schemas.microsoft.com/office/drawing/2014/main" id="{C6AE3024-D0CF-410E-9E9E-93A732107D97}"/>
              </a:ext>
            </a:extLst>
          </p:cNvPr>
          <p:cNvSpPr txBox="1"/>
          <p:nvPr/>
        </p:nvSpPr>
        <p:spPr>
          <a:xfrm>
            <a:off x="235676" y="834250"/>
            <a:ext cx="8300807" cy="400110"/>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Trained drivers’ </a:t>
            </a:r>
            <a:r>
              <a:rPr kumimoji="0" lang="en-US" altLang="ja-JP" sz="2000" b="1" i="0" u="sng"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time to reach Max. deceleration:</a:t>
            </a:r>
            <a:r>
              <a:rPr kumimoji="0" lang="en-US" altLang="ja-JP" sz="2000" b="0" i="0" u="sng"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 </a:t>
            </a:r>
            <a:r>
              <a:rPr kumimoji="0" lang="en-US" altLang="ja-JP" sz="2000" b="1" i="0" u="sng"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0.</a:t>
            </a:r>
            <a:r>
              <a:rPr kumimoji="0" lang="ja-JP" altLang="en-US" sz="2000" b="1" i="0" u="sng"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６</a:t>
            </a:r>
            <a:r>
              <a:rPr kumimoji="0" lang="en-US" altLang="ja-JP" sz="2000" b="1" i="0" u="sng" strike="noStrike" kern="1200" cap="none" spc="0" normalizeH="0" baseline="0" noProof="0" dirty="0">
                <a:ln>
                  <a:noFill/>
                </a:ln>
                <a:solidFill>
                  <a:srgbClr val="FF0000"/>
                </a:solidFill>
                <a:effectLst/>
                <a:uLnTx/>
                <a:uFillTx/>
                <a:latin typeface="Arial" panose="020B0604020202020204" pitchFamily="34" charset="0"/>
                <a:ea typeface="Meiryo UI" panose="020B0604030504040204" pitchFamily="50" charset="-128"/>
                <a:cs typeface="Arial" panose="020B0604020202020204" pitchFamily="34" charset="0"/>
              </a:rPr>
              <a:t>second</a:t>
            </a:r>
            <a:endParaRPr kumimoji="0" lang="en-US" altLang="ja-JP" sz="2000" b="0" i="0" u="sng"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8" name="テキスト ボックス 37"/>
          <p:cNvSpPr txBox="1"/>
          <p:nvPr/>
        </p:nvSpPr>
        <p:spPr>
          <a:xfrm>
            <a:off x="3676511" y="6249036"/>
            <a:ext cx="2548219"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(Makisita et al. , 2001)</a:t>
            </a:r>
            <a:endParaRPr kumimoji="1" lang="ja-JP" altLang="en-US"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9" name="テキスト ボックス 38"/>
          <p:cNvSpPr txBox="1"/>
          <p:nvPr/>
        </p:nvSpPr>
        <p:spPr>
          <a:xfrm>
            <a:off x="2691283" y="5625347"/>
            <a:ext cx="3704793"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Achieved steady deceleration state of 0.9 G within 0.6 second</a:t>
            </a:r>
          </a:p>
        </p:txBody>
      </p:sp>
      <p:sp>
        <p:nvSpPr>
          <p:cNvPr id="40" name="テキスト ボックス 39">
            <a:extLst>
              <a:ext uri="{FF2B5EF4-FFF2-40B4-BE49-F238E27FC236}">
                <a16:creationId xmlns:a16="http://schemas.microsoft.com/office/drawing/2014/main" id="{DDD11C26-CE26-4F97-A94D-05B857697C88}"/>
              </a:ext>
            </a:extLst>
          </p:cNvPr>
          <p:cNvSpPr txBox="1"/>
          <p:nvPr/>
        </p:nvSpPr>
        <p:spPr>
          <a:xfrm>
            <a:off x="1069893" y="1520628"/>
            <a:ext cx="4976439" cy="338554"/>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a:t>
            </a: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Acceleration w</a:t>
            </a: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aveforms of trained drivers</a:t>
            </a:r>
            <a:endParaRPr kumimoji="0"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41" name="テキスト ボックス 40">
            <a:extLst>
              <a:ext uri="{FF2B5EF4-FFF2-40B4-BE49-F238E27FC236}">
                <a16:creationId xmlns:a16="http://schemas.microsoft.com/office/drawing/2014/main" id="{549969FD-917E-424E-B8A8-2FDADB6BF458}"/>
              </a:ext>
            </a:extLst>
          </p:cNvPr>
          <p:cNvSpPr txBox="1"/>
          <p:nvPr/>
        </p:nvSpPr>
        <p:spPr>
          <a:xfrm>
            <a:off x="1510118" y="4333819"/>
            <a:ext cx="978276"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rPr>
              <a:t>0.6s</a:t>
            </a:r>
            <a:endParaRPr kumimoji="1" lang="ja-JP" altLang="en-US" sz="20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矢印: 右 127">
            <a:extLst>
              <a:ext uri="{FF2B5EF4-FFF2-40B4-BE49-F238E27FC236}">
                <a16:creationId xmlns:a16="http://schemas.microsoft.com/office/drawing/2014/main" id="{1C8550AF-330B-4DB2-8737-B9EF007AB411}"/>
              </a:ext>
            </a:extLst>
          </p:cNvPr>
          <p:cNvSpPr/>
          <p:nvPr/>
        </p:nvSpPr>
        <p:spPr>
          <a:xfrm>
            <a:off x="2187723" y="4494197"/>
            <a:ext cx="1065083" cy="103439"/>
          </a:xfrm>
          <a:prstGeom prst="rightArrow">
            <a:avLst>
              <a:gd name="adj1" fmla="val 50000"/>
              <a:gd name="adj2" fmla="val 1525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44" name="直線コネクタ 43"/>
          <p:cNvCxnSpPr/>
          <p:nvPr/>
        </p:nvCxnSpPr>
        <p:spPr>
          <a:xfrm>
            <a:off x="3252669" y="2011470"/>
            <a:ext cx="0" cy="286008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8" name="正方形/長方形 47"/>
          <p:cNvSpPr/>
          <p:nvPr/>
        </p:nvSpPr>
        <p:spPr>
          <a:xfrm>
            <a:off x="5114983" y="5866531"/>
            <a:ext cx="1452642" cy="253916"/>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(Based on the graph)</a:t>
            </a:r>
          </a:p>
        </p:txBody>
      </p:sp>
      <p:sp>
        <p:nvSpPr>
          <p:cNvPr id="43" name="円/楕円 123"/>
          <p:cNvSpPr/>
          <p:nvPr/>
        </p:nvSpPr>
        <p:spPr>
          <a:xfrm>
            <a:off x="200471" y="104541"/>
            <a:ext cx="963100" cy="35730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lIns="0" rIns="0" rtlCol="0" anchor="ctr"/>
          <a:lstStyle/>
          <a:p>
            <a:pPr algn="ctr" defTabSz="457200"/>
            <a:r>
              <a:rPr kumimoji="0" lang="en-US" altLang="ja-JP" sz="2000" dirty="0">
                <a:solidFill>
                  <a:prstClr val="white"/>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C2-b</a:t>
            </a:r>
            <a:endParaRPr kumimoji="0" lang="ja-JP" altLang="en-US" sz="2000" dirty="0">
              <a:solidFill>
                <a:prstClr val="white"/>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p:cNvSpPr txBox="1"/>
          <p:nvPr/>
        </p:nvSpPr>
        <p:spPr>
          <a:xfrm>
            <a:off x="5334536" y="1544997"/>
            <a:ext cx="4367427" cy="307777"/>
          </a:xfrm>
          <a:prstGeom prst="rect">
            <a:avLst/>
          </a:prstGeom>
          <a:solidFill>
            <a:srgbClr val="385D8A"/>
          </a:solid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a:t>
            </a:r>
            <a:r>
              <a:rPr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 183 </a:t>
            </a:r>
            <a:r>
              <a:rPr kumimoji="1"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Trained</a:t>
            </a:r>
            <a:r>
              <a:rPr lang="ja-JP" altLang="en-US"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 </a:t>
            </a:r>
            <a:r>
              <a:rPr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drivers, </a:t>
            </a:r>
            <a:r>
              <a:rPr kumimoji="1"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(JP, 21</a:t>
            </a:r>
            <a:r>
              <a:rPr kumimoji="1" lang="ja-JP" altLang="en-US"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a:t>
            </a:r>
            <a:r>
              <a:rPr kumimoji="1" lang="en-US" altLang="ja-JP" sz="1400" b="1" dirty="0">
                <a:solidFill>
                  <a:schemeClr val="bg1"/>
                </a:solidFill>
                <a:latin typeface="Meiryo UI" panose="020B0604030504040204" pitchFamily="50" charset="-128"/>
                <a:ea typeface="Meiryo UI" panose="020B0604030504040204" pitchFamily="50" charset="-128"/>
                <a:cs typeface="Arial" panose="020B0604020202020204" pitchFamily="34" charset="0"/>
              </a:rPr>
              <a:t>65years old)</a:t>
            </a:r>
          </a:p>
        </p:txBody>
      </p:sp>
      <p:sp>
        <p:nvSpPr>
          <p:cNvPr id="3" name="スライド番号プレースホルダー 2"/>
          <p:cNvSpPr>
            <a:spLocks noGrp="1"/>
          </p:cNvSpPr>
          <p:nvPr>
            <p:ph type="sldNum" sz="quarter" idx="12"/>
          </p:nvPr>
        </p:nvSpPr>
        <p:spPr/>
        <p:txBody>
          <a:bodyPr/>
          <a:lstStyle/>
          <a:p>
            <a:fld id="{1F25B796-51C5-48F3-97B0-F4A72A0E66D1}" type="slidenum">
              <a:rPr kumimoji="1" lang="ja-JP" altLang="en-US" smtClean="0"/>
              <a:t>20</a:t>
            </a:fld>
            <a:endParaRPr kumimoji="1" lang="ja-JP" altLang="en-US"/>
          </a:p>
        </p:txBody>
      </p:sp>
    </p:spTree>
    <p:extLst>
      <p:ext uri="{BB962C8B-B14F-4D97-AF65-F5344CB8AC3E}">
        <p14:creationId xmlns:p14="http://schemas.microsoft.com/office/powerpoint/2010/main" val="1051337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コネクタ 21"/>
          <p:cNvCxnSpPr/>
          <p:nvPr/>
        </p:nvCxnSpPr>
        <p:spPr>
          <a:xfrm>
            <a:off x="967056" y="1207335"/>
            <a:ext cx="0" cy="3186106"/>
          </a:xfrm>
          <a:prstGeom prst="line">
            <a:avLst/>
          </a:prstGeom>
        </p:spPr>
        <p:style>
          <a:lnRef idx="1">
            <a:schemeClr val="accent1"/>
          </a:lnRef>
          <a:fillRef idx="0">
            <a:schemeClr val="accent1"/>
          </a:fillRef>
          <a:effectRef idx="0">
            <a:schemeClr val="accent1"/>
          </a:effectRef>
          <a:fontRef idx="minor">
            <a:schemeClr val="tx1"/>
          </a:fontRef>
        </p:style>
      </p:cxnSp>
      <p:grpSp>
        <p:nvGrpSpPr>
          <p:cNvPr id="160" name="グループ化 159"/>
          <p:cNvGrpSpPr/>
          <p:nvPr/>
        </p:nvGrpSpPr>
        <p:grpSpPr>
          <a:xfrm>
            <a:off x="207357" y="650724"/>
            <a:ext cx="9540644" cy="3742717"/>
            <a:chOff x="207357" y="1800258"/>
            <a:chExt cx="9540644" cy="3742717"/>
          </a:xfrm>
        </p:grpSpPr>
        <p:cxnSp>
          <p:nvCxnSpPr>
            <p:cNvPr id="161" name="直線コネクタ 160">
              <a:extLst>
                <a:ext uri="{FF2B5EF4-FFF2-40B4-BE49-F238E27FC236}">
                  <a16:creationId xmlns:a16="http://schemas.microsoft.com/office/drawing/2014/main" id="{C53CE4C0-1784-4C9B-8E39-AD8FC28708B9}"/>
                </a:ext>
              </a:extLst>
            </p:cNvPr>
            <p:cNvCxnSpPr>
              <a:cxnSpLocks/>
            </p:cNvCxnSpPr>
            <p:nvPr/>
          </p:nvCxnSpPr>
          <p:spPr>
            <a:xfrm>
              <a:off x="2302149" y="1844156"/>
              <a:ext cx="0" cy="3698819"/>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162" name="直線コネクタ 161">
              <a:extLst>
                <a:ext uri="{FF2B5EF4-FFF2-40B4-BE49-F238E27FC236}">
                  <a16:creationId xmlns:a16="http://schemas.microsoft.com/office/drawing/2014/main" id="{C944FDE6-8FE9-43A3-AE8C-BFB96DC0ED45}"/>
                </a:ext>
              </a:extLst>
            </p:cNvPr>
            <p:cNvCxnSpPr>
              <a:cxnSpLocks/>
            </p:cNvCxnSpPr>
            <p:nvPr/>
          </p:nvCxnSpPr>
          <p:spPr>
            <a:xfrm>
              <a:off x="4217330" y="2126704"/>
              <a:ext cx="22080" cy="3416271"/>
            </a:xfrm>
            <a:prstGeom prst="line">
              <a:avLst/>
            </a:prstGeom>
            <a:ln w="12700"/>
          </p:spPr>
          <p:style>
            <a:lnRef idx="1">
              <a:schemeClr val="dk1"/>
            </a:lnRef>
            <a:fillRef idx="0">
              <a:schemeClr val="dk1"/>
            </a:fillRef>
            <a:effectRef idx="0">
              <a:schemeClr val="dk1"/>
            </a:effectRef>
            <a:fontRef idx="minor">
              <a:schemeClr val="tx1"/>
            </a:fontRef>
          </p:style>
        </p:cxnSp>
        <p:pic>
          <p:nvPicPr>
            <p:cNvPr id="163" name="Picture 8"/>
            <p:cNvPicPr>
              <a:picLocks noChangeAspect="1" noChangeArrowheads="1"/>
            </p:cNvPicPr>
            <p:nvPr/>
          </p:nvPicPr>
          <p:blipFill>
            <a:blip r:embed="rId2" cstate="email">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91320" y="3210265"/>
              <a:ext cx="747828" cy="523135"/>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64" name="正方形/長方形 163"/>
            <p:cNvSpPr/>
            <p:nvPr/>
          </p:nvSpPr>
          <p:spPr>
            <a:xfrm>
              <a:off x="8348525" y="2530277"/>
              <a:ext cx="857927" cy="246221"/>
            </a:xfrm>
            <a:prstGeom prst="rect">
              <a:avLst/>
            </a:prstGeom>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Apply brake</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sp>
          <p:nvSpPr>
            <p:cNvPr id="165" name="正方形/長方形 164"/>
            <p:cNvSpPr/>
            <p:nvPr/>
          </p:nvSpPr>
          <p:spPr>
            <a:xfrm>
              <a:off x="5754360" y="2324094"/>
              <a:ext cx="1540443" cy="400110"/>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Release accelerator pedal</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pic>
          <p:nvPicPr>
            <p:cNvPr id="166" name="Picture 8"/>
            <p:cNvPicPr>
              <a:picLocks noChangeAspect="1" noChangeArrowheads="1"/>
            </p:cNvPicPr>
            <p:nvPr/>
          </p:nvPicPr>
          <p:blipFill>
            <a:blip r:embed="rId2" cstate="email">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64874" y="3087457"/>
              <a:ext cx="747828" cy="523135"/>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67" name="角丸四角形吹き出し 166"/>
            <p:cNvSpPr/>
            <p:nvPr/>
          </p:nvSpPr>
          <p:spPr>
            <a:xfrm>
              <a:off x="4269227" y="2577839"/>
              <a:ext cx="1240514" cy="600036"/>
            </a:xfrm>
            <a:prstGeom prst="wedgeRoundRectCallout">
              <a:avLst>
                <a:gd name="adj1" fmla="val 53720"/>
                <a:gd name="adj2" fmla="val 35484"/>
                <a:gd name="adj3" fmla="val 16667"/>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4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68" name="四角形吹き出し 167"/>
            <p:cNvSpPr/>
            <p:nvPr/>
          </p:nvSpPr>
          <p:spPr>
            <a:xfrm flipV="1">
              <a:off x="4322401" y="2643861"/>
              <a:ext cx="578525" cy="475051"/>
            </a:xfrm>
            <a:prstGeom prst="wedgeRectCallout">
              <a:avLst>
                <a:gd name="adj1" fmla="val -21485"/>
                <a:gd name="adj2" fmla="val -48456"/>
              </a:avLst>
            </a:prstGeom>
            <a:solidFill>
              <a:schemeClr val="bg1"/>
            </a:solidFill>
            <a:ln w="9525"/>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69" name="四角形吹き出し 168"/>
            <p:cNvSpPr/>
            <p:nvPr/>
          </p:nvSpPr>
          <p:spPr>
            <a:xfrm flipV="1">
              <a:off x="5074315" y="2632226"/>
              <a:ext cx="386122" cy="475051"/>
            </a:xfrm>
            <a:prstGeom prst="wedgeRectCallout">
              <a:avLst>
                <a:gd name="adj1" fmla="val -21485"/>
                <a:gd name="adj2" fmla="val -48456"/>
              </a:avLst>
            </a:prstGeom>
            <a:solidFill>
              <a:schemeClr val="bg1"/>
            </a:solidFill>
            <a:ln w="9525"/>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70" name="正方形/長方形 169"/>
            <p:cNvSpPr/>
            <p:nvPr/>
          </p:nvSpPr>
          <p:spPr>
            <a:xfrm>
              <a:off x="4829515" y="2739965"/>
              <a:ext cx="348172" cy="2616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or </a:t>
              </a:r>
              <a:endParaRPr kumimoji="1" lang="ja-JP" altLang="en-US" sz="11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sp>
          <p:nvSpPr>
            <p:cNvPr id="171" name="正方形/長方形 170"/>
            <p:cNvSpPr/>
            <p:nvPr/>
          </p:nvSpPr>
          <p:spPr>
            <a:xfrm>
              <a:off x="5315020" y="3519267"/>
              <a:ext cx="545342" cy="25391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Driver</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sp>
          <p:nvSpPr>
            <p:cNvPr id="172" name="正方形/長方形 171"/>
            <p:cNvSpPr/>
            <p:nvPr/>
          </p:nvSpPr>
          <p:spPr>
            <a:xfrm>
              <a:off x="4175441" y="2358864"/>
              <a:ext cx="992579" cy="246221"/>
            </a:xfrm>
            <a:prstGeom prst="rect">
              <a:avLst/>
            </a:prstGeom>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prstClr val="black"/>
                  </a:solidFill>
                  <a:latin typeface="Arial" panose="020B0604020202020204" pitchFamily="34" charset="0"/>
                  <a:ea typeface="MS UI Gothic" panose="020B0600070205080204" pitchFamily="50" charset="-128"/>
                  <a:cs typeface="Arial" panose="020B0604020202020204" pitchFamily="34" charset="0"/>
                </a:rPr>
                <a:t>H</a:t>
              </a: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ow to avoid?</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sp>
          <p:nvSpPr>
            <p:cNvPr id="173" name="正方形/長方形 172"/>
            <p:cNvSpPr/>
            <p:nvPr/>
          </p:nvSpPr>
          <p:spPr>
            <a:xfrm>
              <a:off x="7020119" y="2499754"/>
              <a:ext cx="1106720" cy="246221"/>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Transfer foot</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cxnSp>
          <p:nvCxnSpPr>
            <p:cNvPr id="174" name="直線矢印コネクタ 173"/>
            <p:cNvCxnSpPr/>
            <p:nvPr/>
          </p:nvCxnSpPr>
          <p:spPr>
            <a:xfrm>
              <a:off x="6964693" y="3954017"/>
              <a:ext cx="993031"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5" name="直線矢印コネクタ 174"/>
            <p:cNvCxnSpPr/>
            <p:nvPr/>
          </p:nvCxnSpPr>
          <p:spPr>
            <a:xfrm>
              <a:off x="7977602" y="3954017"/>
              <a:ext cx="565492"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76" name="角丸四角形吹き出し 175"/>
            <p:cNvSpPr/>
            <p:nvPr/>
          </p:nvSpPr>
          <p:spPr>
            <a:xfrm>
              <a:off x="4501153" y="3317424"/>
              <a:ext cx="884270" cy="242783"/>
            </a:xfrm>
            <a:prstGeom prst="wedgeRoundRectCallout">
              <a:avLst>
                <a:gd name="adj1" fmla="val 60996"/>
                <a:gd name="adj2" fmla="val -104963"/>
                <a:gd name="adj3" fmla="val 16667"/>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Braking!</a:t>
              </a:r>
              <a:endParaRPr kumimoji="1" lang="ja-JP" altLang="en-US" sz="12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grpSp>
          <p:nvGrpSpPr>
            <p:cNvPr id="177" name="グループ化 176"/>
            <p:cNvGrpSpPr/>
            <p:nvPr/>
          </p:nvGrpSpPr>
          <p:grpSpPr>
            <a:xfrm>
              <a:off x="5923494" y="2939096"/>
              <a:ext cx="992713" cy="692820"/>
              <a:chOff x="3551409" y="2578921"/>
              <a:chExt cx="1909509" cy="1332657"/>
            </a:xfrm>
          </p:grpSpPr>
          <p:sp>
            <p:nvSpPr>
              <p:cNvPr id="230" name="正方形/長方形 229"/>
              <p:cNvSpPr/>
              <p:nvPr/>
            </p:nvSpPr>
            <p:spPr>
              <a:xfrm rot="2011789">
                <a:off x="4629568" y="3089639"/>
                <a:ext cx="136316" cy="5948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31" name="アーチ 230"/>
              <p:cNvSpPr/>
              <p:nvPr/>
            </p:nvSpPr>
            <p:spPr>
              <a:xfrm>
                <a:off x="4404577" y="3481751"/>
                <a:ext cx="427811" cy="429827"/>
              </a:xfrm>
              <a:prstGeom prst="blockArc">
                <a:avLst>
                  <a:gd name="adj1" fmla="val 16593359"/>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32" name="フローチャート: 論理積ゲート 231"/>
              <p:cNvSpPr/>
              <p:nvPr/>
            </p:nvSpPr>
            <p:spPr>
              <a:xfrm rot="12763630">
                <a:off x="4665620" y="2809736"/>
                <a:ext cx="115297" cy="335063"/>
              </a:xfrm>
              <a:prstGeom prst="flowChartDelay">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33" name="アーチ 232"/>
              <p:cNvSpPr/>
              <p:nvPr/>
            </p:nvSpPr>
            <p:spPr>
              <a:xfrm rot="7143792">
                <a:off x="4657826" y="2582275"/>
                <a:ext cx="427811" cy="429827"/>
              </a:xfrm>
              <a:prstGeom prst="blockArc">
                <a:avLst>
                  <a:gd name="adj1" fmla="val 14598115"/>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grpSp>
            <p:nvGrpSpPr>
              <p:cNvPr id="234" name="グループ化 233"/>
              <p:cNvGrpSpPr/>
              <p:nvPr/>
            </p:nvGrpSpPr>
            <p:grpSpPr>
              <a:xfrm rot="17699335">
                <a:off x="3609400" y="2527993"/>
                <a:ext cx="806642" cy="922623"/>
                <a:chOff x="4176808" y="575431"/>
                <a:chExt cx="806642" cy="922623"/>
              </a:xfrm>
            </p:grpSpPr>
            <p:sp>
              <p:nvSpPr>
                <p:cNvPr id="239" name="正方形/長方形 238"/>
                <p:cNvSpPr/>
                <p:nvPr/>
              </p:nvSpPr>
              <p:spPr>
                <a:xfrm>
                  <a:off x="4179260" y="728120"/>
                  <a:ext cx="283383" cy="58944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pic>
              <p:nvPicPr>
                <p:cNvPr id="240" name="図 239"/>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4176808" y="1163249"/>
                  <a:ext cx="806642" cy="334805"/>
                </a:xfrm>
                <a:prstGeom prst="rect">
                  <a:avLst/>
                </a:prstGeom>
              </p:spPr>
            </p:pic>
            <p:sp>
              <p:nvSpPr>
                <p:cNvPr id="241" name="正方形/長方形 240"/>
                <p:cNvSpPr/>
                <p:nvPr/>
              </p:nvSpPr>
              <p:spPr>
                <a:xfrm>
                  <a:off x="4178333" y="575431"/>
                  <a:ext cx="376657" cy="589445"/>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grpSp>
          <p:sp>
            <p:nvSpPr>
              <p:cNvPr id="235" name="右矢印 234"/>
              <p:cNvSpPr/>
              <p:nvPr/>
            </p:nvSpPr>
            <p:spPr>
              <a:xfrm rot="12878734">
                <a:off x="4331111" y="3111996"/>
                <a:ext cx="405495" cy="394637"/>
              </a:xfrm>
              <a:prstGeom prst="rightArrow">
                <a:avLst>
                  <a:gd name="adj1" fmla="val 50000"/>
                  <a:gd name="adj2" fmla="val 65148"/>
                </a:avLst>
              </a:prstGeom>
              <a:ln>
                <a:noFill/>
              </a:ln>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000" b="0" i="0" u="none" strike="noStrike" kern="1200" cap="none" spc="0" normalizeH="0" baseline="0" noProof="0">
                  <a:ln>
                    <a:noFill/>
                  </a:ln>
                  <a:solidFill>
                    <a:prstClr val="white"/>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cxnSp>
            <p:nvCxnSpPr>
              <p:cNvPr id="236" name="直線コネクタ 235"/>
              <p:cNvCxnSpPr/>
              <p:nvPr/>
            </p:nvCxnSpPr>
            <p:spPr>
              <a:xfrm>
                <a:off x="3771548" y="3693674"/>
                <a:ext cx="166981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37" name="1 つの角を切り取った四角形 236"/>
              <p:cNvSpPr/>
              <p:nvPr/>
            </p:nvSpPr>
            <p:spPr>
              <a:xfrm flipH="1" flipV="1">
                <a:off x="4881053" y="2578921"/>
                <a:ext cx="579865" cy="225814"/>
              </a:xfrm>
              <a:prstGeom prst="snip1Rect">
                <a:avLst>
                  <a:gd name="adj" fmla="val 33063"/>
                </a:avLst>
              </a:prstGeom>
              <a:solidFill>
                <a:schemeClr val="bg1">
                  <a:lumMod val="8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238" name="直線コネクタ 237"/>
              <p:cNvCxnSpPr>
                <a:endCxn id="237" idx="2"/>
              </p:cNvCxnSpPr>
              <p:nvPr/>
            </p:nvCxnSpPr>
            <p:spPr>
              <a:xfrm flipV="1">
                <a:off x="5441363" y="2691828"/>
                <a:ext cx="19555" cy="1001406"/>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78" name="四角形吹き出し 177"/>
            <p:cNvSpPr/>
            <p:nvPr/>
          </p:nvSpPr>
          <p:spPr>
            <a:xfrm flipV="1">
              <a:off x="5877478" y="2796602"/>
              <a:ext cx="1051086" cy="750110"/>
            </a:xfrm>
            <a:prstGeom prst="wedgeRectCallout">
              <a:avLst>
                <a:gd name="adj1" fmla="val -21485"/>
                <a:gd name="adj2" fmla="val -48456"/>
              </a:avLst>
            </a:prstGeom>
            <a:noFill/>
            <a:ln w="9525"/>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grpSp>
          <p:nvGrpSpPr>
            <p:cNvPr id="179" name="グループ化 178"/>
            <p:cNvGrpSpPr/>
            <p:nvPr/>
          </p:nvGrpSpPr>
          <p:grpSpPr>
            <a:xfrm>
              <a:off x="8439901" y="2945219"/>
              <a:ext cx="902351" cy="789669"/>
              <a:chOff x="7348690" y="2418638"/>
              <a:chExt cx="1714037" cy="1499995"/>
            </a:xfrm>
          </p:grpSpPr>
          <p:grpSp>
            <p:nvGrpSpPr>
              <p:cNvPr id="218" name="グループ化 217"/>
              <p:cNvGrpSpPr/>
              <p:nvPr/>
            </p:nvGrpSpPr>
            <p:grpSpPr>
              <a:xfrm rot="18449271">
                <a:off x="7406681" y="2360647"/>
                <a:ext cx="806642" cy="922623"/>
                <a:chOff x="4176808" y="575431"/>
                <a:chExt cx="806642" cy="922623"/>
              </a:xfrm>
            </p:grpSpPr>
            <p:sp>
              <p:nvSpPr>
                <p:cNvPr id="227" name="正方形/長方形 226"/>
                <p:cNvSpPr/>
                <p:nvPr/>
              </p:nvSpPr>
              <p:spPr>
                <a:xfrm>
                  <a:off x="4179260" y="728120"/>
                  <a:ext cx="283383" cy="58944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pic>
              <p:nvPicPr>
                <p:cNvPr id="228" name="図 227"/>
                <p:cNvPicPr>
                  <a:picLocks noChangeAspect="1"/>
                </p:cNvPicPr>
                <p:nvPr/>
              </p:nvPicPr>
              <p:blipFill>
                <a:blip r:embed="rId4"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4176808" y="1163249"/>
                  <a:ext cx="806642" cy="334805"/>
                </a:xfrm>
                <a:prstGeom prst="rect">
                  <a:avLst/>
                </a:prstGeom>
              </p:spPr>
            </p:pic>
            <p:sp>
              <p:nvSpPr>
                <p:cNvPr id="229" name="正方形/長方形 228"/>
                <p:cNvSpPr/>
                <p:nvPr/>
              </p:nvSpPr>
              <p:spPr>
                <a:xfrm>
                  <a:off x="4178333" y="575431"/>
                  <a:ext cx="376657" cy="589445"/>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grpSp>
          <p:sp>
            <p:nvSpPr>
              <p:cNvPr id="219" name="正方形/長方形 218"/>
              <p:cNvSpPr/>
              <p:nvPr/>
            </p:nvSpPr>
            <p:spPr>
              <a:xfrm rot="2011789">
                <a:off x="8231377" y="3096694"/>
                <a:ext cx="136316" cy="5948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20" name="アーチ 219"/>
              <p:cNvSpPr/>
              <p:nvPr/>
            </p:nvSpPr>
            <p:spPr>
              <a:xfrm>
                <a:off x="8006386" y="3488806"/>
                <a:ext cx="427811" cy="429827"/>
              </a:xfrm>
              <a:prstGeom prst="blockArc">
                <a:avLst>
                  <a:gd name="adj1" fmla="val 16593359"/>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21" name="フローチャート: 論理積ゲート 220"/>
              <p:cNvSpPr/>
              <p:nvPr/>
            </p:nvSpPr>
            <p:spPr>
              <a:xfrm rot="12763630">
                <a:off x="8267429" y="2816791"/>
                <a:ext cx="115297" cy="335063"/>
              </a:xfrm>
              <a:prstGeom prst="flowChartDelay">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22" name="アーチ 221"/>
              <p:cNvSpPr/>
              <p:nvPr/>
            </p:nvSpPr>
            <p:spPr>
              <a:xfrm rot="7143792">
                <a:off x="8259635" y="2589330"/>
                <a:ext cx="427811" cy="429827"/>
              </a:xfrm>
              <a:prstGeom prst="blockArc">
                <a:avLst>
                  <a:gd name="adj1" fmla="val 14598115"/>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223" name="直線コネクタ 222"/>
              <p:cNvCxnSpPr/>
              <p:nvPr/>
            </p:nvCxnSpPr>
            <p:spPr>
              <a:xfrm>
                <a:off x="7373357" y="3700729"/>
                <a:ext cx="166981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4" name="1 つの角を切り取った四角形 223"/>
              <p:cNvSpPr/>
              <p:nvPr/>
            </p:nvSpPr>
            <p:spPr>
              <a:xfrm flipH="1" flipV="1">
                <a:off x="8482862" y="2585976"/>
                <a:ext cx="579865" cy="225814"/>
              </a:xfrm>
              <a:prstGeom prst="snip1Rect">
                <a:avLst>
                  <a:gd name="adj" fmla="val 33063"/>
                </a:avLst>
              </a:prstGeom>
              <a:solidFill>
                <a:schemeClr val="bg1">
                  <a:lumMod val="8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225" name="直線コネクタ 224"/>
              <p:cNvCxnSpPr>
                <a:endCxn id="224" idx="2"/>
              </p:cNvCxnSpPr>
              <p:nvPr/>
            </p:nvCxnSpPr>
            <p:spPr>
              <a:xfrm flipV="1">
                <a:off x="9043172" y="2698883"/>
                <a:ext cx="19555" cy="1001406"/>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6" name="右矢印 225"/>
              <p:cNvSpPr/>
              <p:nvPr/>
            </p:nvSpPr>
            <p:spPr>
              <a:xfrm rot="1798917">
                <a:off x="8298417" y="2957771"/>
                <a:ext cx="568964" cy="389364"/>
              </a:xfrm>
              <a:prstGeom prst="rightArrow">
                <a:avLst/>
              </a:prstGeom>
              <a:ln>
                <a:noFill/>
              </a:ln>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000" b="0" i="0" u="none" strike="noStrike" kern="1200" cap="none" spc="0" normalizeH="0" baseline="0" noProof="0">
                  <a:ln>
                    <a:noFill/>
                  </a:ln>
                  <a:solidFill>
                    <a:prstClr val="white"/>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grpSp>
        <p:sp>
          <p:nvSpPr>
            <p:cNvPr id="180" name="正方形/長方形 179"/>
            <p:cNvSpPr/>
            <p:nvPr/>
          </p:nvSpPr>
          <p:spPr>
            <a:xfrm>
              <a:off x="8465315" y="2906081"/>
              <a:ext cx="886781" cy="246221"/>
            </a:xfrm>
            <a:prstGeom prst="rect">
              <a:avLst/>
            </a:prstGeom>
            <a:solidFill>
              <a:srgbClr val="F8F8F8"/>
            </a:solidFill>
            <a:effectLst>
              <a:softEdge rad="63500"/>
            </a:effec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Brake pedal</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81" name="四角形吹き出し 180"/>
            <p:cNvSpPr/>
            <p:nvPr/>
          </p:nvSpPr>
          <p:spPr>
            <a:xfrm flipV="1">
              <a:off x="8322905" y="2925891"/>
              <a:ext cx="1051086" cy="750110"/>
            </a:xfrm>
            <a:prstGeom prst="wedgeRectCallout">
              <a:avLst>
                <a:gd name="adj1" fmla="val -21485"/>
                <a:gd name="adj2" fmla="val -48456"/>
              </a:avLst>
            </a:prstGeom>
            <a:noFill/>
            <a:ln w="9525"/>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82" name="正方形/長方形 181"/>
            <p:cNvSpPr/>
            <p:nvPr/>
          </p:nvSpPr>
          <p:spPr>
            <a:xfrm rot="2011789">
              <a:off x="7452536" y="3325692"/>
              <a:ext cx="70868" cy="309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83" name="アーチ 182"/>
            <p:cNvSpPr/>
            <p:nvPr/>
          </p:nvSpPr>
          <p:spPr>
            <a:xfrm>
              <a:off x="7335568" y="3529543"/>
              <a:ext cx="222410" cy="223458"/>
            </a:xfrm>
            <a:prstGeom prst="blockArc">
              <a:avLst>
                <a:gd name="adj1" fmla="val 16593359"/>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84" name="フローチャート: 論理積ゲート 183"/>
            <p:cNvSpPr/>
            <p:nvPr/>
          </p:nvSpPr>
          <p:spPr>
            <a:xfrm rot="12763630">
              <a:off x="7471279" y="3180177"/>
              <a:ext cx="59940" cy="174192"/>
            </a:xfrm>
            <a:prstGeom prst="flowChartDelay">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85" name="アーチ 184"/>
            <p:cNvSpPr/>
            <p:nvPr/>
          </p:nvSpPr>
          <p:spPr>
            <a:xfrm rot="7143792">
              <a:off x="7467227" y="3061925"/>
              <a:ext cx="222410" cy="223458"/>
            </a:xfrm>
            <a:prstGeom prst="blockArc">
              <a:avLst>
                <a:gd name="adj1" fmla="val 14598115"/>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86" name="正方形/長方形 185"/>
            <p:cNvSpPr/>
            <p:nvPr/>
          </p:nvSpPr>
          <p:spPr>
            <a:xfrm rot="17699335">
              <a:off x="7080190" y="3373523"/>
              <a:ext cx="147325" cy="11783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pic>
          <p:nvPicPr>
            <p:cNvPr id="187" name="図 186"/>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17699335" flipH="1">
              <a:off x="7060666" y="3251050"/>
              <a:ext cx="419356" cy="174058"/>
            </a:xfrm>
            <a:prstGeom prst="rect">
              <a:avLst/>
            </a:prstGeom>
          </p:spPr>
        </p:pic>
        <p:sp>
          <p:nvSpPr>
            <p:cNvPr id="188" name="正方形/長方形 187"/>
            <p:cNvSpPr/>
            <p:nvPr/>
          </p:nvSpPr>
          <p:spPr>
            <a:xfrm rot="17699335">
              <a:off x="7009362" y="3262076"/>
              <a:ext cx="195816" cy="84017"/>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189" name="直線コネクタ 188"/>
            <p:cNvCxnSpPr/>
            <p:nvPr/>
          </p:nvCxnSpPr>
          <p:spPr>
            <a:xfrm>
              <a:off x="7102884" y="3639717"/>
              <a:ext cx="77168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0" name="1 つの角を切り取った四角形 189"/>
            <p:cNvSpPr/>
            <p:nvPr/>
          </p:nvSpPr>
          <p:spPr>
            <a:xfrm flipH="1" flipV="1">
              <a:off x="7583278" y="3060181"/>
              <a:ext cx="301459" cy="117396"/>
            </a:xfrm>
            <a:prstGeom prst="snip1Rect">
              <a:avLst>
                <a:gd name="adj" fmla="val 33063"/>
              </a:avLst>
            </a:prstGeom>
            <a:solidFill>
              <a:schemeClr val="bg1">
                <a:lumMod val="8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191" name="直線コネクタ 190"/>
            <p:cNvCxnSpPr>
              <a:endCxn id="190" idx="2"/>
            </p:cNvCxnSpPr>
            <p:nvPr/>
          </p:nvCxnSpPr>
          <p:spPr>
            <a:xfrm flipV="1">
              <a:off x="7874571" y="3118879"/>
              <a:ext cx="10166" cy="52061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2" name="四角形吹き出し 191"/>
            <p:cNvSpPr/>
            <p:nvPr/>
          </p:nvSpPr>
          <p:spPr>
            <a:xfrm flipV="1">
              <a:off x="7052622" y="2911773"/>
              <a:ext cx="852354" cy="750110"/>
            </a:xfrm>
            <a:prstGeom prst="wedgeRectCallout">
              <a:avLst>
                <a:gd name="adj1" fmla="val -21485"/>
                <a:gd name="adj2" fmla="val -48456"/>
              </a:avLst>
            </a:prstGeom>
            <a:noFill/>
            <a:ln w="9525"/>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93" name="下カーブ矢印 192"/>
            <p:cNvSpPr/>
            <p:nvPr/>
          </p:nvSpPr>
          <p:spPr>
            <a:xfrm rot="16952271">
              <a:off x="7202356" y="3195505"/>
              <a:ext cx="271648" cy="225117"/>
            </a:xfrm>
            <a:prstGeom prst="curvedDownArrow">
              <a:avLst>
                <a:gd name="adj1" fmla="val 25000"/>
                <a:gd name="adj2" fmla="val 70492"/>
                <a:gd name="adj3" fmla="val 25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194" name="正方形/長方形 193"/>
            <p:cNvSpPr/>
            <p:nvPr/>
          </p:nvSpPr>
          <p:spPr>
            <a:xfrm>
              <a:off x="7263934" y="3407422"/>
              <a:ext cx="829865" cy="400110"/>
            </a:xfrm>
            <a:prstGeom prst="rect">
              <a:avLst/>
            </a:prstGeom>
            <a:solidFill>
              <a:schemeClr val="bg1"/>
            </a:solidFill>
            <a:effectLst>
              <a:softEdge rad="63500"/>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Accelerator pedal</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pic>
          <p:nvPicPr>
            <p:cNvPr id="195" name="図 194"/>
            <p:cNvPicPr>
              <a:picLocks noChangeAspect="1"/>
            </p:cNvPicPr>
            <p:nvPr/>
          </p:nvPicPr>
          <p:blipFill>
            <a:blip r:embed="rId5"/>
            <a:stretch>
              <a:fillRect/>
            </a:stretch>
          </p:blipFill>
          <p:spPr>
            <a:xfrm>
              <a:off x="4326726" y="2644822"/>
              <a:ext cx="561126" cy="421786"/>
            </a:xfrm>
            <a:prstGeom prst="rect">
              <a:avLst/>
            </a:prstGeom>
          </p:spPr>
        </p:pic>
        <p:pic>
          <p:nvPicPr>
            <p:cNvPr id="196" name="図 195"/>
            <p:cNvPicPr>
              <a:picLocks noChangeAspect="1"/>
            </p:cNvPicPr>
            <p:nvPr/>
          </p:nvPicPr>
          <p:blipFill>
            <a:blip r:embed="rId6"/>
            <a:stretch>
              <a:fillRect/>
            </a:stretch>
          </p:blipFill>
          <p:spPr>
            <a:xfrm>
              <a:off x="5041485" y="2652657"/>
              <a:ext cx="464418" cy="361215"/>
            </a:xfrm>
            <a:prstGeom prst="rect">
              <a:avLst/>
            </a:prstGeom>
          </p:spPr>
        </p:pic>
        <p:sp>
          <p:nvSpPr>
            <p:cNvPr id="197" name="正方形/長方形 196"/>
            <p:cNvSpPr/>
            <p:nvPr/>
          </p:nvSpPr>
          <p:spPr>
            <a:xfrm>
              <a:off x="6183727" y="3491805"/>
              <a:ext cx="880337" cy="400110"/>
            </a:xfrm>
            <a:prstGeom prst="rect">
              <a:avLst/>
            </a:prstGeom>
            <a:solidFill>
              <a:schemeClr val="bg1"/>
            </a:solidFill>
            <a:effectLst>
              <a:softEdge rad="63500"/>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Accelerator pedal</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98" name="正方形/長方形 197"/>
            <p:cNvSpPr/>
            <p:nvPr/>
          </p:nvSpPr>
          <p:spPr>
            <a:xfrm>
              <a:off x="6987813" y="2875931"/>
              <a:ext cx="1005403" cy="246221"/>
            </a:xfrm>
            <a:prstGeom prst="rect">
              <a:avLst/>
            </a:prstGeom>
            <a:solidFill>
              <a:srgbClr val="F8F8F8"/>
            </a:solidFill>
            <a:effectLst>
              <a:softEdge rad="63500"/>
            </a:effec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prstClr val="black"/>
                  </a:solidFill>
                  <a:latin typeface="Arial" panose="020B0604020202020204" pitchFamily="34" charset="0"/>
                  <a:ea typeface="Meiryo UI" panose="020B0604030504040204" pitchFamily="50" charset="-128"/>
                  <a:cs typeface="Arial" panose="020B0604020202020204" pitchFamily="34" charset="0"/>
                </a:rPr>
                <a:t>to </a:t>
              </a: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Brake pedal</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cxnSp>
          <p:nvCxnSpPr>
            <p:cNvPr id="199" name="直線コネクタ 198"/>
            <p:cNvCxnSpPr/>
            <p:nvPr/>
          </p:nvCxnSpPr>
          <p:spPr>
            <a:xfrm>
              <a:off x="207357" y="3890312"/>
              <a:ext cx="954064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0" name="直線コネクタ 199"/>
            <p:cNvCxnSpPr>
              <a:cxnSpLocks/>
            </p:cNvCxnSpPr>
            <p:nvPr/>
          </p:nvCxnSpPr>
          <p:spPr>
            <a:xfrm flipH="1" flipV="1">
              <a:off x="8155804" y="2122767"/>
              <a:ext cx="14620" cy="3420208"/>
            </a:xfrm>
            <a:prstGeom prst="line">
              <a:avLst/>
            </a:prstGeom>
          </p:spPr>
          <p:style>
            <a:lnRef idx="1">
              <a:schemeClr val="accent1"/>
            </a:lnRef>
            <a:fillRef idx="0">
              <a:schemeClr val="accent1"/>
            </a:fillRef>
            <a:effectRef idx="0">
              <a:schemeClr val="accent1"/>
            </a:effectRef>
            <a:fontRef idx="minor">
              <a:schemeClr val="tx1"/>
            </a:fontRef>
          </p:style>
        </p:cxnSp>
        <p:pic>
          <p:nvPicPr>
            <p:cNvPr id="201" name="図 200"/>
            <p:cNvPicPr>
              <a:picLocks noChangeAspect="1"/>
            </p:cNvPicPr>
            <p:nvPr/>
          </p:nvPicPr>
          <p:blipFill>
            <a:blip r:embed="rId7"/>
            <a:stretch>
              <a:fillRect/>
            </a:stretch>
          </p:blipFill>
          <p:spPr>
            <a:xfrm>
              <a:off x="244675" y="2718209"/>
              <a:ext cx="2008130" cy="921658"/>
            </a:xfrm>
            <a:prstGeom prst="rect">
              <a:avLst/>
            </a:prstGeom>
          </p:spPr>
        </p:pic>
        <p:sp>
          <p:nvSpPr>
            <p:cNvPr id="202" name="正方形/長方形 201"/>
            <p:cNvSpPr/>
            <p:nvPr/>
          </p:nvSpPr>
          <p:spPr>
            <a:xfrm>
              <a:off x="3775584" y="3673451"/>
              <a:ext cx="545342" cy="25391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Driver</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sp>
          <p:nvSpPr>
            <p:cNvPr id="203" name="角丸四角形吹き出し 202"/>
            <p:cNvSpPr/>
            <p:nvPr/>
          </p:nvSpPr>
          <p:spPr>
            <a:xfrm>
              <a:off x="3393905" y="2966255"/>
              <a:ext cx="623928" cy="216007"/>
            </a:xfrm>
            <a:prstGeom prst="wedgeRoundRectCallout">
              <a:avLst>
                <a:gd name="adj1" fmla="val 42579"/>
                <a:gd name="adj2" fmla="val 88129"/>
                <a:gd name="adj3" fmla="val 16667"/>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Danger</a:t>
              </a:r>
              <a:r>
                <a:rPr kumimoji="1" lang="ja-JP" altLang="en-US" sz="10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t>
              </a:r>
            </a:p>
          </p:txBody>
        </p:sp>
        <p:sp>
          <p:nvSpPr>
            <p:cNvPr id="204" name="正方形/長方形 203">
              <a:extLst>
                <a:ext uri="{FF2B5EF4-FFF2-40B4-BE49-F238E27FC236}">
                  <a16:creationId xmlns:a16="http://schemas.microsoft.com/office/drawing/2014/main" id="{3D27EEF8-E82C-47E2-8759-CD947AE02F0A}"/>
                </a:ext>
              </a:extLst>
            </p:cNvPr>
            <p:cNvSpPr/>
            <p:nvPr/>
          </p:nvSpPr>
          <p:spPr>
            <a:xfrm>
              <a:off x="207357" y="1844156"/>
              <a:ext cx="9540643" cy="369881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cxnSp>
          <p:nvCxnSpPr>
            <p:cNvPr id="205" name="直線コネクタ 204">
              <a:extLst>
                <a:ext uri="{FF2B5EF4-FFF2-40B4-BE49-F238E27FC236}">
                  <a16:creationId xmlns:a16="http://schemas.microsoft.com/office/drawing/2014/main" id="{B6DE99C6-84E6-4DFB-8A00-0996FF4BC647}"/>
                </a:ext>
              </a:extLst>
            </p:cNvPr>
            <p:cNvCxnSpPr/>
            <p:nvPr/>
          </p:nvCxnSpPr>
          <p:spPr>
            <a:xfrm>
              <a:off x="207357" y="2362781"/>
              <a:ext cx="9540643"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06" name="直線コネクタ 205">
              <a:extLst>
                <a:ext uri="{FF2B5EF4-FFF2-40B4-BE49-F238E27FC236}">
                  <a16:creationId xmlns:a16="http://schemas.microsoft.com/office/drawing/2014/main" id="{5BBDA565-2C7E-4BCF-A82F-4DD8C6DFD760}"/>
                </a:ext>
              </a:extLst>
            </p:cNvPr>
            <p:cNvCxnSpPr>
              <a:cxnSpLocks/>
            </p:cNvCxnSpPr>
            <p:nvPr/>
          </p:nvCxnSpPr>
          <p:spPr>
            <a:xfrm>
              <a:off x="5817689" y="1844156"/>
              <a:ext cx="0" cy="3698819"/>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207" name="テキスト ボックス 206">
              <a:extLst>
                <a:ext uri="{FF2B5EF4-FFF2-40B4-BE49-F238E27FC236}">
                  <a16:creationId xmlns:a16="http://schemas.microsoft.com/office/drawing/2014/main" id="{0640C50D-C0A6-4DB3-88C6-A02CC71BAD02}"/>
                </a:ext>
              </a:extLst>
            </p:cNvPr>
            <p:cNvSpPr txBox="1"/>
            <p:nvPr/>
          </p:nvSpPr>
          <p:spPr>
            <a:xfrm>
              <a:off x="2326646" y="1800258"/>
              <a:ext cx="3483953" cy="338554"/>
            </a:xfrm>
            <a:prstGeom prst="rect">
              <a:avLst/>
            </a:prstGeom>
            <a:noFill/>
          </p:spPr>
          <p:txBody>
            <a:bodyPr wrap="square">
              <a:spAutoFit/>
            </a:bodyPr>
            <a:lstStyle/>
            <a:p>
              <a:pPr algn="ctr"/>
              <a:r>
                <a:rPr kumimoji="1" lang="en-US" altLang="ja-JP" sz="1600" dirty="0">
                  <a:latin typeface="Arial" panose="020B0604020202020204" pitchFamily="34" charset="0"/>
                  <a:ea typeface="Meiryo UI" panose="020B0604030504040204" pitchFamily="50" charset="-128"/>
                  <a:cs typeface="Arial" panose="020B0604020202020204" pitchFamily="34" charset="0"/>
                </a:rPr>
                <a:t>Risk Evaluation and Decision</a:t>
              </a:r>
            </a:p>
          </p:txBody>
        </p:sp>
        <p:sp>
          <p:nvSpPr>
            <p:cNvPr id="208" name="テキスト ボックス 207">
              <a:extLst>
                <a:ext uri="{FF2B5EF4-FFF2-40B4-BE49-F238E27FC236}">
                  <a16:creationId xmlns:a16="http://schemas.microsoft.com/office/drawing/2014/main" id="{4E4B69EC-8292-40A6-8E55-83567642FB2B}"/>
                </a:ext>
              </a:extLst>
            </p:cNvPr>
            <p:cNvSpPr txBox="1"/>
            <p:nvPr/>
          </p:nvSpPr>
          <p:spPr>
            <a:xfrm>
              <a:off x="5844143" y="1800258"/>
              <a:ext cx="3903858" cy="338554"/>
            </a:xfrm>
            <a:prstGeom prst="rect">
              <a:avLst/>
            </a:prstGeom>
            <a:noFill/>
          </p:spPr>
          <p:txBody>
            <a:bodyPr wrap="square">
              <a:spAutoFit/>
            </a:bodyPr>
            <a:lstStyle/>
            <a:p>
              <a:pPr algn="ctr"/>
              <a:r>
                <a:rPr kumimoji="1" lang="en-US" altLang="ja-JP" sz="1600" dirty="0">
                  <a:latin typeface="Arial" panose="020B0604020202020204" pitchFamily="34" charset="0"/>
                  <a:ea typeface="Meiryo UI" panose="020B0604030504040204" pitchFamily="50" charset="-128"/>
                  <a:cs typeface="Arial" panose="020B0604020202020204" pitchFamily="34" charset="0"/>
                </a:rPr>
                <a:t>Reaction</a:t>
              </a:r>
              <a:endParaRPr kumimoji="1" lang="ja-JP" altLang="en-US" sz="1600" dirty="0">
                <a:latin typeface="Arial" panose="020B0604020202020204" pitchFamily="34" charset="0"/>
                <a:ea typeface="Meiryo UI" panose="020B0604030504040204" pitchFamily="50" charset="-128"/>
                <a:cs typeface="Arial" panose="020B0604020202020204" pitchFamily="34" charset="0"/>
              </a:endParaRPr>
            </a:p>
          </p:txBody>
        </p:sp>
        <p:pic>
          <p:nvPicPr>
            <p:cNvPr id="209" name="Picture 8">
              <a:extLst>
                <a:ext uri="{FF2B5EF4-FFF2-40B4-BE49-F238E27FC236}">
                  <a16:creationId xmlns:a16="http://schemas.microsoft.com/office/drawing/2014/main" id="{7C3CB6DB-84D2-44CC-BA55-8430BFAECA4F}"/>
                </a:ext>
              </a:extLst>
            </p:cNvPr>
            <p:cNvPicPr>
              <a:picLocks noChangeAspect="1" noChangeArrowheads="1"/>
            </p:cNvPicPr>
            <p:nvPr/>
          </p:nvPicPr>
          <p:blipFill>
            <a:blip r:embed="rId2" cstate="email">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80124" y="3055944"/>
              <a:ext cx="747828" cy="523135"/>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210" name="正方形/長方形 209">
              <a:extLst>
                <a:ext uri="{FF2B5EF4-FFF2-40B4-BE49-F238E27FC236}">
                  <a16:creationId xmlns:a16="http://schemas.microsoft.com/office/drawing/2014/main" id="{9865C052-DB5F-43DA-927F-A12FFE41CD02}"/>
                </a:ext>
              </a:extLst>
            </p:cNvPr>
            <p:cNvSpPr/>
            <p:nvPr/>
          </p:nvSpPr>
          <p:spPr>
            <a:xfrm>
              <a:off x="2265371" y="3477899"/>
              <a:ext cx="545342" cy="25391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Driver</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sp>
          <p:nvSpPr>
            <p:cNvPr id="211" name="角丸四角形吹き出し 226">
              <a:extLst>
                <a:ext uri="{FF2B5EF4-FFF2-40B4-BE49-F238E27FC236}">
                  <a16:creationId xmlns:a16="http://schemas.microsoft.com/office/drawing/2014/main" id="{046212E5-7814-4368-866B-396CF10B19FA}"/>
                </a:ext>
              </a:extLst>
            </p:cNvPr>
            <p:cNvSpPr/>
            <p:nvPr/>
          </p:nvSpPr>
          <p:spPr>
            <a:xfrm>
              <a:off x="2418801" y="2383470"/>
              <a:ext cx="886731" cy="535689"/>
            </a:xfrm>
            <a:prstGeom prst="wedgeRoundRectCallout">
              <a:avLst>
                <a:gd name="adj1" fmla="val -29119"/>
                <a:gd name="adj2" fmla="val 77872"/>
                <a:gd name="adj3" fmla="val 16667"/>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Next car started interrupt to me</a:t>
              </a:r>
              <a:endParaRPr kumimoji="1" lang="ja-JP" altLang="en-US" sz="100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212" name="直線コネクタ 211">
              <a:extLst>
                <a:ext uri="{FF2B5EF4-FFF2-40B4-BE49-F238E27FC236}">
                  <a16:creationId xmlns:a16="http://schemas.microsoft.com/office/drawing/2014/main" id="{483958F8-457B-4F66-8218-8676A4DE3321}"/>
                </a:ext>
              </a:extLst>
            </p:cNvPr>
            <p:cNvCxnSpPr>
              <a:cxnSpLocks/>
            </p:cNvCxnSpPr>
            <p:nvPr/>
          </p:nvCxnSpPr>
          <p:spPr>
            <a:xfrm flipV="1">
              <a:off x="7013775" y="2356869"/>
              <a:ext cx="0" cy="3186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213" name="直線コネクタ 212">
              <a:extLst>
                <a:ext uri="{FF2B5EF4-FFF2-40B4-BE49-F238E27FC236}">
                  <a16:creationId xmlns:a16="http://schemas.microsoft.com/office/drawing/2014/main" id="{15ACABDC-701E-4F17-A20F-6DB33C66C826}"/>
                </a:ext>
              </a:extLst>
            </p:cNvPr>
            <p:cNvCxnSpPr>
              <a:cxnSpLocks/>
            </p:cNvCxnSpPr>
            <p:nvPr/>
          </p:nvCxnSpPr>
          <p:spPr>
            <a:xfrm flipV="1">
              <a:off x="8005782" y="2366721"/>
              <a:ext cx="0" cy="317625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4" name="直線コネクタ 213">
              <a:extLst>
                <a:ext uri="{FF2B5EF4-FFF2-40B4-BE49-F238E27FC236}">
                  <a16:creationId xmlns:a16="http://schemas.microsoft.com/office/drawing/2014/main" id="{686A2EF7-A7DF-48ED-A492-3A788D069C6C}"/>
                </a:ext>
              </a:extLst>
            </p:cNvPr>
            <p:cNvCxnSpPr>
              <a:cxnSpLocks/>
            </p:cNvCxnSpPr>
            <p:nvPr/>
          </p:nvCxnSpPr>
          <p:spPr>
            <a:xfrm>
              <a:off x="2299172" y="2126704"/>
              <a:ext cx="7448827" cy="0"/>
            </a:xfrm>
            <a:prstGeom prst="line">
              <a:avLst/>
            </a:prstGeom>
            <a:ln w="12700"/>
          </p:spPr>
          <p:style>
            <a:lnRef idx="1">
              <a:schemeClr val="dk1"/>
            </a:lnRef>
            <a:fillRef idx="0">
              <a:schemeClr val="dk1"/>
            </a:fillRef>
            <a:effectRef idx="0">
              <a:schemeClr val="dk1"/>
            </a:effectRef>
            <a:fontRef idx="minor">
              <a:schemeClr val="tx1"/>
            </a:fontRef>
          </p:style>
        </p:cxnSp>
        <p:sp>
          <p:nvSpPr>
            <p:cNvPr id="215" name="テキスト ボックス 214">
              <a:extLst>
                <a:ext uri="{FF2B5EF4-FFF2-40B4-BE49-F238E27FC236}">
                  <a16:creationId xmlns:a16="http://schemas.microsoft.com/office/drawing/2014/main" id="{9365A3F9-DC6B-4E9F-A4F0-662EE5067F07}"/>
                </a:ext>
              </a:extLst>
            </p:cNvPr>
            <p:cNvSpPr txBox="1"/>
            <p:nvPr/>
          </p:nvSpPr>
          <p:spPr>
            <a:xfrm>
              <a:off x="2560146" y="2107838"/>
              <a:ext cx="1451649" cy="253916"/>
            </a:xfrm>
            <a:prstGeom prst="rect">
              <a:avLst/>
            </a:prstGeom>
            <a:noFill/>
          </p:spPr>
          <p:txBody>
            <a:bodyPr wrap="square" rtlCol="0">
              <a:spAutoFit/>
            </a:bodyPr>
            <a:lstStyle/>
            <a:p>
              <a:pPr lvl="0" algn="ctr" defTabSz="914400">
                <a:defRPr/>
              </a:pPr>
              <a:r>
                <a:rPr lang="en-US" altLang="ja-JP" sz="1050" dirty="0">
                  <a:latin typeface="Arial" panose="020B0604020202020204" pitchFamily="34" charset="0"/>
                  <a:cs typeface="Arial" panose="020B0604020202020204" pitchFamily="34" charset="0"/>
                </a:rPr>
                <a:t>Risk evaluation</a:t>
              </a:r>
            </a:p>
          </p:txBody>
        </p:sp>
        <p:sp>
          <p:nvSpPr>
            <p:cNvPr id="216" name="テキスト ボックス 215">
              <a:extLst>
                <a:ext uri="{FF2B5EF4-FFF2-40B4-BE49-F238E27FC236}">
                  <a16:creationId xmlns:a16="http://schemas.microsoft.com/office/drawing/2014/main" id="{32139558-38EE-40D1-B252-65E251BC113E}"/>
                </a:ext>
              </a:extLst>
            </p:cNvPr>
            <p:cNvSpPr txBox="1"/>
            <p:nvPr/>
          </p:nvSpPr>
          <p:spPr>
            <a:xfrm>
              <a:off x="4382393" y="2107838"/>
              <a:ext cx="1207382"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i="0" u="none" strike="noStrike" kern="1200" cap="none" spc="0" normalizeH="0" baseline="0" noProof="0" dirty="0">
                  <a:ln>
                    <a:noFill/>
                  </a:ln>
                  <a:effectLst/>
                  <a:uLnTx/>
                  <a:uFillTx/>
                  <a:latin typeface="Arial" panose="020B0604020202020204" pitchFamily="34" charset="0"/>
                  <a:ea typeface="游ゴシック" panose="020B0400000000000000" pitchFamily="50" charset="-128"/>
                  <a:cs typeface="Arial" panose="020B0604020202020204" pitchFamily="34" charset="0"/>
                </a:rPr>
                <a:t>Delay in decision</a:t>
              </a:r>
              <a:endParaRPr kumimoji="1" lang="ja-JP" altLang="en-US" sz="1050" i="0" u="none" strike="noStrike" kern="1200" cap="none" spc="0" normalizeH="0" baseline="0" noProof="0" dirty="0">
                <a:ln>
                  <a:noFill/>
                </a:ln>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17" name="テキスト ボックス 216">
              <a:extLst>
                <a:ext uri="{FF2B5EF4-FFF2-40B4-BE49-F238E27FC236}">
                  <a16:creationId xmlns:a16="http://schemas.microsoft.com/office/drawing/2014/main" id="{7BA2AAE1-6EF4-40D8-B4F5-235858EB2F79}"/>
                </a:ext>
              </a:extLst>
            </p:cNvPr>
            <p:cNvSpPr txBox="1"/>
            <p:nvPr/>
          </p:nvSpPr>
          <p:spPr>
            <a:xfrm>
              <a:off x="6358667" y="2107838"/>
              <a:ext cx="1079142" cy="253916"/>
            </a:xfrm>
            <a:prstGeom prst="rect">
              <a:avLst/>
            </a:prstGeom>
            <a:noFill/>
          </p:spPr>
          <p:txBody>
            <a:bodyPr wrap="none" rtlCol="0">
              <a:spAutoFit/>
            </a:bodyPr>
            <a:lstStyle/>
            <a:p>
              <a:pPr marR="0" lvl="0" algn="l" defTabSz="914400" rtl="0" eaLnBrk="1" fontAlgn="auto" latinLnBrk="0" hangingPunct="1">
                <a:lnSpc>
                  <a:spcPct val="100000"/>
                </a:lnSpc>
                <a:spcBef>
                  <a:spcPts val="0"/>
                </a:spcBef>
                <a:spcAft>
                  <a:spcPts val="0"/>
                </a:spcAft>
                <a:buClrTx/>
                <a:buSzTx/>
                <a:tabLst/>
                <a:defRPr/>
              </a:pPr>
              <a:r>
                <a:rPr lang="en-US" altLang="ja-JP" sz="1050" dirty="0">
                  <a:latin typeface="Arial" panose="020B0604020202020204" pitchFamily="34" charset="0"/>
                  <a:ea typeface="游ゴシック" panose="020B0400000000000000" pitchFamily="50" charset="-128"/>
                  <a:cs typeface="Arial" panose="020B0604020202020204" pitchFamily="34" charset="0"/>
                </a:rPr>
                <a:t>Reaction delay</a:t>
              </a:r>
              <a:endParaRPr kumimoji="1" lang="ja-JP" altLang="en-US" sz="1050" i="0" u="none" strike="noStrike" kern="1200" cap="none" spc="0" normalizeH="0" baseline="0" noProof="0" dirty="0">
                <a:ln>
                  <a:noFill/>
                </a:ln>
                <a:effectLst/>
                <a:uLnTx/>
                <a:uFillTx/>
                <a:latin typeface="Arial" panose="020B0604020202020204" pitchFamily="34" charset="0"/>
                <a:ea typeface="游ゴシック" panose="020B0400000000000000" pitchFamily="50" charset="-128"/>
                <a:cs typeface="Arial" panose="020B0604020202020204" pitchFamily="34" charset="0"/>
              </a:endParaRPr>
            </a:p>
          </p:txBody>
        </p:sp>
      </p:grpSp>
      <p:cxnSp>
        <p:nvCxnSpPr>
          <p:cNvPr id="17" name="直線コネクタ 16"/>
          <p:cNvCxnSpPr/>
          <p:nvPr/>
        </p:nvCxnSpPr>
        <p:spPr>
          <a:xfrm>
            <a:off x="570558" y="3871581"/>
            <a:ext cx="9071731" cy="0"/>
          </a:xfrm>
          <a:prstGeom prst="line">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5810599" y="3269561"/>
            <a:ext cx="1230245" cy="62379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正方形/長方形 22"/>
          <p:cNvSpPr/>
          <p:nvPr/>
        </p:nvSpPr>
        <p:spPr>
          <a:xfrm>
            <a:off x="9295229" y="3824948"/>
            <a:ext cx="498855" cy="2616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Arial" panose="020B0604020202020204" pitchFamily="34" charset="0"/>
                <a:ea typeface="MS UI Gothic" panose="020B0600070205080204" pitchFamily="50" charset="-128"/>
                <a:cs typeface="Arial" panose="020B0604020202020204" pitchFamily="34" charset="0"/>
              </a:rPr>
              <a:t>Time</a:t>
            </a:r>
          </a:p>
        </p:txBody>
      </p:sp>
      <p:cxnSp>
        <p:nvCxnSpPr>
          <p:cNvPr id="24" name="直線矢印コネクタ 23"/>
          <p:cNvCxnSpPr/>
          <p:nvPr/>
        </p:nvCxnSpPr>
        <p:spPr>
          <a:xfrm>
            <a:off x="6431244" y="2991880"/>
            <a:ext cx="993031"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7444153" y="2991880"/>
            <a:ext cx="565492"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7395308" y="2518788"/>
            <a:ext cx="167050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Time to enable braking</a:t>
            </a:r>
          </a:p>
        </p:txBody>
      </p:sp>
      <p:sp>
        <p:nvSpPr>
          <p:cNvPr id="27" name="テキスト ボックス 26"/>
          <p:cNvSpPr txBox="1"/>
          <p:nvPr/>
        </p:nvSpPr>
        <p:spPr>
          <a:xfrm>
            <a:off x="2993278" y="2587208"/>
            <a:ext cx="181955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Decide emergency braking is required</a:t>
            </a:r>
          </a:p>
        </p:txBody>
      </p:sp>
      <p:cxnSp>
        <p:nvCxnSpPr>
          <p:cNvPr id="28" name="直線矢印コネクタ 27"/>
          <p:cNvCxnSpPr/>
          <p:nvPr/>
        </p:nvCxnSpPr>
        <p:spPr>
          <a:xfrm>
            <a:off x="2944793" y="2991880"/>
            <a:ext cx="3508076"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4495168" y="2713751"/>
            <a:ext cx="2069797"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Release accelerator pedal</a:t>
            </a:r>
          </a:p>
        </p:txBody>
      </p:sp>
      <p:sp>
        <p:nvSpPr>
          <p:cNvPr id="30" name="テキスト ボックス 29"/>
          <p:cNvSpPr txBox="1"/>
          <p:nvPr/>
        </p:nvSpPr>
        <p:spPr>
          <a:xfrm>
            <a:off x="6554045" y="2549452"/>
            <a:ext cx="91254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white"/>
                </a:solidFill>
                <a:effectLst/>
                <a:uLnTx/>
                <a:uFillTx/>
                <a:latin typeface="Arial" panose="020B0604020202020204" pitchFamily="34" charset="0"/>
                <a:ea typeface="MS UI Gothic" panose="020B0600070205080204" pitchFamily="50" charset="-128"/>
                <a:cs typeface="Arial" panose="020B0604020202020204" pitchFamily="34" charset="0"/>
              </a:rPr>
              <a:t>Foot transfer</a:t>
            </a:r>
            <a:endParaRPr kumimoji="1" lang="ja-JP" altLang="en-US" sz="1200" b="1" i="0" u="none" strike="noStrike" kern="1200" cap="none" spc="0" normalizeH="0" baseline="0" noProof="0" dirty="0">
              <a:ln>
                <a:noFill/>
              </a:ln>
              <a:solidFill>
                <a:prstClr val="white"/>
              </a:solidFill>
              <a:effectLst/>
              <a:uLnTx/>
              <a:uFillTx/>
              <a:latin typeface="Arial" panose="020B0604020202020204" pitchFamily="34" charset="0"/>
              <a:ea typeface="MS UI Gothic" panose="020B0600070205080204" pitchFamily="50" charset="-128"/>
              <a:cs typeface="Arial" panose="020B0604020202020204" pitchFamily="34" charset="0"/>
            </a:endParaRPr>
          </a:p>
        </p:txBody>
      </p:sp>
      <p:sp>
        <p:nvSpPr>
          <p:cNvPr id="31" name="テキスト ボックス 30"/>
          <p:cNvSpPr txBox="1"/>
          <p:nvPr/>
        </p:nvSpPr>
        <p:spPr>
          <a:xfrm>
            <a:off x="807099" y="2997926"/>
            <a:ext cx="17796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FF0000"/>
                </a:solidFill>
                <a:effectLst/>
                <a:uLnTx/>
                <a:uFillTx/>
                <a:latin typeface="Arial" panose="020B0604020202020204" pitchFamily="34" charset="0"/>
                <a:ea typeface="游ゴシック" panose="020B0400000000000000" pitchFamily="50" charset="-128"/>
                <a:cs typeface="Arial" panose="020B0604020202020204" pitchFamily="34" charset="0"/>
              </a:rPr>
              <a:t>Accelerator pedal</a:t>
            </a:r>
            <a:endParaRPr kumimoji="1" lang="ja-JP" altLang="en-US" sz="1600" b="0" i="0" u="none" strike="noStrike" kern="1200" cap="none" spc="0" normalizeH="0" baseline="0" noProof="0" dirty="0">
              <a:ln>
                <a:noFill/>
              </a:ln>
              <a:solidFill>
                <a:srgbClr val="FF0000"/>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5" name="テキスト ボックス 34"/>
          <p:cNvSpPr txBox="1"/>
          <p:nvPr/>
        </p:nvSpPr>
        <p:spPr>
          <a:xfrm>
            <a:off x="6184188" y="3986878"/>
            <a:ext cx="1683267" cy="461665"/>
          </a:xfrm>
          <a:prstGeom prst="rect">
            <a:avLst/>
          </a:prstGeom>
          <a:solidFill>
            <a:schemeClr val="bg1">
              <a:alpha val="71000"/>
            </a:schemeClr>
          </a:solidFill>
          <a:effectLst>
            <a:softEdge rad="63500"/>
          </a:effectLst>
        </p:spPr>
        <p:txBody>
          <a:bodyPr wrap="square" rtlCol="0">
            <a:spAutoFit/>
          </a:bodyPr>
          <a:lstStyle>
            <a:defPPr>
              <a:defRPr lang="ja-JP"/>
            </a:defPPr>
            <a:lvl1pPr marR="0" lvl="0" indent="0" fontAlgn="auto">
              <a:lnSpc>
                <a:spcPct val="100000"/>
              </a:lnSpc>
              <a:spcBef>
                <a:spcPts val="0"/>
              </a:spcBef>
              <a:spcAft>
                <a:spcPts val="0"/>
              </a:spcAft>
              <a:buClrTx/>
              <a:buSzTx/>
              <a:buFontTx/>
              <a:buNone/>
              <a:tabLst/>
              <a:defRPr sz="1200" i="0" u="none" strike="noStrike" cap="none" spc="0" normalizeH="0" baseline="0">
                <a:ln>
                  <a:noFill/>
                </a:ln>
                <a:effectLst/>
                <a:uLnTx/>
                <a:uFillTx/>
                <a:latin typeface="Arial" panose="020B0604020202020204" pitchFamily="34" charset="0"/>
                <a:ea typeface="游ゴシック" panose="020B0400000000000000" pitchFamily="50" charset="-128"/>
                <a:cs typeface="Arial" panose="020B0604020202020204" pitchFamily="34" charset="0"/>
              </a:defRPr>
            </a:lvl1pPr>
          </a:lstStyle>
          <a:p>
            <a:r>
              <a:rPr lang="en-US" altLang="ja-JP" dirty="0"/>
              <a:t>Accelerator pedal completely released </a:t>
            </a:r>
          </a:p>
        </p:txBody>
      </p:sp>
      <p:sp>
        <p:nvSpPr>
          <p:cNvPr id="36" name="テキスト ボックス 35"/>
          <p:cNvSpPr txBox="1"/>
          <p:nvPr/>
        </p:nvSpPr>
        <p:spPr>
          <a:xfrm>
            <a:off x="5422925" y="3952523"/>
            <a:ext cx="1129569" cy="461665"/>
          </a:xfrm>
          <a:prstGeom prst="rect">
            <a:avLst/>
          </a:prstGeom>
          <a:solidFill>
            <a:schemeClr val="bg1">
              <a:alpha val="71000"/>
            </a:schemeClr>
          </a:solidFill>
          <a:effectLst>
            <a:softEdge rad="63500"/>
          </a:effectLst>
        </p:spPr>
        <p:txBody>
          <a:bodyPr wrap="square" rtlCol="0">
            <a:spAutoFit/>
          </a:bodyPr>
          <a:lstStyle>
            <a:defPPr>
              <a:defRPr lang="ja-JP"/>
            </a:defPPr>
            <a:lvl1pPr marR="0" lvl="0" indent="0" fontAlgn="auto">
              <a:lnSpc>
                <a:spcPct val="100000"/>
              </a:lnSpc>
              <a:spcBef>
                <a:spcPts val="0"/>
              </a:spcBef>
              <a:spcAft>
                <a:spcPts val="0"/>
              </a:spcAft>
              <a:buClrTx/>
              <a:buSzTx/>
              <a:buFontTx/>
              <a:buNone/>
              <a:tabLst/>
              <a:defRPr sz="1200" i="0" u="none" strike="noStrike" cap="none" spc="0" normalizeH="0" baseline="0">
                <a:ln>
                  <a:noFill/>
                </a:ln>
                <a:effectLst/>
                <a:uLnTx/>
                <a:uFillTx/>
                <a:latin typeface="Arial" panose="020B0604020202020204" pitchFamily="34" charset="0"/>
                <a:ea typeface="游ゴシック" panose="020B0400000000000000" pitchFamily="50" charset="-128"/>
                <a:cs typeface="Arial" panose="020B0604020202020204" pitchFamily="34" charset="0"/>
              </a:defRPr>
            </a:lvl1pPr>
          </a:lstStyle>
          <a:p>
            <a:r>
              <a:rPr lang="en-US" altLang="ja-JP" dirty="0"/>
              <a:t>Decision on braking</a:t>
            </a:r>
          </a:p>
        </p:txBody>
      </p:sp>
      <p:cxnSp>
        <p:nvCxnSpPr>
          <p:cNvPr id="40" name="直線コネクタ 39"/>
          <p:cNvCxnSpPr/>
          <p:nvPr/>
        </p:nvCxnSpPr>
        <p:spPr>
          <a:xfrm>
            <a:off x="570558" y="3269561"/>
            <a:ext cx="524713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3941451" y="3989392"/>
            <a:ext cx="1231222" cy="461665"/>
          </a:xfrm>
          <a:prstGeom prst="rect">
            <a:avLst/>
          </a:prstGeom>
          <a:solidFill>
            <a:schemeClr val="bg1">
              <a:alpha val="71000"/>
            </a:schemeClr>
          </a:solidFill>
          <a:effectLst>
            <a:softEdge rad="63500"/>
          </a:effectLst>
        </p:spPr>
        <p:txBody>
          <a:bodyPr wrap="square" rtlCol="0">
            <a:spAutoFit/>
          </a:bodyPr>
          <a:lstStyle>
            <a:defPPr>
              <a:defRPr lang="ja-JP"/>
            </a:defPPr>
            <a:lvl1pPr marR="0" lvl="0" indent="0" fontAlgn="auto">
              <a:lnSpc>
                <a:spcPct val="100000"/>
              </a:lnSpc>
              <a:spcBef>
                <a:spcPts val="0"/>
              </a:spcBef>
              <a:spcAft>
                <a:spcPts val="0"/>
              </a:spcAft>
              <a:buClrTx/>
              <a:buSzTx/>
              <a:buFontTx/>
              <a:buNone/>
              <a:tabLst/>
              <a:defRPr sz="1200" i="0" u="none" strike="noStrike" cap="none" spc="0" normalizeH="0" baseline="0">
                <a:ln>
                  <a:noFill/>
                </a:ln>
                <a:effectLst/>
                <a:uLnTx/>
                <a:uFillTx/>
                <a:latin typeface="Arial" panose="020B0604020202020204" pitchFamily="34" charset="0"/>
                <a:ea typeface="游ゴシック" panose="020B0400000000000000" pitchFamily="50" charset="-128"/>
                <a:cs typeface="Arial" panose="020B0604020202020204" pitchFamily="34" charset="0"/>
              </a:defRPr>
            </a:lvl1pPr>
          </a:lstStyle>
          <a:p>
            <a:r>
              <a:rPr lang="en-US" altLang="ja-JP" dirty="0"/>
              <a:t>Risk </a:t>
            </a:r>
          </a:p>
          <a:p>
            <a:r>
              <a:rPr lang="en-US" altLang="ja-JP" dirty="0"/>
              <a:t>Perceived</a:t>
            </a:r>
          </a:p>
        </p:txBody>
      </p:sp>
      <p:sp>
        <p:nvSpPr>
          <p:cNvPr id="91" name="テキスト ボックス 90"/>
          <p:cNvSpPr txBox="1"/>
          <p:nvPr/>
        </p:nvSpPr>
        <p:spPr>
          <a:xfrm>
            <a:off x="1854693" y="4001248"/>
            <a:ext cx="824265" cy="461665"/>
          </a:xfrm>
          <a:prstGeom prst="rect">
            <a:avLst/>
          </a:prstGeom>
          <a:solidFill>
            <a:schemeClr val="bg1">
              <a:alpha val="71000"/>
            </a:schemeClr>
          </a:solidFill>
          <a:effectLst>
            <a:softEdge rad="63500"/>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i="0" u="none" strike="noStrike" kern="1200" cap="none" spc="0" normalizeH="0" baseline="0" noProof="0" dirty="0">
                <a:ln>
                  <a:noFill/>
                </a:ln>
                <a:effectLst/>
                <a:uLnTx/>
                <a:uFillTx/>
                <a:latin typeface="Arial" panose="020B0604020202020204" pitchFamily="34" charset="0"/>
                <a:ea typeface="游ゴシック" panose="020B0400000000000000" pitchFamily="50" charset="-128"/>
                <a:cs typeface="Arial" panose="020B0604020202020204" pitchFamily="34" charset="0"/>
              </a:rPr>
              <a:t>Cut-in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i="0" u="none" strike="noStrike" kern="1200" cap="none" spc="0" normalizeH="0" baseline="0" noProof="0" dirty="0">
                <a:ln>
                  <a:noFill/>
                </a:ln>
                <a:effectLst/>
                <a:uLnTx/>
                <a:uFillTx/>
                <a:latin typeface="Arial" panose="020B0604020202020204" pitchFamily="34" charset="0"/>
                <a:ea typeface="游ゴシック" panose="020B0400000000000000" pitchFamily="50" charset="-128"/>
                <a:cs typeface="Arial" panose="020B0604020202020204" pitchFamily="34" charset="0"/>
              </a:rPr>
              <a:t> </a:t>
            </a:r>
            <a:r>
              <a:rPr kumimoji="1" lang="en-US" altLang="ja-JP" sz="1200" i="0" u="none" strike="noStrike" kern="1200" cap="none" spc="0" normalizeH="0" baseline="0" noProof="0" dirty="0">
                <a:ln>
                  <a:noFill/>
                </a:ln>
                <a:effectLst/>
                <a:uLnTx/>
                <a:uFillTx/>
                <a:latin typeface="Arial" panose="020B0604020202020204" pitchFamily="34" charset="0"/>
                <a:ea typeface="游ゴシック" panose="020B0400000000000000" pitchFamily="50" charset="-128"/>
                <a:cs typeface="Arial" panose="020B0604020202020204" pitchFamily="34" charset="0"/>
              </a:rPr>
              <a:t>Perceive</a:t>
            </a:r>
          </a:p>
        </p:txBody>
      </p:sp>
      <p:sp>
        <p:nvSpPr>
          <p:cNvPr id="96" name="上下矢印 95"/>
          <p:cNvSpPr/>
          <p:nvPr/>
        </p:nvSpPr>
        <p:spPr>
          <a:xfrm rot="5400000">
            <a:off x="1246026" y="2058799"/>
            <a:ext cx="773367" cy="1331307"/>
          </a:xfrm>
          <a:prstGeom prst="upDownArrow">
            <a:avLst>
              <a:gd name="adj1" fmla="val 43622"/>
              <a:gd name="adj2" fmla="val 22608"/>
            </a:avLst>
          </a:prstGeom>
          <a:solidFill>
            <a:srgbClr val="92D050"/>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8" name="上下矢印 97"/>
          <p:cNvSpPr/>
          <p:nvPr/>
        </p:nvSpPr>
        <p:spPr>
          <a:xfrm rot="5400000">
            <a:off x="2871162" y="1773036"/>
            <a:ext cx="773367" cy="1918967"/>
          </a:xfrm>
          <a:prstGeom prst="upDownArrow">
            <a:avLst>
              <a:gd name="adj1" fmla="val 43622"/>
              <a:gd name="adj2" fmla="val 22608"/>
            </a:avLst>
          </a:prstGeom>
          <a:solidFill>
            <a:srgbClr val="4BACC6"/>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0" name="上下矢印 99"/>
          <p:cNvSpPr/>
          <p:nvPr/>
        </p:nvSpPr>
        <p:spPr>
          <a:xfrm rot="5400000">
            <a:off x="5830975" y="766617"/>
            <a:ext cx="744463" cy="3927594"/>
          </a:xfrm>
          <a:prstGeom prst="upDownArrow">
            <a:avLst>
              <a:gd name="adj1" fmla="val 43622"/>
              <a:gd name="adj2" fmla="val 22608"/>
            </a:avLst>
          </a:prstGeom>
          <a:noFill/>
          <a:ln w="1905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1" name="テキスト ボックス 100"/>
          <p:cNvSpPr txBox="1"/>
          <p:nvPr/>
        </p:nvSpPr>
        <p:spPr>
          <a:xfrm>
            <a:off x="4748799" y="2535161"/>
            <a:ext cx="2506199" cy="307777"/>
          </a:xfrm>
          <a:prstGeom prst="rect">
            <a:avLst/>
          </a:prstGeom>
          <a:noFill/>
        </p:spPr>
        <p:txBody>
          <a:bodyPr wrap="none" rtlCol="0">
            <a:spAutoFit/>
          </a:bodyPr>
          <a:lstStyle>
            <a:defPPr>
              <a:defRPr lang="en-US"/>
            </a:defPPr>
            <a:lvl1pPr marR="0" lvl="0" indent="0" defTabSz="1072866" fontAlgn="auto">
              <a:lnSpc>
                <a:spcPct val="100000"/>
              </a:lnSpc>
              <a:spcBef>
                <a:spcPts val="0"/>
              </a:spcBef>
              <a:spcAft>
                <a:spcPts val="0"/>
              </a:spcAft>
              <a:buClrTx/>
              <a:buSzTx/>
              <a:buFontTx/>
              <a:buNone/>
              <a:tabLst/>
              <a:defRPr kumimoji="1" sz="1200" b="0" i="0" u="none" strike="noStrike" cap="none" spc="0" normalizeH="0" baseline="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defRPr>
            </a:lvl1p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Breaking Delay=0.75sec</a:t>
            </a:r>
          </a:p>
        </p:txBody>
      </p:sp>
      <p:sp>
        <p:nvSpPr>
          <p:cNvPr id="102" name="テキスト ボックス 101"/>
          <p:cNvSpPr txBox="1"/>
          <p:nvPr/>
        </p:nvSpPr>
        <p:spPr>
          <a:xfrm>
            <a:off x="629283" y="4019939"/>
            <a:ext cx="788999" cy="461665"/>
          </a:xfrm>
          <a:prstGeom prst="rect">
            <a:avLst/>
          </a:prstGeom>
          <a:solidFill>
            <a:schemeClr val="bg1">
              <a:alpha val="71000"/>
            </a:schemeClr>
          </a:solidFill>
          <a:effectLst>
            <a:softEdge rad="63500"/>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Arial" panose="020B0604020202020204" pitchFamily="34" charset="0"/>
                <a:ea typeface="游ゴシック" panose="020B0400000000000000" pitchFamily="50" charset="-128"/>
                <a:cs typeface="Arial" panose="020B0604020202020204" pitchFamily="34" charset="0"/>
              </a:rPr>
              <a:t>Behavior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i="0" u="none" strike="noStrike" kern="1200" cap="none" spc="0" normalizeH="0" baseline="0" noProof="0" dirty="0">
                <a:ln>
                  <a:noFill/>
                </a:ln>
                <a:effectLst/>
                <a:uLnTx/>
                <a:uFillTx/>
                <a:latin typeface="Arial" panose="020B0604020202020204" pitchFamily="34" charset="0"/>
                <a:ea typeface="游ゴシック" panose="020B0400000000000000" pitchFamily="50" charset="-128"/>
                <a:cs typeface="Arial" panose="020B0604020202020204" pitchFamily="34" charset="0"/>
              </a:rPr>
              <a:t>Start</a:t>
            </a:r>
          </a:p>
        </p:txBody>
      </p:sp>
      <p:sp>
        <p:nvSpPr>
          <p:cNvPr id="104" name="テキスト ボックス 103"/>
          <p:cNvSpPr txBox="1"/>
          <p:nvPr/>
        </p:nvSpPr>
        <p:spPr>
          <a:xfrm>
            <a:off x="7948190" y="3982323"/>
            <a:ext cx="1129569" cy="461665"/>
          </a:xfrm>
          <a:prstGeom prst="rect">
            <a:avLst/>
          </a:prstGeom>
          <a:solidFill>
            <a:schemeClr val="bg1">
              <a:alpha val="71000"/>
            </a:schemeClr>
          </a:solidFill>
          <a:effectLst>
            <a:softEdge rad="63500"/>
          </a:effectLst>
        </p:spPr>
        <p:txBody>
          <a:bodyPr wrap="square" rtlCol="0">
            <a:spAutoFit/>
          </a:bodyPr>
          <a:lstStyle>
            <a:defPPr>
              <a:defRPr lang="ja-JP"/>
            </a:defPPr>
            <a:lvl1pPr marR="0" lvl="0" indent="0" fontAlgn="auto">
              <a:lnSpc>
                <a:spcPct val="100000"/>
              </a:lnSpc>
              <a:spcBef>
                <a:spcPts val="0"/>
              </a:spcBef>
              <a:spcAft>
                <a:spcPts val="0"/>
              </a:spcAft>
              <a:buClrTx/>
              <a:buSzTx/>
              <a:buFontTx/>
              <a:buNone/>
              <a:tabLst/>
              <a:defRPr sz="1200" i="0" u="none" strike="noStrike" cap="none" spc="0" normalizeH="0" baseline="0">
                <a:ln>
                  <a:noFill/>
                </a:ln>
                <a:effectLst/>
                <a:uLnTx/>
                <a:uFillTx/>
                <a:latin typeface="Arial" panose="020B0604020202020204" pitchFamily="34" charset="0"/>
                <a:ea typeface="游ゴシック" panose="020B0400000000000000" pitchFamily="50" charset="-128"/>
                <a:cs typeface="Arial" panose="020B0604020202020204" pitchFamily="34" charset="0"/>
              </a:defRPr>
            </a:lvl1pPr>
          </a:lstStyle>
          <a:p>
            <a:r>
              <a:rPr lang="en-US" altLang="ja-JP" dirty="0"/>
              <a:t>Start</a:t>
            </a:r>
          </a:p>
          <a:p>
            <a:r>
              <a:rPr lang="en-US" altLang="ja-JP" dirty="0"/>
              <a:t>Deceleration</a:t>
            </a:r>
          </a:p>
        </p:txBody>
      </p:sp>
      <p:sp>
        <p:nvSpPr>
          <p:cNvPr id="105" name="二等辺三角形 104"/>
          <p:cNvSpPr/>
          <p:nvPr/>
        </p:nvSpPr>
        <p:spPr>
          <a:xfrm>
            <a:off x="813974" y="3879916"/>
            <a:ext cx="328383" cy="9581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二等辺三角形 105"/>
          <p:cNvSpPr/>
          <p:nvPr/>
        </p:nvSpPr>
        <p:spPr>
          <a:xfrm>
            <a:off x="2118635" y="3876201"/>
            <a:ext cx="328383" cy="9581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二等辺三角形 106"/>
          <p:cNvSpPr/>
          <p:nvPr/>
        </p:nvSpPr>
        <p:spPr>
          <a:xfrm>
            <a:off x="4071893" y="3861334"/>
            <a:ext cx="328383" cy="9581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p:cNvSpPr/>
          <p:nvPr/>
        </p:nvSpPr>
        <p:spPr>
          <a:xfrm>
            <a:off x="5639886" y="3868769"/>
            <a:ext cx="328383" cy="9581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二等辺三角形 108"/>
          <p:cNvSpPr/>
          <p:nvPr/>
        </p:nvSpPr>
        <p:spPr>
          <a:xfrm>
            <a:off x="6841199" y="3876206"/>
            <a:ext cx="328383" cy="9581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二等辺三角形 109"/>
          <p:cNvSpPr/>
          <p:nvPr/>
        </p:nvSpPr>
        <p:spPr>
          <a:xfrm>
            <a:off x="8022115" y="3879166"/>
            <a:ext cx="328383" cy="9581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1" name="グループ化 110"/>
          <p:cNvGrpSpPr/>
          <p:nvPr/>
        </p:nvGrpSpPr>
        <p:grpSpPr>
          <a:xfrm>
            <a:off x="8082506" y="3298396"/>
            <a:ext cx="1679099" cy="649065"/>
            <a:chOff x="4992713" y="5277394"/>
            <a:chExt cx="1074132" cy="1306285"/>
          </a:xfrm>
        </p:grpSpPr>
        <p:sp>
          <p:nvSpPr>
            <p:cNvPr id="112" name="フリーフォーム 111"/>
            <p:cNvSpPr/>
            <p:nvPr/>
          </p:nvSpPr>
          <p:spPr>
            <a:xfrm>
              <a:off x="4992713" y="5852158"/>
              <a:ext cx="441435" cy="731521"/>
            </a:xfrm>
            <a:custGeom>
              <a:avLst/>
              <a:gdLst>
                <a:gd name="connsiteX0" fmla="*/ 0 w 1136468"/>
                <a:gd name="connsiteY0" fmla="*/ 731520 h 731520"/>
                <a:gd name="connsiteX1" fmla="*/ 679268 w 1136468"/>
                <a:gd name="connsiteY1" fmla="*/ 731520 h 731520"/>
                <a:gd name="connsiteX2" fmla="*/ 1136468 w 1136468"/>
                <a:gd name="connsiteY2" fmla="*/ 0 h 731520"/>
                <a:gd name="connsiteX3" fmla="*/ 1136468 w 1136468"/>
                <a:gd name="connsiteY3" fmla="*/ 0 h 731520"/>
                <a:gd name="connsiteX0" fmla="*/ 0 w 457200"/>
                <a:gd name="connsiteY0" fmla="*/ 731520 h 731520"/>
                <a:gd name="connsiteX1" fmla="*/ 457200 w 457200"/>
                <a:gd name="connsiteY1" fmla="*/ 0 h 731520"/>
                <a:gd name="connsiteX2" fmla="*/ 457200 w 457200"/>
                <a:gd name="connsiteY2" fmla="*/ 0 h 731520"/>
              </a:gdLst>
              <a:ahLst/>
              <a:cxnLst>
                <a:cxn ang="0">
                  <a:pos x="connsiteX0" y="connsiteY0"/>
                </a:cxn>
                <a:cxn ang="0">
                  <a:pos x="connsiteX1" y="connsiteY1"/>
                </a:cxn>
                <a:cxn ang="0">
                  <a:pos x="connsiteX2" y="connsiteY2"/>
                </a:cxn>
              </a:cxnLst>
              <a:rect l="l" t="t" r="r" b="b"/>
              <a:pathLst>
                <a:path w="457200" h="731520">
                  <a:moveTo>
                    <a:pt x="0" y="731520"/>
                  </a:moveTo>
                  <a:lnTo>
                    <a:pt x="457200" y="0"/>
                  </a:lnTo>
                  <a:lnTo>
                    <a:pt x="457200" y="0"/>
                  </a:lnTo>
                </a:path>
              </a:pathLst>
            </a:custGeom>
            <a:noFill/>
            <a:ln w="38100">
              <a:solidFill>
                <a:srgbClr val="4F8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112"/>
            <p:cNvSpPr/>
            <p:nvPr/>
          </p:nvSpPr>
          <p:spPr>
            <a:xfrm>
              <a:off x="5434149" y="5277394"/>
              <a:ext cx="632696" cy="587829"/>
            </a:xfrm>
            <a:custGeom>
              <a:avLst/>
              <a:gdLst>
                <a:gd name="connsiteX0" fmla="*/ 0 w 783771"/>
                <a:gd name="connsiteY0" fmla="*/ 587829 h 587829"/>
                <a:gd name="connsiteX1" fmla="*/ 117565 w 783771"/>
                <a:gd name="connsiteY1" fmla="*/ 0 h 587829"/>
                <a:gd name="connsiteX2" fmla="*/ 783771 w 783771"/>
                <a:gd name="connsiteY2" fmla="*/ 0 h 587829"/>
              </a:gdLst>
              <a:ahLst/>
              <a:cxnLst>
                <a:cxn ang="0">
                  <a:pos x="connsiteX0" y="connsiteY0"/>
                </a:cxn>
                <a:cxn ang="0">
                  <a:pos x="connsiteX1" y="connsiteY1"/>
                </a:cxn>
                <a:cxn ang="0">
                  <a:pos x="connsiteX2" y="connsiteY2"/>
                </a:cxn>
              </a:cxnLst>
              <a:rect l="l" t="t" r="r" b="b"/>
              <a:pathLst>
                <a:path w="783771" h="587829">
                  <a:moveTo>
                    <a:pt x="0" y="587829"/>
                  </a:moveTo>
                  <a:lnTo>
                    <a:pt x="117565" y="0"/>
                  </a:lnTo>
                  <a:lnTo>
                    <a:pt x="783771" y="0"/>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 name="グループ化 2"/>
          <p:cNvGrpSpPr/>
          <p:nvPr/>
        </p:nvGrpSpPr>
        <p:grpSpPr>
          <a:xfrm>
            <a:off x="607347" y="4543724"/>
            <a:ext cx="9065690" cy="2045611"/>
            <a:chOff x="607347" y="4505838"/>
            <a:chExt cx="9065690" cy="2250172"/>
          </a:xfrm>
        </p:grpSpPr>
        <p:cxnSp>
          <p:nvCxnSpPr>
            <p:cNvPr id="136" name="直線矢印コネクタ 135"/>
            <p:cNvCxnSpPr/>
            <p:nvPr/>
          </p:nvCxnSpPr>
          <p:spPr>
            <a:xfrm>
              <a:off x="1127052" y="6096856"/>
              <a:ext cx="3614103" cy="0"/>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137" name="直線矢印コネクタ 136"/>
            <p:cNvCxnSpPr/>
            <p:nvPr/>
          </p:nvCxnSpPr>
          <p:spPr>
            <a:xfrm flipV="1">
              <a:off x="1141364" y="5243611"/>
              <a:ext cx="0" cy="853245"/>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138" name="直線コネクタ 137"/>
            <p:cNvCxnSpPr/>
            <p:nvPr/>
          </p:nvCxnSpPr>
          <p:spPr>
            <a:xfrm flipV="1">
              <a:off x="2060688" y="5192594"/>
              <a:ext cx="531273" cy="90571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39" name="直線コネクタ 138"/>
            <p:cNvCxnSpPr/>
            <p:nvPr/>
          </p:nvCxnSpPr>
          <p:spPr>
            <a:xfrm flipV="1">
              <a:off x="2588664" y="5192594"/>
              <a:ext cx="1683662" cy="1"/>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40" name="テキスト ボックス 139"/>
            <p:cNvSpPr txBox="1"/>
            <p:nvPr/>
          </p:nvSpPr>
          <p:spPr>
            <a:xfrm>
              <a:off x="4311679" y="5871950"/>
              <a:ext cx="412292"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Time</a:t>
              </a:r>
              <a:endParaRPr kumimoji="1" lang="ja-JP" altLang="en-US" sz="800" b="0"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endParaRPr>
            </a:p>
          </p:txBody>
        </p:sp>
        <p:cxnSp>
          <p:nvCxnSpPr>
            <p:cNvPr id="141" name="直線矢印コネクタ 140"/>
            <p:cNvCxnSpPr/>
            <p:nvPr/>
          </p:nvCxnSpPr>
          <p:spPr>
            <a:xfrm>
              <a:off x="1540853" y="5900637"/>
              <a:ext cx="51452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2" name="テキスト ボックス 141"/>
            <p:cNvSpPr txBox="1"/>
            <p:nvPr/>
          </p:nvSpPr>
          <p:spPr>
            <a:xfrm>
              <a:off x="2916566" y="4751616"/>
              <a:ext cx="183134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Max. Deceleration G: 0.774 </a:t>
              </a:r>
              <a:r>
                <a:rPr kumimoji="1"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G (tentative)</a:t>
              </a:r>
              <a:endParaRPr kumimoji="1" lang="ja-JP" altLang="en-US" sz="1050" b="0"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endParaRPr>
            </a:p>
          </p:txBody>
        </p:sp>
        <p:cxnSp>
          <p:nvCxnSpPr>
            <p:cNvPr id="143" name="直線コネクタ 142"/>
            <p:cNvCxnSpPr/>
            <p:nvPr/>
          </p:nvCxnSpPr>
          <p:spPr>
            <a:xfrm>
              <a:off x="2055381" y="5487572"/>
              <a:ext cx="0" cy="84712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4" name="直線コネクタ 143"/>
            <p:cNvCxnSpPr/>
            <p:nvPr/>
          </p:nvCxnSpPr>
          <p:spPr>
            <a:xfrm>
              <a:off x="1554262" y="5480497"/>
              <a:ext cx="0" cy="72340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5" name="直線矢印コネクタ 144"/>
            <p:cNvCxnSpPr/>
            <p:nvPr/>
          </p:nvCxnSpPr>
          <p:spPr>
            <a:xfrm>
              <a:off x="2060689" y="6189405"/>
              <a:ext cx="535400"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6" name="直線コネクタ 145"/>
            <p:cNvCxnSpPr/>
            <p:nvPr/>
          </p:nvCxnSpPr>
          <p:spPr>
            <a:xfrm>
              <a:off x="2596089" y="5162746"/>
              <a:ext cx="0" cy="114513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47" name="正方形/長方形 146"/>
            <p:cNvSpPr/>
            <p:nvPr/>
          </p:nvSpPr>
          <p:spPr>
            <a:xfrm>
              <a:off x="607347" y="4505839"/>
              <a:ext cx="4346398" cy="2250171"/>
            </a:xfrm>
            <a:prstGeom prst="rect">
              <a:avLst/>
            </a:prstGeom>
            <a:noFill/>
            <a:ln w="28575">
              <a:solidFill>
                <a:srgbClr val="4F8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48" name="テキスト ボックス 147"/>
            <p:cNvSpPr txBox="1"/>
            <p:nvPr/>
          </p:nvSpPr>
          <p:spPr>
            <a:xfrm>
              <a:off x="2314845" y="5590036"/>
              <a:ext cx="170431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Deceleration degree: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0.6 sec (tentative)</a:t>
              </a:r>
              <a:endParaRPr kumimoji="0" lang="ja-JP" altLang="en-US" sz="1050" b="0"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49" name="正方形/長方形 148"/>
            <p:cNvSpPr/>
            <p:nvPr/>
          </p:nvSpPr>
          <p:spPr>
            <a:xfrm>
              <a:off x="912496" y="6286278"/>
              <a:ext cx="2349810" cy="28105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50" name="二等辺三角形 149"/>
            <p:cNvSpPr/>
            <p:nvPr/>
          </p:nvSpPr>
          <p:spPr>
            <a:xfrm>
              <a:off x="1438414" y="6131033"/>
              <a:ext cx="247681" cy="15518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51" name="正方形/長方形 150"/>
            <p:cNvSpPr/>
            <p:nvPr/>
          </p:nvSpPr>
          <p:spPr>
            <a:xfrm>
              <a:off x="872943" y="6273579"/>
              <a:ext cx="2637919" cy="30777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prstClr val="black"/>
                  </a:solidFill>
                  <a:effectLst/>
                  <a:uLnTx/>
                  <a:uFillTx/>
                  <a:latin typeface="Arial Narrow" panose="020B0606020202030204" pitchFamily="34" charset="0"/>
                  <a:ea typeface="Meiryo UI" panose="020B0604030504040204" pitchFamily="50" charset="-128"/>
                  <a:cs typeface="+mn-cs"/>
                </a:rPr>
                <a:t>Entered emergency braking area</a:t>
              </a:r>
              <a:endParaRPr kumimoji="0" lang="ja-JP" altLang="en-US" sz="1400" b="0" i="0" u="none" strike="noStrike" kern="1200" cap="none" spc="0" normalizeH="0" baseline="0" noProof="0" dirty="0">
                <a:ln>
                  <a:noFill/>
                </a:ln>
                <a:solidFill>
                  <a:prstClr val="black"/>
                </a:solidFill>
                <a:effectLst/>
                <a:uLnTx/>
                <a:uFillTx/>
                <a:latin typeface="Arial Narrow" panose="020B0606020202030204" pitchFamily="34" charset="0"/>
                <a:ea typeface="游ゴシック" panose="020B0400000000000000" pitchFamily="50" charset="-128"/>
                <a:cs typeface="+mn-cs"/>
              </a:endParaRPr>
            </a:p>
          </p:txBody>
        </p:sp>
        <p:sp>
          <p:nvSpPr>
            <p:cNvPr id="152" name="テキスト ボックス 151"/>
            <p:cNvSpPr txBox="1"/>
            <p:nvPr/>
          </p:nvSpPr>
          <p:spPr>
            <a:xfrm>
              <a:off x="788989" y="4945245"/>
              <a:ext cx="307777" cy="1163071"/>
            </a:xfrm>
            <a:prstGeom prst="rect">
              <a:avLst/>
            </a:prstGeom>
            <a:noFill/>
          </p:spPr>
          <p:txBody>
            <a:bodyPr vert="vert270"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glow rad="101600">
                      <a:prstClr val="white">
                        <a:alpha val="60000"/>
                      </a:prstClr>
                    </a:glow>
                  </a:effectLst>
                  <a:uLnTx/>
                  <a:uFillTx/>
                  <a:latin typeface="Arial Narrow" panose="020B0606020202030204" pitchFamily="34" charset="0"/>
                  <a:ea typeface="Meiryo UI" panose="020B0604030504040204" pitchFamily="50" charset="-128"/>
                  <a:cs typeface="Meiryo UI" panose="020B0604030504040204" pitchFamily="50" charset="-128"/>
                </a:rPr>
                <a:t>Ego-vehicle deceleration</a:t>
              </a:r>
              <a:endParaRPr kumimoji="1" lang="ja-JP" altLang="en-US" sz="800" b="0" i="0" u="none" strike="noStrike" kern="1200" cap="none" spc="0" normalizeH="0" baseline="0" noProof="0" dirty="0">
                <a:ln>
                  <a:noFill/>
                </a:ln>
                <a:solidFill>
                  <a:prstClr val="black"/>
                </a:solidFill>
                <a:effectLst>
                  <a:glow rad="101600">
                    <a:prstClr val="white">
                      <a:alpha val="60000"/>
                    </a:prstClr>
                  </a:glow>
                </a:effectLst>
                <a:uLnTx/>
                <a:uFillTx/>
                <a:latin typeface="Arial Narrow" panose="020B0606020202030204" pitchFamily="34" charset="0"/>
                <a:ea typeface="Meiryo UI" panose="020B0604030504040204" pitchFamily="50" charset="-128"/>
                <a:cs typeface="Meiryo UI" panose="020B0604030504040204" pitchFamily="50" charset="-128"/>
              </a:endParaRPr>
            </a:p>
          </p:txBody>
        </p:sp>
        <p:sp>
          <p:nvSpPr>
            <p:cNvPr id="153" name="テキスト ボックス 152"/>
            <p:cNvSpPr txBox="1"/>
            <p:nvPr/>
          </p:nvSpPr>
          <p:spPr>
            <a:xfrm>
              <a:off x="1401967" y="5264452"/>
              <a:ext cx="805978"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Delay in time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=0.75sec</a:t>
              </a:r>
            </a:p>
          </p:txBody>
        </p:sp>
        <p:pic>
          <p:nvPicPr>
            <p:cNvPr id="156" name="図 155"/>
            <p:cNvPicPr/>
            <p:nvPr/>
          </p:nvPicPr>
          <p:blipFill rotWithShape="1">
            <a:blip r:embed="rId8" cstate="email">
              <a:extLst>
                <a:ext uri="{28A0092B-C50C-407E-A947-70E740481C1C}">
                  <a14:useLocalDpi xmlns:a14="http://schemas.microsoft.com/office/drawing/2010/main" val="0"/>
                </a:ext>
              </a:extLst>
            </a:blip>
            <a:srcRect l="43589" t="2950" r="868" b="36629"/>
            <a:stretch/>
          </p:blipFill>
          <p:spPr bwMode="auto">
            <a:xfrm>
              <a:off x="5510374" y="4505838"/>
              <a:ext cx="4162663" cy="2250171"/>
            </a:xfrm>
            <a:prstGeom prst="rect">
              <a:avLst/>
            </a:prstGeom>
            <a:noFill/>
            <a:ln w="38100">
              <a:solidFill>
                <a:srgbClr val="FFC000"/>
              </a:solidFill>
            </a:ln>
          </p:spPr>
        </p:pic>
        <p:sp>
          <p:nvSpPr>
            <p:cNvPr id="157" name="テキスト ボックス 156"/>
            <p:cNvSpPr txBox="1"/>
            <p:nvPr/>
          </p:nvSpPr>
          <p:spPr>
            <a:xfrm>
              <a:off x="4901219" y="5235615"/>
              <a:ext cx="667526" cy="707886"/>
            </a:xfrm>
            <a:prstGeom prst="rect">
              <a:avLst/>
            </a:prstGeom>
            <a:noFill/>
          </p:spPr>
          <p:txBody>
            <a:bodyPr wrap="square" rtlCol="0">
              <a:spAutoFit/>
            </a:bodyPr>
            <a:lstStyle/>
            <a:p>
              <a:r>
                <a:rPr kumimoji="1" lang="en-US" altLang="ja-JP" sz="4000" b="1" dirty="0">
                  <a:latin typeface="Meiryo UI" panose="020B0604030504040204" pitchFamily="50" charset="-128"/>
                  <a:ea typeface="Meiryo UI" panose="020B0604030504040204" pitchFamily="50" charset="-128"/>
                </a:rPr>
                <a:t>+</a:t>
              </a:r>
            </a:p>
          </p:txBody>
        </p:sp>
      </p:grpSp>
      <p:sp>
        <p:nvSpPr>
          <p:cNvPr id="158" name="テキスト ボックス 157"/>
          <p:cNvSpPr txBox="1"/>
          <p:nvPr/>
        </p:nvSpPr>
        <p:spPr>
          <a:xfrm>
            <a:off x="8117634" y="2892726"/>
            <a:ext cx="170110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FF0000"/>
                </a:solidFill>
                <a:effectLst/>
                <a:uLnTx/>
                <a:uFillTx/>
                <a:latin typeface="Arial" panose="020B0604020202020204" pitchFamily="34" charset="0"/>
                <a:ea typeface="游ゴシック" panose="020B0400000000000000" pitchFamily="50" charset="-128"/>
                <a:cs typeface="Arial" panose="020B0604020202020204" pitchFamily="34" charset="0"/>
              </a:rPr>
              <a:t>Brake Maneuver</a:t>
            </a:r>
            <a:endParaRPr kumimoji="1" lang="ja-JP" altLang="en-US" sz="1600" b="0" i="0" u="none" strike="noStrike" kern="1200" cap="none" spc="0" normalizeH="0" baseline="0" noProof="0" dirty="0">
              <a:ln>
                <a:noFill/>
              </a:ln>
              <a:solidFill>
                <a:srgbClr val="FF0000"/>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cxnSp>
        <p:nvCxnSpPr>
          <p:cNvPr id="37" name="直線コネクタ 36"/>
          <p:cNvCxnSpPr/>
          <p:nvPr/>
        </p:nvCxnSpPr>
        <p:spPr>
          <a:xfrm flipH="1">
            <a:off x="3784773" y="3771170"/>
            <a:ext cx="4519340" cy="760426"/>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59" name="直線コネクタ 158"/>
          <p:cNvCxnSpPr>
            <a:stCxn id="113" idx="1"/>
          </p:cNvCxnSpPr>
          <p:nvPr/>
        </p:nvCxnSpPr>
        <p:spPr>
          <a:xfrm flipH="1">
            <a:off x="8732733" y="3298396"/>
            <a:ext cx="188187" cy="1262332"/>
          </a:xfrm>
          <a:prstGeom prst="line">
            <a:avLst/>
          </a:prstGeom>
          <a:ln w="1905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125" name="テキスト ボックス 124"/>
          <p:cNvSpPr txBox="1"/>
          <p:nvPr/>
        </p:nvSpPr>
        <p:spPr>
          <a:xfrm>
            <a:off x="7275022" y="3416149"/>
            <a:ext cx="1392992" cy="307777"/>
          </a:xfrm>
          <a:prstGeom prst="rect">
            <a:avLst/>
          </a:prstGeom>
          <a:solidFill>
            <a:srgbClr val="FFFFFF">
              <a:alpha val="50196"/>
            </a:srgbClr>
          </a:solidFill>
        </p:spPr>
        <p:txBody>
          <a:bodyPr wrap="none" rtlCol="0">
            <a:spAutoFit/>
          </a:bodyPr>
          <a:lstStyle/>
          <a:p>
            <a:r>
              <a:rPr lang="en-US" altLang="ja-JP" sz="1400" dirty="0">
                <a:solidFill>
                  <a:schemeClr val="tx2"/>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Driver:0.774G</a:t>
            </a:r>
            <a:endParaRPr kumimoji="1" lang="ja-JP" altLang="en-US" sz="1400" dirty="0">
              <a:solidFill>
                <a:schemeClr val="tx2"/>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126" name="テキスト ボックス 125"/>
          <p:cNvSpPr txBox="1"/>
          <p:nvPr/>
        </p:nvSpPr>
        <p:spPr>
          <a:xfrm>
            <a:off x="7749298" y="3138807"/>
            <a:ext cx="1144865" cy="307777"/>
          </a:xfrm>
          <a:prstGeom prst="rect">
            <a:avLst/>
          </a:prstGeom>
          <a:solidFill>
            <a:srgbClr val="FFFFFF">
              <a:alpha val="50196"/>
            </a:srgbClr>
          </a:solidFill>
        </p:spPr>
        <p:txBody>
          <a:bodyPr wrap="none" rtlCol="0">
            <a:spAutoFit/>
          </a:bodyPr>
          <a:lstStyle/>
          <a:p>
            <a:r>
              <a:rPr lang="en-US" altLang="ja-JP" sz="1400" dirty="0">
                <a:solidFill>
                  <a:srgbClr val="FFC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AEB:0.85G</a:t>
            </a:r>
            <a:endParaRPr kumimoji="1" lang="ja-JP" altLang="en-US" sz="1400" dirty="0">
              <a:solidFill>
                <a:srgbClr val="FFC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132" name="円/楕円 36"/>
          <p:cNvSpPr/>
          <p:nvPr/>
        </p:nvSpPr>
        <p:spPr>
          <a:xfrm>
            <a:off x="200472" y="615269"/>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3" name="タイトル 1"/>
          <p:cNvSpPr txBox="1">
            <a:spLocks/>
          </p:cNvSpPr>
          <p:nvPr/>
        </p:nvSpPr>
        <p:spPr>
          <a:xfrm>
            <a:off x="94929" y="22569"/>
            <a:ext cx="9231951" cy="6070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lvl="0" algn="l">
              <a:defRPr/>
            </a:pPr>
            <a:r>
              <a:rPr lang="en-US" altLang="ja-JP" sz="2800" dirty="0">
                <a:solidFill>
                  <a:prstClr val="black"/>
                </a:solidFill>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Competent and Careful human driver performance model</a:t>
            </a:r>
          </a:p>
        </p:txBody>
      </p:sp>
      <p:sp>
        <p:nvSpPr>
          <p:cNvPr id="134" name="テキスト ボックス 133"/>
          <p:cNvSpPr txBox="1"/>
          <p:nvPr/>
        </p:nvSpPr>
        <p:spPr>
          <a:xfrm>
            <a:off x="1204340" y="2497799"/>
            <a:ext cx="1070740" cy="461665"/>
          </a:xfrm>
          <a:prstGeom prst="rect">
            <a:avLst/>
          </a:prstGeom>
          <a:noFill/>
        </p:spPr>
        <p:txBody>
          <a:bodyPr wrap="square" rtlCol="0">
            <a:spAutoFit/>
          </a:bodyPr>
          <a:lstStyle>
            <a:defPPr>
              <a:defRPr lang="en-US"/>
            </a:defPPr>
            <a:lvl1pPr marR="0" lvl="0" indent="0" defTabSz="1072866" fontAlgn="auto">
              <a:lnSpc>
                <a:spcPct val="100000"/>
              </a:lnSpc>
              <a:spcBef>
                <a:spcPts val="0"/>
              </a:spcBef>
              <a:spcAft>
                <a:spcPts val="0"/>
              </a:spcAft>
              <a:buClrTx/>
              <a:buSzTx/>
              <a:buFontTx/>
              <a:buNone/>
              <a:tabLst/>
              <a:defRPr kumimoji="1" sz="1200" b="0" i="0" u="none" strike="noStrike" cap="none" spc="0" normalizeH="0" baseline="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defRPr>
            </a:lvl1p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b="1" i="0" u="none" strike="noStrike" kern="1200" cap="none" spc="0" normalizeH="0" baseline="0" noProof="0" dirty="0">
                <a:ln>
                  <a:noFill/>
                </a:ln>
                <a:solidFill>
                  <a:prstClr val="black"/>
                </a:solidFill>
                <a:effectLst>
                  <a:glow rad="101600">
                    <a:prstClr val="white">
                      <a:alpha val="60000"/>
                    </a:prstClr>
                  </a:glow>
                </a:effectLst>
                <a:uLnTx/>
                <a:uFillTx/>
              </a:rPr>
              <a:t>Situation</a:t>
            </a:r>
          </a:p>
          <a:p>
            <a:pPr marL="0" marR="0" lvl="0" indent="0" algn="l" defTabSz="1072866" rtl="0" eaLnBrk="1" fontAlgn="auto" latinLnBrk="0" hangingPunct="1">
              <a:lnSpc>
                <a:spcPct val="100000"/>
              </a:lnSpc>
              <a:spcBef>
                <a:spcPts val="0"/>
              </a:spcBef>
              <a:spcAft>
                <a:spcPts val="0"/>
              </a:spcAft>
              <a:buClrTx/>
              <a:buSzTx/>
              <a:buFontTx/>
              <a:buNone/>
              <a:tabLst/>
              <a:defRPr/>
            </a:pPr>
            <a:r>
              <a:rPr lang="en-US" altLang="ja-JP" b="1" dirty="0"/>
              <a:t>Perception</a:t>
            </a:r>
            <a:endParaRPr kumimoji="1" lang="en-US" altLang="ja-JP" b="1" i="0" u="none" strike="noStrike" kern="1200" cap="none" spc="0" normalizeH="0" baseline="0" noProof="0" dirty="0">
              <a:ln>
                <a:noFill/>
              </a:ln>
              <a:solidFill>
                <a:prstClr val="black"/>
              </a:solidFill>
              <a:effectLst>
                <a:glow rad="101600">
                  <a:prstClr val="white">
                    <a:alpha val="60000"/>
                  </a:prstClr>
                </a:glow>
              </a:effectLst>
              <a:uLnTx/>
              <a:uFillTx/>
            </a:endParaRPr>
          </a:p>
        </p:txBody>
      </p:sp>
      <p:sp>
        <p:nvSpPr>
          <p:cNvPr id="135" name="テキスト ボックス 134"/>
          <p:cNvSpPr txBox="1"/>
          <p:nvPr/>
        </p:nvSpPr>
        <p:spPr>
          <a:xfrm>
            <a:off x="2360503" y="2578606"/>
            <a:ext cx="1981962" cy="276999"/>
          </a:xfrm>
          <a:prstGeom prst="rect">
            <a:avLst/>
          </a:prstGeom>
          <a:noFill/>
        </p:spPr>
        <p:txBody>
          <a:bodyPr wrap="square" rtlCol="0">
            <a:spAutoFit/>
          </a:bodyPr>
          <a:lstStyle>
            <a:defPPr>
              <a:defRPr lang="en-US"/>
            </a:defPPr>
            <a:lvl1pPr marR="0" lvl="0" indent="0" defTabSz="1072866" fontAlgn="auto">
              <a:lnSpc>
                <a:spcPct val="100000"/>
              </a:lnSpc>
              <a:spcBef>
                <a:spcPts val="0"/>
              </a:spcBef>
              <a:spcAft>
                <a:spcPts val="0"/>
              </a:spcAft>
              <a:buClrTx/>
              <a:buSzTx/>
              <a:buFontTx/>
              <a:buNone/>
              <a:tabLst/>
              <a:defRPr kumimoji="1" sz="1200" b="0" i="0" u="none" strike="noStrike" cap="none" spc="0" normalizeH="0" baseline="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defRPr>
            </a:lvl1p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b="1" i="0" u="none" strike="noStrike" kern="1200" cap="none" spc="0" normalizeH="0" baseline="0" noProof="0" dirty="0">
                <a:ln>
                  <a:noFill/>
                </a:ln>
                <a:solidFill>
                  <a:prstClr val="black"/>
                </a:solidFill>
                <a:effectLst>
                  <a:glow rad="101600">
                    <a:prstClr val="white">
                      <a:alpha val="60000"/>
                    </a:prstClr>
                  </a:glow>
                </a:effectLst>
                <a:uLnTx/>
                <a:uFillTx/>
              </a:rPr>
              <a:t>Risk </a:t>
            </a:r>
            <a:r>
              <a:rPr lang="en-US" altLang="ja-JP" b="1" dirty="0"/>
              <a:t>Perceived Delay</a:t>
            </a:r>
            <a:endParaRPr kumimoji="1" lang="en-US" altLang="ja-JP" b="1" i="0" u="none" strike="noStrike" kern="1200" cap="none" spc="0" normalizeH="0" baseline="0" noProof="0" dirty="0">
              <a:ln>
                <a:noFill/>
              </a:ln>
              <a:solidFill>
                <a:prstClr val="black"/>
              </a:solidFill>
              <a:effectLst>
                <a:glow rad="101600">
                  <a:prstClr val="white">
                    <a:alpha val="60000"/>
                  </a:prstClr>
                </a:glow>
              </a:effectLst>
              <a:uLnTx/>
              <a:uFillTx/>
            </a:endParaRPr>
          </a:p>
        </p:txBody>
      </p:sp>
      <p:sp>
        <p:nvSpPr>
          <p:cNvPr id="154" name="テキスト ボックス 153"/>
          <p:cNvSpPr txBox="1"/>
          <p:nvPr/>
        </p:nvSpPr>
        <p:spPr>
          <a:xfrm>
            <a:off x="2862166" y="3344227"/>
            <a:ext cx="797013" cy="307777"/>
          </a:xfrm>
          <a:prstGeom prst="rect">
            <a:avLst/>
          </a:prstGeom>
          <a:noFill/>
        </p:spPr>
        <p:txBody>
          <a:bodyPr wrap="none" rtlCol="0">
            <a:spAutoFit/>
          </a:bodyPr>
          <a:lstStyle>
            <a:defPPr>
              <a:defRPr lang="en-US"/>
            </a:defPPr>
            <a:lvl1pPr marR="0" lvl="0" indent="0" defTabSz="1072866" fontAlgn="auto">
              <a:lnSpc>
                <a:spcPct val="100000"/>
              </a:lnSpc>
              <a:spcBef>
                <a:spcPts val="0"/>
              </a:spcBef>
              <a:spcAft>
                <a:spcPts val="0"/>
              </a:spcAft>
              <a:buClrTx/>
              <a:buSzTx/>
              <a:buFontTx/>
              <a:buNone/>
              <a:tabLst/>
              <a:defRPr kumimoji="1" sz="1200" b="0" i="0" u="none" strike="noStrike" cap="none" spc="0" normalizeH="0" baseline="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defRPr>
            </a:lvl1p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0.72m</a:t>
            </a:r>
          </a:p>
        </p:txBody>
      </p:sp>
      <p:sp>
        <p:nvSpPr>
          <p:cNvPr id="155" name="テキスト ボックス 154"/>
          <p:cNvSpPr txBox="1"/>
          <p:nvPr/>
        </p:nvSpPr>
        <p:spPr>
          <a:xfrm>
            <a:off x="1155723" y="3393853"/>
            <a:ext cx="918841" cy="307777"/>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0.375m</a:t>
            </a:r>
          </a:p>
        </p:txBody>
      </p:sp>
      <p:cxnSp>
        <p:nvCxnSpPr>
          <p:cNvPr id="242" name="直線コネクタ 241"/>
          <p:cNvCxnSpPr/>
          <p:nvPr/>
        </p:nvCxnSpPr>
        <p:spPr>
          <a:xfrm flipV="1">
            <a:off x="588619" y="2890648"/>
            <a:ext cx="0" cy="1264271"/>
          </a:xfrm>
          <a:prstGeom prst="line">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1F25B796-51C5-48F3-97B0-F4A72A0E66D1}" type="slidenum">
              <a:rPr kumimoji="1" lang="ja-JP" altLang="en-US" smtClean="0"/>
              <a:t>21</a:t>
            </a:fld>
            <a:endParaRPr kumimoji="1" lang="ja-JP" altLang="en-US"/>
          </a:p>
        </p:txBody>
      </p:sp>
    </p:spTree>
    <p:extLst>
      <p:ext uri="{BB962C8B-B14F-4D97-AF65-F5344CB8AC3E}">
        <p14:creationId xmlns:p14="http://schemas.microsoft.com/office/powerpoint/2010/main" val="2271373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E933740A-99B7-4D95-AE5A-EF5A3B2FE31B}"/>
              </a:ext>
            </a:extLst>
          </p:cNvPr>
          <p:cNvSpPr>
            <a:spLocks noGrp="1"/>
          </p:cNvSpPr>
          <p:nvPr>
            <p:ph type="title"/>
          </p:nvPr>
        </p:nvSpPr>
        <p:spPr/>
        <p:txBody>
          <a:bodyPr/>
          <a:lstStyle/>
          <a:p>
            <a:r>
              <a:rPr lang="en-US" altLang="ja-JP" dirty="0"/>
              <a:t>Background</a:t>
            </a:r>
            <a:endParaRPr lang="ja-JP" altLang="en-US" dirty="0"/>
          </a:p>
        </p:txBody>
      </p:sp>
      <p:sp>
        <p:nvSpPr>
          <p:cNvPr id="5" name="テキスト プレースホルダー 4">
            <a:extLst>
              <a:ext uri="{FF2B5EF4-FFF2-40B4-BE49-F238E27FC236}">
                <a16:creationId xmlns:a16="http://schemas.microsoft.com/office/drawing/2014/main" id="{99172257-764F-4F66-A9DA-40A0C4373E72}"/>
              </a:ext>
            </a:extLst>
          </p:cNvPr>
          <p:cNvSpPr>
            <a:spLocks noGrp="1"/>
          </p:cNvSpPr>
          <p:nvPr>
            <p:ph type="body" idx="1"/>
          </p:nvPr>
        </p:nvSpPr>
        <p:spPr/>
        <p:txBody>
          <a:bodyPr/>
          <a:lstStyle/>
          <a:p>
            <a:endParaRPr lang="ja-JP" altLang="en-US"/>
          </a:p>
        </p:txBody>
      </p:sp>
      <p:sp>
        <p:nvSpPr>
          <p:cNvPr id="2" name="スライド番号プレースホルダー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4169313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167144" y="753567"/>
            <a:ext cx="9517298" cy="1692771"/>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円/楕円 22"/>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dirty="0">
              <a:ln>
                <a:noFill/>
              </a:ln>
              <a:solidFill>
                <a:prstClr val="white"/>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5" name="タイトル 1"/>
          <p:cNvSpPr txBox="1">
            <a:spLocks/>
          </p:cNvSpPr>
          <p:nvPr/>
        </p:nvSpPr>
        <p:spPr>
          <a:xfrm>
            <a:off x="167144" y="-20041"/>
            <a:ext cx="9633520" cy="6070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400"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Accident Rate Caused by Human Factors of Driver (Highway)</a:t>
            </a:r>
            <a:endParaRPr lang="ja-JP" altLang="en-US" sz="2400"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endParaRPr>
          </a:p>
        </p:txBody>
      </p:sp>
      <p:pic>
        <p:nvPicPr>
          <p:cNvPr id="6" name="図 5" descr="일본"/>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987333" y="94347"/>
            <a:ext cx="535077" cy="356629"/>
          </a:xfrm>
          <a:prstGeom prst="rect">
            <a:avLst/>
          </a:prstGeom>
          <a:ln w="3175">
            <a:solidFill>
              <a:schemeClr val="tx1"/>
            </a:solidFill>
          </a:ln>
        </p:spPr>
      </p:pic>
      <p:sp>
        <p:nvSpPr>
          <p:cNvPr id="7" name="テキスト ボックス 6"/>
          <p:cNvSpPr txBox="1"/>
          <p:nvPr/>
        </p:nvSpPr>
        <p:spPr>
          <a:xfrm>
            <a:off x="216306" y="753567"/>
            <a:ext cx="9468136" cy="1631216"/>
          </a:xfrm>
          <a:prstGeom prst="rect">
            <a:avLst/>
          </a:prstGeom>
          <a:noFill/>
        </p:spPr>
        <p:txBody>
          <a:bodyPr wrap="square" rtlCol="0">
            <a:spAutoFit/>
          </a:bodyPr>
          <a:lstStyle/>
          <a:p>
            <a:pPr marL="285750" indent="-285750">
              <a:buFontTx/>
              <a:buChar char="-"/>
            </a:pPr>
            <a:r>
              <a:rPr kumimoji="1" lang="en-US" altLang="ja-JP" sz="2000" dirty="0">
                <a:latin typeface="Meiryo UI" panose="020B0604030504040204" pitchFamily="50" charset="-128"/>
                <a:ea typeface="Meiryo UI" panose="020B0604030504040204" pitchFamily="50" charset="-128"/>
                <a:cs typeface="Arial" panose="020B0604020202020204" pitchFamily="34" charset="0"/>
              </a:rPr>
              <a:t>97% of the accidents were related to the human factors of driver. </a:t>
            </a:r>
            <a:r>
              <a:rPr lang="en-US" altLang="ja-JP" sz="2000" b="1" dirty="0">
                <a:solidFill>
                  <a:schemeClr val="accent1">
                    <a:lumMod val="75000"/>
                  </a:schemeClr>
                </a:solidFill>
                <a:latin typeface="Meiryo UI" panose="020B0604030504040204" pitchFamily="50" charset="-128"/>
                <a:ea typeface="Meiryo UI" panose="020B0604030504040204" pitchFamily="50" charset="-128"/>
                <a:cs typeface="Arial" panose="020B0604020202020204" pitchFamily="34" charset="0"/>
              </a:rPr>
              <a:t>(of which 60 % was due to delay in perception caused by caused by lack of attentiveness)</a:t>
            </a:r>
            <a:endParaRPr kumimoji="1" lang="en-US" altLang="ja-JP" sz="700" dirty="0">
              <a:latin typeface="Meiryo UI" panose="020B0604030504040204" pitchFamily="50" charset="-128"/>
              <a:ea typeface="Meiryo UI" panose="020B0604030504040204" pitchFamily="50" charset="-128"/>
              <a:cs typeface="Arial" panose="020B0604020202020204" pitchFamily="34" charset="0"/>
            </a:endParaRPr>
          </a:p>
          <a:p>
            <a:pPr marL="342900" indent="-342900">
              <a:buFontTx/>
              <a:buChar char="-"/>
            </a:pPr>
            <a:r>
              <a:rPr lang="en-US" altLang="ja-JP" sz="2000" dirty="0">
                <a:latin typeface="Meiryo UI" panose="020B0604030504040204" pitchFamily="50" charset="-128"/>
                <a:ea typeface="Meiryo UI" panose="020B0604030504040204" pitchFamily="50" charset="-128"/>
                <a:cs typeface="Arial" panose="020B0604020202020204" pitchFamily="34" charset="0"/>
              </a:rPr>
              <a:t>Most of the accidents can be prevented </a:t>
            </a:r>
            <a:r>
              <a:rPr lang="en-US" altLang="ja-JP" sz="2000" b="1" dirty="0">
                <a:solidFill>
                  <a:schemeClr val="accent1">
                    <a:lumMod val="75000"/>
                  </a:schemeClr>
                </a:solidFill>
                <a:latin typeface="Meiryo UI" panose="020B0604030504040204" pitchFamily="50" charset="-128"/>
                <a:ea typeface="Meiryo UI" panose="020B0604030504040204" pitchFamily="50" charset="-128"/>
                <a:cs typeface="Arial" panose="020B0604020202020204" pitchFamily="34" charset="0"/>
              </a:rPr>
              <a:t>if the driver’s</a:t>
            </a:r>
          </a:p>
          <a:p>
            <a:r>
              <a:rPr lang="en-US" altLang="ja-JP" sz="2000" b="1" dirty="0">
                <a:solidFill>
                  <a:schemeClr val="accent1">
                    <a:lumMod val="75000"/>
                  </a:schemeClr>
                </a:solidFill>
                <a:latin typeface="Meiryo UI" panose="020B0604030504040204" pitchFamily="50" charset="-128"/>
                <a:ea typeface="Meiryo UI" panose="020B0604030504040204" pitchFamily="50" charset="-128"/>
                <a:cs typeface="Arial" panose="020B0604020202020204" pitchFamily="34" charset="0"/>
              </a:rPr>
              <a:t>   level of attentiveness is high.</a:t>
            </a:r>
            <a:endParaRPr kumimoji="1" lang="en-US" altLang="ja-JP" sz="2000" b="1" dirty="0">
              <a:solidFill>
                <a:schemeClr val="accent1">
                  <a:lumMod val="75000"/>
                </a:schemeClr>
              </a:solidFill>
              <a:latin typeface="Meiryo UI" panose="020B0604030504040204" pitchFamily="50" charset="-128"/>
              <a:ea typeface="Meiryo UI" panose="020B0604030504040204" pitchFamily="50" charset="-128"/>
              <a:cs typeface="Arial" panose="020B0604020202020204" pitchFamily="34" charset="0"/>
            </a:endParaRPr>
          </a:p>
        </p:txBody>
      </p:sp>
      <p:sp>
        <p:nvSpPr>
          <p:cNvPr id="8" name="テキスト ボックス 7"/>
          <p:cNvSpPr txBox="1"/>
          <p:nvPr/>
        </p:nvSpPr>
        <p:spPr>
          <a:xfrm>
            <a:off x="465070" y="2486527"/>
            <a:ext cx="9011011" cy="830997"/>
          </a:xfrm>
          <a:prstGeom prst="rect">
            <a:avLst/>
          </a:prstGeom>
          <a:noFill/>
          <a:ln>
            <a:noFill/>
          </a:ln>
        </p:spPr>
        <p:txBody>
          <a:bodyPr wrap="square" rtlCol="0">
            <a:spAutoFit/>
          </a:bodyPr>
          <a:lstStyle/>
          <a:p>
            <a:r>
              <a:rPr lang="ja-JP" altLang="en-US" sz="1600" dirty="0">
                <a:latin typeface="Meiryo UI" panose="020B0604030504040204" pitchFamily="50" charset="-128"/>
                <a:ea typeface="Meiryo UI" panose="020B0604030504040204" pitchFamily="50" charset="-128"/>
                <a:cs typeface="Arial" panose="020B0604020202020204" pitchFamily="34" charset="0"/>
              </a:rPr>
              <a:t>■</a:t>
            </a:r>
            <a:r>
              <a:rPr lang="en-US" altLang="ja-JP" sz="1600" dirty="0">
                <a:latin typeface="Meiryo UI" panose="020B0604030504040204" pitchFamily="50" charset="-128"/>
                <a:ea typeface="Meiryo UI" panose="020B0604030504040204" pitchFamily="50" charset="-128"/>
                <a:cs typeface="Arial" panose="020B0604020202020204" pitchFamily="34" charset="0"/>
              </a:rPr>
              <a:t>Data collection criteria: </a:t>
            </a:r>
          </a:p>
          <a:p>
            <a:r>
              <a:rPr lang="en-US" altLang="ja-JP" sz="1600" dirty="0">
                <a:latin typeface="Meiryo UI" panose="020B0604030504040204" pitchFamily="50" charset="-128"/>
                <a:ea typeface="Meiryo UI" panose="020B0604030504040204" pitchFamily="50" charset="-128"/>
                <a:cs typeface="Arial" panose="020B0604020202020204" pitchFamily="34" charset="0"/>
              </a:rPr>
              <a:t>   Accidents occurred on highways in Japan in which the primary responsible party was</a:t>
            </a:r>
          </a:p>
          <a:p>
            <a:r>
              <a:rPr lang="en-US" altLang="ja-JP" sz="1600" dirty="0">
                <a:latin typeface="Meiryo UI" panose="020B0604030504040204" pitchFamily="50" charset="-128"/>
                <a:ea typeface="Meiryo UI" panose="020B0604030504040204" pitchFamily="50" charset="-128"/>
                <a:cs typeface="Arial" panose="020B0604020202020204" pitchFamily="34" charset="0"/>
              </a:rPr>
              <a:t>   a vehicle (automobile/motorcycle) (2017) </a:t>
            </a:r>
          </a:p>
        </p:txBody>
      </p:sp>
      <p:pic>
        <p:nvPicPr>
          <p:cNvPr id="10" name="図 9"/>
          <p:cNvPicPr>
            <a:picLocks noChangeAspect="1"/>
          </p:cNvPicPr>
          <p:nvPr/>
        </p:nvPicPr>
        <p:blipFill rotWithShape="1">
          <a:blip r:embed="rId4"/>
          <a:srcRect b="41631"/>
          <a:stretch/>
        </p:blipFill>
        <p:spPr>
          <a:xfrm>
            <a:off x="378080" y="3593681"/>
            <a:ext cx="9451217" cy="1934511"/>
          </a:xfrm>
          <a:prstGeom prst="rect">
            <a:avLst/>
          </a:prstGeom>
          <a:noFill/>
        </p:spPr>
      </p:pic>
      <p:sp>
        <p:nvSpPr>
          <p:cNvPr id="11" name="右中かっこ 10"/>
          <p:cNvSpPr/>
          <p:nvPr/>
        </p:nvSpPr>
        <p:spPr>
          <a:xfrm rot="16200000">
            <a:off x="5311566" y="-33499"/>
            <a:ext cx="80760" cy="7756662"/>
          </a:xfrm>
          <a:prstGeom prst="rightBrace">
            <a:avLst>
              <a:gd name="adj1" fmla="val 13013"/>
              <a:gd name="adj2" fmla="val 50000"/>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12" name="テキスト ボックス 11"/>
          <p:cNvSpPr txBox="1"/>
          <p:nvPr/>
        </p:nvSpPr>
        <p:spPr>
          <a:xfrm>
            <a:off x="2921242" y="3414429"/>
            <a:ext cx="4647426" cy="369332"/>
          </a:xfrm>
          <a:prstGeom prst="rect">
            <a:avLst/>
          </a:prstGeom>
          <a:solidFill>
            <a:schemeClr val="bg1"/>
          </a:solidFill>
          <a:ln w="19050">
            <a:solidFill>
              <a:srgbClr val="FF0000"/>
            </a:solidFill>
          </a:ln>
        </p:spPr>
        <p:txBody>
          <a:bodyPr wrap="none" rtlCol="0">
            <a:spAutoFit/>
          </a:bodyPr>
          <a:lstStyle/>
          <a:p>
            <a:r>
              <a:rPr lang="en-US" altLang="ja-JP" b="1" dirty="0">
                <a:latin typeface="Arial" panose="020B0604020202020204" pitchFamily="34" charset="0"/>
                <a:ea typeface="Meiryo UI" panose="020B0604030504040204" pitchFamily="50" charset="-128"/>
                <a:cs typeface="Arial" panose="020B0604020202020204" pitchFamily="34" charset="0"/>
              </a:rPr>
              <a:t>Accidents related to human factors: 97%</a:t>
            </a:r>
            <a:endParaRPr kumimoji="1" lang="ja-JP" altLang="en-US" b="1" dirty="0">
              <a:latin typeface="Arial" panose="020B0604020202020204" pitchFamily="34" charset="0"/>
              <a:ea typeface="Meiryo UI" panose="020B0604030504040204" pitchFamily="50" charset="-128"/>
              <a:cs typeface="Arial" panose="020B0604020202020204" pitchFamily="34" charset="0"/>
            </a:endParaRPr>
          </a:p>
        </p:txBody>
      </p:sp>
      <p:sp>
        <p:nvSpPr>
          <p:cNvPr id="13" name="テキスト ボックス 12"/>
          <p:cNvSpPr txBox="1"/>
          <p:nvPr/>
        </p:nvSpPr>
        <p:spPr>
          <a:xfrm>
            <a:off x="332931" y="5611643"/>
            <a:ext cx="3348994" cy="1169551"/>
          </a:xfrm>
          <a:prstGeom prst="rect">
            <a:avLst/>
          </a:prstGeom>
          <a:solidFill>
            <a:schemeClr val="bg1"/>
          </a:solidFill>
        </p:spPr>
        <p:txBody>
          <a:bodyPr wrap="none" rtlCol="0">
            <a:spAutoFit/>
          </a:bodyPr>
          <a:lstStyle/>
          <a:p>
            <a:r>
              <a:rPr kumimoji="1" lang="en-US" altLang="ja-JP" sz="1400" dirty="0">
                <a:latin typeface="Arial Narrow" panose="020B0606020202030204" pitchFamily="34" charset="0"/>
                <a:ea typeface="Meiryo UI" panose="020B0604030504040204" pitchFamily="50" charset="-128"/>
                <a:cs typeface="Arial" panose="020B0604020202020204" pitchFamily="34" charset="0"/>
              </a:rPr>
              <a:t>Delay in perception</a:t>
            </a:r>
          </a:p>
          <a:p>
            <a:r>
              <a:rPr lang="en-US" altLang="ja-JP" sz="1400" dirty="0">
                <a:latin typeface="Arial Narrow" panose="020B0606020202030204" pitchFamily="34" charset="0"/>
                <a:ea typeface="Meiryo UI" panose="020B0604030504040204" pitchFamily="50" charset="-128"/>
                <a:cs typeface="Arial" panose="020B0604020202020204" pitchFamily="34" charset="0"/>
              </a:rPr>
              <a:t>(inattention to the forward roadway (external))</a:t>
            </a:r>
            <a:r>
              <a:rPr kumimoji="1" lang="ja-JP" altLang="en-US" sz="1400" dirty="0">
                <a:latin typeface="Arial Narrow" panose="020B0606020202030204" pitchFamily="34" charset="0"/>
                <a:ea typeface="Meiryo UI" panose="020B0604030504040204" pitchFamily="50" charset="-128"/>
                <a:cs typeface="Arial" panose="020B0604020202020204" pitchFamily="34" charset="0"/>
              </a:rPr>
              <a:t> </a:t>
            </a:r>
            <a:endParaRPr kumimoji="1" lang="en-US" altLang="ja-JP" sz="1400" dirty="0">
              <a:latin typeface="Arial Narrow" panose="020B0606020202030204" pitchFamily="34" charset="0"/>
              <a:ea typeface="Meiryo UI" panose="020B0604030504040204" pitchFamily="50" charset="-128"/>
              <a:cs typeface="Arial" panose="020B0604020202020204" pitchFamily="34" charset="0"/>
            </a:endParaRPr>
          </a:p>
          <a:p>
            <a:pPr>
              <a:lnSpc>
                <a:spcPct val="150000"/>
              </a:lnSpc>
            </a:pPr>
            <a:r>
              <a:rPr lang="en-US" altLang="ja-JP" sz="1400" dirty="0">
                <a:latin typeface="Arial Narrow" panose="020B0606020202030204" pitchFamily="34" charset="0"/>
                <a:ea typeface="Meiryo UI" panose="020B0604030504040204" pitchFamily="50" charset="-128"/>
                <a:cs typeface="Arial" panose="020B0604020202020204" pitchFamily="34" charset="0"/>
              </a:rPr>
              <a:t>Delay in perception (safety check insufficient)  </a:t>
            </a:r>
          </a:p>
          <a:p>
            <a:pPr>
              <a:lnSpc>
                <a:spcPct val="150000"/>
              </a:lnSpc>
            </a:pPr>
            <a:r>
              <a:rPr kumimoji="1" lang="en-US" altLang="ja-JP" sz="1400" dirty="0">
                <a:latin typeface="Arial Narrow" panose="020B0606020202030204" pitchFamily="34" charset="0"/>
                <a:ea typeface="Meiryo UI" panose="020B0604030504040204" pitchFamily="50" charset="-128"/>
                <a:cs typeface="Arial" panose="020B0604020202020204" pitchFamily="34" charset="0"/>
              </a:rPr>
              <a:t>Misjudgment (traffic environment)</a:t>
            </a:r>
            <a:endParaRPr kumimoji="1" lang="ja-JP" altLang="en-US" sz="1400" dirty="0">
              <a:latin typeface="Arial Narrow" panose="020B0606020202030204" pitchFamily="34" charset="0"/>
              <a:ea typeface="Meiryo UI" panose="020B0604030504040204" pitchFamily="50" charset="-128"/>
              <a:cs typeface="Arial" panose="020B0604020202020204" pitchFamily="34" charset="0"/>
            </a:endParaRPr>
          </a:p>
        </p:txBody>
      </p:sp>
      <p:sp>
        <p:nvSpPr>
          <p:cNvPr id="14" name="テキスト ボックス 13"/>
          <p:cNvSpPr txBox="1"/>
          <p:nvPr/>
        </p:nvSpPr>
        <p:spPr>
          <a:xfrm>
            <a:off x="3816800" y="5632708"/>
            <a:ext cx="2106667" cy="1169551"/>
          </a:xfrm>
          <a:prstGeom prst="rect">
            <a:avLst/>
          </a:prstGeom>
          <a:solidFill>
            <a:schemeClr val="bg1"/>
          </a:solidFill>
        </p:spPr>
        <p:txBody>
          <a:bodyPr wrap="none" rtlCol="0">
            <a:spAutoFit/>
          </a:bodyPr>
          <a:lstStyle/>
          <a:p>
            <a:r>
              <a:rPr lang="en-US" altLang="ja-JP" sz="1400" dirty="0">
                <a:latin typeface="Arial Narrow" panose="020B0606020202030204" pitchFamily="34" charset="0"/>
                <a:ea typeface="Meiryo UI" panose="020B0604030504040204" pitchFamily="50" charset="-128"/>
                <a:cs typeface="Arial" panose="020B0604020202020204" pitchFamily="34" charset="0"/>
              </a:rPr>
              <a:t>Misjudgment</a:t>
            </a:r>
          </a:p>
          <a:p>
            <a:r>
              <a:rPr lang="en-US" altLang="ja-JP" sz="1400" dirty="0">
                <a:latin typeface="Arial Narrow" panose="020B0606020202030204" pitchFamily="34" charset="0"/>
                <a:ea typeface="Meiryo UI" panose="020B0604030504040204" pitchFamily="50" charset="-128"/>
                <a:cs typeface="Arial" panose="020B0604020202020204" pitchFamily="34" charset="0"/>
              </a:rPr>
              <a:t>(inattention to the movement)</a:t>
            </a:r>
          </a:p>
          <a:p>
            <a:pPr>
              <a:lnSpc>
                <a:spcPct val="150000"/>
              </a:lnSpc>
            </a:pPr>
            <a:r>
              <a:rPr lang="en-US" altLang="ja-JP" sz="1400" dirty="0">
                <a:latin typeface="Arial Narrow" panose="020B0606020202030204" pitchFamily="34" charset="0"/>
                <a:ea typeface="Meiryo UI" panose="020B0604030504040204" pitchFamily="50" charset="-128"/>
                <a:cs typeface="Arial" panose="020B0604020202020204" pitchFamily="34" charset="0"/>
              </a:rPr>
              <a:t>Operation mistake</a:t>
            </a:r>
            <a:r>
              <a:rPr lang="ja-JP" altLang="en-US" sz="1400" dirty="0">
                <a:latin typeface="Arial Narrow" panose="020B0606020202030204" pitchFamily="34" charset="0"/>
                <a:ea typeface="Meiryo UI" panose="020B0604030504040204" pitchFamily="50" charset="-128"/>
                <a:cs typeface="Arial" panose="020B0604020202020204" pitchFamily="34" charset="0"/>
              </a:rPr>
              <a:t> </a:t>
            </a:r>
            <a:endParaRPr lang="en-US" altLang="ja-JP" sz="1400" dirty="0">
              <a:latin typeface="Arial Narrow" panose="020B0606020202030204" pitchFamily="34" charset="0"/>
              <a:ea typeface="Meiryo UI" panose="020B0604030504040204" pitchFamily="50" charset="-128"/>
              <a:cs typeface="Arial" panose="020B0604020202020204" pitchFamily="34" charset="0"/>
            </a:endParaRPr>
          </a:p>
          <a:p>
            <a:pPr>
              <a:lnSpc>
                <a:spcPct val="150000"/>
              </a:lnSpc>
            </a:pPr>
            <a:r>
              <a:rPr lang="en-US" altLang="ja-JP" sz="1400" dirty="0">
                <a:latin typeface="Arial Narrow" panose="020B0606020202030204" pitchFamily="34" charset="0"/>
                <a:ea typeface="Meiryo UI" panose="020B0604030504040204" pitchFamily="50" charset="-128"/>
                <a:cs typeface="Arial" panose="020B0604020202020204" pitchFamily="34" charset="0"/>
              </a:rPr>
              <a:t>Unknown</a:t>
            </a:r>
            <a:endParaRPr kumimoji="1" lang="ja-JP" altLang="en-US" sz="1400" dirty="0">
              <a:latin typeface="Arial Narrow" panose="020B0606020202030204" pitchFamily="34" charset="0"/>
              <a:ea typeface="Meiryo UI" panose="020B0604030504040204" pitchFamily="50" charset="-128"/>
              <a:cs typeface="Arial" panose="020B0604020202020204" pitchFamily="34" charset="0"/>
            </a:endParaRPr>
          </a:p>
        </p:txBody>
      </p:sp>
      <p:sp>
        <p:nvSpPr>
          <p:cNvPr id="15" name="テキスト ボックス 14"/>
          <p:cNvSpPr txBox="1"/>
          <p:nvPr/>
        </p:nvSpPr>
        <p:spPr>
          <a:xfrm>
            <a:off x="6403026" y="5614063"/>
            <a:ext cx="3172663" cy="1169551"/>
          </a:xfrm>
          <a:prstGeom prst="rect">
            <a:avLst/>
          </a:prstGeom>
          <a:solidFill>
            <a:schemeClr val="bg1"/>
          </a:solidFill>
        </p:spPr>
        <p:txBody>
          <a:bodyPr wrap="none" rtlCol="0">
            <a:spAutoFit/>
          </a:bodyPr>
          <a:lstStyle/>
          <a:p>
            <a:r>
              <a:rPr lang="en-US" altLang="ja-JP" sz="1400" dirty="0">
                <a:latin typeface="Arial Narrow" panose="020B0606020202030204" pitchFamily="34" charset="0"/>
                <a:ea typeface="Meiryo UI" panose="020B0604030504040204" pitchFamily="50" charset="-128"/>
                <a:cs typeface="Arial" panose="020B0604020202020204" pitchFamily="34" charset="0"/>
              </a:rPr>
              <a:t>Delay in perception</a:t>
            </a:r>
          </a:p>
          <a:p>
            <a:r>
              <a:rPr lang="en-US" altLang="ja-JP" sz="1400" dirty="0">
                <a:latin typeface="Arial Narrow" panose="020B0606020202030204" pitchFamily="34" charset="0"/>
                <a:ea typeface="Meiryo UI" panose="020B0604030504040204" pitchFamily="50" charset="-128"/>
                <a:cs typeface="Arial" panose="020B0604020202020204" pitchFamily="34" charset="0"/>
              </a:rPr>
              <a:t>(inattention to the forward roadway (internal)) </a:t>
            </a:r>
            <a:endParaRPr kumimoji="1" lang="en-US" altLang="ja-JP" sz="1400" dirty="0">
              <a:latin typeface="Arial Narrow" panose="020B0606020202030204" pitchFamily="34" charset="0"/>
              <a:ea typeface="Meiryo UI" panose="020B0604030504040204" pitchFamily="50" charset="-128"/>
              <a:cs typeface="Arial" panose="020B0604020202020204" pitchFamily="34" charset="0"/>
            </a:endParaRPr>
          </a:p>
          <a:p>
            <a:pPr>
              <a:lnSpc>
                <a:spcPct val="150000"/>
              </a:lnSpc>
            </a:pPr>
            <a:r>
              <a:rPr lang="en-US" altLang="ja-JP" sz="1400" dirty="0">
                <a:latin typeface="Arial Narrow" panose="020B0606020202030204" pitchFamily="34" charset="0"/>
                <a:ea typeface="Meiryo UI" panose="020B0604030504040204" pitchFamily="50" charset="-128"/>
                <a:cs typeface="Arial" panose="020B0604020202020204" pitchFamily="34" charset="0"/>
              </a:rPr>
              <a:t>Misjudgment (wrong assumption)</a:t>
            </a:r>
          </a:p>
          <a:p>
            <a:pPr>
              <a:lnSpc>
                <a:spcPct val="150000"/>
              </a:lnSpc>
            </a:pPr>
            <a:r>
              <a:rPr kumimoji="1" lang="en-US" altLang="ja-JP" sz="1400" dirty="0">
                <a:latin typeface="Arial Narrow" panose="020B0606020202030204" pitchFamily="34" charset="0"/>
                <a:ea typeface="Meiryo UI" panose="020B0604030504040204" pitchFamily="50" charset="-128"/>
                <a:cs typeface="Arial" panose="020B0604020202020204" pitchFamily="34" charset="0"/>
              </a:rPr>
              <a:t>Special cases </a:t>
            </a:r>
            <a:endParaRPr kumimoji="1" lang="ja-JP" altLang="en-US" sz="1400" baseline="30000" dirty="0">
              <a:latin typeface="Arial Narrow" panose="020B0606020202030204" pitchFamily="34" charset="0"/>
              <a:ea typeface="Meiryo UI" panose="020B0604030504040204" pitchFamily="50" charset="-128"/>
              <a:cs typeface="Arial" panose="020B0604020202020204" pitchFamily="34" charset="0"/>
            </a:endParaRPr>
          </a:p>
        </p:txBody>
      </p:sp>
      <p:sp>
        <p:nvSpPr>
          <p:cNvPr id="16" name="正方形/長方形 15"/>
          <p:cNvSpPr/>
          <p:nvPr/>
        </p:nvSpPr>
        <p:spPr>
          <a:xfrm>
            <a:off x="192671" y="5698959"/>
            <a:ext cx="125993" cy="125993"/>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17" name="正方形/長方形 16"/>
          <p:cNvSpPr/>
          <p:nvPr/>
        </p:nvSpPr>
        <p:spPr>
          <a:xfrm>
            <a:off x="192671" y="6198383"/>
            <a:ext cx="125993" cy="125993"/>
          </a:xfrm>
          <a:prstGeom prst="rect">
            <a:avLst/>
          </a:prstGeom>
          <a:solidFill>
            <a:schemeClr val="accent4">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18" name="正方形/長方形 17"/>
          <p:cNvSpPr/>
          <p:nvPr/>
        </p:nvSpPr>
        <p:spPr>
          <a:xfrm>
            <a:off x="192671" y="6520306"/>
            <a:ext cx="125993" cy="125993"/>
          </a:xfrm>
          <a:prstGeom prst="rect">
            <a:avLst/>
          </a:prstGeom>
          <a:solidFill>
            <a:schemeClr val="tx2">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19" name="正方形/長方形 18"/>
          <p:cNvSpPr/>
          <p:nvPr/>
        </p:nvSpPr>
        <p:spPr>
          <a:xfrm>
            <a:off x="3667098" y="5716328"/>
            <a:ext cx="125993" cy="125993"/>
          </a:xfrm>
          <a:prstGeom prst="rect">
            <a:avLst/>
          </a:prstGeom>
          <a:solidFill>
            <a:schemeClr val="accent2">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0" name="正方形/長方形 19"/>
          <p:cNvSpPr/>
          <p:nvPr/>
        </p:nvSpPr>
        <p:spPr>
          <a:xfrm>
            <a:off x="3667098" y="6211931"/>
            <a:ext cx="125993" cy="125993"/>
          </a:xfrm>
          <a:prstGeom prst="rect">
            <a:avLst/>
          </a:prstGeom>
          <a:solidFill>
            <a:schemeClr val="tx2">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1" name="正方形/長方形 20"/>
          <p:cNvSpPr/>
          <p:nvPr/>
        </p:nvSpPr>
        <p:spPr>
          <a:xfrm>
            <a:off x="3667098" y="6527754"/>
            <a:ext cx="125993" cy="125993"/>
          </a:xfrm>
          <a:prstGeom prst="rect">
            <a:avLst/>
          </a:prstGeom>
          <a:solidFill>
            <a:schemeClr val="bg1">
              <a:lumMod val="9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2" name="正方形/長方形 21"/>
          <p:cNvSpPr/>
          <p:nvPr/>
        </p:nvSpPr>
        <p:spPr>
          <a:xfrm>
            <a:off x="6241363" y="5716328"/>
            <a:ext cx="125993" cy="125993"/>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3" name="正方形/長方形 22"/>
          <p:cNvSpPr/>
          <p:nvPr/>
        </p:nvSpPr>
        <p:spPr>
          <a:xfrm>
            <a:off x="6241363" y="6190668"/>
            <a:ext cx="125993" cy="125993"/>
          </a:xfrm>
          <a:prstGeom prst="rect">
            <a:avLst/>
          </a:prstGeom>
          <a:solidFill>
            <a:schemeClr val="accent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4" name="正方形/長方形 23"/>
          <p:cNvSpPr/>
          <p:nvPr/>
        </p:nvSpPr>
        <p:spPr>
          <a:xfrm>
            <a:off x="6241363" y="6520673"/>
            <a:ext cx="125993" cy="125993"/>
          </a:xfrm>
          <a:prstGeom prst="rect">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6" name="テキスト ボックス 25"/>
          <p:cNvSpPr txBox="1"/>
          <p:nvPr/>
        </p:nvSpPr>
        <p:spPr>
          <a:xfrm>
            <a:off x="52256" y="4184511"/>
            <a:ext cx="1343638" cy="523220"/>
          </a:xfrm>
          <a:prstGeom prst="rect">
            <a:avLst/>
          </a:prstGeom>
          <a:solidFill>
            <a:schemeClr val="bg1"/>
          </a:solidFill>
        </p:spPr>
        <p:txBody>
          <a:bodyPr wrap="none" rtlCol="0">
            <a:spAutoFit/>
          </a:bodyPr>
          <a:lstStyle/>
          <a:p>
            <a:pPr algn="ctr"/>
            <a:r>
              <a:rPr kumimoji="1" lang="en-US" altLang="ja-JP" sz="1200" dirty="0">
                <a:latin typeface="Arial Narrow" panose="020B0606020202030204" pitchFamily="34" charset="0"/>
                <a:ea typeface="Meiryo UI" panose="020B0604030504040204" pitchFamily="50" charset="-128"/>
                <a:cs typeface="Arial" panose="020B0604020202020204" pitchFamily="34" charset="0"/>
              </a:rPr>
              <a:t>Number of accidents</a:t>
            </a:r>
          </a:p>
          <a:p>
            <a:pPr algn="ctr"/>
            <a:r>
              <a:rPr kumimoji="1" lang="ja-JP" altLang="en-US" sz="1600" dirty="0">
                <a:latin typeface="Arial Narrow" panose="020B0606020202030204" pitchFamily="34" charset="0"/>
                <a:ea typeface="Meiryo UI" panose="020B0604030504040204" pitchFamily="50" charset="-128"/>
                <a:cs typeface="Arial" panose="020B0604020202020204" pitchFamily="34" charset="0"/>
              </a:rPr>
              <a:t> </a:t>
            </a:r>
            <a:r>
              <a:rPr lang="en-US" altLang="ja-JP" sz="1600" dirty="0">
                <a:latin typeface="Arial Narrow" panose="020B0606020202030204" pitchFamily="34" charset="0"/>
                <a:ea typeface="Meiryo UI" panose="020B0604030504040204" pitchFamily="50" charset="-128"/>
                <a:cs typeface="Arial" panose="020B0604020202020204" pitchFamily="34" charset="0"/>
              </a:rPr>
              <a:t>(n=8,686)</a:t>
            </a:r>
            <a:endParaRPr kumimoji="1" lang="ja-JP" altLang="en-US" sz="1600" dirty="0">
              <a:latin typeface="Arial Narrow" panose="020B0606020202030204" pitchFamily="34" charset="0"/>
              <a:ea typeface="Meiryo UI" panose="020B0604030504040204" pitchFamily="50" charset="-128"/>
              <a:cs typeface="Arial" panose="020B0604020202020204" pitchFamily="34" charset="0"/>
            </a:endParaRPr>
          </a:p>
        </p:txBody>
      </p:sp>
      <p:sp>
        <p:nvSpPr>
          <p:cNvPr id="27" name="正方形/長方形 26"/>
          <p:cNvSpPr/>
          <p:nvPr/>
        </p:nvSpPr>
        <p:spPr>
          <a:xfrm>
            <a:off x="1426665" y="4724832"/>
            <a:ext cx="6845464" cy="299542"/>
          </a:xfrm>
          <a:prstGeom prst="rect">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latin typeface="Arial" panose="020B0604020202020204" pitchFamily="34" charset="0"/>
                <a:ea typeface="Meiryo UI" panose="020B0604030504040204" pitchFamily="50" charset="-128"/>
                <a:cs typeface="Arial" panose="020B0604020202020204" pitchFamily="34" charset="0"/>
              </a:rPr>
              <a:t>Accidents due to low level of attentiveness: 85%</a:t>
            </a:r>
            <a:endParaRPr kumimoji="1" lang="ja-JP" altLang="en-US" sz="1400" b="1" dirty="0">
              <a:solidFill>
                <a:schemeClr val="tx1"/>
              </a:solidFill>
              <a:latin typeface="Arial" panose="020B0604020202020204" pitchFamily="34" charset="0"/>
              <a:ea typeface="Meiryo UI" panose="020B0604030504040204" pitchFamily="50" charset="-128"/>
              <a:cs typeface="Arial" panose="020B0604020202020204" pitchFamily="34" charset="0"/>
            </a:endParaRPr>
          </a:p>
        </p:txBody>
      </p:sp>
      <p:sp>
        <p:nvSpPr>
          <p:cNvPr id="28" name="正方形/長方形 27"/>
          <p:cNvSpPr/>
          <p:nvPr/>
        </p:nvSpPr>
        <p:spPr>
          <a:xfrm>
            <a:off x="1574902" y="3924812"/>
            <a:ext cx="1933543" cy="369332"/>
          </a:xfrm>
          <a:prstGeom prst="rect">
            <a:avLst/>
          </a:prstGeom>
        </p:spPr>
        <p:txBody>
          <a:bodyPr wrap="none">
            <a:spAutoFit/>
          </a:bodyPr>
          <a:lstStyle/>
          <a:p>
            <a:r>
              <a:rPr lang="en-US" altLang="ja-JP" b="1" dirty="0">
                <a:solidFill>
                  <a:schemeClr val="bg1"/>
                </a:solidFill>
                <a:latin typeface="Arial Narrow" panose="020B0606020202030204" pitchFamily="34" charset="0"/>
                <a:ea typeface="Meiryo UI" panose="020B0604030504040204" pitchFamily="50" charset="-128"/>
                <a:cs typeface="Arial" panose="020B0604020202020204" pitchFamily="34" charset="0"/>
              </a:rPr>
              <a:t>Delay in perception</a:t>
            </a:r>
          </a:p>
        </p:txBody>
      </p:sp>
      <p:sp>
        <p:nvSpPr>
          <p:cNvPr id="29" name="正方形/長方形 28"/>
          <p:cNvSpPr/>
          <p:nvPr/>
        </p:nvSpPr>
        <p:spPr>
          <a:xfrm>
            <a:off x="3947980" y="3924816"/>
            <a:ext cx="1351652" cy="369332"/>
          </a:xfrm>
          <a:prstGeom prst="rect">
            <a:avLst/>
          </a:prstGeom>
        </p:spPr>
        <p:txBody>
          <a:bodyPr wrap="none">
            <a:spAutoFit/>
          </a:bodyPr>
          <a:lstStyle/>
          <a:p>
            <a:r>
              <a:rPr lang="en-US" altLang="ja-JP" b="1" dirty="0">
                <a:solidFill>
                  <a:schemeClr val="bg1"/>
                </a:solidFill>
                <a:latin typeface="Arial Narrow" panose="020B0606020202030204" pitchFamily="34" charset="0"/>
                <a:ea typeface="Meiryo UI" panose="020B0604030504040204" pitchFamily="50" charset="-128"/>
                <a:cs typeface="Arial" panose="020B0604020202020204" pitchFamily="34" charset="0"/>
              </a:rPr>
              <a:t>Misjudgment</a:t>
            </a:r>
          </a:p>
        </p:txBody>
      </p:sp>
      <p:sp>
        <p:nvSpPr>
          <p:cNvPr id="30" name="正方形/長方形 29"/>
          <p:cNvSpPr/>
          <p:nvPr/>
        </p:nvSpPr>
        <p:spPr>
          <a:xfrm>
            <a:off x="5647168" y="3963798"/>
            <a:ext cx="1545616" cy="307777"/>
          </a:xfrm>
          <a:prstGeom prst="rect">
            <a:avLst/>
          </a:prstGeom>
        </p:spPr>
        <p:txBody>
          <a:bodyPr wrap="none">
            <a:spAutoFit/>
          </a:bodyPr>
          <a:lstStyle/>
          <a:p>
            <a:r>
              <a:rPr lang="en-US" altLang="ja-JP" sz="1400" b="1" dirty="0">
                <a:solidFill>
                  <a:schemeClr val="bg1"/>
                </a:solidFill>
                <a:latin typeface="Arial Narrow" panose="020B0606020202030204" pitchFamily="34" charset="0"/>
                <a:ea typeface="Meiryo UI" panose="020B0604030504040204" pitchFamily="50" charset="-128"/>
                <a:cs typeface="Arial" panose="020B0604020202020204" pitchFamily="34" charset="0"/>
              </a:rPr>
              <a:t>Delay in perception</a:t>
            </a:r>
          </a:p>
        </p:txBody>
      </p:sp>
      <p:sp>
        <p:nvSpPr>
          <p:cNvPr id="31" name="正方形/長方形 30"/>
          <p:cNvSpPr/>
          <p:nvPr/>
        </p:nvSpPr>
        <p:spPr>
          <a:xfrm>
            <a:off x="7316472" y="3946082"/>
            <a:ext cx="830677" cy="400110"/>
          </a:xfrm>
          <a:prstGeom prst="rect">
            <a:avLst/>
          </a:prstGeom>
        </p:spPr>
        <p:txBody>
          <a:bodyPr wrap="none">
            <a:spAutoFit/>
          </a:bodyPr>
          <a:lstStyle/>
          <a:p>
            <a:pPr algn="ctr">
              <a:lnSpc>
                <a:spcPts val="1200"/>
              </a:lnSpc>
            </a:pPr>
            <a:r>
              <a:rPr lang="en-US" altLang="ja-JP" sz="1200" b="1" dirty="0">
                <a:solidFill>
                  <a:schemeClr val="bg1"/>
                </a:solidFill>
                <a:latin typeface="Arial Narrow" panose="020B0606020202030204" pitchFamily="34" charset="0"/>
                <a:ea typeface="Meiryo UI" panose="020B0604030504040204" pitchFamily="50" charset="-128"/>
                <a:cs typeface="Arial" panose="020B0604020202020204" pitchFamily="34" charset="0"/>
              </a:rPr>
              <a:t>Delay in </a:t>
            </a:r>
          </a:p>
          <a:p>
            <a:pPr algn="ctr">
              <a:lnSpc>
                <a:spcPts val="1200"/>
              </a:lnSpc>
            </a:pPr>
            <a:r>
              <a:rPr lang="en-US" altLang="ja-JP" sz="1200" b="1" dirty="0">
                <a:solidFill>
                  <a:schemeClr val="bg1"/>
                </a:solidFill>
                <a:latin typeface="Arial Narrow" panose="020B0606020202030204" pitchFamily="34" charset="0"/>
                <a:ea typeface="Meiryo UI" panose="020B0604030504040204" pitchFamily="50" charset="-128"/>
                <a:cs typeface="Arial" panose="020B0604020202020204" pitchFamily="34" charset="0"/>
              </a:rPr>
              <a:t>perception</a:t>
            </a:r>
          </a:p>
        </p:txBody>
      </p:sp>
      <p:sp>
        <p:nvSpPr>
          <p:cNvPr id="33" name="正方形/長方形 32"/>
          <p:cNvSpPr/>
          <p:nvPr/>
        </p:nvSpPr>
        <p:spPr>
          <a:xfrm>
            <a:off x="8235827" y="3915749"/>
            <a:ext cx="922048" cy="477054"/>
          </a:xfrm>
          <a:prstGeom prst="rect">
            <a:avLst/>
          </a:prstGeom>
        </p:spPr>
        <p:txBody>
          <a:bodyPr wrap="none">
            <a:spAutoFit/>
          </a:bodyPr>
          <a:lstStyle/>
          <a:p>
            <a:pPr algn="ctr">
              <a:lnSpc>
                <a:spcPts val="1500"/>
              </a:lnSpc>
            </a:pPr>
            <a:r>
              <a:rPr lang="en-US" altLang="ja-JP" sz="1400" b="1" dirty="0">
                <a:solidFill>
                  <a:schemeClr val="bg1"/>
                </a:solidFill>
                <a:latin typeface="Arial Narrow" panose="020B0606020202030204" pitchFamily="34" charset="0"/>
                <a:ea typeface="Meiryo UI" panose="020B0604030504040204" pitchFamily="50" charset="-128"/>
                <a:cs typeface="Arial" panose="020B0604020202020204" pitchFamily="34" charset="0"/>
              </a:rPr>
              <a:t>Operation </a:t>
            </a:r>
          </a:p>
          <a:p>
            <a:pPr algn="ctr">
              <a:lnSpc>
                <a:spcPts val="1500"/>
              </a:lnSpc>
            </a:pPr>
            <a:r>
              <a:rPr lang="en-US" altLang="ja-JP" sz="1400" b="1" dirty="0">
                <a:solidFill>
                  <a:schemeClr val="bg1"/>
                </a:solidFill>
                <a:latin typeface="Arial Narrow" panose="020B0606020202030204" pitchFamily="34" charset="0"/>
                <a:ea typeface="Meiryo UI" panose="020B0604030504040204" pitchFamily="50" charset="-128"/>
                <a:cs typeface="Arial" panose="020B0604020202020204" pitchFamily="34" charset="0"/>
              </a:rPr>
              <a:t>mistake</a:t>
            </a:r>
            <a:r>
              <a:rPr lang="ja-JP" altLang="en-US" sz="1400" b="1" dirty="0">
                <a:solidFill>
                  <a:schemeClr val="bg1"/>
                </a:solidFill>
                <a:latin typeface="Arial Narrow" panose="020B0606020202030204" pitchFamily="34" charset="0"/>
                <a:ea typeface="Meiryo UI" panose="020B0604030504040204" pitchFamily="50" charset="-128"/>
                <a:cs typeface="Arial" panose="020B0604020202020204" pitchFamily="34" charset="0"/>
              </a:rPr>
              <a:t> </a:t>
            </a:r>
            <a:endParaRPr lang="en-US" altLang="ja-JP" sz="1400" b="1" dirty="0">
              <a:solidFill>
                <a:schemeClr val="bg1"/>
              </a:solidFill>
              <a:latin typeface="Arial Narrow" panose="020B0606020202030204" pitchFamily="34" charset="0"/>
              <a:ea typeface="Meiryo UI" panose="020B0604030504040204" pitchFamily="50" charset="-128"/>
              <a:cs typeface="Arial" panose="020B0604020202020204" pitchFamily="34" charset="0"/>
            </a:endParaRPr>
          </a:p>
        </p:txBody>
      </p:sp>
      <p:sp>
        <p:nvSpPr>
          <p:cNvPr id="2" name="スライド番号プレースホルダー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364703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上下矢印 77"/>
          <p:cNvSpPr/>
          <p:nvPr/>
        </p:nvSpPr>
        <p:spPr>
          <a:xfrm rot="5400000">
            <a:off x="771916" y="2693890"/>
            <a:ext cx="1057995" cy="2340968"/>
          </a:xfrm>
          <a:prstGeom prst="upDownArrow">
            <a:avLst>
              <a:gd name="adj1" fmla="val 53895"/>
              <a:gd name="adj2" fmla="val 22608"/>
            </a:avLst>
          </a:prstGeom>
          <a:solidFill>
            <a:srgbClr val="92D050"/>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円/楕円 36"/>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タイトル 1"/>
          <p:cNvSpPr txBox="1">
            <a:spLocks/>
          </p:cNvSpPr>
          <p:nvPr/>
        </p:nvSpPr>
        <p:spPr>
          <a:xfrm>
            <a:off x="154943" y="-39705"/>
            <a:ext cx="9633520" cy="6070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800"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Driver Model Structure</a:t>
            </a:r>
            <a:endParaRPr lang="ja-JP" altLang="en-US" sz="2800"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endParaRPr>
          </a:p>
        </p:txBody>
      </p:sp>
      <p:sp>
        <p:nvSpPr>
          <p:cNvPr id="74" name="正方形/長方形 73"/>
          <p:cNvSpPr/>
          <p:nvPr/>
        </p:nvSpPr>
        <p:spPr>
          <a:xfrm>
            <a:off x="134906" y="1152665"/>
            <a:ext cx="9611249" cy="3287271"/>
          </a:xfrm>
          <a:prstGeom prst="rect">
            <a:avLst/>
          </a:prstGeom>
          <a:noFill/>
          <a:ln w="9525">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82" name="正方形/長方形 81"/>
          <p:cNvSpPr/>
          <p:nvPr/>
        </p:nvSpPr>
        <p:spPr>
          <a:xfrm>
            <a:off x="7278858" y="3407610"/>
            <a:ext cx="2564373" cy="646331"/>
          </a:xfrm>
          <a:prstGeom prst="rect">
            <a:avLst/>
          </a:prstGeom>
        </p:spPr>
        <p:txBody>
          <a:bodyPr wrap="square">
            <a:spAutoFit/>
          </a:bodyPr>
          <a:lstStyle/>
          <a:p>
            <a:pPr algn="ctr"/>
            <a:r>
              <a:rPr lang="en-US" altLang="ja-JP"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Deceleration degree </a:t>
            </a:r>
          </a:p>
          <a:p>
            <a:pPr algn="ctr"/>
            <a:r>
              <a:rPr lang="en-US" altLang="ja-JP"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and Max. G-force</a:t>
            </a:r>
            <a:endParaRPr lang="ja-JP" altLang="en-US"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endParaRPr>
          </a:p>
        </p:txBody>
      </p:sp>
      <p:sp>
        <p:nvSpPr>
          <p:cNvPr id="86" name="正方形/長方形 85"/>
          <p:cNvSpPr/>
          <p:nvPr/>
        </p:nvSpPr>
        <p:spPr>
          <a:xfrm>
            <a:off x="126320" y="3573359"/>
            <a:ext cx="2387366" cy="584775"/>
          </a:xfrm>
          <a:prstGeom prst="rect">
            <a:avLst/>
          </a:prstGeom>
        </p:spPr>
        <p:txBody>
          <a:bodyPr wrap="square">
            <a:spAutoFit/>
          </a:bodyPr>
          <a:lstStyle/>
          <a:p>
            <a:pPr algn="ctr"/>
            <a:r>
              <a:rPr lang="en-US" altLang="ja-JP" sz="16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Risk Perceive </a:t>
            </a:r>
          </a:p>
          <a:p>
            <a:pPr algn="ctr"/>
            <a:r>
              <a:rPr lang="en-US" altLang="ja-JP" sz="16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Situation</a:t>
            </a:r>
          </a:p>
        </p:txBody>
      </p:sp>
      <p:sp>
        <p:nvSpPr>
          <p:cNvPr id="88" name="左右矢印 87"/>
          <p:cNvSpPr/>
          <p:nvPr/>
        </p:nvSpPr>
        <p:spPr>
          <a:xfrm>
            <a:off x="2506334" y="3379215"/>
            <a:ext cx="4821557" cy="46138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grpSp>
        <p:nvGrpSpPr>
          <p:cNvPr id="91" name="グループ化 90"/>
          <p:cNvGrpSpPr/>
          <p:nvPr/>
        </p:nvGrpSpPr>
        <p:grpSpPr>
          <a:xfrm rot="18449271">
            <a:off x="7611587" y="1395733"/>
            <a:ext cx="806642" cy="922623"/>
            <a:chOff x="4176808" y="575431"/>
            <a:chExt cx="806642" cy="922623"/>
          </a:xfrm>
        </p:grpSpPr>
        <p:sp>
          <p:nvSpPr>
            <p:cNvPr id="134" name="正方形/長方形 133"/>
            <p:cNvSpPr/>
            <p:nvPr/>
          </p:nvSpPr>
          <p:spPr>
            <a:xfrm>
              <a:off x="4179260" y="728120"/>
              <a:ext cx="283383" cy="58944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pic>
          <p:nvPicPr>
            <p:cNvPr id="135" name="図 134"/>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4176808" y="1163249"/>
              <a:ext cx="806642" cy="334805"/>
            </a:xfrm>
            <a:prstGeom prst="rect">
              <a:avLst/>
            </a:prstGeom>
          </p:spPr>
        </p:pic>
        <p:sp>
          <p:nvSpPr>
            <p:cNvPr id="136" name="正方形/長方形 135"/>
            <p:cNvSpPr/>
            <p:nvPr/>
          </p:nvSpPr>
          <p:spPr>
            <a:xfrm>
              <a:off x="4178333" y="575431"/>
              <a:ext cx="376657" cy="589445"/>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grpSp>
      <p:sp>
        <p:nvSpPr>
          <p:cNvPr id="115" name="正方形/長方形 114"/>
          <p:cNvSpPr/>
          <p:nvPr/>
        </p:nvSpPr>
        <p:spPr>
          <a:xfrm rot="2011789">
            <a:off x="8436283" y="2131780"/>
            <a:ext cx="136316" cy="5948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116" name="アーチ 115"/>
          <p:cNvSpPr/>
          <p:nvPr/>
        </p:nvSpPr>
        <p:spPr>
          <a:xfrm>
            <a:off x="8211292" y="2523892"/>
            <a:ext cx="427811" cy="429827"/>
          </a:xfrm>
          <a:prstGeom prst="blockArc">
            <a:avLst>
              <a:gd name="adj1" fmla="val 16593359"/>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Arial" panose="020B0604020202020204" pitchFamily="34" charset="0"/>
              <a:cs typeface="Arial" panose="020B0604020202020204" pitchFamily="34" charset="0"/>
            </a:endParaRPr>
          </a:p>
        </p:txBody>
      </p:sp>
      <p:sp>
        <p:nvSpPr>
          <p:cNvPr id="117" name="フローチャート: 論理積ゲート 116"/>
          <p:cNvSpPr/>
          <p:nvPr/>
        </p:nvSpPr>
        <p:spPr>
          <a:xfrm rot="12763630">
            <a:off x="8472335" y="1851877"/>
            <a:ext cx="115297" cy="335063"/>
          </a:xfrm>
          <a:prstGeom prst="flowChartDelay">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118" name="アーチ 117"/>
          <p:cNvSpPr/>
          <p:nvPr/>
        </p:nvSpPr>
        <p:spPr>
          <a:xfrm rot="7143792">
            <a:off x="8464541" y="1624416"/>
            <a:ext cx="427811" cy="429827"/>
          </a:xfrm>
          <a:prstGeom prst="blockArc">
            <a:avLst>
              <a:gd name="adj1" fmla="val 14598115"/>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Arial" panose="020B0604020202020204" pitchFamily="34" charset="0"/>
              <a:cs typeface="Arial" panose="020B0604020202020204" pitchFamily="34" charset="0"/>
            </a:endParaRPr>
          </a:p>
        </p:txBody>
      </p:sp>
      <p:cxnSp>
        <p:nvCxnSpPr>
          <p:cNvPr id="119" name="直線コネクタ 118"/>
          <p:cNvCxnSpPr/>
          <p:nvPr/>
        </p:nvCxnSpPr>
        <p:spPr>
          <a:xfrm>
            <a:off x="7578263" y="2735815"/>
            <a:ext cx="166981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0" name="1 つの角を切り取った四角形 119"/>
          <p:cNvSpPr/>
          <p:nvPr/>
        </p:nvSpPr>
        <p:spPr>
          <a:xfrm flipH="1" flipV="1">
            <a:off x="8687768" y="1621062"/>
            <a:ext cx="579865" cy="225814"/>
          </a:xfrm>
          <a:prstGeom prst="snip1Rect">
            <a:avLst>
              <a:gd name="adj" fmla="val 33063"/>
            </a:avLst>
          </a:prstGeom>
          <a:solidFill>
            <a:schemeClr val="bg1">
              <a:lumMod val="8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cxnSp>
        <p:nvCxnSpPr>
          <p:cNvPr id="121" name="直線コネクタ 120"/>
          <p:cNvCxnSpPr>
            <a:endCxn id="120" idx="2"/>
          </p:cNvCxnSpPr>
          <p:nvPr/>
        </p:nvCxnSpPr>
        <p:spPr>
          <a:xfrm flipV="1">
            <a:off x="9248078" y="1733969"/>
            <a:ext cx="19555" cy="1001406"/>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2" name="右矢印 121"/>
          <p:cNvSpPr/>
          <p:nvPr/>
        </p:nvSpPr>
        <p:spPr>
          <a:xfrm rot="1798917">
            <a:off x="8503323" y="1992857"/>
            <a:ext cx="568964" cy="389364"/>
          </a:xfrm>
          <a:prstGeom prst="rightArrow">
            <a:avLst/>
          </a:prstGeom>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sz="4000">
              <a:latin typeface="Arial" panose="020B0604020202020204" pitchFamily="34" charset="0"/>
              <a:ea typeface="Meiryo UI" panose="020B0604030504040204" pitchFamily="50" charset="-128"/>
              <a:cs typeface="Arial" panose="020B0604020202020204" pitchFamily="34" charset="0"/>
            </a:endParaRPr>
          </a:p>
        </p:txBody>
      </p:sp>
      <p:sp>
        <p:nvSpPr>
          <p:cNvPr id="124" name="正方形/長方形 123"/>
          <p:cNvSpPr/>
          <p:nvPr/>
        </p:nvSpPr>
        <p:spPr>
          <a:xfrm>
            <a:off x="8518602" y="2310823"/>
            <a:ext cx="1140056" cy="307777"/>
          </a:xfrm>
          <a:prstGeom prst="rect">
            <a:avLst/>
          </a:prstGeom>
        </p:spPr>
        <p:txBody>
          <a:bodyPr wrap="none">
            <a:spAutoFit/>
          </a:bodyPr>
          <a:lstStyle/>
          <a:p>
            <a:r>
              <a:rPr lang="en-US" altLang="ja-JP" sz="1400" dirty="0">
                <a:latin typeface="Arial" panose="020B0604020202020204" pitchFamily="34" charset="0"/>
                <a:ea typeface="Meiryo UI" panose="020B0604030504040204" pitchFamily="50" charset="-128"/>
                <a:cs typeface="Arial" panose="020B0604020202020204" pitchFamily="34" charset="0"/>
              </a:rPr>
              <a:t>Brake pedal</a:t>
            </a:r>
            <a:endParaRPr lang="ja-JP" altLang="en-US" sz="1400" dirty="0">
              <a:latin typeface="Arial" panose="020B0604020202020204" pitchFamily="34" charset="0"/>
              <a:ea typeface="Meiryo UI" panose="020B0604030504040204" pitchFamily="50" charset="-128"/>
              <a:cs typeface="Arial" panose="020B0604020202020204" pitchFamily="34" charset="0"/>
            </a:endParaRPr>
          </a:p>
        </p:txBody>
      </p:sp>
      <p:sp>
        <p:nvSpPr>
          <p:cNvPr id="128" name="正方形/長方形 127"/>
          <p:cNvSpPr/>
          <p:nvPr/>
        </p:nvSpPr>
        <p:spPr>
          <a:xfrm>
            <a:off x="134907" y="3350450"/>
            <a:ext cx="9611248" cy="3023899"/>
          </a:xfrm>
          <a:prstGeom prst="rect">
            <a:avLst/>
          </a:prstGeom>
          <a:noFill/>
          <a:ln w="9525">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cxnSp>
        <p:nvCxnSpPr>
          <p:cNvPr id="130" name="直線矢印コネクタ 129"/>
          <p:cNvCxnSpPr/>
          <p:nvPr/>
        </p:nvCxnSpPr>
        <p:spPr>
          <a:xfrm>
            <a:off x="7119496" y="2079756"/>
            <a:ext cx="565852" cy="0"/>
          </a:xfrm>
          <a:prstGeom prst="straightConnector1">
            <a:avLst/>
          </a:prstGeom>
          <a:ln w="7620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34906" y="4445843"/>
            <a:ext cx="9611249" cy="0"/>
          </a:xfrm>
          <a:prstGeom prst="line">
            <a:avLst/>
          </a:prstGeom>
          <a:noFill/>
          <a:ln w="9525">
            <a:solidFill>
              <a:srgbClr val="385D8A"/>
            </a:solidFill>
          </a:ln>
        </p:spPr>
        <p:style>
          <a:lnRef idx="2">
            <a:schemeClr val="accent1">
              <a:shade val="50000"/>
            </a:schemeClr>
          </a:lnRef>
          <a:fillRef idx="1">
            <a:schemeClr val="accent1"/>
          </a:fillRef>
          <a:effectRef idx="0">
            <a:schemeClr val="accent1"/>
          </a:effectRef>
          <a:fontRef idx="minor">
            <a:schemeClr val="lt1"/>
          </a:fontRef>
        </p:style>
      </p:cxnSp>
      <p:pic>
        <p:nvPicPr>
          <p:cNvPr id="262" name="図 261"/>
          <p:cNvPicPr>
            <a:picLocks noChangeAspect="1"/>
          </p:cNvPicPr>
          <p:nvPr/>
        </p:nvPicPr>
        <p:blipFill>
          <a:blip r:embed="rId4"/>
          <a:stretch>
            <a:fillRect/>
          </a:stretch>
        </p:blipFill>
        <p:spPr>
          <a:xfrm>
            <a:off x="2883115" y="1191708"/>
            <a:ext cx="1396441" cy="2125739"/>
          </a:xfrm>
          <a:prstGeom prst="rect">
            <a:avLst/>
          </a:prstGeom>
        </p:spPr>
      </p:pic>
      <p:cxnSp>
        <p:nvCxnSpPr>
          <p:cNvPr id="129" name="直線矢印コネクタ 128"/>
          <p:cNvCxnSpPr/>
          <p:nvPr/>
        </p:nvCxnSpPr>
        <p:spPr>
          <a:xfrm>
            <a:off x="2381723" y="2079756"/>
            <a:ext cx="463589" cy="0"/>
          </a:xfrm>
          <a:prstGeom prst="straightConnector1">
            <a:avLst/>
          </a:prstGeom>
          <a:ln w="7620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134797" y="4504737"/>
            <a:ext cx="2480478" cy="1815882"/>
          </a:xfrm>
          <a:prstGeom prst="rect">
            <a:avLst/>
          </a:prstGeom>
          <a:noFill/>
        </p:spPr>
        <p:txBody>
          <a:bodyPr wrap="square" rtlCol="0">
            <a:spAutoFit/>
          </a:bodyPr>
          <a:lstStyle/>
          <a:p>
            <a:r>
              <a:rPr lang="en-US" altLang="ja-JP" sz="1600" dirty="0">
                <a:latin typeface="Meiryo UI" panose="020B0604030504040204" pitchFamily="50" charset="-128"/>
                <a:ea typeface="Meiryo UI" panose="020B0604030504040204" pitchFamily="50" charset="-128"/>
              </a:rPr>
              <a:t>Definition of a situation that is perceived as a risk that requires evasive action in response to the behavior of surrounding vehicles.</a:t>
            </a:r>
            <a:endParaRPr lang="en-US" altLang="ja-JP" sz="1000" dirty="0">
              <a:latin typeface="Meiryo UI" panose="020B0604030504040204" pitchFamily="50" charset="-128"/>
              <a:ea typeface="Meiryo UI" panose="020B0604030504040204" pitchFamily="50" charset="-128"/>
            </a:endParaRPr>
          </a:p>
        </p:txBody>
      </p:sp>
      <p:sp>
        <p:nvSpPr>
          <p:cNvPr id="263" name="テキスト ボックス 262"/>
          <p:cNvSpPr txBox="1"/>
          <p:nvPr/>
        </p:nvSpPr>
        <p:spPr>
          <a:xfrm>
            <a:off x="2519408" y="4504737"/>
            <a:ext cx="2174218" cy="1569660"/>
          </a:xfrm>
          <a:prstGeom prst="rect">
            <a:avLst/>
          </a:prstGeom>
          <a:noFill/>
        </p:spPr>
        <p:txBody>
          <a:bodyPr wrap="square" rtlCol="0">
            <a:spAutoFit/>
          </a:bodyPr>
          <a:lstStyle/>
          <a:p>
            <a:r>
              <a:rPr lang="en-US" altLang="ja-JP" sz="1600" dirty="0">
                <a:latin typeface="Meiryo UI" panose="020B0604030504040204" pitchFamily="50" charset="-128"/>
                <a:ea typeface="Meiryo UI" panose="020B0604030504040204" pitchFamily="50" charset="-128"/>
              </a:rPr>
              <a:t>The time it takes to perceive the behavior of surrounding vehicles as dangerous</a:t>
            </a:r>
          </a:p>
        </p:txBody>
      </p:sp>
      <p:sp>
        <p:nvSpPr>
          <p:cNvPr id="264" name="テキスト ボックス 263"/>
          <p:cNvSpPr txBox="1"/>
          <p:nvPr/>
        </p:nvSpPr>
        <p:spPr>
          <a:xfrm>
            <a:off x="7357785" y="4504737"/>
            <a:ext cx="2406941" cy="1323439"/>
          </a:xfrm>
          <a:prstGeom prst="rect">
            <a:avLst/>
          </a:prstGeom>
          <a:noFill/>
        </p:spPr>
        <p:txBody>
          <a:bodyPr wrap="square" rtlCol="0">
            <a:spAutoFit/>
          </a:bodyPr>
          <a:lstStyle/>
          <a:p>
            <a:r>
              <a:rPr lang="en-US" altLang="ja-JP" sz="1600" dirty="0">
                <a:latin typeface="Meiryo UI" panose="020B0604030504040204" pitchFamily="50" charset="-128"/>
                <a:ea typeface="Meiryo UI" panose="020B0604030504040204" pitchFamily="50" charset="-128"/>
              </a:rPr>
              <a:t>Definition of time and maximum G until deceleration rises to a given G</a:t>
            </a:r>
          </a:p>
          <a:p>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AEB assist</a:t>
            </a:r>
            <a:endParaRPr kumimoji="1" lang="ja-JP" altLang="en-US" sz="1600" dirty="0">
              <a:latin typeface="Meiryo UI" panose="020B0604030504040204" pitchFamily="50" charset="-128"/>
              <a:ea typeface="Meiryo UI" panose="020B0604030504040204" pitchFamily="50" charset="-128"/>
            </a:endParaRPr>
          </a:p>
        </p:txBody>
      </p:sp>
      <p:pic>
        <p:nvPicPr>
          <p:cNvPr id="2" name="図 1"/>
          <p:cNvPicPr>
            <a:picLocks noChangeAspect="1"/>
          </p:cNvPicPr>
          <p:nvPr/>
        </p:nvPicPr>
        <p:blipFill>
          <a:blip r:embed="rId5"/>
          <a:stretch>
            <a:fillRect/>
          </a:stretch>
        </p:blipFill>
        <p:spPr>
          <a:xfrm>
            <a:off x="499016" y="1199793"/>
            <a:ext cx="1767858" cy="2098566"/>
          </a:xfrm>
          <a:prstGeom prst="rect">
            <a:avLst/>
          </a:prstGeom>
        </p:spPr>
      </p:pic>
      <p:grpSp>
        <p:nvGrpSpPr>
          <p:cNvPr id="3" name="グループ化 2"/>
          <p:cNvGrpSpPr/>
          <p:nvPr/>
        </p:nvGrpSpPr>
        <p:grpSpPr>
          <a:xfrm>
            <a:off x="2510973" y="1152665"/>
            <a:ext cx="4824964" cy="5221684"/>
            <a:chOff x="2510973" y="1152665"/>
            <a:chExt cx="4824964" cy="4921732"/>
          </a:xfrm>
        </p:grpSpPr>
        <p:cxnSp>
          <p:nvCxnSpPr>
            <p:cNvPr id="126" name="直線コネクタ 125"/>
            <p:cNvCxnSpPr/>
            <p:nvPr/>
          </p:nvCxnSpPr>
          <p:spPr>
            <a:xfrm>
              <a:off x="2510973" y="1152665"/>
              <a:ext cx="0" cy="4883508"/>
            </a:xfrm>
            <a:prstGeom prst="line">
              <a:avLst/>
            </a:prstGeom>
            <a:ln>
              <a:solidFill>
                <a:srgbClr val="385D8A"/>
              </a:solidFill>
              <a:prstDash val="dash"/>
            </a:ln>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a:off x="7335937" y="1153249"/>
              <a:ext cx="0" cy="4882924"/>
            </a:xfrm>
            <a:prstGeom prst="line">
              <a:avLst/>
            </a:prstGeom>
            <a:ln>
              <a:solidFill>
                <a:srgbClr val="385D8A"/>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4715473" y="1191473"/>
              <a:ext cx="0" cy="4882924"/>
            </a:xfrm>
            <a:prstGeom prst="line">
              <a:avLst/>
            </a:prstGeom>
            <a:ln>
              <a:solidFill>
                <a:srgbClr val="385D8A"/>
              </a:solidFill>
              <a:prstDash val="dash"/>
            </a:ln>
          </p:spPr>
          <p:style>
            <a:lnRef idx="1">
              <a:schemeClr val="accent1"/>
            </a:lnRef>
            <a:fillRef idx="0">
              <a:schemeClr val="accent1"/>
            </a:fillRef>
            <a:effectRef idx="0">
              <a:schemeClr val="accent1"/>
            </a:effectRef>
            <a:fontRef idx="minor">
              <a:schemeClr val="tx1"/>
            </a:fontRef>
          </p:style>
        </p:cxnSp>
      </p:grpSp>
      <p:grpSp>
        <p:nvGrpSpPr>
          <p:cNvPr id="10" name="グループ化 9"/>
          <p:cNvGrpSpPr/>
          <p:nvPr/>
        </p:nvGrpSpPr>
        <p:grpSpPr>
          <a:xfrm>
            <a:off x="4940428" y="1614007"/>
            <a:ext cx="2388994" cy="1332657"/>
            <a:chOff x="4221970" y="2249614"/>
            <a:chExt cx="2388994" cy="1332657"/>
          </a:xfrm>
        </p:grpSpPr>
        <p:grpSp>
          <p:nvGrpSpPr>
            <p:cNvPr id="9" name="グループ化 8"/>
            <p:cNvGrpSpPr/>
            <p:nvPr/>
          </p:nvGrpSpPr>
          <p:grpSpPr>
            <a:xfrm>
              <a:off x="4327792" y="2284990"/>
              <a:ext cx="969693" cy="806642"/>
              <a:chOff x="9958194" y="1330511"/>
              <a:chExt cx="969693" cy="806642"/>
            </a:xfrm>
          </p:grpSpPr>
          <p:sp>
            <p:nvSpPr>
              <p:cNvPr id="61" name="正方形/長方形 60"/>
              <p:cNvSpPr/>
              <p:nvPr/>
            </p:nvSpPr>
            <p:spPr>
              <a:xfrm rot="17699335">
                <a:off x="10230311" y="1543993"/>
                <a:ext cx="283383" cy="58944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pic>
            <p:nvPicPr>
              <p:cNvPr id="62" name="図 61"/>
              <p:cNvPicPr>
                <a:picLocks noChangeAspect="1"/>
              </p:cNvPicPr>
              <p:nvPr/>
            </p:nvPicPr>
            <p:blipFill>
              <a:blip r:embed="rId3" cstate="email">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7699335" flipH="1">
                <a:off x="10357164" y="1566429"/>
                <a:ext cx="806642" cy="334805"/>
              </a:xfrm>
              <a:prstGeom prst="rect">
                <a:avLst/>
              </a:prstGeom>
            </p:spPr>
          </p:pic>
          <p:sp>
            <p:nvSpPr>
              <p:cNvPr id="63" name="正方形/長方形 62"/>
              <p:cNvSpPr/>
              <p:nvPr/>
            </p:nvSpPr>
            <p:spPr>
              <a:xfrm rot="17699335">
                <a:off x="10064588" y="1438059"/>
                <a:ext cx="376657" cy="589445"/>
              </a:xfrm>
              <a:prstGeom prst="rect">
                <a:avLst/>
              </a:prstGeom>
              <a:solidFill>
                <a:srgbClr val="FFCC6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grpSp>
        <p:sp>
          <p:nvSpPr>
            <p:cNvPr id="92" name="正方形/長方形 91"/>
            <p:cNvSpPr/>
            <p:nvPr/>
          </p:nvSpPr>
          <p:spPr>
            <a:xfrm rot="2011789">
              <a:off x="5300129" y="2760332"/>
              <a:ext cx="136316" cy="5948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93" name="アーチ 92"/>
            <p:cNvSpPr/>
            <p:nvPr/>
          </p:nvSpPr>
          <p:spPr>
            <a:xfrm>
              <a:off x="5075138" y="3152444"/>
              <a:ext cx="427811" cy="429827"/>
            </a:xfrm>
            <a:prstGeom prst="blockArc">
              <a:avLst>
                <a:gd name="adj1" fmla="val 16593359"/>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Arial" panose="020B0604020202020204" pitchFamily="34" charset="0"/>
                <a:cs typeface="Arial" panose="020B0604020202020204" pitchFamily="34" charset="0"/>
              </a:endParaRPr>
            </a:p>
          </p:txBody>
        </p:sp>
        <p:sp>
          <p:nvSpPr>
            <p:cNvPr id="98" name="フローチャート: 論理積ゲート 97"/>
            <p:cNvSpPr/>
            <p:nvPr/>
          </p:nvSpPr>
          <p:spPr>
            <a:xfrm rot="12763630">
              <a:off x="5336181" y="2480429"/>
              <a:ext cx="115297" cy="335063"/>
            </a:xfrm>
            <a:prstGeom prst="flowChartDelay">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106" name="アーチ 105"/>
            <p:cNvSpPr/>
            <p:nvPr/>
          </p:nvSpPr>
          <p:spPr>
            <a:xfrm rot="7143792">
              <a:off x="5328387" y="2252968"/>
              <a:ext cx="427811" cy="429827"/>
            </a:xfrm>
            <a:prstGeom prst="blockArc">
              <a:avLst>
                <a:gd name="adj1" fmla="val 14598115"/>
                <a:gd name="adj2" fmla="val 21444347"/>
                <a:gd name="adj3" fmla="val 1943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Arial" panose="020B0604020202020204" pitchFamily="34" charset="0"/>
                <a:cs typeface="Arial" panose="020B0604020202020204" pitchFamily="34" charset="0"/>
              </a:endParaRPr>
            </a:p>
          </p:txBody>
        </p:sp>
        <p:grpSp>
          <p:nvGrpSpPr>
            <p:cNvPr id="107" name="グループ化 106"/>
            <p:cNvGrpSpPr/>
            <p:nvPr/>
          </p:nvGrpSpPr>
          <p:grpSpPr>
            <a:xfrm rot="17699335">
              <a:off x="4279961" y="2198686"/>
              <a:ext cx="806642" cy="922623"/>
              <a:chOff x="4176808" y="575431"/>
              <a:chExt cx="806642" cy="922623"/>
            </a:xfrm>
          </p:grpSpPr>
          <p:sp>
            <p:nvSpPr>
              <p:cNvPr id="131" name="正方形/長方形 130"/>
              <p:cNvSpPr/>
              <p:nvPr/>
            </p:nvSpPr>
            <p:spPr>
              <a:xfrm>
                <a:off x="4179260" y="728120"/>
                <a:ext cx="283383" cy="58944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pic>
            <p:nvPicPr>
              <p:cNvPr id="132" name="図 131"/>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4176808" y="1163249"/>
                <a:ext cx="806642" cy="334805"/>
              </a:xfrm>
              <a:prstGeom prst="rect">
                <a:avLst/>
              </a:prstGeom>
            </p:spPr>
          </p:pic>
          <p:sp>
            <p:nvSpPr>
              <p:cNvPr id="133" name="正方形/長方形 132"/>
              <p:cNvSpPr/>
              <p:nvPr/>
            </p:nvSpPr>
            <p:spPr>
              <a:xfrm>
                <a:off x="4178333" y="575431"/>
                <a:ext cx="376657" cy="589445"/>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grpSp>
        <p:sp>
          <p:nvSpPr>
            <p:cNvPr id="108" name="右矢印 107"/>
            <p:cNvSpPr/>
            <p:nvPr/>
          </p:nvSpPr>
          <p:spPr>
            <a:xfrm rot="12878734">
              <a:off x="5001672" y="2782689"/>
              <a:ext cx="405495" cy="394637"/>
            </a:xfrm>
            <a:prstGeom prst="rightArrow">
              <a:avLst>
                <a:gd name="adj1" fmla="val 50000"/>
                <a:gd name="adj2" fmla="val 65148"/>
              </a:avLst>
            </a:prstGeom>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sz="4000">
                <a:latin typeface="Arial" panose="020B0604020202020204" pitchFamily="34" charset="0"/>
                <a:ea typeface="Meiryo UI" panose="020B0604030504040204" pitchFamily="50" charset="-128"/>
                <a:cs typeface="Arial" panose="020B0604020202020204" pitchFamily="34" charset="0"/>
              </a:endParaRPr>
            </a:p>
          </p:txBody>
        </p:sp>
        <p:cxnSp>
          <p:nvCxnSpPr>
            <p:cNvPr id="112" name="直線コネクタ 111"/>
            <p:cNvCxnSpPr/>
            <p:nvPr/>
          </p:nvCxnSpPr>
          <p:spPr>
            <a:xfrm>
              <a:off x="4442109" y="3364367"/>
              <a:ext cx="166981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3" name="1 つの角を切り取った四角形 112"/>
            <p:cNvSpPr/>
            <p:nvPr/>
          </p:nvSpPr>
          <p:spPr>
            <a:xfrm flipH="1" flipV="1">
              <a:off x="5551614" y="2249614"/>
              <a:ext cx="579865" cy="225814"/>
            </a:xfrm>
            <a:prstGeom prst="snip1Rect">
              <a:avLst>
                <a:gd name="adj" fmla="val 33063"/>
              </a:avLst>
            </a:prstGeom>
            <a:solidFill>
              <a:schemeClr val="bg1">
                <a:lumMod val="8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cxnSp>
          <p:nvCxnSpPr>
            <p:cNvPr id="114" name="直線コネクタ 113"/>
            <p:cNvCxnSpPr>
              <a:endCxn id="113" idx="2"/>
            </p:cNvCxnSpPr>
            <p:nvPr/>
          </p:nvCxnSpPr>
          <p:spPr>
            <a:xfrm flipV="1">
              <a:off x="6111924" y="2362521"/>
              <a:ext cx="19555" cy="1001406"/>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5" name="正方形/長方形 74"/>
            <p:cNvSpPr/>
            <p:nvPr/>
          </p:nvSpPr>
          <p:spPr>
            <a:xfrm>
              <a:off x="5450283" y="2868015"/>
              <a:ext cx="1090363" cy="523220"/>
            </a:xfrm>
            <a:prstGeom prst="rect">
              <a:avLst/>
            </a:prstGeom>
            <a:solidFill>
              <a:schemeClr val="bg1"/>
            </a:solidFill>
            <a:effectLst>
              <a:softEdge rad="63500"/>
            </a:effectLst>
          </p:spPr>
          <p:txBody>
            <a:bodyPr wrap="none">
              <a:spAutoFit/>
            </a:bodyPr>
            <a:lstStyle/>
            <a:p>
              <a:r>
                <a:rPr lang="en-US" altLang="ja-JP" sz="1400" dirty="0">
                  <a:latin typeface="Arial" panose="020B0604020202020204" pitchFamily="34" charset="0"/>
                  <a:ea typeface="Meiryo UI" panose="020B0604030504040204" pitchFamily="50" charset="-128"/>
                  <a:cs typeface="Arial" panose="020B0604020202020204" pitchFamily="34" charset="0"/>
                </a:rPr>
                <a:t>Accelerator</a:t>
              </a:r>
            </a:p>
            <a:p>
              <a:r>
                <a:rPr lang="en-US" altLang="ja-JP" sz="1400" dirty="0">
                  <a:latin typeface="Arial" panose="020B0604020202020204" pitchFamily="34" charset="0"/>
                  <a:ea typeface="Meiryo UI" panose="020B0604030504040204" pitchFamily="50" charset="-128"/>
                  <a:cs typeface="Arial" panose="020B0604020202020204" pitchFamily="34" charset="0"/>
                </a:rPr>
                <a:t> pedal</a:t>
              </a:r>
              <a:endParaRPr lang="ja-JP" altLang="en-US" sz="1400" dirty="0">
                <a:latin typeface="Arial" panose="020B0604020202020204" pitchFamily="34" charset="0"/>
                <a:ea typeface="Meiryo UI" panose="020B0604030504040204" pitchFamily="50" charset="-128"/>
                <a:cs typeface="Arial" panose="020B0604020202020204" pitchFamily="34" charset="0"/>
              </a:endParaRPr>
            </a:p>
          </p:txBody>
        </p:sp>
        <p:sp>
          <p:nvSpPr>
            <p:cNvPr id="64" name="右矢印 63"/>
            <p:cNvSpPr/>
            <p:nvPr/>
          </p:nvSpPr>
          <p:spPr>
            <a:xfrm rot="17516191">
              <a:off x="4456422" y="2325723"/>
              <a:ext cx="241827" cy="394637"/>
            </a:xfrm>
            <a:prstGeom prst="rightArrow">
              <a:avLst>
                <a:gd name="adj1" fmla="val 50000"/>
                <a:gd name="adj2" fmla="val 65148"/>
              </a:avLst>
            </a:prstGeom>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sz="4000">
                <a:latin typeface="Arial" panose="020B0604020202020204" pitchFamily="34" charset="0"/>
                <a:ea typeface="Meiryo UI" panose="020B0604030504040204" pitchFamily="50" charset="-128"/>
                <a:cs typeface="Arial" panose="020B0604020202020204" pitchFamily="34" charset="0"/>
              </a:endParaRPr>
            </a:p>
          </p:txBody>
        </p:sp>
        <p:sp>
          <p:nvSpPr>
            <p:cNvPr id="65" name="正方形/長方形 64"/>
            <p:cNvSpPr/>
            <p:nvPr/>
          </p:nvSpPr>
          <p:spPr>
            <a:xfrm>
              <a:off x="5470908" y="2393690"/>
              <a:ext cx="1140056" cy="307777"/>
            </a:xfrm>
            <a:prstGeom prst="rect">
              <a:avLst/>
            </a:prstGeom>
          </p:spPr>
          <p:txBody>
            <a:bodyPr wrap="none">
              <a:spAutoFit/>
            </a:bodyPr>
            <a:lstStyle/>
            <a:p>
              <a:r>
                <a:rPr lang="en-US" altLang="ja-JP" sz="1400" dirty="0">
                  <a:latin typeface="Arial" panose="020B0604020202020204" pitchFamily="34" charset="0"/>
                  <a:ea typeface="Meiryo UI" panose="020B0604030504040204" pitchFamily="50" charset="-128"/>
                  <a:cs typeface="Arial" panose="020B0604020202020204" pitchFamily="34" charset="0"/>
                </a:rPr>
                <a:t>Brake pedal</a:t>
              </a:r>
              <a:endParaRPr lang="ja-JP" altLang="en-US" sz="1400" dirty="0">
                <a:latin typeface="Arial" panose="020B0604020202020204" pitchFamily="34" charset="0"/>
                <a:ea typeface="Meiryo UI" panose="020B0604030504040204" pitchFamily="50" charset="-128"/>
                <a:cs typeface="Arial" panose="020B0604020202020204" pitchFamily="34" charset="0"/>
              </a:endParaRPr>
            </a:p>
          </p:txBody>
        </p:sp>
      </p:grpSp>
      <p:sp>
        <p:nvSpPr>
          <p:cNvPr id="67" name="正方形/長方形 66"/>
          <p:cNvSpPr/>
          <p:nvPr/>
        </p:nvSpPr>
        <p:spPr>
          <a:xfrm>
            <a:off x="2800161" y="3433409"/>
            <a:ext cx="4086985" cy="338554"/>
          </a:xfrm>
          <a:prstGeom prst="rect">
            <a:avLst/>
          </a:prstGeom>
        </p:spPr>
        <p:txBody>
          <a:bodyPr wrap="square">
            <a:spAutoFit/>
          </a:bodyPr>
          <a:lstStyle/>
          <a:p>
            <a:pPr algn="ctr"/>
            <a:r>
              <a:rPr lang="en-US" altLang="ja-JP" sz="16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Human reaction delay</a:t>
            </a:r>
            <a:endParaRPr lang="en-US" altLang="ja-JP" sz="12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endParaRPr>
          </a:p>
        </p:txBody>
      </p:sp>
      <p:sp>
        <p:nvSpPr>
          <p:cNvPr id="68" name="左右矢印 67"/>
          <p:cNvSpPr/>
          <p:nvPr/>
        </p:nvSpPr>
        <p:spPr>
          <a:xfrm>
            <a:off x="2509046" y="3833591"/>
            <a:ext cx="2215448" cy="618159"/>
          </a:xfrm>
          <a:prstGeom prst="leftRightArrow">
            <a:avLst>
              <a:gd name="adj1" fmla="val 50000"/>
              <a:gd name="adj2" fmla="val 40980"/>
            </a:avLst>
          </a:prstGeom>
          <a:solidFill>
            <a:schemeClr val="accent5"/>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69" name="左右矢印 68"/>
          <p:cNvSpPr/>
          <p:nvPr/>
        </p:nvSpPr>
        <p:spPr>
          <a:xfrm>
            <a:off x="4715473" y="3865530"/>
            <a:ext cx="2612418" cy="527842"/>
          </a:xfrm>
          <a:prstGeom prst="leftRightArrow">
            <a:avLst>
              <a:gd name="adj1" fmla="val 50000"/>
              <a:gd name="adj2" fmla="val 33099"/>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70" name="正方形/長方形 69"/>
          <p:cNvSpPr/>
          <p:nvPr/>
        </p:nvSpPr>
        <p:spPr>
          <a:xfrm>
            <a:off x="5223000" y="3961694"/>
            <a:ext cx="1579045" cy="338554"/>
          </a:xfrm>
          <a:prstGeom prst="rect">
            <a:avLst/>
          </a:prstGeom>
        </p:spPr>
        <p:txBody>
          <a:bodyPr wrap="square">
            <a:spAutoFit/>
          </a:bodyPr>
          <a:lstStyle/>
          <a:p>
            <a:pPr algn="ctr"/>
            <a:r>
              <a:rPr lang="en-US" altLang="ja-JP" sz="16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Braking delay</a:t>
            </a:r>
          </a:p>
        </p:txBody>
      </p:sp>
      <p:sp>
        <p:nvSpPr>
          <p:cNvPr id="85" name="正方形/長方形 84"/>
          <p:cNvSpPr/>
          <p:nvPr/>
        </p:nvSpPr>
        <p:spPr>
          <a:xfrm>
            <a:off x="6247301" y="2743824"/>
            <a:ext cx="1949011" cy="584775"/>
          </a:xfrm>
          <a:prstGeom prst="rect">
            <a:avLst/>
          </a:prstGeom>
        </p:spPr>
        <p:txBody>
          <a:bodyPr wrap="square">
            <a:spAutoFit/>
          </a:bodyPr>
          <a:lstStyle/>
          <a:p>
            <a:r>
              <a:rPr lang="en-US" altLang="ja-JP" sz="1600" dirty="0">
                <a:latin typeface="Arial" panose="020B0604020202020204" pitchFamily="34" charset="0"/>
                <a:ea typeface="Meiryo UI" panose="020B0604030504040204" pitchFamily="50" charset="-128"/>
                <a:cs typeface="Arial" panose="020B0604020202020204" pitchFamily="34" charset="0"/>
              </a:rPr>
              <a:t>Delay in pressing brake pedal</a:t>
            </a:r>
          </a:p>
        </p:txBody>
      </p:sp>
      <p:sp>
        <p:nvSpPr>
          <p:cNvPr id="83" name="正方形/長方形 82"/>
          <p:cNvSpPr/>
          <p:nvPr/>
        </p:nvSpPr>
        <p:spPr>
          <a:xfrm>
            <a:off x="4365021" y="2751294"/>
            <a:ext cx="1802253" cy="584775"/>
          </a:xfrm>
          <a:prstGeom prst="rect">
            <a:avLst/>
          </a:prstGeom>
        </p:spPr>
        <p:txBody>
          <a:bodyPr wrap="square">
            <a:spAutoFit/>
          </a:bodyPr>
          <a:lstStyle/>
          <a:p>
            <a:r>
              <a:rPr lang="en-US" altLang="ja-JP" sz="1600" dirty="0">
                <a:latin typeface="Arial" panose="020B0604020202020204" pitchFamily="34" charset="0"/>
                <a:ea typeface="Meiryo UI" panose="020B0604030504040204" pitchFamily="50" charset="-128"/>
                <a:cs typeface="Arial" panose="020B0604020202020204" pitchFamily="34" charset="0"/>
              </a:rPr>
              <a:t>Delay in releasing accelerator pedal</a:t>
            </a:r>
            <a:endParaRPr lang="ja-JP" altLang="en-US" sz="1600" dirty="0">
              <a:latin typeface="Arial" panose="020B0604020202020204" pitchFamily="34" charset="0"/>
              <a:cs typeface="Arial" panose="020B0604020202020204" pitchFamily="34" charset="0"/>
            </a:endParaRPr>
          </a:p>
        </p:txBody>
      </p:sp>
      <p:sp>
        <p:nvSpPr>
          <p:cNvPr id="71" name="テキスト ボックス 70"/>
          <p:cNvSpPr txBox="1"/>
          <p:nvPr/>
        </p:nvSpPr>
        <p:spPr>
          <a:xfrm>
            <a:off x="4722471" y="4504737"/>
            <a:ext cx="2613463" cy="1569660"/>
          </a:xfrm>
          <a:prstGeom prst="rect">
            <a:avLst/>
          </a:prstGeom>
          <a:noFill/>
        </p:spPr>
        <p:txBody>
          <a:bodyPr wrap="square" rtlCol="0">
            <a:spAutoFit/>
          </a:bodyPr>
          <a:lstStyle/>
          <a:p>
            <a:r>
              <a:rPr lang="en-US" altLang="ja-JP" sz="1600" dirty="0">
                <a:latin typeface="Meiryo UI" panose="020B0604030504040204" pitchFamily="50" charset="-128"/>
                <a:ea typeface="Meiryo UI" panose="020B0604030504040204" pitchFamily="50" charset="-128"/>
              </a:rPr>
              <a:t>The time between recognizing the risk, determining avoidance action, and changing from the accelerator pedal to the brake pedal.</a:t>
            </a:r>
          </a:p>
        </p:txBody>
      </p:sp>
      <p:cxnSp>
        <p:nvCxnSpPr>
          <p:cNvPr id="72" name="直線矢印コネクタ 71"/>
          <p:cNvCxnSpPr/>
          <p:nvPr/>
        </p:nvCxnSpPr>
        <p:spPr>
          <a:xfrm>
            <a:off x="4517860" y="2079756"/>
            <a:ext cx="463589" cy="0"/>
          </a:xfrm>
          <a:prstGeom prst="straightConnector1">
            <a:avLst/>
          </a:prstGeom>
          <a:ln w="7620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7" name="正方形/長方形 76"/>
          <p:cNvSpPr/>
          <p:nvPr/>
        </p:nvSpPr>
        <p:spPr>
          <a:xfrm>
            <a:off x="2412709" y="3972971"/>
            <a:ext cx="2401167" cy="338554"/>
          </a:xfrm>
          <a:prstGeom prst="rect">
            <a:avLst/>
          </a:prstGeom>
        </p:spPr>
        <p:txBody>
          <a:bodyPr wrap="square">
            <a:spAutoFit/>
          </a:bodyPr>
          <a:lstStyle/>
          <a:p>
            <a:pPr algn="ctr"/>
            <a:r>
              <a:rPr lang="en-US" altLang="ja-JP" sz="16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Risk Perceived delay</a:t>
            </a:r>
          </a:p>
        </p:txBody>
      </p:sp>
      <p:sp>
        <p:nvSpPr>
          <p:cNvPr id="4" name="スライド番号プレースホルダー 3"/>
          <p:cNvSpPr>
            <a:spLocks noGrp="1"/>
          </p:cNvSpPr>
          <p:nvPr>
            <p:ph type="sldNum" sz="quarter" idx="12"/>
          </p:nvPr>
        </p:nvSpPr>
        <p:spPr/>
        <p:txBody>
          <a:bodyPr/>
          <a:lstStyle/>
          <a:p>
            <a:fld id="{1F25B796-51C5-48F3-97B0-F4A72A0E66D1}" type="slidenum">
              <a:rPr kumimoji="1" lang="ja-JP" altLang="en-US" smtClean="0"/>
              <a:t>5</a:t>
            </a:fld>
            <a:endParaRPr kumimoji="1" lang="ja-JP" altLang="en-US"/>
          </a:p>
        </p:txBody>
      </p:sp>
    </p:spTree>
    <p:extLst>
      <p:ext uri="{BB962C8B-B14F-4D97-AF65-F5344CB8AC3E}">
        <p14:creationId xmlns:p14="http://schemas.microsoft.com/office/powerpoint/2010/main" val="3684468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E933740A-99B7-4D95-AE5A-EF5A3B2FE31B}"/>
              </a:ext>
            </a:extLst>
          </p:cNvPr>
          <p:cNvSpPr>
            <a:spLocks noGrp="1"/>
          </p:cNvSpPr>
          <p:nvPr>
            <p:ph type="title"/>
          </p:nvPr>
        </p:nvSpPr>
        <p:spPr/>
        <p:txBody>
          <a:bodyPr/>
          <a:lstStyle/>
          <a:p>
            <a:r>
              <a:rPr lang="en-US" altLang="ja-JP" dirty="0"/>
              <a:t>Basis for each parameter </a:t>
            </a:r>
          </a:p>
        </p:txBody>
      </p:sp>
      <p:sp>
        <p:nvSpPr>
          <p:cNvPr id="5" name="テキスト プレースホルダー 4">
            <a:extLst>
              <a:ext uri="{FF2B5EF4-FFF2-40B4-BE49-F238E27FC236}">
                <a16:creationId xmlns:a16="http://schemas.microsoft.com/office/drawing/2014/main" id="{99172257-764F-4F66-A9DA-40A0C4373E72}"/>
              </a:ext>
            </a:extLst>
          </p:cNvPr>
          <p:cNvSpPr>
            <a:spLocks noGrp="1"/>
          </p:cNvSpPr>
          <p:nvPr>
            <p:ph type="body" idx="1"/>
          </p:nvPr>
        </p:nvSpPr>
        <p:spPr/>
        <p:txBody>
          <a:bodyPr/>
          <a:lstStyle/>
          <a:p>
            <a:endParaRPr lang="ja-JP" altLang="en-US"/>
          </a:p>
        </p:txBody>
      </p:sp>
      <p:sp>
        <p:nvSpPr>
          <p:cNvPr id="2" name="スライド番号プレースホルダー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9E0220-B66E-4AA3-AC53-1E5E252FF756}"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59227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101057" y="2473175"/>
            <a:ext cx="9797121" cy="3359187"/>
          </a:xfrm>
          <a:prstGeom prst="rect">
            <a:avLst/>
          </a:prstGeom>
        </p:spPr>
      </p:pic>
      <p:sp>
        <p:nvSpPr>
          <p:cNvPr id="37" name="円/楕円 36"/>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角丸四角形 1"/>
          <p:cNvSpPr/>
          <p:nvPr/>
        </p:nvSpPr>
        <p:spPr>
          <a:xfrm>
            <a:off x="101058" y="2346498"/>
            <a:ext cx="2504091" cy="3583247"/>
          </a:xfrm>
          <a:prstGeom prst="roundRect">
            <a:avLst>
              <a:gd name="adj" fmla="val 5976"/>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9" name="タイトル 1"/>
          <p:cNvSpPr txBox="1">
            <a:spLocks/>
          </p:cNvSpPr>
          <p:nvPr/>
        </p:nvSpPr>
        <p:spPr>
          <a:xfrm>
            <a:off x="154943" y="-39705"/>
            <a:ext cx="9633520" cy="6070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800"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1. Risk perceive Situation</a:t>
            </a:r>
          </a:p>
        </p:txBody>
      </p:sp>
      <p:sp>
        <p:nvSpPr>
          <p:cNvPr id="3" name="スライド番号プレースホルダー 2"/>
          <p:cNvSpPr>
            <a:spLocks noGrp="1"/>
          </p:cNvSpPr>
          <p:nvPr>
            <p:ph type="sldNum" sz="quarter" idx="12"/>
          </p:nvPr>
        </p:nvSpPr>
        <p:spPr/>
        <p:txBody>
          <a:bodyPr/>
          <a:lstStyle/>
          <a:p>
            <a:fld id="{1F25B796-51C5-48F3-97B0-F4A72A0E66D1}" type="slidenum">
              <a:rPr kumimoji="1" lang="ja-JP" altLang="en-US" smtClean="0"/>
              <a:t>7</a:t>
            </a:fld>
            <a:endParaRPr kumimoji="1" lang="ja-JP" altLang="en-US"/>
          </a:p>
        </p:txBody>
      </p:sp>
    </p:spTree>
    <p:extLst>
      <p:ext uri="{BB962C8B-B14F-4D97-AF65-F5344CB8AC3E}">
        <p14:creationId xmlns:p14="http://schemas.microsoft.com/office/powerpoint/2010/main" val="2891458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正方形/長方形 254"/>
          <p:cNvSpPr/>
          <p:nvPr/>
        </p:nvSpPr>
        <p:spPr>
          <a:xfrm>
            <a:off x="367850" y="4495458"/>
            <a:ext cx="7970070" cy="2215669"/>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72866" rtl="0" eaLnBrk="1" fontAlgn="auto" latinLnBrk="0" hangingPunct="1">
              <a:lnSpc>
                <a:spcPct val="100000"/>
              </a:lnSpc>
              <a:spcBef>
                <a:spcPts val="0"/>
              </a:spcBef>
              <a:spcAft>
                <a:spcPts val="0"/>
              </a:spcAft>
              <a:buClrTx/>
              <a:buSzTx/>
              <a:buFontTx/>
              <a:buNone/>
              <a:tabLst/>
              <a:defRPr/>
            </a:pPr>
            <a:endParaRPr kumimoji="1" lang="ja-JP" altLang="en-US" sz="2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256" name="直線コネクタ 255"/>
          <p:cNvCxnSpPr/>
          <p:nvPr/>
        </p:nvCxnSpPr>
        <p:spPr>
          <a:xfrm>
            <a:off x="368114" y="4602101"/>
            <a:ext cx="796176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7" name="直線コネクタ 256"/>
          <p:cNvCxnSpPr/>
          <p:nvPr/>
        </p:nvCxnSpPr>
        <p:spPr>
          <a:xfrm>
            <a:off x="382545" y="6605072"/>
            <a:ext cx="796176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8" name="直線コネクタ 257"/>
          <p:cNvCxnSpPr>
            <a:stCxn id="255" idx="1"/>
          </p:cNvCxnSpPr>
          <p:nvPr/>
        </p:nvCxnSpPr>
        <p:spPr>
          <a:xfrm>
            <a:off x="367850" y="5603293"/>
            <a:ext cx="7172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9" name="直線コネクタ 258"/>
          <p:cNvCxnSpPr/>
          <p:nvPr/>
        </p:nvCxnSpPr>
        <p:spPr>
          <a:xfrm>
            <a:off x="3151249" y="5603293"/>
            <a:ext cx="175542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0" name="直線コネクタ 259"/>
          <p:cNvCxnSpPr/>
          <p:nvPr/>
        </p:nvCxnSpPr>
        <p:spPr>
          <a:xfrm>
            <a:off x="7006219" y="5603293"/>
            <a:ext cx="131887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1" name="直線コネクタ 260"/>
          <p:cNvCxnSpPr/>
          <p:nvPr/>
        </p:nvCxnSpPr>
        <p:spPr>
          <a:xfrm>
            <a:off x="3359795" y="5867634"/>
            <a:ext cx="3541434" cy="0"/>
          </a:xfrm>
          <a:prstGeom prst="line">
            <a:avLst/>
          </a:prstGeom>
          <a:ln w="9525">
            <a:solidFill>
              <a:srgbClr val="FFFF00"/>
            </a:solidFill>
            <a:prstDash val="solid"/>
          </a:ln>
        </p:spPr>
        <p:style>
          <a:lnRef idx="1">
            <a:schemeClr val="accent1"/>
          </a:lnRef>
          <a:fillRef idx="0">
            <a:schemeClr val="accent1"/>
          </a:fillRef>
          <a:effectRef idx="0">
            <a:schemeClr val="accent1"/>
          </a:effectRef>
          <a:fontRef idx="minor">
            <a:schemeClr val="tx1"/>
          </a:fontRef>
        </p:style>
      </p:cxnSp>
      <p:cxnSp>
        <p:nvCxnSpPr>
          <p:cNvPr id="262" name="直線コネクタ 261"/>
          <p:cNvCxnSpPr/>
          <p:nvPr/>
        </p:nvCxnSpPr>
        <p:spPr>
          <a:xfrm>
            <a:off x="378168" y="6492408"/>
            <a:ext cx="7885833" cy="0"/>
          </a:xfrm>
          <a:prstGeom prst="line">
            <a:avLst/>
          </a:prstGeom>
          <a:ln w="19050">
            <a:solidFill>
              <a:srgbClr val="FFFF00"/>
            </a:solidFill>
            <a:prstDash val="lgDashDot"/>
          </a:ln>
        </p:spPr>
        <p:style>
          <a:lnRef idx="1">
            <a:schemeClr val="accent1"/>
          </a:lnRef>
          <a:fillRef idx="0">
            <a:schemeClr val="accent1"/>
          </a:fillRef>
          <a:effectRef idx="0">
            <a:schemeClr val="accent1"/>
          </a:effectRef>
          <a:fontRef idx="minor">
            <a:schemeClr val="tx1"/>
          </a:fontRef>
        </p:style>
      </p:cxnSp>
      <p:sp>
        <p:nvSpPr>
          <p:cNvPr id="263" name="フリーフォーム 262"/>
          <p:cNvSpPr/>
          <p:nvPr/>
        </p:nvSpPr>
        <p:spPr>
          <a:xfrm>
            <a:off x="410240" y="5883746"/>
            <a:ext cx="7934071" cy="549718"/>
          </a:xfrm>
          <a:custGeom>
            <a:avLst/>
            <a:gdLst>
              <a:gd name="connsiteX0" fmla="*/ 31175 w 8783289"/>
              <a:gd name="connsiteY0" fmla="*/ 150148 h 664018"/>
              <a:gd name="connsiteX1" fmla="*/ 109552 w 8783289"/>
              <a:gd name="connsiteY1" fmla="*/ 115313 h 664018"/>
              <a:gd name="connsiteX2" fmla="*/ 928158 w 8783289"/>
              <a:gd name="connsiteY2" fmla="*/ 28228 h 664018"/>
              <a:gd name="connsiteX3" fmla="*/ 3061758 w 8783289"/>
              <a:gd name="connsiteY3" fmla="*/ 663953 h 664018"/>
              <a:gd name="connsiteX4" fmla="*/ 5447906 w 8783289"/>
              <a:gd name="connsiteY4" fmla="*/ 71770 h 664018"/>
              <a:gd name="connsiteX5" fmla="*/ 7572798 w 8783289"/>
              <a:gd name="connsiteY5" fmla="*/ 637828 h 664018"/>
              <a:gd name="connsiteX6" fmla="*/ 8783289 w 8783289"/>
              <a:gd name="connsiteY6" fmla="*/ 385279 h 664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83289" h="664018">
                <a:moveTo>
                  <a:pt x="31175" y="150148"/>
                </a:moveTo>
                <a:cubicBezTo>
                  <a:pt x="-4385" y="142890"/>
                  <a:pt x="-39945" y="135633"/>
                  <a:pt x="109552" y="115313"/>
                </a:cubicBezTo>
                <a:cubicBezTo>
                  <a:pt x="259049" y="94993"/>
                  <a:pt x="436124" y="-63212"/>
                  <a:pt x="928158" y="28228"/>
                </a:cubicBezTo>
                <a:cubicBezTo>
                  <a:pt x="1420192" y="119668"/>
                  <a:pt x="2308467" y="656696"/>
                  <a:pt x="3061758" y="663953"/>
                </a:cubicBezTo>
                <a:cubicBezTo>
                  <a:pt x="3815049" y="671210"/>
                  <a:pt x="4696066" y="76124"/>
                  <a:pt x="5447906" y="71770"/>
                </a:cubicBezTo>
                <a:cubicBezTo>
                  <a:pt x="6199746" y="67416"/>
                  <a:pt x="7016901" y="585577"/>
                  <a:pt x="7572798" y="637828"/>
                </a:cubicBezTo>
                <a:cubicBezTo>
                  <a:pt x="8128695" y="690079"/>
                  <a:pt x="8455992" y="537679"/>
                  <a:pt x="8783289" y="385279"/>
                </a:cubicBezTo>
              </a:path>
            </a:pathLst>
          </a:cu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72866" rtl="0" eaLnBrk="1" fontAlgn="auto" latinLnBrk="0" hangingPunct="1">
              <a:lnSpc>
                <a:spcPct val="100000"/>
              </a:lnSpc>
              <a:spcBef>
                <a:spcPts val="0"/>
              </a:spcBef>
              <a:spcAft>
                <a:spcPts val="0"/>
              </a:spcAft>
              <a:buClrTx/>
              <a:buSzTx/>
              <a:buFontTx/>
              <a:buNone/>
              <a:tabLst/>
              <a:defRPr/>
            </a:pPr>
            <a:endParaRPr kumimoji="1" lang="ja-JP" altLang="en-US" sz="2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264" name="直線矢印コネクタ 263"/>
          <p:cNvCxnSpPr/>
          <p:nvPr/>
        </p:nvCxnSpPr>
        <p:spPr>
          <a:xfrm>
            <a:off x="2516319" y="5727703"/>
            <a:ext cx="0" cy="76470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5" name="テキスト ボックス 264">
            <a:extLst>
              <a:ext uri="{FF2B5EF4-FFF2-40B4-BE49-F238E27FC236}">
                <a16:creationId xmlns:a16="http://schemas.microsoft.com/office/drawing/2014/main" id="{A263CDCF-2222-4B62-AFF3-7B32377E5EFC}"/>
              </a:ext>
            </a:extLst>
          </p:cNvPr>
          <p:cNvSpPr txBox="1"/>
          <p:nvPr/>
        </p:nvSpPr>
        <p:spPr>
          <a:xfrm>
            <a:off x="1460913" y="6025289"/>
            <a:ext cx="1765402" cy="307776"/>
          </a:xfrm>
          <a:prstGeom prst="rect">
            <a:avLst/>
          </a:prstGeom>
          <a:noFill/>
        </p:spPr>
        <p:txBody>
          <a:bodyPr wrap="none" rtlCol="0">
            <a:spAutoFit/>
          </a:bodyPr>
          <a:lstStyle/>
          <a:p>
            <a:pPr lvl="0" algn="ctr" defTabSz="914400" fontAlgn="base">
              <a:spcBef>
                <a:spcPct val="0"/>
              </a:spcBef>
              <a:spcAft>
                <a:spcPct val="0"/>
              </a:spcAft>
              <a:defRPr/>
            </a:pPr>
            <a:r>
              <a:rPr lang="en-US" altLang="ja-JP" sz="1600" b="1" dirty="0">
                <a:solidFill>
                  <a:srgbClr val="052547"/>
                </a:solidFill>
                <a:effectLst>
                  <a:glow rad="101600">
                    <a:srgbClr val="FFFFFF">
                      <a:alpha val="60000"/>
                    </a:srgbClr>
                  </a:glow>
                </a:effectLst>
                <a:latin typeface="Meiryo UI" pitchFamily="50" charset="-128"/>
                <a:ea typeface="Meiryo UI" pitchFamily="50" charset="-128"/>
                <a:cs typeface="Meiryo UI" pitchFamily="50" charset="-128"/>
              </a:rPr>
              <a:t>Wandering zone</a:t>
            </a:r>
            <a:endParaRPr lang="ja-JP" altLang="en-US" sz="1600" b="1" dirty="0">
              <a:solidFill>
                <a:srgbClr val="052547"/>
              </a:solidFill>
              <a:effectLst>
                <a:glow rad="101600">
                  <a:srgbClr val="FFFFFF">
                    <a:alpha val="60000"/>
                  </a:srgbClr>
                </a:glow>
              </a:effectLst>
              <a:latin typeface="Meiryo UI" pitchFamily="50" charset="-128"/>
              <a:ea typeface="Meiryo UI" pitchFamily="50" charset="-128"/>
              <a:cs typeface="Meiryo UI" pitchFamily="50" charset="-128"/>
            </a:endParaRPr>
          </a:p>
        </p:txBody>
      </p:sp>
      <p:grpSp>
        <p:nvGrpSpPr>
          <p:cNvPr id="266" name="Group 3"/>
          <p:cNvGrpSpPr>
            <a:grpSpLocks noChangeAspect="1"/>
          </p:cNvGrpSpPr>
          <p:nvPr/>
        </p:nvGrpSpPr>
        <p:grpSpPr bwMode="auto">
          <a:xfrm rot="5400000">
            <a:off x="1208680" y="4556808"/>
            <a:ext cx="556698" cy="1142453"/>
            <a:chOff x="1736429" y="268818"/>
            <a:chExt cx="1056" cy="1906"/>
          </a:xfrm>
        </p:grpSpPr>
        <p:sp>
          <p:nvSpPr>
            <p:cNvPr id="267" name="Freeform 4"/>
            <p:cNvSpPr>
              <a:spLocks/>
            </p:cNvSpPr>
            <p:nvPr/>
          </p:nvSpPr>
          <p:spPr bwMode="auto">
            <a:xfrm rot="5477144" flipH="1">
              <a:off x="1736220" y="269563"/>
              <a:ext cx="1872" cy="449"/>
            </a:xfrm>
            <a:custGeom>
              <a:avLst/>
              <a:gdLst>
                <a:gd name="T0" fmla="*/ 0 w 2211"/>
                <a:gd name="T1" fmla="*/ 529 h 425"/>
                <a:gd name="T2" fmla="*/ 2 w 2211"/>
                <a:gd name="T3" fmla="*/ 393 h 425"/>
                <a:gd name="T4" fmla="*/ 4 w 2211"/>
                <a:gd name="T5" fmla="*/ 279 h 425"/>
                <a:gd name="T6" fmla="*/ 7 w 2211"/>
                <a:gd name="T7" fmla="*/ 182 h 425"/>
                <a:gd name="T8" fmla="*/ 10 w 2211"/>
                <a:gd name="T9" fmla="*/ 97 h 425"/>
                <a:gd name="T10" fmla="*/ 15 w 2211"/>
                <a:gd name="T11" fmla="*/ 79 h 425"/>
                <a:gd name="T12" fmla="*/ 23 w 2211"/>
                <a:gd name="T13" fmla="*/ 63 h 425"/>
                <a:gd name="T14" fmla="*/ 36 w 2211"/>
                <a:gd name="T15" fmla="*/ 52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5 h 425"/>
                <a:gd name="T44" fmla="*/ 1136 w 2211"/>
                <a:gd name="T45" fmla="*/ 529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8" name="Freeform 5"/>
            <p:cNvSpPr>
              <a:spLocks/>
            </p:cNvSpPr>
            <p:nvPr/>
          </p:nvSpPr>
          <p:spPr bwMode="auto">
            <a:xfrm rot="5477144" flipH="1" flipV="1">
              <a:off x="1735802" y="269554"/>
              <a:ext cx="1872" cy="450"/>
            </a:xfrm>
            <a:custGeom>
              <a:avLst/>
              <a:gdLst>
                <a:gd name="T0" fmla="*/ 0 w 2211"/>
                <a:gd name="T1" fmla="*/ 534 h 425"/>
                <a:gd name="T2" fmla="*/ 2 w 2211"/>
                <a:gd name="T3" fmla="*/ 397 h 425"/>
                <a:gd name="T4" fmla="*/ 4 w 2211"/>
                <a:gd name="T5" fmla="*/ 282 h 425"/>
                <a:gd name="T6" fmla="*/ 7 w 2211"/>
                <a:gd name="T7" fmla="*/ 184 h 425"/>
                <a:gd name="T8" fmla="*/ 10 w 2211"/>
                <a:gd name="T9" fmla="*/ 98 h 425"/>
                <a:gd name="T10" fmla="*/ 15 w 2211"/>
                <a:gd name="T11" fmla="*/ 79 h 425"/>
                <a:gd name="T12" fmla="*/ 23 w 2211"/>
                <a:gd name="T13" fmla="*/ 64 h 425"/>
                <a:gd name="T14" fmla="*/ 36 w 2211"/>
                <a:gd name="T15" fmla="*/ 53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8 h 425"/>
                <a:gd name="T44" fmla="*/ 1136 w 2211"/>
                <a:gd name="T45" fmla="*/ 534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9" name="Freeform 6"/>
            <p:cNvSpPr>
              <a:spLocks/>
            </p:cNvSpPr>
            <p:nvPr/>
          </p:nvSpPr>
          <p:spPr bwMode="auto">
            <a:xfrm rot="5477144" flipH="1">
              <a:off x="1736979" y="270174"/>
              <a:ext cx="270" cy="386"/>
            </a:xfrm>
            <a:custGeom>
              <a:avLst/>
              <a:gdLst>
                <a:gd name="T0" fmla="*/ 120 w 341"/>
                <a:gd name="T1" fmla="*/ 555 h 342"/>
                <a:gd name="T2" fmla="*/ 120 w 341"/>
                <a:gd name="T3" fmla="*/ 331 h 342"/>
                <a:gd name="T4" fmla="*/ 127 w 341"/>
                <a:gd name="T5" fmla="*/ 156 h 342"/>
                <a:gd name="T6" fmla="*/ 131 w 341"/>
                <a:gd name="T7" fmla="*/ 126 h 342"/>
                <a:gd name="T8" fmla="*/ 123 w 341"/>
                <a:gd name="T9" fmla="*/ 91 h 342"/>
                <a:gd name="T10" fmla="*/ 63 w 341"/>
                <a:gd name="T11" fmla="*/ 23 h 342"/>
                <a:gd name="T12" fmla="*/ 39 w 341"/>
                <a:gd name="T13" fmla="*/ 3 h 342"/>
                <a:gd name="T14" fmla="*/ 32 w 341"/>
                <a:gd name="T15" fmla="*/ 2 h 342"/>
                <a:gd name="T16" fmla="*/ 23 w 341"/>
                <a:gd name="T17" fmla="*/ 23 h 342"/>
                <a:gd name="T18" fmla="*/ 14 w 341"/>
                <a:gd name="T19" fmla="*/ 80 h 342"/>
                <a:gd name="T20" fmla="*/ 4 w 341"/>
                <a:gd name="T21" fmla="*/ 298 h 342"/>
                <a:gd name="T22" fmla="*/ 0 w 341"/>
                <a:gd name="T23" fmla="*/ 554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0" name="Freeform 7"/>
            <p:cNvSpPr>
              <a:spLocks/>
            </p:cNvSpPr>
            <p:nvPr/>
          </p:nvSpPr>
          <p:spPr bwMode="auto">
            <a:xfrm rot="5477144" flipH="1">
              <a:off x="1736892" y="269912"/>
              <a:ext cx="617" cy="29"/>
            </a:xfrm>
            <a:custGeom>
              <a:avLst/>
              <a:gdLst>
                <a:gd name="T0" fmla="*/ 0 w 717"/>
                <a:gd name="T1" fmla="*/ 19 h 33"/>
                <a:gd name="T2" fmla="*/ 119 w 717"/>
                <a:gd name="T3" fmla="*/ 18 h 33"/>
                <a:gd name="T4" fmla="*/ 262 w 717"/>
                <a:gd name="T5" fmla="*/ 14 h 33"/>
                <a:gd name="T6" fmla="*/ 352 w 717"/>
                <a:gd name="T7" fmla="*/ 5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1" name="Freeform 8"/>
            <p:cNvSpPr>
              <a:spLocks/>
            </p:cNvSpPr>
            <p:nvPr/>
          </p:nvSpPr>
          <p:spPr bwMode="auto">
            <a:xfrm rot="5477144" flipH="1">
              <a:off x="1736846" y="269768"/>
              <a:ext cx="841" cy="98"/>
            </a:xfrm>
            <a:custGeom>
              <a:avLst/>
              <a:gdLst>
                <a:gd name="T0" fmla="*/ 0 w 1008"/>
                <a:gd name="T1" fmla="*/ 68 h 111"/>
                <a:gd name="T2" fmla="*/ 104 w 1008"/>
                <a:gd name="T3" fmla="*/ 65 h 111"/>
                <a:gd name="T4" fmla="*/ 233 w 1008"/>
                <a:gd name="T5" fmla="*/ 62 h 111"/>
                <a:gd name="T6" fmla="*/ 311 w 1008"/>
                <a:gd name="T7" fmla="*/ 53 h 111"/>
                <a:gd name="T8" fmla="*/ 345 w 1008"/>
                <a:gd name="T9" fmla="*/ 45 h 111"/>
                <a:gd name="T10" fmla="*/ 378 w 1008"/>
                <a:gd name="T11" fmla="*/ 29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2" name="Freeform 9"/>
            <p:cNvSpPr>
              <a:spLocks/>
            </p:cNvSpPr>
            <p:nvPr/>
          </p:nvSpPr>
          <p:spPr bwMode="auto">
            <a:xfrm rot="5477144" flipH="1">
              <a:off x="1737011" y="269300"/>
              <a:ext cx="246" cy="386"/>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3" name="Freeform 10"/>
            <p:cNvSpPr>
              <a:spLocks/>
            </p:cNvSpPr>
            <p:nvPr/>
          </p:nvSpPr>
          <p:spPr bwMode="auto">
            <a:xfrm rot="5477144" flipH="1">
              <a:off x="1737113" y="269175"/>
              <a:ext cx="48" cy="386"/>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4" name="Freeform 11"/>
            <p:cNvSpPr>
              <a:spLocks/>
            </p:cNvSpPr>
            <p:nvPr/>
          </p:nvSpPr>
          <p:spPr bwMode="auto">
            <a:xfrm rot="5477144" flipH="1">
              <a:off x="1737112" y="269153"/>
              <a:ext cx="50" cy="386"/>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5" name="Freeform 12"/>
            <p:cNvSpPr>
              <a:spLocks/>
            </p:cNvSpPr>
            <p:nvPr/>
          </p:nvSpPr>
          <p:spPr bwMode="auto">
            <a:xfrm rot="5477144" flipH="1">
              <a:off x="1737089" y="269132"/>
              <a:ext cx="418" cy="65"/>
            </a:xfrm>
            <a:custGeom>
              <a:avLst/>
              <a:gdLst>
                <a:gd name="T0" fmla="*/ 0 w 480"/>
                <a:gd name="T1" fmla="*/ 19 h 54"/>
                <a:gd name="T2" fmla="*/ 14 w 480"/>
                <a:gd name="T3" fmla="*/ 7 h 54"/>
                <a:gd name="T4" fmla="*/ 29 w 480"/>
                <a:gd name="T5" fmla="*/ 7 h 54"/>
                <a:gd name="T6" fmla="*/ 145 w 480"/>
                <a:gd name="T7" fmla="*/ 37 h 54"/>
                <a:gd name="T8" fmla="*/ 276 w 480"/>
                <a:gd name="T9" fmla="*/ 113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6" name="Freeform 13"/>
            <p:cNvSpPr>
              <a:spLocks/>
            </p:cNvSpPr>
            <p:nvPr/>
          </p:nvSpPr>
          <p:spPr bwMode="auto">
            <a:xfrm rot="5477144" flipH="1">
              <a:off x="1736951" y="269090"/>
              <a:ext cx="442" cy="65"/>
            </a:xfrm>
            <a:custGeom>
              <a:avLst/>
              <a:gdLst>
                <a:gd name="T0" fmla="*/ 0 w 521"/>
                <a:gd name="T1" fmla="*/ 0 h 65"/>
                <a:gd name="T2" fmla="*/ 134 w 521"/>
                <a:gd name="T3" fmla="*/ 33 h 65"/>
                <a:gd name="T4" fmla="*/ 270 w 521"/>
                <a:gd name="T5" fmla="*/ 65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7" name="Freeform 14"/>
            <p:cNvSpPr>
              <a:spLocks/>
            </p:cNvSpPr>
            <p:nvPr/>
          </p:nvSpPr>
          <p:spPr bwMode="auto">
            <a:xfrm rot="5477144" flipH="1">
              <a:off x="1737097" y="268778"/>
              <a:ext cx="27" cy="320"/>
            </a:xfrm>
            <a:custGeom>
              <a:avLst/>
              <a:gdLst>
                <a:gd name="T0" fmla="*/ 0 w 58"/>
                <a:gd name="T1" fmla="*/ 0 h 306"/>
                <a:gd name="T2" fmla="*/ 2 w 58"/>
                <a:gd name="T3" fmla="*/ 147 h 306"/>
                <a:gd name="T4" fmla="*/ 3 w 58"/>
                <a:gd name="T5" fmla="*/ 257 h 306"/>
                <a:gd name="T6" fmla="*/ 3 w 58"/>
                <a:gd name="T7" fmla="*/ 366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8" name="Freeform 15"/>
            <p:cNvSpPr>
              <a:spLocks/>
            </p:cNvSpPr>
            <p:nvPr/>
          </p:nvSpPr>
          <p:spPr bwMode="auto">
            <a:xfrm rot="5477144" flipH="1">
              <a:off x="1737036" y="268789"/>
              <a:ext cx="26" cy="193"/>
            </a:xfrm>
            <a:custGeom>
              <a:avLst/>
              <a:gdLst>
                <a:gd name="T0" fmla="*/ 1 w 40"/>
                <a:gd name="T1" fmla="*/ 263 h 174"/>
                <a:gd name="T2" fmla="*/ 1 w 40"/>
                <a:gd name="T3" fmla="*/ 113 h 174"/>
                <a:gd name="T4" fmla="*/ 1 w 40"/>
                <a:gd name="T5" fmla="*/ 41 h 174"/>
                <a:gd name="T6" fmla="*/ 1 w 40"/>
                <a:gd name="T7" fmla="*/ 3 h 174"/>
                <a:gd name="T8" fmla="*/ 5 w 40"/>
                <a:gd name="T9" fmla="*/ 12 h 174"/>
                <a:gd name="T10" fmla="*/ 5 w 40"/>
                <a:gd name="T11" fmla="*/ 61 h 174"/>
                <a:gd name="T12" fmla="*/ 7 w 40"/>
                <a:gd name="T13" fmla="*/ 262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9" name="Freeform 16"/>
            <p:cNvSpPr>
              <a:spLocks/>
            </p:cNvSpPr>
            <p:nvPr/>
          </p:nvSpPr>
          <p:spPr bwMode="auto">
            <a:xfrm rot="5477144" flipH="1">
              <a:off x="1737195" y="268882"/>
              <a:ext cx="22" cy="64"/>
            </a:xfrm>
            <a:custGeom>
              <a:avLst/>
              <a:gdLst>
                <a:gd name="T0" fmla="*/ 1 w 38"/>
                <a:gd name="T1" fmla="*/ 22 h 76"/>
                <a:gd name="T2" fmla="*/ 1 w 38"/>
                <a:gd name="T3" fmla="*/ 8 h 76"/>
                <a:gd name="T4" fmla="*/ 1 w 38"/>
                <a:gd name="T5" fmla="*/ 3 h 76"/>
                <a:gd name="T6" fmla="*/ 2 w 38"/>
                <a:gd name="T7" fmla="*/ 3 h 76"/>
                <a:gd name="T8" fmla="*/ 3 w 38"/>
                <a:gd name="T9" fmla="*/ 13 h 76"/>
                <a:gd name="T10" fmla="*/ 5 w 38"/>
                <a:gd name="T11" fmla="*/ 29 h 76"/>
                <a:gd name="T12" fmla="*/ 4 w 38"/>
                <a:gd name="T13" fmla="*/ 36 h 76"/>
                <a:gd name="T14" fmla="*/ 3 w 38"/>
                <a:gd name="T15" fmla="*/ 38 h 76"/>
                <a:gd name="T16" fmla="*/ 1 w 38"/>
                <a:gd name="T17" fmla="*/ 34 h 76"/>
                <a:gd name="T18" fmla="*/ 1 w 38"/>
                <a:gd name="T19" fmla="*/ 2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58" name="Freeform 17"/>
            <p:cNvSpPr>
              <a:spLocks/>
            </p:cNvSpPr>
            <p:nvPr/>
          </p:nvSpPr>
          <p:spPr bwMode="auto">
            <a:xfrm rot="5477144" flipH="1">
              <a:off x="1737195" y="268882"/>
              <a:ext cx="22" cy="64"/>
            </a:xfrm>
            <a:custGeom>
              <a:avLst/>
              <a:gdLst>
                <a:gd name="T0" fmla="*/ 0 w 17"/>
                <a:gd name="T1" fmla="*/ 0 h 47"/>
                <a:gd name="T2" fmla="*/ 35 w 17"/>
                <a:gd name="T3" fmla="*/ 30 h 47"/>
                <a:gd name="T4" fmla="*/ 47 w 17"/>
                <a:gd name="T5" fmla="*/ 89 h 47"/>
                <a:gd name="T6" fmla="*/ 41 w 17"/>
                <a:gd name="T7" fmla="*/ 124 h 47"/>
                <a:gd name="T8" fmla="*/ 30 w 17"/>
                <a:gd name="T9" fmla="*/ 161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59" name="Freeform 18"/>
            <p:cNvSpPr>
              <a:spLocks/>
            </p:cNvSpPr>
            <p:nvPr/>
          </p:nvSpPr>
          <p:spPr bwMode="auto">
            <a:xfrm rot="5477144" flipH="1">
              <a:off x="1737289" y="268890"/>
              <a:ext cx="99" cy="129"/>
            </a:xfrm>
            <a:custGeom>
              <a:avLst/>
              <a:gdLst>
                <a:gd name="T0" fmla="*/ 74 w 109"/>
                <a:gd name="T1" fmla="*/ 149 h 123"/>
                <a:gd name="T2" fmla="*/ 61 w 109"/>
                <a:gd name="T3" fmla="*/ 145 h 123"/>
                <a:gd name="T4" fmla="*/ 47 w 109"/>
                <a:gd name="T5" fmla="*/ 134 h 123"/>
                <a:gd name="T6" fmla="*/ 32 w 109"/>
                <a:gd name="T7" fmla="*/ 113 h 123"/>
                <a:gd name="T8" fmla="*/ 15 w 109"/>
                <a:gd name="T9" fmla="*/ 72 h 123"/>
                <a:gd name="T10" fmla="*/ 3 w 109"/>
                <a:gd name="T11" fmla="*/ 39 h 123"/>
                <a:gd name="T12" fmla="*/ 3 w 109"/>
                <a:gd name="T13" fmla="*/ 23 h 123"/>
                <a:gd name="T14" fmla="*/ 14 w 109"/>
                <a:gd name="T15" fmla="*/ 7 h 123"/>
                <a:gd name="T16" fmla="*/ 29 w 109"/>
                <a:gd name="T17" fmla="*/ 4 h 123"/>
                <a:gd name="T18" fmla="*/ 52 w 109"/>
                <a:gd name="T19" fmla="*/ 41 h 123"/>
                <a:gd name="T20" fmla="*/ 66 w 109"/>
                <a:gd name="T21" fmla="*/ 88 h 123"/>
                <a:gd name="T22" fmla="*/ 71 w 109"/>
                <a:gd name="T23" fmla="*/ 12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60" name="Freeform 19"/>
            <p:cNvSpPr>
              <a:spLocks/>
            </p:cNvSpPr>
            <p:nvPr/>
          </p:nvSpPr>
          <p:spPr bwMode="auto">
            <a:xfrm rot="5477144" flipH="1">
              <a:off x="1737109" y="268693"/>
              <a:ext cx="99" cy="416"/>
            </a:xfrm>
            <a:custGeom>
              <a:avLst/>
              <a:gdLst>
                <a:gd name="T0" fmla="*/ 0 w 105"/>
                <a:gd name="T1" fmla="*/ 0 h 402"/>
                <a:gd name="T2" fmla="*/ 23 w 105"/>
                <a:gd name="T3" fmla="*/ 19 h 402"/>
                <a:gd name="T4" fmla="*/ 37 w 105"/>
                <a:gd name="T5" fmla="*/ 50 h 402"/>
                <a:gd name="T6" fmla="*/ 50 w 105"/>
                <a:gd name="T7" fmla="*/ 93 h 402"/>
                <a:gd name="T8" fmla="*/ 70 w 105"/>
                <a:gd name="T9" fmla="*/ 206 h 402"/>
                <a:gd name="T10" fmla="*/ 83 w 105"/>
                <a:gd name="T11" fmla="*/ 460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37" name="Freeform 20"/>
            <p:cNvSpPr>
              <a:spLocks/>
            </p:cNvSpPr>
            <p:nvPr/>
          </p:nvSpPr>
          <p:spPr bwMode="auto">
            <a:xfrm rot="5477144" flipH="1">
              <a:off x="1737107" y="269647"/>
              <a:ext cx="396" cy="94"/>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41" name="Line 21"/>
            <p:cNvSpPr>
              <a:spLocks noChangeShapeType="1"/>
            </p:cNvSpPr>
            <p:nvPr/>
          </p:nvSpPr>
          <p:spPr bwMode="auto">
            <a:xfrm rot="5477144">
              <a:off x="1737342" y="269477"/>
              <a:ext cx="25" cy="64"/>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45" name="Freeform 22"/>
            <p:cNvSpPr>
              <a:spLocks/>
            </p:cNvSpPr>
            <p:nvPr/>
          </p:nvSpPr>
          <p:spPr bwMode="auto">
            <a:xfrm rot="5477144" flipH="1">
              <a:off x="1737315" y="269433"/>
              <a:ext cx="49" cy="31"/>
            </a:xfrm>
            <a:custGeom>
              <a:avLst/>
              <a:gdLst>
                <a:gd name="T0" fmla="*/ 0 w 68"/>
                <a:gd name="T1" fmla="*/ 0 h 33"/>
                <a:gd name="T2" fmla="*/ 13 w 68"/>
                <a:gd name="T3" fmla="*/ 8 h 33"/>
                <a:gd name="T4" fmla="*/ 18 w 68"/>
                <a:gd name="T5" fmla="*/ 25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46" name="Freeform 23"/>
            <p:cNvSpPr>
              <a:spLocks/>
            </p:cNvSpPr>
            <p:nvPr/>
          </p:nvSpPr>
          <p:spPr bwMode="auto">
            <a:xfrm rot="5477144" flipH="1">
              <a:off x="1737293" y="269427"/>
              <a:ext cx="125" cy="64"/>
            </a:xfrm>
            <a:custGeom>
              <a:avLst/>
              <a:gdLst>
                <a:gd name="T0" fmla="*/ 0 w 129"/>
                <a:gd name="T1" fmla="*/ 125 h 51"/>
                <a:gd name="T2" fmla="*/ 79 w 129"/>
                <a:gd name="T3" fmla="*/ 68 h 51"/>
                <a:gd name="T4" fmla="*/ 100 w 129"/>
                <a:gd name="T5" fmla="*/ 39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47" name="Freeform 24"/>
            <p:cNvSpPr>
              <a:spLocks/>
            </p:cNvSpPr>
            <p:nvPr/>
          </p:nvSpPr>
          <p:spPr bwMode="auto">
            <a:xfrm rot="5477144" flipH="1">
              <a:off x="1737162" y="269978"/>
              <a:ext cx="270" cy="94"/>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2" name="Freeform 25"/>
            <p:cNvSpPr>
              <a:spLocks/>
            </p:cNvSpPr>
            <p:nvPr/>
          </p:nvSpPr>
          <p:spPr bwMode="auto">
            <a:xfrm rot="5477144" flipH="1">
              <a:off x="1737244" y="270192"/>
              <a:ext cx="124" cy="64"/>
            </a:xfrm>
            <a:custGeom>
              <a:avLst/>
              <a:gdLst>
                <a:gd name="T0" fmla="*/ 60 w 154"/>
                <a:gd name="T1" fmla="*/ 36 h 74"/>
                <a:gd name="T2" fmla="*/ 54 w 154"/>
                <a:gd name="T3" fmla="*/ 35 h 74"/>
                <a:gd name="T4" fmla="*/ 14 w 154"/>
                <a:gd name="T5" fmla="*/ 12 h 74"/>
                <a:gd name="T6" fmla="*/ 8 w 154"/>
                <a:gd name="T7" fmla="*/ 10 h 74"/>
                <a:gd name="T8" fmla="*/ 0 w 154"/>
                <a:gd name="T9" fmla="*/ 5 h 74"/>
                <a:gd name="T10" fmla="*/ 10 w 154"/>
                <a:gd name="T11" fmla="*/ 3 h 74"/>
                <a:gd name="T12" fmla="*/ 15 w 154"/>
                <a:gd name="T13" fmla="*/ 5 h 74"/>
                <a:gd name="T14" fmla="*/ 57 w 154"/>
                <a:gd name="T15" fmla="*/ 5 h 74"/>
                <a:gd name="T16" fmla="*/ 64 w 154"/>
                <a:gd name="T17" fmla="*/ 5 h 74"/>
                <a:gd name="T18" fmla="*/ 60 w 154"/>
                <a:gd name="T19" fmla="*/ 36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4" name="Freeform 26"/>
            <p:cNvSpPr>
              <a:spLocks/>
            </p:cNvSpPr>
            <p:nvPr/>
          </p:nvSpPr>
          <p:spPr bwMode="auto">
            <a:xfrm rot="5477144" flipH="1">
              <a:off x="1736775" y="270031"/>
              <a:ext cx="1133" cy="64"/>
            </a:xfrm>
            <a:custGeom>
              <a:avLst/>
              <a:gdLst>
                <a:gd name="T0" fmla="*/ 0 w 1360"/>
                <a:gd name="T1" fmla="*/ 173 h 46"/>
                <a:gd name="T2" fmla="*/ 116 w 1360"/>
                <a:gd name="T3" fmla="*/ 36 h 46"/>
                <a:gd name="T4" fmla="*/ 202 w 1360"/>
                <a:gd name="T5" fmla="*/ 11 h 46"/>
                <a:gd name="T6" fmla="*/ 324 w 1360"/>
                <a:gd name="T7" fmla="*/ 1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5" name="Freeform 27"/>
            <p:cNvSpPr>
              <a:spLocks/>
            </p:cNvSpPr>
            <p:nvPr/>
          </p:nvSpPr>
          <p:spPr bwMode="auto">
            <a:xfrm rot="5477144" flipH="1">
              <a:off x="1737356" y="270267"/>
              <a:ext cx="0" cy="35"/>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6" name="Freeform 28"/>
            <p:cNvSpPr>
              <a:spLocks/>
            </p:cNvSpPr>
            <p:nvPr/>
          </p:nvSpPr>
          <p:spPr bwMode="auto">
            <a:xfrm rot="5477144" flipH="1">
              <a:off x="1737304" y="269814"/>
              <a:ext cx="27" cy="129"/>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7" name="Freeform 29"/>
            <p:cNvSpPr>
              <a:spLocks/>
            </p:cNvSpPr>
            <p:nvPr/>
          </p:nvSpPr>
          <p:spPr bwMode="auto">
            <a:xfrm rot="5477144" flipH="1">
              <a:off x="1737241" y="269900"/>
              <a:ext cx="23"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8" name="Freeform 30"/>
            <p:cNvSpPr>
              <a:spLocks/>
            </p:cNvSpPr>
            <p:nvPr/>
          </p:nvSpPr>
          <p:spPr bwMode="auto">
            <a:xfrm rot="5477144" flipH="1">
              <a:off x="1737143" y="270549"/>
              <a:ext cx="248" cy="65"/>
            </a:xfrm>
            <a:custGeom>
              <a:avLst/>
              <a:gdLst>
                <a:gd name="T0" fmla="*/ 210 w 262"/>
                <a:gd name="T1" fmla="*/ 14 h 74"/>
                <a:gd name="T2" fmla="*/ 193 w 262"/>
                <a:gd name="T3" fmla="*/ 4 h 74"/>
                <a:gd name="T4" fmla="*/ 172 w 262"/>
                <a:gd name="T5" fmla="*/ 4 h 74"/>
                <a:gd name="T6" fmla="*/ 155 w 262"/>
                <a:gd name="T7" fmla="*/ 4 h 74"/>
                <a:gd name="T8" fmla="*/ 29 w 262"/>
                <a:gd name="T9" fmla="*/ 29 h 74"/>
                <a:gd name="T10" fmla="*/ 0 w 262"/>
                <a:gd name="T11" fmla="*/ 44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9" name="Freeform 31"/>
            <p:cNvSpPr>
              <a:spLocks/>
            </p:cNvSpPr>
            <p:nvPr/>
          </p:nvSpPr>
          <p:spPr bwMode="auto">
            <a:xfrm rot="5477144" flipH="1">
              <a:off x="1737288" y="270639"/>
              <a:ext cx="50" cy="31"/>
            </a:xfrm>
            <a:custGeom>
              <a:avLst/>
              <a:gdLst>
                <a:gd name="T0" fmla="*/ 674 w 21"/>
                <a:gd name="T1" fmla="*/ 0 h 30"/>
                <a:gd name="T2" fmla="*/ 255 w 21"/>
                <a:gd name="T3" fmla="*/ 20 h 30"/>
                <a:gd name="T4" fmla="*/ 0 w 21"/>
                <a:gd name="T5" fmla="*/ 34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0" name="Freeform 32"/>
            <p:cNvSpPr>
              <a:spLocks/>
            </p:cNvSpPr>
            <p:nvPr/>
          </p:nvSpPr>
          <p:spPr bwMode="auto">
            <a:xfrm rot="5477144" flipH="1">
              <a:off x="1737240" y="270621"/>
              <a:ext cx="50" cy="65"/>
            </a:xfrm>
            <a:custGeom>
              <a:avLst/>
              <a:gdLst>
                <a:gd name="T0" fmla="*/ 674 w 21"/>
                <a:gd name="T1" fmla="*/ 0 h 59"/>
                <a:gd name="T2" fmla="*/ 188 w 21"/>
                <a:gd name="T3" fmla="*/ 43 h 59"/>
                <a:gd name="T4" fmla="*/ 0 w 21"/>
                <a:gd name="T5" fmla="*/ 87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2" name="Freeform 33"/>
            <p:cNvSpPr>
              <a:spLocks/>
            </p:cNvSpPr>
            <p:nvPr/>
          </p:nvSpPr>
          <p:spPr bwMode="auto">
            <a:xfrm rot="5477144" flipH="1">
              <a:off x="1737093" y="270495"/>
              <a:ext cx="27" cy="386"/>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3" name="Freeform 34"/>
            <p:cNvSpPr>
              <a:spLocks/>
            </p:cNvSpPr>
            <p:nvPr/>
          </p:nvSpPr>
          <p:spPr bwMode="auto">
            <a:xfrm rot="5477144" flipH="1">
              <a:off x="1737057" y="270527"/>
              <a:ext cx="27" cy="320"/>
            </a:xfrm>
            <a:custGeom>
              <a:avLst/>
              <a:gdLst>
                <a:gd name="T0" fmla="*/ 27 w 27"/>
                <a:gd name="T1" fmla="*/ 0 h 299"/>
                <a:gd name="T2" fmla="*/ 15 w 27"/>
                <a:gd name="T3" fmla="*/ 32 h 299"/>
                <a:gd name="T4" fmla="*/ 9 w 27"/>
                <a:gd name="T5" fmla="*/ 75 h 299"/>
                <a:gd name="T6" fmla="*/ 3 w 27"/>
                <a:gd name="T7" fmla="*/ 204 h 299"/>
                <a:gd name="T8" fmla="*/ 1 w 27"/>
                <a:gd name="T9" fmla="*/ 295 h 299"/>
                <a:gd name="T10" fmla="*/ 0 w 27"/>
                <a:gd name="T11" fmla="*/ 392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4" name="Freeform 35"/>
            <p:cNvSpPr>
              <a:spLocks/>
            </p:cNvSpPr>
            <p:nvPr/>
          </p:nvSpPr>
          <p:spPr bwMode="auto">
            <a:xfrm rot="5477144" flipH="1">
              <a:off x="1737146" y="269222"/>
              <a:ext cx="468" cy="35"/>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5" name="Freeform 36"/>
            <p:cNvSpPr>
              <a:spLocks/>
            </p:cNvSpPr>
            <p:nvPr/>
          </p:nvSpPr>
          <p:spPr bwMode="auto">
            <a:xfrm rot="5477144" flipH="1">
              <a:off x="1737347" y="269000"/>
              <a:ext cx="76" cy="35"/>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6" name="Freeform 37"/>
            <p:cNvSpPr>
              <a:spLocks/>
            </p:cNvSpPr>
            <p:nvPr/>
          </p:nvSpPr>
          <p:spPr bwMode="auto">
            <a:xfrm rot="5477144" flipH="1">
              <a:off x="1737397" y="269434"/>
              <a:ext cx="48" cy="129"/>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7" name="Freeform 38"/>
            <p:cNvSpPr>
              <a:spLocks/>
            </p:cNvSpPr>
            <p:nvPr/>
          </p:nvSpPr>
          <p:spPr bwMode="auto">
            <a:xfrm rot="5477144" flipH="1" flipV="1">
              <a:off x="1736643" y="270184"/>
              <a:ext cx="270" cy="352"/>
            </a:xfrm>
            <a:custGeom>
              <a:avLst/>
              <a:gdLst>
                <a:gd name="T0" fmla="*/ 120 w 341"/>
                <a:gd name="T1" fmla="*/ 384 h 342"/>
                <a:gd name="T2" fmla="*/ 120 w 341"/>
                <a:gd name="T3" fmla="*/ 228 h 342"/>
                <a:gd name="T4" fmla="*/ 127 w 341"/>
                <a:gd name="T5" fmla="*/ 108 h 342"/>
                <a:gd name="T6" fmla="*/ 131 w 341"/>
                <a:gd name="T7" fmla="*/ 86 h 342"/>
                <a:gd name="T8" fmla="*/ 123 w 341"/>
                <a:gd name="T9" fmla="*/ 65 h 342"/>
                <a:gd name="T10" fmla="*/ 63 w 341"/>
                <a:gd name="T11" fmla="*/ 14 h 342"/>
                <a:gd name="T12" fmla="*/ 39 w 341"/>
                <a:gd name="T13" fmla="*/ 3 h 342"/>
                <a:gd name="T14" fmla="*/ 32 w 341"/>
                <a:gd name="T15" fmla="*/ 2 h 342"/>
                <a:gd name="T16" fmla="*/ 23 w 341"/>
                <a:gd name="T17" fmla="*/ 14 h 342"/>
                <a:gd name="T18" fmla="*/ 14 w 341"/>
                <a:gd name="T19" fmla="*/ 56 h 342"/>
                <a:gd name="T20" fmla="*/ 4 w 341"/>
                <a:gd name="T21" fmla="*/ 205 h 342"/>
                <a:gd name="T22" fmla="*/ 0 w 341"/>
                <a:gd name="T23" fmla="*/ 383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8" name="Freeform 39"/>
            <p:cNvSpPr>
              <a:spLocks/>
            </p:cNvSpPr>
            <p:nvPr/>
          </p:nvSpPr>
          <p:spPr bwMode="auto">
            <a:xfrm rot="5477144" flipH="1" flipV="1">
              <a:off x="1736378" y="269900"/>
              <a:ext cx="617" cy="32"/>
            </a:xfrm>
            <a:custGeom>
              <a:avLst/>
              <a:gdLst>
                <a:gd name="T0" fmla="*/ 0 w 717"/>
                <a:gd name="T1" fmla="*/ 29 h 33"/>
                <a:gd name="T2" fmla="*/ 119 w 717"/>
                <a:gd name="T3" fmla="*/ 26 h 33"/>
                <a:gd name="T4" fmla="*/ 262 w 717"/>
                <a:gd name="T5" fmla="*/ 20 h 33"/>
                <a:gd name="T6" fmla="*/ 352 w 717"/>
                <a:gd name="T7" fmla="*/ 9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69" name="Freeform 40"/>
            <p:cNvSpPr>
              <a:spLocks/>
            </p:cNvSpPr>
            <p:nvPr/>
          </p:nvSpPr>
          <p:spPr bwMode="auto">
            <a:xfrm rot="5477144" flipH="1" flipV="1">
              <a:off x="1736205" y="269753"/>
              <a:ext cx="841" cy="97"/>
            </a:xfrm>
            <a:custGeom>
              <a:avLst/>
              <a:gdLst>
                <a:gd name="T0" fmla="*/ 0 w 1008"/>
                <a:gd name="T1" fmla="*/ 65 h 111"/>
                <a:gd name="T2" fmla="*/ 104 w 1008"/>
                <a:gd name="T3" fmla="*/ 63 h 111"/>
                <a:gd name="T4" fmla="*/ 233 w 1008"/>
                <a:gd name="T5" fmla="*/ 59 h 111"/>
                <a:gd name="T6" fmla="*/ 311 w 1008"/>
                <a:gd name="T7" fmla="*/ 51 h 111"/>
                <a:gd name="T8" fmla="*/ 345 w 1008"/>
                <a:gd name="T9" fmla="*/ 45 h 111"/>
                <a:gd name="T10" fmla="*/ 378 w 1008"/>
                <a:gd name="T11" fmla="*/ 28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0" name="Freeform 41"/>
            <p:cNvSpPr>
              <a:spLocks/>
            </p:cNvSpPr>
            <p:nvPr/>
          </p:nvSpPr>
          <p:spPr bwMode="auto">
            <a:xfrm rot="5477144" flipH="1" flipV="1">
              <a:off x="1736657" y="269292"/>
              <a:ext cx="246" cy="386"/>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1" name="Freeform 42"/>
            <p:cNvSpPr>
              <a:spLocks/>
            </p:cNvSpPr>
            <p:nvPr/>
          </p:nvSpPr>
          <p:spPr bwMode="auto">
            <a:xfrm rot="5477144" flipH="1" flipV="1">
              <a:off x="1736759" y="269167"/>
              <a:ext cx="48" cy="386"/>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2" name="Freeform 43"/>
            <p:cNvSpPr>
              <a:spLocks/>
            </p:cNvSpPr>
            <p:nvPr/>
          </p:nvSpPr>
          <p:spPr bwMode="auto">
            <a:xfrm rot="5477144" flipH="1" flipV="1">
              <a:off x="1736758" y="269145"/>
              <a:ext cx="50" cy="386"/>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3" name="Freeform 44"/>
            <p:cNvSpPr>
              <a:spLocks/>
            </p:cNvSpPr>
            <p:nvPr/>
          </p:nvSpPr>
          <p:spPr bwMode="auto">
            <a:xfrm rot="5477144" flipH="1" flipV="1">
              <a:off x="1736415" y="269118"/>
              <a:ext cx="418" cy="64"/>
            </a:xfrm>
            <a:custGeom>
              <a:avLst/>
              <a:gdLst>
                <a:gd name="T0" fmla="*/ 0 w 480"/>
                <a:gd name="T1" fmla="*/ 18 h 54"/>
                <a:gd name="T2" fmla="*/ 14 w 480"/>
                <a:gd name="T3" fmla="*/ 7 h 54"/>
                <a:gd name="T4" fmla="*/ 29 w 480"/>
                <a:gd name="T5" fmla="*/ 7 h 54"/>
                <a:gd name="T6" fmla="*/ 145 w 480"/>
                <a:gd name="T7" fmla="*/ 36 h 54"/>
                <a:gd name="T8" fmla="*/ 276 w 480"/>
                <a:gd name="T9" fmla="*/ 107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4" name="Freeform 45"/>
            <p:cNvSpPr>
              <a:spLocks/>
            </p:cNvSpPr>
            <p:nvPr/>
          </p:nvSpPr>
          <p:spPr bwMode="auto">
            <a:xfrm rot="5477144" flipH="1" flipV="1">
              <a:off x="1736532" y="269082"/>
              <a:ext cx="442" cy="64"/>
            </a:xfrm>
            <a:custGeom>
              <a:avLst/>
              <a:gdLst>
                <a:gd name="T0" fmla="*/ 0 w 521"/>
                <a:gd name="T1" fmla="*/ 0 h 65"/>
                <a:gd name="T2" fmla="*/ 134 w 521"/>
                <a:gd name="T3" fmla="*/ 32 h 65"/>
                <a:gd name="T4" fmla="*/ 270 w 521"/>
                <a:gd name="T5" fmla="*/ 61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5" name="Freeform 46"/>
            <p:cNvSpPr>
              <a:spLocks/>
            </p:cNvSpPr>
            <p:nvPr/>
          </p:nvSpPr>
          <p:spPr bwMode="auto">
            <a:xfrm rot="5477144" flipH="1" flipV="1">
              <a:off x="1736808" y="268770"/>
              <a:ext cx="27" cy="321"/>
            </a:xfrm>
            <a:custGeom>
              <a:avLst/>
              <a:gdLst>
                <a:gd name="T0" fmla="*/ 0 w 58"/>
                <a:gd name="T1" fmla="*/ 0 h 306"/>
                <a:gd name="T2" fmla="*/ 2 w 58"/>
                <a:gd name="T3" fmla="*/ 149 h 306"/>
                <a:gd name="T4" fmla="*/ 3 w 58"/>
                <a:gd name="T5" fmla="*/ 261 h 306"/>
                <a:gd name="T6" fmla="*/ 3 w 58"/>
                <a:gd name="T7" fmla="*/ 371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6" name="Freeform 47"/>
            <p:cNvSpPr>
              <a:spLocks/>
            </p:cNvSpPr>
            <p:nvPr/>
          </p:nvSpPr>
          <p:spPr bwMode="auto">
            <a:xfrm rot="5477144" flipH="1" flipV="1">
              <a:off x="1736716" y="268870"/>
              <a:ext cx="22" cy="65"/>
            </a:xfrm>
            <a:custGeom>
              <a:avLst/>
              <a:gdLst>
                <a:gd name="T0" fmla="*/ 1 w 38"/>
                <a:gd name="T1" fmla="*/ 24 h 76"/>
                <a:gd name="T2" fmla="*/ 1 w 38"/>
                <a:gd name="T3" fmla="*/ 9 h 76"/>
                <a:gd name="T4" fmla="*/ 1 w 38"/>
                <a:gd name="T5" fmla="*/ 3 h 76"/>
                <a:gd name="T6" fmla="*/ 2 w 38"/>
                <a:gd name="T7" fmla="*/ 3 h 76"/>
                <a:gd name="T8" fmla="*/ 3 w 38"/>
                <a:gd name="T9" fmla="*/ 13 h 76"/>
                <a:gd name="T10" fmla="*/ 5 w 38"/>
                <a:gd name="T11" fmla="*/ 32 h 76"/>
                <a:gd name="T12" fmla="*/ 4 w 38"/>
                <a:gd name="T13" fmla="*/ 38 h 76"/>
                <a:gd name="T14" fmla="*/ 3 w 38"/>
                <a:gd name="T15" fmla="*/ 41 h 76"/>
                <a:gd name="T16" fmla="*/ 1 w 38"/>
                <a:gd name="T17" fmla="*/ 37 h 76"/>
                <a:gd name="T18" fmla="*/ 1 w 38"/>
                <a:gd name="T19" fmla="*/ 24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7" name="Freeform 48"/>
            <p:cNvSpPr>
              <a:spLocks/>
            </p:cNvSpPr>
            <p:nvPr/>
          </p:nvSpPr>
          <p:spPr bwMode="auto">
            <a:xfrm rot="5477144" flipH="1" flipV="1">
              <a:off x="1736735" y="268887"/>
              <a:ext cx="22" cy="34"/>
            </a:xfrm>
            <a:custGeom>
              <a:avLst/>
              <a:gdLst>
                <a:gd name="T0" fmla="*/ 0 w 17"/>
                <a:gd name="T1" fmla="*/ 0 h 47"/>
                <a:gd name="T2" fmla="*/ 35 w 17"/>
                <a:gd name="T3" fmla="*/ 3 h 47"/>
                <a:gd name="T4" fmla="*/ 47 w 17"/>
                <a:gd name="T5" fmla="*/ 7 h 47"/>
                <a:gd name="T6" fmla="*/ 41 w 17"/>
                <a:gd name="T7" fmla="*/ 10 h 47"/>
                <a:gd name="T8" fmla="*/ 30 w 17"/>
                <a:gd name="T9" fmla="*/ 13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8" name="Freeform 49"/>
            <p:cNvSpPr>
              <a:spLocks/>
            </p:cNvSpPr>
            <p:nvPr/>
          </p:nvSpPr>
          <p:spPr bwMode="auto">
            <a:xfrm rot="5477144" flipH="1" flipV="1">
              <a:off x="1736403" y="269632"/>
              <a:ext cx="396" cy="94"/>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79" name="Line 50"/>
            <p:cNvSpPr>
              <a:spLocks noChangeShapeType="1"/>
            </p:cNvSpPr>
            <p:nvPr/>
          </p:nvSpPr>
          <p:spPr bwMode="auto">
            <a:xfrm rot="5477144" flipV="1">
              <a:off x="1736556" y="269476"/>
              <a:ext cx="25" cy="30"/>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0" name="Freeform 51"/>
            <p:cNvSpPr>
              <a:spLocks/>
            </p:cNvSpPr>
            <p:nvPr/>
          </p:nvSpPr>
          <p:spPr bwMode="auto">
            <a:xfrm rot="5477144" flipH="1" flipV="1">
              <a:off x="1736545" y="269417"/>
              <a:ext cx="49" cy="30"/>
            </a:xfrm>
            <a:custGeom>
              <a:avLst/>
              <a:gdLst>
                <a:gd name="T0" fmla="*/ 0 w 68"/>
                <a:gd name="T1" fmla="*/ 0 h 33"/>
                <a:gd name="T2" fmla="*/ 13 w 68"/>
                <a:gd name="T3" fmla="*/ 5 h 33"/>
                <a:gd name="T4" fmla="*/ 18 w 68"/>
                <a:gd name="T5" fmla="*/ 23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1" name="Freeform 52"/>
            <p:cNvSpPr>
              <a:spLocks/>
            </p:cNvSpPr>
            <p:nvPr/>
          </p:nvSpPr>
          <p:spPr bwMode="auto">
            <a:xfrm rot="5477144" flipH="1" flipV="1">
              <a:off x="1736490" y="269407"/>
              <a:ext cx="125" cy="65"/>
            </a:xfrm>
            <a:custGeom>
              <a:avLst/>
              <a:gdLst>
                <a:gd name="T0" fmla="*/ 0 w 129"/>
                <a:gd name="T1" fmla="*/ 135 h 51"/>
                <a:gd name="T2" fmla="*/ 79 w 129"/>
                <a:gd name="T3" fmla="*/ 70 h 51"/>
                <a:gd name="T4" fmla="*/ 100 w 129"/>
                <a:gd name="T5" fmla="*/ 41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2" name="Freeform 53"/>
            <p:cNvSpPr>
              <a:spLocks/>
            </p:cNvSpPr>
            <p:nvPr/>
          </p:nvSpPr>
          <p:spPr bwMode="auto">
            <a:xfrm rot="5477144" flipH="1" flipV="1">
              <a:off x="1736458" y="269963"/>
              <a:ext cx="270" cy="94"/>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3" name="Freeform 54"/>
            <p:cNvSpPr>
              <a:spLocks/>
            </p:cNvSpPr>
            <p:nvPr/>
          </p:nvSpPr>
          <p:spPr bwMode="auto">
            <a:xfrm rot="5477144" flipH="1" flipV="1">
              <a:off x="1736509" y="270174"/>
              <a:ext cx="124" cy="65"/>
            </a:xfrm>
            <a:custGeom>
              <a:avLst/>
              <a:gdLst>
                <a:gd name="T0" fmla="*/ 60 w 154"/>
                <a:gd name="T1" fmla="*/ 40 h 74"/>
                <a:gd name="T2" fmla="*/ 54 w 154"/>
                <a:gd name="T3" fmla="*/ 36 h 74"/>
                <a:gd name="T4" fmla="*/ 14 w 154"/>
                <a:gd name="T5" fmla="*/ 13 h 74"/>
                <a:gd name="T6" fmla="*/ 8 w 154"/>
                <a:gd name="T7" fmla="*/ 11 h 74"/>
                <a:gd name="T8" fmla="*/ 0 w 154"/>
                <a:gd name="T9" fmla="*/ 5 h 74"/>
                <a:gd name="T10" fmla="*/ 10 w 154"/>
                <a:gd name="T11" fmla="*/ 4 h 74"/>
                <a:gd name="T12" fmla="*/ 15 w 154"/>
                <a:gd name="T13" fmla="*/ 5 h 74"/>
                <a:gd name="T14" fmla="*/ 57 w 154"/>
                <a:gd name="T15" fmla="*/ 5 h 74"/>
                <a:gd name="T16" fmla="*/ 64 w 154"/>
                <a:gd name="T17" fmla="*/ 5 h 74"/>
                <a:gd name="T18" fmla="*/ 60 w 154"/>
                <a:gd name="T19" fmla="*/ 4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4" name="Freeform 55"/>
            <p:cNvSpPr>
              <a:spLocks/>
            </p:cNvSpPr>
            <p:nvPr/>
          </p:nvSpPr>
          <p:spPr bwMode="auto">
            <a:xfrm rot="5477144" flipH="1" flipV="1">
              <a:off x="1735990" y="270031"/>
              <a:ext cx="1133" cy="30"/>
            </a:xfrm>
            <a:custGeom>
              <a:avLst/>
              <a:gdLst>
                <a:gd name="T0" fmla="*/ 0 w 1360"/>
                <a:gd name="T1" fmla="*/ 8 h 46"/>
                <a:gd name="T2" fmla="*/ 116 w 1360"/>
                <a:gd name="T3" fmla="*/ 2 h 46"/>
                <a:gd name="T4" fmla="*/ 202 w 1360"/>
                <a:gd name="T5" fmla="*/ 1 h 46"/>
                <a:gd name="T6" fmla="*/ 324 w 1360"/>
                <a:gd name="T7" fmla="*/ 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5" name="Freeform 56"/>
            <p:cNvSpPr>
              <a:spLocks/>
            </p:cNvSpPr>
            <p:nvPr/>
          </p:nvSpPr>
          <p:spPr bwMode="auto">
            <a:xfrm rot="5477144" flipH="1" flipV="1">
              <a:off x="1736524" y="270248"/>
              <a:ext cx="0" cy="35"/>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6" name="Freeform 57"/>
            <p:cNvSpPr>
              <a:spLocks/>
            </p:cNvSpPr>
            <p:nvPr/>
          </p:nvSpPr>
          <p:spPr bwMode="auto">
            <a:xfrm rot="5477144" flipH="1" flipV="1">
              <a:off x="1736566" y="269797"/>
              <a:ext cx="27" cy="129"/>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7" name="Freeform 58"/>
            <p:cNvSpPr>
              <a:spLocks/>
            </p:cNvSpPr>
            <p:nvPr/>
          </p:nvSpPr>
          <p:spPr bwMode="auto">
            <a:xfrm rot="5477144" flipH="1" flipV="1">
              <a:off x="1736631" y="269887"/>
              <a:ext cx="23"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8" name="Freeform 59"/>
            <p:cNvSpPr>
              <a:spLocks/>
            </p:cNvSpPr>
            <p:nvPr/>
          </p:nvSpPr>
          <p:spPr bwMode="auto">
            <a:xfrm rot="5477144" flipH="1" flipV="1">
              <a:off x="1736485" y="270518"/>
              <a:ext cx="248" cy="97"/>
            </a:xfrm>
            <a:custGeom>
              <a:avLst/>
              <a:gdLst>
                <a:gd name="T0" fmla="*/ 210 w 262"/>
                <a:gd name="T1" fmla="*/ 67 h 74"/>
                <a:gd name="T2" fmla="*/ 193 w 262"/>
                <a:gd name="T3" fmla="*/ 22 h 74"/>
                <a:gd name="T4" fmla="*/ 172 w 262"/>
                <a:gd name="T5" fmla="*/ 16 h 74"/>
                <a:gd name="T6" fmla="*/ 155 w 262"/>
                <a:gd name="T7" fmla="*/ 21 h 74"/>
                <a:gd name="T8" fmla="*/ 29 w 262"/>
                <a:gd name="T9" fmla="*/ 144 h 74"/>
                <a:gd name="T10" fmla="*/ 0 w 262"/>
                <a:gd name="T11" fmla="*/ 218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89" name="Freeform 60"/>
            <p:cNvSpPr>
              <a:spLocks/>
            </p:cNvSpPr>
            <p:nvPr/>
          </p:nvSpPr>
          <p:spPr bwMode="auto">
            <a:xfrm rot="5477144" flipH="1" flipV="1">
              <a:off x="1736518" y="270623"/>
              <a:ext cx="50" cy="30"/>
            </a:xfrm>
            <a:custGeom>
              <a:avLst/>
              <a:gdLst>
                <a:gd name="T0" fmla="*/ 674 w 21"/>
                <a:gd name="T1" fmla="*/ 0 h 30"/>
                <a:gd name="T2" fmla="*/ 255 w 21"/>
                <a:gd name="T3" fmla="*/ 16 h 30"/>
                <a:gd name="T4" fmla="*/ 0 w 21"/>
                <a:gd name="T5" fmla="*/ 30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0" name="Freeform 61"/>
            <p:cNvSpPr>
              <a:spLocks/>
            </p:cNvSpPr>
            <p:nvPr/>
          </p:nvSpPr>
          <p:spPr bwMode="auto">
            <a:xfrm rot="5477144" flipH="1" flipV="1">
              <a:off x="1736565" y="270607"/>
              <a:ext cx="50" cy="64"/>
            </a:xfrm>
            <a:custGeom>
              <a:avLst/>
              <a:gdLst>
                <a:gd name="T0" fmla="*/ 674 w 21"/>
                <a:gd name="T1" fmla="*/ 0 h 59"/>
                <a:gd name="T2" fmla="*/ 188 w 21"/>
                <a:gd name="T3" fmla="*/ 40 h 59"/>
                <a:gd name="T4" fmla="*/ 0 w 21"/>
                <a:gd name="T5" fmla="*/ 81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1" name="Freeform 62"/>
            <p:cNvSpPr>
              <a:spLocks/>
            </p:cNvSpPr>
            <p:nvPr/>
          </p:nvSpPr>
          <p:spPr bwMode="auto">
            <a:xfrm rot="5477144" flipH="1" flipV="1">
              <a:off x="1736739" y="270487"/>
              <a:ext cx="27" cy="386"/>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2" name="Freeform 63"/>
            <p:cNvSpPr>
              <a:spLocks/>
            </p:cNvSpPr>
            <p:nvPr/>
          </p:nvSpPr>
          <p:spPr bwMode="auto">
            <a:xfrm rot="5477144" flipH="1" flipV="1">
              <a:off x="1736768" y="270520"/>
              <a:ext cx="27" cy="321"/>
            </a:xfrm>
            <a:custGeom>
              <a:avLst/>
              <a:gdLst>
                <a:gd name="T0" fmla="*/ 27 w 27"/>
                <a:gd name="T1" fmla="*/ 0 h 299"/>
                <a:gd name="T2" fmla="*/ 15 w 27"/>
                <a:gd name="T3" fmla="*/ 32 h 299"/>
                <a:gd name="T4" fmla="*/ 9 w 27"/>
                <a:gd name="T5" fmla="*/ 75 h 299"/>
                <a:gd name="T6" fmla="*/ 3 w 27"/>
                <a:gd name="T7" fmla="*/ 205 h 299"/>
                <a:gd name="T8" fmla="*/ 1 w 27"/>
                <a:gd name="T9" fmla="*/ 300 h 299"/>
                <a:gd name="T10" fmla="*/ 0 w 27"/>
                <a:gd name="T11" fmla="*/ 397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3" name="Freeform 64"/>
            <p:cNvSpPr>
              <a:spLocks/>
            </p:cNvSpPr>
            <p:nvPr/>
          </p:nvSpPr>
          <p:spPr bwMode="auto">
            <a:xfrm rot="5477144" flipH="1" flipV="1">
              <a:off x="1736313" y="269203"/>
              <a:ext cx="468" cy="35"/>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4" name="Freeform 65"/>
            <p:cNvSpPr>
              <a:spLocks/>
            </p:cNvSpPr>
            <p:nvPr/>
          </p:nvSpPr>
          <p:spPr bwMode="auto">
            <a:xfrm rot="5477144" flipH="1" flipV="1">
              <a:off x="1736514" y="268981"/>
              <a:ext cx="76" cy="35"/>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5" name="Freeform 66"/>
            <p:cNvSpPr>
              <a:spLocks/>
            </p:cNvSpPr>
            <p:nvPr/>
          </p:nvSpPr>
          <p:spPr bwMode="auto">
            <a:xfrm rot="5477144" flipH="1" flipV="1">
              <a:off x="1736470" y="269413"/>
              <a:ext cx="48" cy="129"/>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6" name="Freeform 67"/>
            <p:cNvSpPr>
              <a:spLocks/>
            </p:cNvSpPr>
            <p:nvPr/>
          </p:nvSpPr>
          <p:spPr bwMode="auto">
            <a:xfrm rot="5477144" flipH="1">
              <a:off x="1737164" y="268793"/>
              <a:ext cx="26" cy="191"/>
            </a:xfrm>
            <a:custGeom>
              <a:avLst/>
              <a:gdLst>
                <a:gd name="T0" fmla="*/ 0 w 31"/>
                <a:gd name="T1" fmla="*/ 0 h 177"/>
                <a:gd name="T2" fmla="*/ 5 w 31"/>
                <a:gd name="T3" fmla="*/ 49 h 177"/>
                <a:gd name="T4" fmla="*/ 11 w 31"/>
                <a:gd name="T5" fmla="*/ 126 h 177"/>
                <a:gd name="T6" fmla="*/ 15 w 31"/>
                <a:gd name="T7" fmla="*/ 240 h 177"/>
                <a:gd name="T8" fmla="*/ 0 60000 65536"/>
                <a:gd name="T9" fmla="*/ 0 60000 65536"/>
                <a:gd name="T10" fmla="*/ 0 60000 65536"/>
                <a:gd name="T11" fmla="*/ 0 60000 65536"/>
                <a:gd name="T12" fmla="*/ 0 w 31"/>
                <a:gd name="T13" fmla="*/ 0 h 177"/>
                <a:gd name="T14" fmla="*/ 31 w 31"/>
                <a:gd name="T15" fmla="*/ 177 h 177"/>
              </a:gdLst>
              <a:ahLst/>
              <a:cxnLst>
                <a:cxn ang="T8">
                  <a:pos x="T0" y="T1"/>
                </a:cxn>
                <a:cxn ang="T9">
                  <a:pos x="T2" y="T3"/>
                </a:cxn>
                <a:cxn ang="T10">
                  <a:pos x="T4" y="T5"/>
                </a:cxn>
                <a:cxn ang="T11">
                  <a:pos x="T6" y="T7"/>
                </a:cxn>
              </a:cxnLst>
              <a:rect l="T12" t="T13" r="T14" b="T15"/>
              <a:pathLst>
                <a:path w="31" h="177">
                  <a:moveTo>
                    <a:pt x="0" y="0"/>
                  </a:moveTo>
                  <a:cubicBezTo>
                    <a:pt x="2" y="6"/>
                    <a:pt x="7" y="21"/>
                    <a:pt x="10" y="36"/>
                  </a:cubicBezTo>
                  <a:cubicBezTo>
                    <a:pt x="13" y="51"/>
                    <a:pt x="18" y="70"/>
                    <a:pt x="21" y="93"/>
                  </a:cubicBezTo>
                  <a:cubicBezTo>
                    <a:pt x="24" y="116"/>
                    <a:pt x="29" y="163"/>
                    <a:pt x="31" y="17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7" name="Freeform 68"/>
            <p:cNvSpPr>
              <a:spLocks/>
            </p:cNvSpPr>
            <p:nvPr/>
          </p:nvSpPr>
          <p:spPr bwMode="auto">
            <a:xfrm rot="5477144" flipH="1" flipV="1">
              <a:off x="1736566" y="268858"/>
              <a:ext cx="99" cy="162"/>
            </a:xfrm>
            <a:custGeom>
              <a:avLst/>
              <a:gdLst>
                <a:gd name="T0" fmla="*/ 74 w 109"/>
                <a:gd name="T1" fmla="*/ 370 h 123"/>
                <a:gd name="T2" fmla="*/ 61 w 109"/>
                <a:gd name="T3" fmla="*/ 361 h 123"/>
                <a:gd name="T4" fmla="*/ 47 w 109"/>
                <a:gd name="T5" fmla="*/ 333 h 123"/>
                <a:gd name="T6" fmla="*/ 32 w 109"/>
                <a:gd name="T7" fmla="*/ 279 h 123"/>
                <a:gd name="T8" fmla="*/ 15 w 109"/>
                <a:gd name="T9" fmla="*/ 180 h 123"/>
                <a:gd name="T10" fmla="*/ 3 w 109"/>
                <a:gd name="T11" fmla="*/ 94 h 123"/>
                <a:gd name="T12" fmla="*/ 3 w 109"/>
                <a:gd name="T13" fmla="*/ 57 h 123"/>
                <a:gd name="T14" fmla="*/ 14 w 109"/>
                <a:gd name="T15" fmla="*/ 21 h 123"/>
                <a:gd name="T16" fmla="*/ 29 w 109"/>
                <a:gd name="T17" fmla="*/ 12 h 123"/>
                <a:gd name="T18" fmla="*/ 52 w 109"/>
                <a:gd name="T19" fmla="*/ 99 h 123"/>
                <a:gd name="T20" fmla="*/ 66 w 109"/>
                <a:gd name="T21" fmla="*/ 217 h 123"/>
                <a:gd name="T22" fmla="*/ 71 w 109"/>
                <a:gd name="T23" fmla="*/ 29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8" name="Freeform 69"/>
            <p:cNvSpPr>
              <a:spLocks/>
            </p:cNvSpPr>
            <p:nvPr/>
          </p:nvSpPr>
          <p:spPr bwMode="auto">
            <a:xfrm rot="5477144" flipH="1" flipV="1">
              <a:off x="1736810" y="268720"/>
              <a:ext cx="26" cy="321"/>
            </a:xfrm>
            <a:custGeom>
              <a:avLst/>
              <a:gdLst>
                <a:gd name="T0" fmla="*/ 0 w 39"/>
                <a:gd name="T1" fmla="*/ 0 h 301"/>
                <a:gd name="T2" fmla="*/ 2 w 39"/>
                <a:gd name="T3" fmla="*/ 47 h 301"/>
                <a:gd name="T4" fmla="*/ 4 w 39"/>
                <a:gd name="T5" fmla="*/ 121 h 301"/>
                <a:gd name="T6" fmla="*/ 6 w 39"/>
                <a:gd name="T7" fmla="*/ 229 h 301"/>
                <a:gd name="T8" fmla="*/ 7 w 39"/>
                <a:gd name="T9" fmla="*/ 389 h 301"/>
                <a:gd name="T10" fmla="*/ 0 60000 65536"/>
                <a:gd name="T11" fmla="*/ 0 60000 65536"/>
                <a:gd name="T12" fmla="*/ 0 60000 65536"/>
                <a:gd name="T13" fmla="*/ 0 60000 65536"/>
                <a:gd name="T14" fmla="*/ 0 60000 65536"/>
                <a:gd name="T15" fmla="*/ 0 w 39"/>
                <a:gd name="T16" fmla="*/ 0 h 301"/>
                <a:gd name="T17" fmla="*/ 39 w 39"/>
                <a:gd name="T18" fmla="*/ 301 h 301"/>
              </a:gdLst>
              <a:ahLst/>
              <a:cxnLst>
                <a:cxn ang="T10">
                  <a:pos x="T0" y="T1"/>
                </a:cxn>
                <a:cxn ang="T11">
                  <a:pos x="T2" y="T3"/>
                </a:cxn>
                <a:cxn ang="T12">
                  <a:pos x="T4" y="T5"/>
                </a:cxn>
                <a:cxn ang="T13">
                  <a:pos x="T6" y="T7"/>
                </a:cxn>
                <a:cxn ang="T14">
                  <a:pos x="T8" y="T9"/>
                </a:cxn>
              </a:cxnLst>
              <a:rect l="T15" t="T16" r="T17" b="T18"/>
              <a:pathLst>
                <a:path w="39" h="301">
                  <a:moveTo>
                    <a:pt x="0" y="0"/>
                  </a:moveTo>
                  <a:cubicBezTo>
                    <a:pt x="2" y="6"/>
                    <a:pt x="7" y="21"/>
                    <a:pt x="10" y="36"/>
                  </a:cubicBezTo>
                  <a:cubicBezTo>
                    <a:pt x="13" y="51"/>
                    <a:pt x="18" y="70"/>
                    <a:pt x="21" y="93"/>
                  </a:cubicBezTo>
                  <a:cubicBezTo>
                    <a:pt x="24" y="116"/>
                    <a:pt x="28" y="142"/>
                    <a:pt x="31" y="177"/>
                  </a:cubicBezTo>
                  <a:cubicBezTo>
                    <a:pt x="34" y="212"/>
                    <a:pt x="37" y="275"/>
                    <a:pt x="39" y="30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99" name="Freeform 70"/>
            <p:cNvSpPr>
              <a:spLocks/>
            </p:cNvSpPr>
            <p:nvPr/>
          </p:nvSpPr>
          <p:spPr bwMode="auto">
            <a:xfrm rot="5477144" flipH="1">
              <a:off x="1737100" y="268856"/>
              <a:ext cx="26" cy="64"/>
            </a:xfrm>
            <a:custGeom>
              <a:avLst/>
              <a:gdLst>
                <a:gd name="T0" fmla="*/ 0 w 35"/>
                <a:gd name="T1" fmla="*/ 0 h 56"/>
                <a:gd name="T2" fmla="*/ 7 w 35"/>
                <a:gd name="T3" fmla="*/ 13 h 56"/>
                <a:gd name="T4" fmla="*/ 10 w 35"/>
                <a:gd name="T5" fmla="*/ 55 h 56"/>
                <a:gd name="T6" fmla="*/ 10 w 35"/>
                <a:gd name="T7" fmla="*/ 95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00" name="Group 71"/>
            <p:cNvGrpSpPr>
              <a:grpSpLocks/>
            </p:cNvGrpSpPr>
            <p:nvPr/>
          </p:nvGrpSpPr>
          <p:grpSpPr bwMode="auto">
            <a:xfrm rot="5477144" flipH="1" flipV="1">
              <a:off x="1736730" y="268660"/>
              <a:ext cx="100" cy="416"/>
              <a:chOff x="1736730" y="268660"/>
              <a:chExt cx="105" cy="402"/>
            </a:xfrm>
          </p:grpSpPr>
          <p:sp>
            <p:nvSpPr>
              <p:cNvPr id="501" name="Freeform 72"/>
              <p:cNvSpPr>
                <a:spLocks/>
              </p:cNvSpPr>
              <p:nvPr/>
            </p:nvSpPr>
            <p:spPr bwMode="auto">
              <a:xfrm>
                <a:off x="1736778" y="268886"/>
                <a:ext cx="40" cy="174"/>
              </a:xfrm>
              <a:custGeom>
                <a:avLst/>
                <a:gdLst>
                  <a:gd name="T0" fmla="*/ 6 w 40"/>
                  <a:gd name="T1" fmla="*/ 174 h 174"/>
                  <a:gd name="T2" fmla="*/ 1 w 40"/>
                  <a:gd name="T3" fmla="*/ 75 h 174"/>
                  <a:gd name="T4" fmla="*/ 1 w 40"/>
                  <a:gd name="T5" fmla="*/ 27 h 174"/>
                  <a:gd name="T6" fmla="*/ 4 w 40"/>
                  <a:gd name="T7" fmla="*/ 3 h 174"/>
                  <a:gd name="T8" fmla="*/ 27 w 40"/>
                  <a:gd name="T9" fmla="*/ 8 h 174"/>
                  <a:gd name="T10" fmla="*/ 31 w 40"/>
                  <a:gd name="T11" fmla="*/ 41 h 174"/>
                  <a:gd name="T12" fmla="*/ 40 w 40"/>
                  <a:gd name="T13" fmla="*/ 173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02" name="Freeform 73"/>
              <p:cNvSpPr>
                <a:spLocks/>
              </p:cNvSpPr>
              <p:nvPr/>
            </p:nvSpPr>
            <p:spPr bwMode="auto">
              <a:xfrm>
                <a:off x="1736730" y="268660"/>
                <a:ext cx="105" cy="402"/>
              </a:xfrm>
              <a:custGeom>
                <a:avLst/>
                <a:gdLst>
                  <a:gd name="T0" fmla="*/ 0 w 105"/>
                  <a:gd name="T1" fmla="*/ 0 h 402"/>
                  <a:gd name="T2" fmla="*/ 28 w 105"/>
                  <a:gd name="T3" fmla="*/ 15 h 402"/>
                  <a:gd name="T4" fmla="*/ 46 w 105"/>
                  <a:gd name="T5" fmla="*/ 43 h 402"/>
                  <a:gd name="T6" fmla="*/ 63 w 105"/>
                  <a:gd name="T7" fmla="*/ 81 h 402"/>
                  <a:gd name="T8" fmla="*/ 88 w 105"/>
                  <a:gd name="T9" fmla="*/ 180 h 402"/>
                  <a:gd name="T10" fmla="*/ 105 w 105"/>
                  <a:gd name="T11" fmla="*/ 402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03" name="Freeform 74"/>
              <p:cNvSpPr>
                <a:spLocks/>
              </p:cNvSpPr>
              <p:nvPr/>
            </p:nvSpPr>
            <p:spPr bwMode="auto">
              <a:xfrm>
                <a:off x="1736794" y="268888"/>
                <a:ext cx="35" cy="56"/>
              </a:xfrm>
              <a:custGeom>
                <a:avLst/>
                <a:gdLst>
                  <a:gd name="T0" fmla="*/ 0 w 35"/>
                  <a:gd name="T1" fmla="*/ 0 h 56"/>
                  <a:gd name="T2" fmla="*/ 26 w 35"/>
                  <a:gd name="T3" fmla="*/ 8 h 56"/>
                  <a:gd name="T4" fmla="*/ 32 w 35"/>
                  <a:gd name="T5" fmla="*/ 32 h 56"/>
                  <a:gd name="T6" fmla="*/ 35 w 35"/>
                  <a:gd name="T7" fmla="*/ 56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pic>
        <p:nvPicPr>
          <p:cNvPr id="504" name="Picture 4"/>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359795" y="5195469"/>
            <a:ext cx="1103768" cy="590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5" name="Picture 4"/>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517863" y="5418174"/>
            <a:ext cx="1103768" cy="590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06" name="直線コネクタ 505"/>
          <p:cNvCxnSpPr/>
          <p:nvPr/>
        </p:nvCxnSpPr>
        <p:spPr>
          <a:xfrm>
            <a:off x="361459" y="5731136"/>
            <a:ext cx="7968421" cy="33924"/>
          </a:xfrm>
          <a:prstGeom prst="line">
            <a:avLst/>
          </a:prstGeom>
          <a:ln w="19050">
            <a:solidFill>
              <a:srgbClr val="FFFF00"/>
            </a:solidFill>
            <a:prstDash val="lgDashDot"/>
          </a:ln>
        </p:spPr>
        <p:style>
          <a:lnRef idx="1">
            <a:schemeClr val="accent1"/>
          </a:lnRef>
          <a:fillRef idx="0">
            <a:schemeClr val="accent1"/>
          </a:fillRef>
          <a:effectRef idx="0">
            <a:schemeClr val="accent1"/>
          </a:effectRef>
          <a:fontRef idx="minor">
            <a:schemeClr val="tx1"/>
          </a:fontRef>
        </p:style>
      </p:cxnSp>
      <p:grpSp>
        <p:nvGrpSpPr>
          <p:cNvPr id="507" name="グループ化 506"/>
          <p:cNvGrpSpPr>
            <a:grpSpLocks noChangeAspect="1"/>
          </p:cNvGrpSpPr>
          <p:nvPr/>
        </p:nvGrpSpPr>
        <p:grpSpPr>
          <a:xfrm rot="5400000">
            <a:off x="4053085" y="5542612"/>
            <a:ext cx="568715" cy="1135817"/>
            <a:chOff x="920180" y="1319996"/>
            <a:chExt cx="1000280" cy="2052229"/>
          </a:xfrm>
        </p:grpSpPr>
        <p:sp>
          <p:nvSpPr>
            <p:cNvPr id="508" name="Freeform 4"/>
            <p:cNvSpPr>
              <a:spLocks/>
            </p:cNvSpPr>
            <p:nvPr/>
          </p:nvSpPr>
          <p:spPr bwMode="auto">
            <a:xfrm rot="5477144" flipH="1">
              <a:off x="600272" y="2151496"/>
              <a:ext cx="2016150" cy="425308"/>
            </a:xfrm>
            <a:custGeom>
              <a:avLst/>
              <a:gdLst>
                <a:gd name="T0" fmla="*/ 0 w 2211"/>
                <a:gd name="T1" fmla="*/ 529 h 425"/>
                <a:gd name="T2" fmla="*/ 2 w 2211"/>
                <a:gd name="T3" fmla="*/ 393 h 425"/>
                <a:gd name="T4" fmla="*/ 4 w 2211"/>
                <a:gd name="T5" fmla="*/ 279 h 425"/>
                <a:gd name="T6" fmla="*/ 7 w 2211"/>
                <a:gd name="T7" fmla="*/ 182 h 425"/>
                <a:gd name="T8" fmla="*/ 10 w 2211"/>
                <a:gd name="T9" fmla="*/ 97 h 425"/>
                <a:gd name="T10" fmla="*/ 15 w 2211"/>
                <a:gd name="T11" fmla="*/ 79 h 425"/>
                <a:gd name="T12" fmla="*/ 23 w 2211"/>
                <a:gd name="T13" fmla="*/ 63 h 425"/>
                <a:gd name="T14" fmla="*/ 36 w 2211"/>
                <a:gd name="T15" fmla="*/ 52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5 h 425"/>
                <a:gd name="T44" fmla="*/ 1136 w 2211"/>
                <a:gd name="T45" fmla="*/ 529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09" name="Freeform 5"/>
            <p:cNvSpPr>
              <a:spLocks/>
            </p:cNvSpPr>
            <p:nvPr/>
          </p:nvSpPr>
          <p:spPr bwMode="auto">
            <a:xfrm rot="5477144" flipH="1" flipV="1">
              <a:off x="204328" y="2141868"/>
              <a:ext cx="2016150" cy="426256"/>
            </a:xfrm>
            <a:custGeom>
              <a:avLst/>
              <a:gdLst>
                <a:gd name="T0" fmla="*/ 0 w 2211"/>
                <a:gd name="T1" fmla="*/ 534 h 425"/>
                <a:gd name="T2" fmla="*/ 2 w 2211"/>
                <a:gd name="T3" fmla="*/ 397 h 425"/>
                <a:gd name="T4" fmla="*/ 4 w 2211"/>
                <a:gd name="T5" fmla="*/ 282 h 425"/>
                <a:gd name="T6" fmla="*/ 7 w 2211"/>
                <a:gd name="T7" fmla="*/ 184 h 425"/>
                <a:gd name="T8" fmla="*/ 10 w 2211"/>
                <a:gd name="T9" fmla="*/ 98 h 425"/>
                <a:gd name="T10" fmla="*/ 15 w 2211"/>
                <a:gd name="T11" fmla="*/ 79 h 425"/>
                <a:gd name="T12" fmla="*/ 23 w 2211"/>
                <a:gd name="T13" fmla="*/ 64 h 425"/>
                <a:gd name="T14" fmla="*/ 36 w 2211"/>
                <a:gd name="T15" fmla="*/ 53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8 h 425"/>
                <a:gd name="T44" fmla="*/ 1136 w 2211"/>
                <a:gd name="T45" fmla="*/ 534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0" name="Freeform 6"/>
            <p:cNvSpPr>
              <a:spLocks/>
            </p:cNvSpPr>
            <p:nvPr/>
          </p:nvSpPr>
          <p:spPr bwMode="auto">
            <a:xfrm rot="5477144" flipH="1">
              <a:off x="1423167" y="2805458"/>
              <a:ext cx="290791" cy="365633"/>
            </a:xfrm>
            <a:custGeom>
              <a:avLst/>
              <a:gdLst>
                <a:gd name="T0" fmla="*/ 120 w 341"/>
                <a:gd name="T1" fmla="*/ 555 h 342"/>
                <a:gd name="T2" fmla="*/ 120 w 341"/>
                <a:gd name="T3" fmla="*/ 331 h 342"/>
                <a:gd name="T4" fmla="*/ 127 w 341"/>
                <a:gd name="T5" fmla="*/ 156 h 342"/>
                <a:gd name="T6" fmla="*/ 131 w 341"/>
                <a:gd name="T7" fmla="*/ 126 h 342"/>
                <a:gd name="T8" fmla="*/ 123 w 341"/>
                <a:gd name="T9" fmla="*/ 91 h 342"/>
                <a:gd name="T10" fmla="*/ 63 w 341"/>
                <a:gd name="T11" fmla="*/ 23 h 342"/>
                <a:gd name="T12" fmla="*/ 39 w 341"/>
                <a:gd name="T13" fmla="*/ 3 h 342"/>
                <a:gd name="T14" fmla="*/ 32 w 341"/>
                <a:gd name="T15" fmla="*/ 2 h 342"/>
                <a:gd name="T16" fmla="*/ 23 w 341"/>
                <a:gd name="T17" fmla="*/ 23 h 342"/>
                <a:gd name="T18" fmla="*/ 14 w 341"/>
                <a:gd name="T19" fmla="*/ 80 h 342"/>
                <a:gd name="T20" fmla="*/ 4 w 341"/>
                <a:gd name="T21" fmla="*/ 298 h 342"/>
                <a:gd name="T22" fmla="*/ 0 w 341"/>
                <a:gd name="T23" fmla="*/ 554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1" name="Freeform 7"/>
            <p:cNvSpPr>
              <a:spLocks/>
            </p:cNvSpPr>
            <p:nvPr/>
          </p:nvSpPr>
          <p:spPr bwMode="auto">
            <a:xfrm rot="5477144" flipH="1">
              <a:off x="1318243" y="2500119"/>
              <a:ext cx="664511" cy="27470"/>
            </a:xfrm>
            <a:custGeom>
              <a:avLst/>
              <a:gdLst>
                <a:gd name="T0" fmla="*/ 0 w 717"/>
                <a:gd name="T1" fmla="*/ 19 h 33"/>
                <a:gd name="T2" fmla="*/ 119 w 717"/>
                <a:gd name="T3" fmla="*/ 18 h 33"/>
                <a:gd name="T4" fmla="*/ 262 w 717"/>
                <a:gd name="T5" fmla="*/ 14 h 33"/>
                <a:gd name="T6" fmla="*/ 352 w 717"/>
                <a:gd name="T7" fmla="*/ 5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2" name="Freeform 8"/>
            <p:cNvSpPr>
              <a:spLocks/>
            </p:cNvSpPr>
            <p:nvPr/>
          </p:nvSpPr>
          <p:spPr bwMode="auto">
            <a:xfrm rot="5477144" flipH="1">
              <a:off x="1260136" y="2349508"/>
              <a:ext cx="905760" cy="92829"/>
            </a:xfrm>
            <a:custGeom>
              <a:avLst/>
              <a:gdLst>
                <a:gd name="T0" fmla="*/ 0 w 1008"/>
                <a:gd name="T1" fmla="*/ 68 h 111"/>
                <a:gd name="T2" fmla="*/ 104 w 1008"/>
                <a:gd name="T3" fmla="*/ 65 h 111"/>
                <a:gd name="T4" fmla="*/ 233 w 1008"/>
                <a:gd name="T5" fmla="*/ 62 h 111"/>
                <a:gd name="T6" fmla="*/ 311 w 1008"/>
                <a:gd name="T7" fmla="*/ 53 h 111"/>
                <a:gd name="T8" fmla="*/ 345 w 1008"/>
                <a:gd name="T9" fmla="*/ 45 h 111"/>
                <a:gd name="T10" fmla="*/ 378 w 1008"/>
                <a:gd name="T11" fmla="*/ 29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3" name="Freeform 9"/>
            <p:cNvSpPr>
              <a:spLocks/>
            </p:cNvSpPr>
            <p:nvPr/>
          </p:nvSpPr>
          <p:spPr bwMode="auto">
            <a:xfrm rot="5477144" flipH="1">
              <a:off x="1455036" y="1864157"/>
              <a:ext cx="264943" cy="365633"/>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4" name="Freeform 10"/>
            <p:cNvSpPr>
              <a:spLocks/>
            </p:cNvSpPr>
            <p:nvPr/>
          </p:nvSpPr>
          <p:spPr bwMode="auto">
            <a:xfrm rot="5477144" flipH="1">
              <a:off x="1564501" y="1729531"/>
              <a:ext cx="51696" cy="365633"/>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5" name="Freeform 11"/>
            <p:cNvSpPr>
              <a:spLocks/>
            </p:cNvSpPr>
            <p:nvPr/>
          </p:nvSpPr>
          <p:spPr bwMode="auto">
            <a:xfrm rot="5477144" flipH="1">
              <a:off x="1563424" y="1705837"/>
              <a:ext cx="53850" cy="365633"/>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6" name="Freeform 12"/>
            <p:cNvSpPr>
              <a:spLocks/>
            </p:cNvSpPr>
            <p:nvPr/>
          </p:nvSpPr>
          <p:spPr bwMode="auto">
            <a:xfrm rot="5477144" flipH="1">
              <a:off x="1517760" y="1662392"/>
              <a:ext cx="450187" cy="61570"/>
            </a:xfrm>
            <a:custGeom>
              <a:avLst/>
              <a:gdLst>
                <a:gd name="T0" fmla="*/ 0 w 480"/>
                <a:gd name="T1" fmla="*/ 19 h 54"/>
                <a:gd name="T2" fmla="*/ 14 w 480"/>
                <a:gd name="T3" fmla="*/ 7 h 54"/>
                <a:gd name="T4" fmla="*/ 29 w 480"/>
                <a:gd name="T5" fmla="*/ 7 h 54"/>
                <a:gd name="T6" fmla="*/ 145 w 480"/>
                <a:gd name="T7" fmla="*/ 37 h 54"/>
                <a:gd name="T8" fmla="*/ 276 w 480"/>
                <a:gd name="T9" fmla="*/ 113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7" name="Freeform 13"/>
            <p:cNvSpPr>
              <a:spLocks/>
            </p:cNvSpPr>
            <p:nvPr/>
          </p:nvSpPr>
          <p:spPr bwMode="auto">
            <a:xfrm rot="5477144" flipH="1">
              <a:off x="1385485" y="1617158"/>
              <a:ext cx="476035" cy="61570"/>
            </a:xfrm>
            <a:custGeom>
              <a:avLst/>
              <a:gdLst>
                <a:gd name="T0" fmla="*/ 0 w 521"/>
                <a:gd name="T1" fmla="*/ 0 h 65"/>
                <a:gd name="T2" fmla="*/ 134 w 521"/>
                <a:gd name="T3" fmla="*/ 33 h 65"/>
                <a:gd name="T4" fmla="*/ 270 w 521"/>
                <a:gd name="T5" fmla="*/ 65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8" name="Freeform 14"/>
            <p:cNvSpPr>
              <a:spLocks/>
            </p:cNvSpPr>
            <p:nvPr/>
          </p:nvSpPr>
          <p:spPr bwMode="auto">
            <a:xfrm rot="5477144" flipH="1">
              <a:off x="1550708" y="1297679"/>
              <a:ext cx="29079" cy="303115"/>
            </a:xfrm>
            <a:custGeom>
              <a:avLst/>
              <a:gdLst>
                <a:gd name="T0" fmla="*/ 0 w 58"/>
                <a:gd name="T1" fmla="*/ 0 h 306"/>
                <a:gd name="T2" fmla="*/ 2 w 58"/>
                <a:gd name="T3" fmla="*/ 147 h 306"/>
                <a:gd name="T4" fmla="*/ 3 w 58"/>
                <a:gd name="T5" fmla="*/ 257 h 306"/>
                <a:gd name="T6" fmla="*/ 3 w 58"/>
                <a:gd name="T7" fmla="*/ 366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9" name="Freeform 15"/>
            <p:cNvSpPr>
              <a:spLocks/>
            </p:cNvSpPr>
            <p:nvPr/>
          </p:nvSpPr>
          <p:spPr bwMode="auto">
            <a:xfrm rot="5477144" flipH="1">
              <a:off x="1471008" y="1269701"/>
              <a:ext cx="41563" cy="182816"/>
            </a:xfrm>
            <a:custGeom>
              <a:avLst/>
              <a:gdLst>
                <a:gd name="T0" fmla="*/ 1 w 40"/>
                <a:gd name="T1" fmla="*/ 263 h 174"/>
                <a:gd name="T2" fmla="*/ 1 w 40"/>
                <a:gd name="T3" fmla="*/ 113 h 174"/>
                <a:gd name="T4" fmla="*/ 1 w 40"/>
                <a:gd name="T5" fmla="*/ 41 h 174"/>
                <a:gd name="T6" fmla="*/ 1 w 40"/>
                <a:gd name="T7" fmla="*/ 3 h 174"/>
                <a:gd name="T8" fmla="*/ 5 w 40"/>
                <a:gd name="T9" fmla="*/ 12 h 174"/>
                <a:gd name="T10" fmla="*/ 5 w 40"/>
                <a:gd name="T11" fmla="*/ 61 h 174"/>
                <a:gd name="T12" fmla="*/ 7 w 40"/>
                <a:gd name="T13" fmla="*/ 262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0" name="Freeform 16"/>
            <p:cNvSpPr>
              <a:spLocks/>
            </p:cNvSpPr>
            <p:nvPr/>
          </p:nvSpPr>
          <p:spPr bwMode="auto">
            <a:xfrm rot="5477144" flipH="1">
              <a:off x="1643861" y="1393077"/>
              <a:ext cx="23694" cy="60623"/>
            </a:xfrm>
            <a:custGeom>
              <a:avLst/>
              <a:gdLst>
                <a:gd name="T0" fmla="*/ 1 w 38"/>
                <a:gd name="T1" fmla="*/ 22 h 76"/>
                <a:gd name="T2" fmla="*/ 1 w 38"/>
                <a:gd name="T3" fmla="*/ 8 h 76"/>
                <a:gd name="T4" fmla="*/ 1 w 38"/>
                <a:gd name="T5" fmla="*/ 3 h 76"/>
                <a:gd name="T6" fmla="*/ 2 w 38"/>
                <a:gd name="T7" fmla="*/ 3 h 76"/>
                <a:gd name="T8" fmla="*/ 3 w 38"/>
                <a:gd name="T9" fmla="*/ 13 h 76"/>
                <a:gd name="T10" fmla="*/ 5 w 38"/>
                <a:gd name="T11" fmla="*/ 29 h 76"/>
                <a:gd name="T12" fmla="*/ 4 w 38"/>
                <a:gd name="T13" fmla="*/ 36 h 76"/>
                <a:gd name="T14" fmla="*/ 3 w 38"/>
                <a:gd name="T15" fmla="*/ 38 h 76"/>
                <a:gd name="T16" fmla="*/ 1 w 38"/>
                <a:gd name="T17" fmla="*/ 34 h 76"/>
                <a:gd name="T18" fmla="*/ 1 w 38"/>
                <a:gd name="T19" fmla="*/ 2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1" name="Freeform 17"/>
            <p:cNvSpPr>
              <a:spLocks/>
            </p:cNvSpPr>
            <p:nvPr/>
          </p:nvSpPr>
          <p:spPr bwMode="auto">
            <a:xfrm rot="5477144" flipH="1">
              <a:off x="1643861" y="1393077"/>
              <a:ext cx="23694" cy="60623"/>
            </a:xfrm>
            <a:custGeom>
              <a:avLst/>
              <a:gdLst>
                <a:gd name="T0" fmla="*/ 0 w 17"/>
                <a:gd name="T1" fmla="*/ 0 h 47"/>
                <a:gd name="T2" fmla="*/ 35 w 17"/>
                <a:gd name="T3" fmla="*/ 30 h 47"/>
                <a:gd name="T4" fmla="*/ 47 w 17"/>
                <a:gd name="T5" fmla="*/ 89 h 47"/>
                <a:gd name="T6" fmla="*/ 41 w 17"/>
                <a:gd name="T7" fmla="*/ 124 h 47"/>
                <a:gd name="T8" fmla="*/ 30 w 17"/>
                <a:gd name="T9" fmla="*/ 161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2" name="Freeform 18"/>
            <p:cNvSpPr>
              <a:spLocks/>
            </p:cNvSpPr>
            <p:nvPr/>
          </p:nvSpPr>
          <p:spPr bwMode="auto">
            <a:xfrm rot="5477144" flipH="1">
              <a:off x="1727905" y="1405910"/>
              <a:ext cx="106623" cy="122193"/>
            </a:xfrm>
            <a:custGeom>
              <a:avLst/>
              <a:gdLst>
                <a:gd name="T0" fmla="*/ 74 w 109"/>
                <a:gd name="T1" fmla="*/ 149 h 123"/>
                <a:gd name="T2" fmla="*/ 61 w 109"/>
                <a:gd name="T3" fmla="*/ 145 h 123"/>
                <a:gd name="T4" fmla="*/ 47 w 109"/>
                <a:gd name="T5" fmla="*/ 134 h 123"/>
                <a:gd name="T6" fmla="*/ 32 w 109"/>
                <a:gd name="T7" fmla="*/ 113 h 123"/>
                <a:gd name="T8" fmla="*/ 15 w 109"/>
                <a:gd name="T9" fmla="*/ 72 h 123"/>
                <a:gd name="T10" fmla="*/ 3 w 109"/>
                <a:gd name="T11" fmla="*/ 39 h 123"/>
                <a:gd name="T12" fmla="*/ 3 w 109"/>
                <a:gd name="T13" fmla="*/ 23 h 123"/>
                <a:gd name="T14" fmla="*/ 14 w 109"/>
                <a:gd name="T15" fmla="*/ 7 h 123"/>
                <a:gd name="T16" fmla="*/ 29 w 109"/>
                <a:gd name="T17" fmla="*/ 4 h 123"/>
                <a:gd name="T18" fmla="*/ 52 w 109"/>
                <a:gd name="T19" fmla="*/ 41 h 123"/>
                <a:gd name="T20" fmla="*/ 66 w 109"/>
                <a:gd name="T21" fmla="*/ 88 h 123"/>
                <a:gd name="T22" fmla="*/ 71 w 109"/>
                <a:gd name="T23" fmla="*/ 12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3" name="Freeform 19"/>
            <p:cNvSpPr>
              <a:spLocks/>
            </p:cNvSpPr>
            <p:nvPr/>
          </p:nvSpPr>
          <p:spPr bwMode="auto">
            <a:xfrm rot="5477144" flipH="1">
              <a:off x="1559784" y="1183787"/>
              <a:ext cx="106623" cy="394050"/>
            </a:xfrm>
            <a:custGeom>
              <a:avLst/>
              <a:gdLst>
                <a:gd name="T0" fmla="*/ 0 w 105"/>
                <a:gd name="T1" fmla="*/ 0 h 402"/>
                <a:gd name="T2" fmla="*/ 23 w 105"/>
                <a:gd name="T3" fmla="*/ 19 h 402"/>
                <a:gd name="T4" fmla="*/ 37 w 105"/>
                <a:gd name="T5" fmla="*/ 50 h 402"/>
                <a:gd name="T6" fmla="*/ 50 w 105"/>
                <a:gd name="T7" fmla="*/ 93 h 402"/>
                <a:gd name="T8" fmla="*/ 70 w 105"/>
                <a:gd name="T9" fmla="*/ 206 h 402"/>
                <a:gd name="T10" fmla="*/ 83 w 105"/>
                <a:gd name="T11" fmla="*/ 460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4" name="Freeform 20"/>
            <p:cNvSpPr>
              <a:spLocks/>
            </p:cNvSpPr>
            <p:nvPr/>
          </p:nvSpPr>
          <p:spPr bwMode="auto">
            <a:xfrm rot="5477144" flipH="1">
              <a:off x="1536238" y="2218931"/>
              <a:ext cx="426493" cy="89040"/>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5" name="Line 21"/>
            <p:cNvSpPr>
              <a:spLocks noChangeShapeType="1"/>
            </p:cNvSpPr>
            <p:nvPr/>
          </p:nvSpPr>
          <p:spPr bwMode="auto">
            <a:xfrm rot="5477144">
              <a:off x="1782910" y="2033894"/>
              <a:ext cx="26925" cy="60623"/>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6" name="Freeform 22"/>
            <p:cNvSpPr>
              <a:spLocks/>
            </p:cNvSpPr>
            <p:nvPr/>
          </p:nvSpPr>
          <p:spPr bwMode="auto">
            <a:xfrm rot="5477144" flipH="1">
              <a:off x="1755778" y="1984364"/>
              <a:ext cx="52773" cy="29364"/>
            </a:xfrm>
            <a:custGeom>
              <a:avLst/>
              <a:gdLst>
                <a:gd name="T0" fmla="*/ 0 w 68"/>
                <a:gd name="T1" fmla="*/ 0 h 33"/>
                <a:gd name="T2" fmla="*/ 13 w 68"/>
                <a:gd name="T3" fmla="*/ 8 h 33"/>
                <a:gd name="T4" fmla="*/ 18 w 68"/>
                <a:gd name="T5" fmla="*/ 25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7" name="Freeform 23"/>
            <p:cNvSpPr>
              <a:spLocks/>
            </p:cNvSpPr>
            <p:nvPr/>
          </p:nvSpPr>
          <p:spPr bwMode="auto">
            <a:xfrm rot="5477144" flipH="1">
              <a:off x="1730007" y="1980044"/>
              <a:ext cx="134625" cy="60623"/>
            </a:xfrm>
            <a:custGeom>
              <a:avLst/>
              <a:gdLst>
                <a:gd name="T0" fmla="*/ 0 w 129"/>
                <a:gd name="T1" fmla="*/ 125 h 51"/>
                <a:gd name="T2" fmla="*/ 79 w 129"/>
                <a:gd name="T3" fmla="*/ 68 h 51"/>
                <a:gd name="T4" fmla="*/ 100 w 129"/>
                <a:gd name="T5" fmla="*/ 39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8" name="Freeform 24"/>
            <p:cNvSpPr>
              <a:spLocks/>
            </p:cNvSpPr>
            <p:nvPr/>
          </p:nvSpPr>
          <p:spPr bwMode="auto">
            <a:xfrm rot="5477144" flipH="1">
              <a:off x="1596511" y="2575419"/>
              <a:ext cx="290791" cy="89040"/>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29" name="Freeform 25"/>
            <p:cNvSpPr>
              <a:spLocks/>
            </p:cNvSpPr>
            <p:nvPr/>
          </p:nvSpPr>
          <p:spPr bwMode="auto">
            <a:xfrm rot="5477144" flipH="1">
              <a:off x="1683658" y="2803951"/>
              <a:ext cx="133548" cy="60623"/>
            </a:xfrm>
            <a:custGeom>
              <a:avLst/>
              <a:gdLst>
                <a:gd name="T0" fmla="*/ 60 w 154"/>
                <a:gd name="T1" fmla="*/ 36 h 74"/>
                <a:gd name="T2" fmla="*/ 54 w 154"/>
                <a:gd name="T3" fmla="*/ 35 h 74"/>
                <a:gd name="T4" fmla="*/ 14 w 154"/>
                <a:gd name="T5" fmla="*/ 12 h 74"/>
                <a:gd name="T6" fmla="*/ 8 w 154"/>
                <a:gd name="T7" fmla="*/ 10 h 74"/>
                <a:gd name="T8" fmla="*/ 0 w 154"/>
                <a:gd name="T9" fmla="*/ 5 h 74"/>
                <a:gd name="T10" fmla="*/ 10 w 154"/>
                <a:gd name="T11" fmla="*/ 3 h 74"/>
                <a:gd name="T12" fmla="*/ 15 w 154"/>
                <a:gd name="T13" fmla="*/ 5 h 74"/>
                <a:gd name="T14" fmla="*/ 57 w 154"/>
                <a:gd name="T15" fmla="*/ 5 h 74"/>
                <a:gd name="T16" fmla="*/ 64 w 154"/>
                <a:gd name="T17" fmla="*/ 5 h 74"/>
                <a:gd name="T18" fmla="*/ 60 w 154"/>
                <a:gd name="T19" fmla="*/ 36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0" name="Freeform 26"/>
            <p:cNvSpPr>
              <a:spLocks/>
            </p:cNvSpPr>
            <p:nvPr/>
          </p:nvSpPr>
          <p:spPr bwMode="auto">
            <a:xfrm rot="5477144" flipH="1">
              <a:off x="1173937" y="2630553"/>
              <a:ext cx="1220245" cy="60623"/>
            </a:xfrm>
            <a:custGeom>
              <a:avLst/>
              <a:gdLst>
                <a:gd name="T0" fmla="*/ 0 w 1360"/>
                <a:gd name="T1" fmla="*/ 173 h 46"/>
                <a:gd name="T2" fmla="*/ 116 w 1360"/>
                <a:gd name="T3" fmla="*/ 36 h 46"/>
                <a:gd name="T4" fmla="*/ 202 w 1360"/>
                <a:gd name="T5" fmla="*/ 11 h 46"/>
                <a:gd name="T6" fmla="*/ 324 w 1360"/>
                <a:gd name="T7" fmla="*/ 1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1" name="Freeform 27"/>
            <p:cNvSpPr>
              <a:spLocks/>
            </p:cNvSpPr>
            <p:nvPr/>
          </p:nvSpPr>
          <p:spPr bwMode="auto">
            <a:xfrm rot="5477144" flipH="1">
              <a:off x="1797794" y="2882845"/>
              <a:ext cx="0" cy="33153"/>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2" name="Freeform 28"/>
            <p:cNvSpPr>
              <a:spLocks/>
            </p:cNvSpPr>
            <p:nvPr/>
          </p:nvSpPr>
          <p:spPr bwMode="auto">
            <a:xfrm rot="5477144" flipH="1">
              <a:off x="1746786" y="2401061"/>
              <a:ext cx="29079" cy="122193"/>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3" name="Freeform 29"/>
            <p:cNvSpPr>
              <a:spLocks/>
            </p:cNvSpPr>
            <p:nvPr/>
          </p:nvSpPr>
          <p:spPr bwMode="auto">
            <a:xfrm rot="5477144" flipH="1">
              <a:off x="1687369" y="2485313"/>
              <a:ext cx="24771"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4" name="Freeform 30"/>
            <p:cNvSpPr>
              <a:spLocks/>
            </p:cNvSpPr>
            <p:nvPr/>
          </p:nvSpPr>
          <p:spPr bwMode="auto">
            <a:xfrm rot="5477144" flipH="1">
              <a:off x="1579941" y="3188506"/>
              <a:ext cx="267097" cy="61570"/>
            </a:xfrm>
            <a:custGeom>
              <a:avLst/>
              <a:gdLst>
                <a:gd name="T0" fmla="*/ 210 w 262"/>
                <a:gd name="T1" fmla="*/ 14 h 74"/>
                <a:gd name="T2" fmla="*/ 193 w 262"/>
                <a:gd name="T3" fmla="*/ 4 h 74"/>
                <a:gd name="T4" fmla="*/ 172 w 262"/>
                <a:gd name="T5" fmla="*/ 4 h 74"/>
                <a:gd name="T6" fmla="*/ 155 w 262"/>
                <a:gd name="T7" fmla="*/ 4 h 74"/>
                <a:gd name="T8" fmla="*/ 29 w 262"/>
                <a:gd name="T9" fmla="*/ 29 h 74"/>
                <a:gd name="T10" fmla="*/ 0 w 262"/>
                <a:gd name="T11" fmla="*/ 44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5" name="Freeform 31"/>
            <p:cNvSpPr>
              <a:spLocks/>
            </p:cNvSpPr>
            <p:nvPr/>
          </p:nvSpPr>
          <p:spPr bwMode="auto">
            <a:xfrm rot="5477144" flipH="1">
              <a:off x="1730138" y="3283230"/>
              <a:ext cx="53850" cy="29364"/>
            </a:xfrm>
            <a:custGeom>
              <a:avLst/>
              <a:gdLst>
                <a:gd name="T0" fmla="*/ 674 w 21"/>
                <a:gd name="T1" fmla="*/ 0 h 30"/>
                <a:gd name="T2" fmla="*/ 255 w 21"/>
                <a:gd name="T3" fmla="*/ 20 h 30"/>
                <a:gd name="T4" fmla="*/ 0 w 21"/>
                <a:gd name="T5" fmla="*/ 34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6" name="Freeform 32"/>
            <p:cNvSpPr>
              <a:spLocks/>
            </p:cNvSpPr>
            <p:nvPr/>
          </p:nvSpPr>
          <p:spPr bwMode="auto">
            <a:xfrm rot="5477144" flipH="1">
              <a:off x="1684670" y="3266050"/>
              <a:ext cx="53850" cy="61570"/>
            </a:xfrm>
            <a:custGeom>
              <a:avLst/>
              <a:gdLst>
                <a:gd name="T0" fmla="*/ 674 w 21"/>
                <a:gd name="T1" fmla="*/ 0 h 59"/>
                <a:gd name="T2" fmla="*/ 188 w 21"/>
                <a:gd name="T3" fmla="*/ 43 h 59"/>
                <a:gd name="T4" fmla="*/ 0 w 21"/>
                <a:gd name="T5" fmla="*/ 87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7" name="Freeform 33"/>
            <p:cNvSpPr>
              <a:spLocks/>
            </p:cNvSpPr>
            <p:nvPr/>
          </p:nvSpPr>
          <p:spPr bwMode="auto">
            <a:xfrm rot="5477144" flipH="1">
              <a:off x="1546919" y="3151176"/>
              <a:ext cx="29079" cy="365633"/>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8" name="Freeform 34"/>
            <p:cNvSpPr>
              <a:spLocks/>
            </p:cNvSpPr>
            <p:nvPr/>
          </p:nvSpPr>
          <p:spPr bwMode="auto">
            <a:xfrm rot="5477144" flipH="1">
              <a:off x="1512819" y="3181357"/>
              <a:ext cx="29079" cy="303115"/>
            </a:xfrm>
            <a:custGeom>
              <a:avLst/>
              <a:gdLst>
                <a:gd name="T0" fmla="*/ 27 w 27"/>
                <a:gd name="T1" fmla="*/ 0 h 299"/>
                <a:gd name="T2" fmla="*/ 15 w 27"/>
                <a:gd name="T3" fmla="*/ 32 h 299"/>
                <a:gd name="T4" fmla="*/ 9 w 27"/>
                <a:gd name="T5" fmla="*/ 75 h 299"/>
                <a:gd name="T6" fmla="*/ 3 w 27"/>
                <a:gd name="T7" fmla="*/ 204 h 299"/>
                <a:gd name="T8" fmla="*/ 1 w 27"/>
                <a:gd name="T9" fmla="*/ 295 h 299"/>
                <a:gd name="T10" fmla="*/ 0 w 27"/>
                <a:gd name="T11" fmla="*/ 392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39" name="Freeform 35"/>
            <p:cNvSpPr>
              <a:spLocks/>
            </p:cNvSpPr>
            <p:nvPr/>
          </p:nvSpPr>
          <p:spPr bwMode="auto">
            <a:xfrm rot="5477144" flipH="1">
              <a:off x="1568509" y="1757376"/>
              <a:ext cx="504037" cy="33153"/>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0" name="Freeform 36"/>
            <p:cNvSpPr>
              <a:spLocks/>
            </p:cNvSpPr>
            <p:nvPr/>
          </p:nvSpPr>
          <p:spPr bwMode="auto">
            <a:xfrm rot="5477144" flipH="1">
              <a:off x="1784337" y="1518282"/>
              <a:ext cx="81852" cy="33153"/>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1" name="Freeform 37"/>
            <p:cNvSpPr>
              <a:spLocks/>
            </p:cNvSpPr>
            <p:nvPr/>
          </p:nvSpPr>
          <p:spPr bwMode="auto">
            <a:xfrm rot="5477144" flipH="1">
              <a:off x="1833516" y="1991800"/>
              <a:ext cx="51696" cy="122193"/>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2" name="Freeform 38"/>
            <p:cNvSpPr>
              <a:spLocks/>
            </p:cNvSpPr>
            <p:nvPr/>
          </p:nvSpPr>
          <p:spPr bwMode="auto">
            <a:xfrm rot="5477144" flipH="1" flipV="1">
              <a:off x="1104897" y="2814022"/>
              <a:ext cx="290791" cy="333427"/>
            </a:xfrm>
            <a:custGeom>
              <a:avLst/>
              <a:gdLst>
                <a:gd name="T0" fmla="*/ 120 w 341"/>
                <a:gd name="T1" fmla="*/ 384 h 342"/>
                <a:gd name="T2" fmla="*/ 120 w 341"/>
                <a:gd name="T3" fmla="*/ 228 h 342"/>
                <a:gd name="T4" fmla="*/ 127 w 341"/>
                <a:gd name="T5" fmla="*/ 108 h 342"/>
                <a:gd name="T6" fmla="*/ 131 w 341"/>
                <a:gd name="T7" fmla="*/ 86 h 342"/>
                <a:gd name="T8" fmla="*/ 123 w 341"/>
                <a:gd name="T9" fmla="*/ 65 h 342"/>
                <a:gd name="T10" fmla="*/ 63 w 341"/>
                <a:gd name="T11" fmla="*/ 14 h 342"/>
                <a:gd name="T12" fmla="*/ 39 w 341"/>
                <a:gd name="T13" fmla="*/ 3 h 342"/>
                <a:gd name="T14" fmla="*/ 32 w 341"/>
                <a:gd name="T15" fmla="*/ 2 h 342"/>
                <a:gd name="T16" fmla="*/ 23 w 341"/>
                <a:gd name="T17" fmla="*/ 14 h 342"/>
                <a:gd name="T18" fmla="*/ 14 w 341"/>
                <a:gd name="T19" fmla="*/ 56 h 342"/>
                <a:gd name="T20" fmla="*/ 4 w 341"/>
                <a:gd name="T21" fmla="*/ 205 h 342"/>
                <a:gd name="T22" fmla="*/ 0 w 341"/>
                <a:gd name="T23" fmla="*/ 383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3" name="Freeform 39"/>
            <p:cNvSpPr>
              <a:spLocks/>
            </p:cNvSpPr>
            <p:nvPr/>
          </p:nvSpPr>
          <p:spPr bwMode="auto">
            <a:xfrm rot="5477144" flipH="1" flipV="1">
              <a:off x="831365" y="2487390"/>
              <a:ext cx="664511" cy="30312"/>
            </a:xfrm>
            <a:custGeom>
              <a:avLst/>
              <a:gdLst>
                <a:gd name="T0" fmla="*/ 0 w 717"/>
                <a:gd name="T1" fmla="*/ 29 h 33"/>
                <a:gd name="T2" fmla="*/ 119 w 717"/>
                <a:gd name="T3" fmla="*/ 26 h 33"/>
                <a:gd name="T4" fmla="*/ 262 w 717"/>
                <a:gd name="T5" fmla="*/ 20 h 33"/>
                <a:gd name="T6" fmla="*/ 352 w 717"/>
                <a:gd name="T7" fmla="*/ 9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4" name="Freeform 40"/>
            <p:cNvSpPr>
              <a:spLocks/>
            </p:cNvSpPr>
            <p:nvPr/>
          </p:nvSpPr>
          <p:spPr bwMode="auto">
            <a:xfrm rot="5477144" flipH="1" flipV="1">
              <a:off x="652959" y="2333288"/>
              <a:ext cx="905760" cy="91882"/>
            </a:xfrm>
            <a:custGeom>
              <a:avLst/>
              <a:gdLst>
                <a:gd name="T0" fmla="*/ 0 w 1008"/>
                <a:gd name="T1" fmla="*/ 65 h 111"/>
                <a:gd name="T2" fmla="*/ 104 w 1008"/>
                <a:gd name="T3" fmla="*/ 63 h 111"/>
                <a:gd name="T4" fmla="*/ 233 w 1008"/>
                <a:gd name="T5" fmla="*/ 59 h 111"/>
                <a:gd name="T6" fmla="*/ 311 w 1008"/>
                <a:gd name="T7" fmla="*/ 51 h 111"/>
                <a:gd name="T8" fmla="*/ 345 w 1008"/>
                <a:gd name="T9" fmla="*/ 45 h 111"/>
                <a:gd name="T10" fmla="*/ 378 w 1008"/>
                <a:gd name="T11" fmla="*/ 28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5" name="Freeform 41"/>
            <p:cNvSpPr>
              <a:spLocks/>
            </p:cNvSpPr>
            <p:nvPr/>
          </p:nvSpPr>
          <p:spPr bwMode="auto">
            <a:xfrm rot="5477144" flipH="1" flipV="1">
              <a:off x="1119715" y="1855541"/>
              <a:ext cx="264943" cy="365633"/>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6" name="Freeform 42"/>
            <p:cNvSpPr>
              <a:spLocks/>
            </p:cNvSpPr>
            <p:nvPr/>
          </p:nvSpPr>
          <p:spPr bwMode="auto">
            <a:xfrm rot="5477144" flipH="1" flipV="1">
              <a:off x="1229180" y="1720915"/>
              <a:ext cx="51696" cy="365633"/>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7" name="Freeform 43"/>
            <p:cNvSpPr>
              <a:spLocks/>
            </p:cNvSpPr>
            <p:nvPr/>
          </p:nvSpPr>
          <p:spPr bwMode="auto">
            <a:xfrm rot="5477144" flipH="1" flipV="1">
              <a:off x="1228103" y="1697221"/>
              <a:ext cx="53850" cy="365633"/>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8" name="Freeform 44"/>
            <p:cNvSpPr>
              <a:spLocks/>
            </p:cNvSpPr>
            <p:nvPr/>
          </p:nvSpPr>
          <p:spPr bwMode="auto">
            <a:xfrm rot="5477144" flipH="1" flipV="1">
              <a:off x="879324" y="1647250"/>
              <a:ext cx="450187" cy="60623"/>
            </a:xfrm>
            <a:custGeom>
              <a:avLst/>
              <a:gdLst>
                <a:gd name="T0" fmla="*/ 0 w 480"/>
                <a:gd name="T1" fmla="*/ 18 h 54"/>
                <a:gd name="T2" fmla="*/ 14 w 480"/>
                <a:gd name="T3" fmla="*/ 7 h 54"/>
                <a:gd name="T4" fmla="*/ 29 w 480"/>
                <a:gd name="T5" fmla="*/ 7 h 54"/>
                <a:gd name="T6" fmla="*/ 145 w 480"/>
                <a:gd name="T7" fmla="*/ 36 h 54"/>
                <a:gd name="T8" fmla="*/ 276 w 480"/>
                <a:gd name="T9" fmla="*/ 107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9" name="Freeform 45"/>
            <p:cNvSpPr>
              <a:spLocks/>
            </p:cNvSpPr>
            <p:nvPr/>
          </p:nvSpPr>
          <p:spPr bwMode="auto">
            <a:xfrm rot="5477144" flipH="1" flipV="1">
              <a:off x="988593" y="1608477"/>
              <a:ext cx="476035" cy="60623"/>
            </a:xfrm>
            <a:custGeom>
              <a:avLst/>
              <a:gdLst>
                <a:gd name="T0" fmla="*/ 0 w 521"/>
                <a:gd name="T1" fmla="*/ 0 h 65"/>
                <a:gd name="T2" fmla="*/ 134 w 521"/>
                <a:gd name="T3" fmla="*/ 32 h 65"/>
                <a:gd name="T4" fmla="*/ 270 w 521"/>
                <a:gd name="T5" fmla="*/ 61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0" name="Freeform 46"/>
            <p:cNvSpPr>
              <a:spLocks/>
            </p:cNvSpPr>
            <p:nvPr/>
          </p:nvSpPr>
          <p:spPr bwMode="auto">
            <a:xfrm rot="5477144" flipH="1" flipV="1">
              <a:off x="1276957" y="1289128"/>
              <a:ext cx="29079" cy="304062"/>
            </a:xfrm>
            <a:custGeom>
              <a:avLst/>
              <a:gdLst>
                <a:gd name="T0" fmla="*/ 0 w 58"/>
                <a:gd name="T1" fmla="*/ 0 h 306"/>
                <a:gd name="T2" fmla="*/ 2 w 58"/>
                <a:gd name="T3" fmla="*/ 149 h 306"/>
                <a:gd name="T4" fmla="*/ 3 w 58"/>
                <a:gd name="T5" fmla="*/ 261 h 306"/>
                <a:gd name="T6" fmla="*/ 3 w 58"/>
                <a:gd name="T7" fmla="*/ 371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1" name="Freeform 47"/>
            <p:cNvSpPr>
              <a:spLocks/>
            </p:cNvSpPr>
            <p:nvPr/>
          </p:nvSpPr>
          <p:spPr bwMode="auto">
            <a:xfrm rot="5477144" flipH="1" flipV="1">
              <a:off x="1190136" y="1380218"/>
              <a:ext cx="23694" cy="61570"/>
            </a:xfrm>
            <a:custGeom>
              <a:avLst/>
              <a:gdLst>
                <a:gd name="T0" fmla="*/ 1 w 38"/>
                <a:gd name="T1" fmla="*/ 24 h 76"/>
                <a:gd name="T2" fmla="*/ 1 w 38"/>
                <a:gd name="T3" fmla="*/ 9 h 76"/>
                <a:gd name="T4" fmla="*/ 1 w 38"/>
                <a:gd name="T5" fmla="*/ 3 h 76"/>
                <a:gd name="T6" fmla="*/ 2 w 38"/>
                <a:gd name="T7" fmla="*/ 3 h 76"/>
                <a:gd name="T8" fmla="*/ 3 w 38"/>
                <a:gd name="T9" fmla="*/ 13 h 76"/>
                <a:gd name="T10" fmla="*/ 5 w 38"/>
                <a:gd name="T11" fmla="*/ 32 h 76"/>
                <a:gd name="T12" fmla="*/ 4 w 38"/>
                <a:gd name="T13" fmla="*/ 38 h 76"/>
                <a:gd name="T14" fmla="*/ 3 w 38"/>
                <a:gd name="T15" fmla="*/ 41 h 76"/>
                <a:gd name="T16" fmla="*/ 1 w 38"/>
                <a:gd name="T17" fmla="*/ 37 h 76"/>
                <a:gd name="T18" fmla="*/ 1 w 38"/>
                <a:gd name="T19" fmla="*/ 24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2" name="Freeform 48"/>
            <p:cNvSpPr>
              <a:spLocks/>
            </p:cNvSpPr>
            <p:nvPr/>
          </p:nvSpPr>
          <p:spPr bwMode="auto">
            <a:xfrm rot="5477144" flipH="1" flipV="1">
              <a:off x="1208133" y="1396515"/>
              <a:ext cx="23694" cy="32206"/>
            </a:xfrm>
            <a:custGeom>
              <a:avLst/>
              <a:gdLst>
                <a:gd name="T0" fmla="*/ 0 w 17"/>
                <a:gd name="T1" fmla="*/ 0 h 47"/>
                <a:gd name="T2" fmla="*/ 35 w 17"/>
                <a:gd name="T3" fmla="*/ 3 h 47"/>
                <a:gd name="T4" fmla="*/ 47 w 17"/>
                <a:gd name="T5" fmla="*/ 7 h 47"/>
                <a:gd name="T6" fmla="*/ 41 w 17"/>
                <a:gd name="T7" fmla="*/ 10 h 47"/>
                <a:gd name="T8" fmla="*/ 30 w 17"/>
                <a:gd name="T9" fmla="*/ 13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3" name="Freeform 49"/>
            <p:cNvSpPr>
              <a:spLocks/>
            </p:cNvSpPr>
            <p:nvPr/>
          </p:nvSpPr>
          <p:spPr bwMode="auto">
            <a:xfrm rot="5477144" flipH="1" flipV="1">
              <a:off x="869385" y="2202776"/>
              <a:ext cx="426493" cy="89040"/>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4" name="Line 50"/>
            <p:cNvSpPr>
              <a:spLocks noChangeShapeType="1"/>
            </p:cNvSpPr>
            <p:nvPr/>
          </p:nvSpPr>
          <p:spPr bwMode="auto">
            <a:xfrm rot="5477144" flipV="1">
              <a:off x="1038384" y="2030611"/>
              <a:ext cx="26925" cy="28417"/>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5" name="Freeform 51"/>
            <p:cNvSpPr>
              <a:spLocks/>
            </p:cNvSpPr>
            <p:nvPr/>
          </p:nvSpPr>
          <p:spPr bwMode="auto">
            <a:xfrm rot="5477144" flipH="1" flipV="1">
              <a:off x="1026407" y="1967067"/>
              <a:ext cx="52773" cy="28417"/>
            </a:xfrm>
            <a:custGeom>
              <a:avLst/>
              <a:gdLst>
                <a:gd name="T0" fmla="*/ 0 w 68"/>
                <a:gd name="T1" fmla="*/ 0 h 33"/>
                <a:gd name="T2" fmla="*/ 13 w 68"/>
                <a:gd name="T3" fmla="*/ 5 h 33"/>
                <a:gd name="T4" fmla="*/ 18 w 68"/>
                <a:gd name="T5" fmla="*/ 23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6" name="Freeform 52"/>
            <p:cNvSpPr>
              <a:spLocks/>
            </p:cNvSpPr>
            <p:nvPr/>
          </p:nvSpPr>
          <p:spPr bwMode="auto">
            <a:xfrm rot="5477144" flipH="1" flipV="1">
              <a:off x="969378" y="1958568"/>
              <a:ext cx="134625" cy="61570"/>
            </a:xfrm>
            <a:custGeom>
              <a:avLst/>
              <a:gdLst>
                <a:gd name="T0" fmla="*/ 0 w 129"/>
                <a:gd name="T1" fmla="*/ 135 h 51"/>
                <a:gd name="T2" fmla="*/ 79 w 129"/>
                <a:gd name="T3" fmla="*/ 70 h 51"/>
                <a:gd name="T4" fmla="*/ 100 w 129"/>
                <a:gd name="T5" fmla="*/ 41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7" name="Freeform 53"/>
            <p:cNvSpPr>
              <a:spLocks/>
            </p:cNvSpPr>
            <p:nvPr/>
          </p:nvSpPr>
          <p:spPr bwMode="auto">
            <a:xfrm rot="5477144" flipH="1" flipV="1">
              <a:off x="929658" y="2559264"/>
              <a:ext cx="290791" cy="89040"/>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8" name="Freeform 54"/>
            <p:cNvSpPr>
              <a:spLocks/>
            </p:cNvSpPr>
            <p:nvPr/>
          </p:nvSpPr>
          <p:spPr bwMode="auto">
            <a:xfrm rot="5477144" flipH="1" flipV="1">
              <a:off x="987440" y="2784630"/>
              <a:ext cx="133548" cy="61570"/>
            </a:xfrm>
            <a:custGeom>
              <a:avLst/>
              <a:gdLst>
                <a:gd name="T0" fmla="*/ 60 w 154"/>
                <a:gd name="T1" fmla="*/ 40 h 74"/>
                <a:gd name="T2" fmla="*/ 54 w 154"/>
                <a:gd name="T3" fmla="*/ 36 h 74"/>
                <a:gd name="T4" fmla="*/ 14 w 154"/>
                <a:gd name="T5" fmla="*/ 13 h 74"/>
                <a:gd name="T6" fmla="*/ 8 w 154"/>
                <a:gd name="T7" fmla="*/ 11 h 74"/>
                <a:gd name="T8" fmla="*/ 0 w 154"/>
                <a:gd name="T9" fmla="*/ 5 h 74"/>
                <a:gd name="T10" fmla="*/ 10 w 154"/>
                <a:gd name="T11" fmla="*/ 4 h 74"/>
                <a:gd name="T12" fmla="*/ 15 w 154"/>
                <a:gd name="T13" fmla="*/ 5 h 74"/>
                <a:gd name="T14" fmla="*/ 57 w 154"/>
                <a:gd name="T15" fmla="*/ 5 h 74"/>
                <a:gd name="T16" fmla="*/ 64 w 154"/>
                <a:gd name="T17" fmla="*/ 5 h 74"/>
                <a:gd name="T18" fmla="*/ 60 w 154"/>
                <a:gd name="T19" fmla="*/ 4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59" name="Freeform 55"/>
            <p:cNvSpPr>
              <a:spLocks/>
            </p:cNvSpPr>
            <p:nvPr/>
          </p:nvSpPr>
          <p:spPr bwMode="auto">
            <a:xfrm rot="5477144" flipH="1" flipV="1">
              <a:off x="430357" y="2628347"/>
              <a:ext cx="1220245" cy="28417"/>
            </a:xfrm>
            <a:custGeom>
              <a:avLst/>
              <a:gdLst>
                <a:gd name="T0" fmla="*/ 0 w 1360"/>
                <a:gd name="T1" fmla="*/ 8 h 46"/>
                <a:gd name="T2" fmla="*/ 116 w 1360"/>
                <a:gd name="T3" fmla="*/ 2 h 46"/>
                <a:gd name="T4" fmla="*/ 202 w 1360"/>
                <a:gd name="T5" fmla="*/ 1 h 46"/>
                <a:gd name="T6" fmla="*/ 324 w 1360"/>
                <a:gd name="T7" fmla="*/ 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0" name="Freeform 56"/>
            <p:cNvSpPr>
              <a:spLocks/>
            </p:cNvSpPr>
            <p:nvPr/>
          </p:nvSpPr>
          <p:spPr bwMode="auto">
            <a:xfrm rot="5477144" flipH="1" flipV="1">
              <a:off x="1009694" y="2862381"/>
              <a:ext cx="0" cy="33153"/>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1" name="Freeform 57"/>
            <p:cNvSpPr>
              <a:spLocks/>
            </p:cNvSpPr>
            <p:nvPr/>
          </p:nvSpPr>
          <p:spPr bwMode="auto">
            <a:xfrm rot="5477144" flipH="1" flipV="1">
              <a:off x="1047726" y="2382752"/>
              <a:ext cx="29079" cy="122193"/>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2" name="Freeform 58"/>
            <p:cNvSpPr>
              <a:spLocks/>
            </p:cNvSpPr>
            <p:nvPr/>
          </p:nvSpPr>
          <p:spPr bwMode="auto">
            <a:xfrm rot="5477144" flipH="1" flipV="1">
              <a:off x="1109556" y="2471312"/>
              <a:ext cx="24771"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3" name="Freeform 59"/>
            <p:cNvSpPr>
              <a:spLocks/>
            </p:cNvSpPr>
            <p:nvPr/>
          </p:nvSpPr>
          <p:spPr bwMode="auto">
            <a:xfrm rot="5477144" flipH="1" flipV="1">
              <a:off x="956661" y="3157195"/>
              <a:ext cx="267097" cy="91882"/>
            </a:xfrm>
            <a:custGeom>
              <a:avLst/>
              <a:gdLst>
                <a:gd name="T0" fmla="*/ 210 w 262"/>
                <a:gd name="T1" fmla="*/ 67 h 74"/>
                <a:gd name="T2" fmla="*/ 193 w 262"/>
                <a:gd name="T3" fmla="*/ 22 h 74"/>
                <a:gd name="T4" fmla="*/ 172 w 262"/>
                <a:gd name="T5" fmla="*/ 16 h 74"/>
                <a:gd name="T6" fmla="*/ 155 w 262"/>
                <a:gd name="T7" fmla="*/ 21 h 74"/>
                <a:gd name="T8" fmla="*/ 29 w 262"/>
                <a:gd name="T9" fmla="*/ 144 h 74"/>
                <a:gd name="T10" fmla="*/ 0 w 262"/>
                <a:gd name="T11" fmla="*/ 218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4" name="Freeform 60"/>
            <p:cNvSpPr>
              <a:spLocks/>
            </p:cNvSpPr>
            <p:nvPr/>
          </p:nvSpPr>
          <p:spPr bwMode="auto">
            <a:xfrm rot="5477144" flipH="1" flipV="1">
              <a:off x="1000767" y="3265933"/>
              <a:ext cx="53850" cy="28417"/>
            </a:xfrm>
            <a:custGeom>
              <a:avLst/>
              <a:gdLst>
                <a:gd name="T0" fmla="*/ 674 w 21"/>
                <a:gd name="T1" fmla="*/ 0 h 30"/>
                <a:gd name="T2" fmla="*/ 255 w 21"/>
                <a:gd name="T3" fmla="*/ 16 h 30"/>
                <a:gd name="T4" fmla="*/ 0 w 21"/>
                <a:gd name="T5" fmla="*/ 30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5" name="Freeform 61"/>
            <p:cNvSpPr>
              <a:spLocks/>
            </p:cNvSpPr>
            <p:nvPr/>
          </p:nvSpPr>
          <p:spPr bwMode="auto">
            <a:xfrm rot="5477144" flipH="1" flipV="1">
              <a:off x="1045287" y="3250907"/>
              <a:ext cx="53850" cy="60623"/>
            </a:xfrm>
            <a:custGeom>
              <a:avLst/>
              <a:gdLst>
                <a:gd name="T0" fmla="*/ 674 w 21"/>
                <a:gd name="T1" fmla="*/ 0 h 59"/>
                <a:gd name="T2" fmla="*/ 188 w 21"/>
                <a:gd name="T3" fmla="*/ 40 h 59"/>
                <a:gd name="T4" fmla="*/ 0 w 21"/>
                <a:gd name="T5" fmla="*/ 81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6" name="Freeform 62"/>
            <p:cNvSpPr>
              <a:spLocks/>
            </p:cNvSpPr>
            <p:nvPr/>
          </p:nvSpPr>
          <p:spPr bwMode="auto">
            <a:xfrm rot="5477144" flipH="1" flipV="1">
              <a:off x="1211598" y="3142560"/>
              <a:ext cx="29079" cy="365633"/>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7" name="Freeform 63"/>
            <p:cNvSpPr>
              <a:spLocks/>
            </p:cNvSpPr>
            <p:nvPr/>
          </p:nvSpPr>
          <p:spPr bwMode="auto">
            <a:xfrm rot="5477144" flipH="1" flipV="1">
              <a:off x="1239068" y="3173883"/>
              <a:ext cx="29079" cy="304062"/>
            </a:xfrm>
            <a:custGeom>
              <a:avLst/>
              <a:gdLst>
                <a:gd name="T0" fmla="*/ 27 w 27"/>
                <a:gd name="T1" fmla="*/ 0 h 299"/>
                <a:gd name="T2" fmla="*/ 15 w 27"/>
                <a:gd name="T3" fmla="*/ 32 h 299"/>
                <a:gd name="T4" fmla="*/ 9 w 27"/>
                <a:gd name="T5" fmla="*/ 75 h 299"/>
                <a:gd name="T6" fmla="*/ 3 w 27"/>
                <a:gd name="T7" fmla="*/ 205 h 299"/>
                <a:gd name="T8" fmla="*/ 1 w 27"/>
                <a:gd name="T9" fmla="*/ 300 h 299"/>
                <a:gd name="T10" fmla="*/ 0 w 27"/>
                <a:gd name="T11" fmla="*/ 397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8" name="Freeform 64"/>
            <p:cNvSpPr>
              <a:spLocks/>
            </p:cNvSpPr>
            <p:nvPr/>
          </p:nvSpPr>
          <p:spPr bwMode="auto">
            <a:xfrm rot="5477144" flipH="1" flipV="1">
              <a:off x="779462" y="1736913"/>
              <a:ext cx="504037" cy="33153"/>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69" name="Freeform 65"/>
            <p:cNvSpPr>
              <a:spLocks/>
            </p:cNvSpPr>
            <p:nvPr/>
          </p:nvSpPr>
          <p:spPr bwMode="auto">
            <a:xfrm rot="5477144" flipH="1" flipV="1">
              <a:off x="995291" y="1497818"/>
              <a:ext cx="81852" cy="33153"/>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70" name="Freeform 66"/>
            <p:cNvSpPr>
              <a:spLocks/>
            </p:cNvSpPr>
            <p:nvPr/>
          </p:nvSpPr>
          <p:spPr bwMode="auto">
            <a:xfrm rot="5477144" flipH="1" flipV="1">
              <a:off x="955429" y="1969183"/>
              <a:ext cx="51696" cy="122193"/>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71" name="Freeform 67"/>
            <p:cNvSpPr>
              <a:spLocks/>
            </p:cNvSpPr>
            <p:nvPr/>
          </p:nvSpPr>
          <p:spPr bwMode="auto">
            <a:xfrm rot="5477144" flipH="1">
              <a:off x="1614238" y="1305464"/>
              <a:ext cx="28002" cy="180922"/>
            </a:xfrm>
            <a:custGeom>
              <a:avLst/>
              <a:gdLst>
                <a:gd name="T0" fmla="*/ 0 w 31"/>
                <a:gd name="T1" fmla="*/ 0 h 177"/>
                <a:gd name="T2" fmla="*/ 5 w 31"/>
                <a:gd name="T3" fmla="*/ 49 h 177"/>
                <a:gd name="T4" fmla="*/ 11 w 31"/>
                <a:gd name="T5" fmla="*/ 126 h 177"/>
                <a:gd name="T6" fmla="*/ 15 w 31"/>
                <a:gd name="T7" fmla="*/ 240 h 177"/>
                <a:gd name="T8" fmla="*/ 0 60000 65536"/>
                <a:gd name="T9" fmla="*/ 0 60000 65536"/>
                <a:gd name="T10" fmla="*/ 0 60000 65536"/>
                <a:gd name="T11" fmla="*/ 0 60000 65536"/>
                <a:gd name="T12" fmla="*/ 0 w 31"/>
                <a:gd name="T13" fmla="*/ 0 h 177"/>
                <a:gd name="T14" fmla="*/ 31 w 31"/>
                <a:gd name="T15" fmla="*/ 177 h 177"/>
              </a:gdLst>
              <a:ahLst/>
              <a:cxnLst>
                <a:cxn ang="T8">
                  <a:pos x="T0" y="T1"/>
                </a:cxn>
                <a:cxn ang="T9">
                  <a:pos x="T2" y="T3"/>
                </a:cxn>
                <a:cxn ang="T10">
                  <a:pos x="T4" y="T5"/>
                </a:cxn>
                <a:cxn ang="T11">
                  <a:pos x="T6" y="T7"/>
                </a:cxn>
              </a:cxnLst>
              <a:rect l="T12" t="T13" r="T14" b="T15"/>
              <a:pathLst>
                <a:path w="31" h="177">
                  <a:moveTo>
                    <a:pt x="0" y="0"/>
                  </a:moveTo>
                  <a:cubicBezTo>
                    <a:pt x="2" y="6"/>
                    <a:pt x="7" y="21"/>
                    <a:pt x="10" y="36"/>
                  </a:cubicBezTo>
                  <a:cubicBezTo>
                    <a:pt x="13" y="51"/>
                    <a:pt x="18" y="70"/>
                    <a:pt x="21" y="93"/>
                  </a:cubicBezTo>
                  <a:cubicBezTo>
                    <a:pt x="24" y="116"/>
                    <a:pt x="29" y="163"/>
                    <a:pt x="31" y="17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72" name="Freeform 68"/>
            <p:cNvSpPr>
              <a:spLocks/>
            </p:cNvSpPr>
            <p:nvPr/>
          </p:nvSpPr>
          <p:spPr bwMode="auto">
            <a:xfrm rot="5477144" flipH="1" flipV="1">
              <a:off x="1043055" y="1373587"/>
              <a:ext cx="106623" cy="153452"/>
            </a:xfrm>
            <a:custGeom>
              <a:avLst/>
              <a:gdLst>
                <a:gd name="T0" fmla="*/ 74 w 109"/>
                <a:gd name="T1" fmla="*/ 370 h 123"/>
                <a:gd name="T2" fmla="*/ 61 w 109"/>
                <a:gd name="T3" fmla="*/ 361 h 123"/>
                <a:gd name="T4" fmla="*/ 47 w 109"/>
                <a:gd name="T5" fmla="*/ 333 h 123"/>
                <a:gd name="T6" fmla="*/ 32 w 109"/>
                <a:gd name="T7" fmla="*/ 279 h 123"/>
                <a:gd name="T8" fmla="*/ 15 w 109"/>
                <a:gd name="T9" fmla="*/ 180 h 123"/>
                <a:gd name="T10" fmla="*/ 3 w 109"/>
                <a:gd name="T11" fmla="*/ 94 h 123"/>
                <a:gd name="T12" fmla="*/ 3 w 109"/>
                <a:gd name="T13" fmla="*/ 57 h 123"/>
                <a:gd name="T14" fmla="*/ 14 w 109"/>
                <a:gd name="T15" fmla="*/ 21 h 123"/>
                <a:gd name="T16" fmla="*/ 29 w 109"/>
                <a:gd name="T17" fmla="*/ 12 h 123"/>
                <a:gd name="T18" fmla="*/ 52 w 109"/>
                <a:gd name="T19" fmla="*/ 99 h 123"/>
                <a:gd name="T20" fmla="*/ 66 w 109"/>
                <a:gd name="T21" fmla="*/ 217 h 123"/>
                <a:gd name="T22" fmla="*/ 71 w 109"/>
                <a:gd name="T23" fmla="*/ 29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73" name="Freeform 69"/>
            <p:cNvSpPr>
              <a:spLocks/>
            </p:cNvSpPr>
            <p:nvPr/>
          </p:nvSpPr>
          <p:spPr bwMode="auto">
            <a:xfrm rot="5477144" flipH="1" flipV="1">
              <a:off x="1278916" y="1235278"/>
              <a:ext cx="28002" cy="304062"/>
            </a:xfrm>
            <a:custGeom>
              <a:avLst/>
              <a:gdLst>
                <a:gd name="T0" fmla="*/ 0 w 39"/>
                <a:gd name="T1" fmla="*/ 0 h 301"/>
                <a:gd name="T2" fmla="*/ 2 w 39"/>
                <a:gd name="T3" fmla="*/ 47 h 301"/>
                <a:gd name="T4" fmla="*/ 4 w 39"/>
                <a:gd name="T5" fmla="*/ 121 h 301"/>
                <a:gd name="T6" fmla="*/ 6 w 39"/>
                <a:gd name="T7" fmla="*/ 229 h 301"/>
                <a:gd name="T8" fmla="*/ 7 w 39"/>
                <a:gd name="T9" fmla="*/ 389 h 301"/>
                <a:gd name="T10" fmla="*/ 0 60000 65536"/>
                <a:gd name="T11" fmla="*/ 0 60000 65536"/>
                <a:gd name="T12" fmla="*/ 0 60000 65536"/>
                <a:gd name="T13" fmla="*/ 0 60000 65536"/>
                <a:gd name="T14" fmla="*/ 0 60000 65536"/>
                <a:gd name="T15" fmla="*/ 0 w 39"/>
                <a:gd name="T16" fmla="*/ 0 h 301"/>
                <a:gd name="T17" fmla="*/ 39 w 39"/>
                <a:gd name="T18" fmla="*/ 301 h 301"/>
              </a:gdLst>
              <a:ahLst/>
              <a:cxnLst>
                <a:cxn ang="T10">
                  <a:pos x="T0" y="T1"/>
                </a:cxn>
                <a:cxn ang="T11">
                  <a:pos x="T2" y="T3"/>
                </a:cxn>
                <a:cxn ang="T12">
                  <a:pos x="T4" y="T5"/>
                </a:cxn>
                <a:cxn ang="T13">
                  <a:pos x="T6" y="T7"/>
                </a:cxn>
                <a:cxn ang="T14">
                  <a:pos x="T8" y="T9"/>
                </a:cxn>
              </a:cxnLst>
              <a:rect l="T15" t="T16" r="T17" b="T18"/>
              <a:pathLst>
                <a:path w="39" h="301">
                  <a:moveTo>
                    <a:pt x="0" y="0"/>
                  </a:moveTo>
                  <a:cubicBezTo>
                    <a:pt x="2" y="6"/>
                    <a:pt x="7" y="21"/>
                    <a:pt x="10" y="36"/>
                  </a:cubicBezTo>
                  <a:cubicBezTo>
                    <a:pt x="13" y="51"/>
                    <a:pt x="18" y="70"/>
                    <a:pt x="21" y="93"/>
                  </a:cubicBezTo>
                  <a:cubicBezTo>
                    <a:pt x="24" y="116"/>
                    <a:pt x="28" y="142"/>
                    <a:pt x="31" y="177"/>
                  </a:cubicBezTo>
                  <a:cubicBezTo>
                    <a:pt x="34" y="212"/>
                    <a:pt x="37" y="275"/>
                    <a:pt x="39" y="30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74" name="Freeform 70"/>
            <p:cNvSpPr>
              <a:spLocks/>
            </p:cNvSpPr>
            <p:nvPr/>
          </p:nvSpPr>
          <p:spPr bwMode="auto">
            <a:xfrm rot="5477144" flipH="1">
              <a:off x="1553615" y="1365075"/>
              <a:ext cx="28002" cy="60623"/>
            </a:xfrm>
            <a:custGeom>
              <a:avLst/>
              <a:gdLst>
                <a:gd name="T0" fmla="*/ 0 w 35"/>
                <a:gd name="T1" fmla="*/ 0 h 56"/>
                <a:gd name="T2" fmla="*/ 7 w 35"/>
                <a:gd name="T3" fmla="*/ 13 h 56"/>
                <a:gd name="T4" fmla="*/ 10 w 35"/>
                <a:gd name="T5" fmla="*/ 55 h 56"/>
                <a:gd name="T6" fmla="*/ 10 w 35"/>
                <a:gd name="T7" fmla="*/ 95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75" name="Group 71"/>
            <p:cNvGrpSpPr>
              <a:grpSpLocks/>
            </p:cNvGrpSpPr>
            <p:nvPr/>
          </p:nvGrpSpPr>
          <p:grpSpPr bwMode="auto">
            <a:xfrm rot="5477144" flipH="1" flipV="1">
              <a:off x="1198336" y="1176821"/>
              <a:ext cx="107700" cy="394050"/>
              <a:chOff x="1736730" y="268660"/>
              <a:chExt cx="105" cy="402"/>
            </a:xfrm>
          </p:grpSpPr>
          <p:sp>
            <p:nvSpPr>
              <p:cNvPr id="576" name="Freeform 72"/>
              <p:cNvSpPr>
                <a:spLocks/>
              </p:cNvSpPr>
              <p:nvPr/>
            </p:nvSpPr>
            <p:spPr bwMode="auto">
              <a:xfrm>
                <a:off x="1736778" y="268886"/>
                <a:ext cx="40" cy="174"/>
              </a:xfrm>
              <a:custGeom>
                <a:avLst/>
                <a:gdLst>
                  <a:gd name="T0" fmla="*/ 6 w 40"/>
                  <a:gd name="T1" fmla="*/ 174 h 174"/>
                  <a:gd name="T2" fmla="*/ 1 w 40"/>
                  <a:gd name="T3" fmla="*/ 75 h 174"/>
                  <a:gd name="T4" fmla="*/ 1 w 40"/>
                  <a:gd name="T5" fmla="*/ 27 h 174"/>
                  <a:gd name="T6" fmla="*/ 4 w 40"/>
                  <a:gd name="T7" fmla="*/ 3 h 174"/>
                  <a:gd name="T8" fmla="*/ 27 w 40"/>
                  <a:gd name="T9" fmla="*/ 8 h 174"/>
                  <a:gd name="T10" fmla="*/ 31 w 40"/>
                  <a:gd name="T11" fmla="*/ 41 h 174"/>
                  <a:gd name="T12" fmla="*/ 40 w 40"/>
                  <a:gd name="T13" fmla="*/ 173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77" name="Freeform 73"/>
              <p:cNvSpPr>
                <a:spLocks/>
              </p:cNvSpPr>
              <p:nvPr/>
            </p:nvSpPr>
            <p:spPr bwMode="auto">
              <a:xfrm>
                <a:off x="1736730" y="268660"/>
                <a:ext cx="105" cy="402"/>
              </a:xfrm>
              <a:custGeom>
                <a:avLst/>
                <a:gdLst>
                  <a:gd name="T0" fmla="*/ 0 w 105"/>
                  <a:gd name="T1" fmla="*/ 0 h 402"/>
                  <a:gd name="T2" fmla="*/ 28 w 105"/>
                  <a:gd name="T3" fmla="*/ 15 h 402"/>
                  <a:gd name="T4" fmla="*/ 46 w 105"/>
                  <a:gd name="T5" fmla="*/ 43 h 402"/>
                  <a:gd name="T6" fmla="*/ 63 w 105"/>
                  <a:gd name="T7" fmla="*/ 81 h 402"/>
                  <a:gd name="T8" fmla="*/ 88 w 105"/>
                  <a:gd name="T9" fmla="*/ 180 h 402"/>
                  <a:gd name="T10" fmla="*/ 105 w 105"/>
                  <a:gd name="T11" fmla="*/ 402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78" name="Freeform 74"/>
              <p:cNvSpPr>
                <a:spLocks/>
              </p:cNvSpPr>
              <p:nvPr/>
            </p:nvSpPr>
            <p:spPr bwMode="auto">
              <a:xfrm>
                <a:off x="1736794" y="268888"/>
                <a:ext cx="35" cy="56"/>
              </a:xfrm>
              <a:custGeom>
                <a:avLst/>
                <a:gdLst>
                  <a:gd name="T0" fmla="*/ 0 w 35"/>
                  <a:gd name="T1" fmla="*/ 0 h 56"/>
                  <a:gd name="T2" fmla="*/ 26 w 35"/>
                  <a:gd name="T3" fmla="*/ 8 h 56"/>
                  <a:gd name="T4" fmla="*/ 32 w 35"/>
                  <a:gd name="T5" fmla="*/ 32 h 56"/>
                  <a:gd name="T6" fmla="*/ 35 w 35"/>
                  <a:gd name="T7" fmla="*/ 56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sp>
        <p:nvSpPr>
          <p:cNvPr id="579" name="正方形/長方形 578"/>
          <p:cNvSpPr/>
          <p:nvPr/>
        </p:nvSpPr>
        <p:spPr>
          <a:xfrm>
            <a:off x="5934504" y="5662400"/>
            <a:ext cx="1364652" cy="251817"/>
          </a:xfrm>
          <a:prstGeom prst="rect">
            <a:avLst/>
          </a:prstGeom>
        </p:spPr>
        <p:txBody>
          <a:bodyPr wrap="none">
            <a:spAutoFit/>
          </a:bodyPr>
          <a:lstStyle/>
          <a:p>
            <a:pPr lvl="0">
              <a:defRPr/>
            </a:pPr>
            <a:r>
              <a:rPr lang="en-US" altLang="ja-JP" sz="1200" dirty="0">
                <a:solidFill>
                  <a:prstClr val="black"/>
                </a:solidFill>
                <a:effectLst>
                  <a:glow rad="101600">
                    <a:prstClr val="white">
                      <a:alpha val="60000"/>
                    </a:prstClr>
                  </a:glow>
                </a:effectLst>
                <a:latin typeface="Meiryo UI" panose="020B0604030504040204" pitchFamily="50" charset="-128"/>
                <a:ea typeface="Meiryo UI" panose="020B0604030504040204" pitchFamily="50" charset="-128"/>
              </a:rPr>
              <a:t>lateral movement</a:t>
            </a:r>
          </a:p>
        </p:txBody>
      </p:sp>
      <p:sp>
        <p:nvSpPr>
          <p:cNvPr id="580" name="テキスト ボックス 579"/>
          <p:cNvSpPr txBox="1"/>
          <p:nvPr/>
        </p:nvSpPr>
        <p:spPr>
          <a:xfrm>
            <a:off x="5264568" y="5684235"/>
            <a:ext cx="739130" cy="251817"/>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0.375m</a:t>
            </a:r>
          </a:p>
        </p:txBody>
      </p:sp>
      <p:cxnSp>
        <p:nvCxnSpPr>
          <p:cNvPr id="581" name="直線矢印コネクタ 580"/>
          <p:cNvCxnSpPr/>
          <p:nvPr/>
        </p:nvCxnSpPr>
        <p:spPr>
          <a:xfrm flipH="1" flipV="1">
            <a:off x="3768325" y="5227314"/>
            <a:ext cx="567563" cy="830145"/>
          </a:xfrm>
          <a:prstGeom prst="straightConnector1">
            <a:avLst/>
          </a:prstGeom>
          <a:ln w="76200">
            <a:solidFill>
              <a:srgbClr val="FF0000"/>
            </a:solidFill>
            <a:prstDash val="sysDot"/>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82" name="テキスト ボックス 581">
            <a:extLst>
              <a:ext uri="{FF2B5EF4-FFF2-40B4-BE49-F238E27FC236}">
                <a16:creationId xmlns:a16="http://schemas.microsoft.com/office/drawing/2014/main" id="{A263CDCF-2222-4B62-AFF3-7B32377E5EFC}"/>
              </a:ext>
            </a:extLst>
          </p:cNvPr>
          <p:cNvSpPr txBox="1"/>
          <p:nvPr/>
        </p:nvSpPr>
        <p:spPr>
          <a:xfrm>
            <a:off x="6570329" y="5871588"/>
            <a:ext cx="294661" cy="30777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itchFamily="50" charset="-128"/>
              </a:rPr>
              <a:t>1</a:t>
            </a:r>
            <a:endPar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itchFamily="50" charset="-128"/>
            </a:endParaRPr>
          </a:p>
        </p:txBody>
      </p:sp>
      <p:sp>
        <p:nvSpPr>
          <p:cNvPr id="583" name="上下矢印 582"/>
          <p:cNvSpPr/>
          <p:nvPr/>
        </p:nvSpPr>
        <p:spPr>
          <a:xfrm>
            <a:off x="4960788" y="5761762"/>
            <a:ext cx="360781" cy="113706"/>
          </a:xfrm>
          <a:prstGeom prst="upDownArrow">
            <a:avLst>
              <a:gd name="adj1" fmla="val 43622"/>
              <a:gd name="adj2" fmla="val 34321"/>
            </a:avLst>
          </a:prstGeom>
          <a:solidFill>
            <a:srgbClr val="9BBB59"/>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84" name="直線コネクタ 583"/>
          <p:cNvCxnSpPr/>
          <p:nvPr/>
        </p:nvCxnSpPr>
        <p:spPr>
          <a:xfrm>
            <a:off x="5309135" y="5603293"/>
            <a:ext cx="131887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5" name="直線コネクタ 584"/>
          <p:cNvCxnSpPr/>
          <p:nvPr/>
        </p:nvCxnSpPr>
        <p:spPr>
          <a:xfrm>
            <a:off x="1422001" y="5607597"/>
            <a:ext cx="131887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48" name="正方形/長方形 147">
            <a:extLst>
              <a:ext uri="{FF2B5EF4-FFF2-40B4-BE49-F238E27FC236}">
                <a16:creationId xmlns:a16="http://schemas.microsoft.com/office/drawing/2014/main" id="{676ACA46-94A1-4CF8-A5F5-5935C5D2DC3A}"/>
              </a:ext>
            </a:extLst>
          </p:cNvPr>
          <p:cNvSpPr/>
          <p:nvPr/>
        </p:nvSpPr>
        <p:spPr>
          <a:xfrm>
            <a:off x="116865" y="582058"/>
            <a:ext cx="9647302" cy="1316448"/>
          </a:xfrm>
          <a:prstGeom prst="rect">
            <a:avLst/>
          </a:prstGeom>
          <a:solidFill>
            <a:schemeClr val="accent1">
              <a:lumMod val="20000"/>
              <a:lumOff val="80000"/>
            </a:schemeClr>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50" name="円/楕円 149"/>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442" name="テキスト ボックス 441">
            <a:extLst>
              <a:ext uri="{FF2B5EF4-FFF2-40B4-BE49-F238E27FC236}">
                <a16:creationId xmlns:a16="http://schemas.microsoft.com/office/drawing/2014/main" id="{C6AE3024-D0CF-410E-9E9E-93A732107D97}"/>
              </a:ext>
            </a:extLst>
          </p:cNvPr>
          <p:cNvSpPr txBox="1"/>
          <p:nvPr/>
        </p:nvSpPr>
        <p:spPr>
          <a:xfrm>
            <a:off x="282258" y="627181"/>
            <a:ext cx="9119276"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dirty="0">
                <a:solidFill>
                  <a:prstClr val="black"/>
                </a:solidFill>
                <a:latin typeface="Arial" panose="020B0604020202020204" pitchFamily="34" charset="0"/>
                <a:ea typeface="Meiryo UI" panose="020B0604030504040204" pitchFamily="50" charset="-128"/>
                <a:cs typeface="Arial" panose="020B0604020202020204" pitchFamily="34" charset="0"/>
              </a:rPr>
              <a:t>When</a:t>
            </a:r>
            <a:r>
              <a:rPr kumimoji="0" lang="en-US" altLang="ja-JP"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 the </a:t>
            </a:r>
            <a:r>
              <a:rPr kumimoji="0" lang="en-US" altLang="ja-JP" dirty="0">
                <a:solidFill>
                  <a:prstClr val="black"/>
                </a:solidFill>
                <a:latin typeface="Arial" panose="020B0604020202020204" pitchFamily="34" charset="0"/>
                <a:ea typeface="Meiryo UI" panose="020B0604030504040204" pitchFamily="50" charset="-128"/>
                <a:cs typeface="Arial" panose="020B0604020202020204" pitchFamily="34" charset="0"/>
              </a:rPr>
              <a:t>other</a:t>
            </a:r>
            <a:r>
              <a:rPr kumimoji="0" lang="en-US" altLang="ja-JP" noProof="0" dirty="0">
                <a:solidFill>
                  <a:prstClr val="black"/>
                </a:solidFill>
                <a:latin typeface="Arial" panose="020B0604020202020204" pitchFamily="34" charset="0"/>
                <a:ea typeface="Meiryo UI" panose="020B0604030504040204" pitchFamily="50" charset="-128"/>
                <a:cs typeface="Arial" panose="020B0604020202020204" pitchFamily="34" charset="0"/>
              </a:rPr>
              <a:t> vehicle is wandering within its own lane, it </a:t>
            </a:r>
            <a:r>
              <a:rPr kumimoji="0" lang="en-US" altLang="ja-JP" dirty="0">
                <a:solidFill>
                  <a:prstClr val="black"/>
                </a:solidFill>
                <a:latin typeface="Arial" panose="020B0604020202020204" pitchFamily="34" charset="0"/>
                <a:ea typeface="Meiryo UI" panose="020B0604030504040204" pitchFamily="50" charset="-128"/>
                <a:cs typeface="Arial" panose="020B0604020202020204" pitchFamily="34" charset="0"/>
              </a:rPr>
              <a:t>is unlikely that </a:t>
            </a:r>
            <a:r>
              <a:rPr kumimoji="0" lang="en-US" altLang="ja-JP" noProof="0" dirty="0">
                <a:solidFill>
                  <a:prstClr val="black"/>
                </a:solidFill>
                <a:latin typeface="Arial" panose="020B0604020202020204" pitchFamily="34" charset="0"/>
                <a:ea typeface="Meiryo UI" panose="020B0604030504040204" pitchFamily="50" charset="-128"/>
                <a:cs typeface="Arial" panose="020B0604020202020204" pitchFamily="34" charset="0"/>
              </a:rPr>
              <a:t>the ego-vehicle perceives the possibility of cut-in</a:t>
            </a:r>
          </a:p>
        </p:txBody>
      </p:sp>
      <p:sp>
        <p:nvSpPr>
          <p:cNvPr id="461" name="タイトル 1"/>
          <p:cNvSpPr txBox="1">
            <a:spLocks/>
          </p:cNvSpPr>
          <p:nvPr/>
        </p:nvSpPr>
        <p:spPr>
          <a:xfrm>
            <a:off x="48625" y="76523"/>
            <a:ext cx="9235882" cy="439718"/>
          </a:xfrm>
          <a:prstGeom prst="rect">
            <a:avLst/>
          </a:prstGeom>
        </p:spPr>
        <p:txBody>
          <a:bodyPr vert="horz" lIns="91440" tIns="45720" rIns="91440" bIns="45720" rtlCol="0" anchor="ctr">
            <a:noAutofit/>
          </a:bodyPr>
          <a:lstStyle>
            <a:defPPr>
              <a:defRPr lang="ja-JP"/>
            </a:defPPr>
            <a:lvl1pPr marR="0" lvl="0" indent="0" defTabSz="914400" fontAlgn="auto">
              <a:lnSpc>
                <a:spcPct val="100000"/>
              </a:lnSpc>
              <a:spcBef>
                <a:spcPct val="0"/>
              </a:spcBef>
              <a:spcAft>
                <a:spcPts val="0"/>
              </a:spcAft>
              <a:buClrTx/>
              <a:buSzTx/>
              <a:buFontTx/>
              <a:buNone/>
              <a:tabLst/>
              <a:defRPr sz="2800" b="0" i="0" u="none" strike="noStrike"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eiryo UI" panose="020B0604030504040204" pitchFamily="50" charset="-128"/>
                <a:cs typeface="Arial" panose="020B0604020202020204" pitchFamily="34" charset="0"/>
              </a:defRPr>
            </a:lvl1pPr>
          </a:lstStyle>
          <a:p>
            <a:r>
              <a:rPr lang="en-US" altLang="ja-JP" dirty="0"/>
              <a:t>Risk Perceived Boundary by Lateral Movement</a:t>
            </a:r>
          </a:p>
        </p:txBody>
      </p:sp>
      <p:grpSp>
        <p:nvGrpSpPr>
          <p:cNvPr id="12" name="グループ化 11"/>
          <p:cNvGrpSpPr/>
          <p:nvPr/>
        </p:nvGrpSpPr>
        <p:grpSpPr>
          <a:xfrm>
            <a:off x="1946516" y="1935972"/>
            <a:ext cx="7192017" cy="3167424"/>
            <a:chOff x="535786" y="2054840"/>
            <a:chExt cx="5627040" cy="2194235"/>
          </a:xfrm>
        </p:grpSpPr>
        <p:sp>
          <p:nvSpPr>
            <p:cNvPr id="2" name="正方形/長方形 1"/>
            <p:cNvSpPr/>
            <p:nvPr/>
          </p:nvSpPr>
          <p:spPr>
            <a:xfrm>
              <a:off x="2989688" y="2082547"/>
              <a:ext cx="1205528" cy="255855"/>
            </a:xfrm>
            <a:prstGeom prst="rect">
              <a:avLst/>
            </a:prstGeom>
            <a:solidFill>
              <a:schemeClr val="bg1"/>
            </a:solidFill>
          </p:spPr>
          <p:txBody>
            <a:bodyPr wrap="none">
              <a:spAutoFit/>
            </a:bodyPr>
            <a:lstStyle/>
            <a:p>
              <a:pPr algn="ctr"/>
              <a:r>
                <a:rPr lang="ja-JP" altLang="en-US" dirty="0">
                  <a:latin typeface="Meiryo UI" panose="020B0604030504040204" pitchFamily="50" charset="-128"/>
                  <a:ea typeface="Meiryo UI" panose="020B0604030504040204" pitchFamily="50" charset="-128"/>
                </a:rPr>
                <a:t>ふらつきの振幅</a:t>
              </a:r>
            </a:p>
          </p:txBody>
        </p:sp>
        <p:sp>
          <p:nvSpPr>
            <p:cNvPr id="4" name="円/楕円 3"/>
            <p:cNvSpPr/>
            <p:nvPr/>
          </p:nvSpPr>
          <p:spPr>
            <a:xfrm>
              <a:off x="2477799" y="2054840"/>
              <a:ext cx="418788" cy="366261"/>
            </a:xfrm>
            <a:prstGeom prst="ellipse">
              <a:avLst/>
            </a:prstGeom>
            <a:effectLst>
              <a:outerShdw blurRad="50800" dist="38100" dir="2700000" algn="tl"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000" dirty="0">
                  <a:solidFill>
                    <a:prstClr val="white"/>
                  </a:solidFill>
                  <a:latin typeface="游ゴシック" panose="020F0502020204030204"/>
                  <a:ea typeface="游ゴシック" panose="020B0400000000000000" pitchFamily="50" charset="-128"/>
                </a:rPr>
                <a:t>１</a:t>
              </a:r>
            </a:p>
          </p:txBody>
        </p:sp>
        <p:pic>
          <p:nvPicPr>
            <p:cNvPr id="210" name="図 209">
              <a:extLst>
                <a:ext uri="{FF2B5EF4-FFF2-40B4-BE49-F238E27FC236}">
                  <a16:creationId xmlns:a16="http://schemas.microsoft.com/office/drawing/2014/main" id="{89FEF953-ED35-44E8-83B0-F5185D27935D}"/>
                </a:ext>
              </a:extLst>
            </p:cNvPr>
            <p:cNvPicPr>
              <a:picLocks noChangeAspect="1"/>
            </p:cNvPicPr>
            <p:nvPr/>
          </p:nvPicPr>
          <p:blipFill>
            <a:blip r:embed="rId4"/>
            <a:stretch>
              <a:fillRect/>
            </a:stretch>
          </p:blipFill>
          <p:spPr>
            <a:xfrm>
              <a:off x="688031" y="2056714"/>
              <a:ext cx="5474795" cy="2192361"/>
            </a:xfrm>
            <a:prstGeom prst="rect">
              <a:avLst/>
            </a:prstGeom>
            <a:ln>
              <a:solidFill>
                <a:schemeClr val="tx1"/>
              </a:solidFill>
            </a:ln>
          </p:spPr>
        </p:pic>
        <p:cxnSp>
          <p:nvCxnSpPr>
            <p:cNvPr id="215" name="直線コネクタ 214"/>
            <p:cNvCxnSpPr/>
            <p:nvPr/>
          </p:nvCxnSpPr>
          <p:spPr>
            <a:xfrm flipV="1">
              <a:off x="1995730" y="3155866"/>
              <a:ext cx="0" cy="572608"/>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6" name="正方形/長方形 215"/>
            <p:cNvSpPr/>
            <p:nvPr/>
          </p:nvSpPr>
          <p:spPr>
            <a:xfrm>
              <a:off x="1932181" y="3719124"/>
              <a:ext cx="138172" cy="3610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218" name="直線コネクタ 217"/>
            <p:cNvCxnSpPr/>
            <p:nvPr/>
          </p:nvCxnSpPr>
          <p:spPr>
            <a:xfrm flipH="1">
              <a:off x="2611717" y="2666916"/>
              <a:ext cx="2871424"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20" name="直線コネクタ 219"/>
            <p:cNvCxnSpPr/>
            <p:nvPr/>
          </p:nvCxnSpPr>
          <p:spPr>
            <a:xfrm flipH="1">
              <a:off x="3021254" y="2616116"/>
              <a:ext cx="2461886" cy="0"/>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221" name="直線コネクタ 220"/>
            <p:cNvCxnSpPr/>
            <p:nvPr/>
          </p:nvCxnSpPr>
          <p:spPr>
            <a:xfrm flipV="1">
              <a:off x="2627554" y="2666916"/>
              <a:ext cx="0" cy="1099393"/>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22" name="直線コネクタ 221"/>
            <p:cNvCxnSpPr/>
            <p:nvPr/>
          </p:nvCxnSpPr>
          <p:spPr>
            <a:xfrm flipV="1">
              <a:off x="3021254" y="2616116"/>
              <a:ext cx="0" cy="1150194"/>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23" name="テキスト ボックス 222"/>
            <p:cNvSpPr txBox="1"/>
            <p:nvPr/>
          </p:nvSpPr>
          <p:spPr>
            <a:xfrm>
              <a:off x="1893682" y="2956703"/>
              <a:ext cx="603517" cy="181230"/>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50%tile</a:t>
              </a:r>
            </a:p>
          </p:txBody>
        </p:sp>
        <p:sp>
          <p:nvSpPr>
            <p:cNvPr id="224" name="テキスト ボックス 223"/>
            <p:cNvSpPr txBox="1"/>
            <p:nvPr/>
          </p:nvSpPr>
          <p:spPr>
            <a:xfrm>
              <a:off x="2510302" y="2521245"/>
              <a:ext cx="444235" cy="149249"/>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800" i="0" u="none" strike="noStrike" kern="1200" cap="none" spc="0" normalizeH="0" baseline="0" noProof="0" dirty="0">
                  <a:ln>
                    <a:noFill/>
                  </a:ln>
                  <a:solidFill>
                    <a:prstClr val="black"/>
                  </a:solidFill>
                  <a:effectLst>
                    <a:glow rad="101600">
                      <a:schemeClr val="accent3">
                        <a:alpha val="60000"/>
                      </a:schemeClr>
                    </a:glow>
                  </a:effectLst>
                  <a:uLnTx/>
                  <a:uFillTx/>
                  <a:latin typeface="Meiryo UI" panose="020B0604030504040204" pitchFamily="50" charset="-128"/>
                  <a:ea typeface="Meiryo UI" panose="020B0604030504040204" pitchFamily="50" charset="-128"/>
                  <a:cs typeface="+mn-cs"/>
                </a:rPr>
                <a:t>95%tile</a:t>
              </a:r>
            </a:p>
          </p:txBody>
        </p:sp>
        <p:sp>
          <p:nvSpPr>
            <p:cNvPr id="225" name="テキスト ボックス 224"/>
            <p:cNvSpPr txBox="1"/>
            <p:nvPr/>
          </p:nvSpPr>
          <p:spPr>
            <a:xfrm>
              <a:off x="2950587" y="2463838"/>
              <a:ext cx="444235" cy="149249"/>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800" i="0" u="none" strike="noStrike" kern="1200" cap="none" spc="0" normalizeH="0" baseline="0" noProof="0" dirty="0">
                  <a:ln>
                    <a:noFill/>
                  </a:ln>
                  <a:solidFill>
                    <a:prstClr val="black"/>
                  </a:solidFill>
                  <a:effectLst>
                    <a:glow rad="63500">
                      <a:schemeClr val="accent1">
                        <a:satMod val="175000"/>
                        <a:alpha val="40000"/>
                      </a:schemeClr>
                    </a:glow>
                  </a:effectLst>
                  <a:uLnTx/>
                  <a:uFillTx/>
                  <a:latin typeface="Meiryo UI" panose="020B0604030504040204" pitchFamily="50" charset="-128"/>
                  <a:ea typeface="Meiryo UI" panose="020B0604030504040204" pitchFamily="50" charset="-128"/>
                  <a:cs typeface="+mn-cs"/>
                </a:rPr>
                <a:t>99%tile</a:t>
              </a:r>
            </a:p>
          </p:txBody>
        </p:sp>
        <p:sp>
          <p:nvSpPr>
            <p:cNvPr id="229" name="テキスト ボックス 228"/>
            <p:cNvSpPr txBox="1"/>
            <p:nvPr/>
          </p:nvSpPr>
          <p:spPr>
            <a:xfrm rot="16200000">
              <a:off x="1815591" y="3796247"/>
              <a:ext cx="362239" cy="204684"/>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0.75</a:t>
              </a:r>
            </a:p>
          </p:txBody>
        </p:sp>
        <p:sp>
          <p:nvSpPr>
            <p:cNvPr id="230" name="テキスト ボックス 229"/>
            <p:cNvSpPr txBox="1"/>
            <p:nvPr/>
          </p:nvSpPr>
          <p:spPr>
            <a:xfrm rot="16200000">
              <a:off x="2467754" y="3802266"/>
              <a:ext cx="338919" cy="192644"/>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1.59</a:t>
              </a:r>
            </a:p>
          </p:txBody>
        </p:sp>
        <p:sp>
          <p:nvSpPr>
            <p:cNvPr id="231" name="テキスト ボックス 230"/>
            <p:cNvSpPr txBox="1"/>
            <p:nvPr/>
          </p:nvSpPr>
          <p:spPr>
            <a:xfrm rot="16200000">
              <a:off x="2845711" y="3802266"/>
              <a:ext cx="338919" cy="192644"/>
            </a:xfrm>
            <a:prstGeom prst="rect">
              <a:avLst/>
            </a:prstGeom>
            <a:noFill/>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2.02</a:t>
              </a:r>
            </a:p>
          </p:txBody>
        </p:sp>
        <p:sp>
          <p:nvSpPr>
            <p:cNvPr id="232" name="正方形/長方形 231"/>
            <p:cNvSpPr/>
            <p:nvPr/>
          </p:nvSpPr>
          <p:spPr>
            <a:xfrm>
              <a:off x="2558185" y="3719124"/>
              <a:ext cx="138172" cy="36105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33" name="正方形/長方形 232"/>
            <p:cNvSpPr/>
            <p:nvPr/>
          </p:nvSpPr>
          <p:spPr>
            <a:xfrm>
              <a:off x="2954552" y="3719124"/>
              <a:ext cx="138172" cy="36105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34" name="正方形/長方形 233"/>
            <p:cNvSpPr/>
            <p:nvPr/>
          </p:nvSpPr>
          <p:spPr>
            <a:xfrm>
              <a:off x="3700742" y="3101114"/>
              <a:ext cx="1593871" cy="143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235" name="角丸四角形 234"/>
            <p:cNvSpPr/>
            <p:nvPr/>
          </p:nvSpPr>
          <p:spPr>
            <a:xfrm>
              <a:off x="3691218" y="3184616"/>
              <a:ext cx="1592248" cy="556293"/>
            </a:xfrm>
            <a:prstGeom prst="roundRect">
              <a:avLst>
                <a:gd name="adj" fmla="val 69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en-US" altLang="ja-JP" sz="1600" b="1" dirty="0">
                  <a:solidFill>
                    <a:schemeClr val="tx1"/>
                  </a:solidFill>
                  <a:latin typeface="Meiryo UI" panose="020B0604030504040204" pitchFamily="50" charset="-128"/>
                  <a:ea typeface="Meiryo UI" panose="020B0604030504040204" pitchFamily="50" charset="-128"/>
                </a:rPr>
                <a:t>50%tile:0.75[m]</a:t>
              </a:r>
            </a:p>
            <a:p>
              <a:pPr algn="ctr"/>
              <a:r>
                <a:rPr lang="en-US" altLang="ja-JP" sz="1200" dirty="0">
                  <a:latin typeface="Meiryo UI" panose="020B0604030504040204" pitchFamily="50" charset="-128"/>
                  <a:ea typeface="Meiryo UI" panose="020B0604030504040204" pitchFamily="50" charset="-128"/>
                </a:rPr>
                <a:t>95%tile:1.59[m]</a:t>
              </a:r>
            </a:p>
            <a:p>
              <a:pPr algn="ctr"/>
              <a:r>
                <a:rPr kumimoji="1" lang="en-US" altLang="ja-JP" sz="1200" dirty="0">
                  <a:latin typeface="Meiryo UI" panose="020B0604030504040204" pitchFamily="50" charset="-128"/>
                  <a:ea typeface="Meiryo UI" panose="020B0604030504040204" pitchFamily="50" charset="-128"/>
                </a:rPr>
                <a:t>99%tile:2.02[m]</a:t>
              </a:r>
              <a:endParaRPr kumimoji="1" lang="ja-JP" altLang="en-US" sz="1200" dirty="0">
                <a:latin typeface="Meiryo UI" panose="020B0604030504040204" pitchFamily="50" charset="-128"/>
                <a:ea typeface="Meiryo UI" panose="020B0604030504040204" pitchFamily="50" charset="-128"/>
              </a:endParaRPr>
            </a:p>
          </p:txBody>
        </p:sp>
        <p:cxnSp>
          <p:nvCxnSpPr>
            <p:cNvPr id="236" name="直線コネクタ 235"/>
            <p:cNvCxnSpPr/>
            <p:nvPr/>
          </p:nvCxnSpPr>
          <p:spPr>
            <a:xfrm flipH="1">
              <a:off x="1995731" y="3149516"/>
              <a:ext cx="3476625" cy="0"/>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43" name="テキスト ボックス 242"/>
            <p:cNvSpPr txBox="1"/>
            <p:nvPr/>
          </p:nvSpPr>
          <p:spPr>
            <a:xfrm>
              <a:off x="3725576" y="2475559"/>
              <a:ext cx="2104783" cy="405103"/>
            </a:xfrm>
            <a:prstGeom prst="rect">
              <a:avLst/>
            </a:prstGeom>
            <a:solidFill>
              <a:schemeClr val="accent3">
                <a:lumMod val="60000"/>
                <a:lumOff val="40000"/>
              </a:schemeClr>
            </a:solidFill>
            <a:ln>
              <a:solidFill>
                <a:schemeClr val="accent3"/>
              </a:solidFill>
            </a:ln>
          </p:spPr>
          <p:txBody>
            <a:bodyPr wrap="none" rtlCol="0">
              <a:spAutoFit/>
            </a:bodyPr>
            <a:lstStyle/>
            <a:p>
              <a:pPr marL="0" marR="0" lvl="0" indent="0" algn="l" defTabSz="1072866" rtl="0" eaLnBrk="1" fontAlgn="auto" latinLnBrk="0" hangingPunct="1">
                <a:lnSpc>
                  <a:spcPct val="100000"/>
                </a:lnSpc>
                <a:spcBef>
                  <a:spcPts val="0"/>
                </a:spcBef>
                <a:spcAft>
                  <a:spcPts val="0"/>
                </a:spcAft>
                <a:buClrTx/>
                <a:buSzTx/>
                <a:buFontTx/>
                <a:buNone/>
                <a:tabLst/>
                <a:defRPr/>
              </a:pPr>
              <a:r>
                <a:rPr lang="en-US" altLang="ja-JP" sz="1400" noProof="0" dirty="0">
                  <a:solidFill>
                    <a:prstClr val="black"/>
                  </a:solidFill>
                  <a:effectLst>
                    <a:glow rad="101600">
                      <a:prstClr val="white">
                        <a:alpha val="60000"/>
                      </a:prstClr>
                    </a:glow>
                  </a:effectLst>
                  <a:latin typeface="Meiryo UI" panose="020B0604030504040204" pitchFamily="50" charset="-128"/>
                  <a:ea typeface="Meiryo UI" panose="020B0604030504040204" pitchFamily="50" charset="-128"/>
                </a:rPr>
                <a:t>One side of wandering width</a:t>
              </a:r>
              <a:endParaRPr kumimoji="1" lang="en-US" altLang="ja-JP" sz="1400" i="0" u="none" strike="noStrike" kern="1200" cap="none" spc="0" normalizeH="0" baseline="0" noProof="0" dirty="0">
                <a:ln>
                  <a:noFill/>
                </a:ln>
                <a:solidFill>
                  <a:prstClr val="black"/>
                </a:solidFill>
                <a:effectLst>
                  <a:glow rad="101600">
                    <a:prstClr val="white">
                      <a:alpha val="60000"/>
                    </a:prstClr>
                  </a:glow>
                </a:effectLst>
                <a:uLnTx/>
                <a:uFillTx/>
                <a:latin typeface="Meiryo UI" panose="020B0604030504040204" pitchFamily="50" charset="-128"/>
                <a:ea typeface="Meiryo UI" panose="020B0604030504040204" pitchFamily="50" charset="-128"/>
              </a:endParaRPr>
            </a:p>
            <a:p>
              <a:pPr marL="0" marR="0" lvl="0" indent="0" algn="l" defTabSz="1072866" rtl="0" eaLnBrk="1" fontAlgn="auto" latinLnBrk="0" hangingPunct="1">
                <a:lnSpc>
                  <a:spcPct val="100000"/>
                </a:lnSpc>
                <a:spcBef>
                  <a:spcPts val="0"/>
                </a:spcBef>
                <a:spcAft>
                  <a:spcPts val="0"/>
                </a:spcAft>
                <a:buClrTx/>
                <a:buSzTx/>
                <a:buFontTx/>
                <a:buNone/>
                <a:tabLst/>
                <a:defRPr/>
              </a:pPr>
              <a:r>
                <a:rPr kumimoji="1" lang="ja-JP" altLang="en-US" sz="120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　</a:t>
              </a:r>
              <a:r>
                <a:rPr kumimoji="1" lang="en-US" altLang="ja-JP" sz="120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0.75[m]/2=</a:t>
              </a:r>
              <a:r>
                <a:rPr kumimoji="1" lang="en-US" altLang="ja-JP" b="1"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n-cs"/>
                </a:rPr>
                <a:t>0.375[m]</a:t>
              </a:r>
            </a:p>
          </p:txBody>
        </p:sp>
        <p:sp>
          <p:nvSpPr>
            <p:cNvPr id="249" name="フリーフォーム 248"/>
            <p:cNvSpPr/>
            <p:nvPr/>
          </p:nvSpPr>
          <p:spPr>
            <a:xfrm>
              <a:off x="4731098" y="2965634"/>
              <a:ext cx="482419" cy="244985"/>
            </a:xfrm>
            <a:custGeom>
              <a:avLst/>
              <a:gdLst>
                <a:gd name="connsiteX0" fmla="*/ 0 w 520118"/>
                <a:gd name="connsiteY0" fmla="*/ 209725 h 209725"/>
                <a:gd name="connsiteX1" fmla="*/ 335560 w 520118"/>
                <a:gd name="connsiteY1" fmla="*/ 142613 h 209725"/>
                <a:gd name="connsiteX2" fmla="*/ 520118 w 520118"/>
                <a:gd name="connsiteY2" fmla="*/ 0 h 209725"/>
              </a:gdLst>
              <a:ahLst/>
              <a:cxnLst>
                <a:cxn ang="0">
                  <a:pos x="connsiteX0" y="connsiteY0"/>
                </a:cxn>
                <a:cxn ang="0">
                  <a:pos x="connsiteX1" y="connsiteY1"/>
                </a:cxn>
                <a:cxn ang="0">
                  <a:pos x="connsiteX2" y="connsiteY2"/>
                </a:cxn>
              </a:cxnLst>
              <a:rect l="l" t="t" r="r" b="b"/>
              <a:pathLst>
                <a:path w="520118" h="209725">
                  <a:moveTo>
                    <a:pt x="0" y="209725"/>
                  </a:moveTo>
                  <a:cubicBezTo>
                    <a:pt x="124437" y="193646"/>
                    <a:pt x="248874" y="177567"/>
                    <a:pt x="335560" y="142613"/>
                  </a:cubicBezTo>
                  <a:cubicBezTo>
                    <a:pt x="422246" y="107659"/>
                    <a:pt x="471182" y="53829"/>
                    <a:pt x="520118" y="0"/>
                  </a:cubicBezTo>
                </a:path>
              </a:pathLst>
            </a:custGeom>
            <a:ln w="25400">
              <a:solidFill>
                <a:schemeClr val="accent3">
                  <a:lumMod val="75000"/>
                </a:schemeClr>
              </a:solidFill>
              <a:tailEnd type="stealth" w="lg" len="lg"/>
            </a:ln>
            <a:effectLst/>
          </p:spPr>
          <p:style>
            <a:lnRef idx="3">
              <a:schemeClr val="accent3"/>
            </a:lnRef>
            <a:fillRef idx="0">
              <a:schemeClr val="accent3"/>
            </a:fillRef>
            <a:effectRef idx="2">
              <a:schemeClr val="accent3"/>
            </a:effectRef>
            <a:fontRef idx="minor">
              <a:schemeClr val="tx1"/>
            </a:fontRef>
          </p:style>
          <p:txBody>
            <a:bodyPr rtlCol="0" anchor="ctr"/>
            <a:lstStyle/>
            <a:p>
              <a:pPr algn="ctr"/>
              <a:endParaRPr lang="ja-JP" altLang="en-US" sz="2000">
                <a:solidFill>
                  <a:schemeClr val="tx1"/>
                </a:solidFill>
              </a:endParaRPr>
            </a:p>
          </p:txBody>
        </p:sp>
        <p:sp>
          <p:nvSpPr>
            <p:cNvPr id="250" name="正方形/長方形 249"/>
            <p:cNvSpPr/>
            <p:nvPr/>
          </p:nvSpPr>
          <p:spPr>
            <a:xfrm>
              <a:off x="2623397" y="2102381"/>
              <a:ext cx="1473774" cy="234533"/>
            </a:xfrm>
            <a:prstGeom prst="rect">
              <a:avLst/>
            </a:prstGeom>
            <a:solidFill>
              <a:schemeClr val="bg1"/>
            </a:solidFill>
          </p:spPr>
          <p:txBody>
            <a:bodyPr wrap="none">
              <a:spAutoFit/>
            </a:bodyPr>
            <a:lstStyle/>
            <a:p>
              <a:pPr algn="ctr"/>
              <a:r>
                <a:rPr lang="en-US" altLang="ja-JP" sz="1600" dirty="0">
                  <a:latin typeface="Meiryo UI" panose="020B0604030504040204" pitchFamily="50" charset="-128"/>
                  <a:ea typeface="Meiryo UI" panose="020B0604030504040204" pitchFamily="50" charset="-128"/>
                </a:rPr>
                <a:t>Wandering width</a:t>
              </a:r>
              <a:endParaRPr lang="ja-JP" altLang="en-US" sz="1600" dirty="0">
                <a:latin typeface="Meiryo UI" panose="020B0604030504040204" pitchFamily="50" charset="-128"/>
                <a:ea typeface="Meiryo UI" panose="020B0604030504040204" pitchFamily="50" charset="-128"/>
              </a:endParaRPr>
            </a:p>
          </p:txBody>
        </p:sp>
        <p:sp>
          <p:nvSpPr>
            <p:cNvPr id="238" name="正方形/長方形 237"/>
            <p:cNvSpPr/>
            <p:nvPr/>
          </p:nvSpPr>
          <p:spPr>
            <a:xfrm>
              <a:off x="5257925" y="4033991"/>
              <a:ext cx="537045" cy="170570"/>
            </a:xfrm>
            <a:prstGeom prst="rect">
              <a:avLst/>
            </a:prstGeom>
            <a:noFill/>
          </p:spPr>
          <p:txBody>
            <a:bodyPr wrap="none">
              <a:spAutoFit/>
            </a:bodyPr>
            <a:lstStyle/>
            <a:p>
              <a:pPr algn="ctr"/>
              <a:r>
                <a:rPr lang="en-US" altLang="ja-JP" sz="1000" dirty="0">
                  <a:latin typeface="Meiryo UI" panose="020B0604030504040204" pitchFamily="50" charset="-128"/>
                  <a:ea typeface="Meiryo UI" panose="020B0604030504040204" pitchFamily="50" charset="-128"/>
                </a:rPr>
                <a:t>n=5244</a:t>
              </a:r>
              <a:endParaRPr lang="ja-JP" altLang="en-US" sz="1000" dirty="0">
                <a:latin typeface="Meiryo UI" panose="020B0604030504040204" pitchFamily="50" charset="-128"/>
                <a:ea typeface="Meiryo UI" panose="020B0604030504040204" pitchFamily="50" charset="-128"/>
              </a:endParaRPr>
            </a:p>
          </p:txBody>
        </p:sp>
        <p:sp>
          <p:nvSpPr>
            <p:cNvPr id="240" name="正方形/長方形 239"/>
            <p:cNvSpPr/>
            <p:nvPr/>
          </p:nvSpPr>
          <p:spPr>
            <a:xfrm>
              <a:off x="4372478" y="2187583"/>
              <a:ext cx="1052517" cy="170570"/>
            </a:xfrm>
            <a:prstGeom prst="rect">
              <a:avLst/>
            </a:prstGeom>
            <a:noFill/>
          </p:spPr>
          <p:txBody>
            <a:bodyPr wrap="none">
              <a:spAutoFit/>
            </a:bodyPr>
            <a:lstStyle/>
            <a:p>
              <a:pPr algn="ctr"/>
              <a:r>
                <a:rPr lang="en-US" altLang="ja-JP" sz="1000" dirty="0">
                  <a:latin typeface="Meiryo UI" panose="020B0604030504040204" pitchFamily="50" charset="-128"/>
                  <a:ea typeface="Meiryo UI" panose="020B0604030504040204" pitchFamily="50" charset="-128"/>
                </a:rPr>
                <a:t>Lane width =3.5m</a:t>
              </a:r>
              <a:endParaRPr lang="ja-JP" altLang="en-US" sz="1000" dirty="0">
                <a:latin typeface="Meiryo UI" panose="020B0604030504040204" pitchFamily="50" charset="-128"/>
                <a:ea typeface="Meiryo UI" panose="020B0604030504040204" pitchFamily="50" charset="-128"/>
              </a:endParaRPr>
            </a:p>
          </p:txBody>
        </p:sp>
        <p:sp>
          <p:nvSpPr>
            <p:cNvPr id="9" name="正方形/長方形 8"/>
            <p:cNvSpPr/>
            <p:nvPr/>
          </p:nvSpPr>
          <p:spPr>
            <a:xfrm>
              <a:off x="535786" y="2096058"/>
              <a:ext cx="1816701" cy="405103"/>
            </a:xfrm>
            <a:prstGeom prst="rect">
              <a:avLst/>
            </a:prstGeom>
          </p:spPr>
          <p:txBody>
            <a:bodyPr wrap="square">
              <a:spAutoFit/>
            </a:bodyPr>
            <a:lstStyle/>
            <a:p>
              <a:pPr algn="ctr"/>
              <a:r>
                <a:rPr lang="en-US" altLang="ja-JP" sz="16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Risk perceived </a:t>
              </a:r>
            </a:p>
            <a:p>
              <a:pPr algn="ctr"/>
              <a:r>
                <a:rPr lang="en-US" altLang="ja-JP" sz="1600" b="1" dirty="0">
                  <a:effectLst>
                    <a:outerShdw blurRad="38100" dist="38100" dir="2700000" algn="tl">
                      <a:srgbClr val="000000">
                        <a:alpha val="43137"/>
                      </a:srgbClr>
                    </a:outerShdw>
                  </a:effectLst>
                  <a:latin typeface="Arial" panose="020B0604020202020204" pitchFamily="34" charset="0"/>
                  <a:ea typeface="Meiryo UI" panose="020B0604030504040204" pitchFamily="50" charset="-128"/>
                  <a:cs typeface="Arial" panose="020B0604020202020204" pitchFamily="34" charset="0"/>
                </a:rPr>
                <a:t>Situation</a:t>
              </a:r>
            </a:p>
          </p:txBody>
        </p:sp>
      </p:grpSp>
      <p:sp>
        <p:nvSpPr>
          <p:cNvPr id="6" name="正方形/長方形 5"/>
          <p:cNvSpPr/>
          <p:nvPr/>
        </p:nvSpPr>
        <p:spPr>
          <a:xfrm>
            <a:off x="1416269" y="1244780"/>
            <a:ext cx="7867103" cy="646331"/>
          </a:xfrm>
          <a:prstGeom prst="rect">
            <a:avLst/>
          </a:prstGeom>
        </p:spPr>
        <p:txBody>
          <a:bodyPr wrap="square">
            <a:spAutoFit/>
          </a:bodyPr>
          <a:lstStyle/>
          <a:p>
            <a:pPr lvl="0" defTabSz="457200">
              <a:defRPr/>
            </a:pPr>
            <a:r>
              <a:rPr kumimoji="0" lang="en-US" altLang="ja-JP" dirty="0">
                <a:solidFill>
                  <a:prstClr val="black"/>
                </a:solidFill>
                <a:latin typeface="Arial" panose="020B0604020202020204" pitchFamily="34" charset="0"/>
                <a:ea typeface="Meiryo UI" panose="020B0604030504040204" pitchFamily="50" charset="-128"/>
                <a:cs typeface="Arial" panose="020B0604020202020204" pitchFamily="34" charset="0"/>
              </a:rPr>
              <a:t>Define the cut-in perceived boundary based on the lateral movement range of other vehicle wandering within its own lane</a:t>
            </a:r>
          </a:p>
        </p:txBody>
      </p:sp>
      <p:sp>
        <p:nvSpPr>
          <p:cNvPr id="8" name="右矢印 7"/>
          <p:cNvSpPr/>
          <p:nvPr/>
        </p:nvSpPr>
        <p:spPr>
          <a:xfrm>
            <a:off x="812152" y="1286208"/>
            <a:ext cx="426080" cy="5166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フリーフォーム 251"/>
          <p:cNvSpPr/>
          <p:nvPr/>
        </p:nvSpPr>
        <p:spPr>
          <a:xfrm flipH="1" flipV="1">
            <a:off x="5414443" y="3128015"/>
            <a:ext cx="665749" cy="2512962"/>
          </a:xfrm>
          <a:custGeom>
            <a:avLst/>
            <a:gdLst>
              <a:gd name="connsiteX0" fmla="*/ 0 w 1258348"/>
              <a:gd name="connsiteY0" fmla="*/ 1610686 h 1610686"/>
              <a:gd name="connsiteX1" fmla="*/ 973122 w 1258348"/>
              <a:gd name="connsiteY1" fmla="*/ 763398 h 1610686"/>
              <a:gd name="connsiteX2" fmla="*/ 1258348 w 1258348"/>
              <a:gd name="connsiteY2" fmla="*/ 0 h 1610686"/>
            </a:gdLst>
            <a:ahLst/>
            <a:cxnLst>
              <a:cxn ang="0">
                <a:pos x="connsiteX0" y="connsiteY0"/>
              </a:cxn>
              <a:cxn ang="0">
                <a:pos x="connsiteX1" y="connsiteY1"/>
              </a:cxn>
              <a:cxn ang="0">
                <a:pos x="connsiteX2" y="connsiteY2"/>
              </a:cxn>
            </a:cxnLst>
            <a:rect l="l" t="t" r="r" b="b"/>
            <a:pathLst>
              <a:path w="1258348" h="1610686">
                <a:moveTo>
                  <a:pt x="0" y="1610686"/>
                </a:moveTo>
                <a:cubicBezTo>
                  <a:pt x="381698" y="1321266"/>
                  <a:pt x="763397" y="1031846"/>
                  <a:pt x="973122" y="763398"/>
                </a:cubicBezTo>
                <a:cubicBezTo>
                  <a:pt x="1182847" y="494950"/>
                  <a:pt x="1220597" y="247475"/>
                  <a:pt x="1258348" y="0"/>
                </a:cubicBezTo>
              </a:path>
            </a:pathLst>
          </a:custGeom>
          <a:ln w="25400">
            <a:solidFill>
              <a:schemeClr val="accent3">
                <a:lumMod val="75000"/>
              </a:schemeClr>
            </a:solidFill>
            <a:tailEnd type="stealth" w="lg" len="lg"/>
          </a:ln>
          <a:effectLst/>
        </p:spPr>
        <p:style>
          <a:lnRef idx="3">
            <a:schemeClr val="accent3"/>
          </a:lnRef>
          <a:fillRef idx="0">
            <a:schemeClr val="accent3"/>
          </a:fillRef>
          <a:effectRef idx="2">
            <a:schemeClr val="accent3"/>
          </a:effectRef>
          <a:fontRef idx="minor">
            <a:schemeClr val="tx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1F25B796-51C5-48F3-97B0-F4A72A0E66D1}" type="slidenum">
              <a:rPr kumimoji="1" lang="ja-JP" altLang="en-US" smtClean="0"/>
              <a:t>8</a:t>
            </a:fld>
            <a:endParaRPr kumimoji="1" lang="ja-JP" altLang="en-US"/>
          </a:p>
        </p:txBody>
      </p:sp>
    </p:spTree>
    <p:extLst>
      <p:ext uri="{BB962C8B-B14F-4D97-AF65-F5344CB8AC3E}">
        <p14:creationId xmlns:p14="http://schemas.microsoft.com/office/powerpoint/2010/main" val="1299324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円/楕円 1"/>
          <p:cNvSpPr/>
          <p:nvPr/>
        </p:nvSpPr>
        <p:spPr>
          <a:xfrm>
            <a:off x="200472" y="507117"/>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p:cNvSpPr/>
          <p:nvPr/>
        </p:nvSpPr>
        <p:spPr>
          <a:xfrm>
            <a:off x="83242" y="645508"/>
            <a:ext cx="9712155" cy="778825"/>
          </a:xfrm>
          <a:prstGeom prst="rect">
            <a:avLst/>
          </a:prstGeom>
          <a:solidFill>
            <a:schemeClr val="accent1">
              <a:lumMod val="20000"/>
              <a:lumOff val="80000"/>
            </a:schemeClr>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289432" y="719101"/>
            <a:ext cx="9260116" cy="646331"/>
          </a:xfrm>
          <a:prstGeom prst="rect">
            <a:avLst/>
          </a:prstGeom>
        </p:spPr>
        <p:txBody>
          <a:bodyPr wrap="square">
            <a:spAutoFit/>
          </a:bodyPr>
          <a:lstStyle/>
          <a:p>
            <a:pPr lvl="0" defTabSz="914400">
              <a:defRPr/>
            </a:pPr>
            <a:r>
              <a:rPr lang="en-US" altLang="ja-JP" sz="1800" dirty="0">
                <a:solidFill>
                  <a:prstClr val="black"/>
                </a:solidFill>
                <a:latin typeface="Arial" panose="020B0604020202020204" pitchFamily="34" charset="0"/>
                <a:ea typeface="Meiryo UI" panose="020B0604030504040204" pitchFamily="50" charset="-128"/>
                <a:cs typeface="Arial" panose="020B0604020202020204" pitchFamily="34" charset="0"/>
              </a:rPr>
              <a:t>Based on the UNR guidelines on warning signals, define</a:t>
            </a:r>
          </a:p>
          <a:p>
            <a:pPr lvl="0" defTabSz="914400">
              <a:defRPr/>
            </a:pPr>
            <a:r>
              <a:rPr lang="en-US" altLang="ja-JP" sz="1800" b="1" dirty="0">
                <a:solidFill>
                  <a:prstClr val="black"/>
                </a:solidFill>
                <a:latin typeface="Arial" panose="020B0604020202020204" pitchFamily="34" charset="0"/>
                <a:ea typeface="Meiryo UI" panose="020B0604030504040204" pitchFamily="50" charset="-128"/>
                <a:cs typeface="Arial" panose="020B0604020202020204" pitchFamily="34" charset="0"/>
              </a:rPr>
              <a:t>Time To Collision (TTC) of 2.0 seconds </a:t>
            </a:r>
            <a:r>
              <a:rPr lang="en-US" altLang="ja-JP" sz="1800" dirty="0">
                <a:solidFill>
                  <a:prstClr val="black"/>
                </a:solidFill>
                <a:latin typeface="Arial" panose="020B0604020202020204" pitchFamily="34" charset="0"/>
                <a:ea typeface="Meiryo UI" panose="020B0604030504040204" pitchFamily="50" charset="-128"/>
                <a:cs typeface="Arial" panose="020B0604020202020204" pitchFamily="34" charset="0"/>
              </a:rPr>
              <a:t>as the boundary of emergency braking area</a:t>
            </a:r>
            <a:endParaRPr lang="ja-JP" altLang="en-US" sz="1800" b="1" u="sng" dirty="0">
              <a:solidFill>
                <a:prstClr val="black"/>
              </a:solidFill>
              <a:latin typeface="Arial" panose="020B0604020202020204" pitchFamily="34" charset="0"/>
              <a:ea typeface="Meiryo UI" panose="020B0604030504040204" pitchFamily="50" charset="-128"/>
              <a:cs typeface="Arial" panose="020B0604020202020204" pitchFamily="34" charset="0"/>
            </a:endParaRPr>
          </a:p>
        </p:txBody>
      </p:sp>
      <p:pic>
        <p:nvPicPr>
          <p:cNvPr id="5" name="図 4"/>
          <p:cNvPicPr>
            <a:picLocks noChangeAspect="1"/>
          </p:cNvPicPr>
          <p:nvPr/>
        </p:nvPicPr>
        <p:blipFill>
          <a:blip r:embed="rId3"/>
          <a:stretch>
            <a:fillRect/>
          </a:stretch>
        </p:blipFill>
        <p:spPr>
          <a:xfrm>
            <a:off x="910246" y="4663409"/>
            <a:ext cx="4254537" cy="2257954"/>
          </a:xfrm>
          <a:prstGeom prst="rect">
            <a:avLst/>
          </a:prstGeom>
        </p:spPr>
      </p:pic>
      <p:sp>
        <p:nvSpPr>
          <p:cNvPr id="6" name="正方形/長方形 5"/>
          <p:cNvSpPr/>
          <p:nvPr/>
        </p:nvSpPr>
        <p:spPr>
          <a:xfrm>
            <a:off x="7275623" y="5642225"/>
            <a:ext cx="2619753"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ECE/TRANS/WP.29/1091/Add.1</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en-GB"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Annex III</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Guidelines on establishing requirements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for high-priority warning signals</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p>
        </p:txBody>
      </p:sp>
      <p:sp>
        <p:nvSpPr>
          <p:cNvPr id="7" name="正方形/長方形 6"/>
          <p:cNvSpPr/>
          <p:nvPr/>
        </p:nvSpPr>
        <p:spPr>
          <a:xfrm>
            <a:off x="140267" y="3093304"/>
            <a:ext cx="9558445" cy="1708160"/>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Tx/>
              <a:buAutoNum type="alphaLcParenBoth"/>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Low-level: driver prepares action or decision within 10 seconds to 2 minutes;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may escalate to a higher level if not acted upon;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(b) Mid-level: requires action or decision within around 2 to 10 seconds;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may escalate to high-level warning if not acted upon;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(c) </a:t>
            </a:r>
            <a:r>
              <a:rPr kumimoji="1" lang="en-US" altLang="ja-JP"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High-level: warning </a:t>
            </a: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requires the driver to take immediate action or decision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(0 to around </a:t>
            </a:r>
            <a:r>
              <a:rPr kumimoji="1" lang="en-US" altLang="ja-JP"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 seconds</a:t>
            </a: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to avoid a potential crash that could result in serious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injuries or fatalities.</a:t>
            </a:r>
          </a:p>
        </p:txBody>
      </p:sp>
      <p:pic>
        <p:nvPicPr>
          <p:cNvPr id="8" name="図 7"/>
          <p:cNvPicPr>
            <a:picLocks noChangeAspect="1"/>
          </p:cNvPicPr>
          <p:nvPr/>
        </p:nvPicPr>
        <p:blipFill>
          <a:blip r:embed="rId4"/>
          <a:stretch>
            <a:fillRect/>
          </a:stretch>
        </p:blipFill>
        <p:spPr>
          <a:xfrm>
            <a:off x="7490728" y="3244369"/>
            <a:ext cx="1960125" cy="2134380"/>
          </a:xfrm>
          <a:prstGeom prst="rect">
            <a:avLst/>
          </a:prstGeom>
          <a:ln>
            <a:noFill/>
          </a:ln>
        </p:spPr>
      </p:pic>
      <p:sp>
        <p:nvSpPr>
          <p:cNvPr id="9" name="四角形吹き出し 8"/>
          <p:cNvSpPr/>
          <p:nvPr/>
        </p:nvSpPr>
        <p:spPr>
          <a:xfrm>
            <a:off x="5492711" y="4938926"/>
            <a:ext cx="1670089" cy="1211131"/>
          </a:xfrm>
          <a:prstGeom prst="wedgeRectCallout">
            <a:avLst>
              <a:gd name="adj1" fmla="val -105527"/>
              <a:gd name="adj2" fmla="val -53282"/>
            </a:avLst>
          </a:prstGeom>
          <a:solidFill>
            <a:schemeClr val="accent1">
              <a:lumMod val="20000"/>
              <a:lumOff val="80000"/>
            </a:schemeClr>
          </a:solidFill>
          <a:ln w="19050">
            <a:solidFill>
              <a:schemeClr val="accent1">
                <a:shade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ja-JP" sz="1800" dirty="0">
                <a:solidFill>
                  <a:prstClr val="black"/>
                </a:solidFill>
                <a:latin typeface="Arial" panose="020B0604020202020204" pitchFamily="34" charset="0"/>
                <a:ea typeface="Meiryo UI" panose="020B0604030504040204" pitchFamily="50" charset="-128"/>
                <a:cs typeface="Arial" panose="020B0604020202020204" pitchFamily="34" charset="0"/>
              </a:rPr>
              <a:t>Warning </a:t>
            </a:r>
          </a:p>
          <a:p>
            <a:pPr lvl="0" algn="ctr">
              <a:defRPr/>
            </a:pPr>
            <a:r>
              <a:rPr lang="en-US" altLang="ja-JP" sz="1800" dirty="0">
                <a:solidFill>
                  <a:prstClr val="black"/>
                </a:solidFill>
                <a:latin typeface="Arial" panose="020B0604020202020204" pitchFamily="34" charset="0"/>
                <a:ea typeface="Meiryo UI" panose="020B0604030504040204" pitchFamily="50" charset="-128"/>
                <a:cs typeface="Arial" panose="020B0604020202020204" pitchFamily="34" charset="0"/>
              </a:rPr>
              <a:t>2.0 seconds prior to crash event</a:t>
            </a:r>
            <a:endParaRPr lang="ja-JP" altLang="en-US" sz="1800" dirty="0">
              <a:solidFill>
                <a:prstClr val="black"/>
              </a:solidFill>
              <a:latin typeface="Arial" panose="020B0604020202020204" pitchFamily="34" charset="0"/>
              <a:ea typeface="Meiryo UI" panose="020B0604030504040204" pitchFamily="50" charset="-128"/>
              <a:cs typeface="Arial" panose="020B0604020202020204" pitchFamily="34" charset="0"/>
            </a:endParaRPr>
          </a:p>
        </p:txBody>
      </p:sp>
      <p:cxnSp>
        <p:nvCxnSpPr>
          <p:cNvPr id="15" name="直線コネクタ 14"/>
          <p:cNvCxnSpPr/>
          <p:nvPr/>
        </p:nvCxnSpPr>
        <p:spPr>
          <a:xfrm>
            <a:off x="4106491" y="4853428"/>
            <a:ext cx="40835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3122057" y="4990889"/>
            <a:ext cx="36885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93" name="グループ化 192"/>
          <p:cNvGrpSpPr/>
          <p:nvPr/>
        </p:nvGrpSpPr>
        <p:grpSpPr>
          <a:xfrm>
            <a:off x="1654562" y="1567901"/>
            <a:ext cx="5992833" cy="1513332"/>
            <a:chOff x="525139" y="2152648"/>
            <a:chExt cx="8774107" cy="2437236"/>
          </a:xfrm>
        </p:grpSpPr>
        <p:sp>
          <p:nvSpPr>
            <p:cNvPr id="194" name="正方形/長方形 193"/>
            <p:cNvSpPr/>
            <p:nvPr/>
          </p:nvSpPr>
          <p:spPr>
            <a:xfrm>
              <a:off x="525139" y="2152648"/>
              <a:ext cx="8767077" cy="2437236"/>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72866" rtl="0" eaLnBrk="1" fontAlgn="auto" latinLnBrk="0" hangingPunct="1">
                <a:lnSpc>
                  <a:spcPct val="100000"/>
                </a:lnSpc>
                <a:spcBef>
                  <a:spcPts val="0"/>
                </a:spcBef>
                <a:spcAft>
                  <a:spcPts val="0"/>
                </a:spcAft>
                <a:buClrTx/>
                <a:buSzTx/>
                <a:buFontTx/>
                <a:buNone/>
                <a:tabLst/>
                <a:defRPr/>
              </a:pPr>
              <a:endParaRPr kumimoji="1" lang="ja-JP" altLang="en-US" sz="2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grpSp>
          <p:nvGrpSpPr>
            <p:cNvPr id="195" name="グループ化 194"/>
            <p:cNvGrpSpPr/>
            <p:nvPr/>
          </p:nvGrpSpPr>
          <p:grpSpPr>
            <a:xfrm>
              <a:off x="756196" y="3375550"/>
              <a:ext cx="7957245" cy="4304"/>
              <a:chOff x="367850" y="5603293"/>
              <a:chExt cx="7957245" cy="4304"/>
            </a:xfrm>
          </p:grpSpPr>
          <p:cxnSp>
            <p:nvCxnSpPr>
              <p:cNvPr id="348" name="直線コネクタ 347"/>
              <p:cNvCxnSpPr/>
              <p:nvPr/>
            </p:nvCxnSpPr>
            <p:spPr>
              <a:xfrm>
                <a:off x="367850" y="5603293"/>
                <a:ext cx="7172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9" name="直線コネクタ 348"/>
              <p:cNvCxnSpPr/>
              <p:nvPr/>
            </p:nvCxnSpPr>
            <p:spPr>
              <a:xfrm>
                <a:off x="3151249" y="5603293"/>
                <a:ext cx="175542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0" name="直線コネクタ 349"/>
              <p:cNvCxnSpPr/>
              <p:nvPr/>
            </p:nvCxnSpPr>
            <p:spPr>
              <a:xfrm>
                <a:off x="7006219" y="5603293"/>
                <a:ext cx="131887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1" name="直線コネクタ 350"/>
              <p:cNvCxnSpPr/>
              <p:nvPr/>
            </p:nvCxnSpPr>
            <p:spPr>
              <a:xfrm>
                <a:off x="5309135" y="5603293"/>
                <a:ext cx="131887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2" name="直線コネクタ 351"/>
              <p:cNvCxnSpPr/>
              <p:nvPr/>
            </p:nvCxnSpPr>
            <p:spPr>
              <a:xfrm>
                <a:off x="1422001" y="5607597"/>
                <a:ext cx="131887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96" name="直線コネクタ 195"/>
            <p:cNvCxnSpPr/>
            <p:nvPr/>
          </p:nvCxnSpPr>
          <p:spPr>
            <a:xfrm>
              <a:off x="525430" y="2269955"/>
              <a:ext cx="875794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線コネクタ 196"/>
            <p:cNvCxnSpPr/>
            <p:nvPr/>
          </p:nvCxnSpPr>
          <p:spPr>
            <a:xfrm>
              <a:off x="541304" y="4473224"/>
              <a:ext cx="875794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8" name="正方形/長方形 197"/>
            <p:cNvSpPr/>
            <p:nvPr/>
          </p:nvSpPr>
          <p:spPr>
            <a:xfrm>
              <a:off x="2397650" y="2384031"/>
              <a:ext cx="4030871" cy="84019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99" name="直線コネクタ 198"/>
            <p:cNvCxnSpPr/>
            <p:nvPr/>
          </p:nvCxnSpPr>
          <p:spPr>
            <a:xfrm>
              <a:off x="3615422" y="3231100"/>
              <a:ext cx="1960964"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01" name="Group 3"/>
            <p:cNvGrpSpPr>
              <a:grpSpLocks noChangeAspect="1"/>
            </p:cNvGrpSpPr>
            <p:nvPr/>
          </p:nvGrpSpPr>
          <p:grpSpPr bwMode="auto">
            <a:xfrm rot="5400000">
              <a:off x="1450344" y="2219764"/>
              <a:ext cx="611787" cy="1256698"/>
              <a:chOff x="1736432" y="268818"/>
              <a:chExt cx="1055" cy="1906"/>
            </a:xfrm>
          </p:grpSpPr>
          <p:sp>
            <p:nvSpPr>
              <p:cNvPr id="277" name="Freeform 4"/>
              <p:cNvSpPr>
                <a:spLocks/>
              </p:cNvSpPr>
              <p:nvPr/>
            </p:nvSpPr>
            <p:spPr bwMode="auto">
              <a:xfrm rot="5477144" flipH="1">
                <a:off x="1736223" y="269563"/>
                <a:ext cx="1872" cy="449"/>
              </a:xfrm>
              <a:custGeom>
                <a:avLst/>
                <a:gdLst>
                  <a:gd name="T0" fmla="*/ 0 w 2211"/>
                  <a:gd name="T1" fmla="*/ 529 h 425"/>
                  <a:gd name="T2" fmla="*/ 2 w 2211"/>
                  <a:gd name="T3" fmla="*/ 393 h 425"/>
                  <a:gd name="T4" fmla="*/ 4 w 2211"/>
                  <a:gd name="T5" fmla="*/ 279 h 425"/>
                  <a:gd name="T6" fmla="*/ 7 w 2211"/>
                  <a:gd name="T7" fmla="*/ 182 h 425"/>
                  <a:gd name="T8" fmla="*/ 10 w 2211"/>
                  <a:gd name="T9" fmla="*/ 97 h 425"/>
                  <a:gd name="T10" fmla="*/ 15 w 2211"/>
                  <a:gd name="T11" fmla="*/ 79 h 425"/>
                  <a:gd name="T12" fmla="*/ 23 w 2211"/>
                  <a:gd name="T13" fmla="*/ 63 h 425"/>
                  <a:gd name="T14" fmla="*/ 36 w 2211"/>
                  <a:gd name="T15" fmla="*/ 52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5 h 425"/>
                  <a:gd name="T44" fmla="*/ 1136 w 2211"/>
                  <a:gd name="T45" fmla="*/ 529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8" name="Freeform 5"/>
              <p:cNvSpPr>
                <a:spLocks/>
              </p:cNvSpPr>
              <p:nvPr/>
            </p:nvSpPr>
            <p:spPr bwMode="auto">
              <a:xfrm rot="5477144" flipH="1" flipV="1">
                <a:off x="1735805" y="269554"/>
                <a:ext cx="1872" cy="450"/>
              </a:xfrm>
              <a:custGeom>
                <a:avLst/>
                <a:gdLst>
                  <a:gd name="T0" fmla="*/ 0 w 2211"/>
                  <a:gd name="T1" fmla="*/ 534 h 425"/>
                  <a:gd name="T2" fmla="*/ 2 w 2211"/>
                  <a:gd name="T3" fmla="*/ 397 h 425"/>
                  <a:gd name="T4" fmla="*/ 4 w 2211"/>
                  <a:gd name="T5" fmla="*/ 282 h 425"/>
                  <a:gd name="T6" fmla="*/ 7 w 2211"/>
                  <a:gd name="T7" fmla="*/ 184 h 425"/>
                  <a:gd name="T8" fmla="*/ 10 w 2211"/>
                  <a:gd name="T9" fmla="*/ 98 h 425"/>
                  <a:gd name="T10" fmla="*/ 15 w 2211"/>
                  <a:gd name="T11" fmla="*/ 79 h 425"/>
                  <a:gd name="T12" fmla="*/ 23 w 2211"/>
                  <a:gd name="T13" fmla="*/ 64 h 425"/>
                  <a:gd name="T14" fmla="*/ 36 w 2211"/>
                  <a:gd name="T15" fmla="*/ 53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8 h 425"/>
                  <a:gd name="T44" fmla="*/ 1136 w 2211"/>
                  <a:gd name="T45" fmla="*/ 534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9" name="Freeform 6"/>
              <p:cNvSpPr>
                <a:spLocks/>
              </p:cNvSpPr>
              <p:nvPr/>
            </p:nvSpPr>
            <p:spPr bwMode="auto">
              <a:xfrm rot="5477144" flipH="1">
                <a:off x="1736982" y="270174"/>
                <a:ext cx="270" cy="386"/>
              </a:xfrm>
              <a:custGeom>
                <a:avLst/>
                <a:gdLst>
                  <a:gd name="T0" fmla="*/ 120 w 341"/>
                  <a:gd name="T1" fmla="*/ 555 h 342"/>
                  <a:gd name="T2" fmla="*/ 120 w 341"/>
                  <a:gd name="T3" fmla="*/ 331 h 342"/>
                  <a:gd name="T4" fmla="*/ 127 w 341"/>
                  <a:gd name="T5" fmla="*/ 156 h 342"/>
                  <a:gd name="T6" fmla="*/ 131 w 341"/>
                  <a:gd name="T7" fmla="*/ 126 h 342"/>
                  <a:gd name="T8" fmla="*/ 123 w 341"/>
                  <a:gd name="T9" fmla="*/ 91 h 342"/>
                  <a:gd name="T10" fmla="*/ 63 w 341"/>
                  <a:gd name="T11" fmla="*/ 23 h 342"/>
                  <a:gd name="T12" fmla="*/ 39 w 341"/>
                  <a:gd name="T13" fmla="*/ 3 h 342"/>
                  <a:gd name="T14" fmla="*/ 32 w 341"/>
                  <a:gd name="T15" fmla="*/ 2 h 342"/>
                  <a:gd name="T16" fmla="*/ 23 w 341"/>
                  <a:gd name="T17" fmla="*/ 23 h 342"/>
                  <a:gd name="T18" fmla="*/ 14 w 341"/>
                  <a:gd name="T19" fmla="*/ 80 h 342"/>
                  <a:gd name="T20" fmla="*/ 4 w 341"/>
                  <a:gd name="T21" fmla="*/ 298 h 342"/>
                  <a:gd name="T22" fmla="*/ 0 w 341"/>
                  <a:gd name="T23" fmla="*/ 554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0" name="Freeform 7"/>
              <p:cNvSpPr>
                <a:spLocks/>
              </p:cNvSpPr>
              <p:nvPr/>
            </p:nvSpPr>
            <p:spPr bwMode="auto">
              <a:xfrm rot="5477144" flipH="1">
                <a:off x="1736895" y="269912"/>
                <a:ext cx="617" cy="29"/>
              </a:xfrm>
              <a:custGeom>
                <a:avLst/>
                <a:gdLst>
                  <a:gd name="T0" fmla="*/ 0 w 717"/>
                  <a:gd name="T1" fmla="*/ 19 h 33"/>
                  <a:gd name="T2" fmla="*/ 119 w 717"/>
                  <a:gd name="T3" fmla="*/ 18 h 33"/>
                  <a:gd name="T4" fmla="*/ 262 w 717"/>
                  <a:gd name="T5" fmla="*/ 14 h 33"/>
                  <a:gd name="T6" fmla="*/ 352 w 717"/>
                  <a:gd name="T7" fmla="*/ 5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1" name="Freeform 8"/>
              <p:cNvSpPr>
                <a:spLocks/>
              </p:cNvSpPr>
              <p:nvPr/>
            </p:nvSpPr>
            <p:spPr bwMode="auto">
              <a:xfrm rot="5477144" flipH="1">
                <a:off x="1736849" y="269768"/>
                <a:ext cx="841" cy="98"/>
              </a:xfrm>
              <a:custGeom>
                <a:avLst/>
                <a:gdLst>
                  <a:gd name="T0" fmla="*/ 0 w 1008"/>
                  <a:gd name="T1" fmla="*/ 68 h 111"/>
                  <a:gd name="T2" fmla="*/ 104 w 1008"/>
                  <a:gd name="T3" fmla="*/ 65 h 111"/>
                  <a:gd name="T4" fmla="*/ 233 w 1008"/>
                  <a:gd name="T5" fmla="*/ 62 h 111"/>
                  <a:gd name="T6" fmla="*/ 311 w 1008"/>
                  <a:gd name="T7" fmla="*/ 53 h 111"/>
                  <a:gd name="T8" fmla="*/ 345 w 1008"/>
                  <a:gd name="T9" fmla="*/ 45 h 111"/>
                  <a:gd name="T10" fmla="*/ 378 w 1008"/>
                  <a:gd name="T11" fmla="*/ 29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2" name="Freeform 9"/>
              <p:cNvSpPr>
                <a:spLocks/>
              </p:cNvSpPr>
              <p:nvPr/>
            </p:nvSpPr>
            <p:spPr bwMode="auto">
              <a:xfrm rot="5477144" flipH="1">
                <a:off x="1737014" y="269300"/>
                <a:ext cx="246" cy="386"/>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3" name="Freeform 10"/>
              <p:cNvSpPr>
                <a:spLocks/>
              </p:cNvSpPr>
              <p:nvPr/>
            </p:nvSpPr>
            <p:spPr bwMode="auto">
              <a:xfrm rot="5477144" flipH="1">
                <a:off x="1737116" y="269175"/>
                <a:ext cx="48" cy="386"/>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4" name="Freeform 11"/>
              <p:cNvSpPr>
                <a:spLocks/>
              </p:cNvSpPr>
              <p:nvPr/>
            </p:nvSpPr>
            <p:spPr bwMode="auto">
              <a:xfrm rot="5477144" flipH="1">
                <a:off x="1737115" y="269153"/>
                <a:ext cx="50" cy="386"/>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5" name="Freeform 12"/>
              <p:cNvSpPr>
                <a:spLocks/>
              </p:cNvSpPr>
              <p:nvPr/>
            </p:nvSpPr>
            <p:spPr bwMode="auto">
              <a:xfrm rot="5477144" flipH="1">
                <a:off x="1737092" y="269132"/>
                <a:ext cx="418" cy="65"/>
              </a:xfrm>
              <a:custGeom>
                <a:avLst/>
                <a:gdLst>
                  <a:gd name="T0" fmla="*/ 0 w 480"/>
                  <a:gd name="T1" fmla="*/ 19 h 54"/>
                  <a:gd name="T2" fmla="*/ 14 w 480"/>
                  <a:gd name="T3" fmla="*/ 7 h 54"/>
                  <a:gd name="T4" fmla="*/ 29 w 480"/>
                  <a:gd name="T5" fmla="*/ 7 h 54"/>
                  <a:gd name="T6" fmla="*/ 145 w 480"/>
                  <a:gd name="T7" fmla="*/ 37 h 54"/>
                  <a:gd name="T8" fmla="*/ 276 w 480"/>
                  <a:gd name="T9" fmla="*/ 113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6" name="Freeform 13"/>
              <p:cNvSpPr>
                <a:spLocks/>
              </p:cNvSpPr>
              <p:nvPr/>
            </p:nvSpPr>
            <p:spPr bwMode="auto">
              <a:xfrm rot="5477144" flipH="1">
                <a:off x="1736954" y="269090"/>
                <a:ext cx="442" cy="65"/>
              </a:xfrm>
              <a:custGeom>
                <a:avLst/>
                <a:gdLst>
                  <a:gd name="T0" fmla="*/ 0 w 521"/>
                  <a:gd name="T1" fmla="*/ 0 h 65"/>
                  <a:gd name="T2" fmla="*/ 134 w 521"/>
                  <a:gd name="T3" fmla="*/ 33 h 65"/>
                  <a:gd name="T4" fmla="*/ 270 w 521"/>
                  <a:gd name="T5" fmla="*/ 65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7" name="Freeform 14"/>
              <p:cNvSpPr>
                <a:spLocks/>
              </p:cNvSpPr>
              <p:nvPr/>
            </p:nvSpPr>
            <p:spPr bwMode="auto">
              <a:xfrm rot="5477144" flipH="1">
                <a:off x="1737100" y="268778"/>
                <a:ext cx="27" cy="320"/>
              </a:xfrm>
              <a:custGeom>
                <a:avLst/>
                <a:gdLst>
                  <a:gd name="T0" fmla="*/ 0 w 58"/>
                  <a:gd name="T1" fmla="*/ 0 h 306"/>
                  <a:gd name="T2" fmla="*/ 2 w 58"/>
                  <a:gd name="T3" fmla="*/ 147 h 306"/>
                  <a:gd name="T4" fmla="*/ 3 w 58"/>
                  <a:gd name="T5" fmla="*/ 257 h 306"/>
                  <a:gd name="T6" fmla="*/ 3 w 58"/>
                  <a:gd name="T7" fmla="*/ 366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8" name="Freeform 15"/>
              <p:cNvSpPr>
                <a:spLocks/>
              </p:cNvSpPr>
              <p:nvPr/>
            </p:nvSpPr>
            <p:spPr bwMode="auto">
              <a:xfrm rot="5477144" flipH="1">
                <a:off x="1737039" y="268789"/>
                <a:ext cx="26" cy="193"/>
              </a:xfrm>
              <a:custGeom>
                <a:avLst/>
                <a:gdLst>
                  <a:gd name="T0" fmla="*/ 1 w 40"/>
                  <a:gd name="T1" fmla="*/ 263 h 174"/>
                  <a:gd name="T2" fmla="*/ 1 w 40"/>
                  <a:gd name="T3" fmla="*/ 113 h 174"/>
                  <a:gd name="T4" fmla="*/ 1 w 40"/>
                  <a:gd name="T5" fmla="*/ 41 h 174"/>
                  <a:gd name="T6" fmla="*/ 1 w 40"/>
                  <a:gd name="T7" fmla="*/ 3 h 174"/>
                  <a:gd name="T8" fmla="*/ 5 w 40"/>
                  <a:gd name="T9" fmla="*/ 12 h 174"/>
                  <a:gd name="T10" fmla="*/ 5 w 40"/>
                  <a:gd name="T11" fmla="*/ 61 h 174"/>
                  <a:gd name="T12" fmla="*/ 7 w 40"/>
                  <a:gd name="T13" fmla="*/ 262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9" name="Freeform 16"/>
              <p:cNvSpPr>
                <a:spLocks/>
              </p:cNvSpPr>
              <p:nvPr/>
            </p:nvSpPr>
            <p:spPr bwMode="auto">
              <a:xfrm rot="5477144" flipH="1">
                <a:off x="1737198" y="268882"/>
                <a:ext cx="22" cy="64"/>
              </a:xfrm>
              <a:custGeom>
                <a:avLst/>
                <a:gdLst>
                  <a:gd name="T0" fmla="*/ 1 w 38"/>
                  <a:gd name="T1" fmla="*/ 22 h 76"/>
                  <a:gd name="T2" fmla="*/ 1 w 38"/>
                  <a:gd name="T3" fmla="*/ 8 h 76"/>
                  <a:gd name="T4" fmla="*/ 1 w 38"/>
                  <a:gd name="T5" fmla="*/ 3 h 76"/>
                  <a:gd name="T6" fmla="*/ 2 w 38"/>
                  <a:gd name="T7" fmla="*/ 3 h 76"/>
                  <a:gd name="T8" fmla="*/ 3 w 38"/>
                  <a:gd name="T9" fmla="*/ 13 h 76"/>
                  <a:gd name="T10" fmla="*/ 5 w 38"/>
                  <a:gd name="T11" fmla="*/ 29 h 76"/>
                  <a:gd name="T12" fmla="*/ 4 w 38"/>
                  <a:gd name="T13" fmla="*/ 36 h 76"/>
                  <a:gd name="T14" fmla="*/ 3 w 38"/>
                  <a:gd name="T15" fmla="*/ 38 h 76"/>
                  <a:gd name="T16" fmla="*/ 1 w 38"/>
                  <a:gd name="T17" fmla="*/ 34 h 76"/>
                  <a:gd name="T18" fmla="*/ 1 w 38"/>
                  <a:gd name="T19" fmla="*/ 2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0" name="Freeform 17"/>
              <p:cNvSpPr>
                <a:spLocks/>
              </p:cNvSpPr>
              <p:nvPr/>
            </p:nvSpPr>
            <p:spPr bwMode="auto">
              <a:xfrm rot="5477144" flipH="1">
                <a:off x="1737198" y="268882"/>
                <a:ext cx="22" cy="64"/>
              </a:xfrm>
              <a:custGeom>
                <a:avLst/>
                <a:gdLst>
                  <a:gd name="T0" fmla="*/ 0 w 17"/>
                  <a:gd name="T1" fmla="*/ 0 h 47"/>
                  <a:gd name="T2" fmla="*/ 35 w 17"/>
                  <a:gd name="T3" fmla="*/ 30 h 47"/>
                  <a:gd name="T4" fmla="*/ 47 w 17"/>
                  <a:gd name="T5" fmla="*/ 89 h 47"/>
                  <a:gd name="T6" fmla="*/ 41 w 17"/>
                  <a:gd name="T7" fmla="*/ 124 h 47"/>
                  <a:gd name="T8" fmla="*/ 30 w 17"/>
                  <a:gd name="T9" fmla="*/ 161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1" name="Freeform 18"/>
              <p:cNvSpPr>
                <a:spLocks/>
              </p:cNvSpPr>
              <p:nvPr/>
            </p:nvSpPr>
            <p:spPr bwMode="auto">
              <a:xfrm rot="5477144" flipH="1">
                <a:off x="1737292" y="268890"/>
                <a:ext cx="99" cy="129"/>
              </a:xfrm>
              <a:custGeom>
                <a:avLst/>
                <a:gdLst>
                  <a:gd name="T0" fmla="*/ 74 w 109"/>
                  <a:gd name="T1" fmla="*/ 149 h 123"/>
                  <a:gd name="T2" fmla="*/ 61 w 109"/>
                  <a:gd name="T3" fmla="*/ 145 h 123"/>
                  <a:gd name="T4" fmla="*/ 47 w 109"/>
                  <a:gd name="T5" fmla="*/ 134 h 123"/>
                  <a:gd name="T6" fmla="*/ 32 w 109"/>
                  <a:gd name="T7" fmla="*/ 113 h 123"/>
                  <a:gd name="T8" fmla="*/ 15 w 109"/>
                  <a:gd name="T9" fmla="*/ 72 h 123"/>
                  <a:gd name="T10" fmla="*/ 3 w 109"/>
                  <a:gd name="T11" fmla="*/ 39 h 123"/>
                  <a:gd name="T12" fmla="*/ 3 w 109"/>
                  <a:gd name="T13" fmla="*/ 23 h 123"/>
                  <a:gd name="T14" fmla="*/ 14 w 109"/>
                  <a:gd name="T15" fmla="*/ 7 h 123"/>
                  <a:gd name="T16" fmla="*/ 29 w 109"/>
                  <a:gd name="T17" fmla="*/ 4 h 123"/>
                  <a:gd name="T18" fmla="*/ 52 w 109"/>
                  <a:gd name="T19" fmla="*/ 41 h 123"/>
                  <a:gd name="T20" fmla="*/ 66 w 109"/>
                  <a:gd name="T21" fmla="*/ 88 h 123"/>
                  <a:gd name="T22" fmla="*/ 71 w 109"/>
                  <a:gd name="T23" fmla="*/ 12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2" name="Freeform 19"/>
              <p:cNvSpPr>
                <a:spLocks/>
              </p:cNvSpPr>
              <p:nvPr/>
            </p:nvSpPr>
            <p:spPr bwMode="auto">
              <a:xfrm rot="5477144" flipH="1">
                <a:off x="1737112" y="268693"/>
                <a:ext cx="99" cy="416"/>
              </a:xfrm>
              <a:custGeom>
                <a:avLst/>
                <a:gdLst>
                  <a:gd name="T0" fmla="*/ 0 w 105"/>
                  <a:gd name="T1" fmla="*/ 0 h 402"/>
                  <a:gd name="T2" fmla="*/ 23 w 105"/>
                  <a:gd name="T3" fmla="*/ 19 h 402"/>
                  <a:gd name="T4" fmla="*/ 37 w 105"/>
                  <a:gd name="T5" fmla="*/ 50 h 402"/>
                  <a:gd name="T6" fmla="*/ 50 w 105"/>
                  <a:gd name="T7" fmla="*/ 93 h 402"/>
                  <a:gd name="T8" fmla="*/ 70 w 105"/>
                  <a:gd name="T9" fmla="*/ 206 h 402"/>
                  <a:gd name="T10" fmla="*/ 83 w 105"/>
                  <a:gd name="T11" fmla="*/ 460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3" name="Freeform 20"/>
              <p:cNvSpPr>
                <a:spLocks/>
              </p:cNvSpPr>
              <p:nvPr/>
            </p:nvSpPr>
            <p:spPr bwMode="auto">
              <a:xfrm rot="5477144" flipH="1">
                <a:off x="1737110" y="269647"/>
                <a:ext cx="396" cy="94"/>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4" name="Line 21"/>
              <p:cNvSpPr>
                <a:spLocks noChangeShapeType="1"/>
              </p:cNvSpPr>
              <p:nvPr/>
            </p:nvSpPr>
            <p:spPr bwMode="auto">
              <a:xfrm rot="5477144">
                <a:off x="1737345" y="269477"/>
                <a:ext cx="25" cy="64"/>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5" name="Freeform 22"/>
              <p:cNvSpPr>
                <a:spLocks/>
              </p:cNvSpPr>
              <p:nvPr/>
            </p:nvSpPr>
            <p:spPr bwMode="auto">
              <a:xfrm rot="5477144" flipH="1">
                <a:off x="1737318" y="269433"/>
                <a:ext cx="49" cy="31"/>
              </a:xfrm>
              <a:custGeom>
                <a:avLst/>
                <a:gdLst>
                  <a:gd name="T0" fmla="*/ 0 w 68"/>
                  <a:gd name="T1" fmla="*/ 0 h 33"/>
                  <a:gd name="T2" fmla="*/ 13 w 68"/>
                  <a:gd name="T3" fmla="*/ 8 h 33"/>
                  <a:gd name="T4" fmla="*/ 18 w 68"/>
                  <a:gd name="T5" fmla="*/ 25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6" name="Freeform 23"/>
              <p:cNvSpPr>
                <a:spLocks/>
              </p:cNvSpPr>
              <p:nvPr/>
            </p:nvSpPr>
            <p:spPr bwMode="auto">
              <a:xfrm rot="5477144" flipH="1">
                <a:off x="1737296" y="269427"/>
                <a:ext cx="125" cy="64"/>
              </a:xfrm>
              <a:custGeom>
                <a:avLst/>
                <a:gdLst>
                  <a:gd name="T0" fmla="*/ 0 w 129"/>
                  <a:gd name="T1" fmla="*/ 125 h 51"/>
                  <a:gd name="T2" fmla="*/ 79 w 129"/>
                  <a:gd name="T3" fmla="*/ 68 h 51"/>
                  <a:gd name="T4" fmla="*/ 100 w 129"/>
                  <a:gd name="T5" fmla="*/ 39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7" name="Freeform 24"/>
              <p:cNvSpPr>
                <a:spLocks/>
              </p:cNvSpPr>
              <p:nvPr/>
            </p:nvSpPr>
            <p:spPr bwMode="auto">
              <a:xfrm rot="5477144" flipH="1">
                <a:off x="1737165" y="269978"/>
                <a:ext cx="270" cy="94"/>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8" name="Freeform 25"/>
              <p:cNvSpPr>
                <a:spLocks/>
              </p:cNvSpPr>
              <p:nvPr/>
            </p:nvSpPr>
            <p:spPr bwMode="auto">
              <a:xfrm rot="5477144" flipH="1">
                <a:off x="1737247" y="270192"/>
                <a:ext cx="124" cy="64"/>
              </a:xfrm>
              <a:custGeom>
                <a:avLst/>
                <a:gdLst>
                  <a:gd name="T0" fmla="*/ 60 w 154"/>
                  <a:gd name="T1" fmla="*/ 36 h 74"/>
                  <a:gd name="T2" fmla="*/ 54 w 154"/>
                  <a:gd name="T3" fmla="*/ 35 h 74"/>
                  <a:gd name="T4" fmla="*/ 14 w 154"/>
                  <a:gd name="T5" fmla="*/ 12 h 74"/>
                  <a:gd name="T6" fmla="*/ 8 w 154"/>
                  <a:gd name="T7" fmla="*/ 10 h 74"/>
                  <a:gd name="T8" fmla="*/ 0 w 154"/>
                  <a:gd name="T9" fmla="*/ 5 h 74"/>
                  <a:gd name="T10" fmla="*/ 10 w 154"/>
                  <a:gd name="T11" fmla="*/ 3 h 74"/>
                  <a:gd name="T12" fmla="*/ 15 w 154"/>
                  <a:gd name="T13" fmla="*/ 5 h 74"/>
                  <a:gd name="T14" fmla="*/ 57 w 154"/>
                  <a:gd name="T15" fmla="*/ 5 h 74"/>
                  <a:gd name="T16" fmla="*/ 64 w 154"/>
                  <a:gd name="T17" fmla="*/ 5 h 74"/>
                  <a:gd name="T18" fmla="*/ 60 w 154"/>
                  <a:gd name="T19" fmla="*/ 36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9" name="Freeform 26"/>
              <p:cNvSpPr>
                <a:spLocks/>
              </p:cNvSpPr>
              <p:nvPr/>
            </p:nvSpPr>
            <p:spPr bwMode="auto">
              <a:xfrm rot="5477144" flipH="1">
                <a:off x="1736778" y="270031"/>
                <a:ext cx="1133" cy="64"/>
              </a:xfrm>
              <a:custGeom>
                <a:avLst/>
                <a:gdLst>
                  <a:gd name="T0" fmla="*/ 0 w 1360"/>
                  <a:gd name="T1" fmla="*/ 173 h 46"/>
                  <a:gd name="T2" fmla="*/ 116 w 1360"/>
                  <a:gd name="T3" fmla="*/ 36 h 46"/>
                  <a:gd name="T4" fmla="*/ 202 w 1360"/>
                  <a:gd name="T5" fmla="*/ 11 h 46"/>
                  <a:gd name="T6" fmla="*/ 324 w 1360"/>
                  <a:gd name="T7" fmla="*/ 1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0" name="Freeform 27"/>
              <p:cNvSpPr>
                <a:spLocks/>
              </p:cNvSpPr>
              <p:nvPr/>
            </p:nvSpPr>
            <p:spPr bwMode="auto">
              <a:xfrm rot="5477144" flipH="1">
                <a:off x="1737359" y="270267"/>
                <a:ext cx="0" cy="35"/>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1" name="Freeform 28"/>
              <p:cNvSpPr>
                <a:spLocks/>
              </p:cNvSpPr>
              <p:nvPr/>
            </p:nvSpPr>
            <p:spPr bwMode="auto">
              <a:xfrm rot="5477144" flipH="1">
                <a:off x="1737307" y="269814"/>
                <a:ext cx="27" cy="129"/>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2" name="Freeform 29"/>
              <p:cNvSpPr>
                <a:spLocks/>
              </p:cNvSpPr>
              <p:nvPr/>
            </p:nvSpPr>
            <p:spPr bwMode="auto">
              <a:xfrm rot="5477144" flipH="1">
                <a:off x="1737244" y="269900"/>
                <a:ext cx="23"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3" name="Freeform 30"/>
              <p:cNvSpPr>
                <a:spLocks/>
              </p:cNvSpPr>
              <p:nvPr/>
            </p:nvSpPr>
            <p:spPr bwMode="auto">
              <a:xfrm rot="5477144" flipH="1">
                <a:off x="1737146" y="270549"/>
                <a:ext cx="248" cy="65"/>
              </a:xfrm>
              <a:custGeom>
                <a:avLst/>
                <a:gdLst>
                  <a:gd name="T0" fmla="*/ 210 w 262"/>
                  <a:gd name="T1" fmla="*/ 14 h 74"/>
                  <a:gd name="T2" fmla="*/ 193 w 262"/>
                  <a:gd name="T3" fmla="*/ 4 h 74"/>
                  <a:gd name="T4" fmla="*/ 172 w 262"/>
                  <a:gd name="T5" fmla="*/ 4 h 74"/>
                  <a:gd name="T6" fmla="*/ 155 w 262"/>
                  <a:gd name="T7" fmla="*/ 4 h 74"/>
                  <a:gd name="T8" fmla="*/ 29 w 262"/>
                  <a:gd name="T9" fmla="*/ 29 h 74"/>
                  <a:gd name="T10" fmla="*/ 0 w 262"/>
                  <a:gd name="T11" fmla="*/ 44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4" name="Freeform 31"/>
              <p:cNvSpPr>
                <a:spLocks/>
              </p:cNvSpPr>
              <p:nvPr/>
            </p:nvSpPr>
            <p:spPr bwMode="auto">
              <a:xfrm rot="5477144" flipH="1">
                <a:off x="1737291" y="270639"/>
                <a:ext cx="50" cy="31"/>
              </a:xfrm>
              <a:custGeom>
                <a:avLst/>
                <a:gdLst>
                  <a:gd name="T0" fmla="*/ 674 w 21"/>
                  <a:gd name="T1" fmla="*/ 0 h 30"/>
                  <a:gd name="T2" fmla="*/ 255 w 21"/>
                  <a:gd name="T3" fmla="*/ 20 h 30"/>
                  <a:gd name="T4" fmla="*/ 0 w 21"/>
                  <a:gd name="T5" fmla="*/ 34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5" name="Freeform 32"/>
              <p:cNvSpPr>
                <a:spLocks/>
              </p:cNvSpPr>
              <p:nvPr/>
            </p:nvSpPr>
            <p:spPr bwMode="auto">
              <a:xfrm rot="5477144" flipH="1">
                <a:off x="1737243" y="270621"/>
                <a:ext cx="50" cy="65"/>
              </a:xfrm>
              <a:custGeom>
                <a:avLst/>
                <a:gdLst>
                  <a:gd name="T0" fmla="*/ 674 w 21"/>
                  <a:gd name="T1" fmla="*/ 0 h 59"/>
                  <a:gd name="T2" fmla="*/ 188 w 21"/>
                  <a:gd name="T3" fmla="*/ 43 h 59"/>
                  <a:gd name="T4" fmla="*/ 0 w 21"/>
                  <a:gd name="T5" fmla="*/ 87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6" name="Freeform 33"/>
              <p:cNvSpPr>
                <a:spLocks/>
              </p:cNvSpPr>
              <p:nvPr/>
            </p:nvSpPr>
            <p:spPr bwMode="auto">
              <a:xfrm rot="5477144" flipH="1">
                <a:off x="1737096" y="270495"/>
                <a:ext cx="27" cy="386"/>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7" name="Freeform 34"/>
              <p:cNvSpPr>
                <a:spLocks/>
              </p:cNvSpPr>
              <p:nvPr/>
            </p:nvSpPr>
            <p:spPr bwMode="auto">
              <a:xfrm rot="5477144" flipH="1">
                <a:off x="1737060" y="270527"/>
                <a:ext cx="27" cy="320"/>
              </a:xfrm>
              <a:custGeom>
                <a:avLst/>
                <a:gdLst>
                  <a:gd name="T0" fmla="*/ 27 w 27"/>
                  <a:gd name="T1" fmla="*/ 0 h 299"/>
                  <a:gd name="T2" fmla="*/ 15 w 27"/>
                  <a:gd name="T3" fmla="*/ 32 h 299"/>
                  <a:gd name="T4" fmla="*/ 9 w 27"/>
                  <a:gd name="T5" fmla="*/ 75 h 299"/>
                  <a:gd name="T6" fmla="*/ 3 w 27"/>
                  <a:gd name="T7" fmla="*/ 204 h 299"/>
                  <a:gd name="T8" fmla="*/ 1 w 27"/>
                  <a:gd name="T9" fmla="*/ 295 h 299"/>
                  <a:gd name="T10" fmla="*/ 0 w 27"/>
                  <a:gd name="T11" fmla="*/ 392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8" name="Freeform 35"/>
              <p:cNvSpPr>
                <a:spLocks/>
              </p:cNvSpPr>
              <p:nvPr/>
            </p:nvSpPr>
            <p:spPr bwMode="auto">
              <a:xfrm rot="5477144" flipH="1">
                <a:off x="1737149" y="269222"/>
                <a:ext cx="468" cy="35"/>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9" name="Freeform 36"/>
              <p:cNvSpPr>
                <a:spLocks/>
              </p:cNvSpPr>
              <p:nvPr/>
            </p:nvSpPr>
            <p:spPr bwMode="auto">
              <a:xfrm rot="5477144" flipH="1">
                <a:off x="1737350" y="269000"/>
                <a:ext cx="76" cy="35"/>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0" name="Freeform 37"/>
              <p:cNvSpPr>
                <a:spLocks/>
              </p:cNvSpPr>
              <p:nvPr/>
            </p:nvSpPr>
            <p:spPr bwMode="auto">
              <a:xfrm rot="5477144" flipH="1">
                <a:off x="1737399" y="269434"/>
                <a:ext cx="48" cy="129"/>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1" name="Freeform 38"/>
              <p:cNvSpPr>
                <a:spLocks/>
              </p:cNvSpPr>
              <p:nvPr/>
            </p:nvSpPr>
            <p:spPr bwMode="auto">
              <a:xfrm rot="5477144" flipH="1" flipV="1">
                <a:off x="1736645" y="270184"/>
                <a:ext cx="270" cy="352"/>
              </a:xfrm>
              <a:custGeom>
                <a:avLst/>
                <a:gdLst>
                  <a:gd name="T0" fmla="*/ 120 w 341"/>
                  <a:gd name="T1" fmla="*/ 384 h 342"/>
                  <a:gd name="T2" fmla="*/ 120 w 341"/>
                  <a:gd name="T3" fmla="*/ 228 h 342"/>
                  <a:gd name="T4" fmla="*/ 127 w 341"/>
                  <a:gd name="T5" fmla="*/ 108 h 342"/>
                  <a:gd name="T6" fmla="*/ 131 w 341"/>
                  <a:gd name="T7" fmla="*/ 86 h 342"/>
                  <a:gd name="T8" fmla="*/ 123 w 341"/>
                  <a:gd name="T9" fmla="*/ 65 h 342"/>
                  <a:gd name="T10" fmla="*/ 63 w 341"/>
                  <a:gd name="T11" fmla="*/ 14 h 342"/>
                  <a:gd name="T12" fmla="*/ 39 w 341"/>
                  <a:gd name="T13" fmla="*/ 3 h 342"/>
                  <a:gd name="T14" fmla="*/ 32 w 341"/>
                  <a:gd name="T15" fmla="*/ 2 h 342"/>
                  <a:gd name="T16" fmla="*/ 23 w 341"/>
                  <a:gd name="T17" fmla="*/ 14 h 342"/>
                  <a:gd name="T18" fmla="*/ 14 w 341"/>
                  <a:gd name="T19" fmla="*/ 56 h 342"/>
                  <a:gd name="T20" fmla="*/ 4 w 341"/>
                  <a:gd name="T21" fmla="*/ 205 h 342"/>
                  <a:gd name="T22" fmla="*/ 0 w 341"/>
                  <a:gd name="T23" fmla="*/ 383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2" name="Freeform 39"/>
              <p:cNvSpPr>
                <a:spLocks/>
              </p:cNvSpPr>
              <p:nvPr/>
            </p:nvSpPr>
            <p:spPr bwMode="auto">
              <a:xfrm rot="5477144" flipH="1" flipV="1">
                <a:off x="1736380" y="269900"/>
                <a:ext cx="617" cy="32"/>
              </a:xfrm>
              <a:custGeom>
                <a:avLst/>
                <a:gdLst>
                  <a:gd name="T0" fmla="*/ 0 w 717"/>
                  <a:gd name="T1" fmla="*/ 29 h 33"/>
                  <a:gd name="T2" fmla="*/ 119 w 717"/>
                  <a:gd name="T3" fmla="*/ 26 h 33"/>
                  <a:gd name="T4" fmla="*/ 262 w 717"/>
                  <a:gd name="T5" fmla="*/ 20 h 33"/>
                  <a:gd name="T6" fmla="*/ 352 w 717"/>
                  <a:gd name="T7" fmla="*/ 9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3" name="Freeform 40"/>
              <p:cNvSpPr>
                <a:spLocks/>
              </p:cNvSpPr>
              <p:nvPr/>
            </p:nvSpPr>
            <p:spPr bwMode="auto">
              <a:xfrm rot="5477144" flipH="1" flipV="1">
                <a:off x="1736207" y="269753"/>
                <a:ext cx="841" cy="97"/>
              </a:xfrm>
              <a:custGeom>
                <a:avLst/>
                <a:gdLst>
                  <a:gd name="T0" fmla="*/ 0 w 1008"/>
                  <a:gd name="T1" fmla="*/ 65 h 111"/>
                  <a:gd name="T2" fmla="*/ 104 w 1008"/>
                  <a:gd name="T3" fmla="*/ 63 h 111"/>
                  <a:gd name="T4" fmla="*/ 233 w 1008"/>
                  <a:gd name="T5" fmla="*/ 59 h 111"/>
                  <a:gd name="T6" fmla="*/ 311 w 1008"/>
                  <a:gd name="T7" fmla="*/ 51 h 111"/>
                  <a:gd name="T8" fmla="*/ 345 w 1008"/>
                  <a:gd name="T9" fmla="*/ 45 h 111"/>
                  <a:gd name="T10" fmla="*/ 378 w 1008"/>
                  <a:gd name="T11" fmla="*/ 28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4" name="Freeform 41"/>
              <p:cNvSpPr>
                <a:spLocks/>
              </p:cNvSpPr>
              <p:nvPr/>
            </p:nvSpPr>
            <p:spPr bwMode="auto">
              <a:xfrm rot="5477144" flipH="1" flipV="1">
                <a:off x="1736659" y="269292"/>
                <a:ext cx="246" cy="386"/>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5" name="Freeform 42"/>
              <p:cNvSpPr>
                <a:spLocks/>
              </p:cNvSpPr>
              <p:nvPr/>
            </p:nvSpPr>
            <p:spPr bwMode="auto">
              <a:xfrm rot="5477144" flipH="1" flipV="1">
                <a:off x="1736761" y="269167"/>
                <a:ext cx="48" cy="386"/>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6" name="Freeform 43"/>
              <p:cNvSpPr>
                <a:spLocks/>
              </p:cNvSpPr>
              <p:nvPr/>
            </p:nvSpPr>
            <p:spPr bwMode="auto">
              <a:xfrm rot="5477144" flipH="1" flipV="1">
                <a:off x="1736760" y="269145"/>
                <a:ext cx="50" cy="386"/>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7" name="Freeform 44"/>
              <p:cNvSpPr>
                <a:spLocks/>
              </p:cNvSpPr>
              <p:nvPr/>
            </p:nvSpPr>
            <p:spPr bwMode="auto">
              <a:xfrm rot="5477144" flipH="1" flipV="1">
                <a:off x="1736417" y="269118"/>
                <a:ext cx="418" cy="64"/>
              </a:xfrm>
              <a:custGeom>
                <a:avLst/>
                <a:gdLst>
                  <a:gd name="T0" fmla="*/ 0 w 480"/>
                  <a:gd name="T1" fmla="*/ 18 h 54"/>
                  <a:gd name="T2" fmla="*/ 14 w 480"/>
                  <a:gd name="T3" fmla="*/ 7 h 54"/>
                  <a:gd name="T4" fmla="*/ 29 w 480"/>
                  <a:gd name="T5" fmla="*/ 7 h 54"/>
                  <a:gd name="T6" fmla="*/ 145 w 480"/>
                  <a:gd name="T7" fmla="*/ 36 h 54"/>
                  <a:gd name="T8" fmla="*/ 276 w 480"/>
                  <a:gd name="T9" fmla="*/ 107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8" name="Freeform 45"/>
              <p:cNvSpPr>
                <a:spLocks/>
              </p:cNvSpPr>
              <p:nvPr/>
            </p:nvSpPr>
            <p:spPr bwMode="auto">
              <a:xfrm rot="5477144" flipH="1" flipV="1">
                <a:off x="1736534" y="269082"/>
                <a:ext cx="442" cy="64"/>
              </a:xfrm>
              <a:custGeom>
                <a:avLst/>
                <a:gdLst>
                  <a:gd name="T0" fmla="*/ 0 w 521"/>
                  <a:gd name="T1" fmla="*/ 0 h 65"/>
                  <a:gd name="T2" fmla="*/ 134 w 521"/>
                  <a:gd name="T3" fmla="*/ 32 h 65"/>
                  <a:gd name="T4" fmla="*/ 270 w 521"/>
                  <a:gd name="T5" fmla="*/ 61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9" name="Freeform 46"/>
              <p:cNvSpPr>
                <a:spLocks/>
              </p:cNvSpPr>
              <p:nvPr/>
            </p:nvSpPr>
            <p:spPr bwMode="auto">
              <a:xfrm rot="5477144" flipH="1" flipV="1">
                <a:off x="1736810" y="268770"/>
                <a:ext cx="27" cy="321"/>
              </a:xfrm>
              <a:custGeom>
                <a:avLst/>
                <a:gdLst>
                  <a:gd name="T0" fmla="*/ 0 w 58"/>
                  <a:gd name="T1" fmla="*/ 0 h 306"/>
                  <a:gd name="T2" fmla="*/ 2 w 58"/>
                  <a:gd name="T3" fmla="*/ 149 h 306"/>
                  <a:gd name="T4" fmla="*/ 3 w 58"/>
                  <a:gd name="T5" fmla="*/ 261 h 306"/>
                  <a:gd name="T6" fmla="*/ 3 w 58"/>
                  <a:gd name="T7" fmla="*/ 371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0" name="Freeform 47"/>
              <p:cNvSpPr>
                <a:spLocks/>
              </p:cNvSpPr>
              <p:nvPr/>
            </p:nvSpPr>
            <p:spPr bwMode="auto">
              <a:xfrm rot="5477144" flipH="1" flipV="1">
                <a:off x="1736718" y="268870"/>
                <a:ext cx="22" cy="65"/>
              </a:xfrm>
              <a:custGeom>
                <a:avLst/>
                <a:gdLst>
                  <a:gd name="T0" fmla="*/ 1 w 38"/>
                  <a:gd name="T1" fmla="*/ 24 h 76"/>
                  <a:gd name="T2" fmla="*/ 1 w 38"/>
                  <a:gd name="T3" fmla="*/ 9 h 76"/>
                  <a:gd name="T4" fmla="*/ 1 w 38"/>
                  <a:gd name="T5" fmla="*/ 3 h 76"/>
                  <a:gd name="T6" fmla="*/ 2 w 38"/>
                  <a:gd name="T7" fmla="*/ 3 h 76"/>
                  <a:gd name="T8" fmla="*/ 3 w 38"/>
                  <a:gd name="T9" fmla="*/ 13 h 76"/>
                  <a:gd name="T10" fmla="*/ 5 w 38"/>
                  <a:gd name="T11" fmla="*/ 32 h 76"/>
                  <a:gd name="T12" fmla="*/ 4 w 38"/>
                  <a:gd name="T13" fmla="*/ 38 h 76"/>
                  <a:gd name="T14" fmla="*/ 3 w 38"/>
                  <a:gd name="T15" fmla="*/ 41 h 76"/>
                  <a:gd name="T16" fmla="*/ 1 w 38"/>
                  <a:gd name="T17" fmla="*/ 37 h 76"/>
                  <a:gd name="T18" fmla="*/ 1 w 38"/>
                  <a:gd name="T19" fmla="*/ 24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1" name="Freeform 48"/>
              <p:cNvSpPr>
                <a:spLocks/>
              </p:cNvSpPr>
              <p:nvPr/>
            </p:nvSpPr>
            <p:spPr bwMode="auto">
              <a:xfrm rot="5477144" flipH="1" flipV="1">
                <a:off x="1736737" y="268887"/>
                <a:ext cx="22" cy="34"/>
              </a:xfrm>
              <a:custGeom>
                <a:avLst/>
                <a:gdLst>
                  <a:gd name="T0" fmla="*/ 0 w 17"/>
                  <a:gd name="T1" fmla="*/ 0 h 47"/>
                  <a:gd name="T2" fmla="*/ 35 w 17"/>
                  <a:gd name="T3" fmla="*/ 3 h 47"/>
                  <a:gd name="T4" fmla="*/ 47 w 17"/>
                  <a:gd name="T5" fmla="*/ 7 h 47"/>
                  <a:gd name="T6" fmla="*/ 41 w 17"/>
                  <a:gd name="T7" fmla="*/ 10 h 47"/>
                  <a:gd name="T8" fmla="*/ 30 w 17"/>
                  <a:gd name="T9" fmla="*/ 13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2" name="Freeform 49"/>
              <p:cNvSpPr>
                <a:spLocks/>
              </p:cNvSpPr>
              <p:nvPr/>
            </p:nvSpPr>
            <p:spPr bwMode="auto">
              <a:xfrm rot="5477144" flipH="1" flipV="1">
                <a:off x="1736405" y="269632"/>
                <a:ext cx="396" cy="94"/>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3" name="Line 50"/>
              <p:cNvSpPr>
                <a:spLocks noChangeShapeType="1"/>
              </p:cNvSpPr>
              <p:nvPr/>
            </p:nvSpPr>
            <p:spPr bwMode="auto">
              <a:xfrm rot="5477144" flipV="1">
                <a:off x="1736558" y="269476"/>
                <a:ext cx="25" cy="30"/>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4" name="Freeform 51"/>
              <p:cNvSpPr>
                <a:spLocks/>
              </p:cNvSpPr>
              <p:nvPr/>
            </p:nvSpPr>
            <p:spPr bwMode="auto">
              <a:xfrm rot="5477144" flipH="1" flipV="1">
                <a:off x="1736547" y="269417"/>
                <a:ext cx="49" cy="30"/>
              </a:xfrm>
              <a:custGeom>
                <a:avLst/>
                <a:gdLst>
                  <a:gd name="T0" fmla="*/ 0 w 68"/>
                  <a:gd name="T1" fmla="*/ 0 h 33"/>
                  <a:gd name="T2" fmla="*/ 13 w 68"/>
                  <a:gd name="T3" fmla="*/ 5 h 33"/>
                  <a:gd name="T4" fmla="*/ 18 w 68"/>
                  <a:gd name="T5" fmla="*/ 23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5" name="Freeform 52"/>
              <p:cNvSpPr>
                <a:spLocks/>
              </p:cNvSpPr>
              <p:nvPr/>
            </p:nvSpPr>
            <p:spPr bwMode="auto">
              <a:xfrm rot="5477144" flipH="1" flipV="1">
                <a:off x="1736492" y="269407"/>
                <a:ext cx="125" cy="65"/>
              </a:xfrm>
              <a:custGeom>
                <a:avLst/>
                <a:gdLst>
                  <a:gd name="T0" fmla="*/ 0 w 129"/>
                  <a:gd name="T1" fmla="*/ 135 h 51"/>
                  <a:gd name="T2" fmla="*/ 79 w 129"/>
                  <a:gd name="T3" fmla="*/ 70 h 51"/>
                  <a:gd name="T4" fmla="*/ 100 w 129"/>
                  <a:gd name="T5" fmla="*/ 41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6" name="Freeform 53"/>
              <p:cNvSpPr>
                <a:spLocks/>
              </p:cNvSpPr>
              <p:nvPr/>
            </p:nvSpPr>
            <p:spPr bwMode="auto">
              <a:xfrm rot="5477144" flipH="1" flipV="1">
                <a:off x="1736460" y="269963"/>
                <a:ext cx="270" cy="94"/>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7" name="Freeform 54"/>
              <p:cNvSpPr>
                <a:spLocks/>
              </p:cNvSpPr>
              <p:nvPr/>
            </p:nvSpPr>
            <p:spPr bwMode="auto">
              <a:xfrm rot="5477144" flipH="1" flipV="1">
                <a:off x="1736511" y="270174"/>
                <a:ext cx="124" cy="65"/>
              </a:xfrm>
              <a:custGeom>
                <a:avLst/>
                <a:gdLst>
                  <a:gd name="T0" fmla="*/ 60 w 154"/>
                  <a:gd name="T1" fmla="*/ 40 h 74"/>
                  <a:gd name="T2" fmla="*/ 54 w 154"/>
                  <a:gd name="T3" fmla="*/ 36 h 74"/>
                  <a:gd name="T4" fmla="*/ 14 w 154"/>
                  <a:gd name="T5" fmla="*/ 13 h 74"/>
                  <a:gd name="T6" fmla="*/ 8 w 154"/>
                  <a:gd name="T7" fmla="*/ 11 h 74"/>
                  <a:gd name="T8" fmla="*/ 0 w 154"/>
                  <a:gd name="T9" fmla="*/ 5 h 74"/>
                  <a:gd name="T10" fmla="*/ 10 w 154"/>
                  <a:gd name="T11" fmla="*/ 4 h 74"/>
                  <a:gd name="T12" fmla="*/ 15 w 154"/>
                  <a:gd name="T13" fmla="*/ 5 h 74"/>
                  <a:gd name="T14" fmla="*/ 57 w 154"/>
                  <a:gd name="T15" fmla="*/ 5 h 74"/>
                  <a:gd name="T16" fmla="*/ 64 w 154"/>
                  <a:gd name="T17" fmla="*/ 5 h 74"/>
                  <a:gd name="T18" fmla="*/ 60 w 154"/>
                  <a:gd name="T19" fmla="*/ 4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8" name="Freeform 55"/>
              <p:cNvSpPr>
                <a:spLocks/>
              </p:cNvSpPr>
              <p:nvPr/>
            </p:nvSpPr>
            <p:spPr bwMode="auto">
              <a:xfrm rot="5477144" flipH="1" flipV="1">
                <a:off x="1735992" y="270031"/>
                <a:ext cx="1133" cy="30"/>
              </a:xfrm>
              <a:custGeom>
                <a:avLst/>
                <a:gdLst>
                  <a:gd name="T0" fmla="*/ 0 w 1360"/>
                  <a:gd name="T1" fmla="*/ 8 h 46"/>
                  <a:gd name="T2" fmla="*/ 116 w 1360"/>
                  <a:gd name="T3" fmla="*/ 2 h 46"/>
                  <a:gd name="T4" fmla="*/ 202 w 1360"/>
                  <a:gd name="T5" fmla="*/ 1 h 46"/>
                  <a:gd name="T6" fmla="*/ 324 w 1360"/>
                  <a:gd name="T7" fmla="*/ 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9" name="Freeform 56"/>
              <p:cNvSpPr>
                <a:spLocks/>
              </p:cNvSpPr>
              <p:nvPr/>
            </p:nvSpPr>
            <p:spPr bwMode="auto">
              <a:xfrm rot="5477144" flipH="1" flipV="1">
                <a:off x="1736526" y="270248"/>
                <a:ext cx="0" cy="35"/>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0" name="Freeform 57"/>
              <p:cNvSpPr>
                <a:spLocks/>
              </p:cNvSpPr>
              <p:nvPr/>
            </p:nvSpPr>
            <p:spPr bwMode="auto">
              <a:xfrm rot="5477144" flipH="1" flipV="1">
                <a:off x="1736568" y="269797"/>
                <a:ext cx="27" cy="129"/>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1" name="Freeform 58"/>
              <p:cNvSpPr>
                <a:spLocks/>
              </p:cNvSpPr>
              <p:nvPr/>
            </p:nvSpPr>
            <p:spPr bwMode="auto">
              <a:xfrm rot="5477144" flipH="1" flipV="1">
                <a:off x="1736633" y="269887"/>
                <a:ext cx="23"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2" name="Freeform 59"/>
              <p:cNvSpPr>
                <a:spLocks/>
              </p:cNvSpPr>
              <p:nvPr/>
            </p:nvSpPr>
            <p:spPr bwMode="auto">
              <a:xfrm rot="5477144" flipH="1" flipV="1">
                <a:off x="1736487" y="270518"/>
                <a:ext cx="248" cy="97"/>
              </a:xfrm>
              <a:custGeom>
                <a:avLst/>
                <a:gdLst>
                  <a:gd name="T0" fmla="*/ 210 w 262"/>
                  <a:gd name="T1" fmla="*/ 67 h 74"/>
                  <a:gd name="T2" fmla="*/ 193 w 262"/>
                  <a:gd name="T3" fmla="*/ 22 h 74"/>
                  <a:gd name="T4" fmla="*/ 172 w 262"/>
                  <a:gd name="T5" fmla="*/ 16 h 74"/>
                  <a:gd name="T6" fmla="*/ 155 w 262"/>
                  <a:gd name="T7" fmla="*/ 21 h 74"/>
                  <a:gd name="T8" fmla="*/ 29 w 262"/>
                  <a:gd name="T9" fmla="*/ 144 h 74"/>
                  <a:gd name="T10" fmla="*/ 0 w 262"/>
                  <a:gd name="T11" fmla="*/ 218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3" name="Freeform 60"/>
              <p:cNvSpPr>
                <a:spLocks/>
              </p:cNvSpPr>
              <p:nvPr/>
            </p:nvSpPr>
            <p:spPr bwMode="auto">
              <a:xfrm rot="5477144" flipH="1" flipV="1">
                <a:off x="1736520" y="270623"/>
                <a:ext cx="50" cy="30"/>
              </a:xfrm>
              <a:custGeom>
                <a:avLst/>
                <a:gdLst>
                  <a:gd name="T0" fmla="*/ 674 w 21"/>
                  <a:gd name="T1" fmla="*/ 0 h 30"/>
                  <a:gd name="T2" fmla="*/ 255 w 21"/>
                  <a:gd name="T3" fmla="*/ 16 h 30"/>
                  <a:gd name="T4" fmla="*/ 0 w 21"/>
                  <a:gd name="T5" fmla="*/ 30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4" name="Freeform 61"/>
              <p:cNvSpPr>
                <a:spLocks/>
              </p:cNvSpPr>
              <p:nvPr/>
            </p:nvSpPr>
            <p:spPr bwMode="auto">
              <a:xfrm rot="5477144" flipH="1" flipV="1">
                <a:off x="1736567" y="270607"/>
                <a:ext cx="50" cy="64"/>
              </a:xfrm>
              <a:custGeom>
                <a:avLst/>
                <a:gdLst>
                  <a:gd name="T0" fmla="*/ 674 w 21"/>
                  <a:gd name="T1" fmla="*/ 0 h 59"/>
                  <a:gd name="T2" fmla="*/ 188 w 21"/>
                  <a:gd name="T3" fmla="*/ 40 h 59"/>
                  <a:gd name="T4" fmla="*/ 0 w 21"/>
                  <a:gd name="T5" fmla="*/ 81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5" name="Freeform 62"/>
              <p:cNvSpPr>
                <a:spLocks/>
              </p:cNvSpPr>
              <p:nvPr/>
            </p:nvSpPr>
            <p:spPr bwMode="auto">
              <a:xfrm rot="5477144" flipH="1" flipV="1">
                <a:off x="1736741" y="270487"/>
                <a:ext cx="27" cy="386"/>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6" name="Freeform 63"/>
              <p:cNvSpPr>
                <a:spLocks/>
              </p:cNvSpPr>
              <p:nvPr/>
            </p:nvSpPr>
            <p:spPr bwMode="auto">
              <a:xfrm rot="5477144" flipH="1" flipV="1">
                <a:off x="1736770" y="270520"/>
                <a:ext cx="27" cy="321"/>
              </a:xfrm>
              <a:custGeom>
                <a:avLst/>
                <a:gdLst>
                  <a:gd name="T0" fmla="*/ 27 w 27"/>
                  <a:gd name="T1" fmla="*/ 0 h 299"/>
                  <a:gd name="T2" fmla="*/ 15 w 27"/>
                  <a:gd name="T3" fmla="*/ 32 h 299"/>
                  <a:gd name="T4" fmla="*/ 9 w 27"/>
                  <a:gd name="T5" fmla="*/ 75 h 299"/>
                  <a:gd name="T6" fmla="*/ 3 w 27"/>
                  <a:gd name="T7" fmla="*/ 205 h 299"/>
                  <a:gd name="T8" fmla="*/ 1 w 27"/>
                  <a:gd name="T9" fmla="*/ 300 h 299"/>
                  <a:gd name="T10" fmla="*/ 0 w 27"/>
                  <a:gd name="T11" fmla="*/ 397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7" name="Freeform 64"/>
              <p:cNvSpPr>
                <a:spLocks/>
              </p:cNvSpPr>
              <p:nvPr/>
            </p:nvSpPr>
            <p:spPr bwMode="auto">
              <a:xfrm rot="5477144" flipH="1" flipV="1">
                <a:off x="1736315" y="269203"/>
                <a:ext cx="468" cy="35"/>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8" name="Freeform 65"/>
              <p:cNvSpPr>
                <a:spLocks/>
              </p:cNvSpPr>
              <p:nvPr/>
            </p:nvSpPr>
            <p:spPr bwMode="auto">
              <a:xfrm rot="5477144" flipH="1" flipV="1">
                <a:off x="1736516" y="268981"/>
                <a:ext cx="76" cy="35"/>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9" name="Freeform 66"/>
              <p:cNvSpPr>
                <a:spLocks/>
              </p:cNvSpPr>
              <p:nvPr/>
            </p:nvSpPr>
            <p:spPr bwMode="auto">
              <a:xfrm rot="5477144" flipH="1" flipV="1">
                <a:off x="1736473" y="269413"/>
                <a:ext cx="48" cy="129"/>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80000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0" name="Freeform 67"/>
              <p:cNvSpPr>
                <a:spLocks/>
              </p:cNvSpPr>
              <p:nvPr/>
            </p:nvSpPr>
            <p:spPr bwMode="auto">
              <a:xfrm rot="5477144" flipH="1">
                <a:off x="1737167" y="268793"/>
                <a:ext cx="26" cy="191"/>
              </a:xfrm>
              <a:custGeom>
                <a:avLst/>
                <a:gdLst>
                  <a:gd name="T0" fmla="*/ 0 w 31"/>
                  <a:gd name="T1" fmla="*/ 0 h 177"/>
                  <a:gd name="T2" fmla="*/ 5 w 31"/>
                  <a:gd name="T3" fmla="*/ 49 h 177"/>
                  <a:gd name="T4" fmla="*/ 11 w 31"/>
                  <a:gd name="T5" fmla="*/ 126 h 177"/>
                  <a:gd name="T6" fmla="*/ 15 w 31"/>
                  <a:gd name="T7" fmla="*/ 240 h 177"/>
                  <a:gd name="T8" fmla="*/ 0 60000 65536"/>
                  <a:gd name="T9" fmla="*/ 0 60000 65536"/>
                  <a:gd name="T10" fmla="*/ 0 60000 65536"/>
                  <a:gd name="T11" fmla="*/ 0 60000 65536"/>
                  <a:gd name="T12" fmla="*/ 0 w 31"/>
                  <a:gd name="T13" fmla="*/ 0 h 177"/>
                  <a:gd name="T14" fmla="*/ 31 w 31"/>
                  <a:gd name="T15" fmla="*/ 177 h 177"/>
                </a:gdLst>
                <a:ahLst/>
                <a:cxnLst>
                  <a:cxn ang="T8">
                    <a:pos x="T0" y="T1"/>
                  </a:cxn>
                  <a:cxn ang="T9">
                    <a:pos x="T2" y="T3"/>
                  </a:cxn>
                  <a:cxn ang="T10">
                    <a:pos x="T4" y="T5"/>
                  </a:cxn>
                  <a:cxn ang="T11">
                    <a:pos x="T6" y="T7"/>
                  </a:cxn>
                </a:cxnLst>
                <a:rect l="T12" t="T13" r="T14" b="T15"/>
                <a:pathLst>
                  <a:path w="31" h="177">
                    <a:moveTo>
                      <a:pt x="0" y="0"/>
                    </a:moveTo>
                    <a:cubicBezTo>
                      <a:pt x="2" y="6"/>
                      <a:pt x="7" y="21"/>
                      <a:pt x="10" y="36"/>
                    </a:cubicBezTo>
                    <a:cubicBezTo>
                      <a:pt x="13" y="51"/>
                      <a:pt x="18" y="70"/>
                      <a:pt x="21" y="93"/>
                    </a:cubicBezTo>
                    <a:cubicBezTo>
                      <a:pt x="24" y="116"/>
                      <a:pt x="29" y="163"/>
                      <a:pt x="31" y="17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1" name="Freeform 68"/>
              <p:cNvSpPr>
                <a:spLocks/>
              </p:cNvSpPr>
              <p:nvPr/>
            </p:nvSpPr>
            <p:spPr bwMode="auto">
              <a:xfrm rot="5477144" flipH="1" flipV="1">
                <a:off x="1736568" y="268857"/>
                <a:ext cx="99" cy="162"/>
              </a:xfrm>
              <a:custGeom>
                <a:avLst/>
                <a:gdLst>
                  <a:gd name="T0" fmla="*/ 74 w 109"/>
                  <a:gd name="T1" fmla="*/ 370 h 123"/>
                  <a:gd name="T2" fmla="*/ 61 w 109"/>
                  <a:gd name="T3" fmla="*/ 361 h 123"/>
                  <a:gd name="T4" fmla="*/ 47 w 109"/>
                  <a:gd name="T5" fmla="*/ 333 h 123"/>
                  <a:gd name="T6" fmla="*/ 32 w 109"/>
                  <a:gd name="T7" fmla="*/ 279 h 123"/>
                  <a:gd name="T8" fmla="*/ 15 w 109"/>
                  <a:gd name="T9" fmla="*/ 180 h 123"/>
                  <a:gd name="T10" fmla="*/ 3 w 109"/>
                  <a:gd name="T11" fmla="*/ 94 h 123"/>
                  <a:gd name="T12" fmla="*/ 3 w 109"/>
                  <a:gd name="T13" fmla="*/ 57 h 123"/>
                  <a:gd name="T14" fmla="*/ 14 w 109"/>
                  <a:gd name="T15" fmla="*/ 21 h 123"/>
                  <a:gd name="T16" fmla="*/ 29 w 109"/>
                  <a:gd name="T17" fmla="*/ 12 h 123"/>
                  <a:gd name="T18" fmla="*/ 52 w 109"/>
                  <a:gd name="T19" fmla="*/ 99 h 123"/>
                  <a:gd name="T20" fmla="*/ 66 w 109"/>
                  <a:gd name="T21" fmla="*/ 217 h 123"/>
                  <a:gd name="T22" fmla="*/ 71 w 109"/>
                  <a:gd name="T23" fmla="*/ 29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2" name="Freeform 69"/>
              <p:cNvSpPr>
                <a:spLocks/>
              </p:cNvSpPr>
              <p:nvPr/>
            </p:nvSpPr>
            <p:spPr bwMode="auto">
              <a:xfrm rot="5477144" flipH="1" flipV="1">
                <a:off x="1736812" y="268719"/>
                <a:ext cx="26" cy="321"/>
              </a:xfrm>
              <a:custGeom>
                <a:avLst/>
                <a:gdLst>
                  <a:gd name="T0" fmla="*/ 0 w 39"/>
                  <a:gd name="T1" fmla="*/ 0 h 301"/>
                  <a:gd name="T2" fmla="*/ 2 w 39"/>
                  <a:gd name="T3" fmla="*/ 47 h 301"/>
                  <a:gd name="T4" fmla="*/ 4 w 39"/>
                  <a:gd name="T5" fmla="*/ 121 h 301"/>
                  <a:gd name="T6" fmla="*/ 6 w 39"/>
                  <a:gd name="T7" fmla="*/ 229 h 301"/>
                  <a:gd name="T8" fmla="*/ 7 w 39"/>
                  <a:gd name="T9" fmla="*/ 389 h 301"/>
                  <a:gd name="T10" fmla="*/ 0 60000 65536"/>
                  <a:gd name="T11" fmla="*/ 0 60000 65536"/>
                  <a:gd name="T12" fmla="*/ 0 60000 65536"/>
                  <a:gd name="T13" fmla="*/ 0 60000 65536"/>
                  <a:gd name="T14" fmla="*/ 0 60000 65536"/>
                  <a:gd name="T15" fmla="*/ 0 w 39"/>
                  <a:gd name="T16" fmla="*/ 0 h 301"/>
                  <a:gd name="T17" fmla="*/ 39 w 39"/>
                  <a:gd name="T18" fmla="*/ 301 h 301"/>
                </a:gdLst>
                <a:ahLst/>
                <a:cxnLst>
                  <a:cxn ang="T10">
                    <a:pos x="T0" y="T1"/>
                  </a:cxn>
                  <a:cxn ang="T11">
                    <a:pos x="T2" y="T3"/>
                  </a:cxn>
                  <a:cxn ang="T12">
                    <a:pos x="T4" y="T5"/>
                  </a:cxn>
                  <a:cxn ang="T13">
                    <a:pos x="T6" y="T7"/>
                  </a:cxn>
                  <a:cxn ang="T14">
                    <a:pos x="T8" y="T9"/>
                  </a:cxn>
                </a:cxnLst>
                <a:rect l="T15" t="T16" r="T17" b="T18"/>
                <a:pathLst>
                  <a:path w="39" h="301">
                    <a:moveTo>
                      <a:pt x="0" y="0"/>
                    </a:moveTo>
                    <a:cubicBezTo>
                      <a:pt x="2" y="6"/>
                      <a:pt x="7" y="21"/>
                      <a:pt x="10" y="36"/>
                    </a:cubicBezTo>
                    <a:cubicBezTo>
                      <a:pt x="13" y="51"/>
                      <a:pt x="18" y="70"/>
                      <a:pt x="21" y="93"/>
                    </a:cubicBezTo>
                    <a:cubicBezTo>
                      <a:pt x="24" y="116"/>
                      <a:pt x="28" y="142"/>
                      <a:pt x="31" y="177"/>
                    </a:cubicBezTo>
                    <a:cubicBezTo>
                      <a:pt x="34" y="212"/>
                      <a:pt x="37" y="275"/>
                      <a:pt x="39" y="30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3" name="Freeform 70"/>
              <p:cNvSpPr>
                <a:spLocks/>
              </p:cNvSpPr>
              <p:nvPr/>
            </p:nvSpPr>
            <p:spPr bwMode="auto">
              <a:xfrm rot="5477144" flipH="1">
                <a:off x="1737099" y="268855"/>
                <a:ext cx="26" cy="64"/>
              </a:xfrm>
              <a:custGeom>
                <a:avLst/>
                <a:gdLst>
                  <a:gd name="T0" fmla="*/ 0 w 35"/>
                  <a:gd name="T1" fmla="*/ 0 h 56"/>
                  <a:gd name="T2" fmla="*/ 7 w 35"/>
                  <a:gd name="T3" fmla="*/ 13 h 56"/>
                  <a:gd name="T4" fmla="*/ 10 w 35"/>
                  <a:gd name="T5" fmla="*/ 55 h 56"/>
                  <a:gd name="T6" fmla="*/ 10 w 35"/>
                  <a:gd name="T7" fmla="*/ 95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44" name="Group 71"/>
              <p:cNvGrpSpPr>
                <a:grpSpLocks/>
              </p:cNvGrpSpPr>
              <p:nvPr/>
            </p:nvGrpSpPr>
            <p:grpSpPr bwMode="auto">
              <a:xfrm rot="5477144" flipH="1" flipV="1">
                <a:off x="1736730" y="268660"/>
                <a:ext cx="100" cy="416"/>
                <a:chOff x="1736730" y="268660"/>
                <a:chExt cx="105" cy="402"/>
              </a:xfrm>
            </p:grpSpPr>
            <p:sp>
              <p:nvSpPr>
                <p:cNvPr id="345" name="Freeform 72"/>
                <p:cNvSpPr>
                  <a:spLocks/>
                </p:cNvSpPr>
                <p:nvPr/>
              </p:nvSpPr>
              <p:spPr bwMode="auto">
                <a:xfrm>
                  <a:off x="1736778" y="268886"/>
                  <a:ext cx="40" cy="174"/>
                </a:xfrm>
                <a:custGeom>
                  <a:avLst/>
                  <a:gdLst>
                    <a:gd name="T0" fmla="*/ 6 w 40"/>
                    <a:gd name="T1" fmla="*/ 174 h 174"/>
                    <a:gd name="T2" fmla="*/ 1 w 40"/>
                    <a:gd name="T3" fmla="*/ 75 h 174"/>
                    <a:gd name="T4" fmla="*/ 1 w 40"/>
                    <a:gd name="T5" fmla="*/ 27 h 174"/>
                    <a:gd name="T6" fmla="*/ 4 w 40"/>
                    <a:gd name="T7" fmla="*/ 3 h 174"/>
                    <a:gd name="T8" fmla="*/ 27 w 40"/>
                    <a:gd name="T9" fmla="*/ 8 h 174"/>
                    <a:gd name="T10" fmla="*/ 31 w 40"/>
                    <a:gd name="T11" fmla="*/ 41 h 174"/>
                    <a:gd name="T12" fmla="*/ 40 w 40"/>
                    <a:gd name="T13" fmla="*/ 173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6" name="Freeform 73"/>
                <p:cNvSpPr>
                  <a:spLocks/>
                </p:cNvSpPr>
                <p:nvPr/>
              </p:nvSpPr>
              <p:spPr bwMode="auto">
                <a:xfrm>
                  <a:off x="1736730" y="268660"/>
                  <a:ext cx="105" cy="402"/>
                </a:xfrm>
                <a:custGeom>
                  <a:avLst/>
                  <a:gdLst>
                    <a:gd name="T0" fmla="*/ 0 w 105"/>
                    <a:gd name="T1" fmla="*/ 0 h 402"/>
                    <a:gd name="T2" fmla="*/ 28 w 105"/>
                    <a:gd name="T3" fmla="*/ 15 h 402"/>
                    <a:gd name="T4" fmla="*/ 46 w 105"/>
                    <a:gd name="T5" fmla="*/ 43 h 402"/>
                    <a:gd name="T6" fmla="*/ 63 w 105"/>
                    <a:gd name="T7" fmla="*/ 81 h 402"/>
                    <a:gd name="T8" fmla="*/ 88 w 105"/>
                    <a:gd name="T9" fmla="*/ 180 h 402"/>
                    <a:gd name="T10" fmla="*/ 105 w 105"/>
                    <a:gd name="T11" fmla="*/ 402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7" name="Freeform 74"/>
                <p:cNvSpPr>
                  <a:spLocks/>
                </p:cNvSpPr>
                <p:nvPr/>
              </p:nvSpPr>
              <p:spPr bwMode="auto">
                <a:xfrm>
                  <a:off x="1736794" y="268888"/>
                  <a:ext cx="35" cy="56"/>
                </a:xfrm>
                <a:custGeom>
                  <a:avLst/>
                  <a:gdLst>
                    <a:gd name="T0" fmla="*/ 0 w 35"/>
                    <a:gd name="T1" fmla="*/ 0 h 56"/>
                    <a:gd name="T2" fmla="*/ 26 w 35"/>
                    <a:gd name="T3" fmla="*/ 8 h 56"/>
                    <a:gd name="T4" fmla="*/ 32 w 35"/>
                    <a:gd name="T5" fmla="*/ 32 h 56"/>
                    <a:gd name="T6" fmla="*/ 35 w 35"/>
                    <a:gd name="T7" fmla="*/ 56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pic>
          <p:nvPicPr>
            <p:cNvPr id="202" name="Picture 4"/>
            <p:cNvPicPr>
              <a:picLocks noChangeAspect="1" noChangeArrowheads="1"/>
            </p:cNvPicPr>
            <p:nvPr/>
          </p:nvPicPr>
          <p:blipFill>
            <a:blip r:embed="rId5" cstate="email">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16278" y="2922660"/>
              <a:ext cx="1214145" cy="649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3" name="Picture 4"/>
            <p:cNvPicPr>
              <a:picLocks noChangeAspect="1" noChangeArrowheads="1"/>
            </p:cNvPicPr>
            <p:nvPr/>
          </p:nvPicPr>
          <p:blipFill>
            <a:blip r:embed="rId5" cstate="email">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90153" y="3167636"/>
              <a:ext cx="1214145" cy="649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4" name="グループ化 203"/>
            <p:cNvGrpSpPr>
              <a:grpSpLocks noChangeAspect="1"/>
            </p:cNvGrpSpPr>
            <p:nvPr/>
          </p:nvGrpSpPr>
          <p:grpSpPr>
            <a:xfrm rot="5400000">
              <a:off x="4578897" y="3304519"/>
              <a:ext cx="625587" cy="1249397"/>
              <a:chOff x="920182" y="1319997"/>
              <a:chExt cx="1000283" cy="2052220"/>
            </a:xfrm>
          </p:grpSpPr>
          <p:sp>
            <p:nvSpPr>
              <p:cNvPr id="206" name="Freeform 4"/>
              <p:cNvSpPr>
                <a:spLocks/>
              </p:cNvSpPr>
              <p:nvPr/>
            </p:nvSpPr>
            <p:spPr bwMode="auto">
              <a:xfrm rot="5477144" flipH="1">
                <a:off x="600279" y="2151490"/>
                <a:ext cx="2016144" cy="425310"/>
              </a:xfrm>
              <a:custGeom>
                <a:avLst/>
                <a:gdLst>
                  <a:gd name="T0" fmla="*/ 0 w 2211"/>
                  <a:gd name="T1" fmla="*/ 529 h 425"/>
                  <a:gd name="T2" fmla="*/ 2 w 2211"/>
                  <a:gd name="T3" fmla="*/ 393 h 425"/>
                  <a:gd name="T4" fmla="*/ 4 w 2211"/>
                  <a:gd name="T5" fmla="*/ 279 h 425"/>
                  <a:gd name="T6" fmla="*/ 7 w 2211"/>
                  <a:gd name="T7" fmla="*/ 182 h 425"/>
                  <a:gd name="T8" fmla="*/ 10 w 2211"/>
                  <a:gd name="T9" fmla="*/ 97 h 425"/>
                  <a:gd name="T10" fmla="*/ 15 w 2211"/>
                  <a:gd name="T11" fmla="*/ 79 h 425"/>
                  <a:gd name="T12" fmla="*/ 23 w 2211"/>
                  <a:gd name="T13" fmla="*/ 63 h 425"/>
                  <a:gd name="T14" fmla="*/ 36 w 2211"/>
                  <a:gd name="T15" fmla="*/ 52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5 h 425"/>
                  <a:gd name="T44" fmla="*/ 1136 w 2211"/>
                  <a:gd name="T45" fmla="*/ 529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7" name="Freeform 5"/>
              <p:cNvSpPr>
                <a:spLocks/>
              </p:cNvSpPr>
              <p:nvPr/>
            </p:nvSpPr>
            <p:spPr bwMode="auto">
              <a:xfrm rot="5477144" flipH="1" flipV="1">
                <a:off x="204335" y="2141863"/>
                <a:ext cx="2016144" cy="426258"/>
              </a:xfrm>
              <a:custGeom>
                <a:avLst/>
                <a:gdLst>
                  <a:gd name="T0" fmla="*/ 0 w 2211"/>
                  <a:gd name="T1" fmla="*/ 534 h 425"/>
                  <a:gd name="T2" fmla="*/ 2 w 2211"/>
                  <a:gd name="T3" fmla="*/ 397 h 425"/>
                  <a:gd name="T4" fmla="*/ 4 w 2211"/>
                  <a:gd name="T5" fmla="*/ 282 h 425"/>
                  <a:gd name="T6" fmla="*/ 7 w 2211"/>
                  <a:gd name="T7" fmla="*/ 184 h 425"/>
                  <a:gd name="T8" fmla="*/ 10 w 2211"/>
                  <a:gd name="T9" fmla="*/ 98 h 425"/>
                  <a:gd name="T10" fmla="*/ 15 w 2211"/>
                  <a:gd name="T11" fmla="*/ 79 h 425"/>
                  <a:gd name="T12" fmla="*/ 23 w 2211"/>
                  <a:gd name="T13" fmla="*/ 64 h 425"/>
                  <a:gd name="T14" fmla="*/ 36 w 2211"/>
                  <a:gd name="T15" fmla="*/ 53 h 425"/>
                  <a:gd name="T16" fmla="*/ 129 w 2211"/>
                  <a:gd name="T17" fmla="*/ 21 h 425"/>
                  <a:gd name="T18" fmla="*/ 175 w 2211"/>
                  <a:gd name="T19" fmla="*/ 6 h 425"/>
                  <a:gd name="T20" fmla="*/ 263 w 2211"/>
                  <a:gd name="T21" fmla="*/ 6 h 425"/>
                  <a:gd name="T22" fmla="*/ 385 w 2211"/>
                  <a:gd name="T23" fmla="*/ 3 h 425"/>
                  <a:gd name="T24" fmla="*/ 527 w 2211"/>
                  <a:gd name="T25" fmla="*/ 5 h 425"/>
                  <a:gd name="T26" fmla="*/ 643 w 2211"/>
                  <a:gd name="T27" fmla="*/ 5 h 425"/>
                  <a:gd name="T28" fmla="*/ 737 w 2211"/>
                  <a:gd name="T29" fmla="*/ 5 h 425"/>
                  <a:gd name="T30" fmla="*/ 833 w 2211"/>
                  <a:gd name="T31" fmla="*/ 0 h 425"/>
                  <a:gd name="T32" fmla="*/ 945 w 2211"/>
                  <a:gd name="T33" fmla="*/ 2 h 425"/>
                  <a:gd name="T34" fmla="*/ 1030 w 2211"/>
                  <a:gd name="T35" fmla="*/ 5 h 425"/>
                  <a:gd name="T36" fmla="*/ 1073 w 2211"/>
                  <a:gd name="T37" fmla="*/ 19 h 425"/>
                  <a:gd name="T38" fmla="*/ 1088 w 2211"/>
                  <a:gd name="T39" fmla="*/ 37 h 425"/>
                  <a:gd name="T40" fmla="*/ 1099 w 2211"/>
                  <a:gd name="T41" fmla="*/ 59 h 425"/>
                  <a:gd name="T42" fmla="*/ 1124 w 2211"/>
                  <a:gd name="T43" fmla="*/ 208 h 425"/>
                  <a:gd name="T44" fmla="*/ 1136 w 2211"/>
                  <a:gd name="T45" fmla="*/ 534 h 4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11"/>
                  <a:gd name="T70" fmla="*/ 0 h 425"/>
                  <a:gd name="T71" fmla="*/ 2211 w 2211"/>
                  <a:gd name="T72" fmla="*/ 425 h 4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11" h="425">
                    <a:moveTo>
                      <a:pt x="0" y="425"/>
                    </a:moveTo>
                    <a:cubicBezTo>
                      <a:pt x="0" y="386"/>
                      <a:pt x="1" y="348"/>
                      <a:pt x="2" y="315"/>
                    </a:cubicBezTo>
                    <a:cubicBezTo>
                      <a:pt x="3" y="282"/>
                      <a:pt x="6" y="252"/>
                      <a:pt x="8" y="224"/>
                    </a:cubicBezTo>
                    <a:cubicBezTo>
                      <a:pt x="10" y="196"/>
                      <a:pt x="12" y="170"/>
                      <a:pt x="14" y="146"/>
                    </a:cubicBezTo>
                    <a:cubicBezTo>
                      <a:pt x="16" y="122"/>
                      <a:pt x="18" y="92"/>
                      <a:pt x="20" y="78"/>
                    </a:cubicBezTo>
                    <a:cubicBezTo>
                      <a:pt x="22" y="64"/>
                      <a:pt x="25" y="67"/>
                      <a:pt x="29" y="63"/>
                    </a:cubicBezTo>
                    <a:cubicBezTo>
                      <a:pt x="33" y="59"/>
                      <a:pt x="38" y="54"/>
                      <a:pt x="45" y="51"/>
                    </a:cubicBezTo>
                    <a:cubicBezTo>
                      <a:pt x="52" y="48"/>
                      <a:pt x="37" y="48"/>
                      <a:pt x="71" y="42"/>
                    </a:cubicBezTo>
                    <a:cubicBezTo>
                      <a:pt x="105" y="36"/>
                      <a:pt x="206" y="23"/>
                      <a:pt x="251" y="17"/>
                    </a:cubicBezTo>
                    <a:cubicBezTo>
                      <a:pt x="296" y="11"/>
                      <a:pt x="298" y="8"/>
                      <a:pt x="341" y="6"/>
                    </a:cubicBezTo>
                    <a:cubicBezTo>
                      <a:pt x="384" y="4"/>
                      <a:pt x="444" y="6"/>
                      <a:pt x="512" y="6"/>
                    </a:cubicBezTo>
                    <a:cubicBezTo>
                      <a:pt x="580" y="6"/>
                      <a:pt x="663" y="3"/>
                      <a:pt x="749" y="3"/>
                    </a:cubicBezTo>
                    <a:cubicBezTo>
                      <a:pt x="835" y="3"/>
                      <a:pt x="943" y="5"/>
                      <a:pt x="1026" y="5"/>
                    </a:cubicBezTo>
                    <a:cubicBezTo>
                      <a:pt x="1109" y="5"/>
                      <a:pt x="1182" y="5"/>
                      <a:pt x="1250" y="5"/>
                    </a:cubicBezTo>
                    <a:cubicBezTo>
                      <a:pt x="1318" y="5"/>
                      <a:pt x="1371" y="6"/>
                      <a:pt x="1433" y="5"/>
                    </a:cubicBezTo>
                    <a:cubicBezTo>
                      <a:pt x="1495" y="4"/>
                      <a:pt x="1552" y="0"/>
                      <a:pt x="1620" y="0"/>
                    </a:cubicBezTo>
                    <a:cubicBezTo>
                      <a:pt x="1688" y="0"/>
                      <a:pt x="1775" y="1"/>
                      <a:pt x="1839" y="2"/>
                    </a:cubicBezTo>
                    <a:cubicBezTo>
                      <a:pt x="1903" y="3"/>
                      <a:pt x="1963" y="3"/>
                      <a:pt x="2004" y="5"/>
                    </a:cubicBezTo>
                    <a:cubicBezTo>
                      <a:pt x="2045" y="7"/>
                      <a:pt x="2069" y="11"/>
                      <a:pt x="2088" y="15"/>
                    </a:cubicBezTo>
                    <a:cubicBezTo>
                      <a:pt x="2107" y="19"/>
                      <a:pt x="2110" y="24"/>
                      <a:pt x="2118" y="29"/>
                    </a:cubicBezTo>
                    <a:cubicBezTo>
                      <a:pt x="2126" y="34"/>
                      <a:pt x="2127" y="24"/>
                      <a:pt x="2139" y="47"/>
                    </a:cubicBezTo>
                    <a:cubicBezTo>
                      <a:pt x="2151" y="70"/>
                      <a:pt x="2177" y="102"/>
                      <a:pt x="2189" y="165"/>
                    </a:cubicBezTo>
                    <a:cubicBezTo>
                      <a:pt x="2201" y="228"/>
                      <a:pt x="2207" y="371"/>
                      <a:pt x="2211" y="425"/>
                    </a:cubicBezTo>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8" name="Freeform 6"/>
              <p:cNvSpPr>
                <a:spLocks/>
              </p:cNvSpPr>
              <p:nvPr/>
            </p:nvSpPr>
            <p:spPr bwMode="auto">
              <a:xfrm rot="5477144" flipH="1">
                <a:off x="1423173" y="2805451"/>
                <a:ext cx="290790" cy="365634"/>
              </a:xfrm>
              <a:custGeom>
                <a:avLst/>
                <a:gdLst>
                  <a:gd name="T0" fmla="*/ 120 w 341"/>
                  <a:gd name="T1" fmla="*/ 555 h 342"/>
                  <a:gd name="T2" fmla="*/ 120 w 341"/>
                  <a:gd name="T3" fmla="*/ 331 h 342"/>
                  <a:gd name="T4" fmla="*/ 127 w 341"/>
                  <a:gd name="T5" fmla="*/ 156 h 342"/>
                  <a:gd name="T6" fmla="*/ 131 w 341"/>
                  <a:gd name="T7" fmla="*/ 126 h 342"/>
                  <a:gd name="T8" fmla="*/ 123 w 341"/>
                  <a:gd name="T9" fmla="*/ 91 h 342"/>
                  <a:gd name="T10" fmla="*/ 63 w 341"/>
                  <a:gd name="T11" fmla="*/ 23 h 342"/>
                  <a:gd name="T12" fmla="*/ 39 w 341"/>
                  <a:gd name="T13" fmla="*/ 3 h 342"/>
                  <a:gd name="T14" fmla="*/ 32 w 341"/>
                  <a:gd name="T15" fmla="*/ 2 h 342"/>
                  <a:gd name="T16" fmla="*/ 23 w 341"/>
                  <a:gd name="T17" fmla="*/ 23 h 342"/>
                  <a:gd name="T18" fmla="*/ 14 w 341"/>
                  <a:gd name="T19" fmla="*/ 80 h 342"/>
                  <a:gd name="T20" fmla="*/ 4 w 341"/>
                  <a:gd name="T21" fmla="*/ 298 h 342"/>
                  <a:gd name="T22" fmla="*/ 0 w 341"/>
                  <a:gd name="T23" fmla="*/ 554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9" name="Freeform 7"/>
              <p:cNvSpPr>
                <a:spLocks/>
              </p:cNvSpPr>
              <p:nvPr/>
            </p:nvSpPr>
            <p:spPr bwMode="auto">
              <a:xfrm rot="5477144" flipH="1">
                <a:off x="1318249" y="2500114"/>
                <a:ext cx="664509" cy="27470"/>
              </a:xfrm>
              <a:custGeom>
                <a:avLst/>
                <a:gdLst>
                  <a:gd name="T0" fmla="*/ 0 w 717"/>
                  <a:gd name="T1" fmla="*/ 19 h 33"/>
                  <a:gd name="T2" fmla="*/ 119 w 717"/>
                  <a:gd name="T3" fmla="*/ 18 h 33"/>
                  <a:gd name="T4" fmla="*/ 262 w 717"/>
                  <a:gd name="T5" fmla="*/ 14 h 33"/>
                  <a:gd name="T6" fmla="*/ 352 w 717"/>
                  <a:gd name="T7" fmla="*/ 5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0" name="Freeform 8"/>
              <p:cNvSpPr>
                <a:spLocks/>
              </p:cNvSpPr>
              <p:nvPr/>
            </p:nvSpPr>
            <p:spPr bwMode="auto">
              <a:xfrm rot="5477144" flipH="1">
                <a:off x="1260142" y="2349504"/>
                <a:ext cx="905758" cy="92829"/>
              </a:xfrm>
              <a:custGeom>
                <a:avLst/>
                <a:gdLst>
                  <a:gd name="T0" fmla="*/ 0 w 1008"/>
                  <a:gd name="T1" fmla="*/ 68 h 111"/>
                  <a:gd name="T2" fmla="*/ 104 w 1008"/>
                  <a:gd name="T3" fmla="*/ 65 h 111"/>
                  <a:gd name="T4" fmla="*/ 233 w 1008"/>
                  <a:gd name="T5" fmla="*/ 62 h 111"/>
                  <a:gd name="T6" fmla="*/ 311 w 1008"/>
                  <a:gd name="T7" fmla="*/ 53 h 111"/>
                  <a:gd name="T8" fmla="*/ 345 w 1008"/>
                  <a:gd name="T9" fmla="*/ 45 h 111"/>
                  <a:gd name="T10" fmla="*/ 378 w 1008"/>
                  <a:gd name="T11" fmla="*/ 29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1" name="Freeform 9"/>
              <p:cNvSpPr>
                <a:spLocks/>
              </p:cNvSpPr>
              <p:nvPr/>
            </p:nvSpPr>
            <p:spPr bwMode="auto">
              <a:xfrm rot="5477144" flipH="1">
                <a:off x="1455041" y="1864152"/>
                <a:ext cx="264943" cy="365634"/>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2" name="Freeform 10"/>
              <p:cNvSpPr>
                <a:spLocks/>
              </p:cNvSpPr>
              <p:nvPr/>
            </p:nvSpPr>
            <p:spPr bwMode="auto">
              <a:xfrm rot="5477144" flipH="1">
                <a:off x="1564505" y="1729526"/>
                <a:ext cx="51697" cy="365634"/>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3" name="Freeform 11"/>
              <p:cNvSpPr>
                <a:spLocks/>
              </p:cNvSpPr>
              <p:nvPr/>
            </p:nvSpPr>
            <p:spPr bwMode="auto">
              <a:xfrm rot="5477144" flipH="1">
                <a:off x="1563429" y="1705833"/>
                <a:ext cx="53850" cy="365634"/>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4" name="Freeform 12"/>
              <p:cNvSpPr>
                <a:spLocks/>
              </p:cNvSpPr>
              <p:nvPr/>
            </p:nvSpPr>
            <p:spPr bwMode="auto">
              <a:xfrm rot="5477144" flipH="1">
                <a:off x="1517766" y="1662389"/>
                <a:ext cx="450185" cy="61571"/>
              </a:xfrm>
              <a:custGeom>
                <a:avLst/>
                <a:gdLst>
                  <a:gd name="T0" fmla="*/ 0 w 480"/>
                  <a:gd name="T1" fmla="*/ 19 h 54"/>
                  <a:gd name="T2" fmla="*/ 14 w 480"/>
                  <a:gd name="T3" fmla="*/ 7 h 54"/>
                  <a:gd name="T4" fmla="*/ 29 w 480"/>
                  <a:gd name="T5" fmla="*/ 7 h 54"/>
                  <a:gd name="T6" fmla="*/ 145 w 480"/>
                  <a:gd name="T7" fmla="*/ 37 h 54"/>
                  <a:gd name="T8" fmla="*/ 276 w 480"/>
                  <a:gd name="T9" fmla="*/ 113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5" name="Freeform 13"/>
              <p:cNvSpPr>
                <a:spLocks/>
              </p:cNvSpPr>
              <p:nvPr/>
            </p:nvSpPr>
            <p:spPr bwMode="auto">
              <a:xfrm rot="5477144" flipH="1">
                <a:off x="1385491" y="1617155"/>
                <a:ext cx="476034" cy="61571"/>
              </a:xfrm>
              <a:custGeom>
                <a:avLst/>
                <a:gdLst>
                  <a:gd name="T0" fmla="*/ 0 w 521"/>
                  <a:gd name="T1" fmla="*/ 0 h 65"/>
                  <a:gd name="T2" fmla="*/ 134 w 521"/>
                  <a:gd name="T3" fmla="*/ 33 h 65"/>
                  <a:gd name="T4" fmla="*/ 270 w 521"/>
                  <a:gd name="T5" fmla="*/ 65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6" name="Freeform 14"/>
              <p:cNvSpPr>
                <a:spLocks/>
              </p:cNvSpPr>
              <p:nvPr/>
            </p:nvSpPr>
            <p:spPr bwMode="auto">
              <a:xfrm rot="5477144" flipH="1">
                <a:off x="1550713" y="1297676"/>
                <a:ext cx="29078" cy="303116"/>
              </a:xfrm>
              <a:custGeom>
                <a:avLst/>
                <a:gdLst>
                  <a:gd name="T0" fmla="*/ 0 w 58"/>
                  <a:gd name="T1" fmla="*/ 0 h 306"/>
                  <a:gd name="T2" fmla="*/ 2 w 58"/>
                  <a:gd name="T3" fmla="*/ 147 h 306"/>
                  <a:gd name="T4" fmla="*/ 3 w 58"/>
                  <a:gd name="T5" fmla="*/ 257 h 306"/>
                  <a:gd name="T6" fmla="*/ 3 w 58"/>
                  <a:gd name="T7" fmla="*/ 366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7" name="Freeform 15"/>
              <p:cNvSpPr>
                <a:spLocks/>
              </p:cNvSpPr>
              <p:nvPr/>
            </p:nvSpPr>
            <p:spPr bwMode="auto">
              <a:xfrm rot="5477144" flipH="1">
                <a:off x="1471012" y="1269698"/>
                <a:ext cx="41564" cy="182816"/>
              </a:xfrm>
              <a:custGeom>
                <a:avLst/>
                <a:gdLst>
                  <a:gd name="T0" fmla="*/ 1 w 40"/>
                  <a:gd name="T1" fmla="*/ 263 h 174"/>
                  <a:gd name="T2" fmla="*/ 1 w 40"/>
                  <a:gd name="T3" fmla="*/ 113 h 174"/>
                  <a:gd name="T4" fmla="*/ 1 w 40"/>
                  <a:gd name="T5" fmla="*/ 41 h 174"/>
                  <a:gd name="T6" fmla="*/ 1 w 40"/>
                  <a:gd name="T7" fmla="*/ 3 h 174"/>
                  <a:gd name="T8" fmla="*/ 5 w 40"/>
                  <a:gd name="T9" fmla="*/ 12 h 174"/>
                  <a:gd name="T10" fmla="*/ 5 w 40"/>
                  <a:gd name="T11" fmla="*/ 61 h 174"/>
                  <a:gd name="T12" fmla="*/ 7 w 40"/>
                  <a:gd name="T13" fmla="*/ 262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8" name="Freeform 16"/>
              <p:cNvSpPr>
                <a:spLocks/>
              </p:cNvSpPr>
              <p:nvPr/>
            </p:nvSpPr>
            <p:spPr bwMode="auto">
              <a:xfrm rot="5477144" flipH="1">
                <a:off x="1643866" y="1393076"/>
                <a:ext cx="23694" cy="60623"/>
              </a:xfrm>
              <a:custGeom>
                <a:avLst/>
                <a:gdLst>
                  <a:gd name="T0" fmla="*/ 1 w 38"/>
                  <a:gd name="T1" fmla="*/ 22 h 76"/>
                  <a:gd name="T2" fmla="*/ 1 w 38"/>
                  <a:gd name="T3" fmla="*/ 8 h 76"/>
                  <a:gd name="T4" fmla="*/ 1 w 38"/>
                  <a:gd name="T5" fmla="*/ 3 h 76"/>
                  <a:gd name="T6" fmla="*/ 2 w 38"/>
                  <a:gd name="T7" fmla="*/ 3 h 76"/>
                  <a:gd name="T8" fmla="*/ 3 w 38"/>
                  <a:gd name="T9" fmla="*/ 13 h 76"/>
                  <a:gd name="T10" fmla="*/ 5 w 38"/>
                  <a:gd name="T11" fmla="*/ 29 h 76"/>
                  <a:gd name="T12" fmla="*/ 4 w 38"/>
                  <a:gd name="T13" fmla="*/ 36 h 76"/>
                  <a:gd name="T14" fmla="*/ 3 w 38"/>
                  <a:gd name="T15" fmla="*/ 38 h 76"/>
                  <a:gd name="T16" fmla="*/ 1 w 38"/>
                  <a:gd name="T17" fmla="*/ 34 h 76"/>
                  <a:gd name="T18" fmla="*/ 1 w 38"/>
                  <a:gd name="T19" fmla="*/ 2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19" name="Freeform 17"/>
              <p:cNvSpPr>
                <a:spLocks/>
              </p:cNvSpPr>
              <p:nvPr/>
            </p:nvSpPr>
            <p:spPr bwMode="auto">
              <a:xfrm rot="5477144" flipH="1">
                <a:off x="1643866" y="1393076"/>
                <a:ext cx="23694" cy="60623"/>
              </a:xfrm>
              <a:custGeom>
                <a:avLst/>
                <a:gdLst>
                  <a:gd name="T0" fmla="*/ 0 w 17"/>
                  <a:gd name="T1" fmla="*/ 0 h 47"/>
                  <a:gd name="T2" fmla="*/ 35 w 17"/>
                  <a:gd name="T3" fmla="*/ 30 h 47"/>
                  <a:gd name="T4" fmla="*/ 47 w 17"/>
                  <a:gd name="T5" fmla="*/ 89 h 47"/>
                  <a:gd name="T6" fmla="*/ 41 w 17"/>
                  <a:gd name="T7" fmla="*/ 124 h 47"/>
                  <a:gd name="T8" fmla="*/ 30 w 17"/>
                  <a:gd name="T9" fmla="*/ 161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0" name="Freeform 18"/>
              <p:cNvSpPr>
                <a:spLocks/>
              </p:cNvSpPr>
              <p:nvPr/>
            </p:nvSpPr>
            <p:spPr bwMode="auto">
              <a:xfrm rot="5477144" flipH="1">
                <a:off x="1727911" y="1405908"/>
                <a:ext cx="106622" cy="122193"/>
              </a:xfrm>
              <a:custGeom>
                <a:avLst/>
                <a:gdLst>
                  <a:gd name="T0" fmla="*/ 74 w 109"/>
                  <a:gd name="T1" fmla="*/ 149 h 123"/>
                  <a:gd name="T2" fmla="*/ 61 w 109"/>
                  <a:gd name="T3" fmla="*/ 145 h 123"/>
                  <a:gd name="T4" fmla="*/ 47 w 109"/>
                  <a:gd name="T5" fmla="*/ 134 h 123"/>
                  <a:gd name="T6" fmla="*/ 32 w 109"/>
                  <a:gd name="T7" fmla="*/ 113 h 123"/>
                  <a:gd name="T8" fmla="*/ 15 w 109"/>
                  <a:gd name="T9" fmla="*/ 72 h 123"/>
                  <a:gd name="T10" fmla="*/ 3 w 109"/>
                  <a:gd name="T11" fmla="*/ 39 h 123"/>
                  <a:gd name="T12" fmla="*/ 3 w 109"/>
                  <a:gd name="T13" fmla="*/ 23 h 123"/>
                  <a:gd name="T14" fmla="*/ 14 w 109"/>
                  <a:gd name="T15" fmla="*/ 7 h 123"/>
                  <a:gd name="T16" fmla="*/ 29 w 109"/>
                  <a:gd name="T17" fmla="*/ 4 h 123"/>
                  <a:gd name="T18" fmla="*/ 52 w 109"/>
                  <a:gd name="T19" fmla="*/ 41 h 123"/>
                  <a:gd name="T20" fmla="*/ 66 w 109"/>
                  <a:gd name="T21" fmla="*/ 88 h 123"/>
                  <a:gd name="T22" fmla="*/ 71 w 109"/>
                  <a:gd name="T23" fmla="*/ 12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1" name="Freeform 19"/>
              <p:cNvSpPr>
                <a:spLocks/>
              </p:cNvSpPr>
              <p:nvPr/>
            </p:nvSpPr>
            <p:spPr bwMode="auto">
              <a:xfrm rot="5477144" flipH="1">
                <a:off x="1559790" y="1183785"/>
                <a:ext cx="106622" cy="394052"/>
              </a:xfrm>
              <a:custGeom>
                <a:avLst/>
                <a:gdLst>
                  <a:gd name="T0" fmla="*/ 0 w 105"/>
                  <a:gd name="T1" fmla="*/ 0 h 402"/>
                  <a:gd name="T2" fmla="*/ 23 w 105"/>
                  <a:gd name="T3" fmla="*/ 19 h 402"/>
                  <a:gd name="T4" fmla="*/ 37 w 105"/>
                  <a:gd name="T5" fmla="*/ 50 h 402"/>
                  <a:gd name="T6" fmla="*/ 50 w 105"/>
                  <a:gd name="T7" fmla="*/ 93 h 402"/>
                  <a:gd name="T8" fmla="*/ 70 w 105"/>
                  <a:gd name="T9" fmla="*/ 206 h 402"/>
                  <a:gd name="T10" fmla="*/ 83 w 105"/>
                  <a:gd name="T11" fmla="*/ 460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2" name="Freeform 20"/>
              <p:cNvSpPr>
                <a:spLocks/>
              </p:cNvSpPr>
              <p:nvPr/>
            </p:nvSpPr>
            <p:spPr bwMode="auto">
              <a:xfrm rot="5477144" flipH="1">
                <a:off x="1536245" y="2218927"/>
                <a:ext cx="426491" cy="89041"/>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3" name="Line 21"/>
              <p:cNvSpPr>
                <a:spLocks noChangeShapeType="1"/>
              </p:cNvSpPr>
              <p:nvPr/>
            </p:nvSpPr>
            <p:spPr bwMode="auto">
              <a:xfrm rot="5477144">
                <a:off x="1782915" y="2033890"/>
                <a:ext cx="26925" cy="60623"/>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4" name="Freeform 22"/>
              <p:cNvSpPr>
                <a:spLocks/>
              </p:cNvSpPr>
              <p:nvPr/>
            </p:nvSpPr>
            <p:spPr bwMode="auto">
              <a:xfrm rot="5477144" flipH="1">
                <a:off x="1755784" y="1984360"/>
                <a:ext cx="52772" cy="29365"/>
              </a:xfrm>
              <a:custGeom>
                <a:avLst/>
                <a:gdLst>
                  <a:gd name="T0" fmla="*/ 0 w 68"/>
                  <a:gd name="T1" fmla="*/ 0 h 33"/>
                  <a:gd name="T2" fmla="*/ 13 w 68"/>
                  <a:gd name="T3" fmla="*/ 8 h 33"/>
                  <a:gd name="T4" fmla="*/ 18 w 68"/>
                  <a:gd name="T5" fmla="*/ 25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5" name="Freeform 23"/>
              <p:cNvSpPr>
                <a:spLocks/>
              </p:cNvSpPr>
              <p:nvPr/>
            </p:nvSpPr>
            <p:spPr bwMode="auto">
              <a:xfrm rot="5477144" flipH="1">
                <a:off x="1730012" y="1980040"/>
                <a:ext cx="134625" cy="60623"/>
              </a:xfrm>
              <a:custGeom>
                <a:avLst/>
                <a:gdLst>
                  <a:gd name="T0" fmla="*/ 0 w 129"/>
                  <a:gd name="T1" fmla="*/ 125 h 51"/>
                  <a:gd name="T2" fmla="*/ 79 w 129"/>
                  <a:gd name="T3" fmla="*/ 68 h 51"/>
                  <a:gd name="T4" fmla="*/ 100 w 129"/>
                  <a:gd name="T5" fmla="*/ 39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6" name="Freeform 24"/>
              <p:cNvSpPr>
                <a:spLocks/>
              </p:cNvSpPr>
              <p:nvPr/>
            </p:nvSpPr>
            <p:spPr bwMode="auto">
              <a:xfrm rot="5477144" flipH="1">
                <a:off x="1596517" y="2575413"/>
                <a:ext cx="290790" cy="89041"/>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7" name="Freeform 25"/>
              <p:cNvSpPr>
                <a:spLocks/>
              </p:cNvSpPr>
              <p:nvPr/>
            </p:nvSpPr>
            <p:spPr bwMode="auto">
              <a:xfrm rot="5477144" flipH="1">
                <a:off x="1683663" y="2803946"/>
                <a:ext cx="133547" cy="60623"/>
              </a:xfrm>
              <a:custGeom>
                <a:avLst/>
                <a:gdLst>
                  <a:gd name="T0" fmla="*/ 60 w 154"/>
                  <a:gd name="T1" fmla="*/ 36 h 74"/>
                  <a:gd name="T2" fmla="*/ 54 w 154"/>
                  <a:gd name="T3" fmla="*/ 35 h 74"/>
                  <a:gd name="T4" fmla="*/ 14 w 154"/>
                  <a:gd name="T5" fmla="*/ 12 h 74"/>
                  <a:gd name="T6" fmla="*/ 8 w 154"/>
                  <a:gd name="T7" fmla="*/ 10 h 74"/>
                  <a:gd name="T8" fmla="*/ 0 w 154"/>
                  <a:gd name="T9" fmla="*/ 5 h 74"/>
                  <a:gd name="T10" fmla="*/ 10 w 154"/>
                  <a:gd name="T11" fmla="*/ 3 h 74"/>
                  <a:gd name="T12" fmla="*/ 15 w 154"/>
                  <a:gd name="T13" fmla="*/ 5 h 74"/>
                  <a:gd name="T14" fmla="*/ 57 w 154"/>
                  <a:gd name="T15" fmla="*/ 5 h 74"/>
                  <a:gd name="T16" fmla="*/ 64 w 154"/>
                  <a:gd name="T17" fmla="*/ 5 h 74"/>
                  <a:gd name="T18" fmla="*/ 60 w 154"/>
                  <a:gd name="T19" fmla="*/ 36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8" name="Freeform 26"/>
              <p:cNvSpPr>
                <a:spLocks/>
              </p:cNvSpPr>
              <p:nvPr/>
            </p:nvSpPr>
            <p:spPr bwMode="auto">
              <a:xfrm rot="5477144" flipH="1">
                <a:off x="1173944" y="2630548"/>
                <a:ext cx="1220241" cy="60623"/>
              </a:xfrm>
              <a:custGeom>
                <a:avLst/>
                <a:gdLst>
                  <a:gd name="T0" fmla="*/ 0 w 1360"/>
                  <a:gd name="T1" fmla="*/ 173 h 46"/>
                  <a:gd name="T2" fmla="*/ 116 w 1360"/>
                  <a:gd name="T3" fmla="*/ 36 h 46"/>
                  <a:gd name="T4" fmla="*/ 202 w 1360"/>
                  <a:gd name="T5" fmla="*/ 11 h 46"/>
                  <a:gd name="T6" fmla="*/ 324 w 1360"/>
                  <a:gd name="T7" fmla="*/ 1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9" name="Freeform 27"/>
              <p:cNvSpPr>
                <a:spLocks/>
              </p:cNvSpPr>
              <p:nvPr/>
            </p:nvSpPr>
            <p:spPr bwMode="auto">
              <a:xfrm rot="5477144" flipH="1">
                <a:off x="1797799" y="2882840"/>
                <a:ext cx="0" cy="33153"/>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0" name="Freeform 28"/>
              <p:cNvSpPr>
                <a:spLocks/>
              </p:cNvSpPr>
              <p:nvPr/>
            </p:nvSpPr>
            <p:spPr bwMode="auto">
              <a:xfrm rot="5477144" flipH="1">
                <a:off x="1746792" y="2401057"/>
                <a:ext cx="29078" cy="122193"/>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1" name="Freeform 29"/>
              <p:cNvSpPr>
                <a:spLocks/>
              </p:cNvSpPr>
              <p:nvPr/>
            </p:nvSpPr>
            <p:spPr bwMode="auto">
              <a:xfrm rot="5477144" flipH="1">
                <a:off x="1687374" y="2485307"/>
                <a:ext cx="24772"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2" name="Freeform 30"/>
              <p:cNvSpPr>
                <a:spLocks/>
              </p:cNvSpPr>
              <p:nvPr/>
            </p:nvSpPr>
            <p:spPr bwMode="auto">
              <a:xfrm rot="5477144" flipH="1">
                <a:off x="1579947" y="3188499"/>
                <a:ext cx="267097" cy="61571"/>
              </a:xfrm>
              <a:custGeom>
                <a:avLst/>
                <a:gdLst>
                  <a:gd name="T0" fmla="*/ 210 w 262"/>
                  <a:gd name="T1" fmla="*/ 14 h 74"/>
                  <a:gd name="T2" fmla="*/ 193 w 262"/>
                  <a:gd name="T3" fmla="*/ 4 h 74"/>
                  <a:gd name="T4" fmla="*/ 172 w 262"/>
                  <a:gd name="T5" fmla="*/ 4 h 74"/>
                  <a:gd name="T6" fmla="*/ 155 w 262"/>
                  <a:gd name="T7" fmla="*/ 4 h 74"/>
                  <a:gd name="T8" fmla="*/ 29 w 262"/>
                  <a:gd name="T9" fmla="*/ 29 h 74"/>
                  <a:gd name="T10" fmla="*/ 0 w 262"/>
                  <a:gd name="T11" fmla="*/ 44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3" name="Freeform 31"/>
              <p:cNvSpPr>
                <a:spLocks/>
              </p:cNvSpPr>
              <p:nvPr/>
            </p:nvSpPr>
            <p:spPr bwMode="auto">
              <a:xfrm rot="5477144" flipH="1">
                <a:off x="1730143" y="3283223"/>
                <a:ext cx="53850" cy="29365"/>
              </a:xfrm>
              <a:custGeom>
                <a:avLst/>
                <a:gdLst>
                  <a:gd name="T0" fmla="*/ 674 w 21"/>
                  <a:gd name="T1" fmla="*/ 0 h 30"/>
                  <a:gd name="T2" fmla="*/ 255 w 21"/>
                  <a:gd name="T3" fmla="*/ 20 h 30"/>
                  <a:gd name="T4" fmla="*/ 0 w 21"/>
                  <a:gd name="T5" fmla="*/ 34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4" name="Freeform 32"/>
              <p:cNvSpPr>
                <a:spLocks/>
              </p:cNvSpPr>
              <p:nvPr/>
            </p:nvSpPr>
            <p:spPr bwMode="auto">
              <a:xfrm rot="5477144" flipH="1">
                <a:off x="1684675" y="3266043"/>
                <a:ext cx="53850" cy="61571"/>
              </a:xfrm>
              <a:custGeom>
                <a:avLst/>
                <a:gdLst>
                  <a:gd name="T0" fmla="*/ 674 w 21"/>
                  <a:gd name="T1" fmla="*/ 0 h 59"/>
                  <a:gd name="T2" fmla="*/ 188 w 21"/>
                  <a:gd name="T3" fmla="*/ 43 h 59"/>
                  <a:gd name="T4" fmla="*/ 0 w 21"/>
                  <a:gd name="T5" fmla="*/ 87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5" name="Freeform 33"/>
              <p:cNvSpPr>
                <a:spLocks/>
              </p:cNvSpPr>
              <p:nvPr/>
            </p:nvSpPr>
            <p:spPr bwMode="auto">
              <a:xfrm rot="5477144" flipH="1">
                <a:off x="1546925" y="3151171"/>
                <a:ext cx="29078" cy="365634"/>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6" name="Freeform 34"/>
              <p:cNvSpPr>
                <a:spLocks/>
              </p:cNvSpPr>
              <p:nvPr/>
            </p:nvSpPr>
            <p:spPr bwMode="auto">
              <a:xfrm rot="5477144" flipH="1">
                <a:off x="1512825" y="3181351"/>
                <a:ext cx="29078" cy="303116"/>
              </a:xfrm>
              <a:custGeom>
                <a:avLst/>
                <a:gdLst>
                  <a:gd name="T0" fmla="*/ 27 w 27"/>
                  <a:gd name="T1" fmla="*/ 0 h 299"/>
                  <a:gd name="T2" fmla="*/ 15 w 27"/>
                  <a:gd name="T3" fmla="*/ 32 h 299"/>
                  <a:gd name="T4" fmla="*/ 9 w 27"/>
                  <a:gd name="T5" fmla="*/ 75 h 299"/>
                  <a:gd name="T6" fmla="*/ 3 w 27"/>
                  <a:gd name="T7" fmla="*/ 204 h 299"/>
                  <a:gd name="T8" fmla="*/ 1 w 27"/>
                  <a:gd name="T9" fmla="*/ 295 h 299"/>
                  <a:gd name="T10" fmla="*/ 0 w 27"/>
                  <a:gd name="T11" fmla="*/ 392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7" name="Freeform 35"/>
              <p:cNvSpPr>
                <a:spLocks/>
              </p:cNvSpPr>
              <p:nvPr/>
            </p:nvSpPr>
            <p:spPr bwMode="auto">
              <a:xfrm rot="5477144" flipH="1">
                <a:off x="1568516" y="1757374"/>
                <a:ext cx="504036" cy="33153"/>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8" name="Freeform 36"/>
              <p:cNvSpPr>
                <a:spLocks/>
              </p:cNvSpPr>
              <p:nvPr/>
            </p:nvSpPr>
            <p:spPr bwMode="auto">
              <a:xfrm rot="5477144" flipH="1">
                <a:off x="1784344" y="1518280"/>
                <a:ext cx="81853" cy="33153"/>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9" name="Freeform 37"/>
              <p:cNvSpPr>
                <a:spLocks/>
              </p:cNvSpPr>
              <p:nvPr/>
            </p:nvSpPr>
            <p:spPr bwMode="auto">
              <a:xfrm rot="5477144" flipH="1">
                <a:off x="1833520" y="1991797"/>
                <a:ext cx="51697" cy="122193"/>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0" name="Freeform 38"/>
              <p:cNvSpPr>
                <a:spLocks/>
              </p:cNvSpPr>
              <p:nvPr/>
            </p:nvSpPr>
            <p:spPr bwMode="auto">
              <a:xfrm rot="5477144" flipH="1" flipV="1">
                <a:off x="1104901" y="2814017"/>
                <a:ext cx="290791" cy="333427"/>
              </a:xfrm>
              <a:custGeom>
                <a:avLst/>
                <a:gdLst>
                  <a:gd name="T0" fmla="*/ 120 w 341"/>
                  <a:gd name="T1" fmla="*/ 384 h 342"/>
                  <a:gd name="T2" fmla="*/ 120 w 341"/>
                  <a:gd name="T3" fmla="*/ 228 h 342"/>
                  <a:gd name="T4" fmla="*/ 127 w 341"/>
                  <a:gd name="T5" fmla="*/ 108 h 342"/>
                  <a:gd name="T6" fmla="*/ 131 w 341"/>
                  <a:gd name="T7" fmla="*/ 86 h 342"/>
                  <a:gd name="T8" fmla="*/ 123 w 341"/>
                  <a:gd name="T9" fmla="*/ 65 h 342"/>
                  <a:gd name="T10" fmla="*/ 63 w 341"/>
                  <a:gd name="T11" fmla="*/ 14 h 342"/>
                  <a:gd name="T12" fmla="*/ 39 w 341"/>
                  <a:gd name="T13" fmla="*/ 3 h 342"/>
                  <a:gd name="T14" fmla="*/ 32 w 341"/>
                  <a:gd name="T15" fmla="*/ 2 h 342"/>
                  <a:gd name="T16" fmla="*/ 23 w 341"/>
                  <a:gd name="T17" fmla="*/ 14 h 342"/>
                  <a:gd name="T18" fmla="*/ 14 w 341"/>
                  <a:gd name="T19" fmla="*/ 56 h 342"/>
                  <a:gd name="T20" fmla="*/ 4 w 341"/>
                  <a:gd name="T21" fmla="*/ 205 h 342"/>
                  <a:gd name="T22" fmla="*/ 0 w 341"/>
                  <a:gd name="T23" fmla="*/ 383 h 3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342"/>
                  <a:gd name="T38" fmla="*/ 341 w 341"/>
                  <a:gd name="T39" fmla="*/ 342 h 3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342">
                    <a:moveTo>
                      <a:pt x="306" y="342"/>
                    </a:moveTo>
                    <a:cubicBezTo>
                      <a:pt x="306" y="319"/>
                      <a:pt x="303" y="245"/>
                      <a:pt x="306" y="204"/>
                    </a:cubicBezTo>
                    <a:cubicBezTo>
                      <a:pt x="309" y="163"/>
                      <a:pt x="320" y="117"/>
                      <a:pt x="324" y="96"/>
                    </a:cubicBezTo>
                    <a:cubicBezTo>
                      <a:pt x="328" y="75"/>
                      <a:pt x="335" y="84"/>
                      <a:pt x="333" y="78"/>
                    </a:cubicBezTo>
                    <a:cubicBezTo>
                      <a:pt x="331" y="72"/>
                      <a:pt x="341" y="68"/>
                      <a:pt x="312" y="57"/>
                    </a:cubicBezTo>
                    <a:cubicBezTo>
                      <a:pt x="283" y="46"/>
                      <a:pt x="196" y="23"/>
                      <a:pt x="161" y="14"/>
                    </a:cubicBezTo>
                    <a:cubicBezTo>
                      <a:pt x="126" y="5"/>
                      <a:pt x="112" y="5"/>
                      <a:pt x="99" y="3"/>
                    </a:cubicBezTo>
                    <a:cubicBezTo>
                      <a:pt x="86" y="1"/>
                      <a:pt x="88" y="0"/>
                      <a:pt x="81" y="2"/>
                    </a:cubicBezTo>
                    <a:cubicBezTo>
                      <a:pt x="74" y="4"/>
                      <a:pt x="64" y="6"/>
                      <a:pt x="57" y="14"/>
                    </a:cubicBezTo>
                    <a:cubicBezTo>
                      <a:pt x="50" y="22"/>
                      <a:pt x="44" y="22"/>
                      <a:pt x="36" y="50"/>
                    </a:cubicBezTo>
                    <a:cubicBezTo>
                      <a:pt x="28" y="78"/>
                      <a:pt x="15" y="135"/>
                      <a:pt x="9" y="183"/>
                    </a:cubicBezTo>
                    <a:cubicBezTo>
                      <a:pt x="3" y="231"/>
                      <a:pt x="2" y="308"/>
                      <a:pt x="0" y="341"/>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1" name="Freeform 39"/>
              <p:cNvSpPr>
                <a:spLocks/>
              </p:cNvSpPr>
              <p:nvPr/>
            </p:nvSpPr>
            <p:spPr bwMode="auto">
              <a:xfrm rot="5477144" flipH="1" flipV="1">
                <a:off x="831369" y="2487386"/>
                <a:ext cx="664510" cy="30311"/>
              </a:xfrm>
              <a:custGeom>
                <a:avLst/>
                <a:gdLst>
                  <a:gd name="T0" fmla="*/ 0 w 717"/>
                  <a:gd name="T1" fmla="*/ 29 h 33"/>
                  <a:gd name="T2" fmla="*/ 119 w 717"/>
                  <a:gd name="T3" fmla="*/ 26 h 33"/>
                  <a:gd name="T4" fmla="*/ 262 w 717"/>
                  <a:gd name="T5" fmla="*/ 20 h 33"/>
                  <a:gd name="T6" fmla="*/ 352 w 717"/>
                  <a:gd name="T7" fmla="*/ 9 h 33"/>
                  <a:gd name="T8" fmla="*/ 393 w 717"/>
                  <a:gd name="T9" fmla="*/ 0 h 33"/>
                  <a:gd name="T10" fmla="*/ 0 60000 65536"/>
                  <a:gd name="T11" fmla="*/ 0 60000 65536"/>
                  <a:gd name="T12" fmla="*/ 0 60000 65536"/>
                  <a:gd name="T13" fmla="*/ 0 60000 65536"/>
                  <a:gd name="T14" fmla="*/ 0 60000 65536"/>
                  <a:gd name="T15" fmla="*/ 0 w 717"/>
                  <a:gd name="T16" fmla="*/ 0 h 33"/>
                  <a:gd name="T17" fmla="*/ 717 w 717"/>
                  <a:gd name="T18" fmla="*/ 33 h 33"/>
                </a:gdLst>
                <a:ahLst/>
                <a:cxnLst>
                  <a:cxn ang="T10">
                    <a:pos x="T0" y="T1"/>
                  </a:cxn>
                  <a:cxn ang="T11">
                    <a:pos x="T2" y="T3"/>
                  </a:cxn>
                  <a:cxn ang="T12">
                    <a:pos x="T4" y="T5"/>
                  </a:cxn>
                  <a:cxn ang="T13">
                    <a:pos x="T6" y="T7"/>
                  </a:cxn>
                  <a:cxn ang="T14">
                    <a:pos x="T8" y="T9"/>
                  </a:cxn>
                </a:cxnLst>
                <a:rect l="T15" t="T16" r="T17" b="T18"/>
                <a:pathLst>
                  <a:path w="717" h="33">
                    <a:moveTo>
                      <a:pt x="0" y="33"/>
                    </a:moveTo>
                    <a:cubicBezTo>
                      <a:pt x="68" y="32"/>
                      <a:pt x="136" y="31"/>
                      <a:pt x="216" y="30"/>
                    </a:cubicBezTo>
                    <a:cubicBezTo>
                      <a:pt x="296" y="29"/>
                      <a:pt x="409" y="27"/>
                      <a:pt x="480" y="24"/>
                    </a:cubicBezTo>
                    <a:cubicBezTo>
                      <a:pt x="551" y="21"/>
                      <a:pt x="603" y="13"/>
                      <a:pt x="642" y="9"/>
                    </a:cubicBezTo>
                    <a:cubicBezTo>
                      <a:pt x="681" y="5"/>
                      <a:pt x="702" y="2"/>
                      <a:pt x="717"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2" name="Freeform 40"/>
              <p:cNvSpPr>
                <a:spLocks/>
              </p:cNvSpPr>
              <p:nvPr/>
            </p:nvSpPr>
            <p:spPr bwMode="auto">
              <a:xfrm rot="5477144" flipH="1" flipV="1">
                <a:off x="652962" y="2333284"/>
                <a:ext cx="905759" cy="91882"/>
              </a:xfrm>
              <a:custGeom>
                <a:avLst/>
                <a:gdLst>
                  <a:gd name="T0" fmla="*/ 0 w 1008"/>
                  <a:gd name="T1" fmla="*/ 65 h 111"/>
                  <a:gd name="T2" fmla="*/ 104 w 1008"/>
                  <a:gd name="T3" fmla="*/ 63 h 111"/>
                  <a:gd name="T4" fmla="*/ 233 w 1008"/>
                  <a:gd name="T5" fmla="*/ 59 h 111"/>
                  <a:gd name="T6" fmla="*/ 311 w 1008"/>
                  <a:gd name="T7" fmla="*/ 51 h 111"/>
                  <a:gd name="T8" fmla="*/ 345 w 1008"/>
                  <a:gd name="T9" fmla="*/ 45 h 111"/>
                  <a:gd name="T10" fmla="*/ 378 w 1008"/>
                  <a:gd name="T11" fmla="*/ 28 h 111"/>
                  <a:gd name="T12" fmla="*/ 440 w 1008"/>
                  <a:gd name="T13" fmla="*/ 5 h 111"/>
                  <a:gd name="T14" fmla="*/ 489 w 1008"/>
                  <a:gd name="T15" fmla="*/ 0 h 111"/>
                  <a:gd name="T16" fmla="*/ 0 60000 65536"/>
                  <a:gd name="T17" fmla="*/ 0 60000 65536"/>
                  <a:gd name="T18" fmla="*/ 0 60000 65536"/>
                  <a:gd name="T19" fmla="*/ 0 60000 65536"/>
                  <a:gd name="T20" fmla="*/ 0 60000 65536"/>
                  <a:gd name="T21" fmla="*/ 0 60000 65536"/>
                  <a:gd name="T22" fmla="*/ 0 60000 65536"/>
                  <a:gd name="T23" fmla="*/ 0 60000 65536"/>
                  <a:gd name="T24" fmla="*/ 0 w 1008"/>
                  <a:gd name="T25" fmla="*/ 0 h 111"/>
                  <a:gd name="T26" fmla="*/ 1008 w 1008"/>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8" h="111">
                    <a:moveTo>
                      <a:pt x="0" y="111"/>
                    </a:moveTo>
                    <a:cubicBezTo>
                      <a:pt x="68" y="110"/>
                      <a:pt x="136" y="109"/>
                      <a:pt x="216" y="108"/>
                    </a:cubicBezTo>
                    <a:cubicBezTo>
                      <a:pt x="296" y="107"/>
                      <a:pt x="409" y="105"/>
                      <a:pt x="480" y="102"/>
                    </a:cubicBezTo>
                    <a:cubicBezTo>
                      <a:pt x="551" y="99"/>
                      <a:pt x="604" y="91"/>
                      <a:pt x="642" y="87"/>
                    </a:cubicBezTo>
                    <a:cubicBezTo>
                      <a:pt x="680" y="83"/>
                      <a:pt x="688" y="81"/>
                      <a:pt x="711" y="75"/>
                    </a:cubicBezTo>
                    <a:cubicBezTo>
                      <a:pt x="734" y="69"/>
                      <a:pt x="747" y="59"/>
                      <a:pt x="780" y="48"/>
                    </a:cubicBezTo>
                    <a:cubicBezTo>
                      <a:pt x="813" y="37"/>
                      <a:pt x="871" y="17"/>
                      <a:pt x="909" y="9"/>
                    </a:cubicBezTo>
                    <a:cubicBezTo>
                      <a:pt x="947" y="1"/>
                      <a:pt x="988" y="2"/>
                      <a:pt x="1008"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3" name="Freeform 41"/>
              <p:cNvSpPr>
                <a:spLocks/>
              </p:cNvSpPr>
              <p:nvPr/>
            </p:nvSpPr>
            <p:spPr bwMode="auto">
              <a:xfrm rot="5477144" flipH="1" flipV="1">
                <a:off x="1119718" y="1855538"/>
                <a:ext cx="264943" cy="365633"/>
              </a:xfrm>
              <a:custGeom>
                <a:avLst/>
                <a:gdLst>
                  <a:gd name="T0" fmla="*/ 119 w 313"/>
                  <a:gd name="T1" fmla="*/ 497 h 355"/>
                  <a:gd name="T2" fmla="*/ 119 w 313"/>
                  <a:gd name="T3" fmla="*/ 396 h 355"/>
                  <a:gd name="T4" fmla="*/ 116 w 313"/>
                  <a:gd name="T5" fmla="*/ 257 h 355"/>
                  <a:gd name="T6" fmla="*/ 110 w 313"/>
                  <a:gd name="T7" fmla="*/ 129 h 355"/>
                  <a:gd name="T8" fmla="*/ 103 w 313"/>
                  <a:gd name="T9" fmla="*/ 18 h 355"/>
                  <a:gd name="T10" fmla="*/ 91 w 313"/>
                  <a:gd name="T11" fmla="*/ 12 h 355"/>
                  <a:gd name="T12" fmla="*/ 54 w 313"/>
                  <a:gd name="T13" fmla="*/ 45 h 355"/>
                  <a:gd name="T14" fmla="*/ 12 w 313"/>
                  <a:gd name="T15" fmla="*/ 95 h 355"/>
                  <a:gd name="T16" fmla="*/ 5 w 313"/>
                  <a:gd name="T17" fmla="*/ 103 h 355"/>
                  <a:gd name="T18" fmla="*/ 1 w 313"/>
                  <a:gd name="T19" fmla="*/ 129 h 355"/>
                  <a:gd name="T20" fmla="*/ 6 w 313"/>
                  <a:gd name="T21" fmla="*/ 306 h 355"/>
                  <a:gd name="T22" fmla="*/ 7 w 313"/>
                  <a:gd name="T23" fmla="*/ 497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3"/>
                  <a:gd name="T37" fmla="*/ 0 h 355"/>
                  <a:gd name="T38" fmla="*/ 313 w 313"/>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3" h="355">
                    <a:moveTo>
                      <a:pt x="313" y="355"/>
                    </a:moveTo>
                    <a:cubicBezTo>
                      <a:pt x="313" y="343"/>
                      <a:pt x="313" y="311"/>
                      <a:pt x="312" y="283"/>
                    </a:cubicBezTo>
                    <a:cubicBezTo>
                      <a:pt x="311" y="255"/>
                      <a:pt x="308" y="216"/>
                      <a:pt x="304" y="184"/>
                    </a:cubicBezTo>
                    <a:cubicBezTo>
                      <a:pt x="300" y="152"/>
                      <a:pt x="294" y="120"/>
                      <a:pt x="289" y="92"/>
                    </a:cubicBezTo>
                    <a:cubicBezTo>
                      <a:pt x="284" y="64"/>
                      <a:pt x="279" y="28"/>
                      <a:pt x="271" y="14"/>
                    </a:cubicBezTo>
                    <a:cubicBezTo>
                      <a:pt x="263" y="0"/>
                      <a:pt x="259" y="5"/>
                      <a:pt x="238" y="8"/>
                    </a:cubicBezTo>
                    <a:cubicBezTo>
                      <a:pt x="217" y="11"/>
                      <a:pt x="176" y="22"/>
                      <a:pt x="142" y="32"/>
                    </a:cubicBezTo>
                    <a:cubicBezTo>
                      <a:pt x="108" y="42"/>
                      <a:pt x="52" y="61"/>
                      <a:pt x="31" y="68"/>
                    </a:cubicBezTo>
                    <a:cubicBezTo>
                      <a:pt x="10" y="75"/>
                      <a:pt x="18" y="70"/>
                      <a:pt x="13" y="74"/>
                    </a:cubicBezTo>
                    <a:cubicBezTo>
                      <a:pt x="8" y="78"/>
                      <a:pt x="0" y="68"/>
                      <a:pt x="1" y="92"/>
                    </a:cubicBezTo>
                    <a:cubicBezTo>
                      <a:pt x="2" y="116"/>
                      <a:pt x="13" y="174"/>
                      <a:pt x="16" y="218"/>
                    </a:cubicBezTo>
                    <a:cubicBezTo>
                      <a:pt x="19" y="262"/>
                      <a:pt x="18" y="327"/>
                      <a:pt x="18" y="355"/>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4" name="Freeform 42"/>
              <p:cNvSpPr>
                <a:spLocks/>
              </p:cNvSpPr>
              <p:nvPr/>
            </p:nvSpPr>
            <p:spPr bwMode="auto">
              <a:xfrm rot="5477144" flipH="1" flipV="1">
                <a:off x="1229183" y="1720912"/>
                <a:ext cx="51697" cy="365633"/>
              </a:xfrm>
              <a:custGeom>
                <a:avLst/>
                <a:gdLst>
                  <a:gd name="T0" fmla="*/ 0 w 64"/>
                  <a:gd name="T1" fmla="*/ 0 h 365"/>
                  <a:gd name="T2" fmla="*/ 11 w 64"/>
                  <a:gd name="T3" fmla="*/ 112 h 365"/>
                  <a:gd name="T4" fmla="*/ 16 w 64"/>
                  <a:gd name="T5" fmla="*/ 218 h 365"/>
                  <a:gd name="T6" fmla="*/ 19 w 64"/>
                  <a:gd name="T7" fmla="*/ 332 h 365"/>
                  <a:gd name="T8" fmla="*/ 19 w 64"/>
                  <a:gd name="T9" fmla="*/ 456 h 365"/>
                  <a:gd name="T10" fmla="*/ 0 60000 65536"/>
                  <a:gd name="T11" fmla="*/ 0 60000 65536"/>
                  <a:gd name="T12" fmla="*/ 0 60000 65536"/>
                  <a:gd name="T13" fmla="*/ 0 60000 65536"/>
                  <a:gd name="T14" fmla="*/ 0 60000 65536"/>
                  <a:gd name="T15" fmla="*/ 0 w 64"/>
                  <a:gd name="T16" fmla="*/ 0 h 365"/>
                  <a:gd name="T17" fmla="*/ 64 w 64"/>
                  <a:gd name="T18" fmla="*/ 365 h 365"/>
                </a:gdLst>
                <a:ahLst/>
                <a:cxnLst>
                  <a:cxn ang="T10">
                    <a:pos x="T0" y="T1"/>
                  </a:cxn>
                  <a:cxn ang="T11">
                    <a:pos x="T2" y="T3"/>
                  </a:cxn>
                  <a:cxn ang="T12">
                    <a:pos x="T4" y="T5"/>
                  </a:cxn>
                  <a:cxn ang="T13">
                    <a:pos x="T6" y="T7"/>
                  </a:cxn>
                  <a:cxn ang="T14">
                    <a:pos x="T8" y="T9"/>
                  </a:cxn>
                </a:cxnLst>
                <a:rect l="T15" t="T16" r="T17" b="T18"/>
                <a:pathLst>
                  <a:path w="64" h="365">
                    <a:moveTo>
                      <a:pt x="0" y="0"/>
                    </a:moveTo>
                    <a:cubicBezTo>
                      <a:pt x="13" y="30"/>
                      <a:pt x="27" y="61"/>
                      <a:pt x="36" y="90"/>
                    </a:cubicBezTo>
                    <a:cubicBezTo>
                      <a:pt x="45" y="119"/>
                      <a:pt x="50" y="145"/>
                      <a:pt x="54" y="174"/>
                    </a:cubicBezTo>
                    <a:cubicBezTo>
                      <a:pt x="58" y="203"/>
                      <a:pt x="62" y="234"/>
                      <a:pt x="63" y="266"/>
                    </a:cubicBezTo>
                    <a:cubicBezTo>
                      <a:pt x="64" y="298"/>
                      <a:pt x="63" y="345"/>
                      <a:pt x="63" y="3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5" name="Freeform 43"/>
              <p:cNvSpPr>
                <a:spLocks/>
              </p:cNvSpPr>
              <p:nvPr/>
            </p:nvSpPr>
            <p:spPr bwMode="auto">
              <a:xfrm rot="5477144" flipH="1" flipV="1">
                <a:off x="1228106" y="1697218"/>
                <a:ext cx="53850" cy="365633"/>
              </a:xfrm>
              <a:custGeom>
                <a:avLst/>
                <a:gdLst>
                  <a:gd name="T0" fmla="*/ 0 w 68"/>
                  <a:gd name="T1" fmla="*/ 0 h 366"/>
                  <a:gd name="T2" fmla="*/ 10 w 68"/>
                  <a:gd name="T3" fmla="*/ 111 h 366"/>
                  <a:gd name="T4" fmla="*/ 15 w 68"/>
                  <a:gd name="T5" fmla="*/ 216 h 366"/>
                  <a:gd name="T6" fmla="*/ 19 w 68"/>
                  <a:gd name="T7" fmla="*/ 330 h 366"/>
                  <a:gd name="T8" fmla="*/ 20 w 68"/>
                  <a:gd name="T9" fmla="*/ 452 h 366"/>
                  <a:gd name="T10" fmla="*/ 0 60000 65536"/>
                  <a:gd name="T11" fmla="*/ 0 60000 65536"/>
                  <a:gd name="T12" fmla="*/ 0 60000 65536"/>
                  <a:gd name="T13" fmla="*/ 0 60000 65536"/>
                  <a:gd name="T14" fmla="*/ 0 60000 65536"/>
                  <a:gd name="T15" fmla="*/ 0 w 68"/>
                  <a:gd name="T16" fmla="*/ 0 h 366"/>
                  <a:gd name="T17" fmla="*/ 68 w 68"/>
                  <a:gd name="T18" fmla="*/ 366 h 366"/>
                </a:gdLst>
                <a:ahLst/>
                <a:cxnLst>
                  <a:cxn ang="T10">
                    <a:pos x="T0" y="T1"/>
                  </a:cxn>
                  <a:cxn ang="T11">
                    <a:pos x="T2" y="T3"/>
                  </a:cxn>
                  <a:cxn ang="T12">
                    <a:pos x="T4" y="T5"/>
                  </a:cxn>
                  <a:cxn ang="T13">
                    <a:pos x="T6" y="T7"/>
                  </a:cxn>
                  <a:cxn ang="T14">
                    <a:pos x="T8" y="T9"/>
                  </a:cxn>
                </a:cxnLst>
                <a:rect l="T15" t="T16" r="T17" b="T18"/>
                <a:pathLst>
                  <a:path w="68" h="366">
                    <a:moveTo>
                      <a:pt x="0" y="0"/>
                    </a:moveTo>
                    <a:cubicBezTo>
                      <a:pt x="13" y="30"/>
                      <a:pt x="27" y="61"/>
                      <a:pt x="36" y="90"/>
                    </a:cubicBezTo>
                    <a:cubicBezTo>
                      <a:pt x="45" y="119"/>
                      <a:pt x="49" y="145"/>
                      <a:pt x="54" y="174"/>
                    </a:cubicBezTo>
                    <a:cubicBezTo>
                      <a:pt x="59" y="203"/>
                      <a:pt x="64" y="235"/>
                      <a:pt x="66" y="267"/>
                    </a:cubicBezTo>
                    <a:cubicBezTo>
                      <a:pt x="68" y="299"/>
                      <a:pt x="68" y="346"/>
                      <a:pt x="68"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6" name="Freeform 44"/>
              <p:cNvSpPr>
                <a:spLocks/>
              </p:cNvSpPr>
              <p:nvPr/>
            </p:nvSpPr>
            <p:spPr bwMode="auto">
              <a:xfrm rot="5477144" flipH="1" flipV="1">
                <a:off x="879327" y="1647248"/>
                <a:ext cx="450186" cy="60623"/>
              </a:xfrm>
              <a:custGeom>
                <a:avLst/>
                <a:gdLst>
                  <a:gd name="T0" fmla="*/ 0 w 480"/>
                  <a:gd name="T1" fmla="*/ 18 h 54"/>
                  <a:gd name="T2" fmla="*/ 14 w 480"/>
                  <a:gd name="T3" fmla="*/ 7 h 54"/>
                  <a:gd name="T4" fmla="*/ 29 w 480"/>
                  <a:gd name="T5" fmla="*/ 7 h 54"/>
                  <a:gd name="T6" fmla="*/ 145 w 480"/>
                  <a:gd name="T7" fmla="*/ 36 h 54"/>
                  <a:gd name="T8" fmla="*/ 276 w 480"/>
                  <a:gd name="T9" fmla="*/ 107 h 54"/>
                  <a:gd name="T10" fmla="*/ 0 60000 65536"/>
                  <a:gd name="T11" fmla="*/ 0 60000 65536"/>
                  <a:gd name="T12" fmla="*/ 0 60000 65536"/>
                  <a:gd name="T13" fmla="*/ 0 60000 65536"/>
                  <a:gd name="T14" fmla="*/ 0 60000 65536"/>
                  <a:gd name="T15" fmla="*/ 0 w 480"/>
                  <a:gd name="T16" fmla="*/ 0 h 54"/>
                  <a:gd name="T17" fmla="*/ 480 w 480"/>
                  <a:gd name="T18" fmla="*/ 54 h 54"/>
                </a:gdLst>
                <a:ahLst/>
                <a:cxnLst>
                  <a:cxn ang="T10">
                    <a:pos x="T0" y="T1"/>
                  </a:cxn>
                  <a:cxn ang="T11">
                    <a:pos x="T2" y="T3"/>
                  </a:cxn>
                  <a:cxn ang="T12">
                    <a:pos x="T4" y="T5"/>
                  </a:cxn>
                  <a:cxn ang="T13">
                    <a:pos x="T6" y="T7"/>
                  </a:cxn>
                  <a:cxn ang="T14">
                    <a:pos x="T8" y="T9"/>
                  </a:cxn>
                </a:cxnLst>
                <a:rect l="T15" t="T16" r="T17" b="T18"/>
                <a:pathLst>
                  <a:path w="480" h="54">
                    <a:moveTo>
                      <a:pt x="0" y="9"/>
                    </a:moveTo>
                    <a:cubicBezTo>
                      <a:pt x="8" y="6"/>
                      <a:pt x="16" y="4"/>
                      <a:pt x="24" y="3"/>
                    </a:cubicBezTo>
                    <a:cubicBezTo>
                      <a:pt x="32" y="2"/>
                      <a:pt x="13" y="0"/>
                      <a:pt x="51" y="3"/>
                    </a:cubicBezTo>
                    <a:cubicBezTo>
                      <a:pt x="89" y="6"/>
                      <a:pt x="181" y="10"/>
                      <a:pt x="252" y="18"/>
                    </a:cubicBezTo>
                    <a:cubicBezTo>
                      <a:pt x="323" y="26"/>
                      <a:pt x="401" y="40"/>
                      <a:pt x="480" y="5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7" name="Freeform 45"/>
              <p:cNvSpPr>
                <a:spLocks/>
              </p:cNvSpPr>
              <p:nvPr/>
            </p:nvSpPr>
            <p:spPr bwMode="auto">
              <a:xfrm rot="5477144" flipH="1" flipV="1">
                <a:off x="988596" y="1608474"/>
                <a:ext cx="476035" cy="60623"/>
              </a:xfrm>
              <a:custGeom>
                <a:avLst/>
                <a:gdLst>
                  <a:gd name="T0" fmla="*/ 0 w 521"/>
                  <a:gd name="T1" fmla="*/ 0 h 65"/>
                  <a:gd name="T2" fmla="*/ 134 w 521"/>
                  <a:gd name="T3" fmla="*/ 32 h 65"/>
                  <a:gd name="T4" fmla="*/ 270 w 521"/>
                  <a:gd name="T5" fmla="*/ 61 h 65"/>
                  <a:gd name="T6" fmla="*/ 0 60000 65536"/>
                  <a:gd name="T7" fmla="*/ 0 60000 65536"/>
                  <a:gd name="T8" fmla="*/ 0 60000 65536"/>
                  <a:gd name="T9" fmla="*/ 0 w 521"/>
                  <a:gd name="T10" fmla="*/ 0 h 65"/>
                  <a:gd name="T11" fmla="*/ 521 w 521"/>
                  <a:gd name="T12" fmla="*/ 65 h 65"/>
                </a:gdLst>
                <a:ahLst/>
                <a:cxnLst>
                  <a:cxn ang="T6">
                    <a:pos x="T0" y="T1"/>
                  </a:cxn>
                  <a:cxn ang="T7">
                    <a:pos x="T2" y="T3"/>
                  </a:cxn>
                  <a:cxn ang="T8">
                    <a:pos x="T4" y="T5"/>
                  </a:cxn>
                </a:cxnLst>
                <a:rect l="T9" t="T10" r="T11" b="T12"/>
                <a:pathLst>
                  <a:path w="521" h="65">
                    <a:moveTo>
                      <a:pt x="0" y="0"/>
                    </a:moveTo>
                    <a:cubicBezTo>
                      <a:pt x="42" y="5"/>
                      <a:pt x="171" y="22"/>
                      <a:pt x="258" y="33"/>
                    </a:cubicBezTo>
                    <a:cubicBezTo>
                      <a:pt x="345" y="44"/>
                      <a:pt x="466" y="58"/>
                      <a:pt x="521" y="65"/>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8" name="Freeform 46"/>
              <p:cNvSpPr>
                <a:spLocks/>
              </p:cNvSpPr>
              <p:nvPr/>
            </p:nvSpPr>
            <p:spPr bwMode="auto">
              <a:xfrm rot="5477144" flipH="1" flipV="1">
                <a:off x="1276961" y="1289127"/>
                <a:ext cx="29078" cy="304063"/>
              </a:xfrm>
              <a:custGeom>
                <a:avLst/>
                <a:gdLst>
                  <a:gd name="T0" fmla="*/ 0 w 58"/>
                  <a:gd name="T1" fmla="*/ 0 h 306"/>
                  <a:gd name="T2" fmla="*/ 2 w 58"/>
                  <a:gd name="T3" fmla="*/ 149 h 306"/>
                  <a:gd name="T4" fmla="*/ 3 w 58"/>
                  <a:gd name="T5" fmla="*/ 261 h 306"/>
                  <a:gd name="T6" fmla="*/ 3 w 58"/>
                  <a:gd name="T7" fmla="*/ 371 h 306"/>
                  <a:gd name="T8" fmla="*/ 0 60000 65536"/>
                  <a:gd name="T9" fmla="*/ 0 60000 65536"/>
                  <a:gd name="T10" fmla="*/ 0 60000 65536"/>
                  <a:gd name="T11" fmla="*/ 0 60000 65536"/>
                  <a:gd name="T12" fmla="*/ 0 w 58"/>
                  <a:gd name="T13" fmla="*/ 0 h 306"/>
                  <a:gd name="T14" fmla="*/ 58 w 58"/>
                  <a:gd name="T15" fmla="*/ 306 h 306"/>
                </a:gdLst>
                <a:ahLst/>
                <a:cxnLst>
                  <a:cxn ang="T8">
                    <a:pos x="T0" y="T1"/>
                  </a:cxn>
                  <a:cxn ang="T9">
                    <a:pos x="T2" y="T3"/>
                  </a:cxn>
                  <a:cxn ang="T10">
                    <a:pos x="T4" y="T5"/>
                  </a:cxn>
                  <a:cxn ang="T11">
                    <a:pos x="T6" y="T7"/>
                  </a:cxn>
                </a:cxnLst>
                <a:rect l="T12" t="T13" r="T14" b="T15"/>
                <a:pathLst>
                  <a:path w="58" h="306">
                    <a:moveTo>
                      <a:pt x="0" y="0"/>
                    </a:moveTo>
                    <a:cubicBezTo>
                      <a:pt x="16" y="43"/>
                      <a:pt x="33" y="87"/>
                      <a:pt x="42" y="123"/>
                    </a:cubicBezTo>
                    <a:cubicBezTo>
                      <a:pt x="51" y="159"/>
                      <a:pt x="54" y="185"/>
                      <a:pt x="56" y="215"/>
                    </a:cubicBezTo>
                    <a:cubicBezTo>
                      <a:pt x="58" y="245"/>
                      <a:pt x="57" y="287"/>
                      <a:pt x="57" y="30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9" name="Freeform 47"/>
              <p:cNvSpPr>
                <a:spLocks/>
              </p:cNvSpPr>
              <p:nvPr/>
            </p:nvSpPr>
            <p:spPr bwMode="auto">
              <a:xfrm rot="5477144" flipH="1" flipV="1">
                <a:off x="1190140" y="1380217"/>
                <a:ext cx="23694" cy="61571"/>
              </a:xfrm>
              <a:custGeom>
                <a:avLst/>
                <a:gdLst>
                  <a:gd name="T0" fmla="*/ 1 w 38"/>
                  <a:gd name="T1" fmla="*/ 24 h 76"/>
                  <a:gd name="T2" fmla="*/ 1 w 38"/>
                  <a:gd name="T3" fmla="*/ 9 h 76"/>
                  <a:gd name="T4" fmla="*/ 1 w 38"/>
                  <a:gd name="T5" fmla="*/ 3 h 76"/>
                  <a:gd name="T6" fmla="*/ 2 w 38"/>
                  <a:gd name="T7" fmla="*/ 3 h 76"/>
                  <a:gd name="T8" fmla="*/ 3 w 38"/>
                  <a:gd name="T9" fmla="*/ 13 h 76"/>
                  <a:gd name="T10" fmla="*/ 5 w 38"/>
                  <a:gd name="T11" fmla="*/ 32 h 76"/>
                  <a:gd name="T12" fmla="*/ 4 w 38"/>
                  <a:gd name="T13" fmla="*/ 38 h 76"/>
                  <a:gd name="T14" fmla="*/ 3 w 38"/>
                  <a:gd name="T15" fmla="*/ 41 h 76"/>
                  <a:gd name="T16" fmla="*/ 1 w 38"/>
                  <a:gd name="T17" fmla="*/ 37 h 76"/>
                  <a:gd name="T18" fmla="*/ 1 w 38"/>
                  <a:gd name="T19" fmla="*/ 24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76"/>
                  <a:gd name="T32" fmla="*/ 38 w 38"/>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76">
                    <a:moveTo>
                      <a:pt x="2" y="44"/>
                    </a:moveTo>
                    <a:cubicBezTo>
                      <a:pt x="0" y="36"/>
                      <a:pt x="1" y="24"/>
                      <a:pt x="1" y="17"/>
                    </a:cubicBezTo>
                    <a:cubicBezTo>
                      <a:pt x="1" y="10"/>
                      <a:pt x="1" y="6"/>
                      <a:pt x="4" y="4"/>
                    </a:cubicBezTo>
                    <a:cubicBezTo>
                      <a:pt x="7" y="2"/>
                      <a:pt x="14" y="0"/>
                      <a:pt x="19" y="4"/>
                    </a:cubicBezTo>
                    <a:cubicBezTo>
                      <a:pt x="24" y="8"/>
                      <a:pt x="29" y="16"/>
                      <a:pt x="32" y="25"/>
                    </a:cubicBezTo>
                    <a:cubicBezTo>
                      <a:pt x="35" y="34"/>
                      <a:pt x="38" y="50"/>
                      <a:pt x="38" y="58"/>
                    </a:cubicBezTo>
                    <a:cubicBezTo>
                      <a:pt x="38" y="66"/>
                      <a:pt x="37" y="68"/>
                      <a:pt x="34" y="71"/>
                    </a:cubicBezTo>
                    <a:cubicBezTo>
                      <a:pt x="31" y="74"/>
                      <a:pt x="27" y="76"/>
                      <a:pt x="23" y="76"/>
                    </a:cubicBezTo>
                    <a:cubicBezTo>
                      <a:pt x="19" y="76"/>
                      <a:pt x="15" y="74"/>
                      <a:pt x="11" y="68"/>
                    </a:cubicBezTo>
                    <a:cubicBezTo>
                      <a:pt x="7" y="62"/>
                      <a:pt x="4" y="52"/>
                      <a:pt x="2" y="44"/>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0" name="Freeform 48"/>
              <p:cNvSpPr>
                <a:spLocks/>
              </p:cNvSpPr>
              <p:nvPr/>
            </p:nvSpPr>
            <p:spPr bwMode="auto">
              <a:xfrm rot="5477144" flipH="1" flipV="1">
                <a:off x="1208136" y="1396514"/>
                <a:ext cx="23694" cy="32206"/>
              </a:xfrm>
              <a:custGeom>
                <a:avLst/>
                <a:gdLst>
                  <a:gd name="T0" fmla="*/ 0 w 17"/>
                  <a:gd name="T1" fmla="*/ 0 h 47"/>
                  <a:gd name="T2" fmla="*/ 35 w 17"/>
                  <a:gd name="T3" fmla="*/ 3 h 47"/>
                  <a:gd name="T4" fmla="*/ 47 w 17"/>
                  <a:gd name="T5" fmla="*/ 7 h 47"/>
                  <a:gd name="T6" fmla="*/ 41 w 17"/>
                  <a:gd name="T7" fmla="*/ 10 h 47"/>
                  <a:gd name="T8" fmla="*/ 30 w 17"/>
                  <a:gd name="T9" fmla="*/ 13 h 47"/>
                  <a:gd name="T10" fmla="*/ 0 60000 65536"/>
                  <a:gd name="T11" fmla="*/ 0 60000 65536"/>
                  <a:gd name="T12" fmla="*/ 0 60000 65536"/>
                  <a:gd name="T13" fmla="*/ 0 60000 65536"/>
                  <a:gd name="T14" fmla="*/ 0 60000 65536"/>
                  <a:gd name="T15" fmla="*/ 0 w 17"/>
                  <a:gd name="T16" fmla="*/ 0 h 47"/>
                  <a:gd name="T17" fmla="*/ 17 w 17"/>
                  <a:gd name="T18" fmla="*/ 47 h 47"/>
                </a:gdLst>
                <a:ahLst/>
                <a:cxnLst>
                  <a:cxn ang="T10">
                    <a:pos x="T0" y="T1"/>
                  </a:cxn>
                  <a:cxn ang="T11">
                    <a:pos x="T2" y="T3"/>
                  </a:cxn>
                  <a:cxn ang="T12">
                    <a:pos x="T4" y="T5"/>
                  </a:cxn>
                  <a:cxn ang="T13">
                    <a:pos x="T6" y="T7"/>
                  </a:cxn>
                  <a:cxn ang="T14">
                    <a:pos x="T8" y="T9"/>
                  </a:cxn>
                </a:cxnLst>
                <a:rect l="T15" t="T16" r="T17" b="T18"/>
                <a:pathLst>
                  <a:path w="17" h="47">
                    <a:moveTo>
                      <a:pt x="0" y="0"/>
                    </a:moveTo>
                    <a:cubicBezTo>
                      <a:pt x="4" y="2"/>
                      <a:pt x="9" y="5"/>
                      <a:pt x="12" y="9"/>
                    </a:cubicBezTo>
                    <a:cubicBezTo>
                      <a:pt x="15" y="13"/>
                      <a:pt x="17" y="22"/>
                      <a:pt x="17" y="26"/>
                    </a:cubicBezTo>
                    <a:cubicBezTo>
                      <a:pt x="17" y="30"/>
                      <a:pt x="16" y="32"/>
                      <a:pt x="15" y="36"/>
                    </a:cubicBezTo>
                    <a:cubicBezTo>
                      <a:pt x="14" y="40"/>
                      <a:pt x="12" y="43"/>
                      <a:pt x="11" y="4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1" name="Freeform 49"/>
              <p:cNvSpPr>
                <a:spLocks/>
              </p:cNvSpPr>
              <p:nvPr/>
            </p:nvSpPr>
            <p:spPr bwMode="auto">
              <a:xfrm rot="5477144" flipH="1" flipV="1">
                <a:off x="869390" y="2202773"/>
                <a:ext cx="426492" cy="89041"/>
              </a:xfrm>
              <a:custGeom>
                <a:avLst/>
                <a:gdLst>
                  <a:gd name="T0" fmla="*/ 288 w 440"/>
                  <a:gd name="T1" fmla="*/ 2 h 97"/>
                  <a:gd name="T2" fmla="*/ 79 w 440"/>
                  <a:gd name="T3" fmla="*/ 4 h 97"/>
                  <a:gd name="T4" fmla="*/ 46 w 440"/>
                  <a:gd name="T5" fmla="*/ 4 h 97"/>
                  <a:gd name="T6" fmla="*/ 37 w 440"/>
                  <a:gd name="T7" fmla="*/ 2 h 97"/>
                  <a:gd name="T8" fmla="*/ 32 w 440"/>
                  <a:gd name="T9" fmla="*/ 16 h 97"/>
                  <a:gd name="T10" fmla="*/ 14 w 440"/>
                  <a:gd name="T11" fmla="*/ 66 h 97"/>
                  <a:gd name="T12" fmla="*/ 11 w 440"/>
                  <a:gd name="T13" fmla="*/ 82 h 97"/>
                  <a:gd name="T14" fmla="*/ 19 w 440"/>
                  <a:gd name="T15" fmla="*/ 82 h 97"/>
                  <a:gd name="T16" fmla="*/ 123 w 440"/>
                  <a:gd name="T17" fmla="*/ 77 h 97"/>
                  <a:gd name="T18" fmla="*/ 168 w 440"/>
                  <a:gd name="T19" fmla="*/ 72 h 97"/>
                  <a:gd name="T20" fmla="*/ 206 w 440"/>
                  <a:gd name="T21" fmla="*/ 54 h 97"/>
                  <a:gd name="T22" fmla="*/ 287 w 440"/>
                  <a:gd name="T23" fmla="*/ 19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40"/>
                  <a:gd name="T37" fmla="*/ 0 h 97"/>
                  <a:gd name="T38" fmla="*/ 440 w 440"/>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40" h="97">
                    <a:moveTo>
                      <a:pt x="440" y="2"/>
                    </a:moveTo>
                    <a:cubicBezTo>
                      <a:pt x="387" y="2"/>
                      <a:pt x="183" y="4"/>
                      <a:pt x="121" y="4"/>
                    </a:cubicBezTo>
                    <a:cubicBezTo>
                      <a:pt x="59" y="4"/>
                      <a:pt x="81" y="4"/>
                      <a:pt x="70" y="4"/>
                    </a:cubicBezTo>
                    <a:cubicBezTo>
                      <a:pt x="59" y="4"/>
                      <a:pt x="58" y="0"/>
                      <a:pt x="55" y="2"/>
                    </a:cubicBezTo>
                    <a:cubicBezTo>
                      <a:pt x="52" y="4"/>
                      <a:pt x="55" y="4"/>
                      <a:pt x="49" y="16"/>
                    </a:cubicBezTo>
                    <a:cubicBezTo>
                      <a:pt x="43" y="28"/>
                      <a:pt x="27" y="61"/>
                      <a:pt x="22" y="74"/>
                    </a:cubicBezTo>
                    <a:cubicBezTo>
                      <a:pt x="17" y="87"/>
                      <a:pt x="15" y="91"/>
                      <a:pt x="16" y="94"/>
                    </a:cubicBezTo>
                    <a:cubicBezTo>
                      <a:pt x="17" y="97"/>
                      <a:pt x="0" y="95"/>
                      <a:pt x="29" y="94"/>
                    </a:cubicBezTo>
                    <a:cubicBezTo>
                      <a:pt x="58" y="93"/>
                      <a:pt x="150" y="90"/>
                      <a:pt x="188" y="88"/>
                    </a:cubicBezTo>
                    <a:cubicBezTo>
                      <a:pt x="226" y="86"/>
                      <a:pt x="236" y="84"/>
                      <a:pt x="257" y="80"/>
                    </a:cubicBezTo>
                    <a:cubicBezTo>
                      <a:pt x="278" y="76"/>
                      <a:pt x="283" y="71"/>
                      <a:pt x="313" y="62"/>
                    </a:cubicBezTo>
                    <a:cubicBezTo>
                      <a:pt x="343" y="53"/>
                      <a:pt x="390" y="37"/>
                      <a:pt x="437" y="23"/>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2" name="Line 50"/>
              <p:cNvSpPr>
                <a:spLocks noChangeShapeType="1"/>
              </p:cNvSpPr>
              <p:nvPr/>
            </p:nvSpPr>
            <p:spPr bwMode="auto">
              <a:xfrm rot="5477144" flipV="1">
                <a:off x="1038387" y="2030608"/>
                <a:ext cx="26925" cy="28417"/>
              </a:xfrm>
              <a:prstGeom prst="line">
                <a:avLst/>
              </a:prstGeom>
              <a:noFill/>
              <a:ln w="3175">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3" name="Freeform 51"/>
              <p:cNvSpPr>
                <a:spLocks/>
              </p:cNvSpPr>
              <p:nvPr/>
            </p:nvSpPr>
            <p:spPr bwMode="auto">
              <a:xfrm rot="5477144" flipH="1" flipV="1">
                <a:off x="1026410" y="1967065"/>
                <a:ext cx="52772" cy="28417"/>
              </a:xfrm>
              <a:custGeom>
                <a:avLst/>
                <a:gdLst>
                  <a:gd name="T0" fmla="*/ 0 w 68"/>
                  <a:gd name="T1" fmla="*/ 0 h 33"/>
                  <a:gd name="T2" fmla="*/ 13 w 68"/>
                  <a:gd name="T3" fmla="*/ 5 h 33"/>
                  <a:gd name="T4" fmla="*/ 18 w 68"/>
                  <a:gd name="T5" fmla="*/ 23 h 33"/>
                  <a:gd name="T6" fmla="*/ 0 60000 65536"/>
                  <a:gd name="T7" fmla="*/ 0 60000 65536"/>
                  <a:gd name="T8" fmla="*/ 0 60000 65536"/>
                  <a:gd name="T9" fmla="*/ 0 w 68"/>
                  <a:gd name="T10" fmla="*/ 0 h 33"/>
                  <a:gd name="T11" fmla="*/ 68 w 68"/>
                  <a:gd name="T12" fmla="*/ 33 h 33"/>
                </a:gdLst>
                <a:ahLst/>
                <a:cxnLst>
                  <a:cxn ang="T6">
                    <a:pos x="T0" y="T1"/>
                  </a:cxn>
                  <a:cxn ang="T7">
                    <a:pos x="T2" y="T3"/>
                  </a:cxn>
                  <a:cxn ang="T8">
                    <a:pos x="T4" y="T5"/>
                  </a:cxn>
                </a:cxnLst>
                <a:rect l="T9" t="T10" r="T11" b="T12"/>
                <a:pathLst>
                  <a:path w="68" h="33">
                    <a:moveTo>
                      <a:pt x="0" y="0"/>
                    </a:moveTo>
                    <a:cubicBezTo>
                      <a:pt x="18" y="1"/>
                      <a:pt x="36" y="3"/>
                      <a:pt x="47" y="8"/>
                    </a:cubicBezTo>
                    <a:cubicBezTo>
                      <a:pt x="58" y="13"/>
                      <a:pt x="63" y="23"/>
                      <a:pt x="68" y="3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4" name="Freeform 52"/>
              <p:cNvSpPr>
                <a:spLocks/>
              </p:cNvSpPr>
              <p:nvPr/>
            </p:nvSpPr>
            <p:spPr bwMode="auto">
              <a:xfrm rot="5477144" flipH="1" flipV="1">
                <a:off x="969382" y="1958564"/>
                <a:ext cx="134625" cy="61571"/>
              </a:xfrm>
              <a:custGeom>
                <a:avLst/>
                <a:gdLst>
                  <a:gd name="T0" fmla="*/ 0 w 129"/>
                  <a:gd name="T1" fmla="*/ 135 h 51"/>
                  <a:gd name="T2" fmla="*/ 79 w 129"/>
                  <a:gd name="T3" fmla="*/ 70 h 51"/>
                  <a:gd name="T4" fmla="*/ 100 w 129"/>
                  <a:gd name="T5" fmla="*/ 41 h 51"/>
                  <a:gd name="T6" fmla="*/ 113 w 129"/>
                  <a:gd name="T7" fmla="*/ 0 h 51"/>
                  <a:gd name="T8" fmla="*/ 0 60000 65536"/>
                  <a:gd name="T9" fmla="*/ 0 60000 65536"/>
                  <a:gd name="T10" fmla="*/ 0 60000 65536"/>
                  <a:gd name="T11" fmla="*/ 0 60000 65536"/>
                  <a:gd name="T12" fmla="*/ 0 w 129"/>
                  <a:gd name="T13" fmla="*/ 0 h 51"/>
                  <a:gd name="T14" fmla="*/ 129 w 129"/>
                  <a:gd name="T15" fmla="*/ 51 h 51"/>
                </a:gdLst>
                <a:ahLst/>
                <a:cxnLst>
                  <a:cxn ang="T8">
                    <a:pos x="T0" y="T1"/>
                  </a:cxn>
                  <a:cxn ang="T9">
                    <a:pos x="T2" y="T3"/>
                  </a:cxn>
                  <a:cxn ang="T10">
                    <a:pos x="T4" y="T5"/>
                  </a:cxn>
                  <a:cxn ang="T11">
                    <a:pos x="T6" y="T7"/>
                  </a:cxn>
                </a:cxnLst>
                <a:rect l="T12" t="T13" r="T14" b="T15"/>
                <a:pathLst>
                  <a:path w="129" h="51">
                    <a:moveTo>
                      <a:pt x="0" y="51"/>
                    </a:moveTo>
                    <a:cubicBezTo>
                      <a:pt x="36" y="41"/>
                      <a:pt x="72" y="33"/>
                      <a:pt x="91" y="27"/>
                    </a:cubicBezTo>
                    <a:cubicBezTo>
                      <a:pt x="110" y="21"/>
                      <a:pt x="106" y="20"/>
                      <a:pt x="112" y="16"/>
                    </a:cubicBezTo>
                    <a:cubicBezTo>
                      <a:pt x="118" y="12"/>
                      <a:pt x="126" y="3"/>
                      <a:pt x="129"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5" name="Freeform 53"/>
              <p:cNvSpPr>
                <a:spLocks/>
              </p:cNvSpPr>
              <p:nvPr/>
            </p:nvSpPr>
            <p:spPr bwMode="auto">
              <a:xfrm rot="5477144" flipH="1" flipV="1">
                <a:off x="929661" y="2559259"/>
                <a:ext cx="290791" cy="89041"/>
              </a:xfrm>
              <a:custGeom>
                <a:avLst/>
                <a:gdLst>
                  <a:gd name="T0" fmla="*/ 131 w 335"/>
                  <a:gd name="T1" fmla="*/ 5 h 94"/>
                  <a:gd name="T2" fmla="*/ 129 w 335"/>
                  <a:gd name="T3" fmla="*/ 31 h 94"/>
                  <a:gd name="T4" fmla="*/ 126 w 335"/>
                  <a:gd name="T5" fmla="*/ 74 h 94"/>
                  <a:gd name="T6" fmla="*/ 123 w 335"/>
                  <a:gd name="T7" fmla="*/ 88 h 94"/>
                  <a:gd name="T8" fmla="*/ 112 w 335"/>
                  <a:gd name="T9" fmla="*/ 91 h 94"/>
                  <a:gd name="T10" fmla="*/ 69 w 335"/>
                  <a:gd name="T11" fmla="*/ 94 h 94"/>
                  <a:gd name="T12" fmla="*/ 35 w 335"/>
                  <a:gd name="T13" fmla="*/ 89 h 94"/>
                  <a:gd name="T14" fmla="*/ 5 w 335"/>
                  <a:gd name="T15" fmla="*/ 76 h 94"/>
                  <a:gd name="T16" fmla="*/ 4 w 335"/>
                  <a:gd name="T17" fmla="*/ 62 h 94"/>
                  <a:gd name="T18" fmla="*/ 9 w 335"/>
                  <a:gd name="T19" fmla="*/ 16 h 94"/>
                  <a:gd name="T20" fmla="*/ 10 w 335"/>
                  <a:gd name="T21" fmla="*/ 7 h 94"/>
                  <a:gd name="T22" fmla="*/ 23 w 335"/>
                  <a:gd name="T23" fmla="*/ 7 h 94"/>
                  <a:gd name="T24" fmla="*/ 123 w 335"/>
                  <a:gd name="T25" fmla="*/ 2 h 94"/>
                  <a:gd name="T26" fmla="*/ 131 w 335"/>
                  <a:gd name="T27" fmla="*/ 5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5"/>
                  <a:gd name="T43" fmla="*/ 0 h 94"/>
                  <a:gd name="T44" fmla="*/ 335 w 335"/>
                  <a:gd name="T45" fmla="*/ 94 h 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5" h="94">
                    <a:moveTo>
                      <a:pt x="311" y="5"/>
                    </a:moveTo>
                    <a:cubicBezTo>
                      <a:pt x="313" y="10"/>
                      <a:pt x="308" y="20"/>
                      <a:pt x="306" y="31"/>
                    </a:cubicBezTo>
                    <a:cubicBezTo>
                      <a:pt x="304" y="42"/>
                      <a:pt x="298" y="65"/>
                      <a:pt x="296" y="74"/>
                    </a:cubicBezTo>
                    <a:cubicBezTo>
                      <a:pt x="294" y="83"/>
                      <a:pt x="298" y="85"/>
                      <a:pt x="293" y="88"/>
                    </a:cubicBezTo>
                    <a:cubicBezTo>
                      <a:pt x="288" y="91"/>
                      <a:pt x="287" y="90"/>
                      <a:pt x="266" y="91"/>
                    </a:cubicBezTo>
                    <a:cubicBezTo>
                      <a:pt x="245" y="92"/>
                      <a:pt x="194" y="94"/>
                      <a:pt x="164" y="94"/>
                    </a:cubicBezTo>
                    <a:cubicBezTo>
                      <a:pt x="134" y="94"/>
                      <a:pt x="108" y="92"/>
                      <a:pt x="83" y="89"/>
                    </a:cubicBezTo>
                    <a:cubicBezTo>
                      <a:pt x="58" y="86"/>
                      <a:pt x="24" y="80"/>
                      <a:pt x="12" y="76"/>
                    </a:cubicBezTo>
                    <a:cubicBezTo>
                      <a:pt x="0" y="72"/>
                      <a:pt x="7" y="72"/>
                      <a:pt x="9" y="62"/>
                    </a:cubicBezTo>
                    <a:cubicBezTo>
                      <a:pt x="11" y="52"/>
                      <a:pt x="19" y="25"/>
                      <a:pt x="21" y="16"/>
                    </a:cubicBezTo>
                    <a:cubicBezTo>
                      <a:pt x="23" y="7"/>
                      <a:pt x="17" y="8"/>
                      <a:pt x="23" y="7"/>
                    </a:cubicBezTo>
                    <a:cubicBezTo>
                      <a:pt x="29" y="6"/>
                      <a:pt x="11" y="8"/>
                      <a:pt x="56" y="7"/>
                    </a:cubicBezTo>
                    <a:cubicBezTo>
                      <a:pt x="101" y="6"/>
                      <a:pt x="251" y="2"/>
                      <a:pt x="293" y="2"/>
                    </a:cubicBezTo>
                    <a:cubicBezTo>
                      <a:pt x="335" y="2"/>
                      <a:pt x="309" y="0"/>
                      <a:pt x="311" y="5"/>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6" name="Freeform 54"/>
              <p:cNvSpPr>
                <a:spLocks/>
              </p:cNvSpPr>
              <p:nvPr/>
            </p:nvSpPr>
            <p:spPr bwMode="auto">
              <a:xfrm rot="5477144" flipH="1" flipV="1">
                <a:off x="987443" y="2784626"/>
                <a:ext cx="133547" cy="61571"/>
              </a:xfrm>
              <a:custGeom>
                <a:avLst/>
                <a:gdLst>
                  <a:gd name="T0" fmla="*/ 60 w 154"/>
                  <a:gd name="T1" fmla="*/ 40 h 74"/>
                  <a:gd name="T2" fmla="*/ 54 w 154"/>
                  <a:gd name="T3" fmla="*/ 36 h 74"/>
                  <a:gd name="T4" fmla="*/ 14 w 154"/>
                  <a:gd name="T5" fmla="*/ 13 h 74"/>
                  <a:gd name="T6" fmla="*/ 8 w 154"/>
                  <a:gd name="T7" fmla="*/ 11 h 74"/>
                  <a:gd name="T8" fmla="*/ 0 w 154"/>
                  <a:gd name="T9" fmla="*/ 5 h 74"/>
                  <a:gd name="T10" fmla="*/ 10 w 154"/>
                  <a:gd name="T11" fmla="*/ 4 h 74"/>
                  <a:gd name="T12" fmla="*/ 15 w 154"/>
                  <a:gd name="T13" fmla="*/ 5 h 74"/>
                  <a:gd name="T14" fmla="*/ 57 w 154"/>
                  <a:gd name="T15" fmla="*/ 5 h 74"/>
                  <a:gd name="T16" fmla="*/ 64 w 154"/>
                  <a:gd name="T17" fmla="*/ 5 h 74"/>
                  <a:gd name="T18" fmla="*/ 60 w 154"/>
                  <a:gd name="T19" fmla="*/ 4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74"/>
                  <a:gd name="T32" fmla="*/ 154 w 154"/>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74">
                    <a:moveTo>
                      <a:pt x="141" y="66"/>
                    </a:moveTo>
                    <a:cubicBezTo>
                      <a:pt x="138" y="74"/>
                      <a:pt x="146" y="68"/>
                      <a:pt x="128" y="61"/>
                    </a:cubicBezTo>
                    <a:cubicBezTo>
                      <a:pt x="110" y="54"/>
                      <a:pt x="50" y="29"/>
                      <a:pt x="32" y="22"/>
                    </a:cubicBezTo>
                    <a:cubicBezTo>
                      <a:pt x="14" y="15"/>
                      <a:pt x="25" y="20"/>
                      <a:pt x="20" y="18"/>
                    </a:cubicBezTo>
                    <a:cubicBezTo>
                      <a:pt x="15" y="16"/>
                      <a:pt x="0" y="11"/>
                      <a:pt x="0" y="9"/>
                    </a:cubicBezTo>
                    <a:cubicBezTo>
                      <a:pt x="0" y="7"/>
                      <a:pt x="17" y="7"/>
                      <a:pt x="23" y="7"/>
                    </a:cubicBezTo>
                    <a:cubicBezTo>
                      <a:pt x="29" y="7"/>
                      <a:pt x="17" y="9"/>
                      <a:pt x="36" y="9"/>
                    </a:cubicBezTo>
                    <a:cubicBezTo>
                      <a:pt x="55" y="9"/>
                      <a:pt x="116" y="9"/>
                      <a:pt x="135" y="9"/>
                    </a:cubicBezTo>
                    <a:cubicBezTo>
                      <a:pt x="154" y="9"/>
                      <a:pt x="152" y="0"/>
                      <a:pt x="153" y="9"/>
                    </a:cubicBezTo>
                    <a:cubicBezTo>
                      <a:pt x="154" y="18"/>
                      <a:pt x="143" y="54"/>
                      <a:pt x="141" y="66"/>
                    </a:cubicBezTo>
                    <a:close/>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7" name="Freeform 55"/>
              <p:cNvSpPr>
                <a:spLocks/>
              </p:cNvSpPr>
              <p:nvPr/>
            </p:nvSpPr>
            <p:spPr bwMode="auto">
              <a:xfrm rot="5477144" flipH="1" flipV="1">
                <a:off x="430362" y="2628344"/>
                <a:ext cx="1220242" cy="28417"/>
              </a:xfrm>
              <a:custGeom>
                <a:avLst/>
                <a:gdLst>
                  <a:gd name="T0" fmla="*/ 0 w 1360"/>
                  <a:gd name="T1" fmla="*/ 8 h 46"/>
                  <a:gd name="T2" fmla="*/ 116 w 1360"/>
                  <a:gd name="T3" fmla="*/ 2 h 46"/>
                  <a:gd name="T4" fmla="*/ 202 w 1360"/>
                  <a:gd name="T5" fmla="*/ 1 h 46"/>
                  <a:gd name="T6" fmla="*/ 324 w 1360"/>
                  <a:gd name="T7" fmla="*/ 1 h 46"/>
                  <a:gd name="T8" fmla="*/ 452 w 1360"/>
                  <a:gd name="T9" fmla="*/ 0 h 46"/>
                  <a:gd name="T10" fmla="*/ 553 w 1360"/>
                  <a:gd name="T11" fmla="*/ 1 h 46"/>
                  <a:gd name="T12" fmla="*/ 655 w 1360"/>
                  <a:gd name="T13" fmla="*/ 0 h 46"/>
                  <a:gd name="T14" fmla="*/ 0 60000 65536"/>
                  <a:gd name="T15" fmla="*/ 0 60000 65536"/>
                  <a:gd name="T16" fmla="*/ 0 60000 65536"/>
                  <a:gd name="T17" fmla="*/ 0 60000 65536"/>
                  <a:gd name="T18" fmla="*/ 0 60000 65536"/>
                  <a:gd name="T19" fmla="*/ 0 60000 65536"/>
                  <a:gd name="T20" fmla="*/ 0 60000 65536"/>
                  <a:gd name="T21" fmla="*/ 0 w 1360"/>
                  <a:gd name="T22" fmla="*/ 0 h 46"/>
                  <a:gd name="T23" fmla="*/ 1360 w 1360"/>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0" h="46">
                    <a:moveTo>
                      <a:pt x="0" y="46"/>
                    </a:moveTo>
                    <a:cubicBezTo>
                      <a:pt x="40" y="40"/>
                      <a:pt x="171" y="17"/>
                      <a:pt x="241" y="10"/>
                    </a:cubicBezTo>
                    <a:cubicBezTo>
                      <a:pt x="311" y="3"/>
                      <a:pt x="349" y="4"/>
                      <a:pt x="421" y="3"/>
                    </a:cubicBezTo>
                    <a:cubicBezTo>
                      <a:pt x="493" y="2"/>
                      <a:pt x="587" y="3"/>
                      <a:pt x="673" y="3"/>
                    </a:cubicBezTo>
                    <a:cubicBezTo>
                      <a:pt x="759" y="3"/>
                      <a:pt x="861" y="0"/>
                      <a:pt x="940" y="0"/>
                    </a:cubicBezTo>
                    <a:cubicBezTo>
                      <a:pt x="1019" y="0"/>
                      <a:pt x="1079" y="1"/>
                      <a:pt x="1149" y="1"/>
                    </a:cubicBezTo>
                    <a:cubicBezTo>
                      <a:pt x="1219" y="1"/>
                      <a:pt x="1316" y="0"/>
                      <a:pt x="136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8" name="Freeform 56"/>
              <p:cNvSpPr>
                <a:spLocks/>
              </p:cNvSpPr>
              <p:nvPr/>
            </p:nvSpPr>
            <p:spPr bwMode="auto">
              <a:xfrm rot="5477144" flipH="1" flipV="1">
                <a:off x="1009697" y="2862376"/>
                <a:ext cx="0" cy="33153"/>
              </a:xfrm>
              <a:custGeom>
                <a:avLst/>
                <a:gdLst>
                  <a:gd name="T0" fmla="*/ 0 w 20"/>
                  <a:gd name="T1" fmla="*/ 0 h 41"/>
                  <a:gd name="T2" fmla="*/ 0 w 20"/>
                  <a:gd name="T3" fmla="*/ 6 h 41"/>
                  <a:gd name="T4" fmla="*/ 0 w 20"/>
                  <a:gd name="T5" fmla="*/ 13 h 41"/>
                  <a:gd name="T6" fmla="*/ 0 w 20"/>
                  <a:gd name="T7" fmla="*/ 22 h 41"/>
                  <a:gd name="T8" fmla="*/ 0 60000 65536"/>
                  <a:gd name="T9" fmla="*/ 0 60000 65536"/>
                  <a:gd name="T10" fmla="*/ 0 60000 65536"/>
                  <a:gd name="T11" fmla="*/ 0 60000 65536"/>
                  <a:gd name="T12" fmla="*/ 0 w 20"/>
                  <a:gd name="T13" fmla="*/ 0 h 41"/>
                  <a:gd name="T14" fmla="*/ 0 w 20"/>
                  <a:gd name="T15" fmla="*/ 41 h 41"/>
                </a:gdLst>
                <a:ahLst/>
                <a:cxnLst>
                  <a:cxn ang="T8">
                    <a:pos x="T0" y="T1"/>
                  </a:cxn>
                  <a:cxn ang="T9">
                    <a:pos x="T2" y="T3"/>
                  </a:cxn>
                  <a:cxn ang="T10">
                    <a:pos x="T4" y="T5"/>
                  </a:cxn>
                  <a:cxn ang="T11">
                    <a:pos x="T6" y="T7"/>
                  </a:cxn>
                </a:cxnLst>
                <a:rect l="T12" t="T13" r="T14" b="T15"/>
                <a:pathLst>
                  <a:path w="20" h="41">
                    <a:moveTo>
                      <a:pt x="17" y="0"/>
                    </a:moveTo>
                    <a:cubicBezTo>
                      <a:pt x="12" y="3"/>
                      <a:pt x="8" y="7"/>
                      <a:pt x="6" y="11"/>
                    </a:cubicBezTo>
                    <a:cubicBezTo>
                      <a:pt x="4" y="15"/>
                      <a:pt x="0" y="18"/>
                      <a:pt x="2" y="23"/>
                    </a:cubicBezTo>
                    <a:cubicBezTo>
                      <a:pt x="4" y="28"/>
                      <a:pt x="12" y="34"/>
                      <a:pt x="20" y="4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59" name="Freeform 57"/>
              <p:cNvSpPr>
                <a:spLocks/>
              </p:cNvSpPr>
              <p:nvPr/>
            </p:nvSpPr>
            <p:spPr bwMode="auto">
              <a:xfrm rot="5477144" flipH="1" flipV="1">
                <a:off x="1047729" y="2382748"/>
                <a:ext cx="29078" cy="122193"/>
              </a:xfrm>
              <a:custGeom>
                <a:avLst/>
                <a:gdLst>
                  <a:gd name="T0" fmla="*/ 9 w 39"/>
                  <a:gd name="T1" fmla="*/ 0 h 123"/>
                  <a:gd name="T2" fmla="*/ 3 w 39"/>
                  <a:gd name="T3" fmla="*/ 74 h 123"/>
                  <a:gd name="T4" fmla="*/ 0 w 39"/>
                  <a:gd name="T5" fmla="*/ 149 h 123"/>
                  <a:gd name="T6" fmla="*/ 0 60000 65536"/>
                  <a:gd name="T7" fmla="*/ 0 60000 65536"/>
                  <a:gd name="T8" fmla="*/ 0 60000 65536"/>
                  <a:gd name="T9" fmla="*/ 0 w 39"/>
                  <a:gd name="T10" fmla="*/ 0 h 123"/>
                  <a:gd name="T11" fmla="*/ 39 w 39"/>
                  <a:gd name="T12" fmla="*/ 123 h 123"/>
                </a:gdLst>
                <a:ahLst/>
                <a:cxnLst>
                  <a:cxn ang="T6">
                    <a:pos x="T0" y="T1"/>
                  </a:cxn>
                  <a:cxn ang="T7">
                    <a:pos x="T2" y="T3"/>
                  </a:cxn>
                  <a:cxn ang="T8">
                    <a:pos x="T4" y="T5"/>
                  </a:cxn>
                </a:cxnLst>
                <a:rect l="T9" t="T10" r="T11" b="T12"/>
                <a:pathLst>
                  <a:path w="39" h="123">
                    <a:moveTo>
                      <a:pt x="39" y="0"/>
                    </a:moveTo>
                    <a:cubicBezTo>
                      <a:pt x="30" y="21"/>
                      <a:pt x="21" y="42"/>
                      <a:pt x="15" y="62"/>
                    </a:cubicBezTo>
                    <a:cubicBezTo>
                      <a:pt x="9" y="82"/>
                      <a:pt x="4" y="102"/>
                      <a:pt x="0" y="123"/>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0" name="Freeform 58"/>
              <p:cNvSpPr>
                <a:spLocks/>
              </p:cNvSpPr>
              <p:nvPr/>
            </p:nvSpPr>
            <p:spPr bwMode="auto">
              <a:xfrm rot="5477144" flipH="1" flipV="1">
                <a:off x="1109559" y="2471309"/>
                <a:ext cx="24772" cy="0"/>
              </a:xfrm>
              <a:custGeom>
                <a:avLst/>
                <a:gdLst>
                  <a:gd name="T0" fmla="*/ 0 w 55"/>
                  <a:gd name="T1" fmla="*/ 0 h 1"/>
                  <a:gd name="T2" fmla="*/ 2 w 55"/>
                  <a:gd name="T3" fmla="*/ 0 h 1"/>
                  <a:gd name="T4" fmla="*/ 0 60000 65536"/>
                  <a:gd name="T5" fmla="*/ 0 60000 65536"/>
                  <a:gd name="T6" fmla="*/ 0 w 55"/>
                  <a:gd name="T7" fmla="*/ 0 h 1"/>
                  <a:gd name="T8" fmla="*/ 55 w 55"/>
                  <a:gd name="T9" fmla="*/ 0 h 1"/>
                </a:gdLst>
                <a:ahLst/>
                <a:cxnLst>
                  <a:cxn ang="T4">
                    <a:pos x="T0" y="T1"/>
                  </a:cxn>
                  <a:cxn ang="T5">
                    <a:pos x="T2" y="T3"/>
                  </a:cxn>
                </a:cxnLst>
                <a:rect l="T6" t="T7" r="T8" b="T9"/>
                <a:pathLst>
                  <a:path w="55" h="1">
                    <a:moveTo>
                      <a:pt x="0" y="0"/>
                    </a:moveTo>
                    <a:cubicBezTo>
                      <a:pt x="9" y="0"/>
                      <a:pt x="44" y="0"/>
                      <a:pt x="55"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1" name="Freeform 59"/>
              <p:cNvSpPr>
                <a:spLocks/>
              </p:cNvSpPr>
              <p:nvPr/>
            </p:nvSpPr>
            <p:spPr bwMode="auto">
              <a:xfrm rot="5477144" flipH="1" flipV="1">
                <a:off x="956664" y="3157190"/>
                <a:ext cx="267097" cy="91882"/>
              </a:xfrm>
              <a:custGeom>
                <a:avLst/>
                <a:gdLst>
                  <a:gd name="T0" fmla="*/ 210 w 262"/>
                  <a:gd name="T1" fmla="*/ 67 h 74"/>
                  <a:gd name="T2" fmla="*/ 193 w 262"/>
                  <a:gd name="T3" fmla="*/ 22 h 74"/>
                  <a:gd name="T4" fmla="*/ 172 w 262"/>
                  <a:gd name="T5" fmla="*/ 16 h 74"/>
                  <a:gd name="T6" fmla="*/ 155 w 262"/>
                  <a:gd name="T7" fmla="*/ 21 h 74"/>
                  <a:gd name="T8" fmla="*/ 29 w 262"/>
                  <a:gd name="T9" fmla="*/ 144 h 74"/>
                  <a:gd name="T10" fmla="*/ 0 w 262"/>
                  <a:gd name="T11" fmla="*/ 218 h 74"/>
                  <a:gd name="T12" fmla="*/ 0 60000 65536"/>
                  <a:gd name="T13" fmla="*/ 0 60000 65536"/>
                  <a:gd name="T14" fmla="*/ 0 60000 65536"/>
                  <a:gd name="T15" fmla="*/ 0 60000 65536"/>
                  <a:gd name="T16" fmla="*/ 0 60000 65536"/>
                  <a:gd name="T17" fmla="*/ 0 60000 65536"/>
                  <a:gd name="T18" fmla="*/ 0 w 262"/>
                  <a:gd name="T19" fmla="*/ 0 h 74"/>
                  <a:gd name="T20" fmla="*/ 262 w 262"/>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262" h="74">
                    <a:moveTo>
                      <a:pt x="262" y="23"/>
                    </a:moveTo>
                    <a:cubicBezTo>
                      <a:pt x="255" y="17"/>
                      <a:pt x="249" y="11"/>
                      <a:pt x="241" y="8"/>
                    </a:cubicBezTo>
                    <a:cubicBezTo>
                      <a:pt x="233" y="5"/>
                      <a:pt x="222" y="5"/>
                      <a:pt x="214" y="5"/>
                    </a:cubicBezTo>
                    <a:cubicBezTo>
                      <a:pt x="206" y="5"/>
                      <a:pt x="222" y="0"/>
                      <a:pt x="193" y="7"/>
                    </a:cubicBezTo>
                    <a:cubicBezTo>
                      <a:pt x="164" y="14"/>
                      <a:pt x="69" y="38"/>
                      <a:pt x="37" y="49"/>
                    </a:cubicBezTo>
                    <a:cubicBezTo>
                      <a:pt x="5" y="60"/>
                      <a:pt x="8" y="69"/>
                      <a:pt x="0" y="74"/>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2" name="Freeform 60"/>
              <p:cNvSpPr>
                <a:spLocks/>
              </p:cNvSpPr>
              <p:nvPr/>
            </p:nvSpPr>
            <p:spPr bwMode="auto">
              <a:xfrm rot="5477144" flipH="1" flipV="1">
                <a:off x="1000770" y="3265927"/>
                <a:ext cx="53850" cy="28417"/>
              </a:xfrm>
              <a:custGeom>
                <a:avLst/>
                <a:gdLst>
                  <a:gd name="T0" fmla="*/ 674 w 21"/>
                  <a:gd name="T1" fmla="*/ 0 h 30"/>
                  <a:gd name="T2" fmla="*/ 255 w 21"/>
                  <a:gd name="T3" fmla="*/ 16 h 30"/>
                  <a:gd name="T4" fmla="*/ 0 w 21"/>
                  <a:gd name="T5" fmla="*/ 30 h 30"/>
                  <a:gd name="T6" fmla="*/ 0 60000 65536"/>
                  <a:gd name="T7" fmla="*/ 0 60000 65536"/>
                  <a:gd name="T8" fmla="*/ 0 60000 65536"/>
                  <a:gd name="T9" fmla="*/ 0 w 21"/>
                  <a:gd name="T10" fmla="*/ 0 h 30"/>
                  <a:gd name="T11" fmla="*/ 21 w 21"/>
                  <a:gd name="T12" fmla="*/ 30 h 30"/>
                </a:gdLst>
                <a:ahLst/>
                <a:cxnLst>
                  <a:cxn ang="T6">
                    <a:pos x="T0" y="T1"/>
                  </a:cxn>
                  <a:cxn ang="T7">
                    <a:pos x="T2" y="T3"/>
                  </a:cxn>
                  <a:cxn ang="T8">
                    <a:pos x="T4" y="T5"/>
                  </a:cxn>
                </a:cxnLst>
                <a:rect l="T9" t="T10" r="T11" b="T12"/>
                <a:pathLst>
                  <a:path w="21" h="30">
                    <a:moveTo>
                      <a:pt x="21" y="0"/>
                    </a:moveTo>
                    <a:cubicBezTo>
                      <a:pt x="16" y="5"/>
                      <a:pt x="11" y="11"/>
                      <a:pt x="8" y="16"/>
                    </a:cubicBezTo>
                    <a:cubicBezTo>
                      <a:pt x="5" y="21"/>
                      <a:pt x="2" y="25"/>
                      <a:pt x="0" y="3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3" name="Freeform 61"/>
              <p:cNvSpPr>
                <a:spLocks/>
              </p:cNvSpPr>
              <p:nvPr/>
            </p:nvSpPr>
            <p:spPr bwMode="auto">
              <a:xfrm rot="5477144" flipH="1" flipV="1">
                <a:off x="1045289" y="3250902"/>
                <a:ext cx="53850" cy="60623"/>
              </a:xfrm>
              <a:custGeom>
                <a:avLst/>
                <a:gdLst>
                  <a:gd name="T0" fmla="*/ 674 w 21"/>
                  <a:gd name="T1" fmla="*/ 0 h 59"/>
                  <a:gd name="T2" fmla="*/ 188 w 21"/>
                  <a:gd name="T3" fmla="*/ 40 h 59"/>
                  <a:gd name="T4" fmla="*/ 0 w 21"/>
                  <a:gd name="T5" fmla="*/ 81 h 59"/>
                  <a:gd name="T6" fmla="*/ 0 60000 65536"/>
                  <a:gd name="T7" fmla="*/ 0 60000 65536"/>
                  <a:gd name="T8" fmla="*/ 0 60000 65536"/>
                  <a:gd name="T9" fmla="*/ 0 w 21"/>
                  <a:gd name="T10" fmla="*/ 0 h 59"/>
                  <a:gd name="T11" fmla="*/ 21 w 21"/>
                  <a:gd name="T12" fmla="*/ 59 h 59"/>
                </a:gdLst>
                <a:ahLst/>
                <a:cxnLst>
                  <a:cxn ang="T6">
                    <a:pos x="T0" y="T1"/>
                  </a:cxn>
                  <a:cxn ang="T7">
                    <a:pos x="T2" y="T3"/>
                  </a:cxn>
                  <a:cxn ang="T8">
                    <a:pos x="T4" y="T5"/>
                  </a:cxn>
                </a:cxnLst>
                <a:rect l="T9" t="T10" r="T11" b="T12"/>
                <a:pathLst>
                  <a:path w="21" h="59">
                    <a:moveTo>
                      <a:pt x="21" y="0"/>
                    </a:moveTo>
                    <a:cubicBezTo>
                      <a:pt x="15" y="9"/>
                      <a:pt x="9" y="19"/>
                      <a:pt x="6" y="29"/>
                    </a:cubicBezTo>
                    <a:cubicBezTo>
                      <a:pt x="3" y="39"/>
                      <a:pt x="1" y="49"/>
                      <a:pt x="0" y="5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4" name="Freeform 62"/>
              <p:cNvSpPr>
                <a:spLocks/>
              </p:cNvSpPr>
              <p:nvPr/>
            </p:nvSpPr>
            <p:spPr bwMode="auto">
              <a:xfrm rot="5477144" flipH="1" flipV="1">
                <a:off x="1211602" y="3142554"/>
                <a:ext cx="29078" cy="365633"/>
              </a:xfrm>
              <a:custGeom>
                <a:avLst/>
                <a:gdLst>
                  <a:gd name="T0" fmla="*/ 4 w 50"/>
                  <a:gd name="T1" fmla="*/ 0 h 366"/>
                  <a:gd name="T2" fmla="*/ 3 w 50"/>
                  <a:gd name="T3" fmla="*/ 6 h 366"/>
                  <a:gd name="T4" fmla="*/ 3 w 50"/>
                  <a:gd name="T5" fmla="*/ 22 h 366"/>
                  <a:gd name="T6" fmla="*/ 2 w 50"/>
                  <a:gd name="T7" fmla="*/ 66 h 366"/>
                  <a:gd name="T8" fmla="*/ 1 w 50"/>
                  <a:gd name="T9" fmla="*/ 138 h 366"/>
                  <a:gd name="T10" fmla="*/ 1 w 50"/>
                  <a:gd name="T11" fmla="*/ 271 h 366"/>
                  <a:gd name="T12" fmla="*/ 0 w 50"/>
                  <a:gd name="T13" fmla="*/ 452 h 366"/>
                  <a:gd name="T14" fmla="*/ 0 60000 65536"/>
                  <a:gd name="T15" fmla="*/ 0 60000 65536"/>
                  <a:gd name="T16" fmla="*/ 0 60000 65536"/>
                  <a:gd name="T17" fmla="*/ 0 60000 65536"/>
                  <a:gd name="T18" fmla="*/ 0 60000 65536"/>
                  <a:gd name="T19" fmla="*/ 0 60000 65536"/>
                  <a:gd name="T20" fmla="*/ 0 60000 65536"/>
                  <a:gd name="T21" fmla="*/ 0 w 50"/>
                  <a:gd name="T22" fmla="*/ 0 h 366"/>
                  <a:gd name="T23" fmla="*/ 50 w 50"/>
                  <a:gd name="T24" fmla="*/ 366 h 3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66">
                    <a:moveTo>
                      <a:pt x="50" y="0"/>
                    </a:moveTo>
                    <a:cubicBezTo>
                      <a:pt x="45" y="1"/>
                      <a:pt x="39" y="3"/>
                      <a:pt x="36" y="6"/>
                    </a:cubicBezTo>
                    <a:cubicBezTo>
                      <a:pt x="33" y="9"/>
                      <a:pt x="32" y="10"/>
                      <a:pt x="29" y="18"/>
                    </a:cubicBezTo>
                    <a:cubicBezTo>
                      <a:pt x="26" y="26"/>
                      <a:pt x="21" y="38"/>
                      <a:pt x="18" y="54"/>
                    </a:cubicBezTo>
                    <a:cubicBezTo>
                      <a:pt x="15" y="70"/>
                      <a:pt x="12" y="85"/>
                      <a:pt x="9" y="112"/>
                    </a:cubicBezTo>
                    <a:cubicBezTo>
                      <a:pt x="6" y="139"/>
                      <a:pt x="3" y="177"/>
                      <a:pt x="2" y="219"/>
                    </a:cubicBezTo>
                    <a:cubicBezTo>
                      <a:pt x="1" y="261"/>
                      <a:pt x="0" y="336"/>
                      <a:pt x="0" y="36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5" name="Freeform 63"/>
              <p:cNvSpPr>
                <a:spLocks/>
              </p:cNvSpPr>
              <p:nvPr/>
            </p:nvSpPr>
            <p:spPr bwMode="auto">
              <a:xfrm rot="5477144" flipH="1" flipV="1">
                <a:off x="1239073" y="3173877"/>
                <a:ext cx="29078" cy="304063"/>
              </a:xfrm>
              <a:custGeom>
                <a:avLst/>
                <a:gdLst>
                  <a:gd name="T0" fmla="*/ 27 w 27"/>
                  <a:gd name="T1" fmla="*/ 0 h 299"/>
                  <a:gd name="T2" fmla="*/ 15 w 27"/>
                  <a:gd name="T3" fmla="*/ 32 h 299"/>
                  <a:gd name="T4" fmla="*/ 9 w 27"/>
                  <a:gd name="T5" fmla="*/ 75 h 299"/>
                  <a:gd name="T6" fmla="*/ 3 w 27"/>
                  <a:gd name="T7" fmla="*/ 205 h 299"/>
                  <a:gd name="T8" fmla="*/ 1 w 27"/>
                  <a:gd name="T9" fmla="*/ 300 h 299"/>
                  <a:gd name="T10" fmla="*/ 0 w 27"/>
                  <a:gd name="T11" fmla="*/ 397 h 299"/>
                  <a:gd name="T12" fmla="*/ 0 60000 65536"/>
                  <a:gd name="T13" fmla="*/ 0 60000 65536"/>
                  <a:gd name="T14" fmla="*/ 0 60000 65536"/>
                  <a:gd name="T15" fmla="*/ 0 60000 65536"/>
                  <a:gd name="T16" fmla="*/ 0 60000 65536"/>
                  <a:gd name="T17" fmla="*/ 0 60000 65536"/>
                  <a:gd name="T18" fmla="*/ 0 w 27"/>
                  <a:gd name="T19" fmla="*/ 0 h 299"/>
                  <a:gd name="T20" fmla="*/ 27 w 27"/>
                  <a:gd name="T21" fmla="*/ 299 h 299"/>
                </a:gdLst>
                <a:ahLst/>
                <a:cxnLst>
                  <a:cxn ang="T12">
                    <a:pos x="T0" y="T1"/>
                  </a:cxn>
                  <a:cxn ang="T13">
                    <a:pos x="T2" y="T3"/>
                  </a:cxn>
                  <a:cxn ang="T14">
                    <a:pos x="T4" y="T5"/>
                  </a:cxn>
                  <a:cxn ang="T15">
                    <a:pos x="T6" y="T7"/>
                  </a:cxn>
                  <a:cxn ang="T16">
                    <a:pos x="T8" y="T9"/>
                  </a:cxn>
                  <a:cxn ang="T17">
                    <a:pos x="T10" y="T11"/>
                  </a:cxn>
                </a:cxnLst>
                <a:rect l="T18" t="T19" r="T20" b="T21"/>
                <a:pathLst>
                  <a:path w="27" h="299">
                    <a:moveTo>
                      <a:pt x="27" y="0"/>
                    </a:moveTo>
                    <a:cubicBezTo>
                      <a:pt x="22" y="7"/>
                      <a:pt x="18" y="15"/>
                      <a:pt x="15" y="24"/>
                    </a:cubicBezTo>
                    <a:cubicBezTo>
                      <a:pt x="12" y="33"/>
                      <a:pt x="11" y="35"/>
                      <a:pt x="9" y="57"/>
                    </a:cubicBezTo>
                    <a:cubicBezTo>
                      <a:pt x="7" y="79"/>
                      <a:pt x="4" y="127"/>
                      <a:pt x="3" y="155"/>
                    </a:cubicBezTo>
                    <a:cubicBezTo>
                      <a:pt x="2" y="183"/>
                      <a:pt x="2" y="201"/>
                      <a:pt x="1" y="225"/>
                    </a:cubicBezTo>
                    <a:cubicBezTo>
                      <a:pt x="0" y="249"/>
                      <a:pt x="0" y="287"/>
                      <a:pt x="0" y="299"/>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6" name="Freeform 64"/>
              <p:cNvSpPr>
                <a:spLocks/>
              </p:cNvSpPr>
              <p:nvPr/>
            </p:nvSpPr>
            <p:spPr bwMode="auto">
              <a:xfrm rot="5477144" flipH="1" flipV="1">
                <a:off x="779466" y="1736911"/>
                <a:ext cx="504036" cy="33153"/>
              </a:xfrm>
              <a:custGeom>
                <a:avLst/>
                <a:gdLst>
                  <a:gd name="T0" fmla="*/ 282 w 554"/>
                  <a:gd name="T1" fmla="*/ 75 h 27"/>
                  <a:gd name="T2" fmla="*/ 238 w 554"/>
                  <a:gd name="T3" fmla="*/ 49 h 27"/>
                  <a:gd name="T4" fmla="*/ 186 w 554"/>
                  <a:gd name="T5" fmla="*/ 22 h 27"/>
                  <a:gd name="T6" fmla="*/ 113 w 554"/>
                  <a:gd name="T7" fmla="*/ 6 h 27"/>
                  <a:gd name="T8" fmla="*/ 52 w 554"/>
                  <a:gd name="T9" fmla="*/ 0 h 27"/>
                  <a:gd name="T10" fmla="*/ 0 w 554"/>
                  <a:gd name="T11" fmla="*/ 0 h 27"/>
                  <a:gd name="T12" fmla="*/ 0 60000 65536"/>
                  <a:gd name="T13" fmla="*/ 0 60000 65536"/>
                  <a:gd name="T14" fmla="*/ 0 60000 65536"/>
                  <a:gd name="T15" fmla="*/ 0 60000 65536"/>
                  <a:gd name="T16" fmla="*/ 0 60000 65536"/>
                  <a:gd name="T17" fmla="*/ 0 60000 65536"/>
                  <a:gd name="T18" fmla="*/ 0 w 554"/>
                  <a:gd name="T19" fmla="*/ 0 h 27"/>
                  <a:gd name="T20" fmla="*/ 554 w 55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54" h="27">
                    <a:moveTo>
                      <a:pt x="554" y="27"/>
                    </a:moveTo>
                    <a:cubicBezTo>
                      <a:pt x="526" y="23"/>
                      <a:pt x="498" y="20"/>
                      <a:pt x="467" y="17"/>
                    </a:cubicBezTo>
                    <a:cubicBezTo>
                      <a:pt x="436" y="14"/>
                      <a:pt x="407" y="10"/>
                      <a:pt x="366" y="8"/>
                    </a:cubicBezTo>
                    <a:cubicBezTo>
                      <a:pt x="325" y="6"/>
                      <a:pt x="266" y="3"/>
                      <a:pt x="222" y="2"/>
                    </a:cubicBezTo>
                    <a:cubicBezTo>
                      <a:pt x="178" y="1"/>
                      <a:pt x="138" y="0"/>
                      <a:pt x="101" y="0"/>
                    </a:cubicBezTo>
                    <a:cubicBezTo>
                      <a:pt x="64" y="0"/>
                      <a:pt x="32" y="0"/>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7" name="Freeform 65"/>
              <p:cNvSpPr>
                <a:spLocks/>
              </p:cNvSpPr>
              <p:nvPr/>
            </p:nvSpPr>
            <p:spPr bwMode="auto">
              <a:xfrm rot="5477144" flipH="1" flipV="1">
                <a:off x="995294" y="1497816"/>
                <a:ext cx="81853" cy="33153"/>
              </a:xfrm>
              <a:custGeom>
                <a:avLst/>
                <a:gdLst>
                  <a:gd name="T0" fmla="*/ 162 w 59"/>
                  <a:gd name="T1" fmla="*/ 187 h 20"/>
                  <a:gd name="T2" fmla="*/ 80 w 59"/>
                  <a:gd name="T3" fmla="*/ 86 h 20"/>
                  <a:gd name="T4" fmla="*/ 0 w 59"/>
                  <a:gd name="T5" fmla="*/ 0 h 20"/>
                  <a:gd name="T6" fmla="*/ 0 60000 65536"/>
                  <a:gd name="T7" fmla="*/ 0 60000 65536"/>
                  <a:gd name="T8" fmla="*/ 0 60000 65536"/>
                  <a:gd name="T9" fmla="*/ 0 w 59"/>
                  <a:gd name="T10" fmla="*/ 0 h 20"/>
                  <a:gd name="T11" fmla="*/ 59 w 59"/>
                  <a:gd name="T12" fmla="*/ 20 h 20"/>
                </a:gdLst>
                <a:ahLst/>
                <a:cxnLst>
                  <a:cxn ang="T6">
                    <a:pos x="T0" y="T1"/>
                  </a:cxn>
                  <a:cxn ang="T7">
                    <a:pos x="T2" y="T3"/>
                  </a:cxn>
                  <a:cxn ang="T8">
                    <a:pos x="T4" y="T5"/>
                  </a:cxn>
                </a:cxnLst>
                <a:rect l="T9" t="T10" r="T11" b="T12"/>
                <a:pathLst>
                  <a:path w="59" h="20">
                    <a:moveTo>
                      <a:pt x="59" y="20"/>
                    </a:moveTo>
                    <a:cubicBezTo>
                      <a:pt x="49" y="16"/>
                      <a:pt x="39" y="12"/>
                      <a:pt x="29" y="9"/>
                    </a:cubicBezTo>
                    <a:cubicBezTo>
                      <a:pt x="19" y="6"/>
                      <a:pt x="9" y="3"/>
                      <a:pt x="0" y="0"/>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8" name="Freeform 66"/>
              <p:cNvSpPr>
                <a:spLocks/>
              </p:cNvSpPr>
              <p:nvPr/>
            </p:nvSpPr>
            <p:spPr bwMode="auto">
              <a:xfrm rot="5477144" flipH="1" flipV="1">
                <a:off x="955430" y="1969178"/>
                <a:ext cx="51697" cy="122193"/>
              </a:xfrm>
              <a:custGeom>
                <a:avLst/>
                <a:gdLst>
                  <a:gd name="T0" fmla="*/ 11 w 71"/>
                  <a:gd name="T1" fmla="*/ 173 h 116"/>
                  <a:gd name="T2" fmla="*/ 7 w 71"/>
                  <a:gd name="T3" fmla="*/ 163 h 116"/>
                  <a:gd name="T4" fmla="*/ 6 w 71"/>
                  <a:gd name="T5" fmla="*/ 148 h 116"/>
                  <a:gd name="T6" fmla="*/ 1 w 71"/>
                  <a:gd name="T7" fmla="*/ 42 h 116"/>
                  <a:gd name="T8" fmla="*/ 1 w 71"/>
                  <a:gd name="T9" fmla="*/ 14 h 116"/>
                  <a:gd name="T10" fmla="*/ 4 w 71"/>
                  <a:gd name="T11" fmla="*/ 9 h 116"/>
                  <a:gd name="T12" fmla="*/ 7 w 71"/>
                  <a:gd name="T13" fmla="*/ 22 h 116"/>
                  <a:gd name="T14" fmla="*/ 14 w 71"/>
                  <a:gd name="T15" fmla="*/ 136 h 116"/>
                  <a:gd name="T16" fmla="*/ 11 w 71"/>
                  <a:gd name="T17" fmla="*/ 173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116"/>
                  <a:gd name="T29" fmla="*/ 71 w 71"/>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116">
                    <a:moveTo>
                      <a:pt x="55" y="113"/>
                    </a:moveTo>
                    <a:cubicBezTo>
                      <a:pt x="49" y="116"/>
                      <a:pt x="37" y="110"/>
                      <a:pt x="32" y="107"/>
                    </a:cubicBezTo>
                    <a:cubicBezTo>
                      <a:pt x="27" y="104"/>
                      <a:pt x="33" y="110"/>
                      <a:pt x="28" y="97"/>
                    </a:cubicBezTo>
                    <a:cubicBezTo>
                      <a:pt x="23" y="84"/>
                      <a:pt x="8" y="42"/>
                      <a:pt x="4" y="28"/>
                    </a:cubicBezTo>
                    <a:cubicBezTo>
                      <a:pt x="0" y="14"/>
                      <a:pt x="2" y="14"/>
                      <a:pt x="4" y="10"/>
                    </a:cubicBezTo>
                    <a:cubicBezTo>
                      <a:pt x="6" y="6"/>
                      <a:pt x="14" y="4"/>
                      <a:pt x="19" y="5"/>
                    </a:cubicBezTo>
                    <a:cubicBezTo>
                      <a:pt x="24" y="6"/>
                      <a:pt x="27" y="0"/>
                      <a:pt x="35" y="14"/>
                    </a:cubicBezTo>
                    <a:cubicBezTo>
                      <a:pt x="43" y="28"/>
                      <a:pt x="65" y="73"/>
                      <a:pt x="68" y="89"/>
                    </a:cubicBezTo>
                    <a:cubicBezTo>
                      <a:pt x="71" y="105"/>
                      <a:pt x="61" y="110"/>
                      <a:pt x="55" y="113"/>
                    </a:cubicBezTo>
                    <a:close/>
                  </a:path>
                </a:pathLst>
              </a:custGeom>
              <a:solidFill>
                <a:srgbClr val="99CC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9" name="Freeform 67"/>
              <p:cNvSpPr>
                <a:spLocks/>
              </p:cNvSpPr>
              <p:nvPr/>
            </p:nvSpPr>
            <p:spPr bwMode="auto">
              <a:xfrm rot="5477144" flipH="1">
                <a:off x="1614241" y="1305459"/>
                <a:ext cx="28003" cy="180923"/>
              </a:xfrm>
              <a:custGeom>
                <a:avLst/>
                <a:gdLst>
                  <a:gd name="T0" fmla="*/ 0 w 31"/>
                  <a:gd name="T1" fmla="*/ 0 h 177"/>
                  <a:gd name="T2" fmla="*/ 5 w 31"/>
                  <a:gd name="T3" fmla="*/ 49 h 177"/>
                  <a:gd name="T4" fmla="*/ 11 w 31"/>
                  <a:gd name="T5" fmla="*/ 126 h 177"/>
                  <a:gd name="T6" fmla="*/ 15 w 31"/>
                  <a:gd name="T7" fmla="*/ 240 h 177"/>
                  <a:gd name="T8" fmla="*/ 0 60000 65536"/>
                  <a:gd name="T9" fmla="*/ 0 60000 65536"/>
                  <a:gd name="T10" fmla="*/ 0 60000 65536"/>
                  <a:gd name="T11" fmla="*/ 0 60000 65536"/>
                  <a:gd name="T12" fmla="*/ 0 w 31"/>
                  <a:gd name="T13" fmla="*/ 0 h 177"/>
                  <a:gd name="T14" fmla="*/ 31 w 31"/>
                  <a:gd name="T15" fmla="*/ 177 h 177"/>
                </a:gdLst>
                <a:ahLst/>
                <a:cxnLst>
                  <a:cxn ang="T8">
                    <a:pos x="T0" y="T1"/>
                  </a:cxn>
                  <a:cxn ang="T9">
                    <a:pos x="T2" y="T3"/>
                  </a:cxn>
                  <a:cxn ang="T10">
                    <a:pos x="T4" y="T5"/>
                  </a:cxn>
                  <a:cxn ang="T11">
                    <a:pos x="T6" y="T7"/>
                  </a:cxn>
                </a:cxnLst>
                <a:rect l="T12" t="T13" r="T14" b="T15"/>
                <a:pathLst>
                  <a:path w="31" h="177">
                    <a:moveTo>
                      <a:pt x="0" y="0"/>
                    </a:moveTo>
                    <a:cubicBezTo>
                      <a:pt x="2" y="6"/>
                      <a:pt x="7" y="21"/>
                      <a:pt x="10" y="36"/>
                    </a:cubicBezTo>
                    <a:cubicBezTo>
                      <a:pt x="13" y="51"/>
                      <a:pt x="18" y="70"/>
                      <a:pt x="21" y="93"/>
                    </a:cubicBezTo>
                    <a:cubicBezTo>
                      <a:pt x="24" y="116"/>
                      <a:pt x="29" y="163"/>
                      <a:pt x="31" y="177"/>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0" name="Freeform 68"/>
              <p:cNvSpPr>
                <a:spLocks/>
              </p:cNvSpPr>
              <p:nvPr/>
            </p:nvSpPr>
            <p:spPr bwMode="auto">
              <a:xfrm rot="5477144" flipH="1" flipV="1">
                <a:off x="1043058" y="1373585"/>
                <a:ext cx="106622" cy="153453"/>
              </a:xfrm>
              <a:custGeom>
                <a:avLst/>
                <a:gdLst>
                  <a:gd name="T0" fmla="*/ 74 w 109"/>
                  <a:gd name="T1" fmla="*/ 370 h 123"/>
                  <a:gd name="T2" fmla="*/ 61 w 109"/>
                  <a:gd name="T3" fmla="*/ 361 h 123"/>
                  <a:gd name="T4" fmla="*/ 47 w 109"/>
                  <a:gd name="T5" fmla="*/ 333 h 123"/>
                  <a:gd name="T6" fmla="*/ 32 w 109"/>
                  <a:gd name="T7" fmla="*/ 279 h 123"/>
                  <a:gd name="T8" fmla="*/ 15 w 109"/>
                  <a:gd name="T9" fmla="*/ 180 h 123"/>
                  <a:gd name="T10" fmla="*/ 3 w 109"/>
                  <a:gd name="T11" fmla="*/ 94 h 123"/>
                  <a:gd name="T12" fmla="*/ 3 w 109"/>
                  <a:gd name="T13" fmla="*/ 57 h 123"/>
                  <a:gd name="T14" fmla="*/ 14 w 109"/>
                  <a:gd name="T15" fmla="*/ 21 h 123"/>
                  <a:gd name="T16" fmla="*/ 29 w 109"/>
                  <a:gd name="T17" fmla="*/ 12 h 123"/>
                  <a:gd name="T18" fmla="*/ 52 w 109"/>
                  <a:gd name="T19" fmla="*/ 99 h 123"/>
                  <a:gd name="T20" fmla="*/ 66 w 109"/>
                  <a:gd name="T21" fmla="*/ 217 h 123"/>
                  <a:gd name="T22" fmla="*/ 71 w 109"/>
                  <a:gd name="T23" fmla="*/ 29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
                  <a:gd name="T37" fmla="*/ 0 h 123"/>
                  <a:gd name="T38" fmla="*/ 109 w 109"/>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 h="123">
                    <a:moveTo>
                      <a:pt x="109" y="123"/>
                    </a:moveTo>
                    <a:cubicBezTo>
                      <a:pt x="106" y="123"/>
                      <a:pt x="97" y="122"/>
                      <a:pt x="90" y="120"/>
                    </a:cubicBezTo>
                    <a:cubicBezTo>
                      <a:pt x="83" y="118"/>
                      <a:pt x="76" y="115"/>
                      <a:pt x="69" y="111"/>
                    </a:cubicBezTo>
                    <a:cubicBezTo>
                      <a:pt x="62" y="107"/>
                      <a:pt x="54" y="101"/>
                      <a:pt x="46" y="93"/>
                    </a:cubicBezTo>
                    <a:cubicBezTo>
                      <a:pt x="38" y="85"/>
                      <a:pt x="29" y="70"/>
                      <a:pt x="22" y="60"/>
                    </a:cubicBezTo>
                    <a:cubicBezTo>
                      <a:pt x="15" y="50"/>
                      <a:pt x="6" y="38"/>
                      <a:pt x="3" y="31"/>
                    </a:cubicBezTo>
                    <a:cubicBezTo>
                      <a:pt x="0" y="24"/>
                      <a:pt x="0" y="23"/>
                      <a:pt x="3" y="19"/>
                    </a:cubicBezTo>
                    <a:cubicBezTo>
                      <a:pt x="6" y="15"/>
                      <a:pt x="15" y="9"/>
                      <a:pt x="21" y="7"/>
                    </a:cubicBezTo>
                    <a:cubicBezTo>
                      <a:pt x="27" y="5"/>
                      <a:pt x="33" y="0"/>
                      <a:pt x="42" y="4"/>
                    </a:cubicBezTo>
                    <a:cubicBezTo>
                      <a:pt x="51" y="8"/>
                      <a:pt x="67" y="22"/>
                      <a:pt x="76" y="33"/>
                    </a:cubicBezTo>
                    <a:cubicBezTo>
                      <a:pt x="85" y="44"/>
                      <a:pt x="92" y="61"/>
                      <a:pt x="97" y="72"/>
                    </a:cubicBezTo>
                    <a:cubicBezTo>
                      <a:pt x="102" y="83"/>
                      <a:pt x="104" y="95"/>
                      <a:pt x="105" y="99"/>
                    </a:cubicBezTo>
                  </a:path>
                </a:pathLst>
              </a:custGeom>
              <a:solidFill>
                <a:srgbClr val="CCFFFF"/>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1" name="Freeform 69"/>
              <p:cNvSpPr>
                <a:spLocks/>
              </p:cNvSpPr>
              <p:nvPr/>
            </p:nvSpPr>
            <p:spPr bwMode="auto">
              <a:xfrm rot="5477144" flipH="1" flipV="1">
                <a:off x="1278918" y="1235276"/>
                <a:ext cx="28003" cy="304063"/>
              </a:xfrm>
              <a:custGeom>
                <a:avLst/>
                <a:gdLst>
                  <a:gd name="T0" fmla="*/ 0 w 39"/>
                  <a:gd name="T1" fmla="*/ 0 h 301"/>
                  <a:gd name="T2" fmla="*/ 2 w 39"/>
                  <a:gd name="T3" fmla="*/ 47 h 301"/>
                  <a:gd name="T4" fmla="*/ 4 w 39"/>
                  <a:gd name="T5" fmla="*/ 121 h 301"/>
                  <a:gd name="T6" fmla="*/ 6 w 39"/>
                  <a:gd name="T7" fmla="*/ 229 h 301"/>
                  <a:gd name="T8" fmla="*/ 7 w 39"/>
                  <a:gd name="T9" fmla="*/ 389 h 301"/>
                  <a:gd name="T10" fmla="*/ 0 60000 65536"/>
                  <a:gd name="T11" fmla="*/ 0 60000 65536"/>
                  <a:gd name="T12" fmla="*/ 0 60000 65536"/>
                  <a:gd name="T13" fmla="*/ 0 60000 65536"/>
                  <a:gd name="T14" fmla="*/ 0 60000 65536"/>
                  <a:gd name="T15" fmla="*/ 0 w 39"/>
                  <a:gd name="T16" fmla="*/ 0 h 301"/>
                  <a:gd name="T17" fmla="*/ 39 w 39"/>
                  <a:gd name="T18" fmla="*/ 301 h 301"/>
                </a:gdLst>
                <a:ahLst/>
                <a:cxnLst>
                  <a:cxn ang="T10">
                    <a:pos x="T0" y="T1"/>
                  </a:cxn>
                  <a:cxn ang="T11">
                    <a:pos x="T2" y="T3"/>
                  </a:cxn>
                  <a:cxn ang="T12">
                    <a:pos x="T4" y="T5"/>
                  </a:cxn>
                  <a:cxn ang="T13">
                    <a:pos x="T6" y="T7"/>
                  </a:cxn>
                  <a:cxn ang="T14">
                    <a:pos x="T8" y="T9"/>
                  </a:cxn>
                </a:cxnLst>
                <a:rect l="T15" t="T16" r="T17" b="T18"/>
                <a:pathLst>
                  <a:path w="39" h="301">
                    <a:moveTo>
                      <a:pt x="0" y="0"/>
                    </a:moveTo>
                    <a:cubicBezTo>
                      <a:pt x="2" y="6"/>
                      <a:pt x="7" y="21"/>
                      <a:pt x="10" y="36"/>
                    </a:cubicBezTo>
                    <a:cubicBezTo>
                      <a:pt x="13" y="51"/>
                      <a:pt x="18" y="70"/>
                      <a:pt x="21" y="93"/>
                    </a:cubicBezTo>
                    <a:cubicBezTo>
                      <a:pt x="24" y="116"/>
                      <a:pt x="28" y="142"/>
                      <a:pt x="31" y="177"/>
                    </a:cubicBezTo>
                    <a:cubicBezTo>
                      <a:pt x="34" y="212"/>
                      <a:pt x="37" y="275"/>
                      <a:pt x="39" y="301"/>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2" name="Freeform 70"/>
              <p:cNvSpPr>
                <a:spLocks/>
              </p:cNvSpPr>
              <p:nvPr/>
            </p:nvSpPr>
            <p:spPr bwMode="auto">
              <a:xfrm rot="5477144" flipH="1">
                <a:off x="1553616" y="1365073"/>
                <a:ext cx="28003" cy="60622"/>
              </a:xfrm>
              <a:custGeom>
                <a:avLst/>
                <a:gdLst>
                  <a:gd name="T0" fmla="*/ 0 w 35"/>
                  <a:gd name="T1" fmla="*/ 0 h 56"/>
                  <a:gd name="T2" fmla="*/ 7 w 35"/>
                  <a:gd name="T3" fmla="*/ 13 h 56"/>
                  <a:gd name="T4" fmla="*/ 10 w 35"/>
                  <a:gd name="T5" fmla="*/ 55 h 56"/>
                  <a:gd name="T6" fmla="*/ 10 w 35"/>
                  <a:gd name="T7" fmla="*/ 95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73" name="Group 71"/>
              <p:cNvGrpSpPr>
                <a:grpSpLocks/>
              </p:cNvGrpSpPr>
              <p:nvPr/>
            </p:nvGrpSpPr>
            <p:grpSpPr bwMode="auto">
              <a:xfrm rot="5477144" flipH="1" flipV="1">
                <a:off x="1198337" y="1176821"/>
                <a:ext cx="107700" cy="394051"/>
                <a:chOff x="1736730" y="268660"/>
                <a:chExt cx="105" cy="402"/>
              </a:xfrm>
            </p:grpSpPr>
            <p:sp>
              <p:nvSpPr>
                <p:cNvPr id="274" name="Freeform 72"/>
                <p:cNvSpPr>
                  <a:spLocks/>
                </p:cNvSpPr>
                <p:nvPr/>
              </p:nvSpPr>
              <p:spPr bwMode="auto">
                <a:xfrm>
                  <a:off x="1736778" y="268886"/>
                  <a:ext cx="40" cy="174"/>
                </a:xfrm>
                <a:custGeom>
                  <a:avLst/>
                  <a:gdLst>
                    <a:gd name="T0" fmla="*/ 6 w 40"/>
                    <a:gd name="T1" fmla="*/ 174 h 174"/>
                    <a:gd name="T2" fmla="*/ 1 w 40"/>
                    <a:gd name="T3" fmla="*/ 75 h 174"/>
                    <a:gd name="T4" fmla="*/ 1 w 40"/>
                    <a:gd name="T5" fmla="*/ 27 h 174"/>
                    <a:gd name="T6" fmla="*/ 4 w 40"/>
                    <a:gd name="T7" fmla="*/ 3 h 174"/>
                    <a:gd name="T8" fmla="*/ 27 w 40"/>
                    <a:gd name="T9" fmla="*/ 8 h 174"/>
                    <a:gd name="T10" fmla="*/ 31 w 40"/>
                    <a:gd name="T11" fmla="*/ 41 h 174"/>
                    <a:gd name="T12" fmla="*/ 40 w 40"/>
                    <a:gd name="T13" fmla="*/ 173 h 174"/>
                    <a:gd name="T14" fmla="*/ 0 60000 65536"/>
                    <a:gd name="T15" fmla="*/ 0 60000 65536"/>
                    <a:gd name="T16" fmla="*/ 0 60000 65536"/>
                    <a:gd name="T17" fmla="*/ 0 60000 65536"/>
                    <a:gd name="T18" fmla="*/ 0 60000 65536"/>
                    <a:gd name="T19" fmla="*/ 0 60000 65536"/>
                    <a:gd name="T20" fmla="*/ 0 60000 65536"/>
                    <a:gd name="T21" fmla="*/ 0 w 40"/>
                    <a:gd name="T22" fmla="*/ 0 h 174"/>
                    <a:gd name="T23" fmla="*/ 40 w 40"/>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74">
                      <a:moveTo>
                        <a:pt x="6" y="174"/>
                      </a:moveTo>
                      <a:cubicBezTo>
                        <a:pt x="6" y="158"/>
                        <a:pt x="2" y="99"/>
                        <a:pt x="1" y="75"/>
                      </a:cubicBezTo>
                      <a:cubicBezTo>
                        <a:pt x="0" y="51"/>
                        <a:pt x="1" y="39"/>
                        <a:pt x="1" y="27"/>
                      </a:cubicBezTo>
                      <a:cubicBezTo>
                        <a:pt x="1" y="15"/>
                        <a:pt x="0" y="6"/>
                        <a:pt x="4" y="3"/>
                      </a:cubicBezTo>
                      <a:cubicBezTo>
                        <a:pt x="8" y="0"/>
                        <a:pt x="23" y="2"/>
                        <a:pt x="27" y="8"/>
                      </a:cubicBezTo>
                      <a:cubicBezTo>
                        <a:pt x="31" y="14"/>
                        <a:pt x="29" y="14"/>
                        <a:pt x="31" y="41"/>
                      </a:cubicBezTo>
                      <a:cubicBezTo>
                        <a:pt x="33" y="68"/>
                        <a:pt x="38" y="146"/>
                        <a:pt x="40" y="173"/>
                      </a:cubicBezTo>
                    </a:path>
                  </a:pathLst>
                </a:custGeom>
                <a:solidFill>
                  <a:srgbClr val="808080"/>
                </a:solidFill>
                <a:ln w="3175" cap="flat" cmpd="sng">
                  <a:solidFill>
                    <a:srgbClr val="000000"/>
                  </a:solidFill>
                  <a:prstDash val="solid"/>
                  <a:round/>
                  <a:headEnd type="none" w="sm" len="sm"/>
                  <a:tailEnd type="none" w="sm" len="sm"/>
                </a:ln>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5" name="Freeform 73"/>
                <p:cNvSpPr>
                  <a:spLocks/>
                </p:cNvSpPr>
                <p:nvPr/>
              </p:nvSpPr>
              <p:spPr bwMode="auto">
                <a:xfrm>
                  <a:off x="1736730" y="268660"/>
                  <a:ext cx="105" cy="402"/>
                </a:xfrm>
                <a:custGeom>
                  <a:avLst/>
                  <a:gdLst>
                    <a:gd name="T0" fmla="*/ 0 w 105"/>
                    <a:gd name="T1" fmla="*/ 0 h 402"/>
                    <a:gd name="T2" fmla="*/ 28 w 105"/>
                    <a:gd name="T3" fmla="*/ 15 h 402"/>
                    <a:gd name="T4" fmla="*/ 46 w 105"/>
                    <a:gd name="T5" fmla="*/ 43 h 402"/>
                    <a:gd name="T6" fmla="*/ 63 w 105"/>
                    <a:gd name="T7" fmla="*/ 81 h 402"/>
                    <a:gd name="T8" fmla="*/ 88 w 105"/>
                    <a:gd name="T9" fmla="*/ 180 h 402"/>
                    <a:gd name="T10" fmla="*/ 105 w 105"/>
                    <a:gd name="T11" fmla="*/ 402 h 402"/>
                    <a:gd name="T12" fmla="*/ 0 60000 65536"/>
                    <a:gd name="T13" fmla="*/ 0 60000 65536"/>
                    <a:gd name="T14" fmla="*/ 0 60000 65536"/>
                    <a:gd name="T15" fmla="*/ 0 60000 65536"/>
                    <a:gd name="T16" fmla="*/ 0 60000 65536"/>
                    <a:gd name="T17" fmla="*/ 0 60000 65536"/>
                    <a:gd name="T18" fmla="*/ 0 w 105"/>
                    <a:gd name="T19" fmla="*/ 0 h 402"/>
                    <a:gd name="T20" fmla="*/ 105 w 105"/>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5" h="402">
                      <a:moveTo>
                        <a:pt x="0" y="0"/>
                      </a:moveTo>
                      <a:cubicBezTo>
                        <a:pt x="10" y="4"/>
                        <a:pt x="20" y="8"/>
                        <a:pt x="28" y="15"/>
                      </a:cubicBezTo>
                      <a:cubicBezTo>
                        <a:pt x="36" y="22"/>
                        <a:pt x="40" y="32"/>
                        <a:pt x="46" y="43"/>
                      </a:cubicBezTo>
                      <a:cubicBezTo>
                        <a:pt x="52" y="54"/>
                        <a:pt x="56" y="58"/>
                        <a:pt x="63" y="81"/>
                      </a:cubicBezTo>
                      <a:cubicBezTo>
                        <a:pt x="70" y="104"/>
                        <a:pt x="81" y="127"/>
                        <a:pt x="88" y="180"/>
                      </a:cubicBezTo>
                      <a:cubicBezTo>
                        <a:pt x="95" y="233"/>
                        <a:pt x="101" y="356"/>
                        <a:pt x="105" y="402"/>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6" name="Freeform 74"/>
                <p:cNvSpPr>
                  <a:spLocks/>
                </p:cNvSpPr>
                <p:nvPr/>
              </p:nvSpPr>
              <p:spPr bwMode="auto">
                <a:xfrm>
                  <a:off x="1736794" y="268888"/>
                  <a:ext cx="35" cy="56"/>
                </a:xfrm>
                <a:custGeom>
                  <a:avLst/>
                  <a:gdLst>
                    <a:gd name="T0" fmla="*/ 0 w 35"/>
                    <a:gd name="T1" fmla="*/ 0 h 56"/>
                    <a:gd name="T2" fmla="*/ 26 w 35"/>
                    <a:gd name="T3" fmla="*/ 8 h 56"/>
                    <a:gd name="T4" fmla="*/ 32 w 35"/>
                    <a:gd name="T5" fmla="*/ 32 h 56"/>
                    <a:gd name="T6" fmla="*/ 35 w 35"/>
                    <a:gd name="T7" fmla="*/ 56 h 56"/>
                    <a:gd name="T8" fmla="*/ 0 60000 65536"/>
                    <a:gd name="T9" fmla="*/ 0 60000 65536"/>
                    <a:gd name="T10" fmla="*/ 0 60000 65536"/>
                    <a:gd name="T11" fmla="*/ 0 60000 65536"/>
                    <a:gd name="T12" fmla="*/ 0 w 35"/>
                    <a:gd name="T13" fmla="*/ 0 h 56"/>
                    <a:gd name="T14" fmla="*/ 35 w 35"/>
                    <a:gd name="T15" fmla="*/ 56 h 56"/>
                  </a:gdLst>
                  <a:ahLst/>
                  <a:cxnLst>
                    <a:cxn ang="T8">
                      <a:pos x="T0" y="T1"/>
                    </a:cxn>
                    <a:cxn ang="T9">
                      <a:pos x="T2" y="T3"/>
                    </a:cxn>
                    <a:cxn ang="T10">
                      <a:pos x="T4" y="T5"/>
                    </a:cxn>
                    <a:cxn ang="T11">
                      <a:pos x="T6" y="T7"/>
                    </a:cxn>
                  </a:cxnLst>
                  <a:rect l="T12" t="T13" r="T14" b="T15"/>
                  <a:pathLst>
                    <a:path w="35" h="56">
                      <a:moveTo>
                        <a:pt x="0" y="0"/>
                      </a:moveTo>
                      <a:cubicBezTo>
                        <a:pt x="4" y="2"/>
                        <a:pt x="21" y="3"/>
                        <a:pt x="26" y="8"/>
                      </a:cubicBezTo>
                      <a:cubicBezTo>
                        <a:pt x="31" y="13"/>
                        <a:pt x="31" y="24"/>
                        <a:pt x="32" y="32"/>
                      </a:cubicBezTo>
                      <a:cubicBezTo>
                        <a:pt x="33" y="40"/>
                        <a:pt x="34" y="48"/>
                        <a:pt x="35" y="56"/>
                      </a:cubicBezTo>
                    </a:path>
                  </a:pathLst>
                </a:custGeom>
                <a:noFill/>
                <a:ln w="317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square"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cxnSp>
          <p:nvCxnSpPr>
            <p:cNvPr id="205" name="直線矢印コネクタ 204"/>
            <p:cNvCxnSpPr/>
            <p:nvPr/>
          </p:nvCxnSpPr>
          <p:spPr>
            <a:xfrm flipH="1" flipV="1">
              <a:off x="4265662" y="2957690"/>
              <a:ext cx="624319" cy="913159"/>
            </a:xfrm>
            <a:prstGeom prst="straightConnector1">
              <a:avLst/>
            </a:prstGeom>
            <a:ln w="76200">
              <a:solidFill>
                <a:srgbClr val="FF0000"/>
              </a:solidFill>
              <a:prstDash val="sysDot"/>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353" name="正方形/長方形 352"/>
          <p:cNvSpPr/>
          <p:nvPr/>
        </p:nvSpPr>
        <p:spPr>
          <a:xfrm>
            <a:off x="2832051" y="1697883"/>
            <a:ext cx="2947845" cy="584775"/>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rPr>
              <a:t>Emergency braking area</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600" b="1" dirty="0">
                <a:solidFill>
                  <a:prstClr val="black"/>
                </a:solidFill>
                <a:effectLst>
                  <a:glow rad="101600">
                    <a:prstClr val="white">
                      <a:alpha val="60000"/>
                    </a:prstClr>
                  </a:glow>
                </a:effectLst>
                <a:latin typeface="Arial" panose="020B0604020202020204" pitchFamily="34" charset="0"/>
                <a:ea typeface="Meiryo UI" panose="020B0604030504040204" pitchFamily="50" charset="-128"/>
                <a:cs typeface="Arial" panose="020B0604020202020204" pitchFamily="34" charset="0"/>
              </a:rPr>
              <a:t>（</a:t>
            </a:r>
            <a:r>
              <a:rPr kumimoji="0" lang="en-US" altLang="ja-JP" sz="1600" b="1" dirty="0">
                <a:solidFill>
                  <a:prstClr val="black"/>
                </a:solidFill>
                <a:effectLst>
                  <a:glow rad="101600">
                    <a:prstClr val="white">
                      <a:alpha val="60000"/>
                    </a:prstClr>
                  </a:glow>
                </a:effectLst>
                <a:latin typeface="Arial" panose="020B0604020202020204" pitchFamily="34" charset="0"/>
                <a:ea typeface="Meiryo UI" panose="020B0604030504040204" pitchFamily="50" charset="-128"/>
                <a:cs typeface="Arial" panose="020B0604020202020204" pitchFamily="34" charset="0"/>
              </a:rPr>
              <a:t>TTC</a:t>
            </a:r>
            <a:r>
              <a:rPr kumimoji="0" lang="ja-JP" altLang="en-US" sz="1600" b="1" dirty="0">
                <a:solidFill>
                  <a:prstClr val="black"/>
                </a:solidFill>
                <a:effectLst>
                  <a:glow rad="101600">
                    <a:prstClr val="white">
                      <a:alpha val="60000"/>
                    </a:prstClr>
                  </a:glow>
                </a:effectLst>
                <a:latin typeface="Arial" panose="020B0604020202020204" pitchFamily="34" charset="0"/>
                <a:ea typeface="Meiryo UI" panose="020B0604030504040204" pitchFamily="50" charset="-128"/>
                <a:cs typeface="Arial" panose="020B0604020202020204" pitchFamily="34" charset="0"/>
              </a:rPr>
              <a:t>＜＝２</a:t>
            </a:r>
            <a:r>
              <a:rPr kumimoji="0" lang="en-US" altLang="ja-JP" sz="1600" b="1" dirty="0">
                <a:solidFill>
                  <a:prstClr val="black"/>
                </a:solidFill>
                <a:effectLst>
                  <a:glow rad="101600">
                    <a:prstClr val="white">
                      <a:alpha val="60000"/>
                    </a:prstClr>
                  </a:glow>
                </a:effectLst>
                <a:latin typeface="Arial" panose="020B0604020202020204" pitchFamily="34" charset="0"/>
                <a:ea typeface="Meiryo UI" panose="020B0604030504040204" pitchFamily="50" charset="-128"/>
                <a:cs typeface="Arial" panose="020B0604020202020204" pitchFamily="34" charset="0"/>
              </a:rPr>
              <a:t>sec)</a:t>
            </a:r>
            <a:endParaRPr kumimoji="0" lang="ja-JP" altLang="en-US" sz="1600" b="1" i="0" u="none" strike="noStrike" kern="1200" cap="none" spc="0" normalizeH="0" baseline="0" noProof="0" dirty="0">
              <a:ln>
                <a:noFill/>
              </a:ln>
              <a:solidFill>
                <a:prstClr val="black"/>
              </a:solidFill>
              <a:effectLst>
                <a:glow rad="101600">
                  <a:prstClr val="white">
                    <a:alpha val="60000"/>
                  </a:prstClr>
                </a:glow>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354" name="タイトル 1"/>
          <p:cNvSpPr txBox="1">
            <a:spLocks/>
          </p:cNvSpPr>
          <p:nvPr/>
        </p:nvSpPr>
        <p:spPr>
          <a:xfrm>
            <a:off x="48625" y="76523"/>
            <a:ext cx="9235882" cy="439718"/>
          </a:xfrm>
          <a:prstGeom prst="rect">
            <a:avLst/>
          </a:prstGeom>
        </p:spPr>
        <p:txBody>
          <a:bodyPr vert="horz" lIns="91440" tIns="45720" rIns="91440" bIns="45720" rtlCol="0" anchor="ctr">
            <a:noAutofit/>
          </a:bodyPr>
          <a:lstStyle>
            <a:defPPr>
              <a:defRPr lang="ja-JP"/>
            </a:defPPr>
            <a:lvl1pPr marR="0" lvl="0" indent="0" defTabSz="914400" fontAlgn="auto">
              <a:lnSpc>
                <a:spcPct val="100000"/>
              </a:lnSpc>
              <a:spcBef>
                <a:spcPct val="0"/>
              </a:spcBef>
              <a:spcAft>
                <a:spcPts val="0"/>
              </a:spcAft>
              <a:buClrTx/>
              <a:buSzTx/>
              <a:buFontTx/>
              <a:buNone/>
              <a:tabLst/>
              <a:defRPr sz="2800" b="0" i="0" u="none" strike="noStrike"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eiryo UI" panose="020B0604030504040204" pitchFamily="50" charset="-128"/>
                <a:cs typeface="Arial" panose="020B0604020202020204" pitchFamily="34" charset="0"/>
              </a:defRPr>
            </a:lvl1pPr>
          </a:lstStyle>
          <a:p>
            <a:r>
              <a:rPr lang="en-US" altLang="ja-JP" dirty="0"/>
              <a:t>Risk Perceived Boundary by Longitudinal Distance</a:t>
            </a:r>
          </a:p>
        </p:txBody>
      </p:sp>
      <p:sp>
        <p:nvSpPr>
          <p:cNvPr id="3" name="スライド番号プレースホルダー 2"/>
          <p:cNvSpPr>
            <a:spLocks noGrp="1"/>
          </p:cNvSpPr>
          <p:nvPr>
            <p:ph type="sldNum" sz="quarter" idx="12"/>
          </p:nvPr>
        </p:nvSpPr>
        <p:spPr/>
        <p:txBody>
          <a:bodyPr/>
          <a:lstStyle/>
          <a:p>
            <a:fld id="{1F25B796-51C5-48F3-97B0-F4A72A0E66D1}" type="slidenum">
              <a:rPr kumimoji="1" lang="ja-JP" altLang="en-US" smtClean="0"/>
              <a:t>9</a:t>
            </a:fld>
            <a:endParaRPr kumimoji="1" lang="ja-JP" altLang="en-US"/>
          </a:p>
        </p:txBody>
      </p:sp>
    </p:spTree>
    <p:extLst>
      <p:ext uri="{BB962C8B-B14F-4D97-AF65-F5344CB8AC3E}">
        <p14:creationId xmlns:p14="http://schemas.microsoft.com/office/powerpoint/2010/main" val="2636689863"/>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4106</Words>
  <Application>Microsoft Office PowerPoint</Application>
  <PresentationFormat>A4 Paper (210x297 mm)</PresentationFormat>
  <Paragraphs>446</Paragraphs>
  <Slides>21</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Meiryo UI</vt:lpstr>
      <vt:lpstr>游ゴシック</vt:lpstr>
      <vt:lpstr>游ゴシック Light</vt:lpstr>
      <vt:lpstr>Arial</vt:lpstr>
      <vt:lpstr>Arial Narrow</vt:lpstr>
      <vt:lpstr>Calibri</vt:lpstr>
      <vt:lpstr>Times New Roman</vt:lpstr>
      <vt:lpstr>Office テーマ</vt:lpstr>
      <vt:lpstr>Office ​​テーマ</vt:lpstr>
      <vt:lpstr>PowerPoint Presentation</vt:lpstr>
      <vt:lpstr>Agenda</vt:lpstr>
      <vt:lpstr>Background</vt:lpstr>
      <vt:lpstr>PowerPoint Presentation</vt:lpstr>
      <vt:lpstr>PowerPoint Presentation</vt:lpstr>
      <vt:lpstr>Basis for each parameter </vt:lpstr>
      <vt:lpstr>PowerPoint Presentation</vt:lpstr>
      <vt:lpstr>PowerPoint Presentation</vt:lpstr>
      <vt:lpstr>PowerPoint Presentation</vt:lpstr>
      <vt:lpstr>PowerPoint Presentation</vt:lpstr>
      <vt:lpstr>PowerPoint Presentation</vt:lpstr>
      <vt:lpstr>Analysis of Risk Perception Time by DS Test</vt:lpstr>
      <vt:lpstr>PowerPoint Presentation</vt:lpstr>
      <vt:lpstr>PowerPoint Presentation</vt:lpstr>
      <vt:lpstr>Driver Reaction Time Against Cut-in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2019-10-09T23:31:22Z</dcterms:created>
  <dcterms:modified xsi:type="dcterms:W3CDTF">2020-11-17T09:24:12Z</dcterms:modified>
</cp:coreProperties>
</file>