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1243" r:id="rId3"/>
    <p:sldId id="1280" r:id="rId4"/>
    <p:sldId id="1296" r:id="rId5"/>
    <p:sldId id="1348" r:id="rId6"/>
    <p:sldId id="1276" r:id="rId7"/>
    <p:sldId id="1277" r:id="rId8"/>
    <p:sldId id="1350" r:id="rId9"/>
    <p:sldId id="1427" r:id="rId10"/>
    <p:sldId id="1366" r:id="rId11"/>
    <p:sldId id="1367" r:id="rId12"/>
    <p:sldId id="1368" r:id="rId13"/>
    <p:sldId id="1369" r:id="rId14"/>
    <p:sldId id="1351" r:id="rId15"/>
    <p:sldId id="1272" r:id="rId16"/>
    <p:sldId id="1417" r:id="rId17"/>
    <p:sldId id="1418" r:id="rId18"/>
    <p:sldId id="1419" r:id="rId19"/>
    <p:sldId id="1429" r:id="rId20"/>
    <p:sldId id="1420" r:id="rId21"/>
    <p:sldId id="1421" r:id="rId22"/>
    <p:sldId id="1422" r:id="rId23"/>
    <p:sldId id="1353" r:id="rId24"/>
    <p:sldId id="1425" r:id="rId25"/>
    <p:sldId id="1424" r:id="rId26"/>
    <p:sldId id="1354" r:id="rId27"/>
    <p:sldId id="1274" r:id="rId28"/>
    <p:sldId id="143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 initials="DR" lastIdx="1" clrIdx="0">
    <p:extLst>
      <p:ext uri="{19B8F6BF-5375-455C-9EA6-DF929625EA0E}">
        <p15:presenceInfo xmlns:p15="http://schemas.microsoft.com/office/powerpoint/2012/main" userId="Aut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8DCD"/>
    <a:srgbClr val="5B92E5"/>
    <a:srgbClr val="418FDE"/>
    <a:srgbClr val="FF9900"/>
    <a:srgbClr val="C00000"/>
    <a:srgbClr val="3498D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64" d="100"/>
          <a:sy n="64" d="100"/>
        </p:scale>
        <p:origin x="28" y="106"/>
      </p:cViewPr>
      <p:guideLst/>
    </p:cSldViewPr>
  </p:slideViewPr>
  <p:outlineViewPr>
    <p:cViewPr>
      <p:scale>
        <a:sx n="33" d="100"/>
        <a:sy n="33" d="100"/>
      </p:scale>
      <p:origin x="0" y="-10060"/>
    </p:cViewPr>
  </p:outlineViewPr>
  <p:notesTextViewPr>
    <p:cViewPr>
      <p:scale>
        <a:sx n="1" d="1"/>
        <a:sy n="1" d="1"/>
      </p:scale>
      <p:origin x="0" y="0"/>
    </p:cViewPr>
  </p:notesTextViewPr>
  <p:sorterViewPr>
    <p:cViewPr>
      <p:scale>
        <a:sx n="20" d="100"/>
        <a:sy n="2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 Id="rId8" Type="http://schemas.openxmlformats.org/officeDocument/2006/relationships/slide" Target="slides/slide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1002BB-FB0A-4C1E-8FA9-162AEA103B9B}"/>
              </a:ext>
            </a:extLst>
          </p:cNvPr>
          <p:cNvSpPr>
            <a:spLocks noGrp="1"/>
          </p:cNvSpPr>
          <p:nvPr>
            <p:ph type="title"/>
          </p:nvPr>
        </p:nvSpPr>
        <p:spPr>
          <a:xfrm>
            <a:off x="457200" y="1"/>
            <a:ext cx="8229600" cy="731520"/>
          </a:xfrm>
        </p:spPr>
        <p:txBody>
          <a:bodyPr>
            <a:normAutofit/>
          </a:bodyPr>
          <a:lstStyle>
            <a:lvl1pPr>
              <a:defRPr sz="3600">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93D621B6-356F-47D9-B746-D2D7C4C74035}"/>
              </a:ext>
            </a:extLst>
          </p:cNvPr>
          <p:cNvSpPr>
            <a:spLocks noGrp="1"/>
          </p:cNvSpPr>
          <p:nvPr>
            <p:ph idx="1"/>
          </p:nvPr>
        </p:nvSpPr>
        <p:spPr>
          <a:xfrm>
            <a:off x="548640" y="1188720"/>
            <a:ext cx="1051560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61E3089-EA30-4A62-AFBC-DBAA978C3868}"/>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5" name="Footer Placeholder 4">
            <a:extLst>
              <a:ext uri="{FF2B5EF4-FFF2-40B4-BE49-F238E27FC236}">
                <a16:creationId xmlns:a16="http://schemas.microsoft.com/office/drawing/2014/main" id="{BAC6E6AC-892D-42A3-A38F-3F06AE7C48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ACF05E-9A8C-42A9-8863-CA202C12798F}"/>
              </a:ext>
            </a:extLst>
          </p:cNvPr>
          <p:cNvSpPr>
            <a:spLocks noGrp="1"/>
          </p:cNvSpPr>
          <p:nvPr>
            <p:ph type="sldNum" sz="quarter" idx="12"/>
          </p:nvPr>
        </p:nvSpPr>
        <p:spPr/>
        <p:txBody>
          <a:bodyPr/>
          <a:lstStyle/>
          <a:p>
            <a:fld id="{2CD5F62D-3CA7-41B5-8C7F-06712F182552}" type="slidenum">
              <a:rPr lang="en-US" smtClean="0"/>
              <a:t>‹#›</a:t>
            </a:fld>
            <a:endParaRPr lang="en-US"/>
          </a:p>
        </p:txBody>
      </p:sp>
      <p:sp>
        <p:nvSpPr>
          <p:cNvPr id="10" name="TextBox 9">
            <a:extLst>
              <a:ext uri="{FF2B5EF4-FFF2-40B4-BE49-F238E27FC236}">
                <a16:creationId xmlns:a16="http://schemas.microsoft.com/office/drawing/2014/main" id="{5CCEC51C-E16A-40E3-868B-3AA8EC9A9440}"/>
              </a:ext>
            </a:extLst>
          </p:cNvPr>
          <p:cNvSpPr txBox="1"/>
          <p:nvPr userDrawn="1"/>
        </p:nvSpPr>
        <p:spPr>
          <a:xfrm>
            <a:off x="9249508" y="6153334"/>
            <a:ext cx="2639441" cy="646331"/>
          </a:xfrm>
          <a:prstGeom prst="rect">
            <a:avLst/>
          </a:prstGeom>
          <a:noFill/>
        </p:spPr>
        <p:txBody>
          <a:bodyPr wrap="none" rtlCol="0">
            <a:spAutoFit/>
          </a:bodyPr>
          <a:lstStyle/>
          <a:p>
            <a:r>
              <a:rPr lang="en-US" sz="1200" dirty="0">
                <a:latin typeface="Arial Nova" panose="020B0504020202020204" pitchFamily="34" charset="0"/>
              </a:rPr>
              <a:t>Document FRAV-08-03</a:t>
            </a:r>
          </a:p>
          <a:p>
            <a:r>
              <a:rPr lang="en-US" sz="1200" baseline="0" dirty="0">
                <a:latin typeface="Arial Nova" panose="020B0504020202020204" pitchFamily="34" charset="0"/>
              </a:rPr>
              <a:t>8</a:t>
            </a:r>
            <a:r>
              <a:rPr lang="en-US" sz="1200" baseline="30000" dirty="0">
                <a:latin typeface="Arial Nova" panose="020B0504020202020204" pitchFamily="34" charset="0"/>
              </a:rPr>
              <a:t>th</a:t>
            </a:r>
            <a:r>
              <a:rPr lang="en-US" sz="1200" dirty="0">
                <a:latin typeface="Arial Nova" panose="020B0504020202020204" pitchFamily="34" charset="0"/>
              </a:rPr>
              <a:t> FRAV session, 8 December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3197633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72524-E911-4563-B58F-4F701D87FA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84125C-5E82-488F-85A6-7C4872B641C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B4787C-88F9-4E85-A259-31EFF9EC1741}"/>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5" name="Footer Placeholder 4">
            <a:extLst>
              <a:ext uri="{FF2B5EF4-FFF2-40B4-BE49-F238E27FC236}">
                <a16:creationId xmlns:a16="http://schemas.microsoft.com/office/drawing/2014/main" id="{4AFE51C5-145F-46BE-916C-C25DE79139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9492DE-BDBE-4C5D-97F5-EEDA0B4BAD11}"/>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3328769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2882-4BA7-40F5-89F6-AD1D23D20C3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CC9C011-BBA7-4D9C-BE34-ACF2875A71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4D2ECF2-2435-4F82-9F4B-2C235E2B77FC}"/>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5" name="Footer Placeholder 4">
            <a:extLst>
              <a:ext uri="{FF2B5EF4-FFF2-40B4-BE49-F238E27FC236}">
                <a16:creationId xmlns:a16="http://schemas.microsoft.com/office/drawing/2014/main" id="{2034B7A0-4494-45A8-BABD-6C3009D0D9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9A78EA-B3BF-405B-ACCA-A40BED44E9A5}"/>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36102733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D0B550-043A-404D-998D-C323652F7F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34E625-A3B7-44F9-B823-96E904389C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AF08D5D-763F-4488-9082-D1384FD779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1A0F198-2723-42AD-8BF2-C8CFD685D42B}"/>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6" name="Footer Placeholder 5">
            <a:extLst>
              <a:ext uri="{FF2B5EF4-FFF2-40B4-BE49-F238E27FC236}">
                <a16:creationId xmlns:a16="http://schemas.microsoft.com/office/drawing/2014/main" id="{A66F99D2-D6F8-4BAF-8BB2-41CA2E4874A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DDC56F-21D4-47DE-A7E8-A87CE46DEE13}"/>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40648681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6CAF2-2A8F-4C20-A6C4-C407CF00754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C3EA4F6-5A1B-4D7A-A0AC-21D363B9D1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BC127BB-8FB1-4563-9CA9-D61E5A9BE6A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E2485B2-5C5A-4103-A849-6DE0D0107E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F25151E-A56A-44B1-B5D8-0B805673FEE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DA237C-407C-4489-80C1-DCCE8314448A}"/>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8" name="Footer Placeholder 7">
            <a:extLst>
              <a:ext uri="{FF2B5EF4-FFF2-40B4-BE49-F238E27FC236}">
                <a16:creationId xmlns:a16="http://schemas.microsoft.com/office/drawing/2014/main" id="{25870A4B-785B-4462-B149-AA7AE2C8078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9EC753-A034-45FD-A78D-34765BF12417}"/>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9383230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6E63B-462F-4060-914B-514D7F4D70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7F606A-B45D-4FD8-9763-C72C659D52A3}"/>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4" name="Footer Placeholder 3">
            <a:extLst>
              <a:ext uri="{FF2B5EF4-FFF2-40B4-BE49-F238E27FC236}">
                <a16:creationId xmlns:a16="http://schemas.microsoft.com/office/drawing/2014/main" id="{6B32A48D-FB31-4762-893F-03949B59E80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1A9E627-F0FF-44B2-91E5-361EFEEE42F5}"/>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7492040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D72F7DD-DA19-4FA7-8852-F98CC1B24AAA}"/>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3" name="Footer Placeholder 2">
            <a:extLst>
              <a:ext uri="{FF2B5EF4-FFF2-40B4-BE49-F238E27FC236}">
                <a16:creationId xmlns:a16="http://schemas.microsoft.com/office/drawing/2014/main" id="{894938B2-E83C-4172-8607-D665A93ADF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C5F2630-9F84-4B35-90CE-957EAE13AA04}"/>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18215934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90815-B8CD-463D-AB7C-3C71BB6186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7B84A5E-930B-4848-B161-D8571CC3BA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3ECC93-BBAA-4B76-B1F9-4823FC09DF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0A15F8-F7DD-48F2-8A0C-D32EB6553BCB}"/>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6" name="Footer Placeholder 5">
            <a:extLst>
              <a:ext uri="{FF2B5EF4-FFF2-40B4-BE49-F238E27FC236}">
                <a16:creationId xmlns:a16="http://schemas.microsoft.com/office/drawing/2014/main" id="{B2964202-0246-431E-9A75-8F98981FDB5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FE0B90-19B8-4008-B0BE-238A82949472}"/>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886647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D1D27D-C8A3-4189-8CF5-18788B2CB87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123681-2129-42A2-AD8F-DE1D9E1EC1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AA791CC-BC03-4AB4-B429-09496D68CE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D5C8B8-E1DA-466A-80E6-D2D61BBC58B1}"/>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6" name="Footer Placeholder 5">
            <a:extLst>
              <a:ext uri="{FF2B5EF4-FFF2-40B4-BE49-F238E27FC236}">
                <a16:creationId xmlns:a16="http://schemas.microsoft.com/office/drawing/2014/main" id="{00F24587-7E67-4439-BF19-D195C61197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CB168E-1B04-4CFD-864A-DC09D3A26F5C}"/>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0180162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F8BA1-2B64-467B-B4A9-DAF7FC02A28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8A9355D-4D71-41E8-BE7A-3DC2DB4749B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A2DE93-3710-4745-8472-977C5C5E72BA}"/>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5" name="Footer Placeholder 4">
            <a:extLst>
              <a:ext uri="{FF2B5EF4-FFF2-40B4-BE49-F238E27FC236}">
                <a16:creationId xmlns:a16="http://schemas.microsoft.com/office/drawing/2014/main" id="{EEFEA8EB-E4FF-42D8-8EC6-24FC00DD09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D469B1-EAD4-42B0-AC94-E09B37CEEA13}"/>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40766885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5F1BA6-B0FE-40ED-A4E4-3EADF048B93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8F8CF45-8ED9-4971-90F9-315B734A84B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C1700B-8A33-4FEA-8B94-6137090EBF2A}"/>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5" name="Footer Placeholder 4">
            <a:extLst>
              <a:ext uri="{FF2B5EF4-FFF2-40B4-BE49-F238E27FC236}">
                <a16:creationId xmlns:a16="http://schemas.microsoft.com/office/drawing/2014/main" id="{767245D2-5090-4B20-B07C-CD0098A4CA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E0C4F7-BF53-4BDB-9C12-8BAAD3D915BC}"/>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2273049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C1CB41-9834-4A52-A0EA-2D7053BFAC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969D343-81E1-4FE5-9518-D7987EC2CBF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3A877E-01A2-43A0-A747-1AFFAEB133AE}"/>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5" name="Footer Placeholder 4">
            <a:extLst>
              <a:ext uri="{FF2B5EF4-FFF2-40B4-BE49-F238E27FC236}">
                <a16:creationId xmlns:a16="http://schemas.microsoft.com/office/drawing/2014/main" id="{609AB43F-F2B8-4A09-A7E5-39FF6E006B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D37981-B85C-47CD-825F-6A25AC08CDA3}"/>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49471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8F2B88F-3669-4E29-8C7D-BCE05019F6D1}"/>
              </a:ext>
            </a:extLst>
          </p:cNvPr>
          <p:cNvSpPr>
            <a:spLocks noGrp="1"/>
          </p:cNvSpPr>
          <p:nvPr>
            <p:ph sz="half" idx="1"/>
          </p:nvPr>
        </p:nvSpPr>
        <p:spPr>
          <a:xfrm>
            <a:off x="45720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D7B89B7-2628-4FF0-9EBC-AB761FD8BA07}"/>
              </a:ext>
            </a:extLst>
          </p:cNvPr>
          <p:cNvSpPr>
            <a:spLocks noGrp="1"/>
          </p:cNvSpPr>
          <p:nvPr>
            <p:ph sz="half" idx="2"/>
          </p:nvPr>
        </p:nvSpPr>
        <p:spPr>
          <a:xfrm>
            <a:off x="6278880" y="1111419"/>
            <a:ext cx="53949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C90AD3E-353B-426C-BB3E-E96C6D74D29B}"/>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6" name="Footer Placeholder 5">
            <a:extLst>
              <a:ext uri="{FF2B5EF4-FFF2-40B4-BE49-F238E27FC236}">
                <a16:creationId xmlns:a16="http://schemas.microsoft.com/office/drawing/2014/main" id="{1EDA969E-8982-49B5-9ECE-A7C9DE21945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DD83C7-C208-440A-A638-E85CCB0F1D95}"/>
              </a:ext>
            </a:extLst>
          </p:cNvPr>
          <p:cNvSpPr>
            <a:spLocks noGrp="1"/>
          </p:cNvSpPr>
          <p:nvPr>
            <p:ph type="sldNum" sz="quarter" idx="12"/>
          </p:nvPr>
        </p:nvSpPr>
        <p:spPr/>
        <p:txBody>
          <a:bodyPr/>
          <a:lstStyle/>
          <a:p>
            <a:fld id="{2CD5F62D-3CA7-41B5-8C7F-06712F182552}" type="slidenum">
              <a:rPr lang="en-US" smtClean="0"/>
              <a:t>‹#›</a:t>
            </a:fld>
            <a:endParaRPr lang="en-US"/>
          </a:p>
        </p:txBody>
      </p:sp>
      <p:sp>
        <p:nvSpPr>
          <p:cNvPr id="9" name="TextBox 8">
            <a:extLst>
              <a:ext uri="{FF2B5EF4-FFF2-40B4-BE49-F238E27FC236}">
                <a16:creationId xmlns:a16="http://schemas.microsoft.com/office/drawing/2014/main" id="{BD6D19D4-F4D6-4F54-95E7-EF972B79B494}"/>
              </a:ext>
            </a:extLst>
          </p:cNvPr>
          <p:cNvSpPr txBox="1"/>
          <p:nvPr userDrawn="1"/>
        </p:nvSpPr>
        <p:spPr>
          <a:xfrm>
            <a:off x="9249508" y="6153334"/>
            <a:ext cx="2716706" cy="646331"/>
          </a:xfrm>
          <a:prstGeom prst="rect">
            <a:avLst/>
          </a:prstGeom>
          <a:noFill/>
        </p:spPr>
        <p:txBody>
          <a:bodyPr wrap="none" rtlCol="0">
            <a:spAutoFit/>
          </a:bodyPr>
          <a:lstStyle/>
          <a:p>
            <a:r>
              <a:rPr lang="en-US" sz="1200" dirty="0">
                <a:latin typeface="Arial Nova" panose="020B0504020202020204" pitchFamily="34" charset="0"/>
              </a:rPr>
              <a:t>Document FRAV-08-03</a:t>
            </a:r>
          </a:p>
          <a:p>
            <a:r>
              <a:rPr lang="en-US" sz="1200" baseline="0" dirty="0">
                <a:latin typeface="Arial Nova" panose="020B0504020202020204" pitchFamily="34" charset="0"/>
              </a:rPr>
              <a:t>8</a:t>
            </a:r>
            <a:r>
              <a:rPr lang="en-US" sz="1200" baseline="30000" dirty="0">
                <a:latin typeface="Arial Nova" panose="020B0504020202020204" pitchFamily="34" charset="0"/>
              </a:rPr>
              <a:t>th</a:t>
            </a:r>
            <a:r>
              <a:rPr lang="en-US" sz="1200" dirty="0">
                <a:latin typeface="Arial Nova" panose="020B0504020202020204" pitchFamily="34" charset="0"/>
              </a:rPr>
              <a:t> FRAV session, 8 December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
        <p:nvSpPr>
          <p:cNvPr id="10" name="Title 1">
            <a:extLst>
              <a:ext uri="{FF2B5EF4-FFF2-40B4-BE49-F238E27FC236}">
                <a16:creationId xmlns:a16="http://schemas.microsoft.com/office/drawing/2014/main" id="{021061F2-EA0A-4F71-B1D2-CF1DB024C478}"/>
              </a:ext>
            </a:extLst>
          </p:cNvPr>
          <p:cNvSpPr>
            <a:spLocks noGrp="1"/>
          </p:cNvSpPr>
          <p:nvPr>
            <p:ph type="title"/>
          </p:nvPr>
        </p:nvSpPr>
        <p:spPr>
          <a:xfrm>
            <a:off x="457200" y="182880"/>
            <a:ext cx="8229600" cy="548640"/>
          </a:xfrm>
        </p:spPr>
        <p:txBody>
          <a:bodyPr>
            <a:normAutofit/>
          </a:bodyPr>
          <a:lstStyle>
            <a:lvl1pPr>
              <a:defRPr sz="3600">
                <a:solidFill>
                  <a:schemeClr val="bg1"/>
                </a:solidFill>
              </a:defRPr>
            </a:lvl1pPr>
          </a:lstStyle>
          <a:p>
            <a:r>
              <a:rPr lang="en-US"/>
              <a:t>Click to edit Master title style</a:t>
            </a:r>
          </a:p>
        </p:txBody>
      </p:sp>
    </p:spTree>
    <p:extLst>
      <p:ext uri="{BB962C8B-B14F-4D97-AF65-F5344CB8AC3E}">
        <p14:creationId xmlns:p14="http://schemas.microsoft.com/office/powerpoint/2010/main" val="3241703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2A176-716A-45CF-85FE-47E76F4DE8B1}"/>
              </a:ext>
            </a:extLst>
          </p:cNvPr>
          <p:cNvSpPr>
            <a:spLocks noGrp="1"/>
          </p:cNvSpPr>
          <p:nvPr>
            <p:ph type="title"/>
          </p:nvPr>
        </p:nvSpPr>
        <p:spPr>
          <a:xfrm>
            <a:off x="457200" y="182880"/>
            <a:ext cx="9052560" cy="548640"/>
          </a:xfrm>
        </p:spPr>
        <p:txBody>
          <a:bodyPr/>
          <a:lstStyle>
            <a:lvl1pPr>
              <a:defRPr>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1FB58B19-43A0-4FAC-8FB9-0A6A847D62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5A8996-1566-465C-A199-10F655D1869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EFAC37A-AEEC-4163-B4AC-D30F07B29E4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F0E2398-688E-4F58-95D8-0D78875A90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457FCF2-FD61-487E-B6EC-9548F34F0073}"/>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8" name="Footer Placeholder 7">
            <a:extLst>
              <a:ext uri="{FF2B5EF4-FFF2-40B4-BE49-F238E27FC236}">
                <a16:creationId xmlns:a16="http://schemas.microsoft.com/office/drawing/2014/main" id="{09D01FDB-3CE4-42E1-BBF1-F0A72745FE7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F3B952-A8DE-4A42-9F02-A048D2BCFF32}"/>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987260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E9E917-EC43-4C58-8467-CA974415DA4C}"/>
              </a:ext>
            </a:extLst>
          </p:cNvPr>
          <p:cNvSpPr>
            <a:spLocks noGrp="1"/>
          </p:cNvSpPr>
          <p:nvPr>
            <p:ph type="title"/>
          </p:nvPr>
        </p:nvSpPr>
        <p:spPr>
          <a:xfrm>
            <a:off x="457200" y="0"/>
            <a:ext cx="8229600" cy="731520"/>
          </a:xfrm>
        </p:spPr>
        <p:txBody>
          <a:bodyPr>
            <a:normAutofit/>
          </a:bodyPr>
          <a:lstStyle>
            <a:lvl1pPr>
              <a:defRPr sz="3600">
                <a:solidFill>
                  <a:schemeClr val="bg1"/>
                </a:solidFill>
              </a:defRPr>
            </a:lvl1pPr>
          </a:lstStyle>
          <a:p>
            <a:r>
              <a:rPr lang="en-US"/>
              <a:t>Click to edit Master title style</a:t>
            </a:r>
          </a:p>
        </p:txBody>
      </p:sp>
      <p:sp>
        <p:nvSpPr>
          <p:cNvPr id="3" name="Date Placeholder 2">
            <a:extLst>
              <a:ext uri="{FF2B5EF4-FFF2-40B4-BE49-F238E27FC236}">
                <a16:creationId xmlns:a16="http://schemas.microsoft.com/office/drawing/2014/main" id="{43647494-36E7-4D6B-8D74-BD32D8EECCEB}"/>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4" name="Footer Placeholder 3">
            <a:extLst>
              <a:ext uri="{FF2B5EF4-FFF2-40B4-BE49-F238E27FC236}">
                <a16:creationId xmlns:a16="http://schemas.microsoft.com/office/drawing/2014/main" id="{D94D4F03-64F0-4CE0-9E30-31BDA0259B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0082B2-84E0-4A92-B51C-6BCE4F7F261A}"/>
              </a:ext>
            </a:extLst>
          </p:cNvPr>
          <p:cNvSpPr>
            <a:spLocks noGrp="1"/>
          </p:cNvSpPr>
          <p:nvPr>
            <p:ph type="sldNum" sz="quarter" idx="12"/>
          </p:nvPr>
        </p:nvSpPr>
        <p:spPr/>
        <p:txBody>
          <a:bodyPr/>
          <a:lstStyle/>
          <a:p>
            <a:fld id="{2CD5F62D-3CA7-41B5-8C7F-06712F182552}" type="slidenum">
              <a:rPr lang="en-US" smtClean="0"/>
              <a:t>‹#›</a:t>
            </a:fld>
            <a:endParaRPr lang="en-US"/>
          </a:p>
        </p:txBody>
      </p:sp>
      <p:sp>
        <p:nvSpPr>
          <p:cNvPr id="6" name="TextBox 5">
            <a:extLst>
              <a:ext uri="{FF2B5EF4-FFF2-40B4-BE49-F238E27FC236}">
                <a16:creationId xmlns:a16="http://schemas.microsoft.com/office/drawing/2014/main" id="{5A3A4E1E-4ADA-41E1-95EB-AB62CB651552}"/>
              </a:ext>
            </a:extLst>
          </p:cNvPr>
          <p:cNvSpPr txBox="1"/>
          <p:nvPr userDrawn="1"/>
        </p:nvSpPr>
        <p:spPr>
          <a:xfrm>
            <a:off x="9249508" y="6153334"/>
            <a:ext cx="2639441" cy="646331"/>
          </a:xfrm>
          <a:prstGeom prst="rect">
            <a:avLst/>
          </a:prstGeom>
          <a:noFill/>
        </p:spPr>
        <p:txBody>
          <a:bodyPr wrap="none" rtlCol="0">
            <a:spAutoFit/>
          </a:bodyPr>
          <a:lstStyle/>
          <a:p>
            <a:r>
              <a:rPr lang="en-US" sz="1200" dirty="0">
                <a:latin typeface="Arial Nova" panose="020B0504020202020204" pitchFamily="34" charset="0"/>
              </a:rPr>
              <a:t>Document FRAV-08-03</a:t>
            </a:r>
          </a:p>
          <a:p>
            <a:r>
              <a:rPr lang="en-US" sz="1200" baseline="0" dirty="0">
                <a:latin typeface="Arial Nova" panose="020B0504020202020204" pitchFamily="34" charset="0"/>
              </a:rPr>
              <a:t>8</a:t>
            </a:r>
            <a:r>
              <a:rPr lang="en-US" sz="1200" baseline="30000" dirty="0">
                <a:latin typeface="Arial Nova" panose="020B0504020202020204" pitchFamily="34" charset="0"/>
              </a:rPr>
              <a:t>th</a:t>
            </a:r>
            <a:r>
              <a:rPr lang="en-US" sz="1200" dirty="0">
                <a:latin typeface="Arial Nova" panose="020B0504020202020204" pitchFamily="34" charset="0"/>
              </a:rPr>
              <a:t> FRAV session, 8 December 2020</a:t>
            </a:r>
          </a:p>
          <a:p>
            <a:r>
              <a:rPr lang="en-US" sz="1200" dirty="0">
                <a:latin typeface="Arial Nova" panose="020B0504020202020204" pitchFamily="34" charset="0"/>
              </a:rPr>
              <a:t>Slide </a:t>
            </a:r>
            <a:fld id="{C7557266-F6ED-4E33-A138-3ACAF7990C1E}" type="slidenum">
              <a:rPr lang="en-US" sz="1200" smtClean="0">
                <a:latin typeface="Arial Nova" panose="020B0504020202020204" pitchFamily="34" charset="0"/>
              </a:rPr>
              <a:t>‹#›</a:t>
            </a:fld>
            <a:endParaRPr lang="en-US" sz="1200" dirty="0">
              <a:latin typeface="Arial Nova" panose="020B0504020202020204" pitchFamily="34" charset="0"/>
            </a:endParaRPr>
          </a:p>
        </p:txBody>
      </p:sp>
    </p:spTree>
    <p:extLst>
      <p:ext uri="{BB962C8B-B14F-4D97-AF65-F5344CB8AC3E}">
        <p14:creationId xmlns:p14="http://schemas.microsoft.com/office/powerpoint/2010/main" val="440705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51B231-221C-4009-A1F0-EA5D48A2F958}"/>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3" name="Footer Placeholder 2">
            <a:extLst>
              <a:ext uri="{FF2B5EF4-FFF2-40B4-BE49-F238E27FC236}">
                <a16:creationId xmlns:a16="http://schemas.microsoft.com/office/drawing/2014/main" id="{3186250E-E437-4409-971C-828AA66AC28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6082E94-FC9D-4469-A7AD-9492B7C45540}"/>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2000467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552B1-0C0D-4F66-8E41-A029B5D430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A026570-F4D3-46BA-8C44-9E5ED00FF9B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3C128A8-E3AA-463F-A1D1-9230764E536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676D40-4C26-4AC9-A02D-5E408615E5F0}"/>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6" name="Footer Placeholder 5">
            <a:extLst>
              <a:ext uri="{FF2B5EF4-FFF2-40B4-BE49-F238E27FC236}">
                <a16:creationId xmlns:a16="http://schemas.microsoft.com/office/drawing/2014/main" id="{53806625-2816-400E-A5B1-5207ABCB587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C8E3EC-DEB8-480B-B8BD-CFEE2EF632CF}"/>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39335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97CC-C5A1-454B-8FA4-0700C27BE4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A6CA676-3CC1-4619-AC5F-4B89FF6F59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EEBF5F-9A13-4C91-B6E5-0A1CB69687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1A995C-9A40-4826-92E1-2CE1F7FF0069}"/>
              </a:ext>
            </a:extLst>
          </p:cNvPr>
          <p:cNvSpPr>
            <a:spLocks noGrp="1"/>
          </p:cNvSpPr>
          <p:nvPr>
            <p:ph type="dt" sz="half" idx="10"/>
          </p:nvPr>
        </p:nvSpPr>
        <p:spPr/>
        <p:txBody>
          <a:bodyPr/>
          <a:lstStyle/>
          <a:p>
            <a:fld id="{D986F44D-5A00-4A36-A23B-7057737FD334}" type="datetimeFigureOut">
              <a:rPr lang="en-US" smtClean="0"/>
              <a:t>06-Dec-20</a:t>
            </a:fld>
            <a:endParaRPr lang="en-US"/>
          </a:p>
        </p:txBody>
      </p:sp>
      <p:sp>
        <p:nvSpPr>
          <p:cNvPr id="6" name="Footer Placeholder 5">
            <a:extLst>
              <a:ext uri="{FF2B5EF4-FFF2-40B4-BE49-F238E27FC236}">
                <a16:creationId xmlns:a16="http://schemas.microsoft.com/office/drawing/2014/main" id="{75C8A0E3-4F3A-4D75-8518-E4D0ABD510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D5E77B-E170-4167-87B8-272F191B44F6}"/>
              </a:ext>
            </a:extLst>
          </p:cNvPr>
          <p:cNvSpPr>
            <a:spLocks noGrp="1"/>
          </p:cNvSpPr>
          <p:nvPr>
            <p:ph type="sldNum" sz="quarter" idx="12"/>
          </p:nvPr>
        </p:nvSpPr>
        <p:spPr/>
        <p:txBody>
          <a:bodyPr/>
          <a:lstStyle/>
          <a:p>
            <a:fld id="{2CD5F62D-3CA7-41B5-8C7F-06712F182552}" type="slidenum">
              <a:rPr lang="en-US" smtClean="0"/>
              <a:t>‹#›</a:t>
            </a:fld>
            <a:endParaRPr lang="en-US"/>
          </a:p>
        </p:txBody>
      </p:sp>
    </p:spTree>
    <p:extLst>
      <p:ext uri="{BB962C8B-B14F-4D97-AF65-F5344CB8AC3E}">
        <p14:creationId xmlns:p14="http://schemas.microsoft.com/office/powerpoint/2010/main" val="4083770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A4F73-29C1-47D9-B073-241E33D1FB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FD5056E-AC77-46E7-ABB6-B7614AC8570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5F9319E-9262-45E8-A116-45C483D881E5}"/>
              </a:ext>
            </a:extLst>
          </p:cNvPr>
          <p:cNvSpPr>
            <a:spLocks noGrp="1"/>
          </p:cNvSpPr>
          <p:nvPr>
            <p:ph type="dt" sz="half" idx="10"/>
          </p:nvPr>
        </p:nvSpPr>
        <p:spPr/>
        <p:txBody>
          <a:bodyPr/>
          <a:lstStyle/>
          <a:p>
            <a:fld id="{41B851BA-11FC-4616-AE9B-028DDC562103}" type="datetimeFigureOut">
              <a:rPr lang="en-US" smtClean="0"/>
              <a:t>06-Dec-20</a:t>
            </a:fld>
            <a:endParaRPr lang="en-US"/>
          </a:p>
        </p:txBody>
      </p:sp>
      <p:sp>
        <p:nvSpPr>
          <p:cNvPr id="5" name="Footer Placeholder 4">
            <a:extLst>
              <a:ext uri="{FF2B5EF4-FFF2-40B4-BE49-F238E27FC236}">
                <a16:creationId xmlns:a16="http://schemas.microsoft.com/office/drawing/2014/main" id="{A9FB8DB6-EF8A-4C5B-81B1-5B7E3CE482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C941E8-5676-4093-BC57-3A736C8D1967}"/>
              </a:ext>
            </a:extLst>
          </p:cNvPr>
          <p:cNvSpPr>
            <a:spLocks noGrp="1"/>
          </p:cNvSpPr>
          <p:nvPr>
            <p:ph type="sldNum" sz="quarter" idx="12"/>
          </p:nvPr>
        </p:nvSpPr>
        <p:spPr/>
        <p:txBody>
          <a:bodyPr/>
          <a:lstStyle/>
          <a:p>
            <a:fld id="{AFFD5C7A-C2AD-43D5-A256-F5E2C036C7C2}" type="slidenum">
              <a:rPr lang="en-US" smtClean="0"/>
              <a:t>‹#›</a:t>
            </a:fld>
            <a:endParaRPr lang="en-US"/>
          </a:p>
        </p:txBody>
      </p:sp>
    </p:spTree>
    <p:extLst>
      <p:ext uri="{BB962C8B-B14F-4D97-AF65-F5344CB8AC3E}">
        <p14:creationId xmlns:p14="http://schemas.microsoft.com/office/powerpoint/2010/main" val="33803674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5DABE8-125D-4D30-8208-1F3B64AD3965}"/>
              </a:ext>
            </a:extLst>
          </p:cNvPr>
          <p:cNvSpPr>
            <a:spLocks noGrp="1"/>
          </p:cNvSpPr>
          <p:nvPr>
            <p:ph type="body" idx="1"/>
          </p:nvPr>
        </p:nvSpPr>
        <p:spPr>
          <a:xfrm>
            <a:off x="838200" y="1867188"/>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3BE686-85B6-43C8-B15C-230416B008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86F44D-5A00-4A36-A23B-7057737FD334}" type="datetimeFigureOut">
              <a:rPr lang="en-US" smtClean="0"/>
              <a:t>06-Dec-20</a:t>
            </a:fld>
            <a:endParaRPr lang="en-US"/>
          </a:p>
        </p:txBody>
      </p:sp>
      <p:sp>
        <p:nvSpPr>
          <p:cNvPr id="5" name="Footer Placeholder 4">
            <a:extLst>
              <a:ext uri="{FF2B5EF4-FFF2-40B4-BE49-F238E27FC236}">
                <a16:creationId xmlns:a16="http://schemas.microsoft.com/office/drawing/2014/main" id="{78C396C2-E8F1-42FA-9765-C3687D836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724043A-662C-4D5A-B8EC-1F1F914540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5F62D-3CA7-41B5-8C7F-06712F182552}" type="slidenum">
              <a:rPr lang="en-US" smtClean="0"/>
              <a:t>‹#›</a:t>
            </a:fld>
            <a:endParaRPr lang="en-US"/>
          </a:p>
        </p:txBody>
      </p:sp>
      <p:sp>
        <p:nvSpPr>
          <p:cNvPr id="7" name="Rectangle 6">
            <a:extLst>
              <a:ext uri="{FF2B5EF4-FFF2-40B4-BE49-F238E27FC236}">
                <a16:creationId xmlns:a16="http://schemas.microsoft.com/office/drawing/2014/main" id="{B9A9A546-74B7-4A4C-81F8-E055A86926EC}"/>
              </a:ext>
            </a:extLst>
          </p:cNvPr>
          <p:cNvSpPr/>
          <p:nvPr userDrawn="1"/>
        </p:nvSpPr>
        <p:spPr>
          <a:xfrm>
            <a:off x="1" y="0"/>
            <a:ext cx="9009821" cy="731520"/>
          </a:xfrm>
          <a:prstGeom prst="rect">
            <a:avLst/>
          </a:prstGeom>
          <a:solidFill>
            <a:srgbClr val="5B92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8" name="Picture 7" descr="A close up of a logo&#10;&#10;Description automatically generated">
            <a:extLst>
              <a:ext uri="{FF2B5EF4-FFF2-40B4-BE49-F238E27FC236}">
                <a16:creationId xmlns:a16="http://schemas.microsoft.com/office/drawing/2014/main" id="{93F31AD7-66C9-4397-988E-4A16A2C2CE1F}"/>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956922" y="0"/>
            <a:ext cx="3239278" cy="731520"/>
          </a:xfrm>
          <a:prstGeom prst="rect">
            <a:avLst/>
          </a:prstGeom>
        </p:spPr>
      </p:pic>
      <p:sp>
        <p:nvSpPr>
          <p:cNvPr id="2" name="Title Placeholder 1">
            <a:extLst>
              <a:ext uri="{FF2B5EF4-FFF2-40B4-BE49-F238E27FC236}">
                <a16:creationId xmlns:a16="http://schemas.microsoft.com/office/drawing/2014/main" id="{42B40600-07B7-45C0-BDA3-0ADA8D53FA32}"/>
              </a:ext>
            </a:extLst>
          </p:cNvPr>
          <p:cNvSpPr>
            <a:spLocks noGrp="1"/>
          </p:cNvSpPr>
          <p:nvPr>
            <p:ph type="title"/>
          </p:nvPr>
        </p:nvSpPr>
        <p:spPr>
          <a:xfrm>
            <a:off x="457200" y="0"/>
            <a:ext cx="8412480" cy="731520"/>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547379491"/>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Lst>
  <p:txStyles>
    <p:titleStyle>
      <a:lvl1pPr algn="l" defTabSz="914400" rtl="0" eaLnBrk="1" latinLnBrk="0" hangingPunct="1">
        <a:lnSpc>
          <a:spcPct val="90000"/>
        </a:lnSpc>
        <a:spcBef>
          <a:spcPct val="0"/>
        </a:spcBef>
        <a:buNone/>
        <a:defRPr sz="4400" kern="1200">
          <a:solidFill>
            <a:schemeClr val="bg1"/>
          </a:solidFill>
          <a:latin typeface="Arial Nova Light" panose="020B0304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EAB466A-A9DD-48AD-BE86-7DA854CD60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8281B5B-9F46-4103-8687-B04A854C980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BB157D-75AC-45C6-B234-5ACD53FC82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B851BA-11FC-4616-AE9B-028DDC562103}" type="datetimeFigureOut">
              <a:rPr lang="en-US" smtClean="0"/>
              <a:t>06-Dec-20</a:t>
            </a:fld>
            <a:endParaRPr lang="en-US"/>
          </a:p>
        </p:txBody>
      </p:sp>
      <p:sp>
        <p:nvSpPr>
          <p:cNvPr id="5" name="Footer Placeholder 4">
            <a:extLst>
              <a:ext uri="{FF2B5EF4-FFF2-40B4-BE49-F238E27FC236}">
                <a16:creationId xmlns:a16="http://schemas.microsoft.com/office/drawing/2014/main" id="{B94961DF-E1AA-4AD9-9D06-E57138093CE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719CB2F-0B37-4FC5-A4F9-8BEBCE9AC11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FD5C7A-C2AD-43D5-A256-F5E2C036C7C2}" type="slidenum">
              <a:rPr lang="en-US" smtClean="0"/>
              <a:t>‹#›</a:t>
            </a:fld>
            <a:endParaRPr lang="en-US"/>
          </a:p>
        </p:txBody>
      </p:sp>
    </p:spTree>
    <p:extLst>
      <p:ext uri="{BB962C8B-B14F-4D97-AF65-F5344CB8AC3E}">
        <p14:creationId xmlns:p14="http://schemas.microsoft.com/office/powerpoint/2010/main" val="10607673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 name="Rectangle 31">
            <a:extLst>
              <a:ext uri="{FF2B5EF4-FFF2-40B4-BE49-F238E27FC236}">
                <a16:creationId xmlns:a16="http://schemas.microsoft.com/office/drawing/2014/main" id="{ACBE1851-2230-47A9-B000-CE9046EA61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468548" cy="6858000"/>
          </a:xfrm>
          <a:prstGeom prst="rect">
            <a:avLst/>
          </a:prstGeom>
          <a:solidFill>
            <a:srgbClr val="4E62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6D215A66-D381-403C-BC26-ECC624DFB019}"/>
              </a:ext>
            </a:extLst>
          </p:cNvPr>
          <p:cNvSpPr>
            <a:spLocks noGrp="1"/>
          </p:cNvSpPr>
          <p:nvPr>
            <p:ph type="ctrTitle"/>
          </p:nvPr>
        </p:nvSpPr>
        <p:spPr>
          <a:xfrm>
            <a:off x="634276" y="803705"/>
            <a:ext cx="4208656" cy="3034857"/>
          </a:xfrm>
        </p:spPr>
        <p:txBody>
          <a:bodyPr vert="horz" lIns="91440" tIns="45720" rIns="91440" bIns="45720" rtlCol="0" anchor="b">
            <a:normAutofit/>
          </a:bodyPr>
          <a:lstStyle/>
          <a:p>
            <a:pPr algn="r"/>
            <a:r>
              <a:rPr lang="en-US" sz="5000" kern="1200">
                <a:solidFill>
                  <a:srgbClr val="FFFFFF"/>
                </a:solidFill>
                <a:latin typeface="+mj-lt"/>
                <a:ea typeface="+mj-ea"/>
                <a:cs typeface="+mj-cs"/>
              </a:rPr>
              <a:t>Session 8</a:t>
            </a:r>
            <a:br>
              <a:rPr lang="en-US" sz="5000" kern="1200">
                <a:solidFill>
                  <a:srgbClr val="FFFFFF"/>
                </a:solidFill>
                <a:latin typeface="+mj-lt"/>
                <a:ea typeface="+mj-ea"/>
                <a:cs typeface="+mj-cs"/>
              </a:rPr>
            </a:br>
            <a:r>
              <a:rPr lang="en-US" sz="5000" kern="1200">
                <a:solidFill>
                  <a:srgbClr val="FFFFFF"/>
                </a:solidFill>
                <a:latin typeface="+mj-lt"/>
                <a:ea typeface="+mj-ea"/>
                <a:cs typeface="+mj-cs"/>
              </a:rPr>
              <a:t>Status Review and Session Orientation</a:t>
            </a:r>
            <a:endParaRPr lang="en-US" sz="5000" kern="1200" dirty="0">
              <a:solidFill>
                <a:srgbClr val="FFFFFF"/>
              </a:solidFill>
              <a:latin typeface="+mj-lt"/>
              <a:ea typeface="+mj-ea"/>
              <a:cs typeface="+mj-cs"/>
            </a:endParaRPr>
          </a:p>
        </p:txBody>
      </p:sp>
      <p:sp>
        <p:nvSpPr>
          <p:cNvPr id="5" name="Subtitle 4">
            <a:extLst>
              <a:ext uri="{FF2B5EF4-FFF2-40B4-BE49-F238E27FC236}">
                <a16:creationId xmlns:a16="http://schemas.microsoft.com/office/drawing/2014/main" id="{4B0149ED-7E21-4BE8-82A2-F1670C87A7D1}"/>
              </a:ext>
            </a:extLst>
          </p:cNvPr>
          <p:cNvSpPr>
            <a:spLocks noGrp="1"/>
          </p:cNvSpPr>
          <p:nvPr>
            <p:ph type="subTitle" idx="1"/>
          </p:nvPr>
        </p:nvSpPr>
        <p:spPr>
          <a:xfrm>
            <a:off x="638921" y="4013165"/>
            <a:ext cx="4204012" cy="2205732"/>
          </a:xfrm>
        </p:spPr>
        <p:txBody>
          <a:bodyPr vert="horz" lIns="91440" tIns="45720" rIns="91440" bIns="45720" rtlCol="0" anchor="t">
            <a:normAutofit/>
          </a:bodyPr>
          <a:lstStyle/>
          <a:p>
            <a:pPr algn="r"/>
            <a:r>
              <a:rPr lang="en-US" sz="1800" kern="1200">
                <a:solidFill>
                  <a:srgbClr val="FFFFFF"/>
                </a:solidFill>
                <a:latin typeface="+mn-lt"/>
                <a:ea typeface="+mn-ea"/>
                <a:cs typeface="+mn-cs"/>
              </a:rPr>
              <a:t>Web Conference</a:t>
            </a:r>
          </a:p>
          <a:p>
            <a:pPr algn="r"/>
            <a:r>
              <a:rPr lang="en-US" sz="1800" kern="1200">
                <a:solidFill>
                  <a:srgbClr val="FFFFFF"/>
                </a:solidFill>
                <a:latin typeface="+mn-lt"/>
                <a:ea typeface="+mn-ea"/>
                <a:cs typeface="+mn-cs"/>
              </a:rPr>
              <a:t>8 December 2020</a:t>
            </a:r>
          </a:p>
        </p:txBody>
      </p:sp>
      <p:cxnSp>
        <p:nvCxnSpPr>
          <p:cNvPr id="39" name="Straight Connector 33">
            <a:extLst>
              <a:ext uri="{FF2B5EF4-FFF2-40B4-BE49-F238E27FC236}">
                <a16:creationId xmlns:a16="http://schemas.microsoft.com/office/drawing/2014/main" id="{23B93832-6514-44F4-849B-5EE2C8A2337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6679" y="3928939"/>
            <a:ext cx="3931920" cy="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pic>
        <p:nvPicPr>
          <p:cNvPr id="6" name="Picture 5" descr="A close up of a logo&#10;&#10;Description automatically generated">
            <a:extLst>
              <a:ext uri="{FF2B5EF4-FFF2-40B4-BE49-F238E27FC236}">
                <a16:creationId xmlns:a16="http://schemas.microsoft.com/office/drawing/2014/main" id="{6C24D241-15D9-42AB-A53C-5D5C1B50D6AB}"/>
              </a:ext>
            </a:extLst>
          </p:cNvPr>
          <p:cNvPicPr>
            <a:picLocks noChangeAspect="1"/>
          </p:cNvPicPr>
          <p:nvPr/>
        </p:nvPicPr>
        <p:blipFill>
          <a:blip r:embed="rId2">
            <a:extLst>
              <a:ext uri="{28A0092B-C50C-407E-A947-70E740481C1C}">
                <a14:useLocalDpi xmlns:a14="http://schemas.microsoft.com/office/drawing/2010/main" val="0"/>
              </a:ext>
            </a:extLst>
          </a:blip>
          <a:stretch/>
        </p:blipFill>
        <p:spPr>
          <a:xfrm>
            <a:off x="6096000" y="2815296"/>
            <a:ext cx="5459470" cy="1228383"/>
          </a:xfrm>
          <a:prstGeom prst="rect">
            <a:avLst/>
          </a:prstGeom>
        </p:spPr>
      </p:pic>
      <p:sp>
        <p:nvSpPr>
          <p:cNvPr id="2" name="TextBox 1">
            <a:extLst>
              <a:ext uri="{FF2B5EF4-FFF2-40B4-BE49-F238E27FC236}">
                <a16:creationId xmlns:a16="http://schemas.microsoft.com/office/drawing/2014/main" id="{A674590D-2103-4A3A-9E7F-A1CCC96A10A7}"/>
              </a:ext>
            </a:extLst>
          </p:cNvPr>
          <p:cNvSpPr txBox="1"/>
          <p:nvPr/>
        </p:nvSpPr>
        <p:spPr>
          <a:xfrm>
            <a:off x="9326880" y="165141"/>
            <a:ext cx="2639441" cy="538609"/>
          </a:xfrm>
          <a:prstGeom prst="rect">
            <a:avLst/>
          </a:prstGeom>
          <a:noFill/>
        </p:spPr>
        <p:txBody>
          <a:bodyPr wrap="none" rtlCol="0">
            <a:spAutoFit/>
          </a:bodyPr>
          <a:lstStyle/>
          <a:p>
            <a:pPr>
              <a:spcAft>
                <a:spcPts val="600"/>
              </a:spcAft>
            </a:pPr>
            <a:r>
              <a:rPr lang="en-US" sz="1200">
                <a:latin typeface="Arial Nova" panose="020B0504020202020204" pitchFamily="34" charset="0"/>
              </a:rPr>
              <a:t>Document FRAV-08-03</a:t>
            </a:r>
          </a:p>
          <a:p>
            <a:pPr>
              <a:spcAft>
                <a:spcPts val="600"/>
              </a:spcAft>
            </a:pPr>
            <a:r>
              <a:rPr lang="en-US" sz="1200">
                <a:latin typeface="Arial Nova" panose="020B0504020202020204" pitchFamily="34" charset="0"/>
              </a:rPr>
              <a:t>8</a:t>
            </a:r>
            <a:r>
              <a:rPr lang="en-US" sz="1200" baseline="30000">
                <a:latin typeface="Arial Nova" panose="020B0504020202020204" pitchFamily="34" charset="0"/>
              </a:rPr>
              <a:t>th</a:t>
            </a:r>
            <a:r>
              <a:rPr lang="en-US" sz="1200">
                <a:latin typeface="Arial Nova" panose="020B0504020202020204" pitchFamily="34" charset="0"/>
              </a:rPr>
              <a:t> FRAV session, 8 December 2020</a:t>
            </a:r>
          </a:p>
        </p:txBody>
      </p:sp>
    </p:spTree>
    <p:extLst>
      <p:ext uri="{BB962C8B-B14F-4D97-AF65-F5344CB8AC3E}">
        <p14:creationId xmlns:p14="http://schemas.microsoft.com/office/powerpoint/2010/main" val="2478841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315C58B-EDFA-412F-BAEB-85F5A75ABAA4}"/>
              </a:ext>
            </a:extLst>
          </p:cNvPr>
          <p:cNvSpPr>
            <a:spLocks noGrp="1"/>
          </p:cNvSpPr>
          <p:nvPr>
            <p:ph type="title"/>
          </p:nvPr>
        </p:nvSpPr>
        <p:spPr/>
        <p:txBody>
          <a:bodyPr>
            <a:normAutofit fontScale="90000"/>
          </a:bodyPr>
          <a:lstStyle/>
          <a:p>
            <a:r>
              <a:rPr lang="en-US" sz="2000" dirty="0"/>
              <a:t>Agenda Item 4</a:t>
            </a:r>
            <a:br>
              <a:rPr lang="en-US" dirty="0"/>
            </a:br>
            <a:r>
              <a:rPr lang="en-US" dirty="0"/>
              <a:t>Overall Level of Safety</a:t>
            </a:r>
          </a:p>
        </p:txBody>
      </p:sp>
      <p:sp>
        <p:nvSpPr>
          <p:cNvPr id="6" name="Content Placeholder 5">
            <a:extLst>
              <a:ext uri="{FF2B5EF4-FFF2-40B4-BE49-F238E27FC236}">
                <a16:creationId xmlns:a16="http://schemas.microsoft.com/office/drawing/2014/main" id="{1E356649-102C-4CAE-95A8-AC50ABC7E6D6}"/>
              </a:ext>
            </a:extLst>
          </p:cNvPr>
          <p:cNvSpPr>
            <a:spLocks noGrp="1"/>
          </p:cNvSpPr>
          <p:nvPr>
            <p:ph idx="1"/>
          </p:nvPr>
        </p:nvSpPr>
        <p:spPr/>
        <p:txBody>
          <a:bodyPr/>
          <a:lstStyle/>
          <a:p>
            <a:r>
              <a:rPr lang="en-US" dirty="0"/>
              <a:t>ADS will initially be deployed in human-dominated traffic</a:t>
            </a:r>
          </a:p>
          <a:p>
            <a:pPr lvl="1"/>
            <a:r>
              <a:rPr lang="en-US" dirty="0"/>
              <a:t>The ADS driving behavior should be consistent with norms of human driving</a:t>
            </a:r>
          </a:p>
          <a:p>
            <a:r>
              <a:rPr lang="en-US" dirty="0"/>
              <a:t>ADS will be used by humans</a:t>
            </a:r>
          </a:p>
          <a:p>
            <a:pPr lvl="1"/>
            <a:r>
              <a:rPr lang="en-US" dirty="0"/>
              <a:t>The ADS should meet human user expectations</a:t>
            </a:r>
          </a:p>
          <a:p>
            <a:r>
              <a:rPr lang="en-US" dirty="0">
                <a:latin typeface="Arial Nova" panose="020B0504020202020204" pitchFamily="34" charset="0"/>
              </a:rPr>
              <a:t>Human error is the critical factor in 90%+ of crashes</a:t>
            </a:r>
          </a:p>
          <a:p>
            <a:pPr lvl="1">
              <a:spcBef>
                <a:spcPts val="600"/>
              </a:spcBef>
            </a:pPr>
            <a:r>
              <a:rPr lang="en-US" dirty="0">
                <a:latin typeface="Arial Nova" panose="020B0504020202020204" pitchFamily="34" charset="0"/>
                <a:sym typeface="Symbol" panose="05050102010706020507" pitchFamily="18" charset="2"/>
              </a:rPr>
              <a:t> </a:t>
            </a:r>
            <a:r>
              <a:rPr lang="en-US" dirty="0">
                <a:latin typeface="Arial Nova" panose="020B0504020202020204" pitchFamily="34" charset="0"/>
              </a:rPr>
              <a:t>40% recognition errors (inattention)</a:t>
            </a:r>
          </a:p>
          <a:p>
            <a:pPr lvl="1"/>
            <a:r>
              <a:rPr lang="en-US" dirty="0">
                <a:sym typeface="Symbol" panose="05050102010706020507" pitchFamily="18" charset="2"/>
              </a:rPr>
              <a:t> </a:t>
            </a:r>
            <a:r>
              <a:rPr lang="en-US" dirty="0"/>
              <a:t>33% decision errors (illegal, false assumption)</a:t>
            </a:r>
          </a:p>
          <a:p>
            <a:pPr lvl="1"/>
            <a:r>
              <a:rPr lang="en-US" dirty="0">
                <a:latin typeface="Arial Nova" panose="020B0504020202020204" pitchFamily="34" charset="0"/>
                <a:sym typeface="Symbol" panose="05050102010706020507" pitchFamily="18" charset="2"/>
              </a:rPr>
              <a:t> </a:t>
            </a:r>
            <a:r>
              <a:rPr lang="en-US" dirty="0">
                <a:latin typeface="Arial Nova" panose="020B0504020202020204" pitchFamily="34" charset="0"/>
              </a:rPr>
              <a:t>11% performance errors (poor control)</a:t>
            </a:r>
          </a:p>
          <a:p>
            <a:r>
              <a:rPr lang="en-US" dirty="0"/>
              <a:t>ADS should not cause crashes</a:t>
            </a:r>
          </a:p>
          <a:p>
            <a:pPr lvl="1"/>
            <a:r>
              <a:rPr lang="en-US" dirty="0"/>
              <a:t>All of the above while avoiding introduction of new ADS-specific risks</a:t>
            </a:r>
            <a:endParaRPr lang="en-US" dirty="0">
              <a:latin typeface="Arial Nova" panose="020B0504020202020204" pitchFamily="34" charset="0"/>
            </a:endParaRPr>
          </a:p>
        </p:txBody>
      </p:sp>
    </p:spTree>
    <p:extLst>
      <p:ext uri="{BB962C8B-B14F-4D97-AF65-F5344CB8AC3E}">
        <p14:creationId xmlns:p14="http://schemas.microsoft.com/office/powerpoint/2010/main" val="88168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E71A6A-C7FB-438B-8F05-C9FF6978950D}"/>
              </a:ext>
            </a:extLst>
          </p:cNvPr>
          <p:cNvSpPr>
            <a:spLocks noGrp="1"/>
          </p:cNvSpPr>
          <p:nvPr>
            <p:ph type="title"/>
          </p:nvPr>
        </p:nvSpPr>
        <p:spPr/>
        <p:txBody>
          <a:bodyPr>
            <a:normAutofit fontScale="90000"/>
          </a:bodyPr>
          <a:lstStyle/>
          <a:p>
            <a:r>
              <a:rPr lang="en-US" sz="2000" dirty="0"/>
              <a:t>Agenda Item 4</a:t>
            </a:r>
            <a:br>
              <a:rPr lang="en-US" dirty="0"/>
            </a:br>
            <a:r>
              <a:rPr lang="en-US" dirty="0"/>
              <a:t>Overall Level of Safety</a:t>
            </a:r>
          </a:p>
        </p:txBody>
      </p:sp>
      <p:sp>
        <p:nvSpPr>
          <p:cNvPr id="7" name="TextBox 6">
            <a:extLst>
              <a:ext uri="{FF2B5EF4-FFF2-40B4-BE49-F238E27FC236}">
                <a16:creationId xmlns:a16="http://schemas.microsoft.com/office/drawing/2014/main" id="{7FA30E36-2F5B-4C77-97A3-65EE34A70EE4}"/>
              </a:ext>
            </a:extLst>
          </p:cNvPr>
          <p:cNvSpPr txBox="1"/>
          <p:nvPr/>
        </p:nvSpPr>
        <p:spPr>
          <a:xfrm>
            <a:off x="435319" y="1105163"/>
            <a:ext cx="11321361" cy="1107996"/>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sz="2400" b="1" dirty="0"/>
              <a:t>ADS performance should be consistent with human driving behaviors while avoiding human recognition, decision, and performance errors and the introduction of new risks.</a:t>
            </a:r>
          </a:p>
        </p:txBody>
      </p:sp>
      <p:pic>
        <p:nvPicPr>
          <p:cNvPr id="8" name="Picture 7">
            <a:extLst>
              <a:ext uri="{FF2B5EF4-FFF2-40B4-BE49-F238E27FC236}">
                <a16:creationId xmlns:a16="http://schemas.microsoft.com/office/drawing/2014/main" id="{50B1E3EC-15A9-4B0E-9950-5B5549BC6463}"/>
              </a:ext>
            </a:extLst>
          </p:cNvPr>
          <p:cNvPicPr>
            <a:picLocks noChangeAspect="1"/>
          </p:cNvPicPr>
          <p:nvPr/>
        </p:nvPicPr>
        <p:blipFill>
          <a:blip r:embed="rId2"/>
          <a:stretch>
            <a:fillRect/>
          </a:stretch>
        </p:blipFill>
        <p:spPr>
          <a:xfrm>
            <a:off x="3145734" y="3259557"/>
            <a:ext cx="3505200" cy="2009775"/>
          </a:xfrm>
          <a:prstGeom prst="rect">
            <a:avLst/>
          </a:prstGeom>
          <a:ln>
            <a:solidFill>
              <a:schemeClr val="accent1"/>
            </a:solidFill>
          </a:ln>
        </p:spPr>
      </p:pic>
      <p:pic>
        <p:nvPicPr>
          <p:cNvPr id="9" name="Content Placeholder 7">
            <a:extLst>
              <a:ext uri="{FF2B5EF4-FFF2-40B4-BE49-F238E27FC236}">
                <a16:creationId xmlns:a16="http://schemas.microsoft.com/office/drawing/2014/main" id="{8BA2F0B5-ED76-4FFC-BBFB-9F20C66A152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48863" y="2892845"/>
            <a:ext cx="2743200" cy="2743200"/>
          </a:xfrm>
          <a:prstGeom prst="rect">
            <a:avLst/>
          </a:prstGeom>
        </p:spPr>
      </p:pic>
      <p:sp>
        <p:nvSpPr>
          <p:cNvPr id="10" name="Content Placeholder 2">
            <a:extLst>
              <a:ext uri="{FF2B5EF4-FFF2-40B4-BE49-F238E27FC236}">
                <a16:creationId xmlns:a16="http://schemas.microsoft.com/office/drawing/2014/main" id="{72518A5C-747C-4CFA-B398-A56A402B506B}"/>
              </a:ext>
            </a:extLst>
          </p:cNvPr>
          <p:cNvSpPr txBox="1">
            <a:spLocks/>
          </p:cNvSpPr>
          <p:nvPr/>
        </p:nvSpPr>
        <p:spPr>
          <a:xfrm>
            <a:off x="6788097" y="2586802"/>
            <a:ext cx="4623683" cy="3734485"/>
          </a:xfrm>
          <a:prstGeom prst="rect">
            <a:avLst/>
          </a:prstGeom>
        </p:spPr>
        <p:txBody>
          <a:bodyPr vert="horz" lIns="91440" tIns="45720" rIns="91440" bIns="45720" rtlCol="0" anchor="ct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r>
              <a:rPr lang="en-US" dirty="0"/>
              <a:t>“Careful and competent human driver”</a:t>
            </a:r>
          </a:p>
          <a:p>
            <a:pPr lvl="1"/>
            <a:r>
              <a:rPr lang="en-US" dirty="0"/>
              <a:t>Build out data on human responses to traffic situations</a:t>
            </a:r>
          </a:p>
          <a:p>
            <a:pPr>
              <a:buFont typeface="Wingdings" panose="05000000000000000000" pitchFamily="2" charset="2"/>
              <a:buChar char="ü"/>
            </a:pPr>
            <a:r>
              <a:rPr lang="en-US" dirty="0"/>
              <a:t>“State-of-the-art” based on technological feasibility</a:t>
            </a:r>
          </a:p>
          <a:p>
            <a:pPr lvl="1"/>
            <a:r>
              <a:rPr lang="en-US" dirty="0"/>
              <a:t>Define technical parameters within range of optimal human behaviors</a:t>
            </a:r>
          </a:p>
          <a:p>
            <a:pPr>
              <a:buFont typeface="Wingdings" panose="05000000000000000000" pitchFamily="2" charset="2"/>
              <a:buChar char="ü"/>
            </a:pPr>
            <a:r>
              <a:rPr lang="en-US" dirty="0"/>
              <a:t>“Safety envelope”</a:t>
            </a:r>
          </a:p>
          <a:p>
            <a:pPr lvl="1"/>
            <a:r>
              <a:rPr lang="en-US" dirty="0"/>
              <a:t>Mathematical formulas based on technical parameters and conditions</a:t>
            </a:r>
          </a:p>
          <a:p>
            <a:pPr>
              <a:buFont typeface="Wingdings" panose="05000000000000000000" pitchFamily="2" charset="2"/>
              <a:buChar char="ü"/>
            </a:pPr>
            <a:r>
              <a:rPr lang="en-US" dirty="0"/>
              <a:t>Statistical “positive risk balance”</a:t>
            </a:r>
          </a:p>
          <a:p>
            <a:pPr lvl="1"/>
            <a:r>
              <a:rPr lang="en-US" dirty="0"/>
              <a:t>Optimal human behaviors omitting human errors</a:t>
            </a:r>
          </a:p>
        </p:txBody>
      </p:sp>
    </p:spTree>
    <p:extLst>
      <p:ext uri="{BB962C8B-B14F-4D97-AF65-F5344CB8AC3E}">
        <p14:creationId xmlns:p14="http://schemas.microsoft.com/office/powerpoint/2010/main" val="3330819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E2E06B66-2D75-4838-8AA5-2BF82775BE68}"/>
              </a:ext>
            </a:extLst>
          </p:cNvPr>
          <p:cNvSpPr>
            <a:spLocks noGrp="1"/>
          </p:cNvSpPr>
          <p:nvPr>
            <p:ph type="title"/>
          </p:nvPr>
        </p:nvSpPr>
        <p:spPr/>
        <p:txBody>
          <a:bodyPr>
            <a:normAutofit fontScale="90000"/>
          </a:bodyPr>
          <a:lstStyle/>
          <a:p>
            <a:r>
              <a:rPr lang="en-US" sz="2000" dirty="0"/>
              <a:t>Agenda Item 4</a:t>
            </a:r>
            <a:br>
              <a:rPr lang="en-US" dirty="0"/>
            </a:br>
            <a:r>
              <a:rPr lang="en-US" dirty="0"/>
              <a:t>Overall Level of Safety</a:t>
            </a:r>
          </a:p>
        </p:txBody>
      </p:sp>
      <p:sp>
        <p:nvSpPr>
          <p:cNvPr id="16" name="Content Placeholder 15">
            <a:extLst>
              <a:ext uri="{FF2B5EF4-FFF2-40B4-BE49-F238E27FC236}">
                <a16:creationId xmlns:a16="http://schemas.microsoft.com/office/drawing/2014/main" id="{06BB40E6-F162-4180-B379-44303E1BD084}"/>
              </a:ext>
            </a:extLst>
          </p:cNvPr>
          <p:cNvSpPr>
            <a:spLocks noGrp="1"/>
          </p:cNvSpPr>
          <p:nvPr>
            <p:ph idx="1"/>
          </p:nvPr>
        </p:nvSpPr>
        <p:spPr>
          <a:xfrm>
            <a:off x="4224131" y="2996647"/>
            <a:ext cx="7128344" cy="3383280"/>
          </a:xfrm>
        </p:spPr>
        <p:txBody>
          <a:bodyPr anchor="ctr">
            <a:normAutofit/>
          </a:bodyPr>
          <a:lstStyle/>
          <a:p>
            <a:pPr marL="0" indent="0" algn="ctr">
              <a:buNone/>
            </a:pPr>
            <a:r>
              <a:rPr lang="en-US" sz="2400" dirty="0"/>
              <a:t>Outline of Further Work</a:t>
            </a:r>
          </a:p>
          <a:p>
            <a:r>
              <a:rPr lang="en-US" sz="2400" dirty="0"/>
              <a:t>Research on human driver responses under scenarios</a:t>
            </a:r>
          </a:p>
          <a:p>
            <a:r>
              <a:rPr lang="en-US" sz="2400" dirty="0"/>
              <a:t>Typical “safe driver” responses and performance ranges</a:t>
            </a:r>
          </a:p>
          <a:p>
            <a:r>
              <a:rPr lang="en-US" sz="2400" dirty="0"/>
              <a:t>Comparison against ADS capabilities</a:t>
            </a:r>
          </a:p>
          <a:p>
            <a:r>
              <a:rPr lang="en-US" sz="2400" dirty="0"/>
              <a:t>Define minimum ADS performance</a:t>
            </a:r>
          </a:p>
        </p:txBody>
      </p:sp>
      <p:pic>
        <p:nvPicPr>
          <p:cNvPr id="14" name="Picture 13">
            <a:extLst>
              <a:ext uri="{FF2B5EF4-FFF2-40B4-BE49-F238E27FC236}">
                <a16:creationId xmlns:a16="http://schemas.microsoft.com/office/drawing/2014/main" id="{516E8F28-19AE-4586-9096-42BA535C01A8}"/>
              </a:ext>
            </a:extLst>
          </p:cNvPr>
          <p:cNvPicPr>
            <a:picLocks noChangeAspect="1"/>
          </p:cNvPicPr>
          <p:nvPr/>
        </p:nvPicPr>
        <p:blipFill>
          <a:blip r:embed="rId2"/>
          <a:stretch>
            <a:fillRect/>
          </a:stretch>
        </p:blipFill>
        <p:spPr>
          <a:xfrm>
            <a:off x="665922" y="3088087"/>
            <a:ext cx="3291840" cy="3291840"/>
          </a:xfrm>
          <a:prstGeom prst="rect">
            <a:avLst/>
          </a:prstGeom>
        </p:spPr>
      </p:pic>
      <p:sp>
        <p:nvSpPr>
          <p:cNvPr id="6" name="TextBox 5">
            <a:extLst>
              <a:ext uri="{FF2B5EF4-FFF2-40B4-BE49-F238E27FC236}">
                <a16:creationId xmlns:a16="http://schemas.microsoft.com/office/drawing/2014/main" id="{F5326566-4F0E-4395-9444-BF082ED2242D}"/>
              </a:ext>
            </a:extLst>
          </p:cNvPr>
          <p:cNvSpPr txBox="1"/>
          <p:nvPr/>
        </p:nvSpPr>
        <p:spPr>
          <a:xfrm>
            <a:off x="435319" y="1105163"/>
            <a:ext cx="11321361" cy="1661993"/>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sz="2800" b="1" dirty="0"/>
              <a:t>ADS performance should be consistent with human driving behaviors while</a:t>
            </a:r>
            <a:br>
              <a:rPr lang="en-US" sz="2800" b="1" dirty="0"/>
            </a:br>
            <a:r>
              <a:rPr lang="en-US" sz="2800" b="1" dirty="0"/>
              <a:t>avoiding human recognition, decision, and performance errors and the introduction of new risks.</a:t>
            </a:r>
          </a:p>
        </p:txBody>
      </p:sp>
    </p:spTree>
    <p:extLst>
      <p:ext uri="{BB962C8B-B14F-4D97-AF65-F5344CB8AC3E}">
        <p14:creationId xmlns:p14="http://schemas.microsoft.com/office/powerpoint/2010/main" val="8632248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19"/>
            <a:ext cx="10914698" cy="5356198"/>
          </a:xfrm>
        </p:spPr>
        <p:txBody>
          <a:bodyPr>
            <a:normAutofit lnSpcReduction="10000"/>
          </a:bodyPr>
          <a:lstStyle/>
          <a:p>
            <a:pPr marL="514350" indent="-514350">
              <a:buFont typeface="+mj-lt"/>
              <a:buAutoNum type="arabicPeriod"/>
            </a:pPr>
            <a:r>
              <a:rPr lang="en-US" dirty="0">
                <a:solidFill>
                  <a:schemeClr val="tx1">
                    <a:lumMod val="50000"/>
                    <a:lumOff val="50000"/>
                  </a:schemeClr>
                </a:solidFill>
              </a:rPr>
              <a:t>Adoption of the agenda</a:t>
            </a:r>
          </a:p>
          <a:p>
            <a:pPr marL="514350" indent="-514350">
              <a:buFont typeface="+mj-lt"/>
              <a:buAutoNum type="arabicPeriod"/>
            </a:pPr>
            <a:r>
              <a:rPr lang="en-US" dirty="0">
                <a:solidFill>
                  <a:schemeClr val="tx1">
                    <a:lumMod val="50000"/>
                    <a:lumOff val="50000"/>
                  </a:schemeClr>
                </a:solidFill>
              </a:rPr>
              <a:t>Adoption of the reports of the previous sessions</a:t>
            </a:r>
          </a:p>
          <a:p>
            <a:pPr marL="514350" indent="-514350">
              <a:buFont typeface="+mj-lt"/>
              <a:buAutoNum type="arabicPeriod"/>
            </a:pPr>
            <a:r>
              <a:rPr lang="en-US" dirty="0">
                <a:solidFill>
                  <a:schemeClr val="tx1">
                    <a:lumMod val="50000"/>
                    <a:lumOff val="50000"/>
                  </a:schemeClr>
                </a:solidFill>
              </a:rPr>
              <a:t>FRAV status and consensus to date</a:t>
            </a:r>
          </a:p>
          <a:p>
            <a:pPr marL="514350" indent="-514350">
              <a:buFont typeface="+mj-lt"/>
              <a:buAutoNum type="arabicPeriod"/>
            </a:pPr>
            <a:r>
              <a:rPr lang="en-US" dirty="0">
                <a:solidFill>
                  <a:schemeClr val="tx1">
                    <a:lumMod val="50000"/>
                    <a:lumOff val="50000"/>
                  </a:schemeClr>
                </a:solidFill>
              </a:rPr>
              <a:t>ADS level of safety</a:t>
            </a:r>
          </a:p>
          <a:p>
            <a:pPr marL="514350" indent="-514350">
              <a:buFont typeface="+mj-lt"/>
              <a:buAutoNum type="arabicPeriod"/>
            </a:pPr>
            <a:r>
              <a:rPr lang="en-US" dirty="0">
                <a:solidFill>
                  <a:srgbClr val="0070C0"/>
                </a:solidFill>
              </a:rPr>
              <a:t>Elaboration of the five starting points</a:t>
            </a:r>
          </a:p>
          <a:p>
            <a:pPr marL="731520" lvl="1"/>
            <a:r>
              <a:rPr lang="en-US" dirty="0">
                <a:solidFill>
                  <a:srgbClr val="0070C0"/>
                </a:solidFill>
              </a:rPr>
              <a:t>(Japan) FRAV-07-08: Comments on Germany’s review of FRAV-06-04 </a:t>
            </a:r>
            <a:r>
              <a:rPr lang="en-US" sz="1700" dirty="0">
                <a:solidFill>
                  <a:srgbClr val="0070C0"/>
                </a:solidFill>
              </a:rPr>
              <a:t>(FRAV-06-11)</a:t>
            </a:r>
            <a:endParaRPr lang="en-US" dirty="0">
              <a:solidFill>
                <a:srgbClr val="0070C0"/>
              </a:solidFill>
            </a:endParaRPr>
          </a:p>
          <a:p>
            <a:pPr marL="731520" lvl="1"/>
            <a:r>
              <a:rPr lang="en-US" dirty="0">
                <a:solidFill>
                  <a:srgbClr val="0070C0"/>
                </a:solidFill>
              </a:rPr>
              <a:t>(Russia) FRAV-08-06: Comments on 142 candidates </a:t>
            </a:r>
            <a:r>
              <a:rPr lang="en-US" sz="1700" dirty="0">
                <a:solidFill>
                  <a:srgbClr val="0070C0"/>
                </a:solidFill>
              </a:rPr>
              <a:t>(FRAV-07-09)</a:t>
            </a:r>
            <a:endParaRPr lang="en-US" sz="1900" dirty="0">
              <a:solidFill>
                <a:srgbClr val="0070C0"/>
              </a:solidFill>
            </a:endParaRPr>
          </a:p>
          <a:p>
            <a:pPr marL="731520" lvl="1"/>
            <a:r>
              <a:rPr lang="en-US" dirty="0">
                <a:solidFill>
                  <a:srgbClr val="0070C0"/>
                </a:solidFill>
              </a:rPr>
              <a:t>(Netherlands) FRAV-08-07: Comments on FRAV-06-04</a:t>
            </a:r>
          </a:p>
          <a:p>
            <a:pPr marL="731520" lvl="1"/>
            <a:r>
              <a:rPr lang="en-US" dirty="0">
                <a:solidFill>
                  <a:srgbClr val="0070C0"/>
                </a:solidFill>
              </a:rPr>
              <a:t>Co-chair proposal for structuring further work</a:t>
            </a:r>
          </a:p>
          <a:p>
            <a:pPr marL="514350" lvl="0" indent="-514350">
              <a:buFont typeface="+mj-lt"/>
              <a:buAutoNum type="arabicPeriod"/>
              <a:defRPr/>
            </a:pPr>
            <a:r>
              <a:rPr lang="en-US" dirty="0">
                <a:solidFill>
                  <a:prstClr val="black"/>
                </a:solidFill>
              </a:rPr>
              <a:t>Updates to Document 5</a:t>
            </a:r>
          </a:p>
          <a:p>
            <a:pPr marL="514350" lvl="0" indent="-514350">
              <a:buFont typeface="+mj-lt"/>
              <a:buAutoNum type="arabicPeriod"/>
              <a:defRPr/>
            </a:pPr>
            <a:r>
              <a:rPr lang="en-US" dirty="0">
                <a:solidFill>
                  <a:prstClr val="black"/>
                </a:solidFill>
              </a:rPr>
              <a:t>Updates to Document 4</a:t>
            </a:r>
            <a:endParaRPr lang="en-US" dirty="0"/>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39890950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5BFAF8-7A22-4777-ACA8-47149741D7A8}"/>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effectLst/>
                <a:uLnTx/>
                <a:uFillTx/>
                <a:latin typeface="Arial Nova Light" panose="020B0304020202020204" pitchFamily="34" charset="0"/>
                <a:ea typeface="+mj-ea"/>
                <a:cs typeface="+mj-cs"/>
              </a:rPr>
              <a:t>Agenda Item 5</a:t>
            </a:r>
            <a:br>
              <a:rPr kumimoji="0" lang="en-US" sz="3600" b="0" i="0" u="none" strike="noStrike" kern="1200" cap="none" spc="0" normalizeH="0" baseline="0" noProof="0" dirty="0">
                <a:ln>
                  <a:noFill/>
                </a:ln>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effectLst/>
                <a:uLnTx/>
                <a:uFillTx/>
                <a:latin typeface="Arial Nova Light" panose="020B0304020202020204" pitchFamily="34" charset="0"/>
                <a:ea typeface="+mj-ea"/>
                <a:cs typeface="+mj-cs"/>
              </a:rPr>
              <a:t>Performance Requirement Starting Points</a:t>
            </a:r>
            <a:endParaRPr lang="en-US" dirty="0"/>
          </a:p>
        </p:txBody>
      </p:sp>
      <p:sp>
        <p:nvSpPr>
          <p:cNvPr id="6" name="Content Placeholder 5">
            <a:extLst>
              <a:ext uri="{FF2B5EF4-FFF2-40B4-BE49-F238E27FC236}">
                <a16:creationId xmlns:a16="http://schemas.microsoft.com/office/drawing/2014/main" id="{5F8F8FCC-5B56-440F-97E9-E10910CC9933}"/>
              </a:ext>
            </a:extLst>
          </p:cNvPr>
          <p:cNvSpPr>
            <a:spLocks noGrp="1"/>
          </p:cNvSpPr>
          <p:nvPr>
            <p:ph idx="1"/>
          </p:nvPr>
        </p:nvSpPr>
        <p:spPr/>
        <p:txBody>
          <a:bodyPr/>
          <a:lstStyle/>
          <a:p>
            <a:pPr marL="514350" indent="-514350">
              <a:lnSpc>
                <a:spcPct val="110000"/>
              </a:lnSpc>
              <a:spcBef>
                <a:spcPts val="600"/>
              </a:spcBef>
              <a:buFont typeface="+mj-lt"/>
              <a:buAutoNum type="arabicPeriod"/>
            </a:pPr>
            <a:r>
              <a:rPr lang="en-US" sz="2800" dirty="0"/>
              <a:t>ADS should drive safely.  </a:t>
            </a:r>
            <a:r>
              <a:rPr lang="en-US" sz="1800" dirty="0"/>
              <a:t>(Ensure safe behavior of the ADS as “the driver”)</a:t>
            </a:r>
            <a:endParaRPr lang="en-US" dirty="0"/>
          </a:p>
          <a:p>
            <a:pPr marL="514350" indent="-514350">
              <a:lnSpc>
                <a:spcPct val="110000"/>
              </a:lnSpc>
              <a:spcBef>
                <a:spcPts val="600"/>
              </a:spcBef>
              <a:buFont typeface="+mj-lt"/>
              <a:buAutoNum type="arabicPeriod"/>
            </a:pPr>
            <a:r>
              <a:rPr lang="en-US" sz="2800" dirty="0"/>
              <a:t>ADS should interact safely with the user.  </a:t>
            </a:r>
            <a:r>
              <a:rPr lang="en-US" sz="1800" dirty="0"/>
              <a:t>(Ensure safe use of ADS and safe interactions with the user such as transfers of control, user override, etc.)</a:t>
            </a:r>
            <a:endParaRPr lang="en-US" sz="2800" dirty="0"/>
          </a:p>
          <a:p>
            <a:pPr marL="514350" indent="-514350">
              <a:lnSpc>
                <a:spcPct val="110000"/>
              </a:lnSpc>
              <a:spcBef>
                <a:spcPts val="600"/>
              </a:spcBef>
              <a:buFont typeface="+mj-lt"/>
              <a:buAutoNum type="arabicPeriod"/>
            </a:pPr>
            <a:r>
              <a:rPr lang="en-US" sz="2800" dirty="0"/>
              <a:t>ADS should manage safety-critical situations.  </a:t>
            </a:r>
            <a:r>
              <a:rPr lang="en-US" sz="1800" dirty="0"/>
              <a:t>(Differentiate between normal driving and emergency situations to ensure safe responses to the latter)</a:t>
            </a:r>
            <a:endParaRPr lang="en-US" sz="2800" dirty="0"/>
          </a:p>
          <a:p>
            <a:pPr marL="514350" indent="-514350">
              <a:lnSpc>
                <a:spcPct val="110000"/>
              </a:lnSpc>
              <a:spcBef>
                <a:spcPts val="600"/>
              </a:spcBef>
              <a:buFont typeface="+mj-lt"/>
              <a:buAutoNum type="arabicPeriod"/>
            </a:pPr>
            <a:r>
              <a:rPr lang="en-US" sz="2800" dirty="0"/>
              <a:t>ADS should safely manage failure modes.  </a:t>
            </a:r>
            <a:r>
              <a:rPr lang="en-US" sz="1800" dirty="0"/>
              <a:t>(Ensure safe responses to system malfunction, physical damage, etc.)</a:t>
            </a:r>
            <a:endParaRPr lang="en-US" sz="2800" dirty="0"/>
          </a:p>
          <a:p>
            <a:pPr marL="514350" indent="-514350">
              <a:buFont typeface="+mj-lt"/>
              <a:buAutoNum type="arabicPeriod"/>
            </a:pPr>
            <a:r>
              <a:rPr lang="en-US" dirty="0"/>
              <a:t>ADS should maintain a safe operational state.  </a:t>
            </a:r>
            <a:r>
              <a:rPr lang="en-US" sz="1800" dirty="0"/>
              <a:t>(Ensure safety throughout the useful life of the ADS, such as safety critical updates, response to obsolescence)</a:t>
            </a:r>
            <a:endParaRPr lang="en-US" dirty="0"/>
          </a:p>
        </p:txBody>
      </p:sp>
      <p:sp>
        <p:nvSpPr>
          <p:cNvPr id="4" name="TextBox 3">
            <a:extLst>
              <a:ext uri="{FF2B5EF4-FFF2-40B4-BE49-F238E27FC236}">
                <a16:creationId xmlns:a16="http://schemas.microsoft.com/office/drawing/2014/main" id="{443B8EC3-3A91-4254-A39C-6D7356839B83}"/>
              </a:ext>
            </a:extLst>
          </p:cNvPr>
          <p:cNvSpPr txBox="1"/>
          <p:nvPr/>
        </p:nvSpPr>
        <p:spPr>
          <a:xfrm>
            <a:off x="457200" y="5203150"/>
            <a:ext cx="10788926" cy="923330"/>
          </a:xfrm>
          <a:prstGeom prst="rect">
            <a:avLst/>
          </a:prstGeom>
          <a:noFill/>
          <a:ln w="38100">
            <a:solidFill>
              <a:schemeClr val="accent1"/>
            </a:solidFill>
          </a:ln>
        </p:spPr>
        <p:txBody>
          <a:bodyPr wrap="square" tIns="91440" bIns="91440" rtlCol="0">
            <a:spAutoFit/>
          </a:bodyPr>
          <a:lstStyle/>
          <a:p>
            <a:pPr algn="ctr">
              <a:spcBef>
                <a:spcPts val="300"/>
              </a:spcBef>
              <a:spcAft>
                <a:spcPts val="300"/>
              </a:spcAft>
            </a:pPr>
            <a:r>
              <a:rPr lang="en-US" sz="2400" b="1" dirty="0">
                <a:latin typeface="Arial Nova" panose="020B0504020202020204" pitchFamily="34" charset="0"/>
              </a:rPr>
              <a:t>Response to request for stakeholder comments on </a:t>
            </a:r>
            <a:br>
              <a:rPr lang="en-US" sz="2400" b="1" dirty="0">
                <a:latin typeface="Arial Nova" panose="020B0504020202020204" pitchFamily="34" charset="0"/>
              </a:rPr>
            </a:br>
            <a:r>
              <a:rPr lang="en-US" sz="2400" b="1" dirty="0">
                <a:latin typeface="Arial Nova" panose="020B0504020202020204" pitchFamily="34" charset="0"/>
              </a:rPr>
              <a:t>FRAV-07-09 and FRAV-06-04 insufficient to confirm consensus</a:t>
            </a:r>
          </a:p>
        </p:txBody>
      </p:sp>
    </p:spTree>
    <p:extLst>
      <p:ext uri="{BB962C8B-B14F-4D97-AF65-F5344CB8AC3E}">
        <p14:creationId xmlns:p14="http://schemas.microsoft.com/office/powerpoint/2010/main" val="4078997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Co-Chairs’ Guidance Proposal</a:t>
            </a:r>
          </a:p>
        </p:txBody>
      </p:sp>
      <p:sp>
        <p:nvSpPr>
          <p:cNvPr id="5" name="Content Placeholder 4">
            <a:extLst>
              <a:ext uri="{FF2B5EF4-FFF2-40B4-BE49-F238E27FC236}">
                <a16:creationId xmlns:a16="http://schemas.microsoft.com/office/drawing/2014/main" id="{10D65FD8-04F0-4723-97B6-1094C2B39C49}"/>
              </a:ext>
            </a:extLst>
          </p:cNvPr>
          <p:cNvSpPr>
            <a:spLocks noGrp="1"/>
          </p:cNvSpPr>
          <p:nvPr>
            <p:ph idx="1"/>
          </p:nvPr>
        </p:nvSpPr>
        <p:spPr>
          <a:xfrm>
            <a:off x="548640" y="1188719"/>
            <a:ext cx="10515600" cy="5221605"/>
          </a:xfrm>
        </p:spPr>
        <p:txBody>
          <a:bodyPr>
            <a:normAutofit/>
          </a:bodyPr>
          <a:lstStyle/>
          <a:p>
            <a:r>
              <a:rPr lang="en-US" dirty="0"/>
              <a:t>Co-chairs recognize the challenges facing stakeholders under the current circumstances</a:t>
            </a:r>
          </a:p>
          <a:p>
            <a:pPr lvl="1"/>
            <a:r>
              <a:rPr lang="en-US" dirty="0"/>
              <a:t>Break down starting points into smaller topics</a:t>
            </a:r>
          </a:p>
          <a:p>
            <a:r>
              <a:rPr lang="en-US" dirty="0"/>
              <a:t>Guidance is based on all 142 candidates</a:t>
            </a:r>
          </a:p>
          <a:p>
            <a:pPr lvl="1"/>
            <a:r>
              <a:rPr lang="en-US" dirty="0"/>
              <a:t>For transparency, a concordance between the guidance and the 142 candidates has been prepared.</a:t>
            </a:r>
          </a:p>
          <a:p>
            <a:r>
              <a:rPr lang="en-US" dirty="0"/>
              <a:t>Guidance proposes topics for further discussion based on all stakeholder views and input</a:t>
            </a:r>
          </a:p>
          <a:p>
            <a:pPr lvl="1"/>
            <a:r>
              <a:rPr lang="en-US" dirty="0"/>
              <a:t>The guidance neither endorses nor rejects stakeholder input</a:t>
            </a:r>
          </a:p>
          <a:p>
            <a:pPr lvl="1"/>
            <a:r>
              <a:rPr lang="en-US" dirty="0"/>
              <a:t>The guidance proposes discussion topics under the five starting points.</a:t>
            </a:r>
          </a:p>
          <a:p>
            <a:pPr lvl="1"/>
            <a:r>
              <a:rPr lang="en-US" dirty="0"/>
              <a:t>The intent is to use these topics to stimulate more detailed and focused discussions at future FRAV sessions.</a:t>
            </a:r>
          </a:p>
        </p:txBody>
      </p:sp>
    </p:spTree>
    <p:extLst>
      <p:ext uri="{BB962C8B-B14F-4D97-AF65-F5344CB8AC3E}">
        <p14:creationId xmlns:p14="http://schemas.microsoft.com/office/powerpoint/2010/main" val="2637549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ADS should drive safely</a:t>
            </a:r>
          </a:p>
        </p:txBody>
      </p:sp>
      <p:sp>
        <p:nvSpPr>
          <p:cNvPr id="5" name="Content Placeholder 4">
            <a:extLst>
              <a:ext uri="{FF2B5EF4-FFF2-40B4-BE49-F238E27FC236}">
                <a16:creationId xmlns:a16="http://schemas.microsoft.com/office/drawing/2014/main" id="{10D65FD8-04F0-4723-97B6-1094C2B39C49}"/>
              </a:ext>
            </a:extLst>
          </p:cNvPr>
          <p:cNvSpPr>
            <a:spLocks noGrp="1"/>
          </p:cNvSpPr>
          <p:nvPr>
            <p:ph idx="1"/>
          </p:nvPr>
        </p:nvSpPr>
        <p:spPr>
          <a:xfrm>
            <a:off x="548640" y="1188720"/>
            <a:ext cx="10515600" cy="4854894"/>
          </a:xfrm>
        </p:spPr>
        <p:txBody>
          <a:bodyPr>
            <a:normAutofit/>
          </a:bodyPr>
          <a:lstStyle/>
          <a:p>
            <a:r>
              <a:rPr lang="en-US" sz="2400" dirty="0"/>
              <a:t>The ADS should perform the entire Dynamic Driving Task.</a:t>
            </a:r>
          </a:p>
          <a:p>
            <a:pPr lvl="1"/>
            <a:r>
              <a:rPr lang="en-US" sz="2000" dirty="0"/>
              <a:t>The ADS should control the longitudinal and lateral motion of the vehicle.</a:t>
            </a:r>
          </a:p>
          <a:p>
            <a:pPr lvl="1"/>
            <a:r>
              <a:rPr lang="en-US" sz="2000" dirty="0"/>
              <a:t>The ADS should recognize the ODD conditions and boundaries of the ODD of its feature(s).</a:t>
            </a:r>
          </a:p>
          <a:p>
            <a:pPr lvl="1"/>
            <a:r>
              <a:rPr lang="en-US" sz="2000" dirty="0"/>
              <a:t>The ADS should detect, recognize, classify, and prepare to respond to objects and events in the traffic environment.</a:t>
            </a:r>
          </a:p>
          <a:p>
            <a:r>
              <a:rPr lang="en-US" sz="2400" dirty="0"/>
              <a:t>The ADS should respect traffic rules.</a:t>
            </a:r>
          </a:p>
          <a:p>
            <a:r>
              <a:rPr lang="en-US" sz="2400" dirty="0"/>
              <a:t>The ADS should interact safely with other road users.</a:t>
            </a:r>
          </a:p>
          <a:p>
            <a:r>
              <a:rPr lang="en-US" sz="2400" dirty="0"/>
              <a:t>The ADS should adapt its behavior in line with safety risks.</a:t>
            </a:r>
          </a:p>
          <a:p>
            <a:r>
              <a:rPr lang="en-US" sz="2400" dirty="0"/>
              <a:t>The ADS should adapt its behavior to the surrounding traffic conditions.</a:t>
            </a:r>
          </a:p>
          <a:p>
            <a:r>
              <a:rPr lang="en-US" sz="2400" dirty="0"/>
              <a:t>The ADS behavior should not be the critical factor in causation of a collision.</a:t>
            </a:r>
          </a:p>
        </p:txBody>
      </p:sp>
    </p:spTree>
    <p:extLst>
      <p:ext uri="{BB962C8B-B14F-4D97-AF65-F5344CB8AC3E}">
        <p14:creationId xmlns:p14="http://schemas.microsoft.com/office/powerpoint/2010/main" val="212960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ADS should interact safely with the user</a:t>
            </a:r>
          </a:p>
        </p:txBody>
      </p:sp>
      <p:sp>
        <p:nvSpPr>
          <p:cNvPr id="5" name="Content Placeholder 4">
            <a:extLst>
              <a:ext uri="{FF2B5EF4-FFF2-40B4-BE49-F238E27FC236}">
                <a16:creationId xmlns:a16="http://schemas.microsoft.com/office/drawing/2014/main" id="{10D65FD8-04F0-4723-97B6-1094C2B39C49}"/>
              </a:ext>
            </a:extLst>
          </p:cNvPr>
          <p:cNvSpPr>
            <a:spLocks noGrp="1"/>
          </p:cNvSpPr>
          <p:nvPr>
            <p:ph idx="1"/>
          </p:nvPr>
        </p:nvSpPr>
        <p:spPr>
          <a:xfrm>
            <a:off x="548640" y="1188720"/>
            <a:ext cx="10515600" cy="5283518"/>
          </a:xfrm>
        </p:spPr>
        <p:txBody>
          <a:bodyPr>
            <a:normAutofit fontScale="92500" lnSpcReduction="10000"/>
          </a:bodyPr>
          <a:lstStyle/>
          <a:p>
            <a:r>
              <a:rPr lang="en-US" sz="2400" dirty="0"/>
              <a:t>Activation of an ADS feature should only be possible when the conditions of its ODD have been met.</a:t>
            </a:r>
          </a:p>
          <a:p>
            <a:r>
              <a:rPr lang="en-US" sz="2400" dirty="0"/>
              <a:t>The ADS should signal when conditions indicate a probable ODD exit.</a:t>
            </a:r>
          </a:p>
          <a:p>
            <a:r>
              <a:rPr lang="en-US" sz="2400" dirty="0"/>
              <a:t>The user should be permitted to override the ADS to assume full control over the vehicle.</a:t>
            </a:r>
          </a:p>
          <a:p>
            <a:r>
              <a:rPr lang="en-US" sz="2400" dirty="0"/>
              <a:t>The ADS should safely manage transitions of full control to the user.</a:t>
            </a:r>
          </a:p>
          <a:p>
            <a:pPr lvl="1"/>
            <a:r>
              <a:rPr lang="en-US" sz="2000" dirty="0"/>
              <a:t>Prior to a transition of control to the user, the ADS should verify the availability of the user to assume control.</a:t>
            </a:r>
          </a:p>
          <a:p>
            <a:pPr lvl="1"/>
            <a:r>
              <a:rPr lang="en-US" sz="2000" dirty="0"/>
              <a:t>Pursuant to a transition, the ADS should verify full control of the vehicle by the user prior to deactivation.</a:t>
            </a:r>
          </a:p>
          <a:p>
            <a:r>
              <a:rPr lang="en-US" sz="2400" dirty="0"/>
              <a:t>The ADS should tolerate user input errors.</a:t>
            </a:r>
          </a:p>
          <a:p>
            <a:r>
              <a:rPr lang="en-US" sz="2400" dirty="0"/>
              <a:t>The ADS should provide feedback to the user on its operational status.</a:t>
            </a:r>
          </a:p>
          <a:p>
            <a:r>
              <a:rPr lang="en-US" sz="2400" dirty="0"/>
              <a:t>The ADS should warn the user of failures to fulfill user roles and responsibilities.</a:t>
            </a:r>
          </a:p>
          <a:p>
            <a:r>
              <a:rPr lang="en-US" sz="2400" dirty="0"/>
              <a:t>The user should be provided with information regarding user roles and responsibilities for the safe use of the ADS.</a:t>
            </a:r>
          </a:p>
        </p:txBody>
      </p:sp>
    </p:spTree>
    <p:extLst>
      <p:ext uri="{BB962C8B-B14F-4D97-AF65-F5344CB8AC3E}">
        <p14:creationId xmlns:p14="http://schemas.microsoft.com/office/powerpoint/2010/main" val="820558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ADS should manage safety-critical situations</a:t>
            </a:r>
          </a:p>
        </p:txBody>
      </p:sp>
      <p:pic>
        <p:nvPicPr>
          <p:cNvPr id="7" name="Content Placeholder 6">
            <a:extLst>
              <a:ext uri="{FF2B5EF4-FFF2-40B4-BE49-F238E27FC236}">
                <a16:creationId xmlns:a16="http://schemas.microsoft.com/office/drawing/2014/main" id="{D3141F92-BD66-42D6-B360-15F5BF266A7A}"/>
              </a:ext>
            </a:extLst>
          </p:cNvPr>
          <p:cNvPicPr>
            <a:picLocks noGrp="1" noChangeAspect="1"/>
          </p:cNvPicPr>
          <p:nvPr>
            <p:ph idx="1"/>
          </p:nvPr>
        </p:nvPicPr>
        <p:blipFill>
          <a:blip r:embed="rId2"/>
          <a:stretch>
            <a:fillRect/>
          </a:stretch>
        </p:blipFill>
        <p:spPr>
          <a:xfrm>
            <a:off x="457200" y="1009812"/>
            <a:ext cx="11644369" cy="5108891"/>
          </a:xfrm>
          <a:prstGeom prst="rect">
            <a:avLst/>
          </a:prstGeom>
        </p:spPr>
      </p:pic>
    </p:spTree>
    <p:extLst>
      <p:ext uri="{BB962C8B-B14F-4D97-AF65-F5344CB8AC3E}">
        <p14:creationId xmlns:p14="http://schemas.microsoft.com/office/powerpoint/2010/main" val="110305206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6">
            <a:extLst>
              <a:ext uri="{FF2B5EF4-FFF2-40B4-BE49-F238E27FC236}">
                <a16:creationId xmlns:a16="http://schemas.microsoft.com/office/drawing/2014/main" id="{F3C21920-9F0E-4FA8-A2B7-2DC8B1934F29}"/>
              </a:ext>
            </a:extLst>
          </p:cNvPr>
          <p:cNvPicPr>
            <a:picLocks noChangeAspect="1"/>
          </p:cNvPicPr>
          <p:nvPr/>
        </p:nvPicPr>
        <p:blipFill rotWithShape="1">
          <a:blip r:embed="rId2"/>
          <a:srcRect t="16937" b="30827"/>
          <a:stretch/>
        </p:blipFill>
        <p:spPr>
          <a:xfrm>
            <a:off x="457200" y="3140766"/>
            <a:ext cx="11644369" cy="2668656"/>
          </a:xfrm>
          <a:prstGeom prst="rect">
            <a:avLst/>
          </a:prstGeom>
        </p:spPr>
      </p:pic>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ADS should manage safety-critical situations</a:t>
            </a:r>
          </a:p>
        </p:txBody>
      </p:sp>
      <p:sp>
        <p:nvSpPr>
          <p:cNvPr id="7" name="TextBox 6">
            <a:extLst>
              <a:ext uri="{FF2B5EF4-FFF2-40B4-BE49-F238E27FC236}">
                <a16:creationId xmlns:a16="http://schemas.microsoft.com/office/drawing/2014/main" id="{4EA6CE57-4463-408D-8626-F21667175F8C}"/>
              </a:ext>
            </a:extLst>
          </p:cNvPr>
          <p:cNvSpPr txBox="1"/>
          <p:nvPr/>
        </p:nvSpPr>
        <p:spPr>
          <a:xfrm>
            <a:off x="839528" y="1271342"/>
            <a:ext cx="10788926" cy="1369606"/>
          </a:xfrm>
          <a:prstGeom prst="rect">
            <a:avLst/>
          </a:prstGeom>
          <a:noFill/>
          <a:ln w="38100">
            <a:solidFill>
              <a:schemeClr val="accent1"/>
            </a:solidFill>
          </a:ln>
        </p:spPr>
        <p:txBody>
          <a:bodyPr wrap="square" tIns="91440" bIns="91440" rtlCol="0">
            <a:spAutoFit/>
          </a:bodyPr>
          <a:lstStyle/>
          <a:p>
            <a:pPr algn="ctr">
              <a:spcBef>
                <a:spcPts val="300"/>
              </a:spcBef>
              <a:spcAft>
                <a:spcPts val="300"/>
              </a:spcAft>
            </a:pPr>
            <a:r>
              <a:rPr lang="en-US" sz="1600" b="1" dirty="0">
                <a:latin typeface="Arial Nova" panose="020B0504020202020204" pitchFamily="34" charset="0"/>
              </a:rPr>
              <a:t>Reminder: Under this heading, SAE found a focus on emergency responses to other road user actions and sudden events clearer.  Discussion of MRM here could be confusing because MRM can be associated with system failures.</a:t>
            </a:r>
          </a:p>
          <a:p>
            <a:pPr algn="ctr">
              <a:spcBef>
                <a:spcPts val="300"/>
              </a:spcBef>
              <a:spcAft>
                <a:spcPts val="300"/>
              </a:spcAft>
            </a:pPr>
            <a:r>
              <a:rPr lang="en-US" sz="2400" b="1" dirty="0">
                <a:latin typeface="Arial Nova" panose="020B0504020202020204" pitchFamily="34" charset="0"/>
              </a:rPr>
              <a:t>Is MRM better addressed under another topic?</a:t>
            </a:r>
          </a:p>
        </p:txBody>
      </p:sp>
    </p:spTree>
    <p:extLst>
      <p:ext uri="{BB962C8B-B14F-4D97-AF65-F5344CB8AC3E}">
        <p14:creationId xmlns:p14="http://schemas.microsoft.com/office/powerpoint/2010/main" val="32685152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normAutofit/>
          </a:bodyPr>
          <a:lstStyle/>
          <a:p>
            <a:pPr marL="514350" indent="-514350">
              <a:buFont typeface="+mj-lt"/>
              <a:buAutoNum type="arabicPeriod"/>
            </a:pPr>
            <a:r>
              <a:rPr lang="en-US" dirty="0"/>
              <a:t>Adoption of the agenda</a:t>
            </a:r>
          </a:p>
          <a:p>
            <a:pPr marL="514350" indent="-514350">
              <a:buFont typeface="+mj-lt"/>
              <a:buAutoNum type="arabicPeriod"/>
            </a:pPr>
            <a:r>
              <a:rPr lang="en-US" dirty="0"/>
              <a:t>Adoption of the reports of the previous sessions</a:t>
            </a:r>
          </a:p>
          <a:p>
            <a:pPr marL="514350" indent="-514350">
              <a:buFont typeface="+mj-lt"/>
              <a:buAutoNum type="arabicPeriod"/>
            </a:pPr>
            <a:r>
              <a:rPr lang="en-US" dirty="0"/>
              <a:t>FRAV status and consensus to date</a:t>
            </a:r>
          </a:p>
          <a:p>
            <a:pPr marL="514350" indent="-514350">
              <a:buFont typeface="+mj-lt"/>
              <a:buAutoNum type="arabicPeriod"/>
            </a:pPr>
            <a:r>
              <a:rPr lang="en-US" dirty="0"/>
              <a:t>ADS level of safety</a:t>
            </a:r>
          </a:p>
          <a:p>
            <a:pPr marL="514350" indent="-514350">
              <a:buFont typeface="+mj-lt"/>
              <a:buAutoNum type="arabicPeriod"/>
            </a:pPr>
            <a:r>
              <a:rPr lang="en-US" dirty="0"/>
              <a:t>Elaboration of the five starting points</a:t>
            </a:r>
          </a:p>
          <a:p>
            <a:pPr marL="514350" lvl="0" indent="-514350">
              <a:buFont typeface="+mj-lt"/>
              <a:buAutoNum type="arabicPeriod"/>
              <a:defRPr/>
            </a:pPr>
            <a:r>
              <a:rPr lang="en-US" dirty="0">
                <a:solidFill>
                  <a:prstClr val="black"/>
                </a:solidFill>
              </a:rPr>
              <a:t>Updates to Documents 4 and 5</a:t>
            </a:r>
            <a:endParaRPr lang="en-US" dirty="0"/>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843491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3">
                                            <p:txEl>
                                              <p:pRg st="0" end="0"/>
                                            </p:txEl>
                                          </p:spTgt>
                                        </p:tgtEl>
                                        <p:attrNameLst>
                                          <p:attrName>style.color</p:attrName>
                                        </p:attrNameLst>
                                      </p:cBhvr>
                                      <p:to>
                                        <p:clrVal>
                                          <a:srgbClr val="0070C0"/>
                                        </p:clrVal>
                                      </p:to>
                                    </p:set>
                                    <p:set>
                                      <p:cBhvr>
                                        <p:cTn id="7" dur="500" fill="hold"/>
                                        <p:tgtEl>
                                          <p:spTgt spid="3">
                                            <p:txEl>
                                              <p:pRg st="0" end="0"/>
                                            </p:txEl>
                                          </p:spTgt>
                                        </p:tgtEl>
                                        <p:attrNameLst>
                                          <p:attrName>fillcolor</p:attrName>
                                        </p:attrNameLst>
                                      </p:cBhvr>
                                      <p:to>
                                        <p:clrVal>
                                          <a:srgbClr val="0070C0"/>
                                        </p:clrVal>
                                      </p:to>
                                    </p:set>
                                    <p:set>
                                      <p:cBhvr>
                                        <p:cTn id="8" dur="500" fill="hold"/>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ADS should safely manage failure modes</a:t>
            </a:r>
          </a:p>
        </p:txBody>
      </p:sp>
      <p:sp>
        <p:nvSpPr>
          <p:cNvPr id="5" name="Content Placeholder 4">
            <a:extLst>
              <a:ext uri="{FF2B5EF4-FFF2-40B4-BE49-F238E27FC236}">
                <a16:creationId xmlns:a16="http://schemas.microsoft.com/office/drawing/2014/main" id="{10D65FD8-04F0-4723-97B6-1094C2B39C49}"/>
              </a:ext>
            </a:extLst>
          </p:cNvPr>
          <p:cNvSpPr>
            <a:spLocks noGrp="1"/>
          </p:cNvSpPr>
          <p:nvPr>
            <p:ph idx="1"/>
          </p:nvPr>
        </p:nvSpPr>
        <p:spPr>
          <a:xfrm>
            <a:off x="548640" y="1188720"/>
            <a:ext cx="10515600" cy="5283518"/>
          </a:xfrm>
        </p:spPr>
        <p:txBody>
          <a:bodyPr>
            <a:normAutofit/>
          </a:bodyPr>
          <a:lstStyle/>
          <a:p>
            <a:r>
              <a:rPr lang="en-US" sz="2400" dirty="0"/>
              <a:t>The ADS should detect system malfunctions and abnormalities.</a:t>
            </a:r>
          </a:p>
          <a:p>
            <a:r>
              <a:rPr lang="en-US" sz="2400" dirty="0"/>
              <a:t>The ADS should execute a safe fallback response upon detection of a failure that compromises performance of the DDT.</a:t>
            </a:r>
          </a:p>
          <a:p>
            <a:r>
              <a:rPr lang="en-US" sz="2400" dirty="0"/>
              <a:t>Provided a failure does not compromise ADS performance of the entire DDT, the ADS should respond safely to the presence of a fault in the system.</a:t>
            </a:r>
          </a:p>
          <a:p>
            <a:r>
              <a:rPr lang="en-US" sz="2400" dirty="0"/>
              <a:t>The ADS should signal faults and resulting operational status.</a:t>
            </a:r>
          </a:p>
        </p:txBody>
      </p:sp>
    </p:spTree>
    <p:extLst>
      <p:ext uri="{BB962C8B-B14F-4D97-AF65-F5344CB8AC3E}">
        <p14:creationId xmlns:p14="http://schemas.microsoft.com/office/powerpoint/2010/main" val="53523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1EAF86-B9B3-47AF-9920-94B64B8BE8C1}"/>
              </a:ext>
            </a:extLst>
          </p:cNvPr>
          <p:cNvSpPr>
            <a:spLocks noGrp="1"/>
          </p:cNvSpPr>
          <p:nvPr>
            <p:ph type="title"/>
          </p:nvPr>
        </p:nvSpPr>
        <p:spPr>
          <a:xfrm>
            <a:off x="457200" y="1"/>
            <a:ext cx="8229600" cy="771524"/>
          </a:xfrm>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5</a:t>
            </a:r>
            <a:br>
              <a:rPr lang="en-US" dirty="0"/>
            </a:br>
            <a:r>
              <a:rPr lang="en-US" dirty="0"/>
              <a:t>ADS should maintain a safe operational state</a:t>
            </a:r>
          </a:p>
        </p:txBody>
      </p:sp>
      <p:sp>
        <p:nvSpPr>
          <p:cNvPr id="5" name="Content Placeholder 4">
            <a:extLst>
              <a:ext uri="{FF2B5EF4-FFF2-40B4-BE49-F238E27FC236}">
                <a16:creationId xmlns:a16="http://schemas.microsoft.com/office/drawing/2014/main" id="{10D65FD8-04F0-4723-97B6-1094C2B39C49}"/>
              </a:ext>
            </a:extLst>
          </p:cNvPr>
          <p:cNvSpPr>
            <a:spLocks noGrp="1"/>
          </p:cNvSpPr>
          <p:nvPr>
            <p:ph idx="1"/>
          </p:nvPr>
        </p:nvSpPr>
        <p:spPr>
          <a:xfrm>
            <a:off x="548640" y="1188720"/>
            <a:ext cx="10515600" cy="5283518"/>
          </a:xfrm>
        </p:spPr>
        <p:txBody>
          <a:bodyPr>
            <a:normAutofit/>
          </a:bodyPr>
          <a:lstStyle/>
          <a:p>
            <a:r>
              <a:rPr lang="en-US" sz="2400" dirty="0"/>
              <a:t>The ADS should be permanently disabled in the event of obsolescence.</a:t>
            </a:r>
          </a:p>
          <a:p>
            <a:r>
              <a:rPr lang="en-US" sz="2400" dirty="0"/>
              <a:t>Pursuant to a collision and/or a failure detected in DDT-related functions, ADS activation should not be possible until the safe operational state of the ADS has been verified.</a:t>
            </a:r>
          </a:p>
          <a:p>
            <a:r>
              <a:rPr lang="en-US" sz="2400" dirty="0"/>
              <a:t>The ADS should signal required system maintenance to the user.</a:t>
            </a:r>
          </a:p>
          <a:p>
            <a:r>
              <a:rPr lang="en-US" sz="2400" dirty="0"/>
              <a:t>The ADS should be accessible for the purposes of maintenance and repair to authorized persons.</a:t>
            </a:r>
          </a:p>
        </p:txBody>
      </p:sp>
    </p:spTree>
    <p:extLst>
      <p:ext uri="{BB962C8B-B14F-4D97-AF65-F5344CB8AC3E}">
        <p14:creationId xmlns:p14="http://schemas.microsoft.com/office/powerpoint/2010/main" val="34505404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normAutofit/>
          </a:bodyPr>
          <a:lstStyle/>
          <a:p>
            <a:pPr marL="514350" indent="-514350">
              <a:buFont typeface="+mj-lt"/>
              <a:buAutoNum type="arabicPeriod"/>
            </a:pPr>
            <a:r>
              <a:rPr lang="en-US" dirty="0">
                <a:solidFill>
                  <a:schemeClr val="tx1">
                    <a:lumMod val="50000"/>
                    <a:lumOff val="50000"/>
                  </a:schemeClr>
                </a:solidFill>
              </a:rPr>
              <a:t>Adoption of the agenda</a:t>
            </a:r>
          </a:p>
          <a:p>
            <a:pPr marL="514350" indent="-514350">
              <a:buFont typeface="+mj-lt"/>
              <a:buAutoNum type="arabicPeriod"/>
            </a:pPr>
            <a:r>
              <a:rPr lang="en-US" dirty="0">
                <a:solidFill>
                  <a:schemeClr val="tx1">
                    <a:lumMod val="50000"/>
                    <a:lumOff val="50000"/>
                  </a:schemeClr>
                </a:solidFill>
              </a:rPr>
              <a:t>Adoption of the reports of the previous sessions</a:t>
            </a:r>
          </a:p>
          <a:p>
            <a:pPr marL="514350" indent="-514350">
              <a:buFont typeface="+mj-lt"/>
              <a:buAutoNum type="arabicPeriod"/>
            </a:pPr>
            <a:r>
              <a:rPr lang="en-US" dirty="0">
                <a:solidFill>
                  <a:schemeClr val="tx1">
                    <a:lumMod val="50000"/>
                    <a:lumOff val="50000"/>
                  </a:schemeClr>
                </a:solidFill>
              </a:rPr>
              <a:t>FRAV status and consensus to date</a:t>
            </a:r>
          </a:p>
          <a:p>
            <a:pPr marL="514350" indent="-514350">
              <a:buFont typeface="+mj-lt"/>
              <a:buAutoNum type="arabicPeriod"/>
            </a:pPr>
            <a:r>
              <a:rPr lang="en-US" dirty="0">
                <a:solidFill>
                  <a:schemeClr val="tx1">
                    <a:lumMod val="50000"/>
                    <a:lumOff val="50000"/>
                  </a:schemeClr>
                </a:solidFill>
              </a:rPr>
              <a:t>ADS level of safety</a:t>
            </a:r>
          </a:p>
          <a:p>
            <a:pPr marL="514350" indent="-514350">
              <a:buFont typeface="+mj-lt"/>
              <a:buAutoNum type="arabicPeriod"/>
            </a:pPr>
            <a:r>
              <a:rPr lang="en-US" dirty="0">
                <a:solidFill>
                  <a:schemeClr val="tx1">
                    <a:lumMod val="50000"/>
                    <a:lumOff val="50000"/>
                  </a:schemeClr>
                </a:solidFill>
              </a:rPr>
              <a:t>Elaboration of the five starting points</a:t>
            </a:r>
          </a:p>
          <a:p>
            <a:pPr marL="514350" lvl="0" indent="-514350">
              <a:buFont typeface="+mj-lt"/>
              <a:buAutoNum type="arabicPeriod"/>
              <a:defRPr/>
            </a:pPr>
            <a:r>
              <a:rPr lang="en-US" dirty="0">
                <a:solidFill>
                  <a:srgbClr val="338DCD"/>
                </a:solidFill>
              </a:rPr>
              <a:t>Updates to Documents 4 and 5</a:t>
            </a:r>
          </a:p>
          <a:p>
            <a:pPr marL="73152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070C0"/>
                </a:solidFill>
                <a:effectLst/>
                <a:uLnTx/>
                <a:uFillTx/>
                <a:latin typeface="Arial Nova" panose="020B0504020202020204" pitchFamily="34" charset="0"/>
                <a:ea typeface="+mn-ea"/>
                <a:cs typeface="+mn-cs"/>
              </a:rPr>
              <a:t>FRAV-07-04: Document 4 status</a:t>
            </a:r>
          </a:p>
          <a:p>
            <a:pPr marL="73152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sz="2200" dirty="0">
                <a:solidFill>
                  <a:srgbClr val="0070C0"/>
                </a:solidFill>
              </a:rPr>
              <a:t>FRAV-07-05: Document 5 status </a:t>
            </a:r>
            <a:endParaRPr kumimoji="0" lang="en-US" sz="2200" b="0" i="0" u="none" strike="noStrike" kern="1200" cap="none" spc="0" normalizeH="0" baseline="0" noProof="0" dirty="0">
              <a:ln>
                <a:noFill/>
              </a:ln>
              <a:solidFill>
                <a:srgbClr val="0070C0"/>
              </a:solidFill>
              <a:effectLst/>
              <a:uLnTx/>
              <a:uFillTx/>
              <a:latin typeface="Arial Nova" panose="020B0504020202020204" pitchFamily="34" charset="0"/>
              <a:ea typeface="+mn-ea"/>
              <a:cs typeface="+mn-cs"/>
            </a:endParaRPr>
          </a:p>
          <a:p>
            <a:pPr marL="73152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kumimoji="0" lang="en-US" sz="2200" b="0" i="0" u="none" strike="noStrike" kern="1200" cap="none" spc="0" normalizeH="0" baseline="0" noProof="0" dirty="0">
                <a:ln>
                  <a:noFill/>
                </a:ln>
                <a:solidFill>
                  <a:srgbClr val="0070C0"/>
                </a:solidFill>
                <a:effectLst/>
                <a:uLnTx/>
                <a:uFillTx/>
                <a:latin typeface="Arial Nova" panose="020B0504020202020204" pitchFamily="34" charset="0"/>
                <a:ea typeface="+mn-ea"/>
                <a:cs typeface="+mn-cs"/>
              </a:rPr>
              <a:t>(JRC) FRAV-08-08: Comments on safety requirements and definitions</a:t>
            </a:r>
            <a:endParaRPr lang="en-US" dirty="0"/>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37252290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CCA576-4486-403D-80E1-58036D919051}"/>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a:t>
            </a:r>
            <a:r>
              <a:rPr lang="en-US" sz="2000" dirty="0">
                <a:solidFill>
                  <a:prstClr val="white"/>
                </a:solidFill>
              </a:rPr>
              <a:t>6</a:t>
            </a:r>
            <a:br>
              <a:rPr lang="en-US" dirty="0"/>
            </a:br>
            <a:r>
              <a:rPr lang="en-US" dirty="0"/>
              <a:t>FRAV-07-04 </a:t>
            </a:r>
            <a:r>
              <a:rPr lang="en-US" sz="1800" dirty="0"/>
              <a:t>(posted 25 November based on 7</a:t>
            </a:r>
            <a:r>
              <a:rPr lang="en-US" sz="1800" baseline="30000" dirty="0"/>
              <a:t>th</a:t>
            </a:r>
            <a:r>
              <a:rPr lang="en-US" sz="1800" dirty="0"/>
              <a:t> session discussions)</a:t>
            </a:r>
            <a:endParaRPr lang="en-US" dirty="0"/>
          </a:p>
        </p:txBody>
      </p:sp>
      <p:sp>
        <p:nvSpPr>
          <p:cNvPr id="5" name="Content Placeholder 4">
            <a:extLst>
              <a:ext uri="{FF2B5EF4-FFF2-40B4-BE49-F238E27FC236}">
                <a16:creationId xmlns:a16="http://schemas.microsoft.com/office/drawing/2014/main" id="{37E5DA6E-E91F-454F-8DF6-91E1B9D33EEC}"/>
              </a:ext>
            </a:extLst>
          </p:cNvPr>
          <p:cNvSpPr>
            <a:spLocks noGrp="1"/>
          </p:cNvSpPr>
          <p:nvPr>
            <p:ph idx="1"/>
          </p:nvPr>
        </p:nvSpPr>
        <p:spPr>
          <a:xfrm>
            <a:off x="548640" y="1188719"/>
            <a:ext cx="10515600" cy="5407343"/>
          </a:xfrm>
        </p:spPr>
        <p:txBody>
          <a:bodyPr>
            <a:normAutofit/>
          </a:bodyPr>
          <a:lstStyle/>
          <a:p>
            <a:r>
              <a:rPr lang="en-US" dirty="0"/>
              <a:t>Separated record of discussions and related background sections of Document 5 into a separate document (i.e., Document 4)</a:t>
            </a:r>
          </a:p>
          <a:p>
            <a:r>
              <a:rPr lang="en-US" dirty="0"/>
              <a:t>Updated record to better reflect Japan input per the 7</a:t>
            </a:r>
            <a:r>
              <a:rPr lang="en-US" baseline="30000" dirty="0"/>
              <a:t>th</a:t>
            </a:r>
            <a:r>
              <a:rPr lang="en-US" dirty="0"/>
              <a:t> session discussions.</a:t>
            </a:r>
          </a:p>
          <a:p>
            <a:r>
              <a:rPr lang="en-US" dirty="0"/>
              <a:t>Presently covers decisions through the 5</a:t>
            </a:r>
            <a:r>
              <a:rPr lang="en-US" baseline="30000" dirty="0"/>
              <a:t>th</a:t>
            </a:r>
            <a:r>
              <a:rPr lang="en-US" dirty="0"/>
              <a:t> session pending further consensus decisions coming out of the “level of safety” and next-level “elaboration of requirements” discussions.</a:t>
            </a:r>
          </a:p>
        </p:txBody>
      </p:sp>
    </p:spTree>
    <p:extLst>
      <p:ext uri="{BB962C8B-B14F-4D97-AF65-F5344CB8AC3E}">
        <p14:creationId xmlns:p14="http://schemas.microsoft.com/office/powerpoint/2010/main" val="2786901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4CCA576-4486-403D-80E1-58036D919051}"/>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Agenda Item 6</a:t>
            </a:r>
            <a:br>
              <a:rPr lang="en-US" dirty="0"/>
            </a:br>
            <a:r>
              <a:rPr lang="en-US" dirty="0"/>
              <a:t>FRAV-07-05 </a:t>
            </a:r>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(posted 25 November based on 7</a:t>
            </a:r>
            <a:r>
              <a:rPr kumimoji="0" lang="en-US" sz="1800" b="0" i="0" u="none" strike="noStrike" kern="1200" cap="none" spc="0" normalizeH="0" baseline="30000" noProof="0" dirty="0">
                <a:ln>
                  <a:noFill/>
                </a:ln>
                <a:solidFill>
                  <a:prstClr val="white"/>
                </a:solidFill>
                <a:effectLst/>
                <a:uLnTx/>
                <a:uFillTx/>
                <a:latin typeface="Arial Nova Light" panose="020B0304020202020204" pitchFamily="34" charset="0"/>
                <a:ea typeface="+mj-ea"/>
                <a:cs typeface="+mj-cs"/>
              </a:rPr>
              <a:t>th</a:t>
            </a:r>
            <a:r>
              <a:rPr kumimoji="0" lang="en-US" sz="1800" b="0" i="0" u="none" strike="noStrike" kern="1200" cap="none" spc="0" normalizeH="0" baseline="0" noProof="0" dirty="0">
                <a:ln>
                  <a:noFill/>
                </a:ln>
                <a:solidFill>
                  <a:prstClr val="white"/>
                </a:solidFill>
                <a:effectLst/>
                <a:uLnTx/>
                <a:uFillTx/>
                <a:latin typeface="Arial Nova Light" panose="020B0304020202020204" pitchFamily="34" charset="0"/>
                <a:ea typeface="+mj-ea"/>
                <a:cs typeface="+mj-cs"/>
              </a:rPr>
              <a:t> session discussions)</a:t>
            </a:r>
            <a:endParaRPr lang="en-US" dirty="0"/>
          </a:p>
        </p:txBody>
      </p:sp>
      <p:sp>
        <p:nvSpPr>
          <p:cNvPr id="5" name="Content Placeholder 4">
            <a:extLst>
              <a:ext uri="{FF2B5EF4-FFF2-40B4-BE49-F238E27FC236}">
                <a16:creationId xmlns:a16="http://schemas.microsoft.com/office/drawing/2014/main" id="{37E5DA6E-E91F-454F-8DF6-91E1B9D33EEC}"/>
              </a:ext>
            </a:extLst>
          </p:cNvPr>
          <p:cNvSpPr>
            <a:spLocks noGrp="1"/>
          </p:cNvSpPr>
          <p:nvPr>
            <p:ph idx="1"/>
          </p:nvPr>
        </p:nvSpPr>
        <p:spPr>
          <a:xfrm>
            <a:off x="548640" y="1188719"/>
            <a:ext cx="10515600" cy="5407343"/>
          </a:xfrm>
        </p:spPr>
        <p:txBody>
          <a:bodyPr>
            <a:normAutofit/>
          </a:bodyPr>
          <a:lstStyle/>
          <a:p>
            <a:r>
              <a:rPr lang="en-US" dirty="0"/>
              <a:t>Updated definitions per the 7</a:t>
            </a:r>
            <a:r>
              <a:rPr lang="en-US" baseline="30000" dirty="0"/>
              <a:t>th</a:t>
            </a:r>
            <a:r>
              <a:rPr lang="en-US" dirty="0"/>
              <a:t> session discussions</a:t>
            </a:r>
          </a:p>
          <a:p>
            <a:pPr lvl="1"/>
            <a:r>
              <a:rPr lang="en-US" dirty="0"/>
              <a:t>DDT: Description of “tactical” and “operational” functions per FRAV request</a:t>
            </a:r>
          </a:p>
          <a:p>
            <a:pPr lvl="1"/>
            <a:r>
              <a:rPr lang="en-US" dirty="0"/>
              <a:t>“Activation” of MRM and MRC definitions </a:t>
            </a:r>
            <a:r>
              <a:rPr lang="en-US" sz="1800" dirty="0"/>
              <a:t>(unconsidered text now pertinent)</a:t>
            </a:r>
            <a:endParaRPr lang="en-US" dirty="0"/>
          </a:p>
          <a:p>
            <a:pPr lvl="1"/>
            <a:r>
              <a:rPr lang="en-US" dirty="0"/>
              <a:t>User-related definitions (including “fallback-ready user”)</a:t>
            </a:r>
          </a:p>
          <a:p>
            <a:pPr lvl="1"/>
            <a:r>
              <a:rPr lang="en-US" dirty="0"/>
              <a:t>“transition of control” definition</a:t>
            </a:r>
          </a:p>
          <a:p>
            <a:r>
              <a:rPr lang="en-US" dirty="0"/>
              <a:t>Descriptions of the five starting points</a:t>
            </a:r>
          </a:p>
          <a:p>
            <a:r>
              <a:rPr lang="en-US" dirty="0"/>
              <a:t>Please review and comment</a:t>
            </a:r>
          </a:p>
          <a:p>
            <a:r>
              <a:rPr lang="en-US" dirty="0"/>
              <a:t>FRAV-08-05 will propose text based on today’s discussion and comments received on FRAV-07-05.</a:t>
            </a:r>
          </a:p>
          <a:p>
            <a:pPr lvl="1"/>
            <a:r>
              <a:rPr lang="en-US" dirty="0"/>
              <a:t>Comments welcome anytime but aim to post FRAV-08-05 by 18 December</a:t>
            </a:r>
          </a:p>
        </p:txBody>
      </p:sp>
    </p:spTree>
    <p:extLst>
      <p:ext uri="{BB962C8B-B14F-4D97-AF65-F5344CB8AC3E}">
        <p14:creationId xmlns:p14="http://schemas.microsoft.com/office/powerpoint/2010/main" val="3691219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normAutofit/>
          </a:bodyPr>
          <a:lstStyle/>
          <a:p>
            <a:pPr marL="514350" indent="-514350">
              <a:buFont typeface="+mj-lt"/>
              <a:buAutoNum type="arabicPeriod"/>
            </a:pPr>
            <a:r>
              <a:rPr lang="en-US" dirty="0">
                <a:solidFill>
                  <a:schemeClr val="tx1">
                    <a:lumMod val="50000"/>
                    <a:lumOff val="50000"/>
                  </a:schemeClr>
                </a:solidFill>
              </a:rPr>
              <a:t>Adoption of the agenda</a:t>
            </a:r>
          </a:p>
          <a:p>
            <a:pPr marL="514350" indent="-514350">
              <a:buFont typeface="+mj-lt"/>
              <a:buAutoNum type="arabicPeriod"/>
            </a:pPr>
            <a:r>
              <a:rPr lang="en-US" dirty="0">
                <a:solidFill>
                  <a:schemeClr val="tx1">
                    <a:lumMod val="50000"/>
                    <a:lumOff val="50000"/>
                  </a:schemeClr>
                </a:solidFill>
              </a:rPr>
              <a:t>Adoption of the reports of the previous sessions</a:t>
            </a:r>
          </a:p>
          <a:p>
            <a:pPr marL="514350" indent="-514350">
              <a:buFont typeface="+mj-lt"/>
              <a:buAutoNum type="arabicPeriod"/>
            </a:pPr>
            <a:r>
              <a:rPr lang="en-US" dirty="0">
                <a:solidFill>
                  <a:schemeClr val="tx1">
                    <a:lumMod val="50000"/>
                    <a:lumOff val="50000"/>
                  </a:schemeClr>
                </a:solidFill>
              </a:rPr>
              <a:t>FRAV status and consensus to date</a:t>
            </a:r>
          </a:p>
          <a:p>
            <a:pPr marL="514350" indent="-514350">
              <a:buFont typeface="+mj-lt"/>
              <a:buAutoNum type="arabicPeriod"/>
            </a:pPr>
            <a:r>
              <a:rPr lang="en-US" dirty="0">
                <a:solidFill>
                  <a:schemeClr val="tx1">
                    <a:lumMod val="50000"/>
                    <a:lumOff val="50000"/>
                  </a:schemeClr>
                </a:solidFill>
              </a:rPr>
              <a:t>ADS level of safety</a:t>
            </a:r>
          </a:p>
          <a:p>
            <a:pPr marL="514350" indent="-514350">
              <a:buFont typeface="+mj-lt"/>
              <a:buAutoNum type="arabicPeriod"/>
            </a:pPr>
            <a:r>
              <a:rPr lang="en-US" dirty="0">
                <a:solidFill>
                  <a:schemeClr val="tx1">
                    <a:lumMod val="50000"/>
                    <a:lumOff val="50000"/>
                  </a:schemeClr>
                </a:solidFill>
              </a:rPr>
              <a:t>Elaboration of the five starting points</a:t>
            </a:r>
          </a:p>
          <a:p>
            <a:pPr marL="514350" lvl="0" indent="-514350">
              <a:buFont typeface="+mj-lt"/>
              <a:buAutoNum type="arabicPeriod"/>
              <a:defRPr/>
            </a:pPr>
            <a:r>
              <a:rPr lang="en-US" dirty="0">
                <a:solidFill>
                  <a:schemeClr val="tx1">
                    <a:lumMod val="50000"/>
                    <a:lumOff val="50000"/>
                  </a:schemeClr>
                </a:solidFill>
              </a:rPr>
              <a:t>Updates to Documents 4 and 5</a:t>
            </a:r>
          </a:p>
          <a:p>
            <a:pPr marL="514350" indent="-514350">
              <a:buFont typeface="+mj-lt"/>
              <a:buAutoNum type="arabicPeriod"/>
            </a:pPr>
            <a:r>
              <a:rPr lang="en-US" dirty="0">
                <a:solidFill>
                  <a:srgbClr val="0070C0"/>
                </a:solidFill>
              </a:rPr>
              <a:t>Next steps and deliverables</a:t>
            </a:r>
          </a:p>
        </p:txBody>
      </p:sp>
    </p:spTree>
    <p:extLst>
      <p:ext uri="{BB962C8B-B14F-4D97-AF65-F5344CB8AC3E}">
        <p14:creationId xmlns:p14="http://schemas.microsoft.com/office/powerpoint/2010/main" val="26320446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DD73-A88A-47E0-82A3-CB4574145FF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effectLst/>
                <a:uLnTx/>
                <a:uFillTx/>
                <a:latin typeface="Arial Nova Light" panose="020B0304020202020204" pitchFamily="34" charset="0"/>
                <a:ea typeface="+mj-ea"/>
                <a:cs typeface="+mj-cs"/>
              </a:rPr>
              <a:t>Agenda Item 7</a:t>
            </a:r>
            <a:br>
              <a:rPr kumimoji="0" lang="en-US" sz="3600" b="0" i="0" u="none" strike="noStrike" kern="1200" cap="none" spc="0" normalizeH="0" baseline="0" noProof="0" dirty="0">
                <a:ln>
                  <a:noFill/>
                </a:ln>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effectLst/>
                <a:uLnTx/>
                <a:uFillTx/>
                <a:latin typeface="Arial Nova Light" panose="020B0304020202020204" pitchFamily="34" charset="0"/>
                <a:ea typeface="+mj-ea"/>
                <a:cs typeface="+mj-cs"/>
              </a:rPr>
              <a:t>Next session</a:t>
            </a:r>
            <a:endParaRPr lang="en-US" dirty="0"/>
          </a:p>
        </p:txBody>
      </p:sp>
      <p:sp>
        <p:nvSpPr>
          <p:cNvPr id="3" name="Content Placeholder 2">
            <a:extLst>
              <a:ext uri="{FF2B5EF4-FFF2-40B4-BE49-F238E27FC236}">
                <a16:creationId xmlns:a16="http://schemas.microsoft.com/office/drawing/2014/main" id="{9F8F856C-8F00-4734-9C4F-A47AC81A58CC}"/>
              </a:ext>
            </a:extLst>
          </p:cNvPr>
          <p:cNvSpPr>
            <a:spLocks noGrp="1"/>
          </p:cNvSpPr>
          <p:nvPr>
            <p:ph idx="1"/>
          </p:nvPr>
        </p:nvSpPr>
        <p:spPr/>
        <p:txBody>
          <a:bodyPr/>
          <a:lstStyle/>
          <a:p>
            <a:r>
              <a:rPr lang="en-US" dirty="0"/>
              <a:t>Next session 12 January</a:t>
            </a:r>
          </a:p>
          <a:p>
            <a:pPr lvl="1"/>
            <a:r>
              <a:rPr lang="en-US" dirty="0"/>
              <a:t>Reach agreement on FRAV-07-05 updates</a:t>
            </a:r>
          </a:p>
          <a:p>
            <a:pPr lvl="1"/>
            <a:r>
              <a:rPr lang="en-US" dirty="0"/>
              <a:t>Review updates introduced in FRAV-08-05</a:t>
            </a:r>
          </a:p>
          <a:p>
            <a:pPr lvl="1"/>
            <a:r>
              <a:rPr lang="en-US" dirty="0"/>
              <a:t>Reach agreement on overall level of safety principle</a:t>
            </a:r>
          </a:p>
          <a:p>
            <a:pPr lvl="1"/>
            <a:r>
              <a:rPr lang="en-US" dirty="0"/>
              <a:t>Consider input on work plan and research/data needs</a:t>
            </a:r>
          </a:p>
          <a:p>
            <a:pPr lvl="2"/>
            <a:r>
              <a:rPr lang="en-US" dirty="0"/>
              <a:t>Available research and/or research centers on human driving performance</a:t>
            </a:r>
          </a:p>
          <a:p>
            <a:pPr lvl="2"/>
            <a:r>
              <a:rPr lang="en-US" dirty="0"/>
              <a:t>Available research and/or research centers on ADS driving performance</a:t>
            </a:r>
          </a:p>
          <a:p>
            <a:pPr lvl="1"/>
            <a:r>
              <a:rPr lang="en-US" dirty="0"/>
              <a:t>Discussion of topics under “ADS should drive safely”</a:t>
            </a:r>
          </a:p>
          <a:p>
            <a:r>
              <a:rPr lang="en-US" dirty="0"/>
              <a:t>Provide submissions by 6 January to facilitate 9</a:t>
            </a:r>
            <a:r>
              <a:rPr lang="en-US" baseline="30000" dirty="0"/>
              <a:t>th</a:t>
            </a:r>
            <a:r>
              <a:rPr lang="en-US" dirty="0"/>
              <a:t> session preparations</a:t>
            </a:r>
          </a:p>
          <a:p>
            <a:r>
              <a:rPr lang="en-US" dirty="0"/>
              <a:t>Proposal for 10</a:t>
            </a:r>
            <a:r>
              <a:rPr lang="en-US" baseline="30000" dirty="0"/>
              <a:t>th</a:t>
            </a:r>
            <a:r>
              <a:rPr lang="en-US" dirty="0"/>
              <a:t> FRAV session on 2 February</a:t>
            </a:r>
          </a:p>
          <a:p>
            <a:pPr lvl="1"/>
            <a:r>
              <a:rPr lang="en-US"/>
              <a:t>Review </a:t>
            </a:r>
            <a:r>
              <a:rPr lang="en-US" dirty="0"/>
              <a:t>s</a:t>
            </a:r>
            <a:r>
              <a:rPr lang="en-US"/>
              <a:t>ubmission</a:t>
            </a:r>
            <a:r>
              <a:rPr lang="en-US" dirty="0"/>
              <a:t>(s) to GRVA February session</a:t>
            </a:r>
          </a:p>
        </p:txBody>
      </p:sp>
    </p:spTree>
    <p:extLst>
      <p:ext uri="{BB962C8B-B14F-4D97-AF65-F5344CB8AC3E}">
        <p14:creationId xmlns:p14="http://schemas.microsoft.com/office/powerpoint/2010/main" val="40705667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EDD73-A88A-47E0-82A3-CB4574145FF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effectLst/>
                <a:uLnTx/>
                <a:uFillTx/>
                <a:latin typeface="Arial Nova Light" panose="020B0304020202020204" pitchFamily="34" charset="0"/>
                <a:ea typeface="+mj-ea"/>
                <a:cs typeface="+mj-cs"/>
              </a:rPr>
              <a:t>Agenda Item 7</a:t>
            </a:r>
            <a:br>
              <a:rPr kumimoji="0" lang="en-US" sz="3600" b="0" i="0" u="none" strike="noStrike" kern="1200" cap="none" spc="0" normalizeH="0" baseline="0" noProof="0" dirty="0">
                <a:ln>
                  <a:noFill/>
                </a:ln>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effectLst/>
                <a:uLnTx/>
                <a:uFillTx/>
                <a:latin typeface="Arial Nova Light" panose="020B0304020202020204" pitchFamily="34" charset="0"/>
                <a:ea typeface="+mj-ea"/>
                <a:cs typeface="+mj-cs"/>
              </a:rPr>
              <a:t>Next session preparation requests</a:t>
            </a:r>
            <a:endParaRPr lang="en-US" dirty="0"/>
          </a:p>
        </p:txBody>
      </p:sp>
      <p:sp>
        <p:nvSpPr>
          <p:cNvPr id="3" name="Content Placeholder 2">
            <a:extLst>
              <a:ext uri="{FF2B5EF4-FFF2-40B4-BE49-F238E27FC236}">
                <a16:creationId xmlns:a16="http://schemas.microsoft.com/office/drawing/2014/main" id="{9F8F856C-8F00-4734-9C4F-A47AC81A58CC}"/>
              </a:ext>
            </a:extLst>
          </p:cNvPr>
          <p:cNvSpPr>
            <a:spLocks noGrp="1"/>
          </p:cNvSpPr>
          <p:nvPr>
            <p:ph idx="1"/>
          </p:nvPr>
        </p:nvSpPr>
        <p:spPr>
          <a:xfrm>
            <a:off x="548640" y="1188720"/>
            <a:ext cx="10515600" cy="3537337"/>
          </a:xfrm>
        </p:spPr>
        <p:txBody>
          <a:bodyPr>
            <a:normAutofit/>
          </a:bodyPr>
          <a:lstStyle/>
          <a:p>
            <a:r>
              <a:rPr lang="en-US" dirty="0"/>
              <a:t>Comments on FRAV-07-05, if any</a:t>
            </a:r>
          </a:p>
          <a:p>
            <a:r>
              <a:rPr lang="en-US" dirty="0"/>
              <a:t>Comments on the overall level of safety principle, if any</a:t>
            </a:r>
          </a:p>
          <a:p>
            <a:r>
              <a:rPr lang="en-US" dirty="0"/>
              <a:t>Input on “drive safely” topics with a view towards measurable/verifiable descriptions</a:t>
            </a:r>
          </a:p>
          <a:p>
            <a:r>
              <a:rPr lang="en-US" dirty="0"/>
              <a:t>Potential resources for data on driving norms/performance</a:t>
            </a:r>
          </a:p>
          <a:p>
            <a:r>
              <a:rPr lang="en-US" dirty="0"/>
              <a:t>Deadline for written submissions: 6 January</a:t>
            </a:r>
          </a:p>
        </p:txBody>
      </p:sp>
    </p:spTree>
    <p:extLst>
      <p:ext uri="{BB962C8B-B14F-4D97-AF65-F5344CB8AC3E}">
        <p14:creationId xmlns:p14="http://schemas.microsoft.com/office/powerpoint/2010/main" val="12998553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FED5C14-10C7-4F9E-854B-C61031DBE057}"/>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188720" y="1188720"/>
            <a:ext cx="8709207" cy="4937760"/>
          </a:xfrm>
          <a:prstGeom prst="rect">
            <a:avLst/>
          </a:prstGeom>
          <a:ln w="28575">
            <a:solidFill>
              <a:schemeClr val="accent1"/>
            </a:solidFill>
          </a:ln>
        </p:spPr>
      </p:pic>
      <p:sp>
        <p:nvSpPr>
          <p:cNvPr id="8" name="Title 7">
            <a:extLst>
              <a:ext uri="{FF2B5EF4-FFF2-40B4-BE49-F238E27FC236}">
                <a16:creationId xmlns:a16="http://schemas.microsoft.com/office/drawing/2014/main" id="{B0386640-0BD5-43D9-93B6-8F9AECD1D5A5}"/>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solidFill>
                  <a:schemeClr val="bg1"/>
                </a:solidFill>
                <a:effectLst/>
                <a:uLnTx/>
                <a:uFillTx/>
                <a:latin typeface="Arial Nova Light" panose="020B0304020202020204" pitchFamily="34" charset="0"/>
                <a:ea typeface="+mj-ea"/>
                <a:cs typeface="+mj-cs"/>
              </a:rPr>
              <a:t>Agenda Item 1</a:t>
            </a:r>
            <a:br>
              <a:rPr kumimoji="0" lang="en-US" sz="3600" b="0" i="0" u="none" strike="noStrike" kern="1200" cap="none" spc="0" normalizeH="0" baseline="0" noProof="0" dirty="0">
                <a:ln>
                  <a:noFill/>
                </a:ln>
                <a:solidFill>
                  <a:schemeClr val="bg1"/>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schemeClr val="bg1"/>
                </a:solidFill>
                <a:effectLst/>
                <a:uLnTx/>
                <a:uFillTx/>
                <a:latin typeface="Arial Nova Light" panose="020B0304020202020204" pitchFamily="34" charset="0"/>
                <a:ea typeface="+mj-ea"/>
                <a:cs typeface="+mj-cs"/>
              </a:rPr>
              <a:t>Adoption of the Agenda</a:t>
            </a:r>
            <a:endParaRPr lang="en-US" dirty="0">
              <a:solidFill>
                <a:schemeClr val="bg1"/>
              </a:solidFill>
            </a:endParaRPr>
          </a:p>
        </p:txBody>
      </p:sp>
    </p:spTree>
    <p:extLst>
      <p:ext uri="{BB962C8B-B14F-4D97-AF65-F5344CB8AC3E}">
        <p14:creationId xmlns:p14="http://schemas.microsoft.com/office/powerpoint/2010/main" val="751709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a:xfrm>
            <a:off x="457200" y="1"/>
            <a:ext cx="8229600" cy="731520"/>
          </a:xfrm>
        </p:spPr>
        <p:txBody>
          <a:bodyPr>
            <a:normAutofit fontScale="90000"/>
          </a:bodyPr>
          <a:lstStyle/>
          <a:p>
            <a:r>
              <a:rPr kumimoji="0" lang="en-US" sz="2000" b="0" i="0" u="none" strike="noStrike" kern="1200" cap="none" spc="0" normalizeH="0" baseline="0" noProof="0" dirty="0">
                <a:ln>
                  <a:noFill/>
                </a:ln>
                <a:solidFill>
                  <a:schemeClr val="bg1"/>
                </a:solidFill>
                <a:effectLst/>
                <a:uLnTx/>
                <a:uFillTx/>
                <a:latin typeface="Arial Nova Light" panose="020B0304020202020204" pitchFamily="34" charset="0"/>
                <a:ea typeface="+mj-ea"/>
                <a:cs typeface="+mj-cs"/>
              </a:rPr>
              <a:t>Agenda Item 2</a:t>
            </a:r>
            <a:br>
              <a:rPr kumimoji="0" lang="en-US" sz="3600" b="0" i="0" u="none" strike="noStrike" kern="1200" cap="none" spc="0" normalizeH="0" baseline="0" noProof="0" dirty="0">
                <a:ln>
                  <a:noFill/>
                </a:ln>
                <a:solidFill>
                  <a:schemeClr val="bg1"/>
                </a:solidFill>
                <a:effectLst/>
                <a:uLnTx/>
                <a:uFillTx/>
                <a:latin typeface="Arial Nova Light" panose="020B0304020202020204" pitchFamily="34" charset="0"/>
                <a:ea typeface="+mj-ea"/>
                <a:cs typeface="+mj-cs"/>
              </a:rPr>
            </a:br>
            <a:r>
              <a:rPr kumimoji="0" lang="en-US" sz="3600" b="0" i="0" u="none" strike="noStrike" kern="1200" cap="none" spc="0" normalizeH="0" baseline="0" noProof="0" dirty="0">
                <a:ln>
                  <a:noFill/>
                </a:ln>
                <a:solidFill>
                  <a:schemeClr val="bg1"/>
                </a:solidFill>
                <a:effectLst/>
                <a:uLnTx/>
                <a:uFillTx/>
                <a:latin typeface="Arial Nova Light" panose="020B0304020202020204" pitchFamily="34" charset="0"/>
                <a:ea typeface="+mj-ea"/>
                <a:cs typeface="+mj-cs"/>
              </a:rPr>
              <a:t>Adoption of the Reports</a:t>
            </a:r>
            <a:endParaRPr lang="en-US" dirty="0"/>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normAutofit/>
          </a:bodyPr>
          <a:lstStyle/>
          <a:p>
            <a:pPr marL="514350" indent="-514350">
              <a:buFont typeface="+mj-lt"/>
              <a:buAutoNum type="arabicPeriod"/>
            </a:pPr>
            <a:r>
              <a:rPr lang="en-US" dirty="0">
                <a:solidFill>
                  <a:schemeClr val="tx1">
                    <a:lumMod val="50000"/>
                    <a:lumOff val="50000"/>
                  </a:schemeClr>
                </a:solidFill>
              </a:rPr>
              <a:t>Adoption of the agenda</a:t>
            </a:r>
          </a:p>
          <a:p>
            <a:pPr marL="514350" indent="-514350">
              <a:buFont typeface="+mj-lt"/>
              <a:buAutoNum type="arabicPeriod"/>
            </a:pPr>
            <a:r>
              <a:rPr lang="en-US" dirty="0">
                <a:solidFill>
                  <a:srgbClr val="0070C0"/>
                </a:solidFill>
              </a:rPr>
              <a:t>Adoption of the reports of the previous sessions</a:t>
            </a:r>
          </a:p>
          <a:p>
            <a:pPr lvl="1"/>
            <a:r>
              <a:rPr lang="en-US" dirty="0">
                <a:solidFill>
                  <a:srgbClr val="0070C0"/>
                </a:solidFill>
              </a:rPr>
              <a:t>FRAV-06-02 </a:t>
            </a:r>
            <a:r>
              <a:rPr lang="en-US" sz="1800" dirty="0">
                <a:solidFill>
                  <a:srgbClr val="0070C0"/>
                </a:solidFill>
              </a:rPr>
              <a:t>(confirmation of adoption)</a:t>
            </a:r>
          </a:p>
          <a:p>
            <a:pPr lvl="1"/>
            <a:r>
              <a:rPr lang="en-US" dirty="0">
                <a:solidFill>
                  <a:srgbClr val="0070C0"/>
                </a:solidFill>
              </a:rPr>
              <a:t>FRAV-07-02 </a:t>
            </a:r>
            <a:r>
              <a:rPr lang="en-US" sz="1800" dirty="0">
                <a:solidFill>
                  <a:srgbClr val="0070C0"/>
                </a:solidFill>
              </a:rPr>
              <a:t>(request for comments, if any)</a:t>
            </a:r>
          </a:p>
          <a:p>
            <a:pPr marL="514350" indent="-514350">
              <a:buFont typeface="+mj-lt"/>
              <a:buAutoNum type="arabicPeriod"/>
            </a:pPr>
            <a:r>
              <a:rPr lang="en-US" dirty="0"/>
              <a:t>FRAV status and consensus to date</a:t>
            </a:r>
          </a:p>
          <a:p>
            <a:pPr marL="514350" indent="-514350">
              <a:buFont typeface="+mj-lt"/>
              <a:buAutoNum type="arabicPeriod"/>
            </a:pPr>
            <a:r>
              <a:rPr lang="en-US" dirty="0"/>
              <a:t>ADS level of safety</a:t>
            </a:r>
          </a:p>
          <a:p>
            <a:pPr marL="514350" indent="-514350">
              <a:buFont typeface="+mj-lt"/>
              <a:buAutoNum type="arabicPeriod"/>
            </a:pPr>
            <a:r>
              <a:rPr lang="en-US" dirty="0"/>
              <a:t>Elaboration of the five starting points</a:t>
            </a:r>
          </a:p>
          <a:p>
            <a:pPr marL="514350" lvl="0" indent="-514350">
              <a:buFont typeface="+mj-lt"/>
              <a:buAutoNum type="arabicPeriod"/>
              <a:defRPr/>
            </a:pPr>
            <a:r>
              <a:rPr lang="en-US" dirty="0">
                <a:solidFill>
                  <a:prstClr val="black"/>
                </a:solidFill>
              </a:rPr>
              <a:t>Updates to Documents 4 and 5</a:t>
            </a:r>
            <a:endParaRPr lang="en-US" dirty="0"/>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236652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a:xfrm>
            <a:off x="457200" y="1"/>
            <a:ext cx="8229600" cy="731520"/>
          </a:xfrm>
        </p:spPr>
        <p:txBody>
          <a:bodyPr>
            <a:normAutofit fontScale="90000"/>
          </a:bodyPr>
          <a:lstStyle/>
          <a:p>
            <a:r>
              <a:rPr kumimoji="0" lang="en-US" sz="2000" b="0" i="0" u="none" strike="noStrike" kern="1200" cap="none" spc="0" normalizeH="0" baseline="0" noProof="0" dirty="0">
                <a:ln>
                  <a:noFill/>
                </a:ln>
                <a:effectLst/>
                <a:uLnTx/>
                <a:uFillTx/>
                <a:latin typeface="Arial Nova Light" panose="020B0304020202020204" pitchFamily="34" charset="0"/>
                <a:ea typeface="+mj-ea"/>
                <a:cs typeface="+mj-cs"/>
              </a:rPr>
              <a:t>Agenda Item 3</a:t>
            </a:r>
            <a:br>
              <a:rPr lang="en-US" dirty="0"/>
            </a:br>
            <a:r>
              <a:rPr lang="en-US" dirty="0"/>
              <a:t>Review of FRAV Points of Consensus </a:t>
            </a:r>
            <a:r>
              <a:rPr lang="en-US" sz="1800" dirty="0"/>
              <a:t>(1/2)</a:t>
            </a:r>
            <a:endParaRPr lang="en-US" dirty="0"/>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a:pPr>
            <a:r>
              <a:rPr lang="en-US" sz="1400" dirty="0"/>
              <a:t>“</a:t>
            </a:r>
            <a:r>
              <a:rPr lang="en-US" sz="1400" i="1" dirty="0"/>
              <a:t>Automated Driving System</a:t>
            </a:r>
            <a:r>
              <a:rPr lang="en-US" sz="1400" dirty="0"/>
              <a:t>” (ADS) means the hardware and software that are collectively capable of operating a vehicle on a sustained basis.</a:t>
            </a:r>
          </a:p>
          <a:p>
            <a:pPr marL="342900" indent="-342900">
              <a:lnSpc>
                <a:spcPct val="120000"/>
              </a:lnSpc>
              <a:spcBef>
                <a:spcPts val="0"/>
              </a:spcBef>
              <a:buFont typeface="+mj-lt"/>
              <a:buAutoNum type="arabicPeriod"/>
            </a:pPr>
            <a:r>
              <a:rPr lang="en-US" sz="1400" dirty="0"/>
              <a:t>FRAV requirements specifically regard the ADS and its performance in the operation of a vehicle.</a:t>
            </a:r>
          </a:p>
          <a:p>
            <a:pPr marL="342900" indent="-342900">
              <a:lnSpc>
                <a:spcPct val="120000"/>
              </a:lnSpc>
              <a:spcBef>
                <a:spcPts val="0"/>
              </a:spcBef>
              <a:buFont typeface="+mj-lt"/>
              <a:buAutoNum type="arabicPeriod"/>
            </a:pPr>
            <a:r>
              <a:rPr lang="en-US" sz="1400" dirty="0"/>
              <a:t>Operational Design Domain (ODD) refers to the operating conditions under which an ADS is designed to function.</a:t>
            </a:r>
          </a:p>
          <a:p>
            <a:pPr marL="342900" indent="-342900">
              <a:lnSpc>
                <a:spcPct val="120000"/>
              </a:lnSpc>
              <a:spcBef>
                <a:spcPts val="0"/>
              </a:spcBef>
              <a:buFont typeface="+mj-lt"/>
              <a:buAutoNum type="arabicPeriod"/>
            </a:pPr>
            <a:r>
              <a:rPr lang="en-US" sz="1400" dirty="0"/>
              <a:t>ADS may be designed to function under more than one discrete set of operating conditions (i.e., more than one ODD).</a:t>
            </a:r>
          </a:p>
          <a:p>
            <a:pPr marL="342900" indent="-342900">
              <a:lnSpc>
                <a:spcPct val="120000"/>
              </a:lnSpc>
              <a:spcBef>
                <a:spcPts val="0"/>
              </a:spcBef>
              <a:buFont typeface="+mj-lt"/>
              <a:buAutoNum type="arabicPeriod"/>
            </a:pPr>
            <a:r>
              <a:rPr lang="en-US" sz="1400" dirty="0"/>
              <a:t>“</a:t>
            </a:r>
            <a:r>
              <a:rPr lang="en-US" sz="1400" i="1" dirty="0"/>
              <a:t>(ADS) feature</a:t>
            </a:r>
            <a:r>
              <a:rPr lang="en-US" sz="1400" dirty="0"/>
              <a:t>”</a:t>
            </a:r>
            <a:r>
              <a:rPr lang="en-US" sz="1400" i="1" dirty="0"/>
              <a:t> </a:t>
            </a:r>
            <a:r>
              <a:rPr lang="en-US" sz="1400" dirty="0"/>
              <a:t>means an application of ADS hardware and software designed specifically for use within an ODD.</a:t>
            </a:r>
          </a:p>
          <a:p>
            <a:pPr marL="342900" indent="-342900">
              <a:lnSpc>
                <a:spcPct val="120000"/>
              </a:lnSpc>
              <a:spcBef>
                <a:spcPts val="0"/>
              </a:spcBef>
              <a:buFont typeface="+mj-lt"/>
              <a:buAutoNum type="arabicPeriod"/>
            </a:pPr>
            <a:r>
              <a:rPr lang="en-US" sz="1400" dirty="0"/>
              <a:t>An ADS may have one or more features as defined by their unique ODD.</a:t>
            </a:r>
          </a:p>
          <a:p>
            <a:pPr marL="342900" indent="-342900">
              <a:lnSpc>
                <a:spcPct val="120000"/>
              </a:lnSpc>
              <a:spcBef>
                <a:spcPts val="0"/>
              </a:spcBef>
              <a:buFont typeface="+mj-lt"/>
              <a:buAutoNum type="arabicPeriod"/>
            </a:pPr>
            <a:r>
              <a:rPr lang="en-US" sz="1400" dirty="0"/>
              <a:t>“</a:t>
            </a:r>
            <a:r>
              <a:rPr lang="en-US" sz="1400" i="1" dirty="0"/>
              <a:t>Operational Design Domain</a:t>
            </a:r>
            <a:r>
              <a:rPr lang="en-US" sz="1400" dirty="0"/>
              <a:t>”</a:t>
            </a:r>
            <a:r>
              <a:rPr lang="en-US" sz="1400" i="1" dirty="0"/>
              <a:t> </a:t>
            </a:r>
            <a:r>
              <a:rPr lang="en-US" sz="1400" dirty="0"/>
              <a:t>means the operating conditions under which an ADS feature is specifically designed to function.</a:t>
            </a:r>
          </a:p>
          <a:p>
            <a:pPr marL="342900" indent="-342900">
              <a:lnSpc>
                <a:spcPct val="120000"/>
              </a:lnSpc>
              <a:spcBef>
                <a:spcPts val="0"/>
              </a:spcBef>
              <a:buFont typeface="+mj-lt"/>
              <a:buAutoNum type="arabicPeriod"/>
            </a:pPr>
            <a:r>
              <a:rPr lang="en-US" sz="1400" dirty="0"/>
              <a:t>In operation, the ADS continuously controls the vehicle motion, monitors the vehicle environment, interacts with other road users, and determines responses to road and traffic conditions (collectively known as the Dynamic Driving Task (DDT)).</a:t>
            </a:r>
          </a:p>
          <a:p>
            <a:pPr marL="342900" indent="-342900">
              <a:lnSpc>
                <a:spcPct val="120000"/>
              </a:lnSpc>
              <a:spcBef>
                <a:spcPts val="0"/>
              </a:spcBef>
              <a:buFont typeface="+mj-lt"/>
              <a:buAutoNum type="arabicPeriod"/>
            </a:pPr>
            <a:r>
              <a:rPr lang="en-US" sz="1400" dirty="0"/>
              <a:t>The ADS has functions that collectively perform the entire DDT while the ADS is in use.</a:t>
            </a:r>
          </a:p>
          <a:p>
            <a:pPr marL="342900" indent="-342900">
              <a:lnSpc>
                <a:spcPct val="120000"/>
              </a:lnSpc>
              <a:spcBef>
                <a:spcPts val="0"/>
              </a:spcBef>
              <a:buFont typeface="+mj-lt"/>
              <a:buAutoNum type="arabicPeriod"/>
            </a:pPr>
            <a:r>
              <a:rPr lang="en-US" sz="1400" dirty="0"/>
              <a:t>The ADS monitors the functions and safely manages failure modes when detected.</a:t>
            </a:r>
          </a:p>
          <a:p>
            <a:pPr marL="342900" indent="-342900">
              <a:lnSpc>
                <a:spcPct val="120000"/>
              </a:lnSpc>
              <a:spcBef>
                <a:spcPts val="0"/>
              </a:spcBef>
              <a:buFont typeface="+mj-lt"/>
              <a:buAutoNum type="arabicPeriod"/>
            </a:pPr>
            <a:r>
              <a:rPr lang="en-US" sz="1400" dirty="0"/>
              <a:t>The ADS functions enable the features to operate the vehicle within the ODD of the feature.</a:t>
            </a:r>
          </a:p>
          <a:p>
            <a:pPr marL="342900" indent="-342900">
              <a:lnSpc>
                <a:spcPct val="120000"/>
              </a:lnSpc>
              <a:spcBef>
                <a:spcPts val="0"/>
              </a:spcBef>
              <a:buFont typeface="+mj-lt"/>
              <a:buAutoNum type="arabicPeriod"/>
            </a:pPr>
            <a:r>
              <a:rPr lang="en-US" sz="1400" dirty="0"/>
              <a:t>An ADS feature may use all or some of the functions of the ADS.</a:t>
            </a:r>
          </a:p>
          <a:p>
            <a:pPr marL="342900" indent="-342900">
              <a:lnSpc>
                <a:spcPct val="120000"/>
              </a:lnSpc>
              <a:spcBef>
                <a:spcPts val="0"/>
              </a:spcBef>
              <a:buFont typeface="+mj-lt"/>
              <a:buAutoNum type="arabicPeriod"/>
            </a:pPr>
            <a:r>
              <a:rPr lang="en-US" sz="1400" dirty="0"/>
              <a:t>ADS features may share ADS functions.</a:t>
            </a:r>
          </a:p>
          <a:p>
            <a:pPr marL="342900" indent="-342900">
              <a:lnSpc>
                <a:spcPct val="120000"/>
              </a:lnSpc>
              <a:spcBef>
                <a:spcPts val="0"/>
              </a:spcBef>
              <a:buFont typeface="+mj-lt"/>
              <a:buAutoNum type="arabicPeriod"/>
            </a:pPr>
            <a:r>
              <a:rPr lang="en-US" sz="1400" dirty="0"/>
              <a:t>An ADS should be assessed based on its intended use(s) and limitations on the use of its features.</a:t>
            </a:r>
          </a:p>
          <a:p>
            <a:pPr marL="342900" indent="-342900">
              <a:lnSpc>
                <a:spcPct val="120000"/>
              </a:lnSpc>
              <a:spcBef>
                <a:spcPts val="0"/>
              </a:spcBef>
              <a:buFont typeface="+mj-lt"/>
              <a:buAutoNum type="arabicPeriod"/>
            </a:pPr>
            <a:r>
              <a:rPr lang="en-US" sz="1400" dirty="0"/>
              <a:t>ADS requirements should be technology-neutral and performance-based.</a:t>
            </a:r>
          </a:p>
        </p:txBody>
      </p:sp>
    </p:spTree>
    <p:extLst>
      <p:ext uri="{BB962C8B-B14F-4D97-AF65-F5344CB8AC3E}">
        <p14:creationId xmlns:p14="http://schemas.microsoft.com/office/powerpoint/2010/main" val="1742713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E20590-9571-4D52-B206-16F9F48B0547}"/>
              </a:ext>
            </a:extLst>
          </p:cNvPr>
          <p:cNvSpPr>
            <a:spLocks noGrp="1"/>
          </p:cNvSpPr>
          <p:nvPr>
            <p:ph type="title"/>
          </p:nvPr>
        </p:nvSpPr>
        <p:spPr/>
        <p:txBody>
          <a:bodyPr>
            <a:normAutofit fontScale="90000"/>
          </a:bodyPr>
          <a:lstStyle/>
          <a:p>
            <a:r>
              <a:rPr kumimoji="0" lang="en-US" sz="2000" b="0" i="0" u="none" strike="noStrike" kern="1200" cap="none" spc="0" normalizeH="0" baseline="0" noProof="0" dirty="0">
                <a:ln>
                  <a:noFill/>
                </a:ln>
                <a:effectLst/>
                <a:uLnTx/>
                <a:uFillTx/>
                <a:latin typeface="Arial Nova Light" panose="020B0304020202020204" pitchFamily="34" charset="0"/>
                <a:ea typeface="+mj-ea"/>
                <a:cs typeface="+mj-cs"/>
              </a:rPr>
              <a:t>Agenda Item 3</a:t>
            </a:r>
            <a:br>
              <a:rPr lang="en-US" dirty="0"/>
            </a:br>
            <a:r>
              <a:rPr lang="en-US" dirty="0"/>
              <a:t>Review of FRAV Points of Consensus </a:t>
            </a:r>
            <a:r>
              <a:rPr kumimoji="0" lang="en-US" sz="1800" b="0" i="0" u="none" strike="noStrike" kern="1200" cap="none" spc="0" normalizeH="0" baseline="0" noProof="0" dirty="0">
                <a:ln>
                  <a:noFill/>
                </a:ln>
                <a:effectLst/>
                <a:uLnTx/>
                <a:uFillTx/>
                <a:latin typeface="Arial Nova Light" panose="020B0304020202020204" pitchFamily="34" charset="0"/>
                <a:ea typeface="+mj-ea"/>
                <a:cs typeface="+mj-cs"/>
              </a:rPr>
              <a:t>(</a:t>
            </a:r>
            <a:r>
              <a:rPr lang="en-US" sz="1800" dirty="0"/>
              <a:t>2/2</a:t>
            </a:r>
            <a:r>
              <a:rPr kumimoji="0" lang="en-US" sz="1800" b="0" i="0" u="none" strike="noStrike" kern="1200" cap="none" spc="0" normalizeH="0" baseline="0" noProof="0" dirty="0">
                <a:ln>
                  <a:noFill/>
                </a:ln>
                <a:effectLst/>
                <a:uLnTx/>
                <a:uFillTx/>
                <a:latin typeface="Arial Nova Light" panose="020B0304020202020204" pitchFamily="34" charset="0"/>
                <a:ea typeface="+mj-ea"/>
                <a:cs typeface="+mj-cs"/>
              </a:rPr>
              <a:t>)</a:t>
            </a:r>
            <a:endParaRPr lang="en-US" dirty="0"/>
          </a:p>
        </p:txBody>
      </p:sp>
      <p:sp>
        <p:nvSpPr>
          <p:cNvPr id="6" name="Content Placeholder 5">
            <a:extLst>
              <a:ext uri="{FF2B5EF4-FFF2-40B4-BE49-F238E27FC236}">
                <a16:creationId xmlns:a16="http://schemas.microsoft.com/office/drawing/2014/main" id="{185F2E84-5F4C-4CD1-95AB-4C21F1CF9631}"/>
              </a:ext>
            </a:extLst>
          </p:cNvPr>
          <p:cNvSpPr>
            <a:spLocks noGrp="1"/>
          </p:cNvSpPr>
          <p:nvPr>
            <p:ph idx="1"/>
          </p:nvPr>
        </p:nvSpPr>
        <p:spPr/>
        <p:txBody>
          <a:bodyPr>
            <a:normAutofit/>
          </a:bodyPr>
          <a:lstStyle/>
          <a:p>
            <a:pPr marL="342900" indent="-342900">
              <a:lnSpc>
                <a:spcPct val="120000"/>
              </a:lnSpc>
              <a:spcBef>
                <a:spcPts val="0"/>
              </a:spcBef>
              <a:buFont typeface="+mj-lt"/>
              <a:buAutoNum type="arabicPeriod" startAt="16"/>
            </a:pPr>
            <a:r>
              <a:rPr lang="en-US" sz="1400" dirty="0"/>
              <a:t>ADS requirements should be applicable across the anticipated diversity of configurations (i.e., features and functions).</a:t>
            </a:r>
          </a:p>
          <a:p>
            <a:pPr marL="342900" indent="-342900">
              <a:lnSpc>
                <a:spcPct val="120000"/>
              </a:lnSpc>
              <a:spcBef>
                <a:spcPts val="0"/>
              </a:spcBef>
              <a:buFont typeface="+mj-lt"/>
              <a:buAutoNum type="arabicPeriod" startAt="16"/>
            </a:pPr>
            <a:r>
              <a:rPr lang="en-US" sz="1400" dirty="0"/>
              <a:t>ADS assessments require information specific to the configuration of the ADS (i.e., features, functions, ODD, other usage specifications).</a:t>
            </a:r>
          </a:p>
          <a:p>
            <a:pPr marL="342900" indent="-342900">
              <a:lnSpc>
                <a:spcPct val="120000"/>
              </a:lnSpc>
              <a:spcBef>
                <a:spcPts val="0"/>
              </a:spcBef>
              <a:buFont typeface="+mj-lt"/>
              <a:buAutoNum type="arabicPeriod" startAt="16"/>
            </a:pPr>
            <a:r>
              <a:rPr lang="en-US" sz="1400" dirty="0"/>
              <a:t>Manufacturers provide the information specific to the ADS design and intended uses.</a:t>
            </a:r>
          </a:p>
          <a:p>
            <a:pPr marL="342900" indent="-342900">
              <a:lnSpc>
                <a:spcPct val="120000"/>
              </a:lnSpc>
              <a:spcBef>
                <a:spcPts val="0"/>
              </a:spcBef>
              <a:buFont typeface="+mj-lt"/>
              <a:buAutoNum type="arabicPeriod" startAt="16"/>
            </a:pPr>
            <a:r>
              <a:rPr lang="en-US" sz="1400" dirty="0"/>
              <a:t>FRAV will define mandatory requirements for ADS descriptions (i.e., ODD elements, other usage specifications).</a:t>
            </a:r>
          </a:p>
          <a:p>
            <a:pPr marL="342900" indent="-342900">
              <a:lnSpc>
                <a:spcPct val="120000"/>
              </a:lnSpc>
              <a:spcBef>
                <a:spcPts val="0"/>
              </a:spcBef>
              <a:buFont typeface="+mj-lt"/>
              <a:buAutoNum type="arabicPeriod" startAt="16"/>
            </a:pPr>
            <a:r>
              <a:rPr lang="en-US" sz="1400" dirty="0"/>
              <a:t>The manufacturer description of the ADS provides a means to determine the application of the ADS performance requirements.</a:t>
            </a:r>
          </a:p>
          <a:p>
            <a:pPr marL="342900" indent="-342900">
              <a:lnSpc>
                <a:spcPct val="120000"/>
              </a:lnSpc>
              <a:spcBef>
                <a:spcPts val="0"/>
              </a:spcBef>
              <a:buFont typeface="+mj-lt"/>
              <a:buAutoNum type="arabicPeriod" startAt="16"/>
            </a:pPr>
            <a:r>
              <a:rPr lang="en-US" sz="1400" dirty="0"/>
              <a:t>The NATM process should begin with a review of the ADS description to verify fulfillment of the mandatory description requirements and to determine the application of the performance requirements.</a:t>
            </a:r>
          </a:p>
          <a:p>
            <a:pPr marL="342900" indent="-342900">
              <a:lnSpc>
                <a:spcPct val="120000"/>
              </a:lnSpc>
              <a:spcBef>
                <a:spcPts val="0"/>
              </a:spcBef>
              <a:buFont typeface="+mj-lt"/>
              <a:buAutoNum type="arabicPeriod" startAt="16"/>
            </a:pPr>
            <a:r>
              <a:rPr lang="en-US" sz="1400" dirty="0"/>
              <a:t>The ADS requirements should be derived from the following safety perspectives:</a:t>
            </a:r>
          </a:p>
          <a:p>
            <a:pPr lvl="1">
              <a:lnSpc>
                <a:spcPct val="120000"/>
              </a:lnSpc>
              <a:spcBef>
                <a:spcPts val="0"/>
              </a:spcBef>
            </a:pPr>
            <a:r>
              <a:rPr lang="en-US" sz="1400" dirty="0"/>
              <a:t>The ADS should drive safely.</a:t>
            </a:r>
          </a:p>
          <a:p>
            <a:pPr lvl="1">
              <a:lnSpc>
                <a:spcPct val="120000"/>
              </a:lnSpc>
              <a:spcBef>
                <a:spcPts val="0"/>
              </a:spcBef>
            </a:pPr>
            <a:r>
              <a:rPr lang="en-US" sz="1400" dirty="0"/>
              <a:t>The ADS should interact safely with the user.</a:t>
            </a:r>
          </a:p>
          <a:p>
            <a:pPr lvl="1">
              <a:lnSpc>
                <a:spcPct val="120000"/>
              </a:lnSpc>
              <a:spcBef>
                <a:spcPts val="0"/>
              </a:spcBef>
            </a:pPr>
            <a:r>
              <a:rPr lang="en-US" sz="1400" dirty="0"/>
              <a:t>The ADS should manage safety-critical situations.</a:t>
            </a:r>
          </a:p>
          <a:p>
            <a:pPr lvl="1">
              <a:lnSpc>
                <a:spcPct val="120000"/>
              </a:lnSpc>
              <a:spcBef>
                <a:spcPts val="0"/>
              </a:spcBef>
            </a:pPr>
            <a:r>
              <a:rPr lang="en-US" sz="1400" dirty="0"/>
              <a:t>The ADS should safely manage failure modes.</a:t>
            </a:r>
          </a:p>
          <a:p>
            <a:pPr lvl="1">
              <a:lnSpc>
                <a:spcPct val="120000"/>
              </a:lnSpc>
              <a:spcBef>
                <a:spcPts val="0"/>
              </a:spcBef>
            </a:pPr>
            <a:r>
              <a:rPr lang="en-US" sz="1400" dirty="0"/>
              <a:t>The ADS should maintain a safe operational state.</a:t>
            </a:r>
          </a:p>
          <a:p>
            <a:pPr marL="342900" indent="-342900">
              <a:lnSpc>
                <a:spcPct val="120000"/>
              </a:lnSpc>
              <a:spcBef>
                <a:spcPts val="0"/>
              </a:spcBef>
              <a:buFont typeface="+mj-lt"/>
              <a:buAutoNum type="arabicPeriod" startAt="16"/>
            </a:pPr>
            <a:endParaRPr lang="en-US" sz="1400" dirty="0"/>
          </a:p>
          <a:p>
            <a:pPr>
              <a:lnSpc>
                <a:spcPct val="120000"/>
              </a:lnSpc>
              <a:spcBef>
                <a:spcPts val="0"/>
              </a:spcBef>
            </a:pPr>
            <a:endParaRPr lang="en-US" sz="1400" dirty="0"/>
          </a:p>
        </p:txBody>
      </p:sp>
      <p:sp>
        <p:nvSpPr>
          <p:cNvPr id="2" name="TextBox 1">
            <a:extLst>
              <a:ext uri="{FF2B5EF4-FFF2-40B4-BE49-F238E27FC236}">
                <a16:creationId xmlns:a16="http://schemas.microsoft.com/office/drawing/2014/main" id="{8F9010AD-5EAD-4E20-A918-82E129EA6918}"/>
              </a:ext>
            </a:extLst>
          </p:cNvPr>
          <p:cNvSpPr txBox="1"/>
          <p:nvPr/>
        </p:nvSpPr>
        <p:spPr>
          <a:xfrm>
            <a:off x="6729411" y="3709987"/>
            <a:ext cx="4842033" cy="1754326"/>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sz="1600" b="1" dirty="0"/>
              <a:t>No comments received since the last session.</a:t>
            </a:r>
          </a:p>
          <a:p>
            <a:pPr algn="ctr">
              <a:spcBef>
                <a:spcPts val="600"/>
              </a:spcBef>
              <a:spcAft>
                <a:spcPts val="600"/>
              </a:spcAft>
            </a:pPr>
            <a:r>
              <a:rPr lang="en-US" sz="1600" b="1" dirty="0"/>
              <a:t>If there are reservations, concerns, or questions regarding these points, please convey them to the FRAV secretary.  FRAV will address the issues at a future session.</a:t>
            </a:r>
          </a:p>
        </p:txBody>
      </p:sp>
    </p:spTree>
    <p:extLst>
      <p:ext uri="{BB962C8B-B14F-4D97-AF65-F5344CB8AC3E}">
        <p14:creationId xmlns:p14="http://schemas.microsoft.com/office/powerpoint/2010/main" val="2088170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F7420-DB6C-49FD-8769-48716BEBE7AC}"/>
              </a:ext>
            </a:extLst>
          </p:cNvPr>
          <p:cNvSpPr>
            <a:spLocks noGrp="1"/>
          </p:cNvSpPr>
          <p:nvPr>
            <p:ph type="title"/>
          </p:nvPr>
        </p:nvSpPr>
        <p:spPr/>
        <p:txBody>
          <a:bodyPr>
            <a:normAutofit/>
          </a:bodyPr>
          <a:lstStyle/>
          <a:p>
            <a:r>
              <a:rPr lang="en-US" dirty="0"/>
              <a:t>Today’s Agenda</a:t>
            </a:r>
          </a:p>
        </p:txBody>
      </p:sp>
      <p:sp>
        <p:nvSpPr>
          <p:cNvPr id="3" name="Content Placeholder 2">
            <a:extLst>
              <a:ext uri="{FF2B5EF4-FFF2-40B4-BE49-F238E27FC236}">
                <a16:creationId xmlns:a16="http://schemas.microsoft.com/office/drawing/2014/main" id="{7F5C794F-E1FC-4EDB-9E63-977AE9F5D43B}"/>
              </a:ext>
            </a:extLst>
          </p:cNvPr>
          <p:cNvSpPr>
            <a:spLocks noGrp="1"/>
          </p:cNvSpPr>
          <p:nvPr>
            <p:ph idx="1"/>
          </p:nvPr>
        </p:nvSpPr>
        <p:spPr>
          <a:xfrm>
            <a:off x="548640" y="1188720"/>
            <a:ext cx="10914698" cy="4937760"/>
          </a:xfrm>
        </p:spPr>
        <p:txBody>
          <a:bodyPr>
            <a:normAutofit/>
          </a:bodyPr>
          <a:lstStyle/>
          <a:p>
            <a:pPr marL="514350" indent="-514350">
              <a:buFont typeface="+mj-lt"/>
              <a:buAutoNum type="arabicPeriod"/>
            </a:pPr>
            <a:r>
              <a:rPr lang="en-US" dirty="0">
                <a:solidFill>
                  <a:schemeClr val="tx1">
                    <a:lumMod val="50000"/>
                    <a:lumOff val="50000"/>
                  </a:schemeClr>
                </a:solidFill>
              </a:rPr>
              <a:t>Adoption of the agenda</a:t>
            </a:r>
          </a:p>
          <a:p>
            <a:pPr marL="514350" indent="-514350">
              <a:buFont typeface="+mj-lt"/>
              <a:buAutoNum type="arabicPeriod"/>
            </a:pPr>
            <a:r>
              <a:rPr lang="en-US" dirty="0">
                <a:solidFill>
                  <a:schemeClr val="tx1">
                    <a:lumMod val="50000"/>
                    <a:lumOff val="50000"/>
                  </a:schemeClr>
                </a:solidFill>
              </a:rPr>
              <a:t>Adoption of the reports of the previous sessions</a:t>
            </a:r>
          </a:p>
          <a:p>
            <a:pPr marL="514350" indent="-514350">
              <a:buFont typeface="+mj-lt"/>
              <a:buAutoNum type="arabicPeriod"/>
            </a:pPr>
            <a:r>
              <a:rPr lang="en-US" dirty="0">
                <a:solidFill>
                  <a:schemeClr val="tx1">
                    <a:lumMod val="50000"/>
                    <a:lumOff val="50000"/>
                  </a:schemeClr>
                </a:solidFill>
              </a:rPr>
              <a:t>FRAV status and consensus to date</a:t>
            </a:r>
          </a:p>
          <a:p>
            <a:pPr marL="514350" indent="-514350">
              <a:buFont typeface="+mj-lt"/>
              <a:buAutoNum type="arabicPeriod"/>
            </a:pPr>
            <a:r>
              <a:rPr lang="en-US" dirty="0">
                <a:solidFill>
                  <a:srgbClr val="0070C0"/>
                </a:solidFill>
              </a:rPr>
              <a:t>ADS level of safety</a:t>
            </a:r>
          </a:p>
          <a:p>
            <a:pPr marL="514350" indent="-514350">
              <a:buFont typeface="+mj-lt"/>
              <a:buAutoNum type="arabicPeriod"/>
            </a:pPr>
            <a:r>
              <a:rPr lang="en-US" dirty="0"/>
              <a:t>Elaboration of the five starting points</a:t>
            </a:r>
          </a:p>
          <a:p>
            <a:pPr marL="514350" lvl="0" indent="-514350">
              <a:buFont typeface="+mj-lt"/>
              <a:buAutoNum type="arabicPeriod"/>
              <a:defRPr/>
            </a:pPr>
            <a:r>
              <a:rPr lang="en-US" dirty="0">
                <a:solidFill>
                  <a:prstClr val="black"/>
                </a:solidFill>
              </a:rPr>
              <a:t>Updates to Document 5</a:t>
            </a:r>
          </a:p>
          <a:p>
            <a:pPr marL="514350" lvl="0" indent="-514350">
              <a:buFont typeface="+mj-lt"/>
              <a:buAutoNum type="arabicPeriod"/>
              <a:defRPr/>
            </a:pPr>
            <a:r>
              <a:rPr lang="en-US" dirty="0">
                <a:solidFill>
                  <a:prstClr val="black"/>
                </a:solidFill>
              </a:rPr>
              <a:t>Updates to Document 4</a:t>
            </a:r>
            <a:endParaRPr lang="en-US" dirty="0"/>
          </a:p>
          <a:p>
            <a:pPr marL="514350" indent="-514350">
              <a:buFont typeface="+mj-lt"/>
              <a:buAutoNum type="arabicPeriod"/>
            </a:pPr>
            <a:r>
              <a:rPr lang="en-US" dirty="0"/>
              <a:t>Next steps and deliverables</a:t>
            </a:r>
          </a:p>
        </p:txBody>
      </p:sp>
    </p:spTree>
    <p:extLst>
      <p:ext uri="{BB962C8B-B14F-4D97-AF65-F5344CB8AC3E}">
        <p14:creationId xmlns:p14="http://schemas.microsoft.com/office/powerpoint/2010/main" val="1032596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C8D22ED-64D7-45D5-85BD-093174F424A1}"/>
              </a:ext>
            </a:extLst>
          </p:cNvPr>
          <p:cNvSpPr>
            <a:spLocks noGrp="1"/>
          </p:cNvSpPr>
          <p:nvPr>
            <p:ph sz="half" idx="1"/>
          </p:nvPr>
        </p:nvSpPr>
        <p:spPr>
          <a:xfrm>
            <a:off x="1060132" y="1007120"/>
            <a:ext cx="5394960" cy="2784306"/>
          </a:xfrm>
          <a:solidFill>
            <a:schemeClr val="bg1"/>
          </a:solidFill>
          <a:ln>
            <a:solidFill>
              <a:schemeClr val="accent1"/>
            </a:solidFill>
          </a:ln>
        </p:spPr>
        <p:txBody>
          <a:bodyPr>
            <a:normAutofit/>
          </a:bodyPr>
          <a:lstStyle/>
          <a:p>
            <a:r>
              <a:rPr lang="en-US" dirty="0"/>
              <a:t>C&amp;C human driver (Japan)</a:t>
            </a:r>
          </a:p>
          <a:p>
            <a:r>
              <a:rPr lang="en-US" dirty="0"/>
              <a:t>State-of-the-Art (Germany)</a:t>
            </a:r>
          </a:p>
          <a:p>
            <a:r>
              <a:rPr lang="en-US" dirty="0"/>
              <a:t>Safety envelope</a:t>
            </a:r>
          </a:p>
          <a:p>
            <a:r>
              <a:rPr lang="en-US" dirty="0"/>
              <a:t>Statistical positive risk balance</a:t>
            </a:r>
          </a:p>
          <a:p>
            <a:r>
              <a:rPr lang="en-US" dirty="0"/>
              <a:t>Combining methods (JRC)</a:t>
            </a:r>
          </a:p>
        </p:txBody>
      </p:sp>
      <p:sp>
        <p:nvSpPr>
          <p:cNvPr id="4" name="Title 3">
            <a:extLst>
              <a:ext uri="{FF2B5EF4-FFF2-40B4-BE49-F238E27FC236}">
                <a16:creationId xmlns:a16="http://schemas.microsoft.com/office/drawing/2014/main" id="{05761167-C5A9-4BFC-BF9B-A3A28E61B327}"/>
              </a:ext>
            </a:extLst>
          </p:cNvPr>
          <p:cNvSpPr>
            <a:spLocks noGrp="1"/>
          </p:cNvSpPr>
          <p:nvPr>
            <p:ph type="title"/>
          </p:nvPr>
        </p:nvSpPr>
        <p:spPr/>
        <p:txBody>
          <a:bodyPr>
            <a:normAutofit fontScale="90000"/>
          </a:bodyPr>
          <a:lstStyle/>
          <a:p>
            <a:r>
              <a:rPr lang="en-US" sz="2000" dirty="0"/>
              <a:t>Agenda Item 4</a:t>
            </a:r>
            <a:br>
              <a:rPr lang="en-US" dirty="0"/>
            </a:br>
            <a:r>
              <a:rPr lang="en-US" dirty="0"/>
              <a:t>Overall Level of Safety</a:t>
            </a:r>
          </a:p>
        </p:txBody>
      </p:sp>
      <p:sp>
        <p:nvSpPr>
          <p:cNvPr id="8" name="Content Placeholder 4">
            <a:extLst>
              <a:ext uri="{FF2B5EF4-FFF2-40B4-BE49-F238E27FC236}">
                <a16:creationId xmlns:a16="http://schemas.microsoft.com/office/drawing/2014/main" id="{BA602768-C70F-495D-8FB1-B2B965D5E286}"/>
              </a:ext>
            </a:extLst>
          </p:cNvPr>
          <p:cNvSpPr txBox="1">
            <a:spLocks/>
          </p:cNvSpPr>
          <p:nvPr/>
        </p:nvSpPr>
        <p:spPr>
          <a:xfrm>
            <a:off x="614361" y="3952726"/>
            <a:ext cx="8143875" cy="2472838"/>
          </a:xfrm>
          <a:prstGeom prst="rect">
            <a:avLst/>
          </a:prstGeom>
          <a:solidFill>
            <a:schemeClr val="bg1"/>
          </a:solidFill>
          <a:ln>
            <a:solidFill>
              <a:schemeClr val="accent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Nova" panose="020B0504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Nova" panose="020B0504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Nova" panose="020B0504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Nova" panose="020B05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FRAV-01-13 (safety elements list)</a:t>
            </a:r>
          </a:p>
          <a:p>
            <a:r>
              <a:rPr lang="en-US" dirty="0"/>
              <a:t>142 candidates list</a:t>
            </a:r>
          </a:p>
          <a:p>
            <a:r>
              <a:rPr lang="en-US" dirty="0"/>
              <a:t>WP.29-186-10 (common FPR)</a:t>
            </a:r>
          </a:p>
          <a:p>
            <a:r>
              <a:rPr lang="en-US" dirty="0"/>
              <a:t>FRAV-06-04 (OICA/CLEPA administrative exercise)</a:t>
            </a:r>
          </a:p>
        </p:txBody>
      </p:sp>
      <p:sp>
        <p:nvSpPr>
          <p:cNvPr id="2" name="Content Placeholder 1">
            <a:extLst>
              <a:ext uri="{FF2B5EF4-FFF2-40B4-BE49-F238E27FC236}">
                <a16:creationId xmlns:a16="http://schemas.microsoft.com/office/drawing/2014/main" id="{7CAF5ED6-BA88-41FB-9CCA-5C7651F2EE2C}"/>
              </a:ext>
            </a:extLst>
          </p:cNvPr>
          <p:cNvSpPr>
            <a:spLocks noGrp="1"/>
          </p:cNvSpPr>
          <p:nvPr>
            <p:ph sz="half" idx="2"/>
          </p:nvPr>
        </p:nvSpPr>
        <p:spPr>
          <a:xfrm>
            <a:off x="6291221" y="2406362"/>
            <a:ext cx="5394960" cy="3141494"/>
          </a:xfrm>
          <a:solidFill>
            <a:schemeClr val="bg1"/>
          </a:solidFill>
          <a:ln>
            <a:solidFill>
              <a:schemeClr val="accent1"/>
            </a:solidFill>
          </a:ln>
        </p:spPr>
        <p:txBody>
          <a:bodyPr/>
          <a:lstStyle/>
          <a:p>
            <a:r>
              <a:rPr lang="en-US" dirty="0"/>
              <a:t>Improve road transport</a:t>
            </a:r>
          </a:p>
          <a:p>
            <a:r>
              <a:rPr lang="en-US" dirty="0"/>
              <a:t>Performance based</a:t>
            </a:r>
          </a:p>
          <a:p>
            <a:r>
              <a:rPr lang="en-US" dirty="0"/>
              <a:t>Technology neutral</a:t>
            </a:r>
          </a:p>
          <a:p>
            <a:r>
              <a:rPr lang="en-US" dirty="0"/>
              <a:t>Measurable</a:t>
            </a:r>
          </a:p>
          <a:p>
            <a:r>
              <a:rPr lang="en-US" dirty="0"/>
              <a:t>Social acceptance</a:t>
            </a:r>
          </a:p>
          <a:p>
            <a:r>
              <a:rPr lang="en-US" dirty="0"/>
              <a:t>Feasibility</a:t>
            </a:r>
          </a:p>
        </p:txBody>
      </p:sp>
      <p:sp>
        <p:nvSpPr>
          <p:cNvPr id="10" name="TextBox 9">
            <a:extLst>
              <a:ext uri="{FF2B5EF4-FFF2-40B4-BE49-F238E27FC236}">
                <a16:creationId xmlns:a16="http://schemas.microsoft.com/office/drawing/2014/main" id="{0874E7F9-50BA-477B-AEFF-E3663D04F965}"/>
              </a:ext>
            </a:extLst>
          </p:cNvPr>
          <p:cNvSpPr txBox="1"/>
          <p:nvPr/>
        </p:nvSpPr>
        <p:spPr>
          <a:xfrm>
            <a:off x="6291221" y="1037114"/>
            <a:ext cx="5531375" cy="1107996"/>
          </a:xfrm>
          <a:prstGeom prst="rect">
            <a:avLst/>
          </a:prstGeom>
          <a:solidFill>
            <a:schemeClr val="bg1"/>
          </a:solidFill>
          <a:ln w="38100">
            <a:solidFill>
              <a:schemeClr val="accent1"/>
            </a:solidFill>
          </a:ln>
        </p:spPr>
        <p:txBody>
          <a:bodyPr wrap="square" tIns="182880" bIns="182880" rtlCol="0">
            <a:spAutoFit/>
          </a:bodyPr>
          <a:lstStyle/>
          <a:p>
            <a:pPr algn="ctr">
              <a:spcBef>
                <a:spcPts val="600"/>
              </a:spcBef>
              <a:spcAft>
                <a:spcPts val="600"/>
              </a:spcAft>
            </a:pPr>
            <a:r>
              <a:rPr lang="en-US" sz="2400" b="1" dirty="0"/>
              <a:t>We have discussed performance levels during the past four sessions.</a:t>
            </a:r>
          </a:p>
        </p:txBody>
      </p:sp>
    </p:spTree>
    <p:extLst>
      <p:ext uri="{BB962C8B-B14F-4D97-AF65-F5344CB8AC3E}">
        <p14:creationId xmlns:p14="http://schemas.microsoft.com/office/powerpoint/2010/main" val="1705309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C2F02D43-0875-407B-B90D-DE119335A49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rcRect/>
          <a:stretch/>
        </p:blipFill>
        <p:spPr>
          <a:xfrm>
            <a:off x="685800" y="1112044"/>
            <a:ext cx="4937125" cy="4937125"/>
          </a:xfrm>
        </p:spPr>
      </p:pic>
      <p:sp>
        <p:nvSpPr>
          <p:cNvPr id="10" name="Content Placeholder 9">
            <a:extLst>
              <a:ext uri="{FF2B5EF4-FFF2-40B4-BE49-F238E27FC236}">
                <a16:creationId xmlns:a16="http://schemas.microsoft.com/office/drawing/2014/main" id="{E1684EF7-56CD-4BD4-989A-DF3ADF144AFE}"/>
              </a:ext>
            </a:extLst>
          </p:cNvPr>
          <p:cNvSpPr>
            <a:spLocks noGrp="1"/>
          </p:cNvSpPr>
          <p:nvPr>
            <p:ph sz="half" idx="2"/>
          </p:nvPr>
        </p:nvSpPr>
        <p:spPr>
          <a:xfrm>
            <a:off x="6278880" y="3062287"/>
            <a:ext cx="5394960" cy="2986891"/>
          </a:xfrm>
        </p:spPr>
        <p:txBody>
          <a:bodyPr anchor="ctr"/>
          <a:lstStyle/>
          <a:p>
            <a:r>
              <a:rPr lang="en-US" dirty="0"/>
              <a:t>ADS will initially be deployed in human-dominated traffic</a:t>
            </a:r>
          </a:p>
          <a:p>
            <a:r>
              <a:rPr lang="en-US" dirty="0"/>
              <a:t>ADS will be used by humans</a:t>
            </a:r>
          </a:p>
          <a:p>
            <a:r>
              <a:rPr lang="en-US" dirty="0">
                <a:latin typeface="Arial Nova" panose="020B0504020202020204" pitchFamily="34" charset="0"/>
              </a:rPr>
              <a:t>Human error is the critical factor in 90%+ of crashes</a:t>
            </a:r>
          </a:p>
          <a:p>
            <a:r>
              <a:rPr lang="en-US" dirty="0"/>
              <a:t>ADS should not cause crashes</a:t>
            </a:r>
            <a:endParaRPr lang="en-US" dirty="0">
              <a:latin typeface="Arial Nova" panose="020B0504020202020204" pitchFamily="34" charset="0"/>
            </a:endParaRPr>
          </a:p>
        </p:txBody>
      </p:sp>
      <p:sp>
        <p:nvSpPr>
          <p:cNvPr id="9" name="Title 8">
            <a:extLst>
              <a:ext uri="{FF2B5EF4-FFF2-40B4-BE49-F238E27FC236}">
                <a16:creationId xmlns:a16="http://schemas.microsoft.com/office/drawing/2014/main" id="{6C540DB6-DC4C-46F7-BF69-6C0C90D43BED}"/>
              </a:ext>
            </a:extLst>
          </p:cNvPr>
          <p:cNvSpPr>
            <a:spLocks noGrp="1"/>
          </p:cNvSpPr>
          <p:nvPr>
            <p:ph type="title"/>
          </p:nvPr>
        </p:nvSpPr>
        <p:spPr>
          <a:xfrm>
            <a:off x="457200" y="0"/>
            <a:ext cx="8229600" cy="731520"/>
          </a:xfrm>
        </p:spPr>
        <p:txBody>
          <a:bodyPr>
            <a:normAutofit fontScale="90000"/>
          </a:bodyPr>
          <a:lstStyle/>
          <a:p>
            <a:r>
              <a:rPr lang="en-US" sz="2000" dirty="0"/>
              <a:t>Agenda Item 4</a:t>
            </a:r>
            <a:br>
              <a:rPr lang="en-US" dirty="0"/>
            </a:br>
            <a:r>
              <a:rPr lang="en-US" dirty="0"/>
              <a:t>Overall Level of Safety</a:t>
            </a:r>
          </a:p>
        </p:txBody>
      </p:sp>
      <p:sp>
        <p:nvSpPr>
          <p:cNvPr id="5" name="TextBox 4">
            <a:extLst>
              <a:ext uri="{FF2B5EF4-FFF2-40B4-BE49-F238E27FC236}">
                <a16:creationId xmlns:a16="http://schemas.microsoft.com/office/drawing/2014/main" id="{73175EAA-6AFF-42D0-BB16-7071F884B399}"/>
              </a:ext>
            </a:extLst>
          </p:cNvPr>
          <p:cNvSpPr txBox="1"/>
          <p:nvPr/>
        </p:nvSpPr>
        <p:spPr>
          <a:xfrm>
            <a:off x="6493193" y="1020842"/>
            <a:ext cx="4666423" cy="1846659"/>
          </a:xfrm>
          <a:prstGeom prst="rect">
            <a:avLst/>
          </a:prstGeom>
          <a:noFill/>
          <a:ln w="38100">
            <a:solidFill>
              <a:schemeClr val="accent1"/>
            </a:solidFill>
          </a:ln>
        </p:spPr>
        <p:txBody>
          <a:bodyPr wrap="square" tIns="182880" bIns="182880" rtlCol="0">
            <a:spAutoFit/>
          </a:bodyPr>
          <a:lstStyle/>
          <a:p>
            <a:pPr algn="ctr">
              <a:spcBef>
                <a:spcPts val="600"/>
              </a:spcBef>
              <a:spcAft>
                <a:spcPts val="600"/>
              </a:spcAft>
            </a:pPr>
            <a:r>
              <a:rPr lang="en-US" sz="3200" b="1" dirty="0"/>
              <a:t>Can we agree on an “overall level of safety” guiding principle?</a:t>
            </a:r>
          </a:p>
        </p:txBody>
      </p:sp>
    </p:spTree>
    <p:extLst>
      <p:ext uri="{BB962C8B-B14F-4D97-AF65-F5344CB8AC3E}">
        <p14:creationId xmlns:p14="http://schemas.microsoft.com/office/powerpoint/2010/main" val="2876907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2174</TotalTime>
  <Words>2358</Words>
  <Application>Microsoft Office PowerPoint</Application>
  <PresentationFormat>Widescreen</PresentationFormat>
  <Paragraphs>230</Paragraphs>
  <Slides>27</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27</vt:i4>
      </vt:variant>
    </vt:vector>
  </HeadingPairs>
  <TitlesOfParts>
    <vt:vector size="35" baseType="lpstr">
      <vt:lpstr>Arial</vt:lpstr>
      <vt:lpstr>Arial Nova</vt:lpstr>
      <vt:lpstr>Arial Nova Light</vt:lpstr>
      <vt:lpstr>Calibri</vt:lpstr>
      <vt:lpstr>Calibri Light</vt:lpstr>
      <vt:lpstr>Wingdings</vt:lpstr>
      <vt:lpstr>Office Theme</vt:lpstr>
      <vt:lpstr>Custom Design</vt:lpstr>
      <vt:lpstr>Session 8 Status Review and Session Orientation</vt:lpstr>
      <vt:lpstr>Today’s Agenda</vt:lpstr>
      <vt:lpstr>Agenda Item 1 Adoption of the Agenda</vt:lpstr>
      <vt:lpstr>Agenda Item 2 Adoption of the Reports</vt:lpstr>
      <vt:lpstr>Agenda Item 3 Review of FRAV Points of Consensus (1/2)</vt:lpstr>
      <vt:lpstr>Agenda Item 3 Review of FRAV Points of Consensus (2/2)</vt:lpstr>
      <vt:lpstr>Today’s Agenda</vt:lpstr>
      <vt:lpstr>Agenda Item 4 Overall Level of Safety</vt:lpstr>
      <vt:lpstr>Agenda Item 4 Overall Level of Safety</vt:lpstr>
      <vt:lpstr>Agenda Item 4 Overall Level of Safety</vt:lpstr>
      <vt:lpstr>Agenda Item 4 Overall Level of Safety</vt:lpstr>
      <vt:lpstr>Agenda Item 4 Overall Level of Safety</vt:lpstr>
      <vt:lpstr>Today’s Agenda</vt:lpstr>
      <vt:lpstr>Agenda Item 5 Performance Requirement Starting Points</vt:lpstr>
      <vt:lpstr>Agenda Item 5 Co-Chairs’ Guidance Proposal</vt:lpstr>
      <vt:lpstr>Agenda Item 5 ADS should drive safely</vt:lpstr>
      <vt:lpstr>Agenda Item 5 ADS should interact safely with the user</vt:lpstr>
      <vt:lpstr>Agenda Item 5 ADS should manage safety-critical situations</vt:lpstr>
      <vt:lpstr>Agenda Item 5 ADS should manage safety-critical situations</vt:lpstr>
      <vt:lpstr>Agenda Item 5 ADS should safely manage failure modes</vt:lpstr>
      <vt:lpstr>Agenda Item 5 ADS should maintain a safe operational state</vt:lpstr>
      <vt:lpstr>Today’s Agenda</vt:lpstr>
      <vt:lpstr>Agenda Item 6 FRAV-07-04 (posted 25 November based on 7th session discussions)</vt:lpstr>
      <vt:lpstr>Agenda Item 6 FRAV-07-05 (posted 25 November based on 7th session discussions)</vt:lpstr>
      <vt:lpstr>Today’s Agenda</vt:lpstr>
      <vt:lpstr>Agenda Item 7 Next session</vt:lpstr>
      <vt:lpstr>Agenda Item 7 Next session preparation requests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8 Status Review and Session Orientation</dc:title>
  <dc:creator>John Creamer</dc:creator>
  <cp:lastModifiedBy>John Creamer</cp:lastModifiedBy>
  <cp:revision>72</cp:revision>
  <dcterms:created xsi:type="dcterms:W3CDTF">2020-12-01T07:29:23Z</dcterms:created>
  <dcterms:modified xsi:type="dcterms:W3CDTF">2020-12-06T09:57:19Z</dcterms:modified>
</cp:coreProperties>
</file>