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1" r:id="rId2"/>
  </p:sldMasterIdLst>
  <p:notesMasterIdLst>
    <p:notesMasterId r:id="rId23"/>
  </p:notesMasterIdLst>
  <p:handoutMasterIdLst>
    <p:handoutMasterId r:id="rId24"/>
  </p:handoutMasterIdLst>
  <p:sldIdLst>
    <p:sldId id="303" r:id="rId3"/>
    <p:sldId id="371" r:id="rId4"/>
    <p:sldId id="372" r:id="rId5"/>
    <p:sldId id="381" r:id="rId6"/>
    <p:sldId id="380" r:id="rId7"/>
    <p:sldId id="374" r:id="rId8"/>
    <p:sldId id="377" r:id="rId9"/>
    <p:sldId id="376" r:id="rId10"/>
    <p:sldId id="378" r:id="rId11"/>
    <p:sldId id="379" r:id="rId12"/>
    <p:sldId id="370" r:id="rId13"/>
    <p:sldId id="365" r:id="rId14"/>
    <p:sldId id="366" r:id="rId15"/>
    <p:sldId id="369" r:id="rId16"/>
    <p:sldId id="367" r:id="rId17"/>
    <p:sldId id="368" r:id="rId18"/>
    <p:sldId id="375" r:id="rId19"/>
    <p:sldId id="363" r:id="rId20"/>
    <p:sldId id="364" r:id="rId21"/>
    <p:sldId id="300"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guide id="3" orient="horz" pos="3777">
          <p15:clr>
            <a:srgbClr val="A4A3A4"/>
          </p15:clr>
        </p15:guide>
        <p15:guide id="4" pos="3839">
          <p15:clr>
            <a:srgbClr val="A4A3A4"/>
          </p15:clr>
        </p15:guide>
        <p15:guide id="5" orient="horz" pos="2162">
          <p15:clr>
            <a:srgbClr val="A4A3A4"/>
          </p15:clr>
        </p15:guide>
        <p15:guide id="6" pos="383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5989"/>
    <a:srgbClr val="1D679F"/>
    <a:srgbClr val="FFC000"/>
    <a:srgbClr val="1F6DA6"/>
    <a:srgbClr val="1B5B87"/>
    <a:srgbClr val="227DC1"/>
    <a:srgbClr val="2178B9"/>
    <a:srgbClr val="2177B7"/>
    <a:srgbClr val="2175B3"/>
    <a:srgbClr val="E0A4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164" autoAdjust="0"/>
    <p:restoredTop sz="82306" autoAdjust="0"/>
  </p:normalViewPr>
  <p:slideViewPr>
    <p:cSldViewPr snapToGrid="0">
      <p:cViewPr varScale="1">
        <p:scale>
          <a:sx n="55" d="100"/>
          <a:sy n="55" d="100"/>
        </p:scale>
        <p:origin x="1402" y="54"/>
      </p:cViewPr>
      <p:guideLst>
        <p:guide orient="horz" pos="2092"/>
        <p:guide pos="3840"/>
        <p:guide orient="horz" pos="3777"/>
        <p:guide pos="3839"/>
        <p:guide orient="horz" pos="2162"/>
        <p:guide pos="3835"/>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snapToObjects="1" showGuides="1">
      <p:cViewPr varScale="1">
        <p:scale>
          <a:sx n="145" d="100"/>
          <a:sy n="145" d="100"/>
        </p:scale>
        <p:origin x="-2048"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04/12/2020</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04/12/2020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3452910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From ISO26262: </a:t>
            </a:r>
          </a:p>
          <a:p>
            <a:r>
              <a:rPr lang="en-IE" dirty="0"/>
              <a:t>(not FUNCTION nor FEATURE are defined)</a:t>
            </a:r>
          </a:p>
          <a:p>
            <a:endParaRPr lang="en-IE" dirty="0"/>
          </a:p>
          <a:p>
            <a:r>
              <a:rPr lang="en-US" dirty="0"/>
              <a:t>"design feature such as a hardware part"</a:t>
            </a:r>
          </a:p>
          <a:p>
            <a:endParaRPr lang="en-US" dirty="0"/>
          </a:p>
          <a:p>
            <a:r>
              <a:rPr lang="en-US" dirty="0"/>
              <a:t>Hardware part</a:t>
            </a:r>
            <a:r>
              <a:rPr lang="en-US" baseline="0" dirty="0"/>
              <a:t> = "a portion of a hardware component at the first level of hierarchical decomposition"</a:t>
            </a:r>
          </a:p>
          <a:p>
            <a:endParaRPr lang="en-US" baseline="0" dirty="0"/>
          </a:p>
          <a:p>
            <a:r>
              <a:rPr lang="en-US" baseline="0" dirty="0"/>
              <a:t>Component="non-system level element that is logically or technically separable and is comprised by more than one hardware part or in more than one software units"</a:t>
            </a:r>
          </a:p>
          <a:p>
            <a:endParaRPr lang="en-US" baseline="0" dirty="0"/>
          </a:p>
          <a:p>
            <a:r>
              <a:rPr lang="en-US" baseline="0" dirty="0"/>
              <a:t>System = "set of components or sub-systems that relates at least a sensor,  a controller and an actuator with one another"</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7</a:t>
            </a:fld>
            <a:endParaRPr lang="en-GB"/>
          </a:p>
        </p:txBody>
      </p:sp>
    </p:spTree>
    <p:extLst>
      <p:ext uri="{BB962C8B-B14F-4D97-AF65-F5344CB8AC3E}">
        <p14:creationId xmlns:p14="http://schemas.microsoft.com/office/powerpoint/2010/main" val="32265621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2">
                    <a:lumMod val="50000"/>
                  </a:schemeClr>
                </a:solidFill>
              </a:rPr>
              <a:t>All the above can be considered «safety objectives» to be satisfied </a:t>
            </a:r>
          </a:p>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13</a:t>
            </a:fld>
            <a:endParaRPr lang="en-GB"/>
          </a:p>
        </p:txBody>
      </p:sp>
    </p:spTree>
    <p:extLst>
      <p:ext uri="{BB962C8B-B14F-4D97-AF65-F5344CB8AC3E}">
        <p14:creationId xmlns:p14="http://schemas.microsoft.com/office/powerpoint/2010/main" val="2915255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59CF2995-AB43-4B7C-B8CD-9DC7C3692A9C}" type="slidenum">
              <a:rPr lang="en-GB" smtClean="0"/>
              <a:t>15</a:t>
            </a:fld>
            <a:endParaRPr lang="en-GB"/>
          </a:p>
        </p:txBody>
      </p:sp>
    </p:spTree>
    <p:extLst>
      <p:ext uri="{BB962C8B-B14F-4D97-AF65-F5344CB8AC3E}">
        <p14:creationId xmlns:p14="http://schemas.microsoft.com/office/powerpoint/2010/main" val="498719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59CF2995-AB43-4B7C-B8CD-9DC7C3692A9C}" type="slidenum">
              <a:rPr lang="en-GB" smtClean="0"/>
              <a:t>16</a:t>
            </a:fld>
            <a:endParaRPr lang="en-GB"/>
          </a:p>
        </p:txBody>
      </p:sp>
    </p:spTree>
    <p:extLst>
      <p:ext uri="{BB962C8B-B14F-4D97-AF65-F5344CB8AC3E}">
        <p14:creationId xmlns:p14="http://schemas.microsoft.com/office/powerpoint/2010/main" val="23187912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59CF2995-AB43-4B7C-B8CD-9DC7C3692A9C}" type="slidenum">
              <a:rPr lang="en-GB" smtClean="0"/>
              <a:t>17</a:t>
            </a:fld>
            <a:endParaRPr lang="en-GB"/>
          </a:p>
        </p:txBody>
      </p:sp>
    </p:spTree>
    <p:extLst>
      <p:ext uri="{BB962C8B-B14F-4D97-AF65-F5344CB8AC3E}">
        <p14:creationId xmlns:p14="http://schemas.microsoft.com/office/powerpoint/2010/main" val="5118601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59CF2995-AB43-4B7C-B8CD-9DC7C3692A9C}" type="slidenum">
              <a:rPr lang="en-GB" smtClean="0"/>
              <a:t>18</a:t>
            </a:fld>
            <a:endParaRPr lang="en-GB"/>
          </a:p>
        </p:txBody>
      </p:sp>
    </p:spTree>
    <p:extLst>
      <p:ext uri="{BB962C8B-B14F-4D97-AF65-F5344CB8AC3E}">
        <p14:creationId xmlns:p14="http://schemas.microsoft.com/office/powerpoint/2010/main" val="1147138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59CF2995-AB43-4B7C-B8CD-9DC7C3692A9C}" type="slidenum">
              <a:rPr lang="en-GB" smtClean="0"/>
              <a:t>19</a:t>
            </a:fld>
            <a:endParaRPr lang="en-GB"/>
          </a:p>
        </p:txBody>
      </p:sp>
    </p:spTree>
    <p:extLst>
      <p:ext uri="{BB962C8B-B14F-4D97-AF65-F5344CB8AC3E}">
        <p14:creationId xmlns:p14="http://schemas.microsoft.com/office/powerpoint/2010/main" val="32759537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20</a:t>
            </a:fld>
            <a:endParaRPr lang="en-GB"/>
          </a:p>
        </p:txBody>
      </p:sp>
    </p:spTree>
    <p:extLst>
      <p:ext uri="{BB962C8B-B14F-4D97-AF65-F5344CB8AC3E}">
        <p14:creationId xmlns:p14="http://schemas.microsoft.com/office/powerpoint/2010/main" val="20075199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11" name="Rectangle 10"/>
          <p:cNvSpPr/>
          <p:nvPr userDrawn="1"/>
        </p:nvSpPr>
        <p:spPr>
          <a:xfrm>
            <a:off x="0" y="1073101"/>
            <a:ext cx="12192000" cy="57849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6" name="Title 1"/>
          <p:cNvSpPr>
            <a:spLocks noGrp="1"/>
          </p:cNvSpPr>
          <p:nvPr>
            <p:ph type="ctrTitle"/>
          </p:nvPr>
        </p:nvSpPr>
        <p:spPr>
          <a:xfrm>
            <a:off x="1071349" y="1992572"/>
            <a:ext cx="10290265" cy="2149523"/>
          </a:xfrm>
          <a:prstGeom prst="rect">
            <a:avLst/>
          </a:prstGeom>
        </p:spPr>
        <p:txBody>
          <a:bodyPr wrap="none" anchor="t">
            <a:noAutofit/>
          </a:bodyPr>
          <a:lstStyle>
            <a:lvl1pPr algn="l">
              <a:defRPr sz="6000" b="0">
                <a:solidFill>
                  <a:schemeClr val="bg1"/>
                </a:solidFill>
              </a:defRPr>
            </a:lvl1pPr>
          </a:lstStyle>
          <a:p>
            <a:r>
              <a:rPr lang="en-GB" noProof="0" dirty="0"/>
              <a:t>Click to edit Master title style</a:t>
            </a:r>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Subtitle 2"/>
          <p:cNvSpPr>
            <a:spLocks noGrp="1"/>
          </p:cNvSpPr>
          <p:nvPr>
            <p:ph type="subTitle" idx="1"/>
          </p:nvPr>
        </p:nvSpPr>
        <p:spPr>
          <a:xfrm>
            <a:off x="1071350" y="4418049"/>
            <a:ext cx="10290265" cy="897754"/>
          </a:xfrm>
          <a:prstGeom prst="rect">
            <a:avLst/>
          </a:prstGeo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19" name="Text Placeholder 18"/>
          <p:cNvSpPr>
            <a:spLocks noGrp="1"/>
          </p:cNvSpPr>
          <p:nvPr>
            <p:ph type="body" sz="quarter" idx="13" hasCustomPrompt="1"/>
          </p:nvPr>
        </p:nvSpPr>
        <p:spPr>
          <a:xfrm>
            <a:off x="6094413" y="5391726"/>
            <a:ext cx="5267202" cy="877455"/>
          </a:xfrm>
          <a:prstGeom prst="rect">
            <a:avLst/>
          </a:prstGeom>
        </p:spPr>
        <p:txBody>
          <a:bodyPr>
            <a:noAutofit/>
          </a:bodyPr>
          <a:lstStyle>
            <a:lvl1pPr marL="0" indent="0" algn="r">
              <a:spcAft>
                <a:spcPts val="800"/>
              </a:spcAft>
              <a:buFontTx/>
              <a:buNone/>
              <a:defRPr sz="2200" i="1" baseline="0">
                <a:solidFill>
                  <a:schemeClr val="bg1"/>
                </a:solidFill>
              </a:defRPr>
            </a:lvl1pPr>
          </a:lstStyle>
          <a:p>
            <a:pPr lvl="0"/>
            <a:r>
              <a:rPr lang="en-GB" noProof="0" dirty="0"/>
              <a:t>Speaker</a:t>
            </a:r>
            <a:br>
              <a:rPr lang="en-GB" noProof="0" dirty="0"/>
            </a:br>
            <a:r>
              <a:rPr lang="en-GB" noProof="0" dirty="0"/>
              <a:t>Venue and date</a:t>
            </a:r>
          </a:p>
        </p:txBody>
      </p:sp>
      <p:pic>
        <p:nvPicPr>
          <p:cNvPr id="8" name="Picture 7" descr="Footer.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47221" y="6390001"/>
            <a:ext cx="697559" cy="467999"/>
          </a:xfrm>
          <a:prstGeom prst="rect">
            <a:avLst/>
          </a:prstGeom>
        </p:spPr>
      </p:pic>
      <p:pic>
        <p:nvPicPr>
          <p:cNvPr id="13" name="Picture 12" descr="EC-JRC-logo_vertical_EN_pos_transparent-background.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3733" t="5040" r="4159" b="4382"/>
          <a:stretch/>
        </p:blipFill>
        <p:spPr>
          <a:xfrm>
            <a:off x="5373779" y="264907"/>
            <a:ext cx="1674947" cy="1152000"/>
          </a:xfrm>
          <a:prstGeom prst="rect">
            <a:avLst/>
          </a:prstGeom>
        </p:spPr>
      </p:pic>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27615" y="743802"/>
            <a:ext cx="544923" cy="544923"/>
          </a:xfrm>
          <a:prstGeom prst="rect">
            <a:avLst/>
          </a:prstGeom>
        </p:spPr>
      </p:pic>
      <p:sp>
        <p:nvSpPr>
          <p:cNvPr id="3" name="Content Placeholder 2"/>
          <p:cNvSpPr>
            <a:spLocks noGrp="1"/>
          </p:cNvSpPr>
          <p:nvPr>
            <p:ph idx="1"/>
          </p:nvPr>
        </p:nvSpPr>
        <p:spPr>
          <a:xfrm>
            <a:off x="3214048" y="1992572"/>
            <a:ext cx="8010798" cy="3616657"/>
          </a:xfrm>
          <a:prstGeom prst="rect">
            <a:avLst/>
          </a:prstGeo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GB" noProof="0"/>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662614" y="1825625"/>
            <a:ext cx="4583519"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Slide Number Placeholder 5"/>
          <p:cNvSpPr>
            <a:spLocks noGrp="1"/>
          </p:cNvSpPr>
          <p:nvPr>
            <p:ph type="sldNum" sz="quarter" idx="12"/>
          </p:nvPr>
        </p:nvSpPr>
        <p:spPr>
          <a:xfrm>
            <a:off x="838200" y="6131286"/>
            <a:ext cx="2743200" cy="365125"/>
          </a:xfrm>
          <a:prstGeom prst="rect">
            <a:avLst/>
          </a:prstGeom>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662614" y="586765"/>
            <a:ext cx="4581771"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7" name="Picture Placeholder 4"/>
          <p:cNvSpPr>
            <a:spLocks noGrp="1"/>
          </p:cNvSpPr>
          <p:nvPr>
            <p:ph type="pic" sz="quarter" idx="13"/>
          </p:nvPr>
        </p:nvSpPr>
        <p:spPr>
          <a:xfrm>
            <a:off x="-46383" y="-46383"/>
            <a:ext cx="6142383" cy="6964017"/>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orizontal Picture and Conten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63280" y="-62165"/>
            <a:ext cx="12318560" cy="3468939"/>
          </a:xfrm>
          <a:prstGeom prst="rect">
            <a:avLst/>
          </a:prstGeom>
          <a:solidFill>
            <a:schemeClr val="bg2"/>
          </a:solidFill>
          <a:ln w="28575" cmpd="sng">
            <a:solidFill>
              <a:schemeClr val="accent5"/>
            </a:solidFill>
          </a:ln>
        </p:spPr>
        <p:txBody>
          <a:bodyPr/>
          <a:lstStyle>
            <a:lvl1pPr marL="0" indent="0">
              <a:buClr>
                <a:schemeClr val="accent2"/>
              </a:buClr>
              <a:buFont typeface="Arial"/>
              <a:buNone/>
              <a:defRPr/>
            </a:lvl1pPr>
          </a:lstStyle>
          <a:p>
            <a:endParaRPr lang="en-GB" noProof="0"/>
          </a:p>
        </p:txBody>
      </p:sp>
      <p:sp>
        <p:nvSpPr>
          <p:cNvPr id="2" name="Title 1"/>
          <p:cNvSpPr>
            <a:spLocks noGrp="1"/>
          </p:cNvSpPr>
          <p:nvPr>
            <p:ph type="title"/>
          </p:nvPr>
        </p:nvSpPr>
        <p:spPr>
          <a:xfrm>
            <a:off x="957385" y="2818576"/>
            <a:ext cx="10287000" cy="628377"/>
          </a:xfrm>
          <a:prstGeom prst="rect">
            <a:avLst/>
          </a:prstGeom>
          <a:solidFill>
            <a:schemeClr val="bg1"/>
          </a:solidFill>
        </p:spPr>
        <p:txBody>
          <a:bodyPr wrap="square">
            <a:spAutoFit/>
          </a:bodyPr>
          <a:lstStyle>
            <a:lvl1pPr>
              <a:defRPr sz="3800"/>
            </a:lvl1pPr>
          </a:lstStyle>
          <a:p>
            <a:r>
              <a:rPr lang="en-GB" noProof="0" dirty="0"/>
              <a:t>Click to edit Master title style</a:t>
            </a:r>
          </a:p>
        </p:txBody>
      </p:sp>
      <p:sp>
        <p:nvSpPr>
          <p:cNvPr id="6" name="Text Placeholder 5"/>
          <p:cNvSpPr>
            <a:spLocks noGrp="1"/>
          </p:cNvSpPr>
          <p:nvPr>
            <p:ph type="body" sz="quarter" idx="14"/>
          </p:nvPr>
        </p:nvSpPr>
        <p:spPr>
          <a:xfrm>
            <a:off x="957385" y="3630613"/>
            <a:ext cx="10287000" cy="2365375"/>
          </a:xfrm>
          <a:prstGeom prst="rect">
            <a:avLst/>
          </a:prstGeom>
        </p:spPr>
        <p:txBody>
          <a:bodyPr/>
          <a:lstStyle>
            <a:lvl1pPr marL="342900" indent="-342900" algn="l">
              <a:buClr>
                <a:schemeClr val="accent5"/>
              </a:buClr>
              <a:buFont typeface="Arial"/>
              <a:buChar char="•"/>
              <a:defRPr/>
            </a:lvl1pPr>
            <a:lvl2pPr marL="800100" indent="-342900">
              <a:buClr>
                <a:schemeClr val="accent5"/>
              </a:buClr>
              <a:buFont typeface="Arial"/>
              <a:buChar char="•"/>
              <a:defRPr/>
            </a:lvl2pPr>
            <a:lvl3pPr marL="1200150" indent="-285750">
              <a:buClr>
                <a:schemeClr val="accent5"/>
              </a:buClr>
              <a:buFont typeface="Arial"/>
              <a:buChar char="•"/>
              <a:defRPr/>
            </a:lvl3pPr>
            <a:lvl4pPr marL="1657350" indent="-285750">
              <a:buClr>
                <a:schemeClr val="accent5"/>
              </a:buClr>
              <a:buFont typeface="Arial"/>
              <a:buChar char="•"/>
              <a:defRPr/>
            </a:lvl4pPr>
            <a:lvl5pPr marL="2114550" indent="-285750">
              <a:buClr>
                <a:schemeClr val="accent5"/>
              </a:buClr>
              <a:buFont typeface="Arial"/>
              <a:buChar cha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840157" y="2284667"/>
            <a:ext cx="3347997" cy="2090737"/>
          </a:xfrm>
          <a:prstGeom prst="rect">
            <a:avLst/>
          </a:prstGeom>
          <a:solidFill>
            <a:schemeClr val="bg2"/>
          </a:solidFill>
        </p:spPr>
        <p:txBody>
          <a:bodyPr/>
          <a:lstStyle>
            <a:lvl1pPr marL="0" indent="0">
              <a:buNone/>
              <a:defRPr/>
            </a:lvl1pPr>
          </a:lstStyle>
          <a:p>
            <a:endParaRPr lang="en-GB" noProof="0"/>
          </a:p>
        </p:txBody>
      </p:sp>
      <p:sp>
        <p:nvSpPr>
          <p:cNvPr id="11" name="Picture Placeholder 2"/>
          <p:cNvSpPr>
            <a:spLocks noGrp="1"/>
          </p:cNvSpPr>
          <p:nvPr>
            <p:ph type="pic" sz="quarter" idx="14"/>
          </p:nvPr>
        </p:nvSpPr>
        <p:spPr>
          <a:xfrm>
            <a:off x="7940525" y="2284668"/>
            <a:ext cx="3419998" cy="2090737"/>
          </a:xfrm>
          <a:prstGeom prst="rect">
            <a:avLst/>
          </a:prstGeom>
          <a:solidFill>
            <a:schemeClr val="bg2"/>
          </a:solidFill>
        </p:spPr>
        <p:txBody>
          <a:bodyPr/>
          <a:lstStyle>
            <a:lvl1pPr marL="0" indent="0">
              <a:buNone/>
              <a:defRPr/>
            </a:lvl1pPr>
          </a:lstStyle>
          <a:p>
            <a:endParaRPr lang="en-GB" noProof="0"/>
          </a:p>
        </p:txBody>
      </p:sp>
      <p:sp>
        <p:nvSpPr>
          <p:cNvPr id="12" name="Picture Placeholder 2"/>
          <p:cNvSpPr>
            <a:spLocks noGrp="1"/>
          </p:cNvSpPr>
          <p:nvPr>
            <p:ph type="pic" sz="quarter" idx="15"/>
          </p:nvPr>
        </p:nvSpPr>
        <p:spPr>
          <a:xfrm>
            <a:off x="4390340" y="2284667"/>
            <a:ext cx="3347998" cy="2090737"/>
          </a:xfrm>
          <a:prstGeom prst="rect">
            <a:avLst/>
          </a:prstGeom>
          <a:solidFill>
            <a:schemeClr val="bg2"/>
          </a:solidFill>
        </p:spPr>
        <p:txBody>
          <a:bodyPr/>
          <a:lstStyle>
            <a:lvl1pPr marL="0" indent="0">
              <a:buNone/>
              <a:defRPr/>
            </a:lvl1pPr>
          </a:lstStyle>
          <a:p>
            <a:endParaRPr lang="en-GB" noProof="0"/>
          </a:p>
        </p:txBody>
      </p:sp>
      <p:sp>
        <p:nvSpPr>
          <p:cNvPr id="13" name="Text Placeholder 12"/>
          <p:cNvSpPr>
            <a:spLocks noGrp="1"/>
          </p:cNvSpPr>
          <p:nvPr>
            <p:ph type="body" sz="quarter" idx="16"/>
          </p:nvPr>
        </p:nvSpPr>
        <p:spPr>
          <a:xfrm>
            <a:off x="1179376" y="4038684"/>
            <a:ext cx="2669558" cy="1524235"/>
          </a:xfrm>
          <a:prstGeom prst="rect">
            <a:avLst/>
          </a:prstGeom>
          <a:solidFill>
            <a:schemeClr val="bg1"/>
          </a:solidFill>
        </p:spPr>
        <p:txBody>
          <a:bodyPr tIns="90000"/>
          <a:lstStyle>
            <a:lvl1pPr marL="0" indent="0" algn="ctr">
              <a:buNone/>
              <a:defRPr sz="2000"/>
            </a:lvl1pPr>
          </a:lstStyle>
          <a:p>
            <a:pPr lvl="0"/>
            <a:r>
              <a:rPr lang="en-GB" noProof="0" dirty="0"/>
              <a:t>Edit Master text styles</a:t>
            </a:r>
          </a:p>
        </p:txBody>
      </p:sp>
      <p:sp>
        <p:nvSpPr>
          <p:cNvPr id="15" name="Text Placeholder 12"/>
          <p:cNvSpPr>
            <a:spLocks noGrp="1"/>
          </p:cNvSpPr>
          <p:nvPr>
            <p:ph type="body" sz="quarter" idx="17"/>
          </p:nvPr>
        </p:nvSpPr>
        <p:spPr>
          <a:xfrm>
            <a:off x="4729560" y="4041944"/>
            <a:ext cx="2669558" cy="1524235"/>
          </a:xfrm>
          <a:prstGeom prst="rect">
            <a:avLst/>
          </a:prstGeom>
          <a:solidFill>
            <a:schemeClr val="bg1"/>
          </a:solidFill>
        </p:spPr>
        <p:txBody>
          <a:bodyPr tIns="90000"/>
          <a:lstStyle>
            <a:lvl1pPr marL="0" indent="0" algn="ctr">
              <a:buNone/>
              <a:defRPr sz="2000"/>
            </a:lvl1pPr>
          </a:lstStyle>
          <a:p>
            <a:pPr lvl="0"/>
            <a:r>
              <a:rPr lang="en-GB" noProof="0"/>
              <a:t>Edit Master text styles</a:t>
            </a:r>
          </a:p>
        </p:txBody>
      </p:sp>
      <p:sp>
        <p:nvSpPr>
          <p:cNvPr id="16" name="Text Placeholder 12"/>
          <p:cNvSpPr>
            <a:spLocks noGrp="1"/>
          </p:cNvSpPr>
          <p:nvPr>
            <p:ph type="body" sz="quarter" idx="18"/>
          </p:nvPr>
        </p:nvSpPr>
        <p:spPr>
          <a:xfrm>
            <a:off x="8315745" y="4037437"/>
            <a:ext cx="2669558" cy="1524235"/>
          </a:xfrm>
          <a:prstGeom prst="rect">
            <a:avLst/>
          </a:prstGeom>
          <a:solidFill>
            <a:schemeClr val="bg1"/>
          </a:solidFill>
        </p:spPr>
        <p:txBody>
          <a:bodyPr tIns="90000"/>
          <a:lstStyle>
            <a:lvl1pPr marL="0" indent="0" algn="ctr">
              <a:buNone/>
              <a:defRPr sz="2000"/>
            </a:lvl1pPr>
          </a:lstStyle>
          <a:p>
            <a:pPr lvl="0"/>
            <a:r>
              <a:rPr lang="en-GB" noProof="0"/>
              <a:t>Edit Master text styles</a:t>
            </a:r>
          </a:p>
        </p:txBody>
      </p:sp>
      <p:sp>
        <p:nvSpPr>
          <p:cNvPr id="2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cxnSp>
        <p:nvCxnSpPr>
          <p:cNvPr id="10" name="Straight Connector 9"/>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0107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3489177" y="2159957"/>
            <a:ext cx="2518900" cy="1728000"/>
          </a:xfrm>
          <a:prstGeom prst="rect">
            <a:avLst/>
          </a:prstGeom>
          <a:solidFill>
            <a:schemeClr val="bg2"/>
          </a:solidFill>
        </p:spPr>
        <p:txBody>
          <a:bodyPr/>
          <a:lstStyle>
            <a:lvl1pPr marL="0" indent="0">
              <a:buNone/>
              <a:defRPr/>
            </a:lvl1pPr>
          </a:lstStyle>
          <a:p>
            <a:endParaRPr lang="en-GB" noProof="0"/>
          </a:p>
        </p:txBody>
      </p:sp>
      <p:sp>
        <p:nvSpPr>
          <p:cNvPr id="11" name="Picture Placeholder 2"/>
          <p:cNvSpPr>
            <a:spLocks noGrp="1"/>
          </p:cNvSpPr>
          <p:nvPr>
            <p:ph type="pic" sz="quarter" idx="14"/>
          </p:nvPr>
        </p:nvSpPr>
        <p:spPr>
          <a:xfrm>
            <a:off x="3489175" y="4076343"/>
            <a:ext cx="2520000" cy="1728000"/>
          </a:xfrm>
          <a:prstGeom prst="rect">
            <a:avLst/>
          </a:prstGeom>
          <a:solidFill>
            <a:schemeClr val="bg2"/>
          </a:solidFill>
        </p:spPr>
        <p:txBody>
          <a:bodyPr/>
          <a:lstStyle>
            <a:lvl1pPr marL="0" indent="0">
              <a:buNone/>
              <a:defRPr/>
            </a:lvl1pPr>
          </a:lstStyle>
          <a:p>
            <a:endParaRPr lang="en-GB" noProof="0" dirty="0"/>
          </a:p>
        </p:txBody>
      </p:sp>
      <p:sp>
        <p:nvSpPr>
          <p:cNvPr id="12" name="Picture Placeholder 2"/>
          <p:cNvSpPr>
            <a:spLocks noGrp="1"/>
          </p:cNvSpPr>
          <p:nvPr>
            <p:ph type="pic" sz="quarter" idx="15"/>
          </p:nvPr>
        </p:nvSpPr>
        <p:spPr>
          <a:xfrm>
            <a:off x="6197546" y="2159956"/>
            <a:ext cx="2520000" cy="1728000"/>
          </a:xfrm>
          <a:prstGeom prst="rect">
            <a:avLst/>
          </a:prstGeom>
          <a:solidFill>
            <a:schemeClr val="bg2"/>
          </a:solidFill>
        </p:spPr>
        <p:txBody>
          <a:bodyPr/>
          <a:lstStyle>
            <a:lvl1pPr marL="0" indent="0">
              <a:buNone/>
              <a:defRPr/>
            </a:lvl1pPr>
          </a:lstStyle>
          <a:p>
            <a:endParaRPr lang="en-GB" noProof="0"/>
          </a:p>
        </p:txBody>
      </p:sp>
      <p:sp>
        <p:nvSpPr>
          <p:cNvPr id="13" name="Text Placeholder 12"/>
          <p:cNvSpPr>
            <a:spLocks noGrp="1"/>
          </p:cNvSpPr>
          <p:nvPr>
            <p:ph type="body" sz="quarter" idx="16"/>
          </p:nvPr>
        </p:nvSpPr>
        <p:spPr>
          <a:xfrm>
            <a:off x="8887605" y="4076342"/>
            <a:ext cx="2483779" cy="1728000"/>
          </a:xfrm>
          <a:prstGeom prst="rect">
            <a:avLst/>
          </a:prstGeom>
          <a:noFill/>
        </p:spPr>
        <p:txBody>
          <a:bodyPr tIns="90000"/>
          <a:lstStyle>
            <a:lvl1pPr marL="0" indent="0" algn="l">
              <a:buNone/>
              <a:defRPr sz="2000"/>
            </a:lvl1pPr>
          </a:lstStyle>
          <a:p>
            <a:pPr lvl="0"/>
            <a:r>
              <a:rPr lang="en-GB" noProof="0" dirty="0"/>
              <a:t>Edit Master text styles</a:t>
            </a:r>
          </a:p>
        </p:txBody>
      </p:sp>
      <p:sp>
        <p:nvSpPr>
          <p:cNvPr id="16" name="Text Placeholder 12"/>
          <p:cNvSpPr>
            <a:spLocks noGrp="1"/>
          </p:cNvSpPr>
          <p:nvPr>
            <p:ph type="body" sz="quarter" idx="18"/>
          </p:nvPr>
        </p:nvSpPr>
        <p:spPr>
          <a:xfrm>
            <a:off x="957385" y="2159957"/>
            <a:ext cx="2334846" cy="1728000"/>
          </a:xfrm>
          <a:prstGeom prst="rect">
            <a:avLst/>
          </a:prstGeom>
          <a:noFill/>
        </p:spPr>
        <p:txBody>
          <a:bodyPr tIns="90000"/>
          <a:lstStyle>
            <a:lvl1pPr marL="0" indent="0" algn="r">
              <a:buNone/>
              <a:defRPr sz="2000"/>
            </a:lvl1pPr>
          </a:lstStyle>
          <a:p>
            <a:pPr lvl="0"/>
            <a:r>
              <a:rPr lang="en-GB" noProof="0" dirty="0"/>
              <a:t>Edit Master text styles</a:t>
            </a:r>
          </a:p>
        </p:txBody>
      </p:sp>
      <p:sp>
        <p:nvSpPr>
          <p:cNvPr id="14" name="Picture Placeholder 2"/>
          <p:cNvSpPr>
            <a:spLocks noGrp="1"/>
          </p:cNvSpPr>
          <p:nvPr>
            <p:ph type="pic" sz="quarter" idx="19"/>
          </p:nvPr>
        </p:nvSpPr>
        <p:spPr>
          <a:xfrm>
            <a:off x="6197548" y="4076342"/>
            <a:ext cx="2520000" cy="1728000"/>
          </a:xfrm>
          <a:prstGeom prst="rect">
            <a:avLst/>
          </a:prstGeom>
          <a:solidFill>
            <a:schemeClr val="bg2"/>
          </a:solidFill>
        </p:spPr>
        <p:txBody>
          <a:bodyPr/>
          <a:lstStyle>
            <a:lvl1pPr marL="0" indent="0">
              <a:buNone/>
              <a:defRPr/>
            </a:lvl1pPr>
          </a:lstStyle>
          <a:p>
            <a:endParaRPr lang="en-GB" noProof="0"/>
          </a:p>
        </p:txBody>
      </p:sp>
      <p:sp>
        <p:nvSpPr>
          <p:cNvPr id="17" name="Text Placeholder 12"/>
          <p:cNvSpPr>
            <a:spLocks noGrp="1"/>
          </p:cNvSpPr>
          <p:nvPr>
            <p:ph type="body" sz="quarter" idx="20"/>
          </p:nvPr>
        </p:nvSpPr>
        <p:spPr>
          <a:xfrm>
            <a:off x="957385" y="4076343"/>
            <a:ext cx="2334846" cy="1728000"/>
          </a:xfrm>
          <a:prstGeom prst="rect">
            <a:avLst/>
          </a:prstGeom>
          <a:noFill/>
        </p:spPr>
        <p:txBody>
          <a:bodyPr tIns="90000"/>
          <a:lstStyle>
            <a:lvl1pPr marL="0" indent="0" algn="r">
              <a:buNone/>
              <a:defRPr sz="2000"/>
            </a:lvl1pPr>
          </a:lstStyle>
          <a:p>
            <a:pPr lvl="0"/>
            <a:r>
              <a:rPr lang="en-GB" noProof="0" dirty="0"/>
              <a:t>Edit Master text styles</a:t>
            </a:r>
          </a:p>
        </p:txBody>
      </p:sp>
      <p:sp>
        <p:nvSpPr>
          <p:cNvPr id="18" name="Text Placeholder 12"/>
          <p:cNvSpPr>
            <a:spLocks noGrp="1"/>
          </p:cNvSpPr>
          <p:nvPr>
            <p:ph type="body" sz="quarter" idx="21"/>
          </p:nvPr>
        </p:nvSpPr>
        <p:spPr>
          <a:xfrm>
            <a:off x="8919308" y="2159956"/>
            <a:ext cx="2452077" cy="1728000"/>
          </a:xfrm>
          <a:prstGeom prst="rect">
            <a:avLst/>
          </a:prstGeom>
          <a:noFill/>
        </p:spPr>
        <p:txBody>
          <a:bodyPr tIns="90000"/>
          <a:lstStyle>
            <a:lvl1pPr marL="0" indent="0" algn="l">
              <a:buNone/>
              <a:defRPr sz="2000"/>
            </a:lvl1pPr>
          </a:lstStyle>
          <a:p>
            <a:pPr lvl="0"/>
            <a:r>
              <a:rPr lang="en-GB" noProof="0"/>
              <a:t>Edit Master text styles</a:t>
            </a:r>
          </a:p>
        </p:txBody>
      </p:sp>
      <p:sp>
        <p:nvSpPr>
          <p:cNvPr id="2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cxnSp>
        <p:nvCxnSpPr>
          <p:cNvPr id="15" name="Straight Connector 1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8556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4118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30587"/>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11"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5"/>
                </a:solidFill>
              </a:defRPr>
            </a:lvl1pPr>
          </a:lstStyle>
          <a:p>
            <a:r>
              <a:rPr lang="en-GB" noProof="0" dirty="0"/>
              <a:t>Click to edit Master title style</a:t>
            </a:r>
          </a:p>
        </p:txBody>
      </p:sp>
      <p:cxnSp>
        <p:nvCxnSpPr>
          <p:cNvPr id="13" name="Straight Connector 12"/>
          <p:cNvCxnSpPr/>
          <p:nvPr userDrawn="1"/>
        </p:nvCxnSpPr>
        <p:spPr>
          <a:xfrm>
            <a:off x="838200" y="0"/>
            <a:ext cx="0" cy="2362711"/>
          </a:xfrm>
          <a:prstGeom prst="line">
            <a:avLst/>
          </a:prstGeom>
          <a:ln w="28575">
            <a:solidFill>
              <a:srgbClr val="F8CC29"/>
            </a:solidFill>
          </a:ln>
        </p:spPr>
        <p:style>
          <a:lnRef idx="1">
            <a:schemeClr val="accent1"/>
          </a:lnRef>
          <a:fillRef idx="0">
            <a:schemeClr val="accent1"/>
          </a:fillRef>
          <a:effectRef idx="0">
            <a:schemeClr val="accent1"/>
          </a:effectRef>
          <a:fontRef idx="minor">
            <a:schemeClr val="tx1"/>
          </a:fontRef>
        </p:style>
      </p:cxnSp>
      <p:sp>
        <p:nvSpPr>
          <p:cNvPr id="6"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Tree>
    <p:extLst>
      <p:ext uri="{BB962C8B-B14F-4D97-AF65-F5344CB8AC3E}">
        <p14:creationId xmlns:p14="http://schemas.microsoft.com/office/powerpoint/2010/main" val="41100617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10" name="Rectangle 9"/>
          <p:cNvSpPr/>
          <p:nvPr userDrawn="1"/>
        </p:nvSpPr>
        <p:spPr>
          <a:xfrm>
            <a:off x="0" y="0"/>
            <a:ext cx="12192000" cy="34321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13" name="Straight Connector 12"/>
          <p:cNvCxnSpPr/>
          <p:nvPr userDrawn="1"/>
        </p:nvCxnSpPr>
        <p:spPr>
          <a:xfrm>
            <a:off x="838200" y="0"/>
            <a:ext cx="0" cy="236271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2">
                    <a:lumMod val="75000"/>
                  </a:schemeClr>
                </a:solidFill>
              </a:defRPr>
            </a:lvl1pPr>
          </a:lstStyle>
          <a:p>
            <a:r>
              <a:rPr lang="en-GB" noProof="0" dirty="0"/>
              <a:t>Click to edit Master title style</a:t>
            </a:r>
          </a:p>
        </p:txBody>
      </p:sp>
      <p:sp>
        <p:nvSpPr>
          <p:cNvPr id="9"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Tree>
    <p:extLst>
      <p:ext uri="{BB962C8B-B14F-4D97-AF65-F5344CB8AC3E}">
        <p14:creationId xmlns:p14="http://schemas.microsoft.com/office/powerpoint/2010/main" val="303055028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8586019-8C9C-4B22-A810-8E2C9F72ADA4}" type="datetimeFigureOut">
              <a:rPr lang="en-GB" smtClean="0">
                <a:solidFill>
                  <a:prstClr val="black">
                    <a:tint val="75000"/>
                  </a:prstClr>
                </a:solidFill>
              </a:rPr>
              <a:pPr/>
              <a:t>04/12/2020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623E6E5-4B0A-4EB5-953E-6DE83E20027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419931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8586019-8C9C-4B22-A810-8E2C9F72ADA4}" type="datetimeFigureOut">
              <a:rPr lang="en-GB" smtClean="0">
                <a:solidFill>
                  <a:prstClr val="black">
                    <a:tint val="75000"/>
                  </a:prstClr>
                </a:solidFill>
              </a:rPr>
              <a:pPr/>
              <a:t>04/12/2020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623E6E5-4B0A-4EB5-953E-6DE83E20027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32841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Chapter cover (option 1)">
    <p:spTree>
      <p:nvGrpSpPr>
        <p:cNvPr id="1" name=""/>
        <p:cNvGrpSpPr/>
        <p:nvPr/>
      </p:nvGrpSpPr>
      <p:grpSpPr>
        <a:xfrm>
          <a:off x="0" y="0"/>
          <a:ext cx="0" cy="0"/>
          <a:chOff x="0" y="0"/>
          <a:chExt cx="0" cy="0"/>
        </a:xfrm>
      </p:grpSpPr>
      <p:sp>
        <p:nvSpPr>
          <p:cNvPr id="11" name="Rectangle 10"/>
          <p:cNvSpPr/>
          <p:nvPr userDrawn="1"/>
        </p:nvSpPr>
        <p:spPr>
          <a:xfrm>
            <a:off x="0" y="1"/>
            <a:ext cx="12192000" cy="68580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Title 1"/>
          <p:cNvSpPr>
            <a:spLocks noGrp="1"/>
          </p:cNvSpPr>
          <p:nvPr>
            <p:ph type="ctrTitle"/>
          </p:nvPr>
        </p:nvSpPr>
        <p:spPr>
          <a:xfrm>
            <a:off x="1070189" y="1122363"/>
            <a:ext cx="10281657" cy="2387600"/>
          </a:xfrm>
          <a:prstGeom prst="rect">
            <a:avLst/>
          </a:prstGeom>
        </p:spPr>
        <p:txBody>
          <a:bodyPr anchor="b">
            <a:noAutofit/>
          </a:bodyPr>
          <a:lstStyle>
            <a:lvl1pPr algn="l">
              <a:defRPr sz="6000">
                <a:solidFill>
                  <a:srgbClr val="FFD129"/>
                </a:solidFill>
              </a:defRPr>
            </a:lvl1pPr>
          </a:lstStyle>
          <a:p>
            <a:r>
              <a:rPr lang="en-GB" noProof="0" dirty="0"/>
              <a:t>Click to edit Master title style</a:t>
            </a:r>
          </a:p>
        </p:txBody>
      </p:sp>
      <p:sp>
        <p:nvSpPr>
          <p:cNvPr id="3" name="Subtitle 2"/>
          <p:cNvSpPr>
            <a:spLocks noGrp="1"/>
          </p:cNvSpPr>
          <p:nvPr>
            <p:ph type="subTitle" idx="1"/>
          </p:nvPr>
        </p:nvSpPr>
        <p:spPr>
          <a:xfrm>
            <a:off x="1070189" y="3602038"/>
            <a:ext cx="10281657" cy="1655762"/>
          </a:xfrm>
          <a:prstGeom prst="rect">
            <a:avLst/>
          </a:prstGeo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p>
        </p:txBody>
      </p:sp>
      <p:cxnSp>
        <p:nvCxnSpPr>
          <p:cNvPr id="7" name="Straight Connector 6"/>
          <p:cNvCxnSpPr/>
          <p:nvPr userDrawn="1"/>
        </p:nvCxnSpPr>
        <p:spPr>
          <a:xfrm>
            <a:off x="838200" y="0"/>
            <a:ext cx="0" cy="3478213"/>
          </a:xfrm>
          <a:prstGeom prst="line">
            <a:avLst/>
          </a:prstGeom>
          <a:ln w="28575">
            <a:solidFill>
              <a:srgbClr val="FFD129"/>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8586019-8C9C-4B22-A810-8E2C9F72ADA4}" type="datetimeFigureOut">
              <a:rPr lang="en-GB" smtClean="0">
                <a:solidFill>
                  <a:prstClr val="black">
                    <a:tint val="75000"/>
                  </a:prstClr>
                </a:solidFill>
              </a:rPr>
              <a:pPr/>
              <a:t>04/12/2020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623E6E5-4B0A-4EB5-953E-6DE83E20027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96773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8586019-8C9C-4B22-A810-8E2C9F72ADA4}" type="datetimeFigureOut">
              <a:rPr lang="en-GB" smtClean="0">
                <a:solidFill>
                  <a:prstClr val="black">
                    <a:tint val="75000"/>
                  </a:prstClr>
                </a:solidFill>
              </a:rPr>
              <a:pPr/>
              <a:t>04/12/2020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623E6E5-4B0A-4EB5-953E-6DE83E20027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412938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8586019-8C9C-4B22-A810-8E2C9F72ADA4}" type="datetimeFigureOut">
              <a:rPr lang="en-GB" smtClean="0">
                <a:solidFill>
                  <a:prstClr val="black">
                    <a:tint val="75000"/>
                  </a:prstClr>
                </a:solidFill>
              </a:rPr>
              <a:pPr/>
              <a:t>04/12/2020</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8623E6E5-4B0A-4EB5-953E-6DE83E20027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321837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8586019-8C9C-4B22-A810-8E2C9F72ADA4}" type="datetimeFigureOut">
              <a:rPr lang="en-GB" smtClean="0">
                <a:solidFill>
                  <a:prstClr val="black">
                    <a:tint val="75000"/>
                  </a:prstClr>
                </a:solidFill>
              </a:rPr>
              <a:pPr/>
              <a:t>04/12/2020</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8623E6E5-4B0A-4EB5-953E-6DE83E20027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290754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586019-8C9C-4B22-A810-8E2C9F72ADA4}" type="datetimeFigureOut">
              <a:rPr lang="en-GB" smtClean="0">
                <a:solidFill>
                  <a:prstClr val="black">
                    <a:tint val="75000"/>
                  </a:prstClr>
                </a:solidFill>
              </a:rPr>
              <a:pPr/>
              <a:t>04/12/2020</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8623E6E5-4B0A-4EB5-953E-6DE83E20027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43578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8586019-8C9C-4B22-A810-8E2C9F72ADA4}" type="datetimeFigureOut">
              <a:rPr lang="en-GB" smtClean="0">
                <a:solidFill>
                  <a:prstClr val="black">
                    <a:tint val="75000"/>
                  </a:prstClr>
                </a:solidFill>
              </a:rPr>
              <a:pPr/>
              <a:t>04/12/2020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623E6E5-4B0A-4EB5-953E-6DE83E20027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049675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8586019-8C9C-4B22-A810-8E2C9F72ADA4}" type="datetimeFigureOut">
              <a:rPr lang="en-GB" smtClean="0">
                <a:solidFill>
                  <a:prstClr val="black">
                    <a:tint val="75000"/>
                  </a:prstClr>
                </a:solidFill>
              </a:rPr>
              <a:pPr/>
              <a:t>04/12/2020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623E6E5-4B0A-4EB5-953E-6DE83E20027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488949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8586019-8C9C-4B22-A810-8E2C9F72ADA4}" type="datetimeFigureOut">
              <a:rPr lang="en-GB" smtClean="0">
                <a:solidFill>
                  <a:prstClr val="black">
                    <a:tint val="75000"/>
                  </a:prstClr>
                </a:solidFill>
              </a:rPr>
              <a:pPr/>
              <a:t>04/12/2020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623E6E5-4B0A-4EB5-953E-6DE83E20027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409438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8586019-8C9C-4B22-A810-8E2C9F72ADA4}" type="datetimeFigureOut">
              <a:rPr lang="en-GB" smtClean="0">
                <a:solidFill>
                  <a:prstClr val="black">
                    <a:tint val="75000"/>
                  </a:prstClr>
                </a:solidFill>
              </a:rPr>
              <a:pPr/>
              <a:t>04/12/2020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623E6E5-4B0A-4EB5-953E-6DE83E20027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023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cover (option 2)">
    <p:spTree>
      <p:nvGrpSpPr>
        <p:cNvPr id="1" name=""/>
        <p:cNvGrpSpPr/>
        <p:nvPr/>
      </p:nvGrpSpPr>
      <p:grpSpPr>
        <a:xfrm>
          <a:off x="0" y="0"/>
          <a:ext cx="0" cy="0"/>
          <a:chOff x="0" y="0"/>
          <a:chExt cx="0" cy="0"/>
        </a:xfrm>
      </p:grpSpPr>
      <p:sp>
        <p:nvSpPr>
          <p:cNvPr id="13" name="Rectangle 12"/>
          <p:cNvSpPr/>
          <p:nvPr userDrawn="1"/>
        </p:nvSpPr>
        <p:spPr>
          <a:xfrm>
            <a:off x="0" y="0"/>
            <a:ext cx="12192000"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1" name="Title 1"/>
          <p:cNvSpPr>
            <a:spLocks noGrp="1"/>
          </p:cNvSpPr>
          <p:nvPr>
            <p:ph type="ctrTitle"/>
          </p:nvPr>
        </p:nvSpPr>
        <p:spPr>
          <a:xfrm>
            <a:off x="1077013" y="1122363"/>
            <a:ext cx="10284602" cy="2387600"/>
          </a:xfrm>
          <a:prstGeom prst="rect">
            <a:avLst/>
          </a:prstGeom>
        </p:spPr>
        <p:txBody>
          <a:bodyPr anchor="b">
            <a:noAutofit/>
          </a:bodyPr>
          <a:lstStyle>
            <a:lvl1pPr algn="l">
              <a:defRPr sz="6000">
                <a:solidFill>
                  <a:schemeClr val="accent2">
                    <a:lumMod val="75000"/>
                  </a:schemeClr>
                </a:solidFill>
              </a:defRPr>
            </a:lvl1pPr>
          </a:lstStyle>
          <a:p>
            <a:r>
              <a:rPr lang="en-GB" noProof="0" dirty="0"/>
              <a:t>Click to edit Master title style</a:t>
            </a:r>
          </a:p>
        </p:txBody>
      </p:sp>
      <p:sp>
        <p:nvSpPr>
          <p:cNvPr id="14" name="Subtitle 2"/>
          <p:cNvSpPr>
            <a:spLocks noGrp="1"/>
          </p:cNvSpPr>
          <p:nvPr>
            <p:ph type="subTitle" idx="1"/>
          </p:nvPr>
        </p:nvSpPr>
        <p:spPr>
          <a:xfrm>
            <a:off x="1070189" y="3602038"/>
            <a:ext cx="10284602" cy="1655762"/>
          </a:xfrm>
          <a:prstGeom prst="rect">
            <a:avLst/>
          </a:prstGeo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cxnSp>
        <p:nvCxnSpPr>
          <p:cNvPr id="7" name="Straight Connector 6"/>
          <p:cNvCxnSpPr/>
          <p:nvPr userDrawn="1"/>
        </p:nvCxnSpPr>
        <p:spPr>
          <a:xfrm>
            <a:off x="838200" y="0"/>
            <a:ext cx="0" cy="3478213"/>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932509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67154" y="1825624"/>
            <a:ext cx="10267462"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cxnSp>
        <p:nvCxnSpPr>
          <p:cNvPr id="7" name="Straight Connector 6"/>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Tree>
    <p:extLst>
      <p:ext uri="{BB962C8B-B14F-4D97-AF65-F5344CB8AC3E}">
        <p14:creationId xmlns:p14="http://schemas.microsoft.com/office/powerpoint/2010/main" val="3042341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32525" y="1825625"/>
            <a:ext cx="5002090" cy="4170363"/>
          </a:xfrm>
          <a:prstGeom prst="rect">
            <a:avLst/>
          </a:prstGeom>
          <a:noFill/>
        </p:spPr>
        <p:txBody>
          <a:bodyPr>
            <a:noAutofit/>
          </a:bodyPr>
          <a:lstStyle>
            <a:lvl1pPr marL="0" indent="0">
              <a:buClr>
                <a:schemeClr val="accent5"/>
              </a:buClr>
              <a:buFont typeface="Arial"/>
              <a:buNone/>
              <a:defRPr/>
            </a:lvl1pPr>
          </a:lstStyle>
          <a:p>
            <a:pPr lvl="0"/>
            <a:endParaRPr lang="en-GB" noProof="0" dirty="0"/>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18"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Tree>
    <p:extLst>
      <p:ext uri="{BB962C8B-B14F-4D97-AF65-F5344CB8AC3E}">
        <p14:creationId xmlns:p14="http://schemas.microsoft.com/office/powerpoint/2010/main" val="2803839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 2 columns">
    <p:spTree>
      <p:nvGrpSpPr>
        <p:cNvPr id="1" name=""/>
        <p:cNvGrpSpPr/>
        <p:nvPr/>
      </p:nvGrpSpPr>
      <p:grpSpPr>
        <a:xfrm>
          <a:off x="0" y="0"/>
          <a:ext cx="0" cy="0"/>
          <a:chOff x="0" y="0"/>
          <a:chExt cx="0" cy="0"/>
        </a:xfrm>
      </p:grpSpPr>
      <p:sp>
        <p:nvSpPr>
          <p:cNvPr id="8" name="Content Placeholder 2"/>
          <p:cNvSpPr>
            <a:spLocks noGrp="1"/>
          </p:cNvSpPr>
          <p:nvPr>
            <p:ph idx="11"/>
          </p:nvPr>
        </p:nvSpPr>
        <p:spPr>
          <a:xfrm>
            <a:off x="623252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strike="noStrike"/>
            </a:lvl1pPr>
            <a:lvl2pPr>
              <a:lnSpc>
                <a:spcPct val="100000"/>
              </a:lnSpc>
              <a:spcAft>
                <a:spcPts val="1800"/>
              </a:spcAft>
              <a:buClr>
                <a:schemeClr val="accent5"/>
              </a:buClr>
              <a:defRPr strike="noStrike"/>
            </a:lvl2pPr>
            <a:lvl3pPr>
              <a:lnSpc>
                <a:spcPct val="100000"/>
              </a:lnSpc>
              <a:spcAft>
                <a:spcPts val="1800"/>
              </a:spcAft>
              <a:buClr>
                <a:schemeClr val="accent5"/>
              </a:buClr>
              <a:defRPr strike="noStrike"/>
            </a:lvl3pPr>
            <a:lvl4pPr>
              <a:lnSpc>
                <a:spcPct val="100000"/>
              </a:lnSpc>
              <a:spcAft>
                <a:spcPts val="1800"/>
              </a:spcAft>
              <a:buClr>
                <a:schemeClr val="accent5"/>
              </a:buClr>
              <a:defRPr strike="noStrike"/>
            </a:lvl4pPr>
            <a:lvl5pPr>
              <a:lnSpc>
                <a:spcPct val="100000"/>
              </a:lnSpc>
              <a:spcAft>
                <a:spcPts val="1800"/>
              </a:spcAft>
              <a:buClr>
                <a:schemeClr val="accent5"/>
              </a:buClr>
              <a:defRPr strike="noStrike"/>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12"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Tree>
    <p:extLst>
      <p:ext uri="{BB962C8B-B14F-4D97-AF65-F5344CB8AC3E}">
        <p14:creationId xmlns:p14="http://schemas.microsoft.com/office/powerpoint/2010/main" val="1246774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70722" y="1825625"/>
            <a:ext cx="3229533"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Content Placeholder 2"/>
          <p:cNvSpPr>
            <a:spLocks noGrp="1"/>
          </p:cNvSpPr>
          <p:nvPr>
            <p:ph sz="half" idx="13"/>
          </p:nvPr>
        </p:nvSpPr>
        <p:spPr>
          <a:xfrm>
            <a:off x="4476002" y="1825624"/>
            <a:ext cx="3239996"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7" name="Content Placeholder 2"/>
          <p:cNvSpPr>
            <a:spLocks noGrp="1"/>
          </p:cNvSpPr>
          <p:nvPr>
            <p:ph sz="half" idx="15"/>
          </p:nvPr>
        </p:nvSpPr>
        <p:spPr>
          <a:xfrm>
            <a:off x="7990763" y="1825624"/>
            <a:ext cx="3239998"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Tree>
    <p:extLst>
      <p:ext uri="{BB962C8B-B14F-4D97-AF65-F5344CB8AC3E}">
        <p14:creationId xmlns:p14="http://schemas.microsoft.com/office/powerpoint/2010/main" val="2207101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70722" y="1681163"/>
            <a:ext cx="5003999" cy="823912"/>
          </a:xfrm>
          <a:prstGeom prst="rect">
            <a:avLst/>
          </a:prstGeom>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Edit Master text styles</a:t>
            </a:r>
          </a:p>
        </p:txBody>
      </p:sp>
      <p:sp>
        <p:nvSpPr>
          <p:cNvPr id="4" name="Content Placeholder 3"/>
          <p:cNvSpPr>
            <a:spLocks noGrp="1"/>
          </p:cNvSpPr>
          <p:nvPr>
            <p:ph sz="half" idx="2"/>
          </p:nvPr>
        </p:nvSpPr>
        <p:spPr>
          <a:xfrm>
            <a:off x="970722"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Text Placeholder 4"/>
          <p:cNvSpPr>
            <a:spLocks noGrp="1"/>
          </p:cNvSpPr>
          <p:nvPr>
            <p:ph type="body" sz="quarter" idx="3"/>
          </p:nvPr>
        </p:nvSpPr>
        <p:spPr>
          <a:xfrm>
            <a:off x="6232768" y="1681163"/>
            <a:ext cx="5003999" cy="823912"/>
          </a:xfrm>
          <a:prstGeom prst="rect">
            <a:avLst/>
          </a:prstGeom>
          <a:noFill/>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Edit Master text styles</a:t>
            </a:r>
          </a:p>
        </p:txBody>
      </p:sp>
      <p:sp>
        <p:nvSpPr>
          <p:cNvPr id="6" name="Content Placeholder 5"/>
          <p:cNvSpPr>
            <a:spLocks noGrp="1"/>
          </p:cNvSpPr>
          <p:nvPr>
            <p:ph sz="quarter" idx="4"/>
          </p:nvPr>
        </p:nvSpPr>
        <p:spPr>
          <a:xfrm>
            <a:off x="6232768"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Tree>
    <p:extLst>
      <p:ext uri="{BB962C8B-B14F-4D97-AF65-F5344CB8AC3E}">
        <p14:creationId xmlns:p14="http://schemas.microsoft.com/office/powerpoint/2010/main" val="2742694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_photo">
    <p:spTree>
      <p:nvGrpSpPr>
        <p:cNvPr id="1" name=""/>
        <p:cNvGrpSpPr/>
        <p:nvPr/>
      </p:nvGrpSpPr>
      <p:grpSpPr>
        <a:xfrm>
          <a:off x="0" y="0"/>
          <a:ext cx="0" cy="0"/>
          <a:chOff x="0" y="0"/>
          <a:chExt cx="0" cy="0"/>
        </a:xfrm>
      </p:grpSpPr>
      <p:sp>
        <p:nvSpPr>
          <p:cNvPr id="6" name="Picture Placeholder 2"/>
          <p:cNvSpPr>
            <a:spLocks noGrp="1"/>
          </p:cNvSpPr>
          <p:nvPr>
            <p:ph type="pic" sz="quarter" idx="13"/>
          </p:nvPr>
        </p:nvSpPr>
        <p:spPr>
          <a:xfrm>
            <a:off x="0" y="1750540"/>
            <a:ext cx="12192000" cy="4245448"/>
          </a:xfrm>
          <a:prstGeom prst="rect">
            <a:avLst/>
          </a:prstGeom>
          <a:solidFill>
            <a:schemeClr val="bg2"/>
          </a:solidFill>
        </p:spPr>
        <p:txBody>
          <a:bodyPr/>
          <a:lstStyle>
            <a:lvl1pPr marL="0" indent="0">
              <a:buNone/>
              <a:defRPr/>
            </a:lvl1pPr>
          </a:lstStyle>
          <a:p>
            <a:endParaRPr lang="en-GB" noProof="0"/>
          </a:p>
        </p:txBody>
      </p:sp>
      <p:sp>
        <p:nvSpPr>
          <p:cNvPr id="1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cxnSp>
        <p:nvCxnSpPr>
          <p:cNvPr id="5" name="Straight Connector 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EC-JRC-logo_horizontal_EN_pos_transparent-background.png"/>
          <p:cNvPicPr>
            <a:picLocks noChangeAspect="1"/>
          </p:cNvPicPr>
          <p:nvPr userDrawn="1"/>
        </p:nvPicPr>
        <p:blipFill rotWithShape="1">
          <a:blip r:embed="rId19" cstate="print">
            <a:extLst>
              <a:ext uri="{28A0092B-C50C-407E-A947-70E740481C1C}">
                <a14:useLocalDpi xmlns:a14="http://schemas.microsoft.com/office/drawing/2010/main" val="0"/>
              </a:ext>
            </a:extLst>
          </a:blip>
          <a:srcRect l="6902" t="10944" r="6669" b="9113"/>
          <a:stretch/>
        </p:blipFill>
        <p:spPr>
          <a:xfrm>
            <a:off x="9945929" y="6177847"/>
            <a:ext cx="1727997" cy="467228"/>
          </a:xfrm>
          <a:prstGeom prst="rect">
            <a:avLst/>
          </a:prstGeom>
        </p:spPr>
      </p:pic>
      <p:sp>
        <p:nvSpPr>
          <p:cNvPr id="8" name="Slide Number Placeholder 7"/>
          <p:cNvSpPr>
            <a:spLocks noGrp="1"/>
          </p:cNvSpPr>
          <p:nvPr>
            <p:ph type="sldNum" sz="quarter" idx="4"/>
          </p:nvPr>
        </p:nvSpPr>
        <p:spPr>
          <a:xfrm>
            <a:off x="838200" y="625429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015BF1-D259-0341-94F8-9E410F79F678}" type="slidenum">
              <a:rPr lang="en-US" smtClean="0"/>
              <a:pPr/>
              <a:t>‹#›</a:t>
            </a:fld>
            <a:endParaRPr lang="en-US" dirty="0"/>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51" r:id="rId3"/>
    <p:sldLayoutId id="2147483650" r:id="rId4"/>
    <p:sldLayoutId id="2147483660" r:id="rId5"/>
    <p:sldLayoutId id="2147483652" r:id="rId6"/>
    <p:sldLayoutId id="2147483661" r:id="rId7"/>
    <p:sldLayoutId id="2147483653" r:id="rId8"/>
    <p:sldLayoutId id="2147483654" r:id="rId9"/>
    <p:sldLayoutId id="2147483659" r:id="rId10"/>
    <p:sldLayoutId id="2147483658" r:id="rId11"/>
    <p:sldLayoutId id="2147483668" r:id="rId12"/>
    <p:sldLayoutId id="2147483666" r:id="rId13"/>
    <p:sldLayoutId id="2147483667" r:id="rId14"/>
    <p:sldLayoutId id="2147483655" r:id="rId15"/>
    <p:sldLayoutId id="2147483670" r:id="rId16"/>
    <p:sldLayoutId id="2147483669" r:id="rId17"/>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rgbClr val="2B91C5"/>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586019-8C9C-4B22-A810-8E2C9F72ADA4}" type="datetimeFigureOut">
              <a:rPr lang="en-GB" smtClean="0">
                <a:solidFill>
                  <a:prstClr val="black">
                    <a:tint val="75000"/>
                  </a:prstClr>
                </a:solidFill>
              </a:rPr>
              <a:pPr/>
              <a:t>04/12/2020</a:t>
            </a:fld>
            <a:endParaRPr lang="en-GB">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23E6E5-4B0A-4EB5-953E-6DE83E20027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72810852"/>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0.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wrap="square"/>
          <a:lstStyle/>
          <a:p>
            <a:r>
              <a:rPr lang="en-GB" sz="5400" dirty="0"/>
              <a:t>JRC comments on safety requirements and definitions</a:t>
            </a:r>
          </a:p>
        </p:txBody>
      </p:sp>
      <p:sp>
        <p:nvSpPr>
          <p:cNvPr id="3" name="Subtitle 2"/>
          <p:cNvSpPr>
            <a:spLocks noGrp="1"/>
          </p:cNvSpPr>
          <p:nvPr>
            <p:ph type="subTitle" idx="1"/>
          </p:nvPr>
        </p:nvSpPr>
        <p:spPr>
          <a:xfrm>
            <a:off x="1071350" y="4308720"/>
            <a:ext cx="10290265" cy="897754"/>
          </a:xfrm>
        </p:spPr>
        <p:txBody>
          <a:bodyPr/>
          <a:lstStyle/>
          <a:p>
            <a:r>
              <a:rPr lang="nl-NL" dirty="0"/>
              <a:t>8</a:t>
            </a:r>
            <a:r>
              <a:rPr lang="nl-NL"/>
              <a:t>th </a:t>
            </a:r>
            <a:r>
              <a:rPr lang="nl-NL" dirty="0"/>
              <a:t>FRAV Meeting</a:t>
            </a:r>
          </a:p>
        </p:txBody>
      </p:sp>
      <p:sp>
        <p:nvSpPr>
          <p:cNvPr id="4" name="Text Placeholder 3"/>
          <p:cNvSpPr>
            <a:spLocks noGrp="1"/>
          </p:cNvSpPr>
          <p:nvPr>
            <p:ph type="body" sz="quarter" idx="13"/>
          </p:nvPr>
        </p:nvSpPr>
        <p:spPr>
          <a:xfrm>
            <a:off x="5072744" y="5391726"/>
            <a:ext cx="6288872" cy="877455"/>
          </a:xfrm>
        </p:spPr>
        <p:txBody>
          <a:bodyPr/>
          <a:lstStyle/>
          <a:p>
            <a:r>
              <a:rPr lang="nl-NL" i="0" dirty="0"/>
              <a:t>08 December 2020</a:t>
            </a:r>
          </a:p>
          <a:p>
            <a:r>
              <a:rPr lang="nl-NL" dirty="0"/>
              <a:t>M.C. Galassi, C. </a:t>
            </a:r>
            <a:r>
              <a:rPr lang="nl-NL" dirty="0" err="1"/>
              <a:t>Sollima</a:t>
            </a:r>
            <a:r>
              <a:rPr lang="nl-NL" dirty="0"/>
              <a:t>, B. </a:t>
            </a:r>
            <a:r>
              <a:rPr lang="nl-NL" dirty="0" err="1"/>
              <a:t>Ciuffo</a:t>
            </a:r>
            <a:r>
              <a:rPr lang="nl-NL" dirty="0"/>
              <a:t>, K. </a:t>
            </a:r>
            <a:r>
              <a:rPr lang="nl-NL" dirty="0" err="1"/>
              <a:t>Mattas</a:t>
            </a:r>
            <a:endParaRPr lang="nl-NL" dirty="0"/>
          </a:p>
        </p:txBody>
      </p:sp>
      <p:sp>
        <p:nvSpPr>
          <p:cNvPr id="5" name="TextBox 4">
            <a:extLst>
              <a:ext uri="{FF2B5EF4-FFF2-40B4-BE49-F238E27FC236}">
                <a16:creationId xmlns:a16="http://schemas.microsoft.com/office/drawing/2014/main" id="{D0889EF2-FC4B-4153-A611-2E27CCE82C91}"/>
              </a:ext>
            </a:extLst>
          </p:cNvPr>
          <p:cNvSpPr txBox="1"/>
          <p:nvPr/>
        </p:nvSpPr>
        <p:spPr>
          <a:xfrm>
            <a:off x="9326880" y="165141"/>
            <a:ext cx="2639441" cy="461665"/>
          </a:xfrm>
          <a:prstGeom prst="rect">
            <a:avLst/>
          </a:prstGeom>
          <a:noFill/>
        </p:spPr>
        <p:txBody>
          <a:bodyPr wrap="none" rtlCol="0">
            <a:spAutoFit/>
          </a:bodyPr>
          <a:lstStyle/>
          <a:p>
            <a:pPr>
              <a:spcAft>
                <a:spcPts val="600"/>
              </a:spcAft>
            </a:pPr>
            <a:r>
              <a:rPr lang="en-US" sz="1200">
                <a:latin typeface="Arial Nova" panose="020B0504020202020204" pitchFamily="34" charset="0"/>
              </a:rPr>
              <a:t>Document FRAV-08-08</a:t>
            </a:r>
            <a:br>
              <a:rPr lang="en-US" sz="1200">
                <a:latin typeface="Arial Nova" panose="020B0504020202020204" pitchFamily="34" charset="0"/>
              </a:rPr>
            </a:br>
            <a:r>
              <a:rPr lang="en-US" sz="1200">
                <a:latin typeface="Arial Nova" panose="020B0504020202020204" pitchFamily="34" charset="0"/>
              </a:rPr>
              <a:t>8</a:t>
            </a:r>
            <a:r>
              <a:rPr lang="en-US" sz="1200" baseline="30000">
                <a:latin typeface="Arial Nova" panose="020B0504020202020204" pitchFamily="34" charset="0"/>
              </a:rPr>
              <a:t>th</a:t>
            </a:r>
            <a:r>
              <a:rPr lang="en-US" sz="1200">
                <a:latin typeface="Arial Nova" panose="020B0504020202020204" pitchFamily="34" charset="0"/>
              </a:rPr>
              <a:t> </a:t>
            </a:r>
            <a:r>
              <a:rPr lang="en-US" sz="1200" dirty="0">
                <a:latin typeface="Arial Nova" panose="020B0504020202020204" pitchFamily="34" charset="0"/>
              </a:rPr>
              <a:t>FRAV session, 8 December 2020</a:t>
            </a:r>
          </a:p>
        </p:txBody>
      </p:sp>
    </p:spTree>
    <p:extLst>
      <p:ext uri="{BB962C8B-B14F-4D97-AF65-F5344CB8AC3E}">
        <p14:creationId xmlns:p14="http://schemas.microsoft.com/office/powerpoint/2010/main" val="42750955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33288" y="1605491"/>
            <a:ext cx="10267462" cy="4170363"/>
          </a:xfrm>
        </p:spPr>
        <p:txBody>
          <a:bodyPr/>
          <a:lstStyle/>
          <a:p>
            <a:pPr marL="0" lvl="0" indent="0" algn="ctr">
              <a:spcAft>
                <a:spcPts val="0"/>
              </a:spcAft>
              <a:buClrTx/>
              <a:buNone/>
            </a:pPr>
            <a:r>
              <a:rPr lang="en-GB" sz="2800" b="1" dirty="0">
                <a:solidFill>
                  <a:prstClr val="black"/>
                </a:solidFill>
                <a:latin typeface="Calibri" panose="020F0502020204030204"/>
              </a:rPr>
              <a:t>Safety feature vs ODD</a:t>
            </a:r>
          </a:p>
          <a:p>
            <a:pPr marL="0" lvl="0" indent="0" algn="just">
              <a:spcAft>
                <a:spcPts val="0"/>
              </a:spcAft>
              <a:buClrTx/>
              <a:buNone/>
            </a:pPr>
            <a:r>
              <a:rPr lang="en-GB" sz="2000" dirty="0">
                <a:solidFill>
                  <a:prstClr val="black"/>
                </a:solidFill>
                <a:latin typeface="Calibri" panose="020F0502020204030204"/>
              </a:rPr>
              <a:t>Safety feature can also be defined as </a:t>
            </a:r>
            <a:r>
              <a:rPr lang="en-GB" sz="1800" dirty="0">
                <a:solidFill>
                  <a:prstClr val="black"/>
                </a:solidFill>
                <a:latin typeface="Calibri" panose="020F0502020204030204"/>
              </a:rPr>
              <a:t>an item designed to perform a safety function for design conditions or that has a safety function for design conditions.</a:t>
            </a:r>
            <a:r>
              <a:rPr lang="en-US" sz="1800" dirty="0">
                <a:solidFill>
                  <a:prstClr val="black"/>
                </a:solidFill>
                <a:latin typeface="Calibri" panose="020F0502020204030204"/>
              </a:rPr>
              <a:t> </a:t>
            </a:r>
            <a:r>
              <a:rPr lang="en-GB" sz="1800" dirty="0">
                <a:solidFill>
                  <a:prstClr val="black"/>
                </a:solidFill>
                <a:latin typeface="Calibri" panose="020F0502020204030204"/>
              </a:rPr>
              <a:t> It includes the collection of equipment that provides services such as cooling, lubrication and energy supply required by the protection system and the safety actuation systems.</a:t>
            </a:r>
            <a:r>
              <a:rPr lang="en-GB" sz="2000" dirty="0">
                <a:solidFill>
                  <a:prstClr val="black"/>
                </a:solidFill>
                <a:latin typeface="Calibri" panose="020F0502020204030204"/>
              </a:rPr>
              <a:t> </a:t>
            </a:r>
          </a:p>
          <a:p>
            <a:pPr marL="0" lvl="0" indent="0" algn="just">
              <a:spcAft>
                <a:spcPts val="0"/>
              </a:spcAft>
              <a:buClrTx/>
              <a:buNone/>
            </a:pPr>
            <a:endParaRPr lang="en-GB" sz="2000" dirty="0">
              <a:solidFill>
                <a:prstClr val="black"/>
              </a:solidFill>
              <a:latin typeface="Calibri" panose="020F0502020204030204"/>
            </a:endParaRPr>
          </a:p>
          <a:p>
            <a:pPr marL="0" lvl="0" indent="0" algn="just">
              <a:spcAft>
                <a:spcPts val="0"/>
              </a:spcAft>
              <a:buClrTx/>
              <a:buNone/>
            </a:pPr>
            <a:r>
              <a:rPr lang="en-GB" sz="2000" dirty="0">
                <a:solidFill>
                  <a:prstClr val="black"/>
                </a:solidFill>
                <a:latin typeface="Calibri" panose="020F0502020204030204"/>
              </a:rPr>
              <a:t>To state that a feature has its own ODD is not the proper view of the issue:</a:t>
            </a:r>
          </a:p>
          <a:p>
            <a:pPr lvl="0" algn="just">
              <a:spcAft>
                <a:spcPts val="0"/>
              </a:spcAft>
              <a:buClrTx/>
              <a:buFontTx/>
              <a:buChar char="-"/>
            </a:pPr>
            <a:r>
              <a:rPr lang="en-GB" sz="2000" dirty="0">
                <a:solidFill>
                  <a:prstClr val="black"/>
                </a:solidFill>
                <a:latin typeface="Calibri" panose="020F0502020204030204"/>
              </a:rPr>
              <a:t>It can be mixed with the ADS ODD, i.e., same definition for different application</a:t>
            </a:r>
            <a:r>
              <a:rPr lang="en-US" sz="1800" dirty="0">
                <a:solidFill>
                  <a:prstClr val="black"/>
                </a:solidFill>
                <a:latin typeface="Calibri" panose="020F0502020204030204"/>
              </a:rPr>
              <a:t>;</a:t>
            </a:r>
          </a:p>
          <a:p>
            <a:pPr marL="285750" lvl="0" indent="-285750" algn="just">
              <a:spcAft>
                <a:spcPts val="0"/>
              </a:spcAft>
              <a:buClrTx/>
              <a:buFontTx/>
              <a:buChar char="-"/>
            </a:pPr>
            <a:r>
              <a:rPr lang="en-US" sz="1800" dirty="0">
                <a:solidFill>
                  <a:prstClr val="black"/>
                </a:solidFill>
                <a:latin typeface="Calibri" panose="020F0502020204030204"/>
              </a:rPr>
              <a:t>According to the above definition, a feature is an item that can perform or that can have a safety function;</a:t>
            </a:r>
            <a:endParaRPr lang="en-GB" sz="1800" dirty="0">
              <a:solidFill>
                <a:prstClr val="black"/>
              </a:solidFill>
              <a:latin typeface="Calibri" panose="020F0502020204030204"/>
            </a:endParaRPr>
          </a:p>
          <a:p>
            <a:pPr marL="0" lvl="0" indent="0" algn="just">
              <a:spcAft>
                <a:spcPts val="0"/>
              </a:spcAft>
              <a:buClrTx/>
              <a:buNone/>
            </a:pPr>
            <a:r>
              <a:rPr lang="en-GB" sz="2000" dirty="0">
                <a:solidFill>
                  <a:prstClr val="black"/>
                </a:solidFill>
                <a:latin typeface="Calibri" panose="020F0502020204030204"/>
              </a:rPr>
              <a:t>Hence, it sounds more appropriate to state that a feature will satisfy specific technical requirements (i.e., measurable quantities).</a:t>
            </a:r>
          </a:p>
          <a:p>
            <a:pPr marL="0" lvl="0" indent="0" algn="just">
              <a:spcAft>
                <a:spcPts val="0"/>
              </a:spcAft>
              <a:buClrTx/>
              <a:buNone/>
            </a:pPr>
            <a:endParaRPr lang="en-GB" sz="2000" dirty="0">
              <a:solidFill>
                <a:prstClr val="black"/>
              </a:solidFill>
              <a:latin typeface="Calibri" panose="020F0502020204030204"/>
            </a:endParaRPr>
          </a:p>
          <a:p>
            <a:pPr marL="0" lvl="0" indent="0" algn="just">
              <a:spcAft>
                <a:spcPts val="0"/>
              </a:spcAft>
              <a:buClrTx/>
              <a:buNone/>
            </a:pPr>
            <a:r>
              <a:rPr lang="en-GB" sz="2000" dirty="0">
                <a:solidFill>
                  <a:prstClr val="black"/>
                </a:solidFill>
                <a:latin typeface="Calibri" panose="020F0502020204030204"/>
              </a:rPr>
              <a:t>On the other hand, ODD can contain indefinite parameters that through the functional analysis and the technical requirements are translated in measurable quantities.</a:t>
            </a:r>
          </a:p>
          <a:p>
            <a:endParaRPr lang="en-GB" dirty="0"/>
          </a:p>
        </p:txBody>
      </p:sp>
      <p:sp>
        <p:nvSpPr>
          <p:cNvPr id="3" name="Title 2"/>
          <p:cNvSpPr>
            <a:spLocks noGrp="1"/>
          </p:cNvSpPr>
          <p:nvPr>
            <p:ph type="title"/>
          </p:nvPr>
        </p:nvSpPr>
        <p:spPr/>
        <p:txBody>
          <a:bodyPr/>
          <a:lstStyle/>
          <a:p>
            <a:r>
              <a:rPr lang="it-IT" dirty="0" err="1"/>
              <a:t>Comments</a:t>
            </a:r>
            <a:endParaRPr lang="en-GB" dirty="0"/>
          </a:p>
        </p:txBody>
      </p:sp>
    </p:spTree>
    <p:extLst>
      <p:ext uri="{BB962C8B-B14F-4D97-AF65-F5344CB8AC3E}">
        <p14:creationId xmlns:p14="http://schemas.microsoft.com/office/powerpoint/2010/main" val="10000191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a:t>Can an ADS “unnecessary disturb the normal flow of traffic?”</a:t>
            </a:r>
          </a:p>
        </p:txBody>
      </p:sp>
      <p:sp>
        <p:nvSpPr>
          <p:cNvPr id="5" name="Subtitle 4"/>
          <p:cNvSpPr>
            <a:spLocks noGrp="1"/>
          </p:cNvSpPr>
          <p:nvPr>
            <p:ph type="subTitle" idx="1"/>
          </p:nvPr>
        </p:nvSpPr>
        <p:spPr/>
        <p:txBody>
          <a:bodyPr/>
          <a:lstStyle/>
          <a:p>
            <a:endParaRPr lang="en-GB"/>
          </a:p>
        </p:txBody>
      </p:sp>
    </p:spTree>
    <p:extLst>
      <p:ext uri="{BB962C8B-B14F-4D97-AF65-F5344CB8AC3E}">
        <p14:creationId xmlns:p14="http://schemas.microsoft.com/office/powerpoint/2010/main" val="19297357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1B388FE-C0C1-2D43-B620-ACB2F18D5835}"/>
              </a:ext>
            </a:extLst>
          </p:cNvPr>
          <p:cNvPicPr>
            <a:picLocks noChangeAspect="1"/>
          </p:cNvPicPr>
          <p:nvPr/>
        </p:nvPicPr>
        <p:blipFill>
          <a:blip r:embed="rId2"/>
          <a:stretch>
            <a:fillRect/>
          </a:stretch>
        </p:blipFill>
        <p:spPr>
          <a:xfrm>
            <a:off x="0" y="7209"/>
            <a:ext cx="12192000" cy="6843582"/>
          </a:xfrm>
          <a:prstGeom prst="rect">
            <a:avLst/>
          </a:prstGeom>
        </p:spPr>
      </p:pic>
    </p:spTree>
    <p:extLst>
      <p:ext uri="{BB962C8B-B14F-4D97-AF65-F5344CB8AC3E}">
        <p14:creationId xmlns:p14="http://schemas.microsoft.com/office/powerpoint/2010/main" val="26996215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1B388FE-C0C1-2D43-B620-ACB2F18D5835}"/>
              </a:ext>
            </a:extLst>
          </p:cNvPr>
          <p:cNvPicPr>
            <a:picLocks noChangeAspect="1"/>
          </p:cNvPicPr>
          <p:nvPr/>
        </p:nvPicPr>
        <p:blipFill>
          <a:blip r:embed="rId3"/>
          <a:stretch>
            <a:fillRect/>
          </a:stretch>
        </p:blipFill>
        <p:spPr>
          <a:xfrm>
            <a:off x="0" y="7209"/>
            <a:ext cx="12192000" cy="6843582"/>
          </a:xfrm>
          <a:prstGeom prst="rect">
            <a:avLst/>
          </a:prstGeom>
        </p:spPr>
      </p:pic>
      <p:sp>
        <p:nvSpPr>
          <p:cNvPr id="7" name="TextBox 6">
            <a:extLst>
              <a:ext uri="{FF2B5EF4-FFF2-40B4-BE49-F238E27FC236}">
                <a16:creationId xmlns:a16="http://schemas.microsoft.com/office/drawing/2014/main" id="{C3D0FD28-CAF7-A041-A22E-422CD420ABCC}"/>
              </a:ext>
            </a:extLst>
          </p:cNvPr>
          <p:cNvSpPr txBox="1"/>
          <p:nvPr/>
        </p:nvSpPr>
        <p:spPr>
          <a:xfrm>
            <a:off x="824947" y="5429242"/>
            <a:ext cx="10376452" cy="830997"/>
          </a:xfrm>
          <a:prstGeom prst="rect">
            <a:avLst/>
          </a:prstGeom>
          <a:noFill/>
        </p:spPr>
        <p:txBody>
          <a:bodyPr wrap="square" rtlCol="0">
            <a:spAutoFit/>
          </a:bodyPr>
          <a:lstStyle/>
          <a:p>
            <a:pPr marL="285750" indent="-285750">
              <a:buClr>
                <a:schemeClr val="accent5"/>
              </a:buClr>
              <a:buFont typeface="Arial"/>
              <a:buChar char="•"/>
            </a:pPr>
            <a:r>
              <a:rPr lang="en-GB" sz="2400" dirty="0">
                <a:solidFill>
                  <a:srgbClr val="FF0000"/>
                </a:solidFill>
              </a:rPr>
              <a:t>No reference to the need to avoid unnecessarily disrupting the normal flow of traffic</a:t>
            </a:r>
            <a:r>
              <a:rPr lang="en-GB" sz="2400" dirty="0"/>
              <a:t> </a:t>
            </a:r>
          </a:p>
        </p:txBody>
      </p:sp>
    </p:spTree>
    <p:extLst>
      <p:ext uri="{BB962C8B-B14F-4D97-AF65-F5344CB8AC3E}">
        <p14:creationId xmlns:p14="http://schemas.microsoft.com/office/powerpoint/2010/main" val="21069589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ABB8DD8-E62A-014E-B9D3-56F7CE28F82E}"/>
              </a:ext>
            </a:extLst>
          </p:cNvPr>
          <p:cNvSpPr>
            <a:spLocks noGrp="1"/>
          </p:cNvSpPr>
          <p:nvPr>
            <p:ph idx="1"/>
          </p:nvPr>
        </p:nvSpPr>
        <p:spPr/>
        <p:txBody>
          <a:bodyPr/>
          <a:lstStyle/>
          <a:p>
            <a:r>
              <a:rPr lang="it-IT" dirty="0"/>
              <a:t>In FRAV-06-09 JRC </a:t>
            </a:r>
            <a:r>
              <a:rPr lang="it-IT" dirty="0" err="1"/>
              <a:t>already</a:t>
            </a:r>
            <a:r>
              <a:rPr lang="it-IT" dirty="0"/>
              <a:t> </a:t>
            </a:r>
            <a:r>
              <a:rPr lang="it-IT" dirty="0" err="1"/>
              <a:t>introduced</a:t>
            </a:r>
            <a:r>
              <a:rPr lang="it-IT" dirty="0"/>
              <a:t> the </a:t>
            </a:r>
            <a:r>
              <a:rPr lang="it-IT" dirty="0" err="1"/>
              <a:t>concept</a:t>
            </a:r>
            <a:r>
              <a:rPr lang="it-IT" dirty="0"/>
              <a:t> of </a:t>
            </a:r>
            <a:r>
              <a:rPr lang="it-IT" dirty="0" err="1"/>
              <a:t>string</a:t>
            </a:r>
            <a:r>
              <a:rPr lang="it-IT" dirty="0"/>
              <a:t> </a:t>
            </a:r>
            <a:r>
              <a:rPr lang="it-IT" dirty="0" err="1"/>
              <a:t>stability</a:t>
            </a:r>
            <a:r>
              <a:rPr lang="it-IT" dirty="0"/>
              <a:t> and </a:t>
            </a:r>
            <a:r>
              <a:rPr lang="it-IT" dirty="0" err="1"/>
              <a:t>suggested</a:t>
            </a:r>
            <a:r>
              <a:rPr lang="it-IT" dirty="0"/>
              <a:t> to introduce a </a:t>
            </a:r>
            <a:r>
              <a:rPr lang="it-IT" dirty="0" err="1"/>
              <a:t>related</a:t>
            </a:r>
            <a:r>
              <a:rPr lang="it-IT" dirty="0"/>
              <a:t> </a:t>
            </a:r>
            <a:r>
              <a:rPr lang="it-IT" dirty="0" err="1"/>
              <a:t>requirement</a:t>
            </a:r>
            <a:r>
              <a:rPr lang="it-IT" dirty="0"/>
              <a:t> (e.g. </a:t>
            </a:r>
            <a:r>
              <a:rPr lang="it-IT" dirty="0" err="1"/>
              <a:t>ensure</a:t>
            </a:r>
            <a:r>
              <a:rPr lang="it-IT" dirty="0"/>
              <a:t> </a:t>
            </a:r>
            <a:r>
              <a:rPr lang="it-IT" dirty="0" err="1"/>
              <a:t>string</a:t>
            </a:r>
            <a:r>
              <a:rPr lang="it-IT" dirty="0"/>
              <a:t> </a:t>
            </a:r>
            <a:r>
              <a:rPr lang="it-IT" dirty="0" err="1"/>
              <a:t>stability</a:t>
            </a:r>
            <a:r>
              <a:rPr lang="it-IT" dirty="0"/>
              <a:t>)</a:t>
            </a:r>
          </a:p>
        </p:txBody>
      </p:sp>
      <p:sp>
        <p:nvSpPr>
          <p:cNvPr id="3" name="Title 2">
            <a:extLst>
              <a:ext uri="{FF2B5EF4-FFF2-40B4-BE49-F238E27FC236}">
                <a16:creationId xmlns:a16="http://schemas.microsoft.com/office/drawing/2014/main" id="{558EDAA2-0B59-8A46-8C1C-5C23A10718F4}"/>
              </a:ext>
            </a:extLst>
          </p:cNvPr>
          <p:cNvSpPr>
            <a:spLocks noGrp="1"/>
          </p:cNvSpPr>
          <p:nvPr>
            <p:ph type="title"/>
          </p:nvPr>
        </p:nvSpPr>
        <p:spPr/>
        <p:txBody>
          <a:bodyPr/>
          <a:lstStyle/>
          <a:p>
            <a:r>
              <a:rPr lang="it-IT" dirty="0" err="1"/>
              <a:t>String</a:t>
            </a:r>
            <a:r>
              <a:rPr lang="it-IT" dirty="0"/>
              <a:t> </a:t>
            </a:r>
            <a:r>
              <a:rPr lang="it-IT" dirty="0" err="1"/>
              <a:t>stability</a:t>
            </a:r>
            <a:endParaRPr lang="it-IT" dirty="0"/>
          </a:p>
        </p:txBody>
      </p:sp>
      <p:pic>
        <p:nvPicPr>
          <p:cNvPr id="4" name="Picture 3">
            <a:extLst>
              <a:ext uri="{FF2B5EF4-FFF2-40B4-BE49-F238E27FC236}">
                <a16:creationId xmlns:a16="http://schemas.microsoft.com/office/drawing/2014/main" id="{0A2D8F13-988F-1B4D-B84F-EE48F16EF5C9}"/>
              </a:ext>
            </a:extLst>
          </p:cNvPr>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967154" y="3017516"/>
            <a:ext cx="4664697" cy="3600000"/>
          </a:xfrm>
          <a:prstGeom prst="rect">
            <a:avLst/>
          </a:prstGeom>
          <a:noFill/>
          <a:ln>
            <a:noFill/>
          </a:ln>
        </p:spPr>
      </p:pic>
      <p:pic>
        <p:nvPicPr>
          <p:cNvPr id="5" name="Picture 4">
            <a:extLst>
              <a:ext uri="{FF2B5EF4-FFF2-40B4-BE49-F238E27FC236}">
                <a16:creationId xmlns:a16="http://schemas.microsoft.com/office/drawing/2014/main" id="{27D6C464-30E2-264C-9C11-E48A98722220}"/>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6552798" y="3017516"/>
            <a:ext cx="4794792" cy="3600000"/>
          </a:xfrm>
          <a:prstGeom prst="rect">
            <a:avLst/>
          </a:prstGeom>
          <a:noFill/>
          <a:ln>
            <a:noFill/>
          </a:ln>
        </p:spPr>
      </p:pic>
      <p:sp>
        <p:nvSpPr>
          <p:cNvPr id="6" name="Notched Right Arrow 5">
            <a:extLst>
              <a:ext uri="{FF2B5EF4-FFF2-40B4-BE49-F238E27FC236}">
                <a16:creationId xmlns:a16="http://schemas.microsoft.com/office/drawing/2014/main" id="{01047673-2D8E-5E44-B5FA-D7464BA73D42}"/>
              </a:ext>
            </a:extLst>
          </p:cNvPr>
          <p:cNvSpPr/>
          <p:nvPr/>
        </p:nvSpPr>
        <p:spPr>
          <a:xfrm rot="1517093">
            <a:off x="1947121" y="5383544"/>
            <a:ext cx="1977887" cy="292203"/>
          </a:xfrm>
          <a:prstGeom prst="notchedRightArrow">
            <a:avLst>
              <a:gd name="adj1" fmla="val 50000"/>
              <a:gd name="adj2" fmla="val 9579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TextBox 6">
            <a:extLst>
              <a:ext uri="{FF2B5EF4-FFF2-40B4-BE49-F238E27FC236}">
                <a16:creationId xmlns:a16="http://schemas.microsoft.com/office/drawing/2014/main" id="{CF0CF5F3-B0A2-5A48-82E6-B39F53807446}"/>
              </a:ext>
            </a:extLst>
          </p:cNvPr>
          <p:cNvSpPr txBox="1"/>
          <p:nvPr/>
        </p:nvSpPr>
        <p:spPr>
          <a:xfrm rot="1534533">
            <a:off x="1192696" y="5523353"/>
            <a:ext cx="2847575" cy="707886"/>
          </a:xfrm>
          <a:prstGeom prst="rect">
            <a:avLst/>
          </a:prstGeom>
          <a:noFill/>
        </p:spPr>
        <p:txBody>
          <a:bodyPr wrap="square" rtlCol="0">
            <a:spAutoFit/>
          </a:bodyPr>
          <a:lstStyle/>
          <a:p>
            <a:pPr algn="ctr">
              <a:buClr>
                <a:schemeClr val="accent5"/>
              </a:buClr>
            </a:pPr>
            <a:r>
              <a:rPr lang="it-IT" sz="2000" noProof="0" dirty="0"/>
              <a:t>The </a:t>
            </a:r>
            <a:r>
              <a:rPr lang="it-IT" sz="2000" noProof="0" dirty="0" err="1"/>
              <a:t>perturbation</a:t>
            </a:r>
            <a:r>
              <a:rPr lang="it-IT" sz="2000" noProof="0" dirty="0"/>
              <a:t> </a:t>
            </a:r>
            <a:r>
              <a:rPr lang="it-IT" sz="2000" noProof="0" dirty="0" err="1"/>
              <a:t>is</a:t>
            </a:r>
            <a:r>
              <a:rPr lang="it-IT" sz="2000" noProof="0" dirty="0"/>
              <a:t> </a:t>
            </a:r>
            <a:r>
              <a:rPr lang="it-IT" sz="2000" noProof="0" dirty="0" err="1"/>
              <a:t>amplified</a:t>
            </a:r>
            <a:r>
              <a:rPr lang="it-IT" sz="2000" noProof="0" dirty="0"/>
              <a:t> </a:t>
            </a:r>
            <a:r>
              <a:rPr lang="it-IT" sz="2000" noProof="0" dirty="0" err="1"/>
              <a:t>upstrem</a:t>
            </a:r>
            <a:endParaRPr lang="it-IT" sz="2000" noProof="0" dirty="0"/>
          </a:p>
        </p:txBody>
      </p:sp>
      <p:sp>
        <p:nvSpPr>
          <p:cNvPr id="8" name="Notched Right Arrow 7">
            <a:extLst>
              <a:ext uri="{FF2B5EF4-FFF2-40B4-BE49-F238E27FC236}">
                <a16:creationId xmlns:a16="http://schemas.microsoft.com/office/drawing/2014/main" id="{B122C10D-E5F7-2E48-8325-CA689E9D7883}"/>
              </a:ext>
            </a:extLst>
          </p:cNvPr>
          <p:cNvSpPr/>
          <p:nvPr/>
        </p:nvSpPr>
        <p:spPr>
          <a:xfrm rot="20500474">
            <a:off x="8386084" y="5164670"/>
            <a:ext cx="1977887" cy="292203"/>
          </a:xfrm>
          <a:prstGeom prst="notchedRightArrow">
            <a:avLst>
              <a:gd name="adj1" fmla="val 50000"/>
              <a:gd name="adj2" fmla="val 9579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TextBox 8">
            <a:extLst>
              <a:ext uri="{FF2B5EF4-FFF2-40B4-BE49-F238E27FC236}">
                <a16:creationId xmlns:a16="http://schemas.microsoft.com/office/drawing/2014/main" id="{75881046-B5FA-404C-92C7-E1A38DE060FC}"/>
              </a:ext>
            </a:extLst>
          </p:cNvPr>
          <p:cNvSpPr txBox="1"/>
          <p:nvPr/>
        </p:nvSpPr>
        <p:spPr>
          <a:xfrm rot="20517914">
            <a:off x="8039163" y="5330857"/>
            <a:ext cx="2847575" cy="707886"/>
          </a:xfrm>
          <a:prstGeom prst="rect">
            <a:avLst/>
          </a:prstGeom>
          <a:noFill/>
        </p:spPr>
        <p:txBody>
          <a:bodyPr wrap="square" rtlCol="0">
            <a:spAutoFit/>
          </a:bodyPr>
          <a:lstStyle/>
          <a:p>
            <a:pPr algn="ctr">
              <a:buClr>
                <a:schemeClr val="accent5"/>
              </a:buClr>
            </a:pPr>
            <a:r>
              <a:rPr lang="it-IT" sz="2000" noProof="0" dirty="0"/>
              <a:t>The </a:t>
            </a:r>
            <a:r>
              <a:rPr lang="it-IT" sz="2000" noProof="0" dirty="0" err="1"/>
              <a:t>perturbation</a:t>
            </a:r>
            <a:r>
              <a:rPr lang="it-IT" sz="2000" noProof="0" dirty="0"/>
              <a:t> </a:t>
            </a:r>
            <a:r>
              <a:rPr lang="it-IT" sz="2000" noProof="0" dirty="0" err="1"/>
              <a:t>is</a:t>
            </a:r>
            <a:r>
              <a:rPr lang="it-IT" sz="2000" noProof="0" dirty="0"/>
              <a:t> </a:t>
            </a:r>
            <a:r>
              <a:rPr lang="it-IT" sz="2000" noProof="0" dirty="0" err="1"/>
              <a:t>absorbed</a:t>
            </a:r>
            <a:r>
              <a:rPr lang="it-IT" sz="2000" noProof="0" dirty="0"/>
              <a:t> </a:t>
            </a:r>
            <a:r>
              <a:rPr lang="it-IT" sz="2000" noProof="0" dirty="0" err="1"/>
              <a:t>upstrem</a:t>
            </a:r>
            <a:endParaRPr lang="it-IT" sz="2000" noProof="0" dirty="0"/>
          </a:p>
        </p:txBody>
      </p:sp>
      <p:sp>
        <p:nvSpPr>
          <p:cNvPr id="10" name="TextBox 9">
            <a:extLst>
              <a:ext uri="{FF2B5EF4-FFF2-40B4-BE49-F238E27FC236}">
                <a16:creationId xmlns:a16="http://schemas.microsoft.com/office/drawing/2014/main" id="{F1E51968-44DB-7D42-8241-16F610E94C80}"/>
              </a:ext>
            </a:extLst>
          </p:cNvPr>
          <p:cNvSpPr txBox="1"/>
          <p:nvPr/>
        </p:nvSpPr>
        <p:spPr>
          <a:xfrm>
            <a:off x="1979463" y="3137590"/>
            <a:ext cx="2847575" cy="307777"/>
          </a:xfrm>
          <a:prstGeom prst="rect">
            <a:avLst/>
          </a:prstGeom>
          <a:noFill/>
        </p:spPr>
        <p:txBody>
          <a:bodyPr wrap="square" rtlCol="0">
            <a:spAutoFit/>
          </a:bodyPr>
          <a:lstStyle/>
          <a:p>
            <a:pPr algn="ctr">
              <a:buClr>
                <a:schemeClr val="accent5"/>
              </a:buClr>
            </a:pPr>
            <a:r>
              <a:rPr lang="it-IT" sz="1400" noProof="0" dirty="0"/>
              <a:t>ACC with short time </a:t>
            </a:r>
            <a:r>
              <a:rPr lang="it-IT" sz="1400" noProof="0" dirty="0" err="1"/>
              <a:t>headway</a:t>
            </a:r>
            <a:endParaRPr lang="it-IT" sz="1400" noProof="0" dirty="0"/>
          </a:p>
        </p:txBody>
      </p:sp>
      <p:sp>
        <p:nvSpPr>
          <p:cNvPr id="11" name="TextBox 10">
            <a:extLst>
              <a:ext uri="{FF2B5EF4-FFF2-40B4-BE49-F238E27FC236}">
                <a16:creationId xmlns:a16="http://schemas.microsoft.com/office/drawing/2014/main" id="{CFE59026-CA40-754F-8E94-F44AF8E34B75}"/>
              </a:ext>
            </a:extLst>
          </p:cNvPr>
          <p:cNvSpPr txBox="1"/>
          <p:nvPr/>
        </p:nvSpPr>
        <p:spPr>
          <a:xfrm>
            <a:off x="7797168" y="3137590"/>
            <a:ext cx="2847575" cy="307777"/>
          </a:xfrm>
          <a:prstGeom prst="rect">
            <a:avLst/>
          </a:prstGeom>
          <a:noFill/>
        </p:spPr>
        <p:txBody>
          <a:bodyPr wrap="square" rtlCol="0">
            <a:spAutoFit/>
          </a:bodyPr>
          <a:lstStyle/>
          <a:p>
            <a:pPr algn="ctr">
              <a:buClr>
                <a:schemeClr val="accent5"/>
              </a:buClr>
            </a:pPr>
            <a:r>
              <a:rPr lang="it-IT" sz="1400" noProof="0" dirty="0"/>
              <a:t>ACC with long time </a:t>
            </a:r>
            <a:r>
              <a:rPr lang="it-IT" sz="1400" noProof="0" dirty="0" err="1"/>
              <a:t>headway</a:t>
            </a:r>
            <a:endParaRPr lang="it-IT" sz="1400" noProof="0" dirty="0"/>
          </a:p>
        </p:txBody>
      </p:sp>
    </p:spTree>
    <p:extLst>
      <p:ext uri="{BB962C8B-B14F-4D97-AF65-F5344CB8AC3E}">
        <p14:creationId xmlns:p14="http://schemas.microsoft.com/office/powerpoint/2010/main" val="29299008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46652" y="1825624"/>
            <a:ext cx="11251096" cy="4170363"/>
          </a:xfrm>
        </p:spPr>
        <p:txBody>
          <a:bodyPr/>
          <a:lstStyle/>
          <a:p>
            <a:pPr>
              <a:spcAft>
                <a:spcPts val="600"/>
              </a:spcAft>
            </a:pPr>
            <a:r>
              <a:rPr lang="it-IT" dirty="0"/>
              <a:t>Requirements. The </a:t>
            </a:r>
            <a:r>
              <a:rPr lang="it-IT" dirty="0" err="1"/>
              <a:t>activated</a:t>
            </a:r>
            <a:r>
              <a:rPr lang="it-IT" dirty="0"/>
              <a:t> </a:t>
            </a:r>
            <a:r>
              <a:rPr lang="it-IT" dirty="0" err="1"/>
              <a:t>system</a:t>
            </a:r>
            <a:r>
              <a:rPr lang="it-IT" dirty="0"/>
              <a:t> </a:t>
            </a:r>
            <a:r>
              <a:rPr lang="it-IT" dirty="0" err="1"/>
              <a:t>shall</a:t>
            </a:r>
            <a:r>
              <a:rPr lang="it-IT" dirty="0"/>
              <a:t>:</a:t>
            </a:r>
          </a:p>
          <a:p>
            <a:pPr lvl="1">
              <a:spcAft>
                <a:spcPts val="600"/>
              </a:spcAft>
            </a:pPr>
            <a:r>
              <a:rPr lang="it-IT" dirty="0" err="1"/>
              <a:t>comply</a:t>
            </a:r>
            <a:r>
              <a:rPr lang="it-IT" dirty="0"/>
              <a:t> with </a:t>
            </a:r>
            <a:r>
              <a:rPr lang="it-IT" dirty="0" err="1"/>
              <a:t>traffic</a:t>
            </a:r>
            <a:r>
              <a:rPr lang="it-IT" dirty="0"/>
              <a:t> </a:t>
            </a:r>
            <a:r>
              <a:rPr lang="it-IT" dirty="0" err="1"/>
              <a:t>rules</a:t>
            </a:r>
            <a:r>
              <a:rPr lang="it-IT" dirty="0"/>
              <a:t> </a:t>
            </a:r>
          </a:p>
          <a:p>
            <a:pPr lvl="1">
              <a:spcAft>
                <a:spcPts val="600"/>
              </a:spcAft>
            </a:pPr>
            <a:r>
              <a:rPr lang="it-IT" dirty="0" err="1"/>
              <a:t>not</a:t>
            </a:r>
            <a:r>
              <a:rPr lang="it-IT" dirty="0"/>
              <a:t> cause </a:t>
            </a:r>
            <a:r>
              <a:rPr lang="it-IT" dirty="0" err="1"/>
              <a:t>any</a:t>
            </a:r>
            <a:r>
              <a:rPr lang="it-IT" dirty="0"/>
              <a:t> </a:t>
            </a:r>
            <a:r>
              <a:rPr lang="it-IT" dirty="0" err="1"/>
              <a:t>collisions</a:t>
            </a:r>
            <a:r>
              <a:rPr lang="it-IT" dirty="0"/>
              <a:t> </a:t>
            </a:r>
            <a:r>
              <a:rPr lang="it-IT" dirty="0" err="1"/>
              <a:t>reasonably</a:t>
            </a:r>
            <a:r>
              <a:rPr lang="it-IT" dirty="0"/>
              <a:t> </a:t>
            </a:r>
            <a:r>
              <a:rPr lang="it-IT" dirty="0" err="1"/>
              <a:t>foreseeable</a:t>
            </a:r>
            <a:r>
              <a:rPr lang="it-IT" dirty="0"/>
              <a:t> and </a:t>
            </a:r>
            <a:br>
              <a:rPr lang="it-IT" dirty="0"/>
            </a:br>
            <a:r>
              <a:rPr lang="it-IT" dirty="0" err="1"/>
              <a:t>preventable</a:t>
            </a:r>
            <a:endParaRPr lang="it-IT" dirty="0"/>
          </a:p>
          <a:p>
            <a:pPr lvl="1">
              <a:spcAft>
                <a:spcPts val="600"/>
              </a:spcAft>
            </a:pPr>
            <a:r>
              <a:rPr lang="it-IT" dirty="0" err="1"/>
              <a:t>adapt</a:t>
            </a:r>
            <a:r>
              <a:rPr lang="it-IT" dirty="0"/>
              <a:t> the </a:t>
            </a:r>
            <a:r>
              <a:rPr lang="it-IT" dirty="0" err="1"/>
              <a:t>speed</a:t>
            </a:r>
            <a:r>
              <a:rPr lang="it-IT" dirty="0"/>
              <a:t> to </a:t>
            </a:r>
            <a:r>
              <a:rPr lang="it-IT" dirty="0" err="1"/>
              <a:t>adjust</a:t>
            </a:r>
            <a:r>
              <a:rPr lang="it-IT" dirty="0"/>
              <a:t> the </a:t>
            </a:r>
            <a:r>
              <a:rPr lang="it-IT" dirty="0" err="1"/>
              <a:t>distance</a:t>
            </a:r>
            <a:r>
              <a:rPr lang="it-IT" dirty="0"/>
              <a:t> to a </a:t>
            </a:r>
            <a:r>
              <a:rPr lang="it-IT" dirty="0" err="1"/>
              <a:t>vehicle</a:t>
            </a:r>
            <a:r>
              <a:rPr lang="it-IT" dirty="0"/>
              <a:t> in </a:t>
            </a:r>
            <a:br>
              <a:rPr lang="it-IT" dirty="0"/>
            </a:br>
            <a:r>
              <a:rPr lang="it-IT" dirty="0"/>
              <a:t>front in the </a:t>
            </a:r>
            <a:r>
              <a:rPr lang="it-IT" dirty="0" err="1"/>
              <a:t>same</a:t>
            </a:r>
            <a:r>
              <a:rPr lang="it-IT" dirty="0"/>
              <a:t> lane to be </a:t>
            </a:r>
            <a:r>
              <a:rPr lang="it-IT" dirty="0" err="1"/>
              <a:t>equal</a:t>
            </a:r>
            <a:r>
              <a:rPr lang="it-IT" dirty="0"/>
              <a:t> or </a:t>
            </a:r>
            <a:r>
              <a:rPr lang="it-IT" dirty="0" err="1"/>
              <a:t>greater</a:t>
            </a:r>
            <a:r>
              <a:rPr lang="it-IT" dirty="0"/>
              <a:t> </a:t>
            </a:r>
            <a:r>
              <a:rPr lang="it-IT" dirty="0" err="1"/>
              <a:t>than</a:t>
            </a:r>
            <a:r>
              <a:rPr lang="it-IT" dirty="0"/>
              <a:t> the </a:t>
            </a:r>
            <a:br>
              <a:rPr lang="it-IT" dirty="0"/>
            </a:br>
            <a:r>
              <a:rPr lang="it-IT" dirty="0"/>
              <a:t>minimum </a:t>
            </a:r>
            <a:r>
              <a:rPr lang="it-IT" dirty="0" err="1"/>
              <a:t>following</a:t>
            </a:r>
            <a:r>
              <a:rPr lang="it-IT" dirty="0"/>
              <a:t> </a:t>
            </a:r>
            <a:r>
              <a:rPr lang="it-IT" dirty="0" err="1"/>
              <a:t>distance</a:t>
            </a:r>
            <a:r>
              <a:rPr lang="it-IT" dirty="0"/>
              <a:t>. </a:t>
            </a:r>
          </a:p>
          <a:p>
            <a:pPr marL="0" indent="0">
              <a:spcAft>
                <a:spcPts val="600"/>
              </a:spcAft>
              <a:buNone/>
            </a:pPr>
            <a:endParaRPr lang="en-GB" dirty="0"/>
          </a:p>
        </p:txBody>
      </p:sp>
      <p:sp>
        <p:nvSpPr>
          <p:cNvPr id="3" name="Title 2"/>
          <p:cNvSpPr>
            <a:spLocks noGrp="1"/>
          </p:cNvSpPr>
          <p:nvPr>
            <p:ph type="title"/>
          </p:nvPr>
        </p:nvSpPr>
        <p:spPr>
          <a:xfrm>
            <a:off x="970722" y="883329"/>
            <a:ext cx="10263893" cy="782357"/>
          </a:xfrm>
        </p:spPr>
        <p:txBody>
          <a:bodyPr/>
          <a:lstStyle/>
          <a:p>
            <a:r>
              <a:rPr lang="en-GB" dirty="0"/>
              <a:t>Other example: Proposal for Amendment to ALKS Regulation 157 for increasing the max speed to 130 km/h</a:t>
            </a:r>
          </a:p>
        </p:txBody>
      </p:sp>
      <p:pic>
        <p:nvPicPr>
          <p:cNvPr id="5" name="Picture 4">
            <a:extLst>
              <a:ext uri="{FF2B5EF4-FFF2-40B4-BE49-F238E27FC236}">
                <a16:creationId xmlns:a16="http://schemas.microsoft.com/office/drawing/2014/main" id="{B9594DD3-1A0F-5146-A602-92338189F9E7}"/>
              </a:ext>
            </a:extLst>
          </p:cNvPr>
          <p:cNvPicPr>
            <a:picLocks noChangeAspect="1"/>
          </p:cNvPicPr>
          <p:nvPr/>
        </p:nvPicPr>
        <p:blipFill>
          <a:blip r:embed="rId3"/>
          <a:stretch>
            <a:fillRect/>
          </a:stretch>
        </p:blipFill>
        <p:spPr>
          <a:xfrm>
            <a:off x="6102668" y="2131116"/>
            <a:ext cx="6337300" cy="3390900"/>
          </a:xfrm>
          <a:prstGeom prst="rect">
            <a:avLst/>
          </a:prstGeom>
        </p:spPr>
      </p:pic>
    </p:spTree>
    <p:extLst>
      <p:ext uri="{BB962C8B-B14F-4D97-AF65-F5344CB8AC3E}">
        <p14:creationId xmlns:p14="http://schemas.microsoft.com/office/powerpoint/2010/main" val="321004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B09BA4-B368-D849-9311-334EB28A96E8}"/>
              </a:ext>
            </a:extLst>
          </p:cNvPr>
          <p:cNvSpPr>
            <a:spLocks noGrp="1"/>
          </p:cNvSpPr>
          <p:nvPr>
            <p:ph type="title"/>
          </p:nvPr>
        </p:nvSpPr>
        <p:spPr/>
        <p:txBody>
          <a:bodyPr/>
          <a:lstStyle/>
          <a:p>
            <a:r>
              <a:rPr lang="it-IT" dirty="0" err="1"/>
              <a:t>Comparison</a:t>
            </a:r>
            <a:r>
              <a:rPr lang="it-IT" dirty="0"/>
              <a:t> with </a:t>
            </a:r>
            <a:r>
              <a:rPr lang="it-IT" dirty="0" err="1"/>
              <a:t>traffic</a:t>
            </a:r>
            <a:r>
              <a:rPr lang="it-IT" dirty="0"/>
              <a:t> data</a:t>
            </a:r>
          </a:p>
        </p:txBody>
      </p:sp>
      <p:sp>
        <p:nvSpPr>
          <p:cNvPr id="6" name="TextBox 5">
            <a:extLst>
              <a:ext uri="{FF2B5EF4-FFF2-40B4-BE49-F238E27FC236}">
                <a16:creationId xmlns:a16="http://schemas.microsoft.com/office/drawing/2014/main" id="{06639479-DDB7-E148-8195-A23850C88B74}"/>
              </a:ext>
            </a:extLst>
          </p:cNvPr>
          <p:cNvSpPr txBox="1"/>
          <p:nvPr/>
        </p:nvSpPr>
        <p:spPr>
          <a:xfrm>
            <a:off x="0" y="6488668"/>
            <a:ext cx="9203635" cy="369332"/>
          </a:xfrm>
          <a:prstGeom prst="rect">
            <a:avLst/>
          </a:prstGeom>
          <a:noFill/>
        </p:spPr>
        <p:txBody>
          <a:bodyPr wrap="square" rtlCol="0">
            <a:spAutoFit/>
          </a:bodyPr>
          <a:lstStyle/>
          <a:p>
            <a:pPr>
              <a:buClr>
                <a:schemeClr val="accent5"/>
              </a:buClr>
            </a:pPr>
            <a:r>
              <a:rPr lang="it-IT" noProof="0" dirty="0"/>
              <a:t>Source: </a:t>
            </a:r>
            <a:r>
              <a:rPr lang="it-IT" noProof="0" dirty="0" err="1"/>
              <a:t>highD</a:t>
            </a:r>
            <a:r>
              <a:rPr lang="it-IT" noProof="0" dirty="0"/>
              <a:t> </a:t>
            </a:r>
            <a:r>
              <a:rPr lang="it-IT" noProof="0" dirty="0" err="1"/>
              <a:t>dataset</a:t>
            </a:r>
            <a:r>
              <a:rPr lang="it-IT" dirty="0"/>
              <a:t> (</a:t>
            </a:r>
            <a:r>
              <a:rPr lang="it-IT" dirty="0" err="1"/>
              <a:t>https</a:t>
            </a:r>
            <a:r>
              <a:rPr lang="it-IT" dirty="0"/>
              <a:t>://</a:t>
            </a:r>
            <a:r>
              <a:rPr lang="it-IT" dirty="0" err="1"/>
              <a:t>www.highd-dataset.com</a:t>
            </a:r>
            <a:r>
              <a:rPr lang="it-IT" dirty="0"/>
              <a:t>/</a:t>
            </a:r>
            <a:r>
              <a:rPr lang="it-IT" dirty="0" err="1"/>
              <a:t>details</a:t>
            </a:r>
            <a:r>
              <a:rPr lang="it-IT" dirty="0"/>
              <a:t>)</a:t>
            </a:r>
            <a:endParaRPr lang="it-IT" noProof="0" dirty="0"/>
          </a:p>
        </p:txBody>
      </p:sp>
      <p:pic>
        <p:nvPicPr>
          <p:cNvPr id="9" name="Picture 8">
            <a:extLst>
              <a:ext uri="{FF2B5EF4-FFF2-40B4-BE49-F238E27FC236}">
                <a16:creationId xmlns:a16="http://schemas.microsoft.com/office/drawing/2014/main" id="{729217B8-A190-DE4A-B59D-F558B6F24B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1668" y="1738722"/>
            <a:ext cx="5842000" cy="4368800"/>
          </a:xfrm>
          <a:prstGeom prst="rect">
            <a:avLst/>
          </a:prstGeom>
        </p:spPr>
      </p:pic>
      <p:sp>
        <p:nvSpPr>
          <p:cNvPr id="10" name="TextBox 9">
            <a:extLst>
              <a:ext uri="{FF2B5EF4-FFF2-40B4-BE49-F238E27FC236}">
                <a16:creationId xmlns:a16="http://schemas.microsoft.com/office/drawing/2014/main" id="{7C919AB1-9B10-2046-93BC-7FE682E193DF}"/>
              </a:ext>
            </a:extLst>
          </p:cNvPr>
          <p:cNvSpPr txBox="1"/>
          <p:nvPr/>
        </p:nvSpPr>
        <p:spPr>
          <a:xfrm>
            <a:off x="9440819" y="4907193"/>
            <a:ext cx="2867892" cy="1200329"/>
          </a:xfrm>
          <a:prstGeom prst="rect">
            <a:avLst/>
          </a:prstGeom>
          <a:noFill/>
        </p:spPr>
        <p:txBody>
          <a:bodyPr wrap="square" rtlCol="0">
            <a:spAutoFit/>
          </a:bodyPr>
          <a:lstStyle/>
          <a:p>
            <a:pPr>
              <a:buClr>
                <a:schemeClr val="accent5"/>
              </a:buClr>
            </a:pPr>
            <a:r>
              <a:rPr lang="it-IT" sz="2400" noProof="0" dirty="0" err="1">
                <a:solidFill>
                  <a:schemeClr val="tx2"/>
                </a:solidFill>
              </a:rPr>
              <a:t>Modal</a:t>
            </a:r>
            <a:r>
              <a:rPr lang="it-IT" sz="2400" noProof="0" dirty="0">
                <a:solidFill>
                  <a:schemeClr val="tx2"/>
                </a:solidFill>
              </a:rPr>
              <a:t> time </a:t>
            </a:r>
            <a:r>
              <a:rPr lang="it-IT" sz="2400" noProof="0" dirty="0" err="1">
                <a:solidFill>
                  <a:schemeClr val="tx2"/>
                </a:solidFill>
              </a:rPr>
              <a:t>headway</a:t>
            </a:r>
            <a:r>
              <a:rPr lang="it-IT" sz="2400" noProof="0" dirty="0">
                <a:solidFill>
                  <a:schemeClr val="tx2"/>
                </a:solidFill>
              </a:rPr>
              <a:t> from </a:t>
            </a:r>
            <a:r>
              <a:rPr lang="it-IT" sz="2400" noProof="0" dirty="0" err="1">
                <a:solidFill>
                  <a:schemeClr val="tx2"/>
                </a:solidFill>
              </a:rPr>
              <a:t>highD</a:t>
            </a:r>
            <a:endParaRPr lang="it-IT" sz="2400" noProof="0" dirty="0">
              <a:solidFill>
                <a:schemeClr val="tx2"/>
              </a:solidFill>
            </a:endParaRPr>
          </a:p>
        </p:txBody>
      </p:sp>
      <p:sp>
        <p:nvSpPr>
          <p:cNvPr id="11" name="Freeform 10">
            <a:extLst>
              <a:ext uri="{FF2B5EF4-FFF2-40B4-BE49-F238E27FC236}">
                <a16:creationId xmlns:a16="http://schemas.microsoft.com/office/drawing/2014/main" id="{02E9324A-35B0-A948-A9D5-5EDE01DC16EB}"/>
              </a:ext>
            </a:extLst>
          </p:cNvPr>
          <p:cNvSpPr/>
          <p:nvPr/>
        </p:nvSpPr>
        <p:spPr>
          <a:xfrm>
            <a:off x="7923747" y="4824583"/>
            <a:ext cx="1517072" cy="704658"/>
          </a:xfrm>
          <a:custGeom>
            <a:avLst/>
            <a:gdLst>
              <a:gd name="connsiteX0" fmla="*/ 1517072 w 1517072"/>
              <a:gd name="connsiteY0" fmla="*/ 675409 h 704658"/>
              <a:gd name="connsiteX1" fmla="*/ 924790 w 1517072"/>
              <a:gd name="connsiteY1" fmla="*/ 685800 h 704658"/>
              <a:gd name="connsiteX2" fmla="*/ 176645 w 1517072"/>
              <a:gd name="connsiteY2" fmla="*/ 457200 h 704658"/>
              <a:gd name="connsiteX3" fmla="*/ 0 w 1517072"/>
              <a:gd name="connsiteY3" fmla="*/ 0 h 704658"/>
            </a:gdLst>
            <a:ahLst/>
            <a:cxnLst>
              <a:cxn ang="0">
                <a:pos x="connsiteX0" y="connsiteY0"/>
              </a:cxn>
              <a:cxn ang="0">
                <a:pos x="connsiteX1" y="connsiteY1"/>
              </a:cxn>
              <a:cxn ang="0">
                <a:pos x="connsiteX2" y="connsiteY2"/>
              </a:cxn>
              <a:cxn ang="0">
                <a:pos x="connsiteX3" y="connsiteY3"/>
              </a:cxn>
            </a:cxnLst>
            <a:rect l="l" t="t" r="r" b="b"/>
            <a:pathLst>
              <a:path w="1517072" h="704658">
                <a:moveTo>
                  <a:pt x="1517072" y="675409"/>
                </a:moveTo>
                <a:cubicBezTo>
                  <a:pt x="1332633" y="698788"/>
                  <a:pt x="1148194" y="722168"/>
                  <a:pt x="924790" y="685800"/>
                </a:cubicBezTo>
                <a:cubicBezTo>
                  <a:pt x="701386" y="649432"/>
                  <a:pt x="330777" y="571500"/>
                  <a:pt x="176645" y="457200"/>
                </a:cubicBezTo>
                <a:cubicBezTo>
                  <a:pt x="22513" y="342900"/>
                  <a:pt x="11256" y="171450"/>
                  <a:pt x="0" y="0"/>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TextBox 11">
            <a:extLst>
              <a:ext uri="{FF2B5EF4-FFF2-40B4-BE49-F238E27FC236}">
                <a16:creationId xmlns:a16="http://schemas.microsoft.com/office/drawing/2014/main" id="{D1620D9A-7D02-7E43-9B5E-B35BE22101C0}"/>
              </a:ext>
            </a:extLst>
          </p:cNvPr>
          <p:cNvSpPr txBox="1"/>
          <p:nvPr/>
        </p:nvSpPr>
        <p:spPr>
          <a:xfrm>
            <a:off x="9247007" y="2879194"/>
            <a:ext cx="2481167" cy="830997"/>
          </a:xfrm>
          <a:prstGeom prst="rect">
            <a:avLst/>
          </a:prstGeom>
          <a:noFill/>
        </p:spPr>
        <p:txBody>
          <a:bodyPr wrap="square" rtlCol="0">
            <a:spAutoFit/>
          </a:bodyPr>
          <a:lstStyle/>
          <a:p>
            <a:pPr>
              <a:buClr>
                <a:schemeClr val="accent5"/>
              </a:buClr>
            </a:pPr>
            <a:r>
              <a:rPr lang="it-IT" sz="2400" noProof="0" dirty="0" err="1">
                <a:solidFill>
                  <a:schemeClr val="accent5"/>
                </a:solidFill>
              </a:rPr>
              <a:t>Proposal</a:t>
            </a:r>
            <a:r>
              <a:rPr lang="it-IT" sz="2400" noProof="0" dirty="0">
                <a:solidFill>
                  <a:schemeClr val="accent5"/>
                </a:solidFill>
              </a:rPr>
              <a:t> R157 </a:t>
            </a:r>
            <a:r>
              <a:rPr lang="it-IT" sz="2400" noProof="0" dirty="0" err="1">
                <a:solidFill>
                  <a:schemeClr val="accent5"/>
                </a:solidFill>
              </a:rPr>
              <a:t>amendment</a:t>
            </a:r>
            <a:endParaRPr lang="it-IT" sz="2400" noProof="0" dirty="0">
              <a:solidFill>
                <a:schemeClr val="accent5"/>
              </a:solidFill>
            </a:endParaRPr>
          </a:p>
        </p:txBody>
      </p:sp>
      <p:sp>
        <p:nvSpPr>
          <p:cNvPr id="13" name="Freeform 12">
            <a:extLst>
              <a:ext uri="{FF2B5EF4-FFF2-40B4-BE49-F238E27FC236}">
                <a16:creationId xmlns:a16="http://schemas.microsoft.com/office/drawing/2014/main" id="{A2955716-37BD-2745-9592-93E6B9F6700B}"/>
              </a:ext>
            </a:extLst>
          </p:cNvPr>
          <p:cNvSpPr/>
          <p:nvPr/>
        </p:nvSpPr>
        <p:spPr>
          <a:xfrm>
            <a:off x="7923747" y="3285424"/>
            <a:ext cx="1311965" cy="447261"/>
          </a:xfrm>
          <a:custGeom>
            <a:avLst/>
            <a:gdLst>
              <a:gd name="connsiteX0" fmla="*/ 1311965 w 1311965"/>
              <a:gd name="connsiteY0" fmla="*/ 0 h 447261"/>
              <a:gd name="connsiteX1" fmla="*/ 844826 w 1311965"/>
              <a:gd name="connsiteY1" fmla="*/ 29817 h 447261"/>
              <a:gd name="connsiteX2" fmla="*/ 298173 w 1311965"/>
              <a:gd name="connsiteY2" fmla="*/ 149087 h 447261"/>
              <a:gd name="connsiteX3" fmla="*/ 0 w 1311965"/>
              <a:gd name="connsiteY3" fmla="*/ 447261 h 447261"/>
            </a:gdLst>
            <a:ahLst/>
            <a:cxnLst>
              <a:cxn ang="0">
                <a:pos x="connsiteX0" y="connsiteY0"/>
              </a:cxn>
              <a:cxn ang="0">
                <a:pos x="connsiteX1" y="connsiteY1"/>
              </a:cxn>
              <a:cxn ang="0">
                <a:pos x="connsiteX2" y="connsiteY2"/>
              </a:cxn>
              <a:cxn ang="0">
                <a:pos x="connsiteX3" y="connsiteY3"/>
              </a:cxn>
            </a:cxnLst>
            <a:rect l="l" t="t" r="r" b="b"/>
            <a:pathLst>
              <a:path w="1311965" h="447261">
                <a:moveTo>
                  <a:pt x="1311965" y="0"/>
                </a:moveTo>
                <a:cubicBezTo>
                  <a:pt x="1162878" y="2484"/>
                  <a:pt x="1013791" y="4969"/>
                  <a:pt x="844826" y="29817"/>
                </a:cubicBezTo>
                <a:cubicBezTo>
                  <a:pt x="675861" y="54665"/>
                  <a:pt x="438977" y="79513"/>
                  <a:pt x="298173" y="149087"/>
                </a:cubicBezTo>
                <a:cubicBezTo>
                  <a:pt x="157369" y="218661"/>
                  <a:pt x="78684" y="332961"/>
                  <a:pt x="0" y="447261"/>
                </a:cubicBezTo>
              </a:path>
            </a:pathLst>
          </a:custGeom>
          <a:noFill/>
          <a:ln>
            <a:solidFill>
              <a:schemeClr val="accent5"/>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6795865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A59E2B54-5F74-314D-97D4-4A5841F14FAF}"/>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970722" y="2227077"/>
            <a:ext cx="10267950" cy="2245239"/>
          </a:xfrm>
        </p:spPr>
      </p:pic>
      <p:sp>
        <p:nvSpPr>
          <p:cNvPr id="3" name="Title 2">
            <a:extLst>
              <a:ext uri="{FF2B5EF4-FFF2-40B4-BE49-F238E27FC236}">
                <a16:creationId xmlns:a16="http://schemas.microsoft.com/office/drawing/2014/main" id="{3A079CB2-EA06-C24F-954D-2FB4930EE83C}"/>
              </a:ext>
            </a:extLst>
          </p:cNvPr>
          <p:cNvSpPr>
            <a:spLocks noGrp="1"/>
          </p:cNvSpPr>
          <p:nvPr>
            <p:ph type="title"/>
          </p:nvPr>
        </p:nvSpPr>
        <p:spPr/>
        <p:txBody>
          <a:bodyPr/>
          <a:lstStyle/>
          <a:p>
            <a:r>
              <a:rPr lang="it-IT" dirty="0"/>
              <a:t>Impact on </a:t>
            </a:r>
            <a:r>
              <a:rPr lang="it-IT" dirty="0" err="1"/>
              <a:t>traffic</a:t>
            </a:r>
            <a:r>
              <a:rPr lang="it-IT" dirty="0"/>
              <a:t> flow</a:t>
            </a:r>
          </a:p>
        </p:txBody>
      </p:sp>
      <p:sp>
        <p:nvSpPr>
          <p:cNvPr id="6" name="Rectangle 5">
            <a:extLst>
              <a:ext uri="{FF2B5EF4-FFF2-40B4-BE49-F238E27FC236}">
                <a16:creationId xmlns:a16="http://schemas.microsoft.com/office/drawing/2014/main" id="{F984CAB1-C2A9-264D-9CD0-F6089DE952A0}"/>
              </a:ext>
            </a:extLst>
          </p:cNvPr>
          <p:cNvSpPr/>
          <p:nvPr/>
        </p:nvSpPr>
        <p:spPr>
          <a:xfrm rot="21116131">
            <a:off x="1439643" y="3151300"/>
            <a:ext cx="8925339" cy="319658"/>
          </a:xfrm>
          <a:prstGeom prst="rect">
            <a:avLst/>
          </a:prstGeom>
          <a:solidFill>
            <a:schemeClr val="accent5">
              <a:alpha val="29000"/>
            </a:schemeClr>
          </a:solidFill>
          <a:ln w="50800">
            <a:solidFill>
              <a:schemeClr val="accent5"/>
            </a:solidFill>
            <a:prstDash val="dash"/>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cxnSp>
        <p:nvCxnSpPr>
          <p:cNvPr id="8" name="Straight Connector 7">
            <a:extLst>
              <a:ext uri="{FF2B5EF4-FFF2-40B4-BE49-F238E27FC236}">
                <a16:creationId xmlns:a16="http://schemas.microsoft.com/office/drawing/2014/main" id="{04D64F06-4C01-6D4E-8386-2139821F8DA1}"/>
              </a:ext>
            </a:extLst>
          </p:cNvPr>
          <p:cNvCxnSpPr/>
          <p:nvPr/>
        </p:nvCxnSpPr>
        <p:spPr>
          <a:xfrm>
            <a:off x="10228589" y="2227077"/>
            <a:ext cx="197427" cy="942149"/>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graphicFrame>
        <p:nvGraphicFramePr>
          <p:cNvPr id="10" name="Table 9">
            <a:extLst>
              <a:ext uri="{FF2B5EF4-FFF2-40B4-BE49-F238E27FC236}">
                <a16:creationId xmlns:a16="http://schemas.microsoft.com/office/drawing/2014/main" id="{6A370BAB-2341-8D4D-8723-8C3BBBF3DCE9}"/>
              </a:ext>
            </a:extLst>
          </p:cNvPr>
          <p:cNvGraphicFramePr>
            <a:graphicFrameLocks noGrp="1"/>
          </p:cNvGraphicFramePr>
          <p:nvPr/>
        </p:nvGraphicFramePr>
        <p:xfrm>
          <a:off x="18491" y="5765652"/>
          <a:ext cx="12161934" cy="518160"/>
        </p:xfrm>
        <a:graphic>
          <a:graphicData uri="http://schemas.openxmlformats.org/drawingml/2006/table">
            <a:tbl>
              <a:tblPr bandRow="1">
                <a:tableStyleId>{5C22544A-7EE6-4342-B048-85BDC9FD1C3A}</a:tableStyleId>
              </a:tblPr>
              <a:tblGrid>
                <a:gridCol w="2026989">
                  <a:extLst>
                    <a:ext uri="{9D8B030D-6E8A-4147-A177-3AD203B41FA5}">
                      <a16:colId xmlns:a16="http://schemas.microsoft.com/office/drawing/2014/main" val="314963471"/>
                    </a:ext>
                  </a:extLst>
                </a:gridCol>
                <a:gridCol w="2026989">
                  <a:extLst>
                    <a:ext uri="{9D8B030D-6E8A-4147-A177-3AD203B41FA5}">
                      <a16:colId xmlns:a16="http://schemas.microsoft.com/office/drawing/2014/main" val="2786641995"/>
                    </a:ext>
                  </a:extLst>
                </a:gridCol>
                <a:gridCol w="2026989">
                  <a:extLst>
                    <a:ext uri="{9D8B030D-6E8A-4147-A177-3AD203B41FA5}">
                      <a16:colId xmlns:a16="http://schemas.microsoft.com/office/drawing/2014/main" val="2085542874"/>
                    </a:ext>
                  </a:extLst>
                </a:gridCol>
                <a:gridCol w="2026989">
                  <a:extLst>
                    <a:ext uri="{9D8B030D-6E8A-4147-A177-3AD203B41FA5}">
                      <a16:colId xmlns:a16="http://schemas.microsoft.com/office/drawing/2014/main" val="3358626716"/>
                    </a:ext>
                  </a:extLst>
                </a:gridCol>
                <a:gridCol w="2026989">
                  <a:extLst>
                    <a:ext uri="{9D8B030D-6E8A-4147-A177-3AD203B41FA5}">
                      <a16:colId xmlns:a16="http://schemas.microsoft.com/office/drawing/2014/main" val="3989959965"/>
                    </a:ext>
                  </a:extLst>
                </a:gridCol>
                <a:gridCol w="2026989">
                  <a:extLst>
                    <a:ext uri="{9D8B030D-6E8A-4147-A177-3AD203B41FA5}">
                      <a16:colId xmlns:a16="http://schemas.microsoft.com/office/drawing/2014/main" val="3735018921"/>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i="1" noProof="0" dirty="0" err="1"/>
                        <a:t>q</a:t>
                      </a:r>
                      <a:r>
                        <a:rPr lang="it-IT" sz="1400" noProof="0" dirty="0"/>
                        <a:t> = </a:t>
                      </a:r>
                      <a:r>
                        <a:rPr lang="it-IT" sz="1400" noProof="0" dirty="0" err="1"/>
                        <a:t>traffic</a:t>
                      </a:r>
                      <a:r>
                        <a:rPr lang="it-IT" sz="1400" noProof="0" dirty="0"/>
                        <a:t> flow </a:t>
                      </a:r>
                    </a:p>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noProof="0" dirty="0"/>
                        <a:t>[veh/h]</a:t>
                      </a:r>
                      <a:endParaRPr lang="it-IT"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i="1" noProof="0" dirty="0"/>
                        <a:t>d</a:t>
                      </a:r>
                      <a:r>
                        <a:rPr lang="it-IT" sz="1400" noProof="0" dirty="0"/>
                        <a:t> = </a:t>
                      </a:r>
                      <a:r>
                        <a:rPr lang="it-IT" sz="1400" noProof="0" dirty="0" err="1"/>
                        <a:t>traffic</a:t>
                      </a:r>
                      <a:r>
                        <a:rPr lang="it-IT" sz="1400" noProof="0" dirty="0"/>
                        <a:t> </a:t>
                      </a:r>
                      <a:r>
                        <a:rPr lang="it-IT" sz="1400" noProof="0" dirty="0" err="1"/>
                        <a:t>density</a:t>
                      </a:r>
                      <a:r>
                        <a:rPr lang="it-IT" sz="1400" noProof="0" dirty="0"/>
                        <a:t> [veh/km]</a:t>
                      </a:r>
                    </a:p>
                  </a:txBody>
                  <a:tcPr/>
                </a:tc>
                <a:tc>
                  <a:txBody>
                    <a:bodyPr/>
                    <a:lstStyle/>
                    <a:p>
                      <a:pPr algn="ctr"/>
                      <a:r>
                        <a:rPr lang="it-IT" sz="1400" i="1" noProof="0" dirty="0"/>
                        <a:t>h</a:t>
                      </a:r>
                      <a:r>
                        <a:rPr lang="it-IT" sz="1400" noProof="0" dirty="0"/>
                        <a:t> = time </a:t>
                      </a:r>
                      <a:r>
                        <a:rPr lang="it-IT" sz="1400" noProof="0" dirty="0" err="1"/>
                        <a:t>headway</a:t>
                      </a:r>
                      <a:r>
                        <a:rPr lang="it-IT" sz="1400" noProof="0" dirty="0"/>
                        <a:t> </a:t>
                      </a:r>
                      <a:br>
                        <a:rPr lang="it-IT" sz="1400" noProof="0" dirty="0"/>
                      </a:br>
                      <a:r>
                        <a:rPr lang="it-IT" sz="1400" noProof="0" dirty="0"/>
                        <a:t>[</a:t>
                      </a:r>
                      <a:r>
                        <a:rPr lang="it-IT" sz="1400" noProof="0" dirty="0" err="1"/>
                        <a:t>s</a:t>
                      </a:r>
                      <a:r>
                        <a:rPr lang="it-IT" sz="1400" noProof="0" dirty="0"/>
                        <a:t>]</a:t>
                      </a:r>
                      <a:endParaRPr lang="it-IT" sz="1400" dirty="0"/>
                    </a:p>
                  </a:txBody>
                  <a:tcPr/>
                </a:tc>
                <a:tc>
                  <a:txBody>
                    <a:bodyPr/>
                    <a:lstStyle/>
                    <a:p>
                      <a:pPr algn="ctr"/>
                      <a:r>
                        <a:rPr lang="it-IT" sz="1400" i="1" dirty="0"/>
                        <a:t>v</a:t>
                      </a:r>
                      <a:r>
                        <a:rPr lang="it-IT" sz="1400" dirty="0"/>
                        <a:t> = </a:t>
                      </a:r>
                      <a:r>
                        <a:rPr lang="it-IT" sz="1400" dirty="0" err="1"/>
                        <a:t>vehicle</a:t>
                      </a:r>
                      <a:r>
                        <a:rPr lang="it-IT" sz="1400" dirty="0"/>
                        <a:t> </a:t>
                      </a:r>
                      <a:r>
                        <a:rPr lang="it-IT" sz="1400" dirty="0" err="1"/>
                        <a:t>speed</a:t>
                      </a:r>
                      <a:r>
                        <a:rPr lang="it-IT" sz="1400" dirty="0"/>
                        <a:t> </a:t>
                      </a:r>
                      <a:br>
                        <a:rPr lang="it-IT" sz="1400" dirty="0"/>
                      </a:br>
                      <a:r>
                        <a:rPr lang="it-IT" sz="1400" dirty="0"/>
                        <a:t>[m/</a:t>
                      </a:r>
                      <a:r>
                        <a:rPr lang="it-IT" sz="1400" dirty="0" err="1"/>
                        <a:t>s</a:t>
                      </a:r>
                      <a:r>
                        <a:rPr lang="it-IT" sz="1400" dirty="0"/>
                        <a: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i="1" noProof="0" dirty="0"/>
                        <a:t>l</a:t>
                      </a:r>
                      <a:r>
                        <a:rPr lang="it-IT" sz="1400" noProof="0" dirty="0"/>
                        <a:t> = </a:t>
                      </a:r>
                      <a:r>
                        <a:rPr lang="it-IT" sz="1400" noProof="0" dirty="0" err="1"/>
                        <a:t>vehicle</a:t>
                      </a:r>
                      <a:r>
                        <a:rPr lang="it-IT" sz="1400" noProof="0" dirty="0"/>
                        <a:t> </a:t>
                      </a:r>
                      <a:r>
                        <a:rPr lang="it-IT" sz="1400" noProof="0" dirty="0" err="1"/>
                        <a:t>length</a:t>
                      </a:r>
                      <a:r>
                        <a:rPr lang="it-IT" sz="1400" noProof="0" dirty="0"/>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noProof="0" dirty="0"/>
                        <a:t>[m]</a:t>
                      </a:r>
                      <a:endParaRPr lang="it-IT"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i="1" dirty="0"/>
                        <a:t>L</a:t>
                      </a:r>
                      <a:r>
                        <a:rPr lang="it-IT" sz="1400" dirty="0"/>
                        <a:t> = road stretch </a:t>
                      </a:r>
                      <a:r>
                        <a:rPr lang="it-IT" sz="1400" dirty="0" err="1"/>
                        <a:t>length</a:t>
                      </a:r>
                      <a:r>
                        <a:rPr lang="it-IT" sz="1400" dirty="0"/>
                        <a:t> </a:t>
                      </a:r>
                      <a:br>
                        <a:rPr lang="it-IT" sz="1400" dirty="0"/>
                      </a:br>
                      <a:r>
                        <a:rPr lang="it-IT" sz="1400" dirty="0"/>
                        <a:t>[m]</a:t>
                      </a:r>
                    </a:p>
                  </a:txBody>
                  <a:tcPr/>
                </a:tc>
                <a:extLst>
                  <a:ext uri="{0D108BD9-81ED-4DB2-BD59-A6C34878D82A}">
                    <a16:rowId xmlns:a16="http://schemas.microsoft.com/office/drawing/2014/main" val="3808937069"/>
                  </a:ext>
                </a:extLst>
              </a:tr>
            </a:tbl>
          </a:graphicData>
        </a:graphic>
      </p:graphicFrame>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05191EA2-090D-9C42-86AA-2933321B12FB}"/>
                  </a:ext>
                </a:extLst>
              </p:cNvPr>
              <p:cNvSpPr txBox="1"/>
              <p:nvPr/>
            </p:nvSpPr>
            <p:spPr>
              <a:xfrm>
                <a:off x="3631623" y="4772062"/>
                <a:ext cx="1339213" cy="693844"/>
              </a:xfrm>
              <a:prstGeom prst="rect">
                <a:avLst/>
              </a:prstGeom>
              <a:noFill/>
            </p:spPr>
            <p:txBody>
              <a:bodyPr wrap="none" lIns="0" tIns="0" rIns="0" bIns="0" rtlCol="0">
                <a:spAutoFit/>
              </a:bodyPr>
              <a:lstStyle/>
              <a:p>
                <a:pPr>
                  <a:buClr>
                    <a:schemeClr val="accent5"/>
                  </a:buClr>
                </a:pPr>
                <a14:m>
                  <m:oMathPara xmlns:m="http://schemas.openxmlformats.org/officeDocument/2006/math">
                    <m:oMathParaPr>
                      <m:jc m:val="centerGroup"/>
                    </m:oMathParaPr>
                    <m:oMath xmlns:m="http://schemas.openxmlformats.org/officeDocument/2006/math">
                      <m:r>
                        <a:rPr lang="it-IT" sz="2400" b="0" i="1" noProof="0" smtClean="0">
                          <a:latin typeface="Cambria Math" panose="02040503050406030204" pitchFamily="18" charset="0"/>
                        </a:rPr>
                        <m:t>𝑞</m:t>
                      </m:r>
                      <m:r>
                        <a:rPr lang="it-IT" sz="2400" b="0" i="1" noProof="0" smtClean="0">
                          <a:latin typeface="Cambria Math" panose="02040503050406030204" pitchFamily="18" charset="0"/>
                        </a:rPr>
                        <m:t>=</m:t>
                      </m:r>
                      <m:f>
                        <m:fPr>
                          <m:ctrlPr>
                            <a:rPr lang="it-IT" sz="2400" b="0" i="1" noProof="0" smtClean="0">
                              <a:latin typeface="Cambria Math" panose="02040503050406030204" pitchFamily="18" charset="0"/>
                            </a:rPr>
                          </m:ctrlPr>
                        </m:fPr>
                        <m:num>
                          <m:r>
                            <a:rPr lang="it-IT" sz="2400" b="0" i="1" noProof="0" smtClean="0">
                              <a:latin typeface="Cambria Math" panose="02040503050406030204" pitchFamily="18" charset="0"/>
                            </a:rPr>
                            <m:t>3600</m:t>
                          </m:r>
                        </m:num>
                        <m:den>
                          <m:r>
                            <a:rPr lang="it-IT" sz="2400" b="0" i="1" noProof="0" smtClean="0">
                              <a:latin typeface="Cambria Math" panose="02040503050406030204" pitchFamily="18" charset="0"/>
                            </a:rPr>
                            <m:t>h</m:t>
                          </m:r>
                        </m:den>
                      </m:f>
                    </m:oMath>
                  </m:oMathPara>
                </a14:m>
                <a:endParaRPr lang="it-IT" sz="2400" noProof="0" dirty="0"/>
              </a:p>
            </p:txBody>
          </p:sp>
        </mc:Choice>
        <mc:Fallback xmlns="">
          <p:sp>
            <p:nvSpPr>
              <p:cNvPr id="11" name="TextBox 10">
                <a:extLst>
                  <a:ext uri="{FF2B5EF4-FFF2-40B4-BE49-F238E27FC236}">
                    <a16:creationId xmlns:a16="http://schemas.microsoft.com/office/drawing/2014/main" id="{05191EA2-090D-9C42-86AA-2933321B12FB}"/>
                  </a:ext>
                </a:extLst>
              </p:cNvPr>
              <p:cNvSpPr txBox="1">
                <a:spLocks noRot="1" noChangeAspect="1" noMove="1" noResize="1" noEditPoints="1" noAdjustHandles="1" noChangeArrowheads="1" noChangeShapeType="1" noTextEdit="1"/>
              </p:cNvSpPr>
              <p:nvPr/>
            </p:nvSpPr>
            <p:spPr>
              <a:xfrm>
                <a:off x="3631623" y="4772062"/>
                <a:ext cx="1339213" cy="693844"/>
              </a:xfrm>
              <a:prstGeom prst="rect">
                <a:avLst/>
              </a:prstGeom>
              <a:blipFill>
                <a:blip r:embed="rId4"/>
                <a:stretch>
                  <a:fillRect l="-3774" r="-4717" b="-14545"/>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936934A8-6323-AF4C-BF37-3647335E09A5}"/>
                  </a:ext>
                </a:extLst>
              </p:cNvPr>
              <p:cNvSpPr txBox="1"/>
              <p:nvPr/>
            </p:nvSpPr>
            <p:spPr>
              <a:xfrm>
                <a:off x="6942860" y="4772062"/>
                <a:ext cx="1769715" cy="700063"/>
              </a:xfrm>
              <a:prstGeom prst="rect">
                <a:avLst/>
              </a:prstGeom>
              <a:noFill/>
            </p:spPr>
            <p:txBody>
              <a:bodyPr wrap="none" lIns="0" tIns="0" rIns="0" bIns="0" rtlCol="0">
                <a:spAutoFit/>
              </a:bodyPr>
              <a:lstStyle/>
              <a:p>
                <a:pPr>
                  <a:buClr>
                    <a:schemeClr val="accent5"/>
                  </a:buClr>
                </a:pPr>
                <a14:m>
                  <m:oMathPara xmlns:m="http://schemas.openxmlformats.org/officeDocument/2006/math">
                    <m:oMathParaPr>
                      <m:jc m:val="centerGroup"/>
                    </m:oMathParaPr>
                    <m:oMath xmlns:m="http://schemas.openxmlformats.org/officeDocument/2006/math">
                      <m:r>
                        <a:rPr lang="it-IT" sz="2400" b="0" i="1" noProof="0" smtClean="0">
                          <a:latin typeface="Cambria Math" panose="02040503050406030204" pitchFamily="18" charset="0"/>
                        </a:rPr>
                        <m:t>𝑑</m:t>
                      </m:r>
                      <m:r>
                        <a:rPr lang="it-IT" sz="2400" b="0" i="1" noProof="0" smtClean="0">
                          <a:latin typeface="Cambria Math" panose="02040503050406030204" pitchFamily="18" charset="0"/>
                        </a:rPr>
                        <m:t>=</m:t>
                      </m:r>
                      <m:f>
                        <m:fPr>
                          <m:ctrlPr>
                            <a:rPr lang="it-IT" sz="2400" b="0" i="1" noProof="0" smtClean="0">
                              <a:latin typeface="Cambria Math" panose="02040503050406030204" pitchFamily="18" charset="0"/>
                            </a:rPr>
                          </m:ctrlPr>
                        </m:fPr>
                        <m:num>
                          <m:r>
                            <a:rPr lang="it-IT" sz="2400" b="0" i="1" noProof="0" smtClean="0">
                              <a:latin typeface="Cambria Math" panose="02040503050406030204" pitchFamily="18" charset="0"/>
                            </a:rPr>
                            <m:t>𝐿</m:t>
                          </m:r>
                        </m:num>
                        <m:den>
                          <m:r>
                            <a:rPr lang="it-IT" sz="2400" b="0" i="1" noProof="0" smtClean="0">
                              <a:latin typeface="Cambria Math" panose="02040503050406030204" pitchFamily="18" charset="0"/>
                            </a:rPr>
                            <m:t>𝑣</m:t>
                          </m:r>
                          <m:r>
                            <a:rPr lang="it-IT" sz="2400" b="0" i="1" noProof="0" smtClean="0">
                              <a:latin typeface="Cambria Math" panose="02040503050406030204" pitchFamily="18" charset="0"/>
                              <a:ea typeface="Cambria Math" panose="02040503050406030204" pitchFamily="18" charset="0"/>
                            </a:rPr>
                            <m:t>∙</m:t>
                          </m:r>
                          <m:r>
                            <a:rPr lang="it-IT" sz="2400" b="0" i="1" noProof="0" smtClean="0">
                              <a:latin typeface="Cambria Math" panose="02040503050406030204" pitchFamily="18" charset="0"/>
                            </a:rPr>
                            <m:t>h</m:t>
                          </m:r>
                          <m:r>
                            <a:rPr lang="it-IT" sz="2400" b="0" i="1" noProof="0" smtClean="0">
                              <a:latin typeface="Cambria Math" panose="02040503050406030204" pitchFamily="18" charset="0"/>
                            </a:rPr>
                            <m:t>+</m:t>
                          </m:r>
                          <m:r>
                            <a:rPr lang="it-IT" sz="2400" b="0" i="1" noProof="0" smtClean="0">
                              <a:latin typeface="Cambria Math" panose="02040503050406030204" pitchFamily="18" charset="0"/>
                            </a:rPr>
                            <m:t>𝑙</m:t>
                          </m:r>
                        </m:den>
                      </m:f>
                    </m:oMath>
                  </m:oMathPara>
                </a14:m>
                <a:endParaRPr lang="it-IT" sz="2400" noProof="0" dirty="0"/>
              </a:p>
            </p:txBody>
          </p:sp>
        </mc:Choice>
        <mc:Fallback xmlns="">
          <p:sp>
            <p:nvSpPr>
              <p:cNvPr id="12" name="TextBox 11">
                <a:extLst>
                  <a:ext uri="{FF2B5EF4-FFF2-40B4-BE49-F238E27FC236}">
                    <a16:creationId xmlns:a16="http://schemas.microsoft.com/office/drawing/2014/main" id="{936934A8-6323-AF4C-BF37-3647335E09A5}"/>
                  </a:ext>
                </a:extLst>
              </p:cNvPr>
              <p:cNvSpPr txBox="1">
                <a:spLocks noRot="1" noChangeAspect="1" noMove="1" noResize="1" noEditPoints="1" noAdjustHandles="1" noChangeArrowheads="1" noChangeShapeType="1" noTextEdit="1"/>
              </p:cNvSpPr>
              <p:nvPr/>
            </p:nvSpPr>
            <p:spPr>
              <a:xfrm>
                <a:off x="6942860" y="4772062"/>
                <a:ext cx="1769715" cy="700063"/>
              </a:xfrm>
              <a:prstGeom prst="rect">
                <a:avLst/>
              </a:prstGeom>
              <a:blipFill>
                <a:blip r:embed="rId5"/>
                <a:stretch>
                  <a:fillRect l="-2143" r="-714" b="-12500"/>
                </a:stretch>
              </a:blipFill>
            </p:spPr>
            <p:txBody>
              <a:bodyPr/>
              <a:lstStyle/>
              <a:p>
                <a:r>
                  <a:rPr lang="it-IT">
                    <a:noFill/>
                  </a:rPr>
                  <a:t> </a:t>
                </a:r>
              </a:p>
            </p:txBody>
          </p:sp>
        </mc:Fallback>
      </mc:AlternateContent>
    </p:spTree>
    <p:extLst>
      <p:ext uri="{BB962C8B-B14F-4D97-AF65-F5344CB8AC3E}">
        <p14:creationId xmlns:p14="http://schemas.microsoft.com/office/powerpoint/2010/main" val="9625977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8CACC755-3DAD-E24E-8C33-943F52A82B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1668" y="2252041"/>
            <a:ext cx="5842000" cy="4381500"/>
          </a:xfrm>
          <a:prstGeom prst="rect">
            <a:avLst/>
          </a:prstGeom>
        </p:spPr>
      </p:pic>
      <p:sp>
        <p:nvSpPr>
          <p:cNvPr id="3" name="Title 2">
            <a:extLst>
              <a:ext uri="{FF2B5EF4-FFF2-40B4-BE49-F238E27FC236}">
                <a16:creationId xmlns:a16="http://schemas.microsoft.com/office/drawing/2014/main" id="{E278A610-4E69-0C41-9784-2141A8824E81}"/>
              </a:ext>
            </a:extLst>
          </p:cNvPr>
          <p:cNvSpPr>
            <a:spLocks noGrp="1"/>
          </p:cNvSpPr>
          <p:nvPr>
            <p:ph type="title"/>
          </p:nvPr>
        </p:nvSpPr>
        <p:spPr/>
        <p:txBody>
          <a:bodyPr/>
          <a:lstStyle/>
          <a:p>
            <a:r>
              <a:rPr lang="it-IT" dirty="0" err="1"/>
              <a:t>Effect</a:t>
            </a:r>
            <a:r>
              <a:rPr lang="it-IT" dirty="0"/>
              <a:t> of </a:t>
            </a:r>
            <a:r>
              <a:rPr lang="it-IT" dirty="0" err="1"/>
              <a:t>operational</a:t>
            </a:r>
            <a:r>
              <a:rPr lang="it-IT" dirty="0"/>
              <a:t> </a:t>
            </a:r>
            <a:r>
              <a:rPr lang="it-IT" dirty="0" err="1"/>
              <a:t>requirements</a:t>
            </a:r>
            <a:r>
              <a:rPr lang="it-IT" dirty="0"/>
              <a:t>. </a:t>
            </a:r>
            <a:r>
              <a:rPr lang="it-IT" dirty="0" err="1"/>
              <a:t>Example</a:t>
            </a:r>
            <a:endParaRPr lang="it-IT" dirty="0"/>
          </a:p>
        </p:txBody>
      </p:sp>
      <p:sp>
        <p:nvSpPr>
          <p:cNvPr id="5" name="TextBox 4">
            <a:extLst>
              <a:ext uri="{FF2B5EF4-FFF2-40B4-BE49-F238E27FC236}">
                <a16:creationId xmlns:a16="http://schemas.microsoft.com/office/drawing/2014/main" id="{93DB7054-7C93-0641-8693-FBC2D91A4382}"/>
              </a:ext>
            </a:extLst>
          </p:cNvPr>
          <p:cNvSpPr txBox="1"/>
          <p:nvPr/>
        </p:nvSpPr>
        <p:spPr>
          <a:xfrm>
            <a:off x="4043666" y="1878778"/>
            <a:ext cx="4118004" cy="461665"/>
          </a:xfrm>
          <a:prstGeom prst="rect">
            <a:avLst/>
          </a:prstGeom>
          <a:noFill/>
        </p:spPr>
        <p:txBody>
          <a:bodyPr wrap="square" rtlCol="0">
            <a:spAutoFit/>
          </a:bodyPr>
          <a:lstStyle/>
          <a:p>
            <a:pPr>
              <a:buClr>
                <a:schemeClr val="accent5"/>
              </a:buClr>
            </a:pPr>
            <a:r>
              <a:rPr lang="it-IT" sz="2400" u="sng" noProof="0" dirty="0" err="1"/>
              <a:t>Traffic</a:t>
            </a:r>
            <a:r>
              <a:rPr lang="it-IT" sz="2400" u="sng" noProof="0" dirty="0"/>
              <a:t> </a:t>
            </a:r>
            <a:r>
              <a:rPr lang="it-IT" sz="2400" u="sng" noProof="0" dirty="0" err="1"/>
              <a:t>fundamental</a:t>
            </a:r>
            <a:r>
              <a:rPr lang="it-IT" sz="2400" u="sng" noProof="0" dirty="0"/>
              <a:t> </a:t>
            </a:r>
            <a:r>
              <a:rPr lang="it-IT" sz="2400" u="sng" noProof="0" dirty="0" err="1"/>
              <a:t>diagram</a:t>
            </a:r>
            <a:endParaRPr lang="it-IT" sz="2400" u="sng" noProof="0" dirty="0"/>
          </a:p>
        </p:txBody>
      </p:sp>
      <p:sp>
        <p:nvSpPr>
          <p:cNvPr id="6" name="TextBox 5">
            <a:extLst>
              <a:ext uri="{FF2B5EF4-FFF2-40B4-BE49-F238E27FC236}">
                <a16:creationId xmlns:a16="http://schemas.microsoft.com/office/drawing/2014/main" id="{A610B3D0-48B6-F240-99EC-35475D0542A9}"/>
              </a:ext>
            </a:extLst>
          </p:cNvPr>
          <p:cNvSpPr txBox="1"/>
          <p:nvPr/>
        </p:nvSpPr>
        <p:spPr>
          <a:xfrm>
            <a:off x="8009584" y="5741321"/>
            <a:ext cx="2867892" cy="461665"/>
          </a:xfrm>
          <a:prstGeom prst="rect">
            <a:avLst/>
          </a:prstGeom>
          <a:noFill/>
        </p:spPr>
        <p:txBody>
          <a:bodyPr wrap="square" rtlCol="0">
            <a:spAutoFit/>
          </a:bodyPr>
          <a:lstStyle/>
          <a:p>
            <a:pPr>
              <a:buClr>
                <a:schemeClr val="accent5"/>
              </a:buClr>
            </a:pPr>
            <a:r>
              <a:rPr lang="it-IT" sz="2400" noProof="0" dirty="0">
                <a:solidFill>
                  <a:schemeClr val="tx2"/>
                </a:solidFill>
              </a:rPr>
              <a:t>Commercial ACC</a:t>
            </a:r>
          </a:p>
        </p:txBody>
      </p:sp>
      <p:sp>
        <p:nvSpPr>
          <p:cNvPr id="7" name="Freeform 6">
            <a:extLst>
              <a:ext uri="{FF2B5EF4-FFF2-40B4-BE49-F238E27FC236}">
                <a16:creationId xmlns:a16="http://schemas.microsoft.com/office/drawing/2014/main" id="{E638C30D-5AD1-554F-B798-3A0A11F595C6}"/>
              </a:ext>
            </a:extLst>
          </p:cNvPr>
          <p:cNvSpPr/>
          <p:nvPr/>
        </p:nvSpPr>
        <p:spPr>
          <a:xfrm>
            <a:off x="6492512" y="5311601"/>
            <a:ext cx="1517072" cy="704658"/>
          </a:xfrm>
          <a:custGeom>
            <a:avLst/>
            <a:gdLst>
              <a:gd name="connsiteX0" fmla="*/ 1517072 w 1517072"/>
              <a:gd name="connsiteY0" fmla="*/ 675409 h 704658"/>
              <a:gd name="connsiteX1" fmla="*/ 924790 w 1517072"/>
              <a:gd name="connsiteY1" fmla="*/ 685800 h 704658"/>
              <a:gd name="connsiteX2" fmla="*/ 176645 w 1517072"/>
              <a:gd name="connsiteY2" fmla="*/ 457200 h 704658"/>
              <a:gd name="connsiteX3" fmla="*/ 0 w 1517072"/>
              <a:gd name="connsiteY3" fmla="*/ 0 h 704658"/>
            </a:gdLst>
            <a:ahLst/>
            <a:cxnLst>
              <a:cxn ang="0">
                <a:pos x="connsiteX0" y="connsiteY0"/>
              </a:cxn>
              <a:cxn ang="0">
                <a:pos x="connsiteX1" y="connsiteY1"/>
              </a:cxn>
              <a:cxn ang="0">
                <a:pos x="connsiteX2" y="connsiteY2"/>
              </a:cxn>
              <a:cxn ang="0">
                <a:pos x="connsiteX3" y="connsiteY3"/>
              </a:cxn>
            </a:cxnLst>
            <a:rect l="l" t="t" r="r" b="b"/>
            <a:pathLst>
              <a:path w="1517072" h="704658">
                <a:moveTo>
                  <a:pt x="1517072" y="675409"/>
                </a:moveTo>
                <a:cubicBezTo>
                  <a:pt x="1332633" y="698788"/>
                  <a:pt x="1148194" y="722168"/>
                  <a:pt x="924790" y="685800"/>
                </a:cubicBezTo>
                <a:cubicBezTo>
                  <a:pt x="701386" y="649432"/>
                  <a:pt x="330777" y="571500"/>
                  <a:pt x="176645" y="457200"/>
                </a:cubicBezTo>
                <a:cubicBezTo>
                  <a:pt x="22513" y="342900"/>
                  <a:pt x="11256" y="171450"/>
                  <a:pt x="0" y="0"/>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TextBox 7">
            <a:extLst>
              <a:ext uri="{FF2B5EF4-FFF2-40B4-BE49-F238E27FC236}">
                <a16:creationId xmlns:a16="http://schemas.microsoft.com/office/drawing/2014/main" id="{70FAE650-2665-F84F-B84B-1FF06A0E9C78}"/>
              </a:ext>
            </a:extLst>
          </p:cNvPr>
          <p:cNvSpPr txBox="1"/>
          <p:nvPr/>
        </p:nvSpPr>
        <p:spPr>
          <a:xfrm>
            <a:off x="8366723" y="4370027"/>
            <a:ext cx="2867892" cy="461665"/>
          </a:xfrm>
          <a:prstGeom prst="rect">
            <a:avLst/>
          </a:prstGeom>
          <a:noFill/>
        </p:spPr>
        <p:txBody>
          <a:bodyPr wrap="square" rtlCol="0">
            <a:spAutoFit/>
          </a:bodyPr>
          <a:lstStyle/>
          <a:p>
            <a:pPr>
              <a:buClr>
                <a:schemeClr val="accent5"/>
              </a:buClr>
            </a:pPr>
            <a:r>
              <a:rPr lang="it-IT" sz="2400" noProof="0" dirty="0">
                <a:solidFill>
                  <a:schemeClr val="accent6"/>
                </a:solidFill>
              </a:rPr>
              <a:t>Future ALKS</a:t>
            </a:r>
          </a:p>
        </p:txBody>
      </p:sp>
      <p:sp>
        <p:nvSpPr>
          <p:cNvPr id="9" name="Freeform 8">
            <a:extLst>
              <a:ext uri="{FF2B5EF4-FFF2-40B4-BE49-F238E27FC236}">
                <a16:creationId xmlns:a16="http://schemas.microsoft.com/office/drawing/2014/main" id="{3D1E0678-D5CA-FD48-B178-3FAE0DE67BA9}"/>
              </a:ext>
            </a:extLst>
          </p:cNvPr>
          <p:cNvSpPr/>
          <p:nvPr/>
        </p:nvSpPr>
        <p:spPr>
          <a:xfrm>
            <a:off x="7148946" y="4569687"/>
            <a:ext cx="1257300" cy="375895"/>
          </a:xfrm>
          <a:custGeom>
            <a:avLst/>
            <a:gdLst>
              <a:gd name="connsiteX0" fmla="*/ 1257300 w 1257300"/>
              <a:gd name="connsiteY0" fmla="*/ 32995 h 375895"/>
              <a:gd name="connsiteX1" fmla="*/ 498764 w 1257300"/>
              <a:gd name="connsiteY1" fmla="*/ 32995 h 375895"/>
              <a:gd name="connsiteX2" fmla="*/ 0 w 1257300"/>
              <a:gd name="connsiteY2" fmla="*/ 375895 h 375895"/>
            </a:gdLst>
            <a:ahLst/>
            <a:cxnLst>
              <a:cxn ang="0">
                <a:pos x="connsiteX0" y="connsiteY0"/>
              </a:cxn>
              <a:cxn ang="0">
                <a:pos x="connsiteX1" y="connsiteY1"/>
              </a:cxn>
              <a:cxn ang="0">
                <a:pos x="connsiteX2" y="connsiteY2"/>
              </a:cxn>
            </a:cxnLst>
            <a:rect l="l" t="t" r="r" b="b"/>
            <a:pathLst>
              <a:path w="1257300" h="375895">
                <a:moveTo>
                  <a:pt x="1257300" y="32995"/>
                </a:moveTo>
                <a:cubicBezTo>
                  <a:pt x="982807" y="4420"/>
                  <a:pt x="708314" y="-24155"/>
                  <a:pt x="498764" y="32995"/>
                </a:cubicBezTo>
                <a:cubicBezTo>
                  <a:pt x="289214" y="90145"/>
                  <a:pt x="144607" y="233020"/>
                  <a:pt x="0" y="375895"/>
                </a:cubicBezTo>
              </a:path>
            </a:pathLst>
          </a:custGeom>
          <a:noFill/>
          <a:ln>
            <a:solidFill>
              <a:schemeClr val="accent6"/>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TextBox 12">
            <a:extLst>
              <a:ext uri="{FF2B5EF4-FFF2-40B4-BE49-F238E27FC236}">
                <a16:creationId xmlns:a16="http://schemas.microsoft.com/office/drawing/2014/main" id="{66097C42-3572-794A-8146-3F25EDBE2B38}"/>
              </a:ext>
            </a:extLst>
          </p:cNvPr>
          <p:cNvSpPr txBox="1"/>
          <p:nvPr/>
        </p:nvSpPr>
        <p:spPr>
          <a:xfrm>
            <a:off x="9443530" y="4831692"/>
            <a:ext cx="3101009" cy="830997"/>
          </a:xfrm>
          <a:prstGeom prst="rect">
            <a:avLst/>
          </a:prstGeom>
          <a:noFill/>
        </p:spPr>
        <p:txBody>
          <a:bodyPr wrap="square" rtlCol="0">
            <a:spAutoFit/>
          </a:bodyPr>
          <a:lstStyle/>
          <a:p>
            <a:pPr>
              <a:buClr>
                <a:schemeClr val="accent5"/>
              </a:buClr>
            </a:pPr>
            <a:r>
              <a:rPr lang="it-IT" sz="2400" noProof="0" dirty="0">
                <a:solidFill>
                  <a:schemeClr val="accent5"/>
                </a:solidFill>
              </a:rPr>
              <a:t>Human driver from </a:t>
            </a:r>
            <a:r>
              <a:rPr lang="it-IT" sz="2400" noProof="0" dirty="0" err="1">
                <a:solidFill>
                  <a:schemeClr val="accent5"/>
                </a:solidFill>
              </a:rPr>
              <a:t>highD</a:t>
            </a:r>
            <a:endParaRPr lang="it-IT" sz="2400" noProof="0" dirty="0">
              <a:solidFill>
                <a:schemeClr val="accent5"/>
              </a:solidFill>
            </a:endParaRPr>
          </a:p>
        </p:txBody>
      </p:sp>
      <p:sp>
        <p:nvSpPr>
          <p:cNvPr id="14" name="Freeform 13">
            <a:extLst>
              <a:ext uri="{FF2B5EF4-FFF2-40B4-BE49-F238E27FC236}">
                <a16:creationId xmlns:a16="http://schemas.microsoft.com/office/drawing/2014/main" id="{AF939558-8FE3-4246-A1C6-BFC6CC8CB478}"/>
              </a:ext>
            </a:extLst>
          </p:cNvPr>
          <p:cNvSpPr/>
          <p:nvPr/>
        </p:nvSpPr>
        <p:spPr>
          <a:xfrm>
            <a:off x="8120270" y="5237922"/>
            <a:ext cx="1311965" cy="447261"/>
          </a:xfrm>
          <a:custGeom>
            <a:avLst/>
            <a:gdLst>
              <a:gd name="connsiteX0" fmla="*/ 1311965 w 1311965"/>
              <a:gd name="connsiteY0" fmla="*/ 0 h 447261"/>
              <a:gd name="connsiteX1" fmla="*/ 844826 w 1311965"/>
              <a:gd name="connsiteY1" fmla="*/ 29817 h 447261"/>
              <a:gd name="connsiteX2" fmla="*/ 298173 w 1311965"/>
              <a:gd name="connsiteY2" fmla="*/ 149087 h 447261"/>
              <a:gd name="connsiteX3" fmla="*/ 0 w 1311965"/>
              <a:gd name="connsiteY3" fmla="*/ 447261 h 447261"/>
            </a:gdLst>
            <a:ahLst/>
            <a:cxnLst>
              <a:cxn ang="0">
                <a:pos x="connsiteX0" y="connsiteY0"/>
              </a:cxn>
              <a:cxn ang="0">
                <a:pos x="connsiteX1" y="connsiteY1"/>
              </a:cxn>
              <a:cxn ang="0">
                <a:pos x="connsiteX2" y="connsiteY2"/>
              </a:cxn>
              <a:cxn ang="0">
                <a:pos x="connsiteX3" y="connsiteY3"/>
              </a:cxn>
            </a:cxnLst>
            <a:rect l="l" t="t" r="r" b="b"/>
            <a:pathLst>
              <a:path w="1311965" h="447261">
                <a:moveTo>
                  <a:pt x="1311965" y="0"/>
                </a:moveTo>
                <a:cubicBezTo>
                  <a:pt x="1162878" y="2484"/>
                  <a:pt x="1013791" y="4969"/>
                  <a:pt x="844826" y="29817"/>
                </a:cubicBezTo>
                <a:cubicBezTo>
                  <a:pt x="675861" y="54665"/>
                  <a:pt x="438977" y="79513"/>
                  <a:pt x="298173" y="149087"/>
                </a:cubicBezTo>
                <a:cubicBezTo>
                  <a:pt x="157369" y="218661"/>
                  <a:pt x="78684" y="332961"/>
                  <a:pt x="0" y="447261"/>
                </a:cubicBezTo>
              </a:path>
            </a:pathLst>
          </a:custGeom>
          <a:noFill/>
          <a:ln>
            <a:solidFill>
              <a:schemeClr val="accent5"/>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4289355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B46E375-7662-B04B-B540-D6702933B045}"/>
              </a:ext>
            </a:extLst>
          </p:cNvPr>
          <p:cNvSpPr>
            <a:spLocks noGrp="1"/>
          </p:cNvSpPr>
          <p:nvPr>
            <p:ph idx="1"/>
          </p:nvPr>
        </p:nvSpPr>
        <p:spPr/>
        <p:txBody>
          <a:bodyPr/>
          <a:lstStyle/>
          <a:p>
            <a:r>
              <a:rPr lang="en-GB" sz="2800" dirty="0"/>
              <a:t>Take into account </a:t>
            </a:r>
            <a:r>
              <a:rPr lang="en-GB" sz="2800" b="1" dirty="0"/>
              <a:t>traffic-related requirements </a:t>
            </a:r>
            <a:r>
              <a:rPr lang="en-GB" sz="2800" dirty="0"/>
              <a:t>(e.g. ensure vehicles’ string stability)</a:t>
            </a:r>
          </a:p>
          <a:p>
            <a:r>
              <a:rPr lang="en-GB" sz="2800" dirty="0"/>
              <a:t>Focus on </a:t>
            </a:r>
            <a:r>
              <a:rPr lang="en-GB" sz="2800" b="1" dirty="0"/>
              <a:t>performance</a:t>
            </a:r>
            <a:r>
              <a:rPr lang="en-GB" sz="2800" dirty="0"/>
              <a:t> rather than behavioural/operational </a:t>
            </a:r>
            <a:r>
              <a:rPr lang="en-GB" sz="2800" b="1" dirty="0"/>
              <a:t>requirements</a:t>
            </a:r>
          </a:p>
          <a:p>
            <a:r>
              <a:rPr lang="en-GB" sz="2800" dirty="0"/>
              <a:t>Set performance levels in a </a:t>
            </a:r>
            <a:r>
              <a:rPr lang="en-GB" sz="2800" b="1" dirty="0"/>
              <a:t>transparent way so that both impact on safety and impact on traffic can be assessed</a:t>
            </a:r>
          </a:p>
          <a:p>
            <a:r>
              <a:rPr lang="en-GB" sz="2800" dirty="0"/>
              <a:t>Use </a:t>
            </a:r>
            <a:r>
              <a:rPr lang="en-GB" sz="2800" b="1" dirty="0"/>
              <a:t>basic traffic theory </a:t>
            </a:r>
            <a:r>
              <a:rPr lang="en-GB" sz="2800" dirty="0"/>
              <a:t>to make simple considerations on potential traffic impacts (e.g. impact on motorway capacity)</a:t>
            </a:r>
          </a:p>
        </p:txBody>
      </p:sp>
      <p:sp>
        <p:nvSpPr>
          <p:cNvPr id="3" name="Title 2">
            <a:extLst>
              <a:ext uri="{FF2B5EF4-FFF2-40B4-BE49-F238E27FC236}">
                <a16:creationId xmlns:a16="http://schemas.microsoft.com/office/drawing/2014/main" id="{C21B6360-EB7B-0447-B617-D487EC8B1CAE}"/>
              </a:ext>
            </a:extLst>
          </p:cNvPr>
          <p:cNvSpPr>
            <a:spLocks noGrp="1"/>
          </p:cNvSpPr>
          <p:nvPr>
            <p:ph type="title"/>
          </p:nvPr>
        </p:nvSpPr>
        <p:spPr/>
        <p:txBody>
          <a:bodyPr/>
          <a:lstStyle/>
          <a:p>
            <a:r>
              <a:rPr lang="en-GB" dirty="0"/>
              <a:t>JRC recommendation</a:t>
            </a:r>
          </a:p>
        </p:txBody>
      </p:sp>
    </p:spTree>
    <p:extLst>
      <p:ext uri="{BB962C8B-B14F-4D97-AF65-F5344CB8AC3E}">
        <p14:creationId xmlns:p14="http://schemas.microsoft.com/office/powerpoint/2010/main" val="34237992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it-IT" dirty="0" err="1"/>
              <a:t>Valid</a:t>
            </a:r>
            <a:r>
              <a:rPr lang="it-IT" dirty="0"/>
              <a:t> </a:t>
            </a:r>
            <a:r>
              <a:rPr lang="it-IT" dirty="0" err="1"/>
              <a:t>thorughout</a:t>
            </a:r>
            <a:r>
              <a:rPr lang="it-IT" dirty="0"/>
              <a:t> the </a:t>
            </a:r>
            <a:r>
              <a:rPr lang="it-IT" dirty="0" err="1"/>
              <a:t>vehicle</a:t>
            </a:r>
            <a:r>
              <a:rPr lang="it-IT" dirty="0"/>
              <a:t> </a:t>
            </a:r>
            <a:r>
              <a:rPr lang="it-IT" dirty="0" err="1"/>
              <a:t>lifecycle</a:t>
            </a:r>
            <a:r>
              <a:rPr lang="it-IT" dirty="0"/>
              <a:t>/</a:t>
            </a:r>
            <a:r>
              <a:rPr lang="it-IT" dirty="0" err="1"/>
              <a:t>lifetime</a:t>
            </a:r>
            <a:endParaRPr lang="it-IT" dirty="0"/>
          </a:p>
          <a:p>
            <a:r>
              <a:rPr lang="it-IT" dirty="0"/>
              <a:t>1. ADS </a:t>
            </a:r>
            <a:r>
              <a:rPr lang="it-IT" dirty="0" err="1"/>
              <a:t>should</a:t>
            </a:r>
            <a:r>
              <a:rPr lang="it-IT" dirty="0"/>
              <a:t> drive </a:t>
            </a:r>
            <a:r>
              <a:rPr lang="it-IT" dirty="0" err="1"/>
              <a:t>safely</a:t>
            </a:r>
            <a:r>
              <a:rPr lang="it-IT" dirty="0"/>
              <a:t>: </a:t>
            </a:r>
            <a:r>
              <a:rPr lang="it-IT" dirty="0" err="1"/>
              <a:t>requirement</a:t>
            </a:r>
            <a:r>
              <a:rPr lang="it-IT" dirty="0"/>
              <a:t> on </a:t>
            </a:r>
            <a:r>
              <a:rPr lang="it-IT" dirty="0" err="1"/>
              <a:t>roadmanship</a:t>
            </a:r>
            <a:r>
              <a:rPr lang="it-IT" dirty="0"/>
              <a:t>/</a:t>
            </a:r>
            <a:r>
              <a:rPr lang="it-IT" dirty="0" err="1"/>
              <a:t>normal</a:t>
            </a:r>
            <a:r>
              <a:rPr lang="it-IT" dirty="0"/>
              <a:t> </a:t>
            </a:r>
            <a:r>
              <a:rPr lang="it-IT" dirty="0" err="1"/>
              <a:t>driving</a:t>
            </a:r>
            <a:r>
              <a:rPr lang="it-IT" dirty="0"/>
              <a:t>? </a:t>
            </a:r>
            <a:r>
              <a:rPr lang="it-IT" dirty="0" err="1"/>
              <a:t>Maybe</a:t>
            </a:r>
            <a:r>
              <a:rPr lang="it-IT" dirty="0"/>
              <a:t> performance </a:t>
            </a:r>
            <a:r>
              <a:rPr lang="it-IT" dirty="0" err="1"/>
              <a:t>requirements</a:t>
            </a:r>
            <a:r>
              <a:rPr lang="it-IT" dirty="0"/>
              <a:t> </a:t>
            </a:r>
            <a:r>
              <a:rPr lang="it-IT" dirty="0" err="1"/>
              <a:t>should</a:t>
            </a:r>
            <a:r>
              <a:rPr lang="it-IT" dirty="0"/>
              <a:t> go with </a:t>
            </a:r>
            <a:r>
              <a:rPr lang="it-IT" dirty="0" err="1"/>
              <a:t>behavioural</a:t>
            </a:r>
            <a:r>
              <a:rPr lang="it-IT" dirty="0"/>
              <a:t> </a:t>
            </a:r>
            <a:r>
              <a:rPr lang="it-IT" dirty="0" err="1"/>
              <a:t>evaluation</a:t>
            </a:r>
            <a:r>
              <a:rPr lang="it-IT" dirty="0"/>
              <a:t> </a:t>
            </a:r>
            <a:r>
              <a:rPr lang="it-IT" dirty="0" err="1"/>
              <a:t>too</a:t>
            </a:r>
            <a:r>
              <a:rPr lang="it-IT" dirty="0"/>
              <a:t> (</a:t>
            </a:r>
            <a:r>
              <a:rPr lang="it-IT" dirty="0" err="1"/>
              <a:t>scoring</a:t>
            </a:r>
            <a:r>
              <a:rPr lang="it-IT" dirty="0"/>
              <a:t>)</a:t>
            </a:r>
          </a:p>
          <a:p>
            <a:r>
              <a:rPr lang="it-IT" dirty="0"/>
              <a:t>2. </a:t>
            </a:r>
            <a:r>
              <a:rPr lang="it-IT" dirty="0" err="1"/>
              <a:t>interact</a:t>
            </a:r>
            <a:r>
              <a:rPr lang="it-IT" dirty="0"/>
              <a:t> </a:t>
            </a:r>
            <a:r>
              <a:rPr lang="it-IT" dirty="0" err="1"/>
              <a:t>safely</a:t>
            </a:r>
            <a:r>
              <a:rPr lang="it-IT" dirty="0"/>
              <a:t> with the </a:t>
            </a:r>
            <a:r>
              <a:rPr lang="it-IT" dirty="0" err="1"/>
              <a:t>user</a:t>
            </a:r>
            <a:r>
              <a:rPr lang="it-IT" dirty="0"/>
              <a:t> AND OTHER ROAD PARTICIPANTS</a:t>
            </a:r>
          </a:p>
          <a:p>
            <a:r>
              <a:rPr lang="it-IT" dirty="0"/>
              <a:t>5. </a:t>
            </a:r>
            <a:r>
              <a:rPr lang="it-IT" dirty="0" err="1"/>
              <a:t>ensure</a:t>
            </a:r>
            <a:r>
              <a:rPr lang="it-IT" dirty="0"/>
              <a:t> a </a:t>
            </a:r>
            <a:r>
              <a:rPr lang="it-IT" dirty="0" err="1"/>
              <a:t>safe</a:t>
            </a:r>
            <a:r>
              <a:rPr lang="it-IT" dirty="0"/>
              <a:t> </a:t>
            </a:r>
            <a:r>
              <a:rPr lang="it-IT" dirty="0" err="1"/>
              <a:t>operational</a:t>
            </a:r>
            <a:r>
              <a:rPr lang="it-IT" dirty="0"/>
              <a:t> state </a:t>
            </a:r>
            <a:r>
              <a:rPr lang="it-IT" dirty="0" err="1"/>
              <a:t>throughout</a:t>
            </a:r>
            <a:r>
              <a:rPr lang="it-IT" dirty="0"/>
              <a:t> the </a:t>
            </a:r>
            <a:r>
              <a:rPr lang="it-IT" dirty="0" err="1"/>
              <a:t>useful</a:t>
            </a:r>
            <a:r>
              <a:rPr lang="it-IT" dirty="0"/>
              <a:t> life of the </a:t>
            </a:r>
            <a:r>
              <a:rPr lang="it-IT" dirty="0" err="1"/>
              <a:t>vehicle</a:t>
            </a:r>
            <a:r>
              <a:rPr lang="it-IT" dirty="0"/>
              <a:t>: are end-of-life </a:t>
            </a:r>
            <a:r>
              <a:rPr lang="it-IT" dirty="0" err="1"/>
              <a:t>requirements</a:t>
            </a:r>
            <a:r>
              <a:rPr lang="it-IT" dirty="0"/>
              <a:t> </a:t>
            </a:r>
            <a:r>
              <a:rPr lang="it-IT" dirty="0" err="1"/>
              <a:t>included</a:t>
            </a:r>
            <a:r>
              <a:rPr lang="it-IT" dirty="0"/>
              <a:t> </a:t>
            </a:r>
            <a:r>
              <a:rPr lang="it-IT" dirty="0" err="1"/>
              <a:t>here</a:t>
            </a:r>
            <a:r>
              <a:rPr lang="it-IT" dirty="0"/>
              <a:t> (e.g. data </a:t>
            </a:r>
            <a:r>
              <a:rPr lang="it-IT" dirty="0" err="1"/>
              <a:t>handling</a:t>
            </a:r>
            <a:r>
              <a:rPr lang="it-IT" dirty="0"/>
              <a:t>, </a:t>
            </a:r>
            <a:r>
              <a:rPr lang="it-IT" dirty="0" err="1"/>
              <a:t>permanent</a:t>
            </a:r>
            <a:r>
              <a:rPr lang="it-IT" dirty="0"/>
              <a:t> </a:t>
            </a:r>
            <a:r>
              <a:rPr lang="it-IT" dirty="0" err="1"/>
              <a:t>deactivation</a:t>
            </a:r>
            <a:r>
              <a:rPr lang="it-IT" dirty="0"/>
              <a:t>…)? </a:t>
            </a:r>
            <a:r>
              <a:rPr lang="it-IT" dirty="0" err="1"/>
              <a:t>Requirements</a:t>
            </a:r>
            <a:r>
              <a:rPr lang="it-IT" dirty="0"/>
              <a:t> </a:t>
            </a:r>
            <a:r>
              <a:rPr lang="it-IT" dirty="0" err="1"/>
              <a:t>also</a:t>
            </a:r>
            <a:r>
              <a:rPr lang="it-IT" dirty="0"/>
              <a:t> </a:t>
            </a:r>
            <a:r>
              <a:rPr lang="it-IT" dirty="0" err="1"/>
              <a:t>needed</a:t>
            </a:r>
            <a:r>
              <a:rPr lang="it-IT" dirty="0"/>
              <a:t> in case of </a:t>
            </a:r>
            <a:r>
              <a:rPr lang="it-IT" dirty="0" err="1"/>
              <a:t>discontinued</a:t>
            </a:r>
            <a:r>
              <a:rPr lang="it-IT" dirty="0"/>
              <a:t> production/</a:t>
            </a:r>
            <a:r>
              <a:rPr lang="it-IT" dirty="0" err="1"/>
              <a:t>assistance</a:t>
            </a:r>
            <a:r>
              <a:rPr lang="it-IT" dirty="0"/>
              <a:t>/</a:t>
            </a:r>
            <a:r>
              <a:rPr lang="it-IT" dirty="0" err="1"/>
              <a:t>maintenance</a:t>
            </a:r>
            <a:endParaRPr lang="it-IT" dirty="0"/>
          </a:p>
          <a:p>
            <a:endParaRPr lang="it-IT" dirty="0"/>
          </a:p>
          <a:p>
            <a:endParaRPr lang="it-IT" dirty="0"/>
          </a:p>
          <a:p>
            <a:endParaRPr lang="en-GB" dirty="0"/>
          </a:p>
        </p:txBody>
      </p:sp>
      <p:sp>
        <p:nvSpPr>
          <p:cNvPr id="3" name="Title 2"/>
          <p:cNvSpPr>
            <a:spLocks noGrp="1"/>
          </p:cNvSpPr>
          <p:nvPr>
            <p:ph type="title"/>
          </p:nvPr>
        </p:nvSpPr>
        <p:spPr/>
        <p:txBody>
          <a:bodyPr/>
          <a:lstStyle/>
          <a:p>
            <a:r>
              <a:rPr lang="it-IT" dirty="0" err="1"/>
              <a:t>Safety</a:t>
            </a:r>
            <a:r>
              <a:rPr lang="it-IT" dirty="0"/>
              <a:t> </a:t>
            </a:r>
            <a:r>
              <a:rPr lang="it-IT" dirty="0" err="1"/>
              <a:t>Requirements</a:t>
            </a:r>
            <a:endParaRPr lang="en-GB" dirty="0"/>
          </a:p>
        </p:txBody>
      </p:sp>
    </p:spTree>
    <p:extLst>
      <p:ext uri="{BB962C8B-B14F-4D97-AF65-F5344CB8AC3E}">
        <p14:creationId xmlns:p14="http://schemas.microsoft.com/office/powerpoint/2010/main" val="23181723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7109" y="1077029"/>
            <a:ext cx="10020968" cy="1240348"/>
          </a:xfrm>
        </p:spPr>
        <p:txBody>
          <a:bodyPr/>
          <a:lstStyle/>
          <a:p>
            <a:r>
              <a:rPr lang="en-GB" dirty="0"/>
              <a:t>Thank you</a:t>
            </a:r>
          </a:p>
        </p:txBody>
      </p:sp>
      <p:sp>
        <p:nvSpPr>
          <p:cNvPr id="3" name="Subtitle 2"/>
          <p:cNvSpPr>
            <a:spLocks noGrp="1"/>
          </p:cNvSpPr>
          <p:nvPr>
            <p:ph type="subTitle" idx="1"/>
          </p:nvPr>
        </p:nvSpPr>
        <p:spPr/>
        <p:txBody>
          <a:bodyPr wrap="square" anchor="b" anchorCtr="0"/>
          <a:lstStyle/>
          <a:p>
            <a:r>
              <a:rPr lang="en-GB" sz="1050" b="1"/>
              <a:t>© European Union 2020</a:t>
            </a:r>
          </a:p>
          <a:p>
            <a:r>
              <a:rPr lang="en-GB" sz="1050"/>
              <a:t>Unless otherwise noted the reuse of this presentation is authorised under the </a:t>
            </a:r>
            <a:r>
              <a:rPr lang="en-GB" sz="1050">
                <a:hlinkClick r:id="rId3"/>
              </a:rPr>
              <a:t>CC BY 4.0 </a:t>
            </a:r>
            <a:r>
              <a:rPr lang="en-GB" sz="1050"/>
              <a:t>license. For any use or reproduction of elements that are not owned by the EU, permission may need to be sought directly from the respective right holders.</a:t>
            </a:r>
          </a:p>
          <a:p>
            <a:r>
              <a:rPr lang="en-GB" sz="1050"/>
              <a:t>Slide </a:t>
            </a:r>
            <a:r>
              <a:rPr lang="en-GB" sz="1050">
                <a:solidFill>
                  <a:schemeClr val="accent6"/>
                </a:solidFill>
              </a:rPr>
              <a:t>xx</a:t>
            </a:r>
            <a:r>
              <a:rPr lang="en-GB" sz="1050"/>
              <a:t>: </a:t>
            </a:r>
            <a:r>
              <a:rPr lang="en-GB" sz="1050">
                <a:solidFill>
                  <a:schemeClr val="accent6"/>
                </a:solidFill>
              </a:rPr>
              <a:t>element concerned</a:t>
            </a:r>
            <a:r>
              <a:rPr lang="en-GB" sz="1050"/>
              <a:t>, source</a:t>
            </a:r>
            <a:r>
              <a:rPr lang="en-GB" sz="1050">
                <a:solidFill>
                  <a:schemeClr val="accent6"/>
                </a:solidFill>
              </a:rPr>
              <a:t>: e.g. Fotolia.com</a:t>
            </a:r>
            <a:r>
              <a:rPr lang="en-GB" sz="1050"/>
              <a:t>; Slide </a:t>
            </a:r>
            <a:r>
              <a:rPr lang="en-GB" sz="1050">
                <a:solidFill>
                  <a:schemeClr val="accent6"/>
                </a:solidFill>
              </a:rPr>
              <a:t>xx</a:t>
            </a:r>
            <a:r>
              <a:rPr lang="en-GB" sz="1050"/>
              <a:t>: </a:t>
            </a:r>
            <a:r>
              <a:rPr lang="en-GB" sz="1050">
                <a:solidFill>
                  <a:schemeClr val="accent6"/>
                </a:solidFill>
              </a:rPr>
              <a:t>element concerned</a:t>
            </a:r>
            <a:r>
              <a:rPr lang="en-GB" sz="1050"/>
              <a:t>, source: </a:t>
            </a:r>
            <a:r>
              <a:rPr lang="en-GB" sz="1050">
                <a:solidFill>
                  <a:schemeClr val="accent6"/>
                </a:solidFill>
              </a:rPr>
              <a:t>e.g. iStock.com</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72103" y="4043693"/>
            <a:ext cx="1023496" cy="358097"/>
          </a:xfrm>
          <a:prstGeom prst="rect">
            <a:avLst/>
          </a:prstGeom>
        </p:spPr>
      </p:pic>
    </p:spTree>
    <p:extLst>
      <p:ext uri="{BB962C8B-B14F-4D97-AF65-F5344CB8AC3E}">
        <p14:creationId xmlns:p14="http://schemas.microsoft.com/office/powerpoint/2010/main" val="1857126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30083" y="1828800"/>
            <a:ext cx="10267462" cy="5029200"/>
          </a:xfrm>
        </p:spPr>
        <p:txBody>
          <a:bodyPr/>
          <a:lstStyle/>
          <a:p>
            <a:r>
              <a:rPr lang="it-IT" u="sng" dirty="0" err="1"/>
              <a:t>Foreseeable</a:t>
            </a:r>
            <a:r>
              <a:rPr lang="it-IT" dirty="0"/>
              <a:t>: </a:t>
            </a:r>
            <a:r>
              <a:rPr lang="en-GB" i="1" dirty="0"/>
              <a:t>A foreseeable event or situation is one that can be known about or guessed before it happens (Cambridge Dictionary)</a:t>
            </a:r>
            <a:r>
              <a:rPr lang="en-GB" dirty="0"/>
              <a:t>. </a:t>
            </a:r>
          </a:p>
          <a:p>
            <a:r>
              <a:rPr lang="en-GB" dirty="0"/>
              <a:t>Should be based on expert judgement (e.g. by heterogeneous group of experts as suggested by STPA technique for safety analysis) and</a:t>
            </a:r>
          </a:p>
          <a:p>
            <a:r>
              <a:rPr lang="en-GB" dirty="0"/>
              <a:t>Supported by tools and methods already used in other fields (e.g. see generation of new scenarios presented in VMAD-05-04 CDV Overview.pdf by SAFE)</a:t>
            </a:r>
          </a:p>
        </p:txBody>
      </p:sp>
      <p:sp>
        <p:nvSpPr>
          <p:cNvPr id="3" name="Title 2"/>
          <p:cNvSpPr>
            <a:spLocks noGrp="1"/>
          </p:cNvSpPr>
          <p:nvPr>
            <p:ph type="title"/>
          </p:nvPr>
        </p:nvSpPr>
        <p:spPr>
          <a:xfrm>
            <a:off x="970722" y="217416"/>
            <a:ext cx="10263893" cy="839449"/>
          </a:xfrm>
        </p:spPr>
        <p:txBody>
          <a:bodyPr/>
          <a:lstStyle/>
          <a:p>
            <a:r>
              <a:rPr lang="it-IT" dirty="0" err="1"/>
              <a:t>Definitions</a:t>
            </a:r>
            <a:endParaRPr lang="en-GB" dirty="0"/>
          </a:p>
        </p:txBody>
      </p:sp>
    </p:spTree>
    <p:extLst>
      <p:ext uri="{BB962C8B-B14F-4D97-AF65-F5344CB8AC3E}">
        <p14:creationId xmlns:p14="http://schemas.microsoft.com/office/powerpoint/2010/main" val="3255366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30083" y="1761066"/>
            <a:ext cx="10267462" cy="5096933"/>
          </a:xfrm>
        </p:spPr>
        <p:txBody>
          <a:bodyPr/>
          <a:lstStyle/>
          <a:p>
            <a:r>
              <a:rPr lang="en-GB" dirty="0">
                <a:solidFill>
                  <a:schemeClr val="tx1">
                    <a:lumMod val="50000"/>
                  </a:schemeClr>
                </a:solidFill>
              </a:rPr>
              <a:t>ADS feature / function : our aim is to define </a:t>
            </a:r>
            <a:r>
              <a:rPr lang="en-GB" dirty="0">
                <a:solidFill>
                  <a:schemeClr val="tx1">
                    <a:lumMod val="50000"/>
                  </a:schemeClr>
                </a:solidFill>
                <a:effectLst>
                  <a:outerShdw blurRad="38100" dist="38100" dir="2700000" algn="tl">
                    <a:srgbClr val="000000">
                      <a:alpha val="43137"/>
                    </a:srgbClr>
                  </a:outerShdw>
                </a:effectLst>
              </a:rPr>
              <a:t>Safety Objectives and Requirements</a:t>
            </a:r>
            <a:r>
              <a:rPr lang="en-GB" dirty="0">
                <a:solidFill>
                  <a:schemeClr val="tx1">
                    <a:lumMod val="50000"/>
                  </a:schemeClr>
                </a:solidFill>
              </a:rPr>
              <a:t>, therefore we should focus on safety function (and feature, i.e., last item of the chain) definition rather than on the design approach (i.e. there might be systems/subsystems/features outside the ADS that might be called by ADS to perform safety functions relevant to ADS operation)</a:t>
            </a:r>
          </a:p>
          <a:p>
            <a:r>
              <a:rPr lang="it-IT" dirty="0">
                <a:solidFill>
                  <a:schemeClr val="tx1">
                    <a:lumMod val="50000"/>
                  </a:schemeClr>
                </a:solidFill>
              </a:rPr>
              <a:t>ODD </a:t>
            </a:r>
            <a:r>
              <a:rPr lang="it-IT" dirty="0" err="1">
                <a:solidFill>
                  <a:schemeClr val="tx1">
                    <a:lumMod val="50000"/>
                  </a:schemeClr>
                </a:solidFill>
              </a:rPr>
              <a:t>definition</a:t>
            </a:r>
            <a:r>
              <a:rPr lang="it-IT" dirty="0">
                <a:solidFill>
                  <a:schemeClr val="tx1">
                    <a:lumMod val="50000"/>
                  </a:schemeClr>
                </a:solidFill>
              </a:rPr>
              <a:t>:  </a:t>
            </a:r>
            <a:r>
              <a:rPr lang="en-US" dirty="0">
                <a:solidFill>
                  <a:schemeClr val="tx1">
                    <a:lumMod val="50000"/>
                  </a:schemeClr>
                </a:solidFill>
              </a:rPr>
              <a:t>operating conditions under which an automated driving system (together with the related subsystems, components and features) is specifically designed to function</a:t>
            </a:r>
            <a:endParaRPr lang="en-GB" i="1" dirty="0">
              <a:solidFill>
                <a:schemeClr val="tx1">
                  <a:lumMod val="50000"/>
                </a:schemeClr>
              </a:solidFill>
            </a:endParaRPr>
          </a:p>
        </p:txBody>
      </p:sp>
      <p:sp>
        <p:nvSpPr>
          <p:cNvPr id="3" name="Title 2"/>
          <p:cNvSpPr>
            <a:spLocks noGrp="1"/>
          </p:cNvSpPr>
          <p:nvPr>
            <p:ph type="title"/>
          </p:nvPr>
        </p:nvSpPr>
        <p:spPr>
          <a:xfrm>
            <a:off x="970722" y="217416"/>
            <a:ext cx="10263893" cy="839449"/>
          </a:xfrm>
        </p:spPr>
        <p:txBody>
          <a:bodyPr/>
          <a:lstStyle/>
          <a:p>
            <a:r>
              <a:rPr lang="it-IT" dirty="0" err="1"/>
              <a:t>Definitions</a:t>
            </a:r>
            <a:endParaRPr lang="en-GB" dirty="0"/>
          </a:p>
        </p:txBody>
      </p:sp>
    </p:spTree>
    <p:extLst>
      <p:ext uri="{BB962C8B-B14F-4D97-AF65-F5344CB8AC3E}">
        <p14:creationId xmlns:p14="http://schemas.microsoft.com/office/powerpoint/2010/main" val="336582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dirty="0" err="1"/>
              <a:t>Definitions</a:t>
            </a:r>
            <a:endParaRPr lang="en-GB" dirty="0"/>
          </a:p>
        </p:txBody>
      </p:sp>
      <p:sp>
        <p:nvSpPr>
          <p:cNvPr id="4" name="AutoShape 2" descr="data:image/png;base64,iVBORw0KGgoAAAANSUhEUgAAAmwAAAGACAYAAAAQ+z5BAAAAAXNSR0IArs4c6QAAAARnQU1BAACxjwv8YQUAAAAJcEhZcwAADsMAAA7DAcdvqGQAAPUuSURBVHhe7J0FnB0118ZP3d3djRqlBYprcXd3+HB3f3F3d3d3d9dSWkpLlRbq7v49/8ykXJatQXf37t7z/DZ7RzKZmZOTkycnmaTUEsEcDofD4XA4HFmL0umvw+FwOBwOhyNL4YTN4XA4HA6HI8tR6ulvxy0pXcp7RR0Oh8PhcDiyEYuXlLJSu94/ZclXQ2ualUmPOhwOh8PhcDiyA4vMereZaqW2vH74kvd+bumEzeFwOBwOhyPbIMK2ZdcRVqrPDcOXvDvACZvD4XA4HA5H1kGErU/nEf7RgcPhcDgcDke2wwmbw+FwOBwOR5bDCZvD4XCAUgrzFGYqzOGAw+FwZA+csDkcuQ5m9VmssCjdzlXMNdu4i9ltR5qduqP2kcnKyIM4MSwLmXFWFDcTxPO8cTgcghM2hyNXAQGYrTDfrExZs3Llk+0C8S6tCkkpCvBssobX7G523KZmO3TTPrJYEYizUAFCxXbed8Rrx3k8d5yPIXrykD+ELD+IQIagNCpU0C/3WF58h8NRouFfiTocuYjUa7PP+mb7r2PWqVHCLX7+w+yBz81e+VE7q8smQFgA9yynwI2yDSJQa7Qy63eBXlvEba97zJ79RMerJKfzhcjUwZuZHbSeWVld8/1Is9Of1WvynrEpLHLWWeb13G3NyosUs3Jzab3/nAVmo6eYfTHU7M2fJSJIcsXkkgClvV5Hs2OUfs8WegyR6ZGTzV5Svtz5kU7rem9uOxw5AtlqvhJ1wuZw5BrwAomgXL63iMR2yaFMLNb5BqeZTZyqHQjWf4GIx/YihBdtbzZ8ktmhD5nNhpxkm72ZaXah5PG/nczGTzdrf6HZtBk6LpKVL2RAK0g2Q64wa1orPSb00v73g7QRyZfSPXYHs9v3TffzwTfDzY5+1OzHIdqprDDbbNteZq8en5DHvNjuVpG8b7RBXIfDUfKREjZvozkcuYb5Zl3b/EXWXvjRbM2LzHpcbHb6c2YfQTjwgtEdN0uB7rvoFeOXrjmOE2L3HHHYh4zRbRe7VUV6OjcyW1ttwl3WTMigiRCFNGKaea/N7PbLvB/nuT4zHs8IiBPvyy/djisL3atMVbM9eya7r/QTWZuojWWRNaBn3qD9X2QNzxnYfS39ix5FoOdfxLOlOOt5s91uNzv5SbPXf06OrdPK7K1TzNo00Y6evaKI2PV7JWRt8DizLa4z63K+2b73mH3wq16N9NxyOxw5hzJttj754mETaroBcDhyBSIbfbqLOPRIdk9+xuyLz83G6viXIgSPfCPeI9Kx/8ZmO4iALC5jNmqsIuIVE1moU93s+K1ENERYBur4PBGwNduZHbWFwuZmm3YRZ5E9GSGysfN6IkK9zNrWVzylWU5prCmyOHKq2UzGcOmeXVsn1/6fwiadzSpVMft1THIvUFf3O6aPWWsRv5+Hm20jYnXKtmZbiwDC9UaMFLeqaHbYZmYnbm22rp5rjIjihEk6uTzSFSHS17uj2TlKE5z5gtlw7r8876II4Vk7mvVqIbI1QM8rOXRoYFZPxO+eLyUzCCdkc4FZz7ZmOzImTjhORO3z782+HmL2hGS+QM+3he5dpYJZDb33S1+YNRFxO19kGlk99Z3Z7U/oXZRO/xHKm6/1vlOU0Mq8l8PhKBlQg7BN/aneJepw5BzmmG27ttkbJyS7n4s8HPqA2W8iPoGkyBYwzqr/ZWadGpoN+FOk6kLZDAjIbLPTdjW7bg+uFEE51WwDEbBn/i8Zo5WJ7v8ze/VEs+YZXYYR+94nMvKmSNZOZrftJ5KWhxy9+KPZXnckY7s2E2n8QPeZIIL3Sl+zwzdMI6U4USRoOxGibUT2IqbMEnG7Uu/0h3b4mGJ5ULo3HibiKsI4dIJZ54tEBPHQLcsmikhWqSSSdkniYdtP74LX6znJAGx8ndmn/bShOHgGj9rG7O4DwinrebnZD79pg48IUk/cT0qnm0jan9NklM/RKT3v8CvMalUWiRYZPvRBkUIRtwC6Wr1x7XDkFmRfvEvU4chFiBB8PDAhYmCDtmbfiZDderhZx2Y6ILKyWMSMjw9A58ZmvRQnuLNENMIXlAJdeoxzu0rkDbJ2+0dm7c8w2/JGpfWh2YwFZhc8b/YZY7MEBtrfpjhXvqFjv4qcdBCROTAha7d8IIJ3rtnBIiezdf9de5jtDzGbK1uVdo/ivYKs4dG68+PEYwdu2TchazzviyJ0oFYVs6M30QaD85cHGcJKNZPuWvC8iOI8EaflNmAlh0317JA1nuHDwWYfKfDcYA+6VlPv4HIBwVVajGEDjaqL3NY1mzbW7EnGqAkNdezNk0RUT5fBxiPKPXhvyLPD4cgpOGFzOHINIiOzZ5ntfZdZ31HJoeoVzY7f3Oz7C8xO2j45RndcJCF7Q0LmmLVsZLZuq+TYM3h9ZEHqpl9SzheR+G2M2fufmp14j9nw8WaPvGn23A/J+VkiJ4yRO/dhs9F/iHxtJM6i6wfqmpMeMOtHd+wLZs9+n8QPXbZ61jDuLcXdn5hte5XZsbeaPfZ1cozzRz2m9G7SNbcondHJ8c6MCcNzl3H9PwD56qj3qpPshnuvRHfjXul4t09+MxsrgjVJ7/qxSBvYSYS2El7FlSFtwp983CGUEgmriudN9z/7mVS+KXbsbvbOqWYP/Z9ZRd4pJasOhyN34ITN4chFVDIbMNJs/StF1B7XNmO2hMrlzW7ax2zr3iJVQ0QSfkmO74oHqrLITbvEIzZTROfdgTomEhcHz5+ypdnP14hsHGBWq74OQPZ0n9jdCSGpSTchBE/EZK3m4XDwhj11sojd+WZPijBurHuA1nX1T88TB/SDJ/A8sa/jP6VkE1L5LOSGdEWSfhN5ArxL8JQtj7AJ+6yd/P6o9H4Ypg2uWxZElGrqubbpkuy+ABmFmC3+i5hC/jZurw3JaGVQKb0f7zkHmUleM+aKJN8uonab2dsDkvPg4PXNLtlNGyuZtsPhKDlwwuZw5CLoZqyYEITb3zDrdZHZNW//RY4OEmEjziNfJfut65mtu4bZ5h2T/Q8HmY0Zpw0Rr5OeMLvr44TEdWlsdqUIxZfnmDVvoPP5dUlyD5G3yniTBMZq9emUpL1N16R7ddiExHsFGYLoRQQShtXSsYzDYdB+OKBzMX4m0csXIl+1RL62S8kXpI+u4OVaRb0jz1q/WrJ79jZmg65PwgWpZxJED9xywfPpXny4AMbNSMaxhffAyyfi9prkv41I8N73mE1Pv4jdu5dIXg1trKQHz+FwlAw4YXM4chGQBabAoGtNhGnuLJGPF8wmM32GULeq/lUxe6t/MsEruHTHZOwWeD56lkQqpk02O0aEoptI35VvKi2RtA4NzY7dXOdFCCOB4ieMO+M6hencX2Cy3jqnmDU6XeEMszbnKZxvdtzDOiniwgcQ+SGTyGViGYf/CZGv7UQQedcFep7nGf+WegOXCVnMMEYtRYs6Zu31roTYrQq2V7rVa2sjT9dlmJIDEouHTHLdYi2zjRgfKDCJLrIMZA1PGwSNjwzKmD0jMh27XKuJnFbDU5mO7XM4HLkBJ2wOR65BROmUPmZ3HWHWuZk4gQhCRZGzwzYQyYAICH0ZByZCMEekgnnaQJ81zJrVMps62+xNuul0HR6vDbprW9cP/y0ZnzY47ZJsAWER6N4DjJNjTrYaIkjlZHk+p/tR4KOGTUQE500URxFhmTcjGdBfh3FgBUlKRIT26ZVs8mHE4N+1sbzuUBGtevUTDxu46xOzrueIqPKVpwLbV4tYgQbVzbYkXp6uy/p69/qSS/smZifuKiJ2pMSo54A/X8u1ImobtTd79gSRY5G+apJZWcl5bRG7HnwQIgyVnCYx7o3uXofDkTNwwuZw5BoWmbVrYPZ/G5v1v9Ts54v1e7nZfQeJSIkE/CEycNt7igd50f6T34arluKDQWbj6Q4tZVazssjOmWY/XSgCc7zZa+clU1SAl3/SP13fP/0aFWLyuojIoKsSz9Ld7ybdgIxxe+9knbsgGcv2+UVmoxTnCBFIphHJnO0/c5sPFgBdqJneNt4BlE9/84WIUTMRxdjF+zRj4PBqLc89p/M7i5zShQvu+VTvNlzyE/EkME8ax2JX7IF0K+sZeO+IV44T4bpWMpC8b97PrLaILmPwjhTR/QoSLFkwzg8v3odnmP0iItjvf2ZfS65xkt5LXlMWQgTdejscOQUv8g5HrqGCCNn7Zm/8bKGLsq3IW5t6FsagPfWN2WYiFKMgZHQPKu7Xv5m9/2u4MiB8SYnnS0RpwrTkmm5NRQA3S7oC+eqRr0GfYloQkYxPfjG79YOEmNQQGalTNfG6TZ6g+DeZfTo4IVx0T+69jtn6bURURPI+oQtQ9ycuYZaun4m3DlKlMGVOkiZLSc2jm5HjIksTZybdsuNFBoPrKj/oOqbywEPIe7/CvGmMg1sWSEfWcp2WSdqfDhGRYt46xrJxHUHbw/Tcr/dP4nRsqGM1RNDGS056FrqbSYZ3naRn/EYE7wYR47WvMLsfgox3s6LZx5L1HR8lz9+0drLO60KR7C+Hmu1ws9mrfHiRekIdDkfuwCfOdThyDRCbtKuuuUhFc5ECCMHvk0W20u7MMHYqkh2Ri1uPMDtehAzSwTqbkxjXBqGDuOnaFkqnVZ2EQPGV5hRWGSANmoSM2xIxbNU46SocJ4LFlB/hHM8h4tdWpITuVuZcGyMSyAS2i5UW9+Bx8S6VVvzResZFPJdCOV3Hce45Lg7W13HGdzUQeWKi3Wl8RMDxTHC9nuez85JJf1/qa7brDTrG8+aNmwldV1tkE68YzziLMXh5m7x6/ooibzwXH3TgreS6GpUVNSNt3jOM4SNgezPJIvLStbXrSi4i0hX0nqQzDJlBWFMPn8PhyBHIJvji7w5HLiMlLoEgAGyAyMHfSIvO16lhNvCSZOJavGt73azjmeQmpkPgGGkQMkEcvGAQPEhO5lgxjuX3HJEMxfRB5vPF69iHPEaQDoF08rNrIolrdzD75pxkd+97zZ75WBsiYivEitIGMU58Lp6f/bzg/fISvkxEmQLiZcrE4XDkDmQ/fKUDhyOXEQkF5IvAdiRDESI3fIwAWQNhrjGIUma8mE7apfcPsgaIA0njfN6B/VghjnE9ge1MyxTTz/t88TqOZwIixfHlEKr2DZIpNL4dYfZ2fx3juVYGK0obxDjxuXhmZJI3rMj6EifmTV6ZOByOnIN72BwOx7Ix32zXdc02aZeMTWMJqbl0VRZz8sAHC3yByeoL83kft38OhyNbkXrYnLA5HI5lA+8Q46bo0qNrDw9YSfD0xG5K3s9tn8PhyGZ4l6jD4VghIDYMiGegO2O8SorFiN2UTtYcDkcxgRM2h8PhcDgcjixH4XeJ0rJlAK3D4XA4HA5HcQC9DYx3LQoUyRg2yNrCeWaj3zVbzMAYh8PhcDgcjixHuWpmTfpYmBAS8laYKBLCxmfu4wfa1s+uYfsmRxwOh8PhcDiyGreWKmPfHzjerErt5IOlwkTREbYBdu6zXezy5IjD4XA4HA5HVmPf8tXtqX2GirDVLTLCVgQfHZQKq7E4HA6Hw+FwFAfMD2O6CEUH/0rU4XA4HA6HI8vhhM3hcDgcDocjy+GEzeFwOBwOhyPL4YTN4XBkPypWNKtf36xOnfRAHpQta1amTPK7LKxMHIfD4chSOGFzOBzZixo1zK691mzoULNx48zGjzd7802zdddNIwgnnGD2ww9mgwebDR9u9tNPZldfbdasWRpBOOoos++/Nxs0yGzECLN+/cyuu86sVas0gsPhcGQ3nLA5HI7sRIUKZi++aHb66WaTJ5vdemtC1rbZxuyjj/4ibfx27Wo2cKDZBx+YlS9vduaZZp9/btauXRKnZ0+zbt3Mhgwxe+89s1KlzE47zezLL806d07iOBwORxbDCZvD4chO7Lmn2WabJSSsRw+zE08022EHs8svT7pITzkliTcnnSjoqqvMDj7YrFMns9tvTzxsl12WnJubrqxy/fVmhxySEDy2GzRIvHEOh8OR5XDC5nA4shN40sDdd5stXJhsgwcfNFuyxGy99ZL9eK5q1eQXXHppQuS22kpWTmZufroIYGYcyNz06WZbbGFWt2560OFwOLITTtgcDkd2onHj5HfMmOQ3YsaMhIxVr57sQ97yYtKk5DrGwOGNW7w4PZGBqVPNRo1KzteqlR50OByO7IQTNofDkZ2IXrG8X3WyX66c2axZyT7j0fKC8W+QNbpCCXjZ8oKxbhA1yNzMmelBh8PhyE44YXM4HNkJvgwF66+f/Eb07p0QNr4GBZHQxXFqYMstkylABgxICFmMM29e8gsYH4cX79dfk69PHQ6HI4vhhM3hcGQnnnkm+T3nHLMDDjBr2tRs662Tr0XBnXcmv8ytBvgidO21zU46yezRR5NjTAkCIHigTRuzXr3MjjvO7Mknk2NM77GosFdzdjgcjlWDEzaHw5Gd+Phjs/POM6tUKSFgjDd76y2zRo0SEvfaa0m8+NHBPfeYffON2U03Jd2lxx//F+lbsCD5veUWs2+/NbvttuQ6pvbgIwaHw+HIcpTqc8PwJe8OaKlWanqkIEEjd/wvdsqzne2G5IjD4XAsH126mG24YdJ9+eefZp98YvbLL+lJIXrN8LRBzIjTv7/ZtGlpBKGlbBzztREHosYHCcSZMiWN4HA4HMvG7uVr2Av7DDWrUsessB3yul+fziOcsDkcDofD4XAsD9lA2LxL1OFwOBwOhyPL4YTN4XA4HA6HI8vhhM3hcDgcDocjy1EkhK1S+utwOBwOh8OR7ahg+ayoUsgogo8OBtgWz3ax3ZMjDofDsVqAOWUBKtY98K4Dx/LQoE4Na9y8tQ359SebMSefZcscjjy4p1QZ63vguBz6ShRLumCO2ZhPZF0L+40dDkeJxXyzJm3L2l2HVreHP51tz70x16xies7hyISqoJOOamPX79fBNrjwG/v6s4m4TxyO5aNMebNGm+i3XNI6LEwUCWEDkDa9t8PhcKw2zDbbtLvZhyeY3fip2akP6Fi15JTD8TeIy2/bw2xvhWveN/tllI55neRYESBp6fLGhY4iI2wOh8OxujHHbKOuZp+cYXbVW2bnsDJV1eSUw/E34DQQwUdnAqmHrBX98CSHY9lICZsP9XA4HA5H7kBEbY8NzV46z6xHa+3PSw47HNkOJ2wOh8PhyB0sNFujodnOa5o1qK59H07tKCZwwuZwOByO3EEVs2veEVk73ez9X7XvH6c4igmcsDkcDocjd7DErEYls6a1zCox1ZSPX3MUEzhhczgcDkfuYJbZSVuYfX+e2SbttT83OexwZDucsDkcDocjd1DB7L2BZrd8YDZonPbxsjkcxQBO2BwOh8OROxBh+6Cv2Ul3mQ0erX2fg81RTOCEzeFwOBy5g9lm+28i0nap2dptte9doo5iAidsDofD4cgdLDJrXttssw5mtSpr35cSdRQTOGFzOBwOR+6gqtk1b5tVOcHsPab1qJQcdjiyHU7YHA6Hw5E7WGTWpKbZOi2T6T3cw+YoLnDC5nA4HI7cwWyzYzc1+/A0s418DJujGMEJm8PhcDhyBxXMXv3J7JLXzfr/qX3/StRRTOCEzeFwOBy5AxG2z38xu+gxs2Fjte/zsDmKCZywORwOhyN3MMvssM3NvrvKbL122vcuUUcxgRM2h8PhcOQOlpjVrmK2RmOzyhW07x8dOIoJnLA5HA6HI3cgsnbd2yJrx5u979N6OIoRnLA5HA6HI3ew0KxdQ7Odu5vVr6b9RclhhyPb4YTN4XA4HLmDOWZHbGj20rFm67XW/rzksMOR7XDC5nA4HI7cQUWzZ78zO+05sx9Had+n9XAUEzhhczgcDkfuQATtuyFmN7xk9vsE7fu0Ho5iAidsDofjL5QpxiFas1IK+Z0vLqE4ABkjb35jWN7+6oq7Os7NNjt6S7NB15lt2FH7dIn+m3RWdG554b/eI/46cgql+twwfMm7A1oWH0PhcDgKBqWWmE2ebDZHv8UNc8w261nJPri6it38rNnJd04MXwMWO1SVIa5RK0w9kbWAKMwbJ10ZpnqDBxV74NiS9KFLaYdtdjke98F/OsdGPnFLE1lY2XRmLLKT9qhp5+9a0/a8fqR99JOO8aXo8q4LB0BGOsu7x9LrhPzOLe+6/M5xgGNxf8ECs+rtpS8Nk31HycYisz6dRzhhczgcAt1Cw78xG7eNWfvi+dlcm9Yt7dwzTrJXXn/bXn7trfRoMcPPFcw6fGdWv3l2f704+zGz/Q40y+QLGdwibC8lHuk2+C/nQH5x8TaB/M7ll462y5Qta+UrVLB5c2bZ4jgP24quA3nSWWbcuA3yO7e865Z1DsRz8xWe2NNs0jMibelxR8mFEzaHw7EUDLz+6j1Vwn3MTkkOOYoAJyv0+9WsU4cw/UTWYsrTZrftI2KZ7jsKHxfuajbkBTOmJnGUbKSELbZNHA5HrqOMWm203B1Fh4WlzEoXE7M8J/11FA0WefWda/AcdzgcDseqgfFVjqKF50HOwQmbw+FwOFYNzhUcjkKHEzaHw+FwrBqWfr3oKDJ4HuQcnLA5HI7iDb7ye1bhBoXBHHAUOOAKRckXZin0U+irMJsDK4k3FbZUWEfhNw44HMUHTtgcDkfRgyksrlfoqdBWYVeFQQorg9MU9kp/X+TAcsBA+XEKxXPmkuwB46eKqlv0XYUuCt0VeiiwHuhQhRWBfN9T4SMFvqycqbA8QO6eVojTfmQbfAxbzsEJm8PhKHpcpXC6ArPOd1P4ROEFhZXB4wpNFSYrHMeB5QBSCCFcmQresWzAFYqCL0xTOEBhjMJDChCq3gpTFVYErsEzx9Qp7ytA9paHYxX2UcjWWtL5Ws7BCZvD4Sha0LX2RLJpHypA1EYoHMYBgfnI8HZcqHC1wucKgClInlKAqFVW+EohgnQuVbhHAc8K6K8AEcSz8ky6PVLhAYUhChHEe1BhUthz5IfFyrSi6BIdqzBeAYJ+sAKe1ZcU8MyC1xV2VGDJqY0UblcAdJ3+X7JprypE3eL4DgqdFPZWoJsVnKEwUYH5SbdRQEceU9hJYaBCxPEK+yksCHuFC/LAkVNwwuZwOIoetdPfsxSGK9Bl1YADwokK2yncpnCOwoYKEDW6qg5XoHuTsWvE+UXhXIXNFe5ToJImPuTrUQW608AFCqTLOCbSOFUhgkqYCp0K25E/isq7A1Frr4CHdH0FyFcEBB7v2Z8KmyjgUSMvP1CgposEHC8d298qbKoAWd9Z4T2FrRQ4N0WBhgKciHRmKJAG97tXAQxTgBCie2U54HAULJywORyOogWV/yUKNRXwbOHtYLWFOJicSvR7BTxp8aOCuxUqKnytQGXJeCYqUCrtKxVOUMB79oUCFTJdoecr4JUBeNjw2lFhQwDeUaCSpmsND956Ch0UHPmjqMZPsT4sni66zb9UwONFgFyjB98poCvoxx0KACJGfLpQAST+ZYWHFSBvxKVLHo8s3li8dJB9us5Z9gkv3EkK2ypUV0B3AEQQHK1QFOLwMWw5BydsDoej6LGZAuTrGAU8Zjcp4AEDuygw9uhMhYsUqKfmKoA2CuyzeHcrBSps8IMCY52oiAHdpXjtoiePgeqNFKjkD1Fg7BzdqBA8PCuMXXIsG0U5pcTaCugKpKqFAl4vusqpzejO5oMVyBb5CuIHJlFn4pJfv6a/+yo0UcDrCvCmgfixQWw41FKgC/YPBe7PcrV0meLZdTgKAU7YHA5HdgBPF16RjxVYjP45BSpLiNvGCpAu1jzlXHQuxEo4Vq4QO0DlijekmcLFCnxBCuLSW5lf/jF2CUsIAcDDRyWM18axbMDXioKzxXzDu0pXNmMUAV3hECmIP6TtOoXYzR11JT5v/EWXAB42SB+EHS9tJHrEg9zRGIg4KP09TwHPHVOENOZAEcDnYcs5OGFzOBxFC7oiGZ/2uwJ1EJUxFXMdBQgY44Q6K/CRwK0KeEwyCVcmGGwOGIQO+SNdvHIMHAcV0l8GjkP2uB/etj4KdJFCEhn/1FLBsWxAgiIRKkzQdY1Hiw8NPlOgWxMwZpFuUQb/M2ZxawW60EHkNfE3ety4BuAtwzvbUIHuz0zST4PhTgWOA8bNdVXgK1O6U/ngwOEoJDhhczgcRQsqUMac0b1FgGxByOjmqqewrsIABbwZaykQP1aqVMJU0tPDXkK8uP5/CpA8rq2hcJcCYGwaYCwbxCxW3tGrApiry7F8FNX4KbxZjF2j25OvQPm6GNKE/jDmEA8bY9UgW4xTg6BHco/nFMRaj7FseFIvV6CrnI9c6AqPH5vE8Y58uHBjshnSiF+Y4sFlfGVRwcew5RycsDkcjqJFXQW+2KPShZDxpR+V8h4KAK8X49fomsJbRtflEQqAcWl8TMC1gEoU78e1ClTgED7md9tdAVDR4zFhLBLH4td9TAWBR499H5O0YhRVdxwfD/AVMd5Qpn/5SYF5+OjexDPLuLI3FJ5XYDwjYxIhXID52uhuj3P1oTuQum8U0DG2+fp0DQVwlAJ6iTcPUhdBIwDgocMrV1TwLtGcQ6k+Nwxf8u6Aln+1PhwOR+6BCu/bD0VoVAsxtUaugfFxeN/w4sWpP4oCx5cy+3WQyGa7vwbHZyOmPm12zT6JRzTXgEfvyTQU5ccp56nFMVxME+LpKNlYZNan8wj3sDkcDkeY1w3SilfFsWLkancc3avUmnSbM+FuUcK7RHMOTtgcDofjbAUm0fXxayuHXO2No8ZkHjjmYmOONoejEOGEzeFwOBiL1DzZdKwElizOXdKWLVi8rE+lHSUVTtgcDofDsWooparDe+SKFqW9+s41eI47HA6HY9XgZM3hKHQ4YXM4HEWPCQpxcW5H9qOoppRgrVdWN2AqjmWBtWPHJ5urFdyb5ayypSfSp/XIOThhczgcBY+fFVilgAW2WX2ApYQi5iiso8AkpPlNZcHktkxiyqSoq5vUMXM+82o9EPYcK4uC4gp8+MFSZD0UmA+NOfGYPiMCPWLC2ziRbV6wLFU7BXTlvzwjS5gxgW6cWBkw918nBRaHdziKAE7YHA5HwYLJbpnwlIr4QgUmuWU/LsxOpYhHBC9bfl1tnP9egSWE4kLc/wZMispXoEyEGjFKgbRZQ9Kx8iiIKSX6KWygALFnJQu+wmSCXOY9Y+1OEGuszPU9M8EkzCz6z/xo/+URWRmjjQIT80aw3BULxXM8G+DTeuQcnLA5HI6CAzPPX6LAF5ivKUCMHlVgzrNzFJhJvooCC7rzywTeECsW8o4gLl6NHxRYzD2Crik8MmPC3j8xWiGTiOGdYUZ7FvmO64iymDfda6yWAEmIyxJF4P2DSGZ2g41MQy4DrrA6+QJ5wQoXyBoiP1iBfPlcAeJ2hcJYBXQEoBMQ7RsUMic6ZmULCF7eOdJY+QDv7osKLGWWCRoCNymwgsYMBVZS+ECB5c4g96ycAVjZAMLGOrMQSdKMXjz0g6k+WBA+4iOFyxQeUeC9Vjecr+UcnLA5HI6CwzXpLwu4b6/AItt4QM5QAE8rUPFQAUOYWGmgrQLLSlGJRhyrsLMCC8UDKlG6zFgvlDQPV4CEAQgcS01B7vCG0J0KSYtzrPEsNRVGKLB0Eem+okCFndnlRSVMNy1dpmxD/li/sr0Cz8g5SGEuYrGYSiaJ/a+ApJNHEHuWIYtgsXXyErDYO8tPAZalWlvhNAXyIXprIXV0o9JtCtAJyBvLnJG/u6X78xQAJI4lq05ROFLhVIVnFVimCnA+LvDO8lSsPQrxv16BNKMHDvK4t0Jcsxb9plv2bgX0jwXp8eauTpAHjpyCEzaHw1EwwFvBou2QMSrFTMR9BohT8VMRU6HR5Um3KaAS5TygQsfrgsWCtFFZ4o37VIGF3hmDRuUIqKzx5uGxuU6BcW8sGh4X84Z0cQ/WDv1TAdIFyWMcHR42Vj0AgxQgCZBC1hiFaOLlw2uINwXPTiSeuYbV7WGLZAYynDddxqQB8ihyFMY6QrI/UWBpJsjUTAV0jesjscO7BQHHq4tXlEYA4xbxfv2ugB50VUDP8OZBrNCfoxUAeoUXGMTnwsuHZxagZyCSfNYpHaiA3rGGKe+FDqG7NBQcjv8AJ2wOh6NgwMBtPBlUooRM0AUKqHiphOl6bKRAVxQEjPFugMW6QQUFKmEqSypbvtjbWIHr8XYBiBSE61UFyBcD0/HAUKnisYtelz4K5yqwUHwcVM6zspZofQW6u0DsCuM6yAIL0vdS4F1qpwHSwLW5htU9fiomlznIPyJ+iBLJGNhFAU8Z5Bs9gKzhAUVPiBNrNrx2AE8uJIsuUQCBikQM7yyeWLx5kPoaCugBaK2Qd0JlvHZ48bgHugbwyEEcN1GIXbR437gn3jgQ77e64GPYcg5O2BwOR8GgsgKkiK7OvF934tkCkDQ8ZYwroqKMnpHoVYldoBFYrNgNCVnC63W6AoRsTYU4Vihen4mYVuw6BbHOi+OadlXgWekqhQBCAOimjWPh8BhyTyp2xktBGHIRq3tKCfQAQKTykrZIdOiujt2w5EvEsj5AAPEjFbrAuQZv6QUKWyhMVgCZaUXELtP8un1pXPBxAx9I4HGFtPVVoOsW/aQxASBw6DPkjzGSJymsTvi0HjkHJ2wOh6NgQEXaU4F6hfUXIyBMcazPtukvXY6QrViJUgGCvN4NKtAGyWboMmWAOIH5sa5UiJ48pneIgKhxXbR2VLgReeu83dNfBovT3baNApUuxBMwLon7Mf6Ne0Lq8noPcwHIbXXyBbykaynwsQkeVjxmDPpHT/BYNVGgGx3yD+jWJA8g73SLQ7r4GCCvtxOSB/ZXuFeBbkk+gmH8Y/yAhQ8L0Em8qNFjFhsOdIvnTTO+N2PW8P7RYAB7pb/xnox9ZM443oGxcHEs3urC6pS/o1jACZvD4Sg4UJlBxhgrxLizYxSY0oPuRbomGcQNgaLywbNFtxTzXd2iUEsBgpQJKla8WpBBpgthrNBDCkcpQApbKHAN3VGQL8YU4XnjOs4B4jNGaZxC7JqNlTJjmPD20C3KGDy+CgR47PDO8JUpX7c+rMDg+IsVchGlS/3lnVwdwMvKdB6MK4TcQNAI6Atdz8gbYhwJG8QOrypdluQj5B1SHfMxkhn0Ak8oDQPyFtKH54svQ/Gc0p36tgLkDcLHWDhA1zfg/nG8ZUw7dtHyEQ3AK4gHL+oq3aVcj35CQvHE8Q6rewwbeeDIKThhczgcBQcqK8gPUyLgycDbQMV3tgJf+kHmAISI+dm6K9yvgJfiCQUqW0CFjpeMLi4IFePSIH6Qp0MVGKtEZU96Dyrw5SfeErYZ64THhHvwkQAVLpOxkh4fI1BRR28LRBCSxz4VNaQScD3jn0j3ZoVDFBjITkWciygI7w5kHSJFl+WmCugM3rbvFOjCBHji+JiEcYyQZUgT5B6PKGCMI88Wu1UhdDQOINdMD0JXJoQwfkjC2DOuZfwiDQWIISBdvGOQ/kjMaHCgo3wYAdAbPnTh69I7FKIXlmfAA4jHF12FIPIBAt3tDsd/QKk+Nwxf8u4AaR4G0eFw5CbwXnwr1rOrasmzkkOrHYztgSRRgUXPVgQkLnYt0i1K5UeFSuXL1314QjhOFxjejIiYZn7EiXPYNe6XiWkK3J8xdgASCFHLdFjgyeFYfk1aPG88L8+Y9z3+K47XQ/w6yKyD2GX05GQjpjxtdu0+f3ktswF89Ql5Y5A/U7jwJW9Jxnlik8Of+6d+O0oe1ADp03mEe9gcDkchAaIFscqP5GSOAyNO9LwxLQLzrPHLF3eZZA3ENPMD5/KrzPi4IZI1wHbe3iW8JMuyjqSJN291k7XihGzsjePjBMgaXrg4rszhKEFwwuZwOLIXdGHRBUlXVeZEuo6iRTZOKcGgfr7m/VGBaV1KOnxaj5yDEzaHw5G9wPvFnGx413Lxa8xsRUGMYfuvQD/wxjJWzeEogXDC5nA4HI5Vw5LF2UnacgmLGbzpyCU4YXM4HAmogOPYMUfRgI8kigMRojfOB7sXLbys5hz8K1GHw5F+JfqO2YZbJ9NaFEcwlQMrFkAm8pu9vjjgPIUJA83ad8zer0Rp5k962mzHg81aLzZbnI6lYuZ9NhlbxTbEM5xK98MmBzLO/S3uis4J+d5jeec4ke6HTQ5wThVeKSq9dHK1EDeeYzvdX9V7ZJ5bioz9Fd5jeeeEeI+F+n1pe7OJL4g4K0OI4yi5SL8SdcLmcDiS8j/pN7P+/yueLXeRm87t6tjlx21un3z3m93wRN/i2X+wUBnR81qzqvX/uURTtiAQhtlmY0ealeMhU0FHMhH+aTvss62wvHNhn80VnWOXc2xkxl3F+89ebIdvVc6O3aKcHf/oHPvyFx2G4P/r+6dx855bisz9dHuZ91jeOXY5p1+6QytXlZ40k/jd1Vbi4YTN4XD8DdR72IFsJQrLwyyz7dY1e/04sy9HmK3P5KhMu5HWc8UGyB/PGpV0toNnLQ7PmRfSldN3MbtkJ7MdbzN7n2XQmHOvOAL5F8c8cKwaUsJWHNugDoejIMAYZroU+S1uQZXWgnQB9xlMhJtfnOIQeIfiUgFD7PN7h2wPImfXvWVWWeT+/YHax7uWX7ziEJys5RScsDkcDocjd7DQrH1Ds13WNKvPhxPF0aPsyEk4YXM4HA5H7mCO2eEbmr14jNl6rDU6LznscGQ7nLA5HA6HI3dQ0eyZb81OedbsB9Yf9QmZHcUETtgcDofDkTsQQft+qNlNL5uNmqj9XF4T1lGs4ITN4XA4HLmDWWbHbGk2+AazjTpof05y2OHIdjhhczgcDkfuYIlZuTJmNSurAvQa0FGM4OrqcDgcjtxBVbNb3jWrf6LZx79qv2Jy2OHIdjhhczgcDkfuYIFZ1+ZmB29s1riW9n1aD0cxgRM2h8PhcOQO5pgd2NvsoUPM1mmpfZ/Ww1FM4EtT5QKYDZtZsR2OkorZZpv3Mnv/VLO3B5htc7WOFcelqRwFj4VmnVTlMQfba/3Mxk/SseJe/6Hn7n4puUiXpnLClgMorcJcXvnrq5g4SioWibBttZbZ6yeYvTfQbLsbpPdO2Bz5QToxb75+50lHKonXs3Z6MTaOqPgiPf8C79otuXDCliOYY7bZmmZ3H5CQtvIYJ4ejhIEKq7IIWu0qScU1fkZSkZVywuYowVgivZ8t8vnlcLOD7tUB9N09bSUPTthyBLPNdl7f7KVjzCbPMhs7VeXZ89pRwkDFVaWCWfPaZhNnmk2YrrrLKy5HCQY6X1a2vF19s69HmPW+TAedsJVMOGHLEYiw7dDb7NXjkqVYbnpBx1jw2OEoSZCeb9nT7N1TzC542eyyp3TM9dxRkrHQrGZ1s9+vMhswxmy9y3XMCVvJRErYPGtzCLTIwlgNDx5KYOAH0D2a95wHDyUxLObXkTNwwpZD4OODkOMePJTAEPSbTddzDzkSyvDryBl4djscDofD4XBkOZywORwOh8PhcGQ5nLA5HA6Hw+FwZDmcsDkcDofD4XBkOZywORwlBXFqHpYhy8FQOv1iLswNnc/5nAjAp2hyOEokfB62ko6MedhOfdbsxhd1zOenKnlgGab+D5pNeluMpXzy2X8uQWRl4/W62JO3nWnX3Pmc3XzvK7ln02h+z51j1uwgs3Y7mi1IDjtKKBaa1apuNvJKn4etxMMnzs0ROGHLDYij2XuHKZN3Nuuyjiru5HDOQBVVmTLlrULVOrZg7gxbMG9m7pHWqgrvvmD2xGizLVSL55oO5BqcsOUOnLDlCJyw5QbwsH18vNmFh5h165WblTUETZVYsGW5WGlB2N4SYbunn9kmF4fFzR0lGE7Ycgc5tdIBBhwPRC4GKvK44Du/7OcXLxdCLmj7IllxSEsuBhm1UGExliu/87kQFiGEHEMu2zSFUtL5sG5uPudyJqADOYCS72FDkaePMvvjh6QyyzWolb3rZg3shavXs3Nu7WdXPTzMrFJ6LleA56VCRbNm6+nda/81OLskIXrYzjvArGtv7w7LReBhe/tZs/sH5JCHTYV79Gdm08YnZD2XIG5eu2Y5m/TsltZ/xAzrepTkgAxyTQ6gVhOzxrJ7JXUYRM50icK+PzjKrJtq6XrK1BzkbM2at7Sddt3TPv7gXev/c9/0aA6hgsIvP5pN2cRsvdNKJpkpqYQtGuDiXgkVxnvkGmGjx2DsILNfDzTbatuc7AKuUKGC7bXfITZ1ymR79SXlfS4CPXj7HbNer5pVr1syG+Q5Q9jIzI9F2G4822yN1rnpeeBrsekKVRQqciDHUF3huZfN7upntukFTtj+KzCIeVuyeLILgIxUk12ar/vNK+Yt5+p6jwV6hzkFWZnkImEb9o1ZjcfNbrvZbFpyOKdAuZiqQP2Nncs1YHOo0w47XPWbbHt9cRknbMUYFOpPjja7WKStw1o52QrLefCRxSsy6o+PNNv4XCds/wWqIDpVMmsvI7k4JVGMofl2ltmY+ewkx/4zZHTrlle6ncw+m2l24FAdy6YxiJG0roioKl699D0+13vsP0THCsrW5iJhG/G9WYX7zK6+M2mUOnILlD16UE462KzmpSpszUs0YcsmE+hwOIoBbpNNfKmNOHDbJLys7R1r6ATDDSAxKZELyG8//kbSkxfpufIyxi1FdlozrCETy7qW/Xgs7/kV3Osf59iPx/Kel/HcqbbZHa3MGvNs2l+KfNKrJCvbQvF4F4fD4fi3cMLmcDhWCRVTj9L//W62/WCFISJtdEeVNauuUCbDqlQuI+KV7nNZFbxLIjR45epDYDgIwYkQ+amqOLXKmc3ScXjP0u7QlAzV1jmurUC6GWSJewUoDufDPue1j7eO7tW89+L+DdRCr4a3hv30XhUVl2fkWN5r2dyrltkx9czWrKznIB7XKS7vx71rkB7xdTw+fnHv1nU4HEULJ2yrExjkvKEgQLp4MzIrn+KIkvIeOYrHJ5m9MT4J4+aYbVPTbMAaZgfW1skFZnVEWvpp/74Wyf7GVc36a/+EhmY/63dcd7MP25u1YgwKOqBwQiOzIV10rofZHc2TcV9BPfSvpYjVux3MJug6rh3Q2Ww/kSZ0qJos2Tcdza5uavZkm+Q898ATdrPuzzUDle7edRQ/JXEb1TD7oZPZ6G5mI3TusmYyiLpfKYW325rdq+tuaZlc+6vOH1Zf1803u0Dx9uUdhRdam72j+1bU/W9U3D+UFvce0dXsBj1/GZG5hei5o/iDfMwMBQX0syR8HFdS3iOL4IRtdSEtwBhoWualaXUTVjd0nxaquM5SxdSTMSuhNssi8Dwr80x6j9aqqM/Re6zNGLNsew/HMoEdBgeK/OzYwGwHERk8UrUVmpY3a8h4OuVvJel/G+lqO8aYCLVE4CBdt4jwDBXxeXe62abK+wsa66QM+3rVk3OUnbvHmW2lfbpFIW2k10H6wuD9w0eY7TNM6Wn7fpGqqronZa6V0j5TZLBjJZG2ydIv7b8s4rWjiOQDE82a6LnuFImqpOeoq+3XdI57bTPQ7CGRz/NEFg8QAVwiXWymaw+va7azrr1/glkDXXOXrq2jtD/Xc/8iggpe1/YLUxLP2rqVza7Xc+8+2Oz7WWanSDYbixTOjAJzFF9I/6Jd5zfTi7xaofvsLr07WWUieLLR/WwBz4Iur8wzKc7eeo9TmyRDArLqPYoxnLCtDkgZqUhebadWvVr9tK4Jv2ibsSurlYworbWrmF2lgrBHrWQ/ayA5tFaF1kkV1wrBeyjeFXqPnVQpOmErPliUGl/IzyvS+VdFfJop36enxCQQLCFm6dx0P3qaIEc7DzDbb3gSpyMeNlVOOzEOTjh5lNkJQ8y2FPEB5ai4VL7eniZSpOueEBn7ZobZTyJNeLYaiXzxJSnRfhcR7P2L0tb1Q+cl99x0kMiX0npb5ArSSJfrFroXZfZFka0/dc37Sg/sii4Ki5QeXbK9fzU7Qtc+o3g8Rzs967sif2+n8f/3p9nNf5hNWmC2vu576Rizr0TWPpmZnG8r4ud8rZhDGbhbbbMf1zAb1CWx7SMV8OYWROaeo0bHjWq41EsbPlkBPQeNsrXUwKqzMs+l8+eqAXS9ZERDLmveo5jDCdvqgJSRwrWDKoFOMuhD5iqoshihiiB4hKmV2IhKyy/7HAfxfPwl5DUEGeeoSMDceD3pET9eS8jvXjFOTDvzmhgfxGvynssvrXieoGPPtFZl1eGv/YDMuDG+ECv2pe/hKBYoCzMS9h5mts5AkSiRmhEiT1VSaxKzc1ljtgamX7DylSlESxwqAOIFfuG8toer/ADsPTqD5+55EUS6KD9V5bmuGi6QR7zaAEI1RsRpHvqmZ5mttCGLfzKtjRKZjO4JPFbz9F7/V8/srU5md4t8Eg+SB/PjHWfqetLjASek1wbyqLTDuDUhvLPSJv6lqmR5tu9UmZ9I96mQRnMUc6xf1ay7GiVgsHQdPZmU6kSwadHWgWjvItimUGTaQZQwgu14XHGiR3ZpFK6N5wnsRxCXkBmH7cw0M+ODzOdI7xVAvLxpxfP67aH3/15l5RCGFVBOuEfmffKkN0PbNJjy3t7x7+GEbTUhKiWV0RaqxDZXa3s7VWR/aH8jtdpxDdenklBEujRP037o0pRSb1Td7HC1qhrp+Lky+te1lIFgTp2YqH7XUVyOn6bzdM8shQoE3TEHquK5p43ZHSJM+6qyCBmr65oqTdzrzUUk91ecW1uZ7VVX53TfnVTw2D9S946VHtcwYPpkPR/pnaBrw+BtHcc7caL2O1TWu6nFeZOuPVqtqHCtnmN/3ZcusJqKf7HibZl6zjbTL3HvV3on6TjpcNxRPBFV5YtZZt9OM/tmusi39Gk+xluog77IeDfHuyzkzepAdhTCsIEMTE6NPV4pxoo1S0lVOKx/Z0vXdmOw/+9m7X80e0P3RffS24bfQCbTdCkDbNKtCpbquDAtvddVY81a/WTWur/KSj+z00fpuvRCfiI5jdfGe0WEfVVeW6i8nq/ne3GqWWc925mjw+m/hOUo1oiNykv+NOvDrCmy79f8YVZJOnqc8n0XSAzKoLCzto+TnUPv0J9jdX4t2e8N1aDHDlIXhI9v0vjoFjaYc9vIri4dtwm0TY/FhbL7D7bV/dWwCD0YREjvtYfsOeNAr1b9cHWLxOZXlvJepGuu1zHuvTRB6T3PcYvudZvqCmxzOKewmY4fIhveWNczTpP6Zl3qIZXlliJrNG7A9op3is7XlB2vofc4Rs9+v57tZqW5bbb1+pQwhHrdsZqBkY5Byoui4xqmOwXl71VFhUH7ezFwWS34/fXLwGwGQF+ugn5aA7P325utyUS3Or9BtcRrxfHrVFDuUVwQyoX+XaJrHlFh2VwFc08VmCe0fZ6OcW03FTTc61z/mI4frwL5tArqux2T6RjYJz0qQ+LjKfxcca+RUaFFxZiit9sFh0fwgNys/Xe1/7oK6Em6lm6xyxSX52AfsoaRukj331oFu5ee6QO9y54yDBvrPW7S9YwrQjaxa81RvBC9Swz0D+4vgraDd0o4VnpwrfKYMWKA0+E3vS6SIH7o0owE7g0mABWuVdm4RDr6uvQMRCNFJQQYu0aDYSvGPgocJgm8X/HZANukHxGJW1UdY/wcrX/K1IGq8LZVxcQwA7pKF0uXuS7z2uBZE8K76Lqxqffvcl1zlJ6XNAG/6Hys3IgfHyne31F8Eb4cDhvJT11lMNPc0I0ZCdh52r5Ndg4yg86yTVngAxtsJHUB9p6PW4h/n4gRNphzb0rnN5T+4J2CJFaXzf1atvoM6el6ImoXyE5/KvscPtRRnFN1Dfb+O9UdZyoOYzjf0X2+WyNpNJ+qY+9pvyXxZd+P0j7XMz4Uncc2H4yu6tzBIn8P6lno+qVOifVQC11Lg5/zYDOVu2v1zjS871H8O/TsG+rZjlA5ekPPv/TDHsdqR4ZJcvxX0AXDQOf+XZPwhpSdgk3hA5Gg/K0rUOfpegFMPtparXNa/VQW26rygAidokLIFAYHDDdrpvOMxVkKHX96igrwz2Ztda5Jv8R7AAmktogtQyqOHv2TwdpgQxW6zQclY3TomtqblpGe5UQV0s4iapvo3Nrfi9D9nhiQTUW4pipdHh1DxLU91Mpk5vb9dK8yKrzbDE4qbd63m85doBboOBFU7tFEz9buh8QDsZHSa6B7xLFNjuIFxomNlYFH35dCethP+suYLozK6apYHp6oykK6it6AqdKFcboudCVJ1ygHw6Uvv+sYF703LdH9htKlC0SEGF/2wYzUG6bz1+vct7PViFBlcb3Cy9IlujHRI8gXQxBGpUQKsD9M6ccJfonLc1PpDlc6+6g88Q4PqsJ7Xo2Xg1TRhLjpcxGWpNfy3IRQVqX/j09OyiuVF95txtcxNg8P4EuqYAfPTeRE9xbPRtfqHwqO4o0rpZcDesi+dzHbV/kevcLRhoO4HVRJ/6Zpv550GvvdRnYaPURPquhYK9lBuhj7zTFr2jeZIgdPNY0bGgkMK9hlqBpHsp8dZT+xx3x9vRmeL6VL2SAe+thScd5XeWNYzm/SP+qSuyckDZz1ZHPLi/zRYP5aettR92rzU6Kjl4qc0e0fyykTVbfStTeOS7r8d9XzfSLdPnREcv6W8Uk9RPm4Xdt1lFYH7XeXzQd7U/fomXh/x+oFttWxmiAdDaQMkjJeIY57iYgKnFeRYyZcqQqJiuSjdMAyg6IpSN1UACmYz6kCG62CTYEB8ToGYHdXC+dhEUQqHsheHGsT7/WIClxfVSqfpmm/q+0PVci/1j7PGcfi9MSrJ+CV+1KG6QS14ABdnWk9a29wLenpWUfL+EDg+BJosrbn6IaU+19lMOZqY5SeF6ODu/xFVWQ9cOcLeCIybJyjuEAKcIAMd6cBZiMhR+hNhM5dLJLeTg2Dxmo4nDvKbAdVNvurosJFy0D8TjLqd6oSYZ8KosfAZCxcSEfXn6NruJ7uyVNGmm2nCuxArlc5GCRd6q34HXW+q9I5SNfxO0IVB1yICmOPjLR21r17Kn5oGOj605Q2z01Fw/7zIpTst1Ql2l5p0tj5ULpNOeijxseGamiEOkxxLxuTxP1eOs/+COk3DZHWunar35JK+lDdm3R4PlZm4HloTKH/XHsIFR5l2lFsQWMUm4d9Zzt260c7C9jO3MfLht48Lb0fpl/GaOJtZX5CvnwGz6vx8Yf0+w3ZVb4wxj7iiZ6new3Q8YtEFJ9fQzrGcBYheLeF6K2+QnXHSKVNgwZcK7I1XOUtfvzCF6d4yrDTfMn9hQjn50qPL6fD5M8Zenm5dH2E0vk4vTYMcZB+xwYH9cUYvQPHPlHdw5fUT8q2Mw0PCF+FOgoELtrVCBSVSiyMYVM4mMpDJTe60UMhViGPY33yInTBKMSukxiNQsl23E9PJ4RHB+8SGWLmee4PiWIgd95bhO4oFbzYzRMMjfYxGlRKmfcCb6rielpG5HYZGVqGL6nigZiB8D7a5tP2zOfiwVSXhecLyShhPu3+sZPZBmrhDdSzxYG6eZ/PUXwwR/mKt+wfINOlExNUBsZAiqQjfAAwCwUTyPMpMvoLguImmKZ0Zqfn4/Wjde0fGdcvnRZD5/CA/aYKbDr31z6NhKhLHFualsD2jIznxNv8t+dGn3Xx76p8hisE75rSBDxz9IwDytSUzGvTZ4G4IY/47KQ1ispMaXMvrgO8Z4jnKNaAGG0tQr65yPpravBWT/UlNJDJa4Vg+/Ig6Cj6pviZ52NX+98MYnqMj8taq4HLbAPH1Ut0jcYJSNVqKcJwAYVIIIOd1/2iPSd5bDMYpTQe07O/IPt+9O9mO6lRhK2OzxLrobgfHk3bmcMNAGl/0MHsgZYqK3qgn1UuQfRKO1Y/yBrHakQQaKrwUboT0pbJNtXN2lYzO5/xDkLsqomI5SH+Ur4pSHirGBvG+LQmlczOSq8PXasqhfvqON01e6mlj0GhMMfxQhF5dv+2z3bY14W45gGtwJtGmd36Z9IFO1HpxwKc99pMzFMatA7x1FXSM9P6Asydda4Cz+ko5liqMMtAhu7/I+6K9sGKrudcPJb33KrsA/bj/ZYXN+8+YD/vdTEtkHlN5raj2CI0plPiRYCo0PvRuaJZR9m8PUWsGEISv+SPyMz6uF1OYRDkXqCLtLFsOx+C8UUqHlu663tru7ZsPEMFTpN9/yb1oOVVpbi/rF+ee6SIGt3zrEZyrxri18u+3zcx6dqHlWWqbeZvRBzKw7hoVv9oo1+GBNCFetQgswcnJeeXjvNzrHbEPHL8R0QdjV6opdCJV6clBeV/jc1+656M0QGhG1LHows5tobib/g6U+cZS8D1fDQwukfSPQnCvdRyZ1xYA5X+X7slM82zjE6cYiGmFe8RnzO61AFjHCCEpXTsNrplVbCZnmNIz+R+Y5QuXx7F8XBxgDXgOkJo2en8uzMSsviFWl6Xt0gmMAUMfO2v9PjwAJBEfLbo9XM4HI5sRLRRf/MyaXu6GqDPTEnGlbGSBt4mGqXYyBgVspRZL4RlzgS+FB0sssP1TBnyx5pmT8nuTpRN53ps+Lc6D/m7tonZz2ursd4guTY8j+qEaMfTn7/XJTofe2u452yRw4vUAF9D5HLGWmqU637z9Xs7XZkinfEdY2M/r8eNxvwUxcNxME62nGekMQ9BHaB03kw/Mor1A0N6eI40GcdqQJk2W5988bAJNUsudeO9Rr5mtqk0rG6joJgFgTjfE+SJMQdLtVT3p3uHiTlHz0/GKhyvlg1dp3yp9qcK50QVyP66hgHWM5XOdO0zGPQ1ET3OM3Ca8QSMjSP9437XMZ3/UPEZV/AWaeuXLhy6MO9Xq4mBpUwsOkvpcV+mQCCuNm2s0nlF6TBX3GI95ygd5179VaCnavtJnWMOLAbU/qgW3TUijIyroCuXZ4CA8kxLuFbx3lTajJ1g/3M9J8/C+3CP9xS+1zatUJ73AhkMPIafKT26R3k2rueZCqxkQ3AH/SyLpwdvsVEyGK+kgUpg5BtixGLXDZqWzHd0LB+MRRr6iwqtjEDLTQvM1mUNsO1Tx4gV/GDWZwcLc4MVBGSXIFFM2fSWbNVkGq4ZtuodHcNe/6zzZ/9h9vAkkSHZPKa9wd7+oX/Y1zD/oK6jnvhSdhLPFF6rV3SOcWHY3/NlH/F6DdT12NRxeifsO7byN20zDpN41BWMoxujPMbrxthk7jVJ+9Q/1DehLlHAVvPc1DOf6vjHei5sNLacbtFbZd+n6NwEBbo1P1Ic6g0+lqCeYswy95mp+O/pHB/QcH9W+ODZeTbuy6TRvOfnSh/PIXUXz8W7arNg7Dtp4gB56yUxy83FcmsEolrioHdqU3+qlepzw/Al7w5QsyBl/SUOZOYnR5tdfJRZBzUDCqpQA7QSBcpPlhhPFInzGBr2+SUu2xgBtjlPvHieAOL1IF4Tz8f4IBYKjvHu+aWV9zlDaRJSz9/f0gMxbjyeeS378V4g89p4zxiH6wjxXQHnMp+tIIBX75XHzR4fKUJzrth1crhEgf6Vj483O+8As669S+Y7OpaPqgpvP6sW2wCzTS4uWFuXDcDmjPheDbL7zK6+U+wkOVwgwGYR8rNVeW0eIG60iXnt7fJsZqaNjOfjvQHpZz5HTIu043WEuB/TjvFBvCYinluZa2McwPNlPjtxYrqkEe8T36MgwHPSID/pYLOal5rVa/7X85UkSJZ9Oo9Ymg2O1QEUMxbKvOB4PI+SsR0VnF/2OQ4yz0fE62O8zPNxn0C8GBfkl1aMFxGvjchMLzNuPJ55bea9QOa18Z4xDr+Z75rfszmyB+hmNNDREK8MiI+xjga7oEDaeUNRgAo5VlqOkolot/KzVXltXowbwfbK2sxMGxkR9wlxm18Q0yINEM/H/fxsbLwmhnhuZa6NcQggxonxSJsA4n0cqw2ZWeFwOBwJ0lYqs543ScdMrhQh0nXMrH5fa7On2iVjH2Na+SKSu1WFnqWsrFdVVQiMBWJ9UD5yKXDwrPF99AyMadq7ntkGzJlYVITR4XDkBJywORyOv0OEhFU2Pupg9kc3s9EK33RK52taHinRuVrlzN5oa3Z4XbOeldPlqZZ1jY73ELlbX2QnNupXCrqOZXGYhZ2PbHg+Aotyt1oRQfwPYDA2y/p0Z65C3gk56R0ZKP5wyxBl2e/qcDgc/xFO2BwOx18Q4eBLsydFQjapZnbxn2Znj06+FGsZyRCBbsAYoodMvyxfxhfLt00wa/d9MuA4sLHM+FyfEh6WwuEL4sBzoveKOJnEh+PxHkDn+AJtY5E91tVldndWVOA3TKeQNw1+430Bv5n3ImSmD9jPPKe49O5AYu9qoY0FCgIDyY8YaXa0QgDvmpkuId4XrMy9HQ6HIx84YStMUHFEY50LyKx0HcUDyrOmzCmlwNe8//vd7GqRkW4DzL6ZpfOyGHjFbhehe2cNsyfame3EUjQiHh2qmN3QLKRimyjOZSJjS6TrpHejtt9V/GtEdhpB/FQOzmqSTFFDt+KTrZIlcHaoZXaH0m4RyaGe54zGZlc0F2HKcMOlp2yAnnGPQQq/mu032Gy89netmzxfI7x7uk/HSmZ3an9jlvPRc+6q5/2fnrOdjt/TxuxZEcYdeYdYLnXNeop7l655q5PZ8Q2TdRNZ/5de13Z6todY87FG8mV2YxHUsCpJWr67Sg6s7PG2riX9sCYwaSvsq2c7T+l0rGx2v87RbdxH77z03o7iC/JQ+Z8Tdo93zIX3zDI4YVtVoKSxZUxYWUOreKwqsI4qAiYcXKGy/9vCkPf5CBiRgkbe59U+Y4z+9Xs4igYiRUySzJqbkLanOpj1gsxIhxYqQJqeE5HZpaZZOen09iItLOa/rvQaz1xvyIkAqdlEx9pL1z9TGgeIjM1QmienC0qzqPW6Ii3M0A4PYzFq5odi2Zxj6pkdyRI80t0m2r9GBGc33Q/yl6lPbDJXVHnFIZSFoAl7iQAdqzSasQ+B0jMcrf0tdA/S3FFpXdjI7HsRKtbB3UPxX9E7rM/XxPPNNtf5j/XMLODeXM95q8gia++unb4b5Gw7xWmh9OuKyLFQ9vEs4aa0IXpfdkz2WRic9/hM+z1FYDnPe1ym+CzWzZqLBOavCqSuMMqpY/kgD7CZMays/ZJussA65YDxlCu87t/axbzPtyrP+F+Q3z0ouIVxb8dSOGFbFahQMgHhcTL2D8rI3qRWdG+M/EoUzoYy7p+oEvhaxvtT/YbJE1fiulWC4tdTBXO2KrhLVclcrnBVC7PDmWxxVdNaFcS046+Myu6qiIZ1MTuBe3tFVHwgI8zyUXTzMd/S3iIz34pc3CuSVlE6C2digeomfc02+9nsoHRB6O1FRPpONduX5dgE5gPcqJ/SEWGB2HDNbgNEpH63sDj1dkp399+S+aboxmSN0cv/SOYZZILmfSCJsk7MpA7uUHqL0CMqiRR4tzqLjE1eU6FHUrY4HxexZl1fEGdoDxM/6/z09DyTOjf5Ppk7C9AFDM5R+YYIsp7oGnqHtQeafTUzWcKHtFj+rflPZo9PTD1rQkhT11zSJJnwdONBImmKs9/wZB+iSvlgPkJwj96He7NuYxgbtzJ2xFGwUN5AuPACPyT7fpKINasMrDBfdN2hIvf9O0tPpIOnrMjmxfRWNb+lv1ur3GDbL0vt+xV61q5q+ISCWVDIfE5tl1Z4vZ3Zr3pf6rUCvbfjb3DCtrKQkkKy3pCi3qaCspMqKFrxr6tgxxULQkB5KayZSqxWEC3yddWKvluGmkWil64nGuNn7JMeY2UulfFf2oIiXmaagP14HdD+ljI4V+q681XpnKvAMlbH6zlDRZc3jZhuREyPkPcdIuK5+MyKQ5fT5zJUeFHC2B4dr6T7sfpBnGk7II2fb9orc29H4UD697rIzFoiUcyMzjI5R0iHTpUuLVb+svzYbS2V5yJK16pxAFhcGh1jOR0QyJHykkH54F5VLD/2NDsvXVaNsWd4zKJ6R8Izbm4yGSddpV1FYrbm60uByZrzWitIFet7PijiRGASUBBnaiddkD7SUsRk7tA10+anS/MIYZZ4PVdXEUomSv2Q8Xc69t2MZHk5CCBp8sxzed4MhF1d21NlgUlUmUCa/bf13FwTFvmW/UgfLRDQcG+RP5C58oijCKAMpEv+c9ndM6Sj28mO3tTM7MRM8kVGsk2IysWv8g6SD3eHoLPuctiJ8dOyECDl2V/3+UL2Erv5N/se44B4LCI9d6lIJLb9vNS+n6NnDZ5f4uZNI3M/pscvIfMdMkGc+MxAz0c9RH0U6jkdZ+kptrHt8NmlSp15bWba8d4gxsnv3o4Vws3EykKKtrkqD5bheGiSWZ3vzBqr9X3YSOkfCosC6pfxK5uInLWlMKaKW6Nc8sUcYBboD6er0kNphS6KTzcKY2RQZCqbNXUtrf2tdbyVtlmiinFArTD6GYreQvsM8M5ELDuPqsJt2VcVX3+zbVncV2DsEOkEKB2+tGut9MMSJNpnCgeOgZ66P+8S7hfvqfcpJ41ZU+d6KUDIsEusfUfYXM/L2KMySuMZGa1dhprdpYopREIWis/70oqN45gimP6hWnrvtXV+DeSVeW9H4SGV+ViRp0vUuDhQlRCAjNRUPn3dyWx36fhL0rGn0qXHWDEDxHFmgTShH+k+6wzeME4VjQgg3rYnuE75jQEiLG3ACJQvcLEqJ8oAs6UPn6MDeawVBAtydIKe7wQ95+WjdVB6FhefDuqVoWN5ESoghcyxcbw7z0KZQG0z9Y94XBKic1wh81L2UfOlyxdph2EQ7EJyM9PKe++MU46igPLhdJEz9LXnQLP6P8qmDTJ7k4ZCar/ovWDcYm/pZLCTOkY2dlC54GMbdBGCHhZB1zni8AU0Ni9Ax1iiCp1eT/aSuqRB+cS+M6aR6WmiXjFFDbY5LhcVoGeD34EtBqs+UP2DfacMVtD9GWrDOqFcz2XNZevrUz9on3RC/SHU1TGG5vDLMwVwX5UV7DLnqFs4R5wd9A7UR+voPdin4XLwCJFalWNWTAgKrmvr6V2w7d0Uj3oips27xLqrYZp+qO/ivR0rjUx1cKwA0RC3l9I1kwJOVOv4ZRGSuSpFEI7+a5j1U/iovdlvXcxubaHIOnemWih448AjLc0ebpN0pbzcLomPd2pA52TsDNMifKDWDKDlNKxbsoD6nc1lCBQ3fKmnQkJXEPusT7q0FAuUO8ByKCNFDIfNUMWbtuIZK/Oxni14Q1TA8L7xzIFMqvC8oOdiLM+bisMYG57tRt23VFqYIVF0O/2oc3STvaz4ffRs9/OewqFqOY7okTzjpirg7+v9DsTrpmdpI3nRJcwz022AfC7AO6N0eRymgnihdfLu36TyCB7G+EKOwoH0YFMZVLpA11EetlLYSBULYAkcKoF6MrYssXbtqGRZmkykRST5Vd6FDxWE+Ur3UZUVuiGp2OZgrBX4hbzsqEqB8WpcSIOG9WwZ78W9HofAET8fBMKD8SdQ4Qks2QMOqK0KpJbZNeiREFUpPmNE3A/kUvrIe1Kx0o2Jp4+PI3pJBnjzWIKO8Xm99byUVdb4Bdyea/GY0Yhi7Bpj6CABgKWBeIew5m4GogHO+0yOQgR5qAyI5HmDVN+/lK5+LfvJeTxtv3dNhrMwRrGv7Ni6isc4XcZosn5me5WNSWuq3Og4Xf6DZMOIj817XvZNamGnSpeCTRTwOr+ttPjaeaDi3sIHO+i59Aid5Ri6xn5E1OHvpGcj9GzY99kqK32kj3TJMp0O9QFrm2KnH2+lfV2/kcox5+/WPYfK9mLHf9D5MKSH9JUwH8PEc0yRs4fKz02qr6KX/APVCw/LLhD/fh1/W/Y9rmd9guoSrsW2/6T3JY0uXKeyvq3sCffm6+rhafrUL93Tesex8nDCtrKQpJg2gM/48SYNlELfLMLSUMQJpatBAVEh2kitsnZq+TDNAAOPO6pAPKmKijXYAOvE3TJWlZ0K504qZJurpcR4ICoD5nOiAjgnHVPDvU76XRWYWm1fzExaYLvJEFBgdta1dNF+RNdLPqD1dooKyMkqhFsyHkjpMh4jLPKeGqYw2ajeKxJRXNxUznV0/MSRFhYxPlnv0D4tsBT2Hto+SRX1nkOTipExSLeNT86zft2xanmxdippQEpDN5PSfVTvRtrH63220zszPorB2rS26BrDE0F3LkaTezMOCdd/y1S+jkKC9GSOZM/Ys69leId1VyWjyor1Be9WPuPpYq3C49QAGbOO2WkpIaELHKQ/iU4pT28cl3Q5ssD0jF5m00XoqcD4uAA9fjntxnxJZelqCLzuP1e6wXqMgPFtrE+Yn6XiFkG/MqH9Z6Yk5Qmy9JUqCtZpBHzgAIJHWYiXRhIVy8ElfyZr5F6tSnOI3v8q/ULm5uu5WB+XypBKex9VvHFMGl4Snv2c0QkhvUdl5fe1Evmw1iTrNXLDeI+8945kwVEEQPbSszvpDRAgTt+LWOyb6jb5WkV5zlqZHWXbdxiSjMu8UPZrPnZK+jJPcbBpx8t2kdyz0ucfVE4af590k9L4OFnxH9M9WIcT3KO64FLZeqa+QUf5AKWaWB09FHwMM17pDVYdkKn70Xt8tgjSKXpO7HsNPQvqR0O8coY+4cWKPSaQRfT/KJVb7PWtCjQo6P7l3TeU7eVjGL4Mxz5fpToKb91t+mUNU8B4y5tSPa6vczRMaHDhRbxF5Ztn7fNrIg/qCT7WQRiUHe7NRzyke6/eu7WI6MncO30fx8ohQxUcy4WUbpIK0BYiZIxDg9ycKDKDR6ihWlYDVOgOhMQoDh646HmghdRfFQ5eA8DC7F+qwEK8IDy04LcTqcPw401oqEJwc0qAflMBuEUFeqwKzLOqhOAtYTC2ChpeN8YLLXXZ5wGE7QZVGjeqUB9Mq0tx6erJ7HqKg7JJF1CwSBNX960iZc+llWkonHpH0qTi5pme03scLkM0UkYpdG8JH+vcnTpHhRu8FQIVbgMV3vWqqEUmGdyuwvym5EfhB1vSwtNzYGAmSx7b/KZ7q9ILY5aEJlgaL9SFB+nS1yJY7fvLuKvyOVN5QZ5sKSM+VfkzQ/m5mbaZd+wG6en6MtA7S+/Ra9xMeJj2lV5QGVFLjBd5YQD+jtIp8vwspddrYLI4NOevlAHn+hOlb5dpO9R2Cu+mlRqLVf+Rp9Jim3K2xzBVAnqOoB+pvnHuZz3/OnquY9Q42E1pb6b7E/dx9FT3vFX6xzOGris9M+9LpRqfuV96/UE6xnN1/0VxaBgpLjLhOB9PPK8yydi7fbR/AY0sXdtX1/KRwv/p/Bl6Vz5c2Frym4490PVX6x25d6gEtU954t7h2fIpx45CgmT/kPRiD+kLDYy1ZLOeUCPzbJEYcKXy8zqRlfqyvYw3ZIwmpA3QkIG40MC9XXnOeEUICvt8kRyHrUDafpMNxE6Ch6Rvz+uejGV8TPmPp3lj2cM11EilcY1OzFMaS3Vb0G0CGLt2gwgR9r2+6pAw/6CQVjuhSPCBTPzgJl4HWTtPZeEC2WGcAy15B6W/O44A4Vzp8Zt6rnP0vg/o2b7S8wbSKPD+76Knis+1C5Qo6eOJA2fq2vfU0OLjIZwNvEtFPVsYzypQ1v+nezMuFrRO7+1YeUhFHKuCMVLEo6V0XQckBZsv3rZVQaQ180GnxFV+nQrSZmqxgFBeJOXoCaBQVpCiQvhoER0lMnWcjAIN9TdEUqapxDFVAAiXsC1jMkQV4Ycq6L1kSPbSNT1FgCA1FPb8lP4RFZymfc1a/Zy0+kiD9Aih/OhfGFeTAc5B6EIB030zyR0uf7B0zEL6jGzHL+XCBwYc12+8FFKIRwLgeYjXUuGCmC4/sxU33FPnabECr8OKAMqj30Rm7pWBvVbG920Rk0DuySSdm6B8vJtzqpxGi3i8Il2D5HAeUveUDP1A6WvIax1Dn16Tob9K8e8QafteehyyFz3RBtffKiP+K9ek+nBQWgk8o3svVaYMoCfPq2L5gEYF98mE0hii579L93pRaVO5EHdQmv4APSvPSFljf7J0ES/44IxnppH0qCo3niu8G8cVZqmg0rV7p9JGhym3T1OxUQmn10JS79H566jAeD6eX8c5/1N675lcqGPjFJd7D4M8cr2j6JDqyToi6JD9xdrHS1tWRmh//bLqx9NtRHZkryso76J9pKeCrAuNVNkuxrMBprg5qlHSNU+PS/AUK2709IZfDJyue0x6CvYRccK7BsJHNHl0IjaE6Zlp3k+kUfZ9iHQqzDogpI8UCGTczkTwNisuY9rSzYAa6TPxsU2w4eyTgH6DXRfChzHxAoHTNLRp0IOQdvruTAtEdDzK8TnCecVFdiC+i2PlkYrOsUJI6xgY2kwBDFLh+yztjqTgMiEmUxDQ4l/jO1V2MsIgKmsESjpPikslhjdrXbXG1/rRbKP+ZtsPEiFURRG7l+LA1gAlhBeDUzc1TcpN9GzlhymqEP5QJTBCBDNUTALeEcYcVFeul9IvYzDygvRj90xUDp45div1oIuSm2ufQa5lFCk+YhjPwI6eNU0ipBXJGa3WcELX9pIxA7/iaUjB/fLeO6/8HIWEkBlpIF9jhoLMc2xzPmYY8TL3QTyWmV5E5jmuUYaX1TZLTOGJiJVcvuD4ss7FZ+R83mfiNx4H+T1zvD4+V0Tm88brl3dt5n0A51Z0b0ehAwLDh1Yhz2SvaPDOQReVP3VEQugmhfg3+SlprOPRYhhHfhhNw1R4QGms84Nsna7pIzuP5ykzn0M3ekrcfxDp+l4NBuYEZLjBL7Lb39FQWMY9hslujpJ9/13xaPTExjc9NqTJjAQQLZ45E3E4AD+EeDo0xIUwnln2mQ8FmFeOCDFOeF+eNwXXkz7jpUF36gZtV9C1zKlIL9N0pRvvmXlvkOfRHCuBZaiD4x+QotIFysDTF9qbvdI5mW+HcQtvTPnLI7SLCtz5rZLxayAqaRjoLwRPm665X4WZ7k8m6Dy3udldarmRbmkpO1MIQJDogmSmdTx4AA8cbnZacLRg6E5Zqv0plraGYiUQg54fA0DrhsGjffUezEYPIknC24W3LCYZvYIcny7DwPgdPnb4Us/0ip6bjwPKKz7GAzDQ+lWda6w4sfUJiZsow4I3EGPwjq55UIGPJUaocL8i2ZVS+rTeeOa8947P5sgRKL+pBOhC3VQNGMpCXh13OFYrpG/0fDAYnvGVj8q2MSCfY8wnOEn2jTG1dG0y5ouxxtjEaGv5wW6G3gIFxixipxkDeVM7swtk37HjzNWGHR6a2stbRQLv13nmN4QkPawGOcQRO0h3+2Idy6v7PNPS34zwi2wsXnB6bN6XbX9e9QmXxsZ/tKOxHuIyvF/Ba6bfF3Q/TPadLcyelhz4GO10xpjpGYakz/uc0vwf49JSeeFZpD6h6xbSyEcU96pu4SM6ZHXjeB2XHKJHMe/4zfgujpWHi2xlIUkxcPg5KXZvEZ0easE8re2tBluYaPRpETAGcuJF2qNOMlblSxEkiBXX9hfhYf9P9tWKu0itrfMU+OyayWWZb4rB3LjhZ6mQMHbmJ+13VksltJKk7NNUcB5JvWp8dTadgpSZg4rD13Xc54fYvROheBf+mTw/Ba2/0t5nWBI3esAYDMtn6YF86lo+ouA8pJT9w0dYmPATwsgXPtdKHsxHNVRpMfZhuAgYcwthZ0Zqm2uDcdK1h+het0s+jM9g3BpfC4ZxUWnajFmi2yCMudA+5JLrg/y078gt8FVpgOe9o6AhHaNbnA+iMD/byBbLrIUxiIxNxP4yQTQ9Knw5zLhFPlBgMmWAvWQs8cfsy85OkM1j3CKTQDNW+Wg13iFzLKOG7X9Gtg8PHgSLZc0YC4aX9UnZ5sncWHgpb3douv2J7CQfoNGDshRKm56UQ/SMP8lm80X+CXoXxmTiteNa6h3sKZ479plbkQ/h4lyDffXLxNDMH8jYMxrT99FLpOe7VnUZzoLaekY+rqMXhY/dIKY6ZP20vY2upc5hmTqcFNRfVzBWTfFjXRDGreoc47WZqofgWDWU6nPD8CXvDmiZSL4kAgX75Gizi48y67CWSldy+F+BgqVCxlc8EKslFBoKkhQ+lHSd59wi4hE4FwPnCZn7xNG1uJpDBUWI+UDa2iZp7hWu0bG71bqjFbWdDMKbKuD/yLe898lEeq60El3MvTLjETgGuCnIm1a8Js8zBmRuEyf+xmvZ1vVBPmxnyg6s6N7/BXR1vPK4moIjZY3OFctMDpcoyLDax8ebnX+gWdd1S+Y7OpYPPOZvP6eatr/ZJhf/N1tXHIBtH/G9WYX71EK+U0wqOfyvgU2S/WEOsUCiCNgj7A/b+g3nMj1f0V7ltV/sy34x9IQhJSzrFsD5TFuYpss+U0WxegA9Ft0HpEnG+0SEg0K8TybS5w/XRPsK4j3z2tO8aaXXlNEzh1VFAOfSeOE421yf37XaDvJhm3txjrgrc+9/C9KjG/ikg81qXmpWr/lfaZckSKZ9Oo/4z+LKLSCtVGnD59UQlChBFCcqNIjnooLym3efOMJSb0K6H8C27rGUrClOs0oJWePr0tAdml/u5b1PJtJzIU3i5H1GtgkRedOK13B9fP+IzOPEz3stv4oT5BOvzbwX25n7ea93rBiL1ZQtrZKNbHMtUHmjWDPnqEAtyD9OSQ/IoJSMA8tROFYdyFAIZA2wH+1PapuiN+wf9iq/fcWjnljINZnnM21hTF/brHdL9yFfjC6G9ORn+zLTyYv0+f9mXzPvyXZmmnnTSq8Jz5V5Lt3+2/Nmngdcq3NBPhxP9wNW5t6OlYJ72IoLVAgZ/Lp5tWRMwY+zdCyzADiWjVzwsPGJ/FeX6N/3svp6YYx2LkEVRf261W37zXvZwN9+t6/6DkmO51IZoQKcOlH6vptZD9k797AVH6i8MtSGcc0MTQnTwLh9XzGQUQ552JywFSdQCcdWjrdOVh65QNgAzflZU9PmeY5httk265a1N8+taS98Mdd2v3ZmYshzqdLDPpRTjV+ZOYVy4MVLEmED2HbyMK83yrFsOGErYShJhM3x75ArhA3jlauGXoStT0+zd040e/Jbs/3u0LFcI2wRVPqEko6SRtgcqw4nbCUMkbBde5pZp3a5Sdgw3jhdMscV5BJwODz/otm9v5htcp4PyC+JiITtZLMnvjHb/3Ydy1XClivAtg//Tg2yR81uudlsWnI45xAd6iW1Dl8eImE76nCzKhea1W/hhK1Yg7E97+xvtnMHs2ZtjTnQcgoodKmKVqpCDVsyTxZtidhKLrS+M1FJ4csPzH5W62sTFeo5yWFHCYITttwDhG3UT2ZjjjM7/NigAzmHJaVVx6UTdc6fIn3PNeMu8IX8PbeZrfGcWe3GTtiKNXiv0R8rfKGMjE2RHMJ8sz23aGAXHdTVLnusvz31ztikIss1lFWpbr29Wd0uf7VIHSUHTthyD+TtAmX8L/erEZaD7jXZsTo1y9orF/e0ufMX2Y4X/2CzWZMqF8c3V6tv1ukwvbtYfEnkrDlD2Mg8vGy8H9u5ZsBnmp22i9l1O5qd/brZ1c/qWI3kVM4g5jveVf/6qmTCCVtugvwln3PRtqsx3ryB2ciLE6dSnbPNpjKOD49TLiEStJI83CklbCWfi8eKmnFLZCi/uRT0zvPTroLwq0Keb7ySHGK+41nzCtzhKDmgss4s47kU9M6L9cs8bzP1y2iXXJVDCDkAnxzC4XA4HA6HI8vhhM3hcDgcDocjy+GEzeFwOBwOhyPL4YTN4XA4HA6HI8vhhM3hcDgcDocjy+GEzeFw5A++wCtGgaVUQfjJOF4sgsPhcKwATtgcDsc/AYlgCpjiEuaZzWWOPWER07fwmX9+8bI1pM/ucDgcy0LJnzg31zHL7IQdzW7Z2+zUZ81ufFHHWAzd4VgWRB4a15GuSGfKlDIrq2ZdtjuBWMSkUS2z9Vqb/TnV7Kthao1meXOUKQEXS7CEZ75X+FwHcnEVEse/wwKzpvXNhl9hNlukv/nZZtNm6DhLdjlKFnJmpYPVDdahLE5rlYmwHb6b2X0Hmh39uNndT+sYi6EXB1CjsQ6oT3ZbuJhrtoZMwoD/pfuOAsd175id8Yg2qiT7jiICk4sXly5qEbaqDc2m3CgzP8+s5kk6xkoHxYmw0UBhZYbiIvOighO2VUSqUNt0Masto7qomCgYs19v29PskPXMHv3K7LVvxX8gQVkOONoCKenbA8xmQpK9877wIOPfobnZr5eYvfCj2SkPS/zZTiRUHsvJhlWrmHSNzqZLNMuJPmVz/U5mTxxhdvkbZuc/qYOVk3OOQob0p6z0Z/uuygKRCLyeWQ/peZ0aZrfuoyKr7eOekN4z838xqMtZo76MbPrXI8yG/KkD7hVcPpywrSJSr9qQK8za1Eu2HQWP9heY/TZaG6wH6ygcZBC2B74wO1wteKuanMp6UE4hasXBK6uGyPprmX1+phO2IocqxKpqyP55bUL6HYWDU54xu+llbRQX+1JUcMK2ikgJ26DLzBrXNDvreR3SsVJZ7vnhy7nyar1UVatxpiri+WqJlcrmykzPu1DPeMzmZt2bJoRt6B867oSt8JBB2B75yuzgW3XMDerqhwjbZmuafXCqE7YihyrEKiJsf1xjNmOu2aWvqkqkTsx2L63sJQQThyDriWa1bU+xcL7Zuu3UENzA7Hjp/O2v66APBVg+nLCtIlLCNvQKs4oiD02O146E6F11qxlYHhGGx84w239ds7bnO2ErdDhhKxw4YcsepIRtwg1mP8verHumjjG2qjh4aosbZpttrwb5a6pDnbCtJFLC5nRjFQGfKK1CHMb0eCiwgFfQ4XA4ChN4rPgqOj+b5GH1BXp8HKsOJ2wOh8PhcDgcWQ4nbA6Hw+FwOBxZDidsDofD4XA4HFkOJ2wOh8PhcDgcWQ4nbA6Hw+FwOBxZDidsDofD4XA4HFkOJ2wOh8PhcDgcWY7iS9iY0LAoQkR+5wojFDbye4bCCBH5nSuMkC3I79kKK0Tkd64wQmEiv/sXVgD5HS+skI3I7zkLI0Tkd64wQmEjv2corADyO14YoZiieK50AM2cqcBKA4WFuJborWZVKpg1OkY7hb3SAWvcMeFg+iwFDt5tlsLCsFc4SFc6ePJss33WkZxPMRs7SscKc6UDJnekPPAs2QB0vTCfRfJvKpMw6nqzh74wO/QqHSvMlQ6QPXlQmO+MEZ+hUJj3nGPWu5fZl+eZ/e8Vs4sf0LHCXOmA8k2+ZoueR/BcLGIuPSw0YMsrmc2+1+yXP816nab9wl7pQPcP9yys/EDOyBhZFyZmm+28hdlLJ5gd+ZDZfS/qGOW9sIB9Qe8Lqx5dHUhXOih+hI2Ke8Cz1n7GBVa9RnKoMHH/TedbxQrl7YBjL7IlTItdiBj1Z3kb1/U1s7rNC55EIefBb1mbCSdbrdrJoUKDxHrOKYfYJuv1sENPvMTGjJ1UqIZzwNhuNmf9ZxKDVpSVWVn9fXW6da32mpUpzJUf9M4NG9S26y8+3j7+sq/d87DYBLIoJMxWI+GXMieb9TjabH56sCChSrL0Nxdb14pPWbnCbBhIzp06tLALpOvPv/6xPf/qR4Wq53NFGPsvPlzs5IzCkfPKAD0fO8gaD9rDGjdckBwrJFSQXX/qnsts1B/j7MRz1FopZE/MsD9r2+Seb4pMqGIraDKBnCeOsgb9d7RmjQqZsUnvN16/h110xlF2412P22tvfVao9mX6NFVtVS8267JP9uj9ilBsCRsepveutE+vO9c23C45VJhYLMFRh4eFgQsZZ51ids0PP5l17WZW0LYMOX9wp716/rG2g/S60CGDtUiCLgo599i4lfVtPqzovQ+6d71vNrff3/vQKtZNjxUi5qn1XU7yL13Iy4QN+Eq29NBTzbZUpVkYBlWVRZVPd7XfX3/JardIjxUikDNLsZUqZF0fOcCs9Z6H2uLNHihcL/ryAGH+7lO7fKuN7dz/JYcKE4skBxZQL10Edme//UvZk1P+MGvZKPH4FSTw5P3cz85cq7tdfWNyqLCxSO9YFPb9szfMNjr9CtmXcwrXi/tfkBK2QuS1qxFlytuiQm79RFCQi0LJwGLuW5iWpAjljGYWlZyXlMmeFbiXlKlkC4soDyqItBc2WQNB58rQYihEFLGcC5usgUTOjLPIMkjpFhdRzYQnuyjIGlhSpooUoRBfXC8a6pQiQlHZ90TvC9OVvvpQPAmbsLgoPR9FhELugQ0oinsWKbLwfRcXp7EWqwFF9b4u5+xBztkdwe174aA4c4diS9gcDofD4XA4cgVO2IQlKzG6dNHi0vZZv03sq182SI84VhVLlqxYzosl58/7b2xf9N9opeI7Vh4LF61c/+bEafXsza93sBFjWqdHHKuClZXzlBm1g5yH/dk2PeIoCCxesnLV3FcDNrDPft5kpeM7/o6V1ftBozrZW99sbzNmV0uPOFYWOauZkIFnPtzPDrz8Wdvn4pe0vX96Jn/c//oxdurtt9trX+wSSEV++PX3TjZ6QrN0zwGQ8/Mf7xPkvPf/XrYn3jsoPZM/HnzzSDvltjvspc92twWLGBn7Twwe1dFGjW+e7jlWhEnT69qlD19q+1/2vB1xzWM2cGTn9Mw/MXteZTv9jlvtqscvtO8Hr50e/TsWLCxvPwzuZXPmMw+BI2LarBp21RMXBjkfetUT1m9oj/TMPzFfMjz7nhvsyscvtm9+7Z0e/TsWLCxnP/7Wy2bPLcw5D0oOXvl8Nzv4yqdt74tftoffOiI9mj+wSyfeerc9/8leNmde/no95I/2NmKsN2Ly4ifp+XE33Wf7X/q8XXD/1cGGLAv9h3ezo69/0B544/9szKQm6dG/Y/yUBjZA8Rz/RM4SNjw41z51nm2/3su2f5+Hbd6CvwY5sz1pep10L/GuffLTprbDei/ZJYefZaVLL7ZFi8qohVwrjUGcMnbJw5fLMBwetvNrbSyL6JVkfDNwPVVKF9o2675mB279QCBh0aM5f0H5QCYigndNLdyt137DrjrqVCtfdn44hicigv1LHrksFHiX88rhthdPti8GbGTH73qjrdPpS5suYhHBduY+RHiwWsBX/t+ptvsmT4djM+dUs1kZpGHEmFZ25HWP2MARnUM5yCvvxcqXXPSO3vXyifb+91vZcbvcZBt0+dSmzvzLPkyfXT0Quog/1LD7achadtnhZ9g+mz8Wjs2cU/Vvch45tqUdfcOD9vOw7kHX/ynn0u6FXgZ+GtLDLnvkEtuk+/t26Lb3BvlFWUGEM+07cvz4p81twy4f23XHnGhVKjL5ZKl/2J1rnzrX7nzpRLc7GZglnYWkVas0w47Z+VarU2Pi3xoYkyXnufOTD1uQ/7e/rmsVy8+1e884yNo3+zUcR87Rq7lEv89/sredcdfNKgtV85UzNidXkbM12zixeBSpSd3RttMGL9iBWzFrpdnzH+9tB13+rB0jQ3n09Q/ZuMkNQ+ts2Ji29km/zez+149Wq7enKqxH7fib77Xz7rs2ELzH3j1Era9W9lHfLe1/D11uVzx2sV3+aPJd+oSp9YOHaVkei5KMidPqBjk3rP2n7SjCe/DW98sULrGXPt1DMnnOjr3xATvi2kfV2mpsT75/UHCXfzlgQ7vn1eOs39A1AzE4QXI+557r1fKtbE9/cIAN+7NN6Lq4+MErg0fj4gevCPfCOJB3Xw9cP+w7Eoyf0tDKl5tnXVr1s6N2vN3WXeOL0Aq+8IGrgnwPvepJu+m5M0MXxfVPn2NlRZSveeL8YFzRa1rER17zmD374b6hsrrhubOsUoU5dvFDV9jdrx5v/3fDQ/bBD33CvV77chf7P8WPRjqX8MfEpqGR0bnVz3bEDnfaxt0/CHLAHhx57SN22NVPhEofAnzd02dbubIL9HuO9H0D6f6Bwd4g58fePVRyLm23vnCalSsz3y579BK746WTAnl759tkLqN3vt3WDr/mcZupSs3xT0yYVj/oeOM6Y2y73q/YYdvdbaVKLbE3vtrR9r8Mu3O/HX714/b7+BaBIODRwVN0y/OnBQ/0Udc9LLtzj512x20hv17+fHf7ZXhX+/63Xnb+fdfYNU+eZ+fce324F3lwyJVPyfZvEfZzCch4ouq36lWm2qY93rOT97jW6taYYL+Nbh/ke+xN94e6D3s98Pc17In3Dg715fmqN4eNaRN+T7zlbjvsqseD7R/yRzt78ZM9bZ7KzbE33mf3vXZM0PPYsL9INv/WF04N27mInCVsm675QfA24MpFYXB3g4a1x9hFh5xrNxx3nI0c19Je+mwP22adN6x+rXHWs8M3tlG3D0OLYmP90hqjy+IpGVu8Qo3r/mHd2vxoB4mUtGsy2F7/aqfgXv9+0DrBld6q4fBwj1zChl0/sQ26fGInS8bImu5MgDwvPOQ8u/G4Y22syNpzH+9jW/R825rWH2Xd235vW/Z6W4Tiauvd6QvJ+QTrO2St0G2xhY5DsqkUD97mPlujRf8wDggvUd+ha9mQP9tZyxyU8/Kw35YPh1bs9me/H4wdRhYv2EbdPrabTzjajtzxDunw/qGLYp/NH1czt1TwStA1gSfzIuXToarwbhSpg5TsvdnjobW8t+LusuHzgYC/+Ome4V6vf7mTVa44OxC6XMN+Wz4SZLuD5Hzjs2cFjxkeg/U6fyY5HxM8nOg5Dbt9JTtkeIh0GE/cva8da+cfdKEdpzh3vHhSGNe256ZPWWmRjD03fdJ22/gZK1t6kb2gygy8IdsCCa9aiWUwHHmxrmz7Zmu9Z2fcdZMaEA/ZLyO6hOO1q0+28w68OOTHpBl17EnZlE3XfN+a1f/dOrX4xXZY72WRgqusc8uf7bpjT7DhIhUPvHGUyPeH1rLR0GDXD93uHuvSup+9K9I8YSrdd11FRjpba53PNUDO6DmhIb3LeW/b299uH44zlx32GfuCLLE7LRqMUL35kWzDbDtyh9vtoTePlD1pYteqHm3deIhd9vAlyoeRtqHsEnGO3fnmUA9AoGnE0/h577utrUUO2/ecJWy1q0+yO0853M4/8EIV5q521l03SiEqBSLwqVoDD755VDCos+dVEREbbdUqz1CBHBJ+p8ysbd+JhF3/zNmhJcwgbYhejcrTrFm9361tk99s63Veswrl5gbPw+cDNgqkpW7N8endcwc1qk61W08+yi469FyRtQ521t03hW4f5Ey39P1p1yayDzKsOsVaNRpuNdRig2T8OKSnXSc5L15SxiZOr2f1a46zmjrXtO4oyXmw9en1llp3M+y977e2L37eSIb6C2tU54/07g5A99xj5+0ZKqP7RAzwXlatNEOkeWzowkdHIVh0S3Rv+wO9Qdar49dq1dYLeXPf68cED0P5cvMDueje5odQNtbp+GUoGztv8IL9MrJLGLNFwwSPdS6i9xqf22Pn7yFy9XSQ6+0vnRwqHmT0yNuH2bvfbRu6g+bNr2DdJOcgw05fSaa1A4HG5jzz0X5WQXFogHRt/VOSF2oo0kjZWeT419/XCI2X39TA3GmDFwNZdvwT1SpPt5uOP8YuO/xMGzW+hZ1+5y2Sc03JtG9oQKPTjMVkLGE92eVa1SYHslCvxniRsHrS587B+zlXeTVZxK5O9Ymhu69h7bHWvukg22Ktd7Q/QXm6dfAe9Wj7nQjdsPTuuQO8lsfsfIvdc/rBkuO40BPCh3nYZnQYOSP/RYvKhq7mViJmlcrPCbrN8IsZc6oHr/5vozvYvIUVQ/loJeJbrux8W3eNL0M668t+ffTjFvbJT5tZlUqzbLMe76V3zz3kLGGbLDJAC3WvzZ4IbH/k+JahoJ5y++02ZHT74D2AbCyWUQWMT6CAY0EXLixnm6/1rp242w32wJkH2JE73h7izF9ULhgAQEtuw26f2ANv/l8wEFut/UY4nmtgnB/dRHts8pQdu8stwbtAF/FZd98YWr17bfZ4MJZxDAMVF2NMkDey3LTH+4mcz9rPjtnplhCHcXBxwDuGedM13wsVIuO08HQ6/gJjQMiD5mrdnnvAxbZmu++DN3mwDOSxN9xva7QcYNv3fjmRv+r+0JWpX7okaIxUVBk5ZNt77Kx9L7MnL9g1eDSpwCBydFEDWsTV1Vi5+snzw1iWdUXkcg3IAzILsTpjnysCEcM7Q9cQXZ1tmwwR4XouECzGcCJfgLw5VrbMgjAs47S9r7QnLthNxPlHNQxrqiyUTfJEWL/rJ6GhSXd1BeXL+p0/Dccd/wR5Uab0okByT9z9uuAZxu7QnUlX/16bPhHIWRx3Rv4Fu6MqEftCAxu7AxE5ZY9rQpz5CypI55O8gHxA2hjG8aEaPLlqd2h841VmmAXjjvHOj5vcwJ7+YP/gkd95g+eta5u+Sz8gow7F1tAtijzxSp4gOV951Ol2+8mHhzhz5leW3UrqALB975es37A1gxeaBnlN1cu5ipwlbM+qJbvvJS+GcTi0bLfq9VZw7y5YUN6mz65hn/+8sY0a1zy0DAADIBk03Kj2H7ZW+291/b72sRj/g28dETx0oLlaaC98slfwvIEd13/RRo5tbeVkjNfu+HU4lmt48dO9bJ//vWT/k5wZj4CRa1BrbDCO02dVD16238clLTCAAUDOoQtackaeDAh++K0jQ6EFLRsOs1e/2CWMBwLI+c9JTdXaWxy6nxx/AcJ2zj03hC9v+R36R1vbaf0XRBBYi6hUIBWMzZw5u1owpIQZs6sHkrDJmh+G6+k2+uDHLe0h5QHHIQ3VRZQveODq8Hk+3lC6vvnAhLJRtTKrqOcWkNsF918TvjQ8997rQmMEvcRjkMi5dRjjhNchfpSBnBkysVH3D0MayBlPAmNmsTd1a0y06lWm20UPXiF93zWQYbrmvhu0rnVTJUhDx5E/3vx6R9vzoleDfb/9xVOCfjatNyoQBsakfTFgw5AnEAPAQPlps2pZ7WqTrLfIx8uf7W4fKr8ef/cQ+37wOiEO3abv/7B1+IIaMrHj+i+FMbo0LGm05CKG/tHODrjsuWALzrzr5tC7sV7nz0XIKgbb8cNvveyHwWuHbQBRw+7T4Nhh/ZcDeWbo0Muf7RZ0HNCT9ceEpnb8TfeFuoG8o27Gu7zZWu+GOLmKMm22PvniYRNqFh/qRr6P+NIO7vOOtWqXHPo3oD8dpZo9p0roJz9qhztCtxAkYfzUhqHS2XG9l61ji19Cq7lyhdnBjUuhZezP/IUVbOS4Virgk4OC0lXKGAiMM4SkW5ufQvcdY016KM2t1/nvLbB33jH7csyxZvXrq4ZIDxYUkPPIH22fjV6xjsnwj38F5IVRhBAwpuT/drotjHHq2f670JWMzDF8HZsPDAa1UoW51rlFf2veYKTk/FEgdr9LzjWrTglkDKJAnuCKr6cKDU8E5O6tb3a0bsqf7Xq/mt753+Ouh+vbuOqScxasXlJ5zBN20gG/WYV/ObMDxKxZg99t3JRGVqH8PDtyhzvD+M1a1aZYu6aDQ1cEYzOpcMgD9B5ZQwjIj14dv7HR45srr+oHbxweNrwLXIuHjXhN6v6h+ywKA+KP3vm2kHf/BWNHm9396kZmrbawAl9TEZRSVo963k7ct79VlSn8NyhTenGwKROmNLAykjljAPvIrtSoMs06SK5D/2wXZLWJCFenFgN0fHrwFHCscZ0/g0fuj4nNwmB54ndp2T90p3Zo9msq559CfuCtflO6fpTyka6j/4LJ481ue35tW9Ji+4K3JysLPgAcM9o2a3O/bbJpcujfAFkxfhCCjB05ftebQnfaWu2+C963smUXquHyYpB1C+kr9p2xVox/3UAEgUFYI8e0CuWBLrkaVacF+47XjrKzZtsfZHfGh6+C2ygfdtv42fTO/x7PvVjeBsw50aQYwctdoEDOEybY+o3usK22Tg79G9B4qynZTJjSMHQJn7r3VcEetG82SDKdZRNUl/LRB/KiK5lhFa3U4MaWUJ+i+0P/aK/6tJz17vxFqGvJu7o1JwRPdO81vgx5MHxsGxs3uZGdvMd1aSPo32PEb2YPv7eV7Mv6hWNfVgekD23qTy2mi79/eL19cPXptlkRLP6+KmB+Jb6Uue3kI4Kh/q84/TSz63/ob9a5sxXK4u8f328vnnOE7VIUi7+vAhjTc/AVz9gNxx8bPHj/CSoYa27e2X5qIjlnweLvdb/f3oa+9YZVr5cey1LgdXj3u23slSu2UsX43wbC9/3SrMeR55htdkXhLf7+xX425OUnraFMYTbjxmfOCuMJX7mij1UXGfwvGCIV77DvMbZ44zssqxZ//+FLu6TP+nbBxcmhbAUen33/96JdevhZtoManf8V+xxY1Z6ePARvQsETCRyLAwbYaWt1seuSj12zFnS57n3xK2H84RVHnp4e/ff48A2zzc+6TvZFFaov/u6IqFhurp29/yXBxe4oODBA9Yx9Lg/jThxFA7xGFxx8wX8ma47lo12zX+3Cg8/7z2TN8d+Bl//kva4JPQeOggNjxpkTkq/Zcx1O2AoQdHfsv+XDob/eUXDo3LK/HbDVg//ZVe7492BwN9MjOAoWfOnLB0+OokeHZgPDvJJVKnojpSBB4+SQbe4NXam5DidsDofD4XA4HFkOJ2wOh8PhcDgcWY6cIGysWcl0BEzOynw7BQHWN/t15BphcsZcBZ+3F7icle6AEV3DPHqOfyKRfxKYOqIgwFd2zO4eP9XPRUQZM59aXBt3dYPpbfoP65bTcl4Z/M3uFNA6k3xxymS6fNmeq8D2ImNCnG+0IDBybKswAbfjnyjxhO2rX9a3A694Nqxntst5b9m9rx6bnvnvoNJiHhkwdkojO/rGB+3Tfv/hW/RiDOaGOviKpxM5n/+m3bYa13tjFn3m+AKTptUNa7h++GOydqXjL9z+4sm236Uv2P6XPm97XPhamP9odYHVEMZOahS23/52u7CcW+bi2LmEe187RnJ+Psw/tdsFr9u3A3unZ/47PvxxyzDJK/hI2+g6S4Q58geraxx65ZNhXeJdz3/DrnnqvPTMfwdT3nzRf8OwzTq7J0nn3/4mWXop1zB9dvUwl+MBlz1re138clhnlTkzVwdYA5qVamIjnzy88dkzwrbj7yjxhO3Pic3CgrIH9HnQTt/nijBzPi1WCmD0QMyaU3Vpi4FtADHI6y1j3jZm6icuMzff/8bRdvNzZ6glXDNMcslMz+tnTNzKzNosLhzBZItMiAmYcLEkeeOYq4sVIlhP8fS9rwxLRkU5h1n0hSDnBamc08LOor55K37i0MpikkXSePD1o+z6p8+yaZIXc1dddeSpYS3XCFq9TLAYwf0y08cjlAtg8WqWNTph9xvslD2vCWvuMTErk4ICvA9R75nfjpnGAQQhrxcHuUXiwHqJ5953fSBqpMXHBVcedZrVqjYpnAfoOfoeQRmJeZ1f+sUZNCCWyHQev9uNdupe14T50PDwLJWzKp5MOaPHADmwnwkqq9ETmoVt5rq78P6rwqSv6O96XT6za44+Ocz3FUE5G6/8iEDOy0u/pGPM5MZh0fDdN37aTtv7Ktu+9yup/KsvnSkfWUYZRbuAzUH2mWC+SOw7eUkarF18zZPnBzvNnHhMKdGn15tp7KSM/D6u5dJ6hN/lpV+cgW6zYg/zZ7LAO2vgMicg6+XGuhO5xfdnKg6AB3rMpMZhOxOjJzRfavc/+WnzMKk3i+uT1nG73GRH73xrOAeYh5B8ieULzJ6bpM8980u/pKLEE7YypReGCfz4umrLnm9bx+a/2FcDNrADLn/exk5OPAZHXfdwWLSaCo2Zypmx/IhrH7V9L3lpqWen39A1Q+vi/xT3ogeusjcU/4fBvZRGYzv19ttEMFraPa8eG1pl4Ca1EA696smw/M/RNzwYSAWKd8LNMf3HbL9LXlT6q691XpRgstDKFWeFiWuR8xotfxaBWEsye97+nJBU/CzCzBxSdCGdcuuddv5919qR1z4SVkJgZQnAQr946Yh73r3X2Wtf7hJmGp84vX5o4Q0b0yashdl/ePcQ/7YXT7GDr3wqLCxPPkIaWKvxZNK//6/0WVGhpINJPVs0GB4I1RY93wmzg9OguOjBK8N51mXd77IXwkzvXw7YyI6SjM+++8bgkaPFHBsQzO6+3yXP2+FXPxYWaH7gjSOtTKlF9vDbh9tjOodn+faXTlKlVlb63zDI/URdf+AVz9gdOg4+7ruF0n84LEFG+njkSgpxRhZN6o5K5fx2WIvythdPtXPvvTacZ0WOff73ctBFygDlnzUW8cgdc+ODNiHtVnvq/QNCfhx+zWNhkf1H3znEFi0pY0++d2BYfYWG5m0vnqxKrJxIWn075oYH7HjJGU/2Dc+cFdLAPh0T0r8hpH/sTffnVLcdOg+ZYuk/7E63Nn2DDd7r4lfCxObgVNkNlpACp91xW1iJAp3d+3+v2Ps/bBWOI+uDr3gqLCPGjP1MeI7NYNWbE26+N6wIctcrx4c1pAHLJB0iu0N+HH7N4/aHSDeE7bTbb7fz7iP9R5T+y8EzXRJQutRiK116sfXq8HX4SplJzJk8nnrylc92D3HulV3GnoDbXzgl2JQTbrknyAHvP4DQYRMOu/rxkAdMtv3cx3uH6YBOu/NW++7X3vbOd9vaq5/tFuLTY7X/pc/ZKbffYfte+qLIXdKDdcsLp8vm3C27QvqvLLU7JR0lnrChZIsWlwtEDAWhEDLLNR602OqnpUS//GIRCRaknTaruv3vsHPCLOUsxgyue+pca1TnT3vg7P3CkjPMhr12x6/CgsEXH3JuICsUaoazQMIef+8Qu/CQ8+zOUw8PnqfH3zs4kBpayNPV+r70sLPC6ghPf7h/SL+4gwJNC/WU224PZIvlpMqXmR/WnVwqZ8l8rkgrayciZyohZMes1s98mMj5hmfPCjOJs3boHps+FeZWW7vTV9a4zmi7mDypPC2QtkWLSocJc1nG59z9/yc5HyYD3TKQCmadZ8HhiVPrhfRrV59oT31QMuS8PFBx/fhbLzv5tjtDxQRBosXKWCiAh5g8CJ4f5cmPanBArC8/4gz7VobyZxENGjG3vnCqHbHDXUGmLAa/7xaPBc/d3ps9Yftom9n4aSHjwbjzpZPDfe4+/WC1jG8OXmfWKqWhxLN0adUvLMD99S/rl5jGCatz/KqGBY0CZA1BwpuIpx3gzcFbht4jo76SQ7umg4IH/ueh3cM+ZO4mkekD+zxgd592iHVv82OYa4rlp5g1n3VF8UAgZ/w3979+dMibu0471E7d6+pAqgeM6BJmjv/ht55hiokrlf5PKhMsvp0rwO4wvuzce68PxJgF9suVXRDyJNqdyTNrL/XOYH9Zxu78Ay8KjRuWGAQsX1VW12F39tvyYVun05dh9Q/I+KXS3wa1x4ZlmFjaatDvnULj/JQ9rw55R17ep/yhrsGujZnYROlfEOqGkmLfUcKqlaaHpRjppr/5+dODbk+Vjkav2sywfGNSBtj+WY3qw7a7y/bZ7PEgB7xhr3y+m301YEO79aSj7PyDLrT2zX6Vvj8TrrngoAtsrfbfhCXDSAcHx2WPXGLrd/nM7j/jgLASxbVPnR/yde68iiH9w7e/K6xH/dQHBwTbVtJR4gkblRNrTHZr3TcUwjqqvPGkMdlqsp6ihSV7SqmwsXBtKdE2Zq0mflsZWRQD9+7oic3CAr8sncFSJXgvIFws08PySxgJ0qPFh/enab3fbZ2U0EHsBo/qqPuWDfdhKSaW5WjbdPDSLtjiDrxmGM+urfuF92Zh5YWLyy6VC0DOpSUf8oT4267zWmgRd1FBZDF3CjRdoX3WftMa1/3Deq/xeTCY1WUoWDqGtVqpoIKcyywSweguIvdHIM8sZ7Ke4mNM8UhQyW2Tps88bbPmVAvPUJJBNw7req7V7tuwBA9r2AK6LkCFcnNDfgCMbT0R5UCKJb+aIsl0n1IpQUhYSq1Vo2HWo933Yak1KiOWXmKRd4TLnHd4Hwb+voZt3uO9EGfzHu+GZa3wVkCa0QHSp+IjfZYnKwlAziyXs1aHb62nKhjmWVyyhAmcE9kmcp4fJlZdLF2nwbCXyC4LZNetPiGQaColrttGcmY5JJYHa1BrXLAfzRqMDI1FdJg4dDuxNilLLDWsPUa/H6qRMz4QY2xb3eqTbE+lzwTdpB+7o3IByQcfS8KSaWt3+FoyHBPyJ9PuMIE5dgcslO3v0/PN0BDpJpIMKYBgs3QY60kndueLoM/oeqXyc0L+lFcapEd+9B/RLeTVJmt+EBrxG3b9ODTWGWKAbeujeoIl87rL9sQhMMUe0m8a5CzjxfKNNBAATohoX7AJ2GVA13xP2SFkuaZsCGUBz/6A4d1sDTXiuJ5GCutCsyYuucjk26TBNr90ddLgZ81RlsDadt1XAxEnHUh6Lz0Hi8Gz7BXplxhZLwclnrBRMUEkDtr6fjtCbJy14xjjBEGggho3paGYeR0rmxZoEMf24IVAe6j4UEo8O4CxCSgv3RdzRDIiKKxoNpUTihZbHr+Pb2kNZUii0chMH0UrCUCmVOp4Bmj1rCGSREtojggvcuCrTuQWZQDi2AcMbGnJAYOIrKnMANcEL4XSzqyElsq56tR0jFrSqmO9Ocb7kA5S/Vv6EPISDvSKyuWgrR+w/fs8FLoZkFXsiqRSyfyKDhlRYWFc2UYXuYbxVyy+DGi1Ij/KUWw9lxI7YZ/KCyLN+BIwemLTMHaooSq7RTof0ycf2C4peYA3jYbCQdL1A7d6UA236ZKdhTGWYGRYVPyvsh3lEHRZBoXmCmvi4vXBIwPw0pBXNHJYHBtwHYQP8sf6uzEuwzCmKU95BvIB0hLzkfSxd7mCMD5Wct5788eC3aGBtnBhWclCcpQuEvDkQ4Qj8JIB9Bopc6582Xmy723D8SkzEs80aeMpClA+kD/kRy01SvB+TlS6gHoB0oGHjrzIm35JAb1Qm6ixcOi296ih8brsLA0U2RfZBd512J9tJMt0jTPlSfL+iccZOaCXVSvNsLEiYsiWcoS9wJqju5lj1BbpPHGxGQw3AjRQ6MnC5nD939NP7FdJR4knbGQqhIFFgCM6NP9Frf8Jof/77LtvCJ4vAoiGFTBgctacKqG1RncFg1CPuOYxO/3OWxWnTPAM8SUeY6uSLtZygeVv2v394GlgvBvdg5NFKvbe/PHwLHP0LJnp001VEgARyCvn1o2GhIXZT7n9djvzzltCZRQJQ6xgAAUOLwJEazfJ+fmP97Yjr300yJU4XVr/FLrrTrrlrkCwkd9syXnj7h8q/bFhDA/hz4lNbL8tHwrGlcKfmT6e0pIOdAk5ZgKvDoOyGd/0wid7hZYrlU4iwyop+U0GFXMt3Q6dW/az0++4NYwlfOitI6ySyEK7JoPthmfPtEffOSxUcOh5pfKzbd8tH7HPft445M0ZymNavHguZqgVnDd9PtQpCQj6GivyFHiDqfD5SpduNrxsi1XeKfOZcqD84yFo12xQ8MKcfc8NdtAVT4dxmRXLz7G2kvOtz5+WdLGpAuLaCuXmBw/dN7+uH8YCnnrbbcFDhPcTzzEDsDPTj3qfC8CeICO8vRFN648K3mHGojGmDBlBbEGm3aGBQw8HdmcP2R3GMR953SN2/E33hXGwa7QYEIazHHvj/aHRTQOdvFtXeY1H/wTlBWNnGTPHR20QcWxgZvqQnJIA9AsHx4w5SWMC4InH2/bI24fZUdc+YoMlh0ia5qtui+9O3UoeYf/pvaLhznhB7AvjPTvJ5uCpY4wmYzLLaXuGGi3UHVuv/bpd89S5oS7gPjgEyqdeZ3pkQLBlytdYBkoyyrTZ+uSLh01Qy7C4UDe4zogv7eA+71irdsmh5aF6lenWtVU/KcUAFcyklUU35todvw5dmntt+qRttc6b1qbxEKtTfVLo3sSVzXUoTA8ZRgwAitm60VCrWGGu7brhsyEexrWpfpvUG21rcb7x0FDI8fJssda7UsLFoWCfvMd1wYDQGqFbCUNNCxu3O+5i4qwM3nnH7Msxx5rVV8uuoBvRyHnkj7bPRq9Yxy7JoeUBeUFgO0rOFDiAV2Dtjt8k43I2eSZ0gbZuksiZd6bbDi8ZY9hoGdPluZbk0b7p4ND1ufMGz1uLhiNC3jSX3BrX+dN6dvjW2jT5zbq0+tnq10zkXK7swtCVceLuN1g7XUsrl+t6tP8+pA857962b8izlcFdD9e3cdUl56ShXKSoPOYJO+mA36zCX43PZYLusrXaf2dNJIsIZIe8kPfh298d9LmlZINc0FU8zuQXsu/Wup/Vrj7ZNuvxnlq3M615w5G260bPhvyDHNTSNXR54z2l+wJ9b990UDjHBwgQ6GN2uSXkB9eTRx2VPuWOrpQ12/0QuvpWhLGjze5+dSOzVlvI2qcHCxKy8+VHPW8n7tvfqiZOsuWifq0JwR5kllvKd3uRMLrIkDPnW0k+NVQuGKeDHGj4oYNd2/xktatNtk0l52pVZoR0IAzYoyDnalOCzaKbr4OuRc4Q5rU7fBMqvfW7fhq+pIPIQfI6tfglyUeljz1CzuTvijB5vNltz69tS1psX/D2ZGVBe27MaNuszf22yUrMkIQXBn3sLF3DZgA8vwxDqSYd3GXD52279V4JZYAv+RmiwpeOeMTIg66yO9jkLtLrjpIjZWGnDV8M5QZvNV12jF/DvmPv0f9gd3q+HeRPg5GvhTu36i/CUFp2ChtG+lOslsoSdQnprwyee7G8DZhzoinzCt4xh5wnTLD1G91hW22dHFoe0K3W0nHkkFmGscd0ya+7xpfB24z9RccZbkGXJ3UjXnvsRbsmg8I+MymUEt9gaNFGXT+2GlWnBbni5KBebqM6gvzEptPd3Eh2jeE0B/R5yLZXXgKGysT0KTekvwZ1j55zRRjxm9nD722lQrt+4diX1QHpQ5v6U61UnxuGL3l3QMskA4sD8H5+eL19cPXpttl2yaFcwemnmV3/Q3+zzp3NVqyX/w3I+eP77cVzjrBd9kkO5QRUMNbcvLP91ERyxolSlF523bvu99vb0LfesOo5NF9n3y/Nehx5jtlmV6ipnh4sSKjyqPLFfjbk5SetYdL7khMYIhXvsO8xtnjjO8zSnqwiB42kH760S/qsbxdcnBzKFexzYFV7evIQE8MreCKBE3DAADttrS523fXJoVzBh2+YbX7WdbIvqlCLyzLf0oc+nUeU/C5Rh8PhcDgcjuIOJ2wOh8PhcDgcWY7iSdgWL7IaJX+Whn+gEt2Uiwuxj27xYqv+97HVJR+lzMrypVNRdoVmoLQttOq5sVDDUtRkXPOSwh1UVcoWWe2VGL9WklCLcfpLsnAQj2xc5ZL/jdA/UKGc7E6h2vclSZ2SYwjcQXVbcUTxHMP21S22U/1TrMlfqxEVGpo2aWKlS5ey30eNTo8UHr74opT91Oxns+adCmcM23eP2DZVD12pjztWNxo3amTlypWTnEfZEia5KizoVs+839Umbdg3GedRlMRNZbLiR7va/r1fsfKF/LFZubLlrHnzpjZ9+gybMGFiILKFhYljzZ4ddp7ZRpcUzhgT5XO5Dw+x/dZ61Cr/9RFcoaBMmbLWQnKeNWu2jRs3vlDlPG2y2ZP9j7Mlm95SOGMFVwaMYRvyra09aT3rtXbhFr5SpUpZ82bNbMGCBfbnmDHp0cLDux9VtyFdBpnVqV84Y9h+/9W6j+5m669XyKRd2Vq7dq0QRo36w+bNUyEvRL3/Y6TZK+NuMFvvpGI3hq34ETYydsEMszHjCtfIpLbj/SvrWZUKpaz36TKukPRCVDSrqps1YC6m5LPxAgXvtXCW5CzDVZhKjZzV0HzxkjrWrkFZ63Kq5DxXBwvTF1xXzfuaTYuWrAHyYJbef9z0RNcKCypXtZqXtR8vr2+PfzHLzrt1mllhzsWKejeso0ZDrcLJA+Q8W6R03NTC/WpMel6uXhkbfG19e+OnuXbctVPE0NNzhQG+BG8gGVeSrIta1yPIi8VSwHGjpPuF+FCUr4qlbMCN9W3w2IW264WTEvnwPIWFGqqE67VQXhSWsZMCjvvdbGYhe5tUrZxySDU7edtqttGlE8QbFyQOgsICjYKGIsXl1TrLFr1fEYotYQPoc2F35qY6PfJKpgUxq3+6DmHcC/s5uGdhKRnGqrD1gndT+e13iVmHhiIOp6ounaNjhfkcPENhVtzLA+9dmJUGEEHvqHbBwAvNnvjebP9bdKywu8Ypb4VZjxSFTZGeN61nNupyszcHmm13jY4V9iIFhS3nlUFR2B2V9yqVzKbcaPar2qjdpPuh4VDYZU8cqtBQFHIGM8xuPMzs5E3N1r3W7Jtfdaywu8CzUe+Xh5SwFbaJWj1A0Ch2EYQFMrIL8Ozlc65QQmG2CLhXfs9QCKFI5ZwtZA3wLPk9YwGHJfyyqXzI73yBh8I2pkVkU3JOziuDorQ7sjnYnvzOFUooTBShnBchYyHof1GE4kTWMlA8CZvD4XA4HA5HDsEJm8PhcDgcDkeWwwmbw+FwOBwOR5bDCZvD4XA4HA5HlsMJm8PhcDgcDkeWwwmbw+FwOBwOR5bDCZvD4XA4HA5HlsMJm8PhcDgcDkeWwwmbw+FwOBwOR5bDCZvD4XA4HA5HlsMJm8PhcDgcDkeWwwmbw+FwOBwOR5bDCZvD4XA4HA5HlsMJm8PhcDgcDkeWwwmbw+FwOBwOR5bDCZvD4XA4HA5HlsMJm8PhcDgcDkeWwwmbw+FwOBwOR5bDCZvD4XA4HA5HlsMJm8PhcDgcDkeWwwmbw+FwOBwOR5Yj+wlbKYVyCuWLOPAMCqX0PIS4n2/cwgw8w+pAtslZmlki5bw8lFXI796FHaLMARYiG+RPKKOwOoBeZVOIyO9cUYXCRH73L6oQkd+5ogqrC9lSjnmOWJajrckvXmGH1SnrAkKpPjcMX/LugJarzxiuTiDAhbPNRv9sNjfdLyosTn4GPLmuVa1k1mL3b8wWLSlayqvbW009TMOu2v4PwuHSRRIwcp6jFy1KOfNOC80+f3Bd69TMrPYu3+mZFhW9nKtXMGskORdUQUHmEwaaTZ6e7BclFpjVbV3FxjzSxe59Z7Yde6H0QmpWpEA+9eub1Wq1tCz+K5AO+Yk9KWpIzjX1SlNuMntZIt7lEh2rnJwqEiAX5FMx7BUOKNfzFFTmi9TuyMSg4wvulY0fa7bmKdqHSBTlM5Efkcz8F50HvMfY/mZTZxXtOwFV6Ref1sHO36umdTjmVxvab1ryjkUF5IzON+2sRnPVZD/bIP3s03lElhM21ZH28yu2y6ydbc01tU3BLmIccOB+VrZcOXv4wYdtSVFnrArz0x9Xs4G9Rqoiq5UYnX8DCsugj22biZta717azgI577X3HlajZk178P77bCHGvCgh+bz8SRn7sesIswZNk8pldYJKa/Z8a/l5Wztko1H/3TivBtRSQ+CgQ4+0/j/3s/ff+yg9WkSQfBbIyN/841Y2c4u3/718qKh0baXP97P2lfsl+0VchuvUrmnP3nupff5tP7vgSrGFoqxMde8lks+geb1t3ob3FbweBrvzqrUafY5Vr67tf2u/VhPKly9nV551sI2bONWuueO5oic2qpMnTC5tf3Z+xKyJKkAR/H8F6vapU63Tdy1s743VIPy36axGbLDBOrZO7/XtiUcfsnHjp6ZHiwjiGX37mr1U+SWzbjtnRf33DxQbwvbVc/bslnvaHkdpu4jzNUCNgWDka4a9okUVs/1OrGpPVhxu1qjufyNsP7xr9/Tayo6kZZkNcsbRxPuIhxY5VJkce1oZu3PeULNWLQqGsE2ZZ33GtLZ37vwzMahF3RhA9ug6ZVB6VqTAyzBBddZJm9uf67z/772tVMCzzHr+0ty+u07EmHSKkhynhHGhZF1a26WxwUWZ79xfxLj9mV3tt14itNiFgnwevBof3Wjv7HKq9dlR2zPC0SLFTOkHeVEZnS/qMqg65ubbzU4e+JbZWlubzU+PryrI1zETbd+5reyJW2aGMlDkkJ7ZHIUaCgwFKUpIzs/dY7bne8+a9d4jqwnbvzV9hYfSpW0GGQuJoAIp6gAwtPmdK+wgmcxbqNIYBnv9R0jOM+kmyhY5YyzRzvzOFXaQTOYukJyx5AUFJb1gke6RLfKXXQ+GHnKa3/nCDJLJLBH4xTzQasiCJWVVG1NJFHVAvvotK0JaGlKa7hd1WFK2EPtly5TX/fSbJaGqGmeVq2k7G/JCzxBkU5p//xGqI0JdkS32hUYprwV5zO98YQbJJHAM1YHZjux/QofD4VjdwLOWLQHQQMnvXCGHxfwWMhZnybuHwLNk0fMU+bAbR1ahZBM2unXwEGSGlS0AxOP6VSkw8X6rAgom1xVnFCc5r8p9igt4p7zyXxWd+jc6yD24blVA/FW9JtuArPOGlQXvjtxWBf9GZ1c1/4sr8uZDDCsD4q2qDv+b/IvXrOxzZSPQJd4hM6yKfhH338h5VWRG3H9TVooZSi5hK13BrM6mZvW21O9GZnU30/ZWZhUarThTUZjK7cy6v2JWtevKKSfXNDnErOVJK680pNtgD7Ouz+p5KxdPZStVXvLd5J9yrthk5eRcqUUi52prrbycG+0jOZ+yanKut4NZt+fMylYrnnJeFngXZF1v60T25EHIC+UJZWBFQDaNpbedH1Rell2xbDhfupJZu8vNaule5MeKwDWE9jeZtThj5fI5W0H3FIPNmHcmbK+kCUVO1bpLd/fUxsqa3VJmNdY0K19vxfkSQbz625nV3njl8qbYQrIpI5tJ93b85Qu/0Le8AiCjcrXNWp9tVqX9yutwtW4qY5sn+ysD0q2u/Gt1VvJsK5uH2QSeuYb0FvtSRzpFYJtjK3ofzhM63WvW7MSEhK0IoZx0ka24Wnpfd+VkxjXU69QjNdcv3vZlBSiZhI0MLN9QivKUKqKXzdb8RKToTW0/L0PWJxlUmLeVgGJkth4qqBKss6PSaZAM9sxUNs5zjxg/KlX1DaUwW/ylqJnpAX7jMa4nTlURlXoibaUr/pVOcUGQc32zjo/9Jedub6dy3mbl5FxOhTLIWQVuZeVcQ0ajlvIR5CfnzGuinKt0lrHdXXIupsR4WeCdkR8y7/pWkgfkRcdHVJFV/0umyCEir3yqrysd3EvbOpAZFzll5gHbHCujyqfuriLbatRwLjO9KNu4n3mszk4qH2pEFUf58x4NDjTrPdJs7V/NevU1W2eofn+RrWienI9yy0SUD6HhobJJKiulRPiiLCPiNvHY5rdcHbMeX4pQ/9/fdZsQEePG6whtIcbn/T1eSQLvVU4kljzo/bvZur8pDEvypsmxid2JepsJ9jlOqNBUROpKkYOeyXiqKF8QZRnjs81vszPNOtyvjbRhk3kexHiZ19QUwWt9lS4RQYzxihN4xxYXy6a8INvycRKwNS0uyr+MA96bY/wyvrr+3rLZatwh58y4mfnB8Sj3iq1lK9TALiv7FeUY7wM4Fvc5x3WxHqnY9u/PUsJQMgkbbzVvtNk3agX8rNYAGHGh2edqTY17WoV6FxVWtfRpvZLhZDAtsyb7SxHVEqiswryIz1ikCRCJlodL6bZNFUEKWFekrJLiNFIl1+QAVWAp2Rr7gNnoG4mUoIGUruWpuk+PRKm4Xyvtc48qbZJji+cqYGGKoZYFOf9p9p2MXl+RKDDq2kTOY1UxNdk5lXPqPQtylrFrvG/iiazSIpHzEp3Ei4CcG2z/lyhozQY5i9A2OegvOY97WHK+4a94eBRanSbj2CuRabWuSuvk9B5pCzrIma8q2ClBkDhtrOTxpcjT76qAQD/J7WvpGrra8hiz5kdLvjWSVycfKreUDp6QyrSCDB+f+k8UCVYeErdKhyReBTV68NRVEiHheJ3NdFBYOMVs+AVm09LpPsqrMmp2pOKIWOC5QDEayHi2PicpU3hAyKtFus+ibPhE7V8AXZ/5g977crNZ/SQj6di4h8xGXp3YGmwGuhr1nIC8KzWTHFMPGeV8wSRlizKtkhqEyp5wnP0ylZL4FWVvkBdYONVsoMrKeNks7k/aFZUnFRv/lT5loqryi3tE1UbGxVXOKwPkhmx+kx0derr0T/KYLmI78AjJ6hmVf+l33S0TvURmgN8qqsxrizig84vTTy75rdFNMkztMagswkB9wC82GyD/0deZDdI9logphLzVfenFQefZL11e6avRTpnB48exeJ+liRcz8PHFr4eZfSXZzeqflAFszS/7yd6qfm0l+TdU4w2gk8gZGbSUPa5L40wH0fkl0v1Gsu1ND5FsqiXxqqteRL4110ntjvIAzPg+qa+pWxBb9S5K7xTdRw1uMp+6opnqCuxLtEnkSfiN8i6ZQA1LJiABc8clxhQsGG82e4xan7ckLZ5Knc26q7VQWxmO8nR+0az9fVKqo6Qcap2iYKDN9Yp/iVnXN6SAqoRQyo6Pm631jY7LWHd8VL8iKehLS8UjfdJrq+u6vKyKS5ViGxX0ijLm7e6UMVFhbiilpeVckUo0G2bw/C9QiZor2c4blexS8c9CziKubSSXSmtIzh9KdiLOQc5qnXVURddQhq+VWmlL1OyisLVO5dzlNclsnyRue7Vmg5yv0TUiJW1vTeTcTCSQbeK0FknpqmvqH6j7icQFOd8uQyDSUl9kATlXwnAXdzkvB4vmmM2RzBdOTvZn/ya7JuH0+FwkbKvEe9Zd5IoKhcp9re9EpERmW12RVDjzVU6o9Do8kuRZ9w9kVKsmpKTb+9p/N2llc7ymKjw8RJ2fVdmRAYZcrPmpdP/SxAOBF6qmdJw8qyyD3O4u5V06p1dxHkGNpZwxQITtDrNJsgVg9E0iyQ8m5bv7O5LVe0m3L69ZSqRgDTVamB5jnUGSsyoxbBAeXuS1zmDJ8CXJRbKstnaip11VNtZR3vX8Vjorkgyan6sKK+3maStdX/sXBT1HI5Wfqp2S9CkzvX5WXJFw4hVXcrCyCERXFfO4txRki7EfVPK/y4bj0VpLuo4tQI411IijDm8p3URW2IpO0sklKjPB7qgu6KVy0ktkpLYa4siv83OJJ6mH8qnnj7r2/CSNxscl5YM4DXZTPgyU7F9RvksfytVU2q+qDMlOdRLBpuxVoBu0BNidBWqgzZV9WSyZEWZqu5YI8Zqy69SjbW9TOb85kVFTNdzQ7wYH6JiOV1SDZb70vq4a3R1UNjqovLS/J7HjTUS41/wsse1tVF9QfiDKNTZQ2WH4Sh3libZ7iiQ2FEHDc4xNagp5k/5XW1flTvYJwriIzz1LPkouYQO8XRzHQ+GsJgVoLEI2UYbxDxVaxqE0OlQGsb0MqiqfX/ZUS0JsfpgqpzJMxKPzI7T9eSsprSpD4mCNqfhmSIk+U+U3SaQMVywtEUjeoplS4lpSqlNl3EX8vlILYqCIA8a6n0jLYBV6vHC49Csza3sJKNB55VxdRLTxMZKzKiTkjHGlW6cqru6dJA8V5i9V8IaoMqLC59pRIr9BziIPtbdL0sLzMFtG8TNVTOOf+kvOeCrwIEB4m59tNvJypSc5/yJigpx/1vWD1GLD20frFy9bSTCcywIVGHmAvECQtwxcJbWK/xR5HadGRVXJp4Zasg0PVtyKZt9Kz7+WXKZ+LRmpXCDTviJayK6CyButXXQZcjZCZOyrlkneUqkRF8/BQhlJPM9VRMr7ipB8pZb3+CeUpozwjyIZQ1XRTVKFBmksq3S4vjgDGYfpN1IPGAca6/2pQAZJ3kP121REmLFqDfdVpaVyT9kfqEbbwhmJLOnmwUM8XLpfd2eVFek2jcuqugZ5D5AOV5Y8aejRRV1VhANbVEv5h65jU35WBTV3mM6r8hykCvJbVWpTVdm1VAOorJ6J63IBqDvyDFAhqKLM6fiA2QTZne/76JDsNF3DleuKmMm+jFKj8CvJ9g81BEtLppSXGWoQfquKn/xpLJsB2aZ7jZ6VH1UWJsq+Y8u5F0MBGGZQTuWn/d1mU0QWvlAZIi9L6cJh5yitbma/yr5VUX7WVJ7RmCruiPaFf8gHG9xKNmHuCMn0TrNpnyTkq7JkQ8NughpzX6mx9qMag3jXsC8z1Ej8XLL5U/VBbZUZyhF2hDLxo+zOL3vLnsvGVKFOTGXGfcm/OWrEfCN7hc3iniPVsO+/g+Qu+0L62JelnsySjZANOQE8ObhSQXUZuFZShKkfqEJ5U4qiigbM7KuM1+8skYYoGo4tkjLghcAABOjcTLW85uv4XDxL0uLQ6tPF4T71QyyboRYe6c0cq0sqyZjIUHQTWaT1sRRcWIJApUwBBdV7S84qVNO/kOFT67NSdHmr8FLwZ0ku8f0xnAuR84S/jlGYp0uG81Ww56tVR9rhlC4OcpZhBXSHRDkz02v7eyVnGVo8mYB8KWlyXh5oiEC6kBGGlDGSE6R38yfKqKqRMXe42TwR2PmztT01IQR0Mc0aKQOoOAGqoUgHzPhK5xWfLs0gRwIZqFCRriSdmzNE10rOM5V/NdaT/N816ySyWEVGFnK9OuYKzDqIaDH+D/1qdVlSuSxSxY/+M85yzlCRszfMxr6myv0nHZe+It8RtyaNRkDDLchSoOExVvHxlDJ2FpFRedHYqCFCDLEbc5+u/Uj5Kds1X5UV3gg+GIEgkA9hzq40vVwCjZRKyEw2Gv3rokYKlTnEtmrnJA5EYtYf+lWDItqDcY8pb35RPOVVaKQLpIEXdaLybKZsFftB5WV/yA+6pMlLul/nyOaMIy/UeEEXusnOQVoCyIuSBuk6hA0dL6MGcxvpPN74P++Q7klOjB3HvuOFnC1dZ8gLDcTZv8rmSHaxxwt5Qpjxvs1WoKEejtPwT/W3lFgdJG7Wzzqv/bmS8TzZIHoH6DHAi0+9GpweJdG+/BM5QNjSjEQRIF1gyjtmP+1m9tuxCWHDKwPoQqsm8tYoHfcG6MIgCZQxVjphzAmeIY4r3ejZ4BcFCqRDgJhVbaFftSjqKE3cwr8dbzZaLb0AJQApQTGLPVLZUDjnQpyEqSpU/STnwcfISKrVy5gEEOSiir4xHktKvxBavPwi51QtlylnXRPkrHzDUOPJqNpcv2oR0/Vafx+zoaepArwijR8S1i9yTp+zJCLKDdAq5X1phZIHw89S5SOjSQUGiardUzqpyr4WhEqGFPly+dJGCYh5mpaBUHHFvFHa5MPsATqvPOcjhJpd9StigZepUuukjM1UpVdWhj1co/yLeVhSELwEksmws80G7Gv2bSezydJ7BAYZK8evditWV1xqHQER4K0JyCBX6HoQD8KmkZEByDLy5mMosoDxWa1F8FqKHAw9J/FyUCZyEpIX+rhAjQ4w8QWzH7ZSkI4PSUk0gFDhgaypRkvUY2SOCUK2oWGXAjsUjut36XHuo4OM+QQQQ+JUky2rvalZO5GWMWosDpGNDyAfCSUEofzKTkDGaEAHj7BsL+PZfhd5mq+GBkNjaCBWU73XaOe04agL8rXjOrDU7lBIItK8wWs2S/alZh/Juq3sun5r9lDj6Eo10j8366/7Un5II8o50waWQJTstwO0imD5ZOQsBkurAmMMVO9+Zmt9q0prS5E2/f5xS+LmXedHVWJSDLp7woB4KQ2g0Ef3Nv3l4aMEtnUseB7YlgKjZHOkuENUadXd02zd/moRiBhOVauDlgJf7zW/MCEbGGVabHg3inurmEIZZKL3mKPfYWfqvU/Q+0vOPfXudUVap6rw8bFAC73/OqrI6WJGlouRc1qZBTlH2UquS2WuY0vlTHxVlHMV9zfJuY4MQ2+l3ewUVVzfiyQoDzvIcDI+Zb5IYvB8Kl/COIc8FWFJQugqlmwgWGPwHLydjD9D1oy1KS+SMFKNBVrAPT6zZOxNXV0j/YuyXZqP+g0eBWSNhRYoE7ELH1lSmY3XPSa9arbG08rnr0Sc11Br+x5FUHnr9an2ZWAhieEalY+SMBg+VBD8qpHBBwFU4IxjaybSxrjL8jUlg7tFDqolY6PWGSj9F4FAB8vGNe1S0xsqQWr9dBsQhzwEgcSJnE1QXuGdY8zPutLv5moE4Smlomt0WDqMIL2ebrulhDAHgPx439nSL4YANL9AuvihdPxryeZAEWjJa9Jrydip9YfKLlz2lx4GoqZfyG78Uj+Qi3QbHY+yhMSVrSW5Kx9GKb/xXpNe56cSskL+NDk56X4F1DkliUBgmxdLxuA3vSdywbb0UqDhgIf9t+PUOFFjjXqvtRrMjFtdpHqXsg+wH5l2HJsCMm1NsNXYIGG46grir6178IU1jZ4/bkwaiD1k05B5IOSp3cIGlmBk/1qi37xgD6y3ux16sLbTvF0lUCD57H7BBCkHhErHwhddYuy0EhigHSp0HWdANoaSbtBwneKFloSUgLmuUDa6IRhIiZLQoqOlyzVzR2u7fnLdPF0T7qP70rURXLq6trwMONNLMC4LA8HXdhhc3Mtzf9cFPMQqQLfd/dwa9kI1GY2GSiOtV1cZskPW9327YY0t7RTVA/9KzlRAFdWqogAxHiS8v2TG1A94NmcPTgojx6u1V3QVdogVLSOuC3KWjOhugPTSfRfkrDxj0Gs5GUoMBF3QdIVSac79I72P4jHmhK+YWCUcYhLkPCiJh1EgX/B4BDlz0SpA2XbYheXtQZOutFCeyrasVmDTp86zTUe1sw+v0fuR/iqqQojPeB7G7NHKXSRZ0+hkHkEqGbokgkdSx8pIFhAput5miUyVT2XLdegjej9PsgV4dOjGgFBXSPWeBgZdFYzrXCBjyn2Yo4r8nSnizD0Ynxnu+4t+9UwQZz5sIB080KvieBAPmaVi1/aCPjZ23XdW7dpMcJ3q6bUGd7Lvr5E8kPsqqkKiv9KtGpuajVPja57kUa2jhQ9lKP+MbR2r43Tv11onabQtlC6PFpGgO5qxamMe0DvVSDzNeIOQCV7h8U9KNnpRxtVSXqZ9bmHMLcMFpsomUW64BhLA2FBkythQys9UERSI3vhnzeoxCFsvOvGt5B1XFlIL6swOZ69rQ9YU+cYurKoergrEiezT2+3NXY63bXbQNvXuqgKSy8cvc5SfM1XeyePaaoRXkT5i8ydLBnP1y/pfdXdJbAANjPlj1dDTTRlOQY8AX0jTCGRMZx2Ra7ropokkIHOGzEx6Xdtr6nrZnsnvJfeus43OtVG8TxXUMK2m/K21hXRM2xA9vM9kAJ69ySLcqzrOSipy451mp/6i+62pdFfx8qVQvtrYSbbbjDb2/BWyhSkXWmVgY1EIZEddU04VEPoM2aKOw35TPipKxnjYg83R/fh6GscEul1OL1VGejpvpLapO1UPYschw9HWYKvpWsUGLVTZKK+GEfYc28/HD8HeYL9kh7BhwbtKvUw9onyjkb8qNkKP9ODDsvFf8tHPbrpvejybIHkXj8Xf/ythAygRGRgzkX0MEfuZBg0lBBzjXOZ1y9omHQLXcBzENON9Ynpsc4z9eH8Q46wqsoqwCZlyAfH92c98v+Im5+JA2ADXZL4j21FWyCDv8Xgs73WZsst7nGsImdsxPRDtCPvx2vgb48T0VhbZRNgA16DDOLRIk23eMSJ1dP3tOHKJcuI82+RzjBu3SY9tfrmGbZ6TkJke+/HegG3OkUbm9asCxS92hA1kyojnjXKKMoiyicc5Rlyui+ejHNmP8kOWHI95Fq9nOzM90uK6GDc+B8cAx7lmVZFthC2WFd4P8I6Zx5AZ4FiUC8fY55fA8XhuZbYB2zGNeD7ug5h25n1WBcWIsEWRlGzwlpmZyD5KnPftOUaIcTOvW9Y2vzEdfuM2YDszPX7jfkwj8/rijvhOEfH9876fy7lgkPcdoxwI+R2Px/Jet7zjHAOZ2zE9QgTn2c9Mg9+4XZzBO6hRv/T9eU8q5BgiMo9HOcTz7Mc0MrcBcaIs2Y4yy0yPY8SP+/EciPu5gigPEGWCPPmNMs08HuNmnkdemTJnO5IG9kGmjDPTi9fxG/dj2jFeSQCyiLIDvBvvSohyBMTJPMZ+3OY3prEy24B90ss8H/cJ7IPM7RKKTLE4HA6Hw+FwOLIQTtgcDofD4XA4shzFi7DhomZ8QQz0Wa9uxHvwm6twORc9kHlmHhSEnBhbQ8gGFJUecF9kTSioZyDtbJFztiPmRUHlB2kuSH9zGegjcsC2sF0Q8iBt8jEbUELyu/gQNgTOxIYsQ9H0cLPG+1hY6211GkLS4kugrk+aVWpZ9MoWDVdhIsi5kuS8Syrn/SyZ9T45vVrAOzE7ftfHlIftil7OvHNRP0MmeB7WPUT2rNFZfxtbujbh6gL52ex4s/asfVuq6A0a9y+KZyhdxqxCHbOKDRK9X93kmLRY2zaseZgFA2yyqRL9ByQf1kplrVu+MmbNz9Vpd8gLJk9vcZzynK/Rk8NFBu5PfhQ2kANLPjU9WOEws1rr/nV8dYB0mK+t8/2qR/ZfvXn4b8DzxFDMUXwIWyBTPaQEL6jAXZDMe7T2z2aN9v1LIVD+GGLm8BuPEY9fkLkd4/ALKeTz5ThBYOa1IBYyQizw8ViMz29mvGU9C4jHMu/FMVo/zU8163TvXy3CvHEKAjw3yxixtmrLC5O5zJhLqokKdnzm+AyZzxHfgxCfE0Q5gBiHY2WqJdNEMO1G5nvFe2TKj20Qj8X4/GbGW9azgHgs814cQ7ZNTzBb46Fkm/TyxilscP+mpynvH0/mdSIvmDOQT+V5vsx3ju8HMo9nnmObc/CF+G6AaSiowHhHjsdzxAUxHUKUQ2a8GDfu8xuRNw6Iz5cZn3QJ3d8wq7tT8oUW+/FaQkGBtBsfm6wJ2fMnC2t+drxFOikbEN83vl/cB2xzjHNsZ75fjBePE6/Z6SLG92lD5DCmlZlm3I/pgMy0Y9y814F4LG968frMdNlvdoSFRbejXGP6MU5RgWeo3FF58avy4sdkbi/sDvPXcQ7wjDx33I9gn+PxXUDmNu8dr2M6J9bQZYoV9jMDiHEJbINMOcb7ZKaZCfZjnAiOZaYL+GUOUBYwZ5vzmXHYLgiQLnag4xPSybulD2eZ9fgqmeMsfh0R34GQ+R7xWDyf+czxeeN5GkJM48N0QVFu8ToQr4vHQTyW9/6Z2xHxGCHvveNx4rNfRXnd40M9T92/jmfGKUYoXl2icTbkgXubfdpUAp8m8nZecgzB4xXqeHPiGUIrOcb8Li2ON2unQkpLorEIHhlca31Vhgck22QkE1FWZN6owWbjH1XFMUKtkLWUpiqRZkcpqFVGhY63qd3lCpep8KdTPFTvrni7qQBuokIgglNnYxkExWt/te6hVgzzJvEskMGWp+gZb0rici2LBvMc1buZtf1f8hygupSM9Tjr61zrM/QeFc1qrpNc2/YSXVfnL0Vd3YgTeLIO4qd6R+bDaXF+UtApAA0kE54DuTBnTpQzz87711ov8Q5xQU3JvMmBybMy707zoyU3EYU5kjNrXM4ZrjhdkzSbHqrzyivkgvcUGSNrWtwcY1LWhrsrXzZM5by5zqkljpzJ86VyriQ5n5TKeYvkWiYxbaz3qd45kXMLkTRQVdezqHN9PW+bs/WMyqOaPc063JDcH0JDmoUN3oE57b7U8/bdVO/ZSc+4a6KD5aqr0pFOdLgxaSmTJ8EwqTJqq2cmX+r1UWXHup863uSgJB+4FtmxT15OeddswnPaUOZQdmpLb9teKhnp/ZFZgx3TfP6/v2RbX/lUq7eOSd5tL1JeinRzjDygfBGHZ0HO5BGyrqgGEOnVUHkiTRac51xdVVjEbSj9YH1BiE1jvSMPR8u/0x1/6U5BgHSZJ5C5ufrr/f+8U/eTXrAOKM8bZKpyXEsyxtvDu8VnqS6d5d3LVlbDIyW9lZooLdkQtplvivmn+JqNNW0H632Yr6pSQx1TWeb6Cg1S3VQa5EvlFsk9QfD46Z4VVFZqMNeVjrEEELqJbrAfn4VjMU68N17DsJC2yBn6Qrr0GrBsWzM1BJkfkmPkDd4/3iWmVxTg3jTimJ+Oyc2/lq1jji4W/KaWQk7YW7xC2O6YF/zWXFt5Jr2pIDtes5cOSH94H+KFdCVH7G0Fpc0caYOlu8xtV0XvXk02pXqXv3QRPccWNdojySeOVVCeId8Ksl8cx+YA7klZyHwW7skzMgcn12IXsdvkXT2RT+oG4jGfW3ORNchjgx10X+UVNoq6gLqEZy7I/OBe49Ug/Ej1zKhr9AyyjVVkc7ERzCvY7sq07KaeSALP3+H6xK402kvnJOPy0jPsPo0/nhcbywoqC2cny36xIkFF2VTqg7qySR1UFqjLqGOol6mvOY6skFFjvX+NNZN7ky5yaiW70EY6QVmIz4LMuDbUQaltivmB7WhzcaIDlIFmZyoPZHOQNXaJZ25zYWLbakhfuLaYgKJQjJBqMJVXTRUMMp5Z2ynMzU+TMbo/maiPdf3aqsLleLtbta1QU0ap2/vaVyUAGqhQtbs9yazK7ZPjFVXI8C7RGi4v48uEjJ1fFmGSktH6qyKD2uMLKZYKbiUp+pqfqGDJ2NaQMej8vO6j9OrL2Hd9W+EVKa6u7/iQFH3PRCG7Kq16IhwL52j7raSCxEB1FHHp+roUV5UGz8FkmGVlJMKSPnrnGjImNWXQ1/xY+zJGeAALtMs2U86qhCGa02XgKMzNIUJ6p/nTVeAuSOTLcWTEszOhaLd3VDAfSAoly321V0VIkpVk6Nppm+7QyiIXVB5M0kph6iLZtBEBYeFrjB1ypiKtqGuY3b2cDEx1Fa7OIhi0DOvtI5m9qXtJjkyA2UF51kBGgTzv8mJyHqPR9dXEIODJ6yQ5s8Ylcm57iwryyZKxjECoZJVBNWWQqotsdpec0a2yuj/rn6biKFRQuWPEa6hiry6Dz0PM/Fl5oWO8NzPbM6s370MlQSXe/QMZ0iMS/SEPGtJwEZAz+cA8Tg2PTGTFOzWRwWyjcgJaqhHQXa1QZs1nAl48qh0f1jUzkoqFsoIOs0oI6/hBcpuda7aW9CJUOiKBXaTDGN2qKitrfqrnlwyriqSRbqi4RLBZcaHtbcofNbp4DxZ7piwxeTXlr4riN9c92ikOS5mFxc91bUHlQZhhXeVxylfJWpOAvOddW56VyLet9LLHl8nzcbzjg2Y9f9AxveNa30v3VblxHL1hAfa52sYzileUMtrgEB2XTQIdVHZIq9ePCUmlHBCv9XWJzBorLvnUVmWJ/bVU4XGPzk8m+z0kb3SeHgB0uutLib1ipYlOKnPoPzYIr0m4/uvkOclT8hGwRF57Vby1ZROJR963vytJryh0fSlSg8aEt6zDGlY6URnGvkDysQn1ZbeD91+6h5yYZBgd7CDbj5y6viHZiCVj37unE9wyyfOa0lkmi2Z7jWeS3zpqPJAXXM/qCBBndJKVWJor/e6qL5gAF73FBqHHncgH2f01lTb2hOvr7Zw8CysodHpC91bZIZ/wZDKpOmUROa+hc9jwhrJTVXX/aiKaCJw1MWvIzlJ+WT0BgsHasQVm3wUm8YUM1VJ9h9cRmTOBcHXKrnQOm19VDQHkRjmuLZLWTfUatrqddAV9o06kwYPdpw7leSm36DvAa4cuch96CzpLV2tJ50mb67EZC2fJJmCjdZxyh0zJg7oiraTbS2WjgRptLdWQxO6jC83UqKLOpA6ivHFPyh9OBWwTKwuh652eUp5Kp6lTAPKml6KL6mrKHusjM6lxQcp5NaN4Eba4phvGraeUas4ws1+PlkLQIj8lmVl6ujKYdRQpyFVErKi0fpdB/UwVMS0KCjNghsily2KQ2+lv3CYXmYGce/6oCrG/lKSxCiIkgnX7aKExs3JNKTwrFoD+Ig4/QQ6keKPF/r9Uy40ZmKtJ8aur4q8ppZ/KtXpG4jRUawKDBFga63O14pgdGkIxXgWb5VQwXN9trXSmJtdQSQ9VRTJVxil9ldWP1Gq3ukoFRoaGtVYHSp7iCqF1zjMiZ1ZsaCT5VlWLhd/Rqtg+UwtnrCql4KVTOqwO8Q85q1bJK2fQT8T0ZxW2RirIeACYQXyGKhxmwIaUsOIB+EWtu74yaJCAP2U88EIxi381Ve7VlSe1JK9wrZ4RggsJiQsEs2TQZ5IzLW2WtJqo9CfKkLACwrcyzKy4gEHBoA07L6nIC0zOywH5DGHvIT2AXI5Ui3OMDH9dGZgakgXrtAY9ElGrJ+NWU/pNF/NPajx8KzkslN7F8oL80Xe9/t/0HqISl4wBLHT9hQzaZFVMLVWB4W0O+az8Zsb98hIEs8GzgsSXIlasicuM5D+q4TFADRG8vhXUmECv6VacpgqWckL3Uw2VBWYmJ99/lrHsu1GiI9WUF0NkaFmOZrRavAN0X8YXQR647xARn0U6x7MXBMhnZLhuX1XceteJIgOjRVRriJwxHOAPVRr91eCqrOdvIiLMWsMNVSENUcXaX40CCD1LQQFWdkB3QFhSKl2GCrkgp7CtyotGSD+RhfGqODoqfZbvYd1VViugAVROZpl0ILIDRDwoT6yEMErPg3eIheXx8tTXc6HDvyrOcOlqQ5XRGmpk8U5Uwqxr+fNOsoPdFE+6PUSVGHo1Tun1l1wZX8Rz/aryNkAEOjQSkscsEiAHbAYV82Yq6+QLXn6eqY3eHZ0eoLI8RRV6K5HMyiofDNtgNYNPpbfY5bKSb6iBSSvV/7+9FIWZfao+nYfIsozgD5JjA8mzthptQ2XjCNVVzupJbpQXuvbwlP6gxlNYCWS07LXyHvtOV34lnae3h9UvftEzor8tzk7ygnJM3fS5CM6snxJSNkFlbSwNIhGlb1SHUA6xXyx19oNs2xSRt4K0O5BhlmDsLcLJMk94mGfpWBPVp7zrNBHUGToHIasunWKFjbkjzb5SXTZIegaCHU9lzDaItgaEpaykb9HW/y5C+7nKEXYKm8VKHtgX0Eg6HJchxKZ/oYYqS6+xcgH1IovL05iuKLmy+Dt1D06EUAfJNlE3sWwV+19IjiNkR7CT1C1DpevgF9mosSKHlA10i8X7f1dDtCjs+79E8SJsuD4BCjNUmcYi1tUUKH+4eDGcdBtRoQxTQaZlAEGbM0TKoDhUAEtfmV9diJ4ta31DKhTWTmPZE+5RTiQCxaRQVxZJoIKZLaVCwTEQeASickK0wGIpLddgqEEVKX9dGQcUcPxzujY18MTHxtDSAeHxpJzcGO7DWqQYVa7trbi4+CPnWe3gZYXBR5j9pgJMS6q6jApA0em6QM7zRHKGqSWKceI9IMrI829yJi3lwXLlrNJG4WZ5E6JjdDEEtUTg8NAg51lKM8hZxyFXGEIwSwU02OYoZ1WOAJIA8R37gIyoiHqQsyJSoAHLKpFXPCbPnz5mWO+0v96ttozZepIzi8nz7IUNyDmVwXciaBi2Onom9KCMSAGoSiWsioK1Eye8LCOkCgvQfT1P78n7BdIssPg9lSHvEchxmr+ZIA+oTOZDFEWEQz5L3vUlw/mqnCCvpIGsGC6A7oV1dCX3ecgyFRLlDQ80N2PpHggN68fOYfkZ5QEkkWeM8XkW5B7KtrZ55CFnypCKDOLJWguPtio88rggwPNCFserNY4+oKMsN0U5BfVV5tZ4TDIYleQHS/EAupLHiczP+FFpUE4FrqeCog4jnfiO/MZGCfKb/IryTaQDnaXy4P26PqG0VcZY7JrxP+Qd3Unj9f6UJyr0MarMp6uBAbB1VVSpkS4eBrwyVKg0YoLdkpzH3p9UvCAsD6Z8QpA0blj6bbSuY53XXiKrrMOLjAtKzisD9BQdgBhBNgPhlTDRj3L19W7SyU7Sd8ZGsQQXw0lo2E15T3JTY2Dy64rIC6TpoK8hL2KjJPMF9RvKhyJgH2gQV2qvw5Jnc8mSsV0QQHpsyDPA8lTYOK6ZrPybJTIR7TVdhwAPVAeRbpbdY5kyujYB8WdL5iGP0nLJvYLOSP+mKQ9GqFEGEe1FI0f1C89eUEDnaJx8v4Huo8Ysy5kBHBKU3dqUXZE1GuGUXZZ3pDGLSrOcIwhlNpVnaAgmm/8E+SHM+D55Jxo2AN2vh42WngYbrUYOiHUh8kE/uYb1eilHyJP6B9vUQM/MkBoaK8RB9yHSIb4IP/HJY7ycAbJxnPtRdSd1Vy8R0rapd7yYINaqxQPRO8b6YSNuUYZI0enSWaTcpSAskeINxdiLyVOIWbuMcUC0PJuopUR3EYqFMiyU0aKl1FgEKHYVcDzeAyULmS0jQeWJzs3ur19l+hgp2G9qgY2XkWXd0KAQihAq/rQw0kXFNZxDEefo+QBKO0hkE08Pxj4agxifuNwDLJHRRanrbCTCpALMWpm0hDBkkBmUryAQiTEekZF6zrC4tQouih0W8tbGUMkMAxPW6pPhoqDgeUDODfFo0crSAy4YmxjVRiIXcbxhQFQ95CyZBzmnMghr8ek8LdDBqkiQ8xwVsCBnHf+bnJEXh/VLmC0yASB/Uc604oJMFTHG55fxDYC1T1mwuK6MbQ3JGYKPnKkUIW4FJeflIXR5yQDNlHEcIblBFBrtmVQCYLrIAu835j69qyr5SEQbi2A3F8nAixM8aDqG8WKNw2Z6J7oiI3mguyfqH/eCUKH+C1SuWOuPFw/5fLHy+TWlpf2QT4oXZM417Gs76iyFCOJHXtAo+e20hAzNk44EmRNf18X8I++RL5UWlV0tEW2+1IawjbhIet87qQwpmwUBnoNKc9hVelfpGp6Euj30vCJoAELcdzuzH0ScR2kbmQIaBFWkH4zjwevI82F/ysumMGYH7wz2KQBhESIkMF5/Mcd04VxVUP2UNz+qnOOlZ/3EoOOSKfkR8khxw7bkBwK5lN5ycJDKW1/ZA7w/rH8ZGjbEJz8l8wDdJz5C8Pjpl3Vev14jIUh0i9L4LQpdX4r0ASE7vyovyBvsDkQAHcbb8tP2CmowD5aez1UDGTIWGnYiGnRxRpJMQxs5VBUJo5ELgjcoCoFfgvKCeOgwdQgyHyqd/WFbs5+VF8HDjjwF5EldEGwQuqxNnpHAswG61X+QvvRTQ2+0iBtOA7A0vgSfqcsMx6jUSPkhQj1S9dbXel66bpuemJTdgkL4sEYPMl72BLLU9HTdV3rB2qqh7N6Zll3ZXgj+bNlTymJjyX5pfanr54vMgXp7iWweK91v8VcehHoztbsgyE+/9IwB7Faw0boXNjrIVlhq0zNtjc7xXAvUEKIOQv+HiFSPlN5CpJEp8ZdeG+sI7VAuAUNnqssu4jzBCzr9O9VVBytucro4oBg9qkDhhBiQCegEhoZWQEUp2kAJnkqOPm/GbtAtM0+G9LcTZFhVCf9/e+cBZ1Vx/fGzsLuwFAERxAKoYMdGsGCLNZZYkphYExu2JAaNPeafxDSDJtiNscQklphEE2MSNRZsETWIDUFAjQgIFjrsUpb2/33v3IHry1sC7C7v7u758Rn2vnvnzsydOXPO75yZ+14/GX/uwzCwD+iju4NRZ50doaqWomOGxDrIh0eN8WaiM/ZT7wwkgvX3XTXYrLGzMZUlQxg7QoSS5v7o1RHWRbFWi7iwjMKLBLtrkuwgA9hBXjzLfOSHFCFoGAp+1JljNm2yDMB6Pd40+1X6KeE18wPSKPDGAMu08ce/URqTrgoTsZ283LGD1Dc6uSt7Y4aLRIgM1+rzO99UHk2GHdRWJhf9wGT7SMa6Ws/LHgY+Y8zpW7y6JNKiY4hhnIT080dSEpBi7qGf2YNVrslIXyT9rMGHdPxXP6sP54vMo8wh6Uk/P6J+Vt8Rqs/2M1E6IqKxn/lBY/anELnqJ6XLnkKU1xQRPtq0rrFYjgDPhL6blS6jE+2pUZ9hUDaVw8DzsSeMlzGmaywgp71FrnpdFmQOhcX4QayJdLFJd84zwVADnjn5MXyBv9HogPFnhXFKxvmFQMIpKyufyfwQ2QAQdMaTuTTlt4GksS9xgMavr+ptpRuSfTLkl3ZdMX4pqSQKxz7TzdR29gyxFM8bnGwVgLQ2lqaKpLNSf4naECHbXF73HPURERsIw3aSafay8QLLtGHB0LAvabcRGh8RBZ6FZ5j2l0AO9h4n8vOZUFasIxKnxAhhyHS8TP0w8UrlFRncQXWzN4u64RUYnGjAGMckQsxx2hF8zctU6SJ+pJw355kr6Aaio0kkNL03qYg/Oo/OnP2U+lVzdTtkRY7AznoO9hUhaxCgNHtpkLJFHFJ8iik3qc9F0DqIsL8rQoEeHyh9vPv4sK+wVpl4QYFo0F5yZjuLuKEP6OMZjwa9sqvGim0xybyn7yIjxcKTgP6iS1mOnP2s+kT6dQ/dx962tjLucdvKp+5JQVSQ+qqlX9i8v/lPzfbUvbx5vIHaHrcfZO/DSaGfeemHceqvOcI+OPY1bicdxLyaprFsTOuMXWM+otumiFgSPdtARHPyr6QPpX/Zb4Yt7XOd+kayM0nPBpFmr3angXocCRMyWS2ZIRrKMiUvbtF/PDOPm9QxXcfRJkon0c/zRYzRL7zokOhojRUOKeOV6Gj9BcmSaNQ1amt0IsefrTI14YhE7qKx6nFyqG+hnHXuJ39iU/QZfTR3lNrFNg/pQRzwXiJ66BdelECXFgxpntHEfvxdEoy3g/e0TAPHwBBeZZLilfIMRKTwghdiPPQZRQqhW6wD3lDEkxyuSciGxQpVwP1stqyQQk3W2zV61IHxTyIQSpEUMLDM9+RNL3nXCBTr5kRqmHiJx6tKCdkuY0lEdVIWwr1UBIW2tNE19mRhLAnDM+FjfogQijgJ5UtJUFellBdl00a8MLwD3rDkmopunB9/Vz+zxMxz06akn9UOlnlW9LMIAAZ9oQx47Oc26sslajtfHcBLCC/Ic1xA36p/8Op5Bjb2JhEJ5aOORJFKa6D06HOwop83VF2dNAlZglNdST/HfLHf6Cf1L5vd6WeIIG2p1GciqHiHyfJgQf5oQFf0s+rBg1soxVWp52AJZoEMA9d0aZ3/+DvOB/KHTNEfLAXQPiINyfNJ/tjrhaJdnBoF8hGNWqRn3kPKEofk9SOTrkoMD32zWGNaob5Zor84G/Q9x9n+A9RROM4gyidGLCE7alci9xmZWaqbaUuV2oJST+aJyk7yM0+KjF9sO9doDy/V0J75UsC6rUZD2OA//g7YVoGjMVPEnnbzMhOyOu3vaqv6BgLWfhs9g4zFdDlZtZqzzH+Wo2s0D/sODWPwqrz3Nmpoty+r3ZojLF0ShZspo0zEkHk780mRI5HRpRqvua+E9iTyJXJHdJHnnannq5ax77K3PuvibJFl3v5lWwJ7WtE7REvZo7lAxrCd5hiRJdrMfsGZIpS83IODlywRahC7yhATmZ0vUo4csFUAY8Z2gqS9qpcl3iUfJ8Nfkh9/F7ex+TpBdIkl4FrJOXLKlgicvIXqs3bSm2wSp73sX0KH0r5ObN6XXmDbBgT7JeWbr2sdtghjgIPLvimMObqHMiEf6GYi6+zdpK8Zi9bqL16cYrl1vuYQjjzH9D8vuFEhL8Is1LVFIlYd5eAhwzX6DGgDQQScH/bfMnc67qb8ckgXiXS030pyJT1WLVIH2MNZrrGbyzhrzHCMGasa5Ze6b7Qff492iQGnD3mzGHuFfuAzUT/yxLnLOfqmtXQyL4DtpjFiL/FUORqQvkQXQa6UJ9FbssHoFJ4fwobcRpsIVKS1kW5gXOrS0YmuUX5sJ/ov6kOK4JkS3aTxXKhxBUl+DSJ1r7AVyo9jhMMY9x7SRu5FfhapP9TPTeXH35sYYVNiUkXPAyEiFX4G8RzgHgRk88HyBORdjpRSiF5TvJ+/0RDEOmJZ8XwE1wHnSYX5CtsI4jU+x7pWJ3+si+uF9cp+Nw5hUypsE6nwM4jnAPfQz5upkJ6Xmb2ifmbfDG2N9/O38LljWfF8ROHzxnpjnYVtBLGMmBdk82fLAjF/rCu2hxTzSoesc8KWfXZQ2N7CNkZwH+cHDJfSHy2lyhvH6flsPo6zZRaWD2IdoFg/F95DHTEfyD5DXfnjNZD9HO+lPLW/RraxwQkbZce+po9AnEPoQ9qbnVOci20jcW0fkTYMxisiYpQR81N2LJe/lMX92fIjOBf7hvtI2XyxPsqKbSpsC+BzYX7AM8Zy4zXyxvsB12TjsJUlIWziuwaPzz7bqp41ngPkEUe2zc8MLyy8KEK9UCQAkD/2Cc8IYpkgXo+gTs7xl/K5Fs/FfNxPWVznmL/ZsuO92TzxOJadLSt+jtfISxKHajTCRj2ANgHq5jj7GWTPcQ+y1FEkl9WV8aeaffLYyj6K+QDH2TooL/ZRBNdjnngt247s/dljUOze1clP3njMNZL6uakQtsIuzD+yLaazi30ufCo+o3zYUwNZQyvFwYp5OY7Insuej4h1xGuF+eL9oPAax9l7waryx7pAPM5ebywUtqnY5+w5wGf6mRD5y9tqcouscS57f+GzAc5lz0dwPd4PsuWA7HFhGTFvYf5sWdn82bzx3uz1dY3C9hX7XKyNnEOBviEFzxJ8NNoxb7acuo4j+Mx9pIhV3ZPNB+K9q8pf1+d4b2ODOmIfAfqOBGgL12LKto3PyPp4kYQJl668HvNmy+U4lpktP4LP2ftANl+2rFhHYVtIxfIDjmO58Rp5s/fG66VE4bOt6lnjOcCz4Nyzif7VgSJvYvfkjfnJSx7+ZsuM57OI58gTrxXmi2UBjrN9l703mycek5fPETF/tt5seY0F6ottAtRZ+LnwHMci9UnUbUTfsE88tj3mjQlkj4s9E9diPRHZOrP3Z48Bx4X3rk5+EI+z15sIso/b/EGYdcV+BEejwfu59EiW4PPoKjYjoPBnPGs2m5dawilHiUD/8+br7H/bimU3RyNhuZzxzPKmY50h/4RNslGFJ9tBqX09E2XUt5yqNBW7VoJUgVdGeLe+UBlt89TPbDHLSz/rWSrwJBuin+uCyi5nLIvVvzapIcaA/mccil1bx6m92pF860MDICkGzdcQiTlD1KHYtSaYWvF3XUJy347oWH1llUQZ6xWcW9OUI5nneRKd3ED6PbEVxepZm1Tf8Yr6PQ99rWdJOEZj6vcGQv73sL38B7u8+wn2+cN0LFJfasxP9xm0y0N/qX8uv93s2S2nmXXfIFnnXisgrKMes8FtD7Xj+DqeHPTzAvUze0XbyYA0lKFea0ipXPlrs4c3mWC2qeYK+zgaEhjJuYtsl9c2sJvOYtN+OF1K0PcLlRDzNvxXSmWm+hfMMTvunt1sxoFEUNLzawrkiD1sY3raK1d/EPo97tUpEXh/Y7baVCmHoD0GrMT9vHy+2Vbf2cHeHTAq6IXGbA/P++xQG7r9RbbHXjoucVCesUC/sz+9al0T12IQmfjjg2Y3LHjUbKdD67eHbdp0++zb3ezKM3Wcg8A776bVKvGd93xPdEnlXv38sLr4yk/uM9vteCm+9HyekO5hyzdho02z3zMbp47ESJbScKcCNfTrfa2NJOzcm94JVq3UZKJK0tbvHLPytmsv9PTzXBmwt36Xj36W0vzRGVvYJutX2qAb3paCQYuGyyUBbcLVpZ95y7ehjTz9zdtNY8S+500P50oJyUCX7m3slm9sZU++PtPu+MuUYLxLjW5bik0cu/aEln5WN7d9/gTbrEpylfR7cqU0UN3tqsrtmP23tskfz7VnRk4urZyn/fNe7U5Wu/ed4Vxj9k9CJEQM3/17GNNS6h3mdJtWdud5W9kHM2rt+3fI7jAWpWwTfU9kf7uvma2X/iza2oBnYHvE6FvFSHmju8RYLKdpx0526Zd72y2PfGDPvDiztPol9vPW0i1dpGNy4DD/F5oEYYsdyZJDYyqO1UFqpD8aatahjVnH89QkBjYPnhieV337h+dobI96dUD9mtDjfqb500UG7WKzBXjepZZPlB6eaWP2DxHlPEDPuU1vs7GXm90/2uxYyTxvypYc9P3aRhkiogHOw/Y+yXmX7mYzrzF7SP38hR/rHEtEpQZyuC70AHXkRb9Ll7dT39f83Gz8LMk/3w1Lu0pJ2AD1I/PYmvq0hXvz4HSBGrOTDjC75ySzbz9kdp1SssRaStA/vGlc6oBFXUgJWx7oRt2g4xBUQpQo2Byk6rlm85TKilwrWWoIZQchzVE/18gRrNHfsry0iXY0tlEpVm+JUvxy8AXV+g+DUSTPOk/1JWsgjiGkJAepXWpEW9OuItdLktYVcqbf0TXzJWPonmLXS5LoG3RzfUkE8lWs/FIk9fGSdPl7MX/zoF/o5/qS4nWAfBM2h8PhaGhgvPKU+FPsfCmTw+HIHZywORwOh8PhcOQcTtgcDofD4XA4cg4nbA6Hw+FwOBw5hxM2h8PhcDgcjpzDCZvD4XA4HA5HzuGEzeFwOBwOhyPncMLmcDgcDofDkXM4YXPkFnwdFF9kmXyxYlNL8csY+Vvsep6T2ryAb/12OFoY+N3iJXxRLb+n3NQSX0LbFJLaypeiO9Yc+f5pqjwh/Wmqd680a9/GbJNLdIpvRnbK27CApYksjLzCbPuNzfYYIvKgyV3WhPqZR2hbblZVaVatti+WnOT8C7Q/hWUibX3U948ONrvrJbNTbtTJUv90THOE5HyTbmYfXGX291FmR/1c5/Lw01QtEZqj/Pj+lKvFKST/1zwu1Y7OaSITd84CydGsQDjzjuXSiftub3bJIWbn3md288M62T5cc9QByWf+f0s0T3DCtm6QErY3f2LWb5NwylE6/Gmk2XHX6CAPvyXa3OCELT9ICRtj0dnHYJ3hwgdEjh/UgTuEq4YTtjWEE7Z1Awib+vXyo8y23VDHTSk0lWK5DHG/3ma79DR75m2zydP0GPzIdRMDXf/UeLM7n9LBuvyNyZYCJ2z5gfROa9nA/bc2q6qQbkcP5RzLpSe7dTK742tSmWrvTx8xm78ojQzmHLF7nxxr9vp7OuCH9h11wwnbGsIJ27oFexzo8yagOP8L88y+cZzZzSeY7TfU7NkXdK4pGmIYG3oBstYUxyHvcMKWPyxQaiqyLvnpKKd25rVhT1jn83RurlJTcg4r0+T6ZdVICZvTDUc+AUmoUsKANcGElw4g98WuN4lE/7sydbQkNDGd04n2Cuxd68Q59oI1pYSedP2y2nDC5nA4HA6Hw5FzOGFzOBwOh8PhyDmcsDkcDofD4XDkHE7YHA6Hw+FwOHIOJ2wOh8PhcDgcOYcTNofD4XA4HI6cwwmbw+FwOBwOR86RL8JGa/heljwnvkyUVOxanhJtdDgcDsfaI+r7PKeIYtfylBz1Rn5+6YABXTjTbMZos6W1+pyzEU5/6WDMvXtah6rW1vsrz4ffA8lbjHK52lTRwax7f41pZfP8UkJEI88/lTTX7IIvmA092uzw28weHaFzfElkHsGvdWi6NUuFiuzzxb95/RUX9fvG3cym/Mjsb2PMjr5W5/IqJ/Qlvz7S0oB+X7Ik6NW8TZLFZl17lNn0q1rz4yq2/uAltiSXv3SgvmtVEeZhakcda4jc/TQVBvj579oZc16w7p0218BKGnOI004/08orKuzXt91iy5JJnDOUt7UXJ79oTw+43myLA4Mxbk5AgS6qNnvrFj0b2imHTEOGbfDZe9n1gw+xg86/x4YNeztEPfOGMnXmxvua9TpARik915yATnvv72bTRqYGN2eQ8eq60Xo2/dGL7K8vvG1fPPuefMoJqNrAbLuvq0/VwBx2ZaNA8lMx/ELrW/MfKyvLIevXOKy3XpXddf1lVlXVzr406HtWU7MwfypRemb2wpk2decfSNdI3+TTtOcbuSRsz3zbJvbpZ736HK5BrQnn84bZc4Ly79w5l1zB2naxm57+P/tWp4PNtvlS8yNsGDQR0uNGnmuD+5+m58uhnEguNu7Z1zbbsp+NfeNFmzXj4/wZudaV9vHMcXbcjGpbfNi9zTN6Ip3W9eFD7Y+b7WhV7bqLIBFOzBEkJ5WVVTZg70Ns5vSPbNyol/JJhiQr//faXfb0fg+adZGtyFk3NgrQ7RqL3k983t7dY5CVt8+h/AjLRfoXLW1t5eXlVo6yL8uhALXtbHeNuNFOaTPArP85LTNSW1/kkrA9e5G93rO37bTZQSJs88N5x5pBk+Oq56+0y7oeZbb10c2TsE183i6ddLsNOXiIJr8IdB6xSB2/UN5u+3YmbZqezBHK29qsD0dYj1HDrPbAW5ufnIBWZhsNO9Gm7nWG2Xq98xm1XyYDO2+e5Foy0o4fg8whJCsnPnax3bfjz8zW79uyCNvTx9p7e55lrfJI+COQIRrbKm/7c1K07WR3v3yjndy6n9nOg5ywrQ1SwpbTEXY4VoGyMqvF+NZWhwhbHlOZ2lclL2iZtFOx6yVP1TZv8YK0Q5svlutfDc5fXmVlidqGnJTL4Ba7notUbYsTspLHJYXGx1LCWHlORNUSglnkWk5SLrcPNUE4YXM4HA6Hw+HIOZywORwOh8PhcOQcTtgcDofD4XA4cg4nbA6Hw+FwOBw5R9MibMvLzBa3CYnjusAmzCUVZtWdzBZ0TE82AJaruyg3pmXOd5sNViVPDkeEy4mjEMjE6sgF9mNRlVktX4ngcKw5mgjjEAFbWi6iVmnWfZJZjwlB+OuaJOTr8onZV680O+b6kI/8hahZL0yg1f3umlZLzTrMNus4y2y9mWZtFtbdhmKgnoXtzeZDIv2tmUYDY8K4LugQyH1dYDyWtQ75apV/Kd9t0wDjQv2URxsSBd02veDIHZAPxp9x+l9zmbnLuCYy1RDzV2Wgqxa1WykriRPouqFJAHmJshPHsC5bQl5SnzfMeo+t29lHHrB1qyMD1BXlNyY+r649i4gBCEfu0TQIGwLcZoHZWZeZff94syuONTtxSDCEGFz+okwRdoDgcv3A+8za1piVL9ZkIo8mVTIZhCXKu98DZtuOCMQNQUdoEfbE4KZlx4kDydr7oVB/0oavmB36m1AXky8q3IQYpvdQZqLkVRZlMql3etZsr7/pPPelbedvMvnUJtoVj2krZfKXc/zlGdxDqxuMBeO45Wtmezwscv9+Oo5FEOXq5B+bffdEs03fDeORRTIWqVJcLWicWy2TUn7LbKtXzLZ52Wzz0aGc1f1ahDjWyJwb8MYDcwsHEDnZemQYN+ZpMSAD+/xFcnKS2QF/CPP6U9AYMVaMWZyv/wvLlK/bFMnqq6F+Urt5dctrMdDexFCnesOxbkC/M877/0ky8TWz75xituvjQaaS65IFxjHKE/Jy1K/MLj/Z7CvXrpzj2bEmb9cPzdrPCbLB53g/yB4DbEG/4WZnfNfs3PPMzjvXbODfw3mAPBYGKigDxzSeJ0+n6Wadp61sS/aebBuSv0pJuek5kH1OR6OiYDRzCoQdpTpQ6Y6fmg0RUXpvB7OK9Ns++4wy6z/MbIOpIW+vccFYvrWH2QPnm1V3Dl7NTs+ZVUkhskzafbLZKVeYHXG72YZS2hvLWCO00dPY9O104qRCzOTaUMafCXX/t81uvcrs34ebtU5/02e7f4c6mQxMNvJv9J7ZZ54I7YEIUPcxN5idoHt7jjerXBjq4Tz1dv9Az6C0hLrUJpR3X3lk66tODEG7uWY7i/Bt8p+VisGxEiiNpepHyPrFZ6ifrza7SH9RSBg0ZKOmk/pSBB2lg1z0f9LsoHslKwPDGC1WIk8kaJD5nZ8x+6rkDkXIecaCulC6lMn5aCwh05CA750Q2nD+N8xO/55kdVEYY+6n/IQYxnvSOkkQdsqDaJ59aYjiUgfjDeEvE6mgHNoAkufS+aRtyhcNAe0mJfKc1uNYCfprgObm90TUmY8Xni2D+8/Qr5CzOB4cM6YdZpkN+j+zeV3MPtw8lBH7mP5m3NprvjJmG4iEzV0/lEX/rxgz5Y2GDaPIfcjGd2TEv/31kDYbk461EvUjL1HWyE8ZnKf9yDDnTvlhMNxzNkjzpPJJim3gmLISWaMdqdFFZijP9cmagTmJ/Jz2fcnDZmYf95L+F/GmT7mGHWDO06/IT6UcQwj/yIPNruVn9TQOjB/2I44RuPRUs0N/JzmTbopyBSiPuZ4lU3ze+Wmzff+s67of/RCJHmXigFAH7UF+aAf1olOwMRwTOMBhPfM7QRaoh2uJ3UPmVC5lAtqzMJWTKNPIFAERyiJFPehoFLTuc8j5V7w3TcKRkYOSAJmY+Lid06mz9ei8hYQk863kKM2tXjPb8V+aGL0DURqzp9q81Oykn5l98eYQKcPwvtPfbK+HwucNUm8FgkO+vq+b7SfhfmM//ZVntLUI1vof67rIWn8J/p7yTh6Tp7S5lOYPjg9lTd4mEEMM+Q7PhzLulpL9z85BeXeaYTZ4cJi8ezwaiOHwL5jt/Vezcy5RfpFJJmC18rJMe8AfQ1Rn+xfNJm1rdskgs6l9zMbtZnbBOYFUDpMROU9l4sl//g6zKVuFPrj09EBOD75Hk0eTdfyuYbJkUd7Whk/6lz3Zbms9v9qe0y/nXmugR+ZMtoGzX7ZDNt9fz5f52uwl6iOIzpmXh3H82V1h/OZ0DUpnBxm13WWUIcMfSsZY1j5aXi9E/ZljzcbuHsYXOeDaZPU7106UQd9N92EQIdGbvWU2rWeQiW1F1KnzE8klChIlhtwhX/dfaHbnj6SkDwnkEAyQF84Yo1xnbhTuoTyirkTiZneX4pPiRKajIp6+sYj9O2bd5GR8LOOAs7HdS6HOHhPlbMgxQMaRjfd2NOuotiN/kP0ZuhcHJXEspMgjWpXbnOoP7cbpk23pFkc2PzkBetwOE/5sgzfZ0SrbiJTwJZ4Ag0a/Mj/plwvl7I38nEiW5KRG49RTTtRe6j/6k8/VIl+H/jbolNelO148Qk5WjdlnZYC3eFOyIGON4frc3WGuUybjiwGn7ykXZ5Lo+vRNQt2xHcxvxvSnmtP/+lI4XiyjyNLZwH8EOfyI31aW4HeW48E5dAcGk/OfkcNx/M9Dvpk9gjz10/UZqgfj2f+poDuQS2SmrXTPHo+Ee2kbji66D2NM28pTBzQLycr9E562t3qoj6rUFy3BJqdTpfP799vgnv2tdYXmZPbLXyFB+0hGGOO7RNr+LCf+Pztp7NX/RN1O0bw/UPqbSP/ovYOjvr36n3FKyJkMLuSePBD8N/cJkbedZOOYy8ggY4ctelUkb6MJZt+8IOidjyQjjBPjigNP3ktle54+LthHxhi5Qi5YFYKQ07Z+L5idJWL2OckacoMNg+gj210/CkEHbA2OyQzppsmyIYNk61gteFPPcNoPwvOeoHLRU8jqID37UbeGdpCf860LlIls0htTR9hfW20ofSWb2hx1TWNDoten++wmEmFrOz8oSZQqYeVrD5Cg/z4ovOdFjn6s41/cFhQlXsz9EmwE5yURO4QYD/pxebG/uD1MjqN/qQn2rZAHj+fnOv+yjCre7caaLBAzPA2EHC8pIipawtrXqA27PiZDrokC8bvperM/qd5EoWpiYPyv/rXadl8o5zAdUwdRPzx02jy7W4iyQTwBdcX6qqpDNG+oJgP3nSwFgIK9UiQEwnnCkLCfDkXrCMBAoUhJSURWY0F/fyKDiidKlGwbKSX6kigcRL2vFCp9fpiUFsrz/G8GY4nnHKOvKCxkDcWGgfvWeSFCSt9/63wZbhErIh4R5AUo5hgx4/h0lXnsNWGZ9NLTpIxl7CFXZ4hgInOHS0aIyBHt3V6KFBwg+UFpf+lGsy9LxojcYPjPlYGoEFnfRUr94jPVDhH8PfW8OChEiyCdKOsLdNweOUll1xFApAK5WF+G6kjpFMj425+RUyUHDiMFiTlIc/RiOVSQZcYdYKQh18gJEbn97g9j1lnOGEYQ4LjtKgeOqAWGc5YMFbJz9mWBaBH1iICIkYiWEKHAsUNuzz83yCHGE30FIcSgUx+k/zLJD8YWuQEQA5bD0D3flGywFYTEMUSt/dxQ5mWnBjnC8fjydZoTcmRZksVxJJKclWNH3SBihu1gXL5/QoiOMpexG+jlx79m9oeLAzlGr0D00UsfbCnStWmQGezCPd8NegbnfNS+Ic8kEZ/hRwV9hvwwjgQrcBiQU0h5BDoI8kak9utyEHuNDTqBsaX+0XsFGej2Qdh7TR23S/d1lQNBEOP97UTU1R5sIba0vDY4BAQX0F2QOPTUcj0Xx4ffqXbLKSTIgD7dWm365dDQRsggbc7Kt6NB0TR6FiHCS73uZpErCTAhfYQDrwBFdOoPg8CiDBGY+ZpECDJRDRQTQMmdI49mmrxIjB6bh1GUhI7xol/h90vlsTBxUFyvHhi8jGwEqywlVs/JEyaCQ/SG6AjKFuFlzxyhcQw25PFIkUgUO0tkRH8wmihl6mHSJmFngbZSBikKe4WIHGRj+NG6V9dZLsUYDxZZ2EQG5P1+K8mdIwA5mSnjeIsUCH07WKScvSUoKzzEn/3O7DaRd5TW7lKkY9S/Tx0f5OQXIsaM/SwpLgj/+AHBQL4rL/Rp5UFGfiID/lcZPZY5MM6QNpap/yVF1yoTmZAIJjjuFyL2kiOWrFgW31OGHqX4F7ULQn7Yb4LHjEzfLCKHTOEtM973ybgDlk9Q3sghchMVYiI7HKOw9dy3S/leJcJHZI8o7z/OMvunjHNv1YvX7oZ4JehDoub3XSJD+lmR4ZskG3IIiZJDrq4XOb5RpOZv5wSnqdM0s99qDMEtGlPmHZHYh2R0n/hqIFb0+e3SAeA3V+j4yqBDcOqIwBJVffHzaQQiIyvoKpyGa6R/fiy9QrT0COmNTyQXf5IBfmcX6REZdCK9v5dMXCvydq90HzqGMu8WoWNZ68kTZTglQ5SdXTYDkAhCRjiGr8rR/IYMMs8AUfj3YXJepVMojwihO4CrB1ZJIFxERl/SuO7/R5E2yQPzFJ2C3cGxQt+zJQP7AhljVYSoN+SJqCt2CWKEPDE26Bai5M99OZSDrELAIGyswkD4sno/6gFIOUSrk0gjUX/q2kVOB04pBK+XdNULRwabxmoBBAyCSV2fyBahNx+W4xf1RBIFlEzEZfREqSm9vn+wwwQdeD4iyaxoYa94GZCtA9GuORocTYOwQXaIjCB8z4vAvCbBRvl0nBEiCxhcFCwkDIVFSBYhRSkjcGCEFBPG7yoZyX/KOyVqRxnrqQyMLkQOjwmvmqUpJmEkaBEx1MvSxaOnm00UYWOCtdYkvU9k8Bp56kNEClCyeNd4vddKuFn6xCOLlpyIB0QzmRQCRoFlrg2V4n4BzZVksrL0ghJl/wGk9ZeQAJGLG24Iz5ZV/i0d9BcKc7gU0yVSSg/IEBFx2P3R4DESGfv6RYEUYeQwUpBoFAxjixzgHRP6Z6mbCC3Xlilf3AvCshERTwgbS/AxMsO+kAjGDhDVJUL6gDxcIjcAI8vby+9K2aO8UXCQ/QvkoaO8E9CuVOnx1TTISYzCoiBZMovgPPIxRp407cOJ4fNh8oRpH8RzRo8go46VgORO3UL64LdK6isi3USekB/+EqUkWg8gQJBowDzEANPHR0uf7Ks84zSOc7qtHPdkT5KMMHoCeSJKwvgjT9noCEAP4fgNle646TrNaY0hy2YQNCKyGH6IHuWxRE4kDIIJEtlN28XYk3BaUTO0E+Mbo71R9xBxgTB0kPMHMPQ4FCz/QwiyDqpjFVC/Yjtw6H4oskZEDbux4cQQPd9NRP1tzT3khDFgnBmbcpGtGESgz8cMDATob5I3orTMU2QTe8E+7UmSjS/oOlHQF+RUFEavyEsdP5KzebkcQhwQ5AeZfVd2CId/iGR8nNrCEuxJQ8wmbB9sJu2C/JEY90THpPJCW+PeuxUyJCDbkNVK7lHdLLei/3BemEeJPXSb1FhoGoQNJfaZYfJAv2h2q5Tj5+6SR3mSCNN2QdkhzKylY3ARVAQMYSKKgdDj6RIihtxdeNbKDbrjJWh41ShBBPa5Y4LwonwLjTCCjBADyiXaRX0subLH5dzz5bleEBITkv1vTGj2U+FBM6mYbJTLm2E/TUPeo/YJbfuRnq212kzbk/YzcZWok8gK3k/PcSH0DvHg60ow5IXedEsGCgYyliwjYAi3DufZa3iEzrHczTL1e/00hhoj+p/IGP1MdBNlRASE5XWUKJGHSKohVkRTGXsirBBslqcgb/M0/pFQAcoFeMMshbDEMU9kG2B8WQ6/7WqzZyVvLN2yV4WXafCoE+h+PGCAEWijZ2EO4MHiRRO1oQ6qQT5QkChWniMhZ/r8RxFTls/v/HFwGD4lyy0czBnm+eFy3tiDNrWvZKetjI/GH11CJJTo20OaayDp43R8MajsFaOP770sRG1/I8LzQZ9A+gBbK4iqj00jIkTaIfrvaO4njlsGGD5WDN6QoSWiTvSfsSbSS+T1epEzCD+6Bj1BpIYlKPRRQsIlBDiWLNsik2ybgBTiLLIsjpwkRh5hEWgj8jRb+g+gf5DHX8kRJPqbjd44igP9DBlmm8J3vxqIEFErlgoZPwIL2BfmI/oCW8Q9iUMouzFB+geis82I0N9bjQwO4gLJAfexJM7+MxxybBJji/0YrbHKzmPKZDypBxJFoq439g36jRfa2qp+llLJu9H7Qc9BqtgPixzgkELgmQdn6Tl4LvRg8karSCgEtBW6hvarTMpF1yGzrFqwcoAzgk1j6wb7eqP+czQ4msZLB0TK8GQ+kEfCvpMnJEgQJclQonCIPL0vr4HzbKRkMkyUkcLzZSmLMO4UKWWiE6P3DG8EAqIPrMUT7WATLh4qywKvSikSyWPzZgQKms3fbCDlHsBEmb1hUKJMVIjey4eGNkLM8ODnSPE+cnq4D6NNVO4DGXDIJm19U5OLDfAviMANEwll0rOPJXpfPAuTkufjRYtFaiPPUowogBb90oGUEcsMkGT2DO0uYsMyA94fhpLoFi8dEL2olSw8of5GmaHYiJiyYZfN+gffGzYOs7+J8UQBcR/XiFAQGWOJguu8hcwekPjGMooV5bvPg6ncaWx5exAjj/I+RCRqfxG9zz4QNg9P0HgPeFIk7PGgmFG6Lx4Zlhw4RwRniow+8sQmd9qFTCD8zIHe48NyCktzkEteRECJ8vzUQ7shA8yR7Gbglv7SAZEpCBAvd/ASD6SezeMsUbOUxNvdGDEMJNF5DBl7FZGHV+QA0ucsaTOOjNNrGms2+vNiC0QJQ8g4Eu3gHPObclboFNqgPIwvb36OULlE0+N2CfbJ0S6WuJEz9vBC3nd5JsgeRI9ICS+0sBzLXikI/ZPSgcg5MoycQ/zH7R6WWA+6LzivODLJG6tS+ok8qg6cD8gCpDLKcoS/dPDplw64Rt9hT5AD5ARd/XvpHYg5+p/N+RA05h66Gx2fkLUdgt1hOXULjSfbFSBtY0XWsS/oCaLkyCgvIjAmjBt2C4cO/RBBG3BMiZahlxJHRGM3UfVhi1iy7KO2YSdoH+d5eQE5wsbxGXuDzBNc4KUWXpjD9qCLeJmGF/x4Hp6BIAXtJ0gCMcSOUh+rDWzZwTlBJrN6BvhLB/WHRI+XDsoOvmbC8ifGyHBgCEsJ6Sl79iJ7vWdv22kzCdNiCeIKqLUoWDwDvEUEAu8ATxKPAe+YYzxh/kJw8FLJxzFGNN7LdYQeAoaB4zykB+WJ0mKT71B5xImXIgMbgdEmggMpYIPlCi9Cf1GyJGYy5Saei+qCAAKIHZOpje5DgdI2gMcS28Z9tI37mIRxeYO2MnkB+ZLN46qTicK+gahZItp2tquev9Iu6yoDsbVIZ4HubfLg8ScNt29PuNmu2f+H6hMpxSwYUwwVCodX4yHGgD7kXMfZUiwivCxVYcSSJXGNA0oJBYxxJJLJuBCZYqyQDRQd+05wBFCAFw0KHuXFMtYsX0YlRT2MNxGWWVK+eMmMI+OK7BAB5KtbiORB/BlTNgAT/YPI48HOlZLGg+2itvAWKASdF1QgYih3PuPRYtjJDymAbFI3dRB5IRpIVBBDgSFAtrIob2OTPnrFthz7gtUeeGvzkxOgLu8x7AR7d7eTrH1HjfUyzbEIxhSjk/Sp/iInyAvzkHGGBOFw0d+QOd7K7q6xYA8QDhVzj/HHiDGOnKdM5IoIC7LFeYg7y/BX3xmMJrojAp3A/krkh/uTMdLcxilDDnupDYwny2KQdNrCfjmcQ2SV8eZNY5wR2ovhxmiy/M++OQwv7WOrCHIIoYsyST3oTdpKFAVCz708Q2GERLLylWHftwd2/rnapWdqCQYXtapu6P30sfbOwDOsop3m67LMg9NHjMFSjSEv/2AbGB+IdLQ9jCv9yXkS0U90A+OFfo/XsB1Rn0ebQfnoIF52YR/0rVeHvbJspYlI2qAxREawVcm4KSFXjDF1oXsoHx1HG7nGs7HEj6xjazhPXdyPvUReuI9zgHxZmxpJY7SfPDP6jechovdfNqmT/e7lm+zUcpG9naU3ld2xhlC3H7z9+02FsK0DIHwYU/YRsJcDAUwmQBNDSydsgLGEyCfkXdoh2YsoJYKBQmFhqFGmCZlXXhQTx/FeFCCKj3uTlwnSe5EJyD1k6SdSnkS1WDrLKlGAISU/SjjeH8+jPKkPJYiyjgqVdvCZa8l9qofztIe28Tlpv8rgejxPfu7NLrXRTu5FgfKs5C9ESydsgP7BWDE+9D1jwrgz/iT6jr5MDJ/OJ2NKPo0F/Z70cSpPSR8X3EseNqJD3n/wQBi7QuJMGdxHuVlDF2U4MaJp2yiPNsR2co16V5yHDCgv99EGyuQZkUHajHFNZIv7VVcij8qH/CBfyFMxneeE7b8JWwR9SGbmcRbJeWFVNiTeG8cyIt4LceLNX1YBiOSzVJmMfSHSMgpRrA11tavwPJ9X1fYs0KmFz5CFE7b6Q6IHYaOnHQBFxl4jljebKllzBGBgWV7CE0wUaaqMMEhEP1F6GDbOJ8cpWQPcSxQEzxMjlr2Xc3jTeK/sXfrHmZ+OwkYgO9SdvR9wnnK4Z4Vx1HVkjzpjW2gzChOjz/mkHIFrsVyOQXJPhqwBSAH5qCchEo6ioB8Z09j3Cej3VAb4m5B29eeKMU3HhnuRpU/1ccG9LKfyRjB7IhPihCwWAFKV3K97s+B+ZDjKYayTsuM95PnUeZ1L5CZtA88UCSYolMlEHnWdZ+BaIo+ONQJ9VkjWQHL+f/RnvLcwX7yXMWRJ8tYhaXRL41oUddQTy8mi2DlQeL5YnrpQ7BkcjQInbBEoOhQeoWMXPkddQDkRqWDjMFGQxAA6HMUgPZJ8meiGqzC2DkcdSGySCDV73xKynxJtR4uFEzaHY00BoY/RFleijlUBg0uk1OXE4XDUE07YHA6Hw+FwOHKO3BG2MjzRMk/1SUkfOhwOh8PhaDbIF2FbWmuVy9k4u8SSN7o8rXlS35UvW6i/LWFvFcTU09qmlkLsw3N6ql9qmUB2KsrbGN8l5mltU5VVtipXb/re8PoiX1/rMfJa23HKw9Y++yWXjjVDq9Y2Zd4Um7TbdWab7m7W3PY6VyhNfM4unXCjDTloSPGv9XD8b8gIzfhwhG08+jmrPfhOa65f67HRE8fY1IGnma3XOzg0jjWHZOWExy61P+xyjVnXLVvO13oImzxykA3rd5hVVHWV/PgLRmuFNh3tz6Putku6HmHW/2yz9AV3xxpAopev72GLWFzjirVekBfTGo+wKv3czICjNn289Xr2a7Zl514uK2uLsla2sHaevdipvy3b96rm+d1IkpXKpwbZnrUfWmuiJPGb6h1rBsnKm/M+sU8OftCsfbeWQdgANvGNG6z17HHhs2OtsVz/lm17jtmGO5m5yl5z5JKwtezoe8OiuQcoa+eK3PPdUS4waweRlzJNeqLZrQhbNlMsrRUZnaMDf6N37SFZ4aeZKviFhBaGSiXExrl+/UAfQtRIPg3XHLmNsDkcqwN/v7lhgCFqzsYI4+AGomHgu1QcjtIgJWxu9hxNExgPT/VPzT1ywPMVe25Pa54cDkdJ4YTN4XA4HA6HI+dwwuZwOBwOh8ORczhhczgcDofD4cg5nLA5HA6Hw+Fw5BxO2BwOh8PhcDhyDidsDofD4XA4HDmHEzaHw+FwOByOnMMJm8PhcDgcDkfO4YTN4XA4HA6HI+dwwuZwOBwOh8ORczhhczgcDofD4cg5nLA5HA6Hw+Fw5BxO2BwOh8PhcDhyjrKDhr6//MlRvc3K0zMOh8PhcDgcjnxgidlBO060smN/NXb5rJq2om7pBYfD4XA4HA5HPrDcrEv7hfb/8OhoN/hIFYsAAAAASUVORK5CYII="/>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6266" y="1506537"/>
            <a:ext cx="8178800" cy="5060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4879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67153" y="1825624"/>
            <a:ext cx="10750713" cy="4170363"/>
          </a:xfrm>
        </p:spPr>
        <p:txBody>
          <a:bodyPr/>
          <a:lstStyle/>
          <a:p>
            <a:r>
              <a:rPr lang="en-GB" i="1" dirty="0"/>
              <a:t>Safety function : </a:t>
            </a:r>
            <a:r>
              <a:rPr lang="en-GB" dirty="0"/>
              <a:t>A specific purpose that must be accomplished for safety for a vehicle or activity to prevent or to mitigate consequences of normal operation, operational disturbance and accident/emergency conditions. </a:t>
            </a:r>
          </a:p>
          <a:p>
            <a:r>
              <a:rPr lang="en-GB" i="1" dirty="0"/>
              <a:t>Fundamental safety function : </a:t>
            </a:r>
            <a:r>
              <a:rPr lang="en-GB" dirty="0"/>
              <a:t>A specific safety function of the whole ADS. </a:t>
            </a:r>
          </a:p>
          <a:p>
            <a:r>
              <a:rPr lang="en-GB" i="1" dirty="0"/>
              <a:t>Safety feature : </a:t>
            </a:r>
            <a:r>
              <a:rPr lang="en-GB" dirty="0"/>
              <a:t>is an item designed to perform a safety function for design conditions or that has a safety function for design conditions (I.e., designed not to perform a safety function, but in some design condition it performs also a safety function). It includes the collection of equipment that provides services such as cooling, lubrication and energy supply required by the protection system and the safety actuation systems. </a:t>
            </a:r>
          </a:p>
        </p:txBody>
      </p:sp>
      <p:sp>
        <p:nvSpPr>
          <p:cNvPr id="3" name="Title 2"/>
          <p:cNvSpPr>
            <a:spLocks noGrp="1"/>
          </p:cNvSpPr>
          <p:nvPr>
            <p:ph type="title"/>
          </p:nvPr>
        </p:nvSpPr>
        <p:spPr/>
        <p:txBody>
          <a:bodyPr/>
          <a:lstStyle/>
          <a:p>
            <a:r>
              <a:rPr lang="it-IT" dirty="0" err="1"/>
              <a:t>Definitions</a:t>
            </a:r>
            <a:endParaRPr lang="en-GB" dirty="0"/>
          </a:p>
        </p:txBody>
      </p:sp>
      <p:sp>
        <p:nvSpPr>
          <p:cNvPr id="4" name="AutoShape 2" descr="data:image/png;base64,iVBORw0KGgoAAAANSUhEUgAAAmwAAAGACAYAAAAQ+z5BAAAAAXNSR0IArs4c6QAAAARnQU1BAACxjwv8YQUAAAAJcEhZcwAADsMAAA7DAcdvqGQAAPUuSURBVHhe7J0FnB0118ZP3d3djRqlBYprcXd3+HB3f3F3d3d3d9dSWkpLlRbq7v49/8ykXJatQXf37t7z/DZ7RzKZmZOTkycnmaTUEsEcDofD4XA4HFmL0umvw+FwOBwOhyNL4YTN4XA4HA6HI8tR6ulvxy0pXcp7RR0Oh8PhcDiyEYuXlLJSu94/ZclXQ2ualUmPOhwOh8PhcDiyA4vMereZaqW2vH74kvd+bumEzeFwOBwOhyPbIMK2ZdcRVqrPDcOXvDvACZvD4XA4HA5H1kGErU/nEf7RgcPhcDgcDke2wwmbw+FwOBwOR5bDCZvD4XCAUgrzFGYqzOGAw+FwZA+csDkcuQ5m9VmssCjdzlXMNdu4i9ltR5qduqP2kcnKyIM4MSwLmXFWFDcTxPO8cTgcghM2hyNXAQGYrTDfrExZs3Llk+0C8S6tCkkpCvBssobX7G523KZmO3TTPrJYEYizUAFCxXbed8Rrx3k8d5yPIXrykD+ELD+IQIagNCpU0C/3WF58h8NRouFfiTocuYjUa7PP+mb7r2PWqVHCLX7+w+yBz81e+VE7q8smQFgA9yynwI2yDSJQa7Qy63eBXlvEba97zJ79RMerJKfzhcjUwZuZHbSeWVld8/1Is9Of1WvynrEpLHLWWeb13G3NyosUs3Jzab3/nAVmo6eYfTHU7M2fJSJIcsXkkgClvV5Hs2OUfs8WegyR6ZGTzV5Svtz5kU7rem9uOxw5AtlqvhJ1wuZw5BrwAomgXL63iMR2yaFMLNb5BqeZTZyqHQjWf4GIx/YihBdtbzZ8ktmhD5nNhpxkm72ZaXah5PG/nczGTzdrf6HZtBk6LpKVL2RAK0g2Q64wa1orPSb00v73g7QRyZfSPXYHs9v3TffzwTfDzY5+1OzHIdqprDDbbNteZq8en5DHvNjuVpG8b7RBXIfDUfKREjZvozkcuYb5Zl3b/EXWXvjRbM2LzHpcbHb6c2YfQTjwgtEdN0uB7rvoFeOXrjmOE2L3HHHYh4zRbRe7VUV6OjcyW1ttwl3WTMigiRCFNGKaea/N7PbLvB/nuT4zHs8IiBPvyy/djisL3atMVbM9eya7r/QTWZuojWWRNaBn3qD9X2QNzxnYfS39ix5FoOdfxLOlOOt5s91uNzv5SbPXf06OrdPK7K1TzNo00Y6evaKI2PV7JWRt8DizLa4z63K+2b73mH3wq16N9NxyOxw5hzJttj754mETaroBcDhyBSIbfbqLOPRIdk9+xuyLz83G6viXIgSPfCPeI9Kx/8ZmO4iALC5jNmqsIuIVE1moU93s+K1ENERYBur4PBGwNduZHbWFwuZmm3YRZ5E9GSGysfN6IkK9zNrWVzylWU5prCmyOHKq2UzGcOmeXVsn1/6fwiadzSpVMft1THIvUFf3O6aPWWsRv5+Hm20jYnXKtmZbiwDC9UaMFLeqaHbYZmYnbm22rp5rjIjihEk6uTzSFSHS17uj2TlKE5z5gtlw7r8876II4Vk7mvVqIbI1QM8rOXRoYFZPxO+eLyUzCCdkc4FZz7ZmOzImTjhORO3z782+HmL2hGS+QM+3he5dpYJZDb33S1+YNRFxO19kGlk99Z3Z7U/oXZRO/xHKm6/1vlOU0Mq8l8PhKBlQg7BN/aneJepw5BzmmG27ttkbJyS7n4s8HPqA2W8iPoGkyBYwzqr/ZWadGpoN+FOk6kLZDAjIbLPTdjW7bg+uFEE51WwDEbBn/i8Zo5WJ7v8ze/VEs+YZXYYR+94nMvKmSNZOZrftJ5KWhxy9+KPZXnckY7s2E2n8QPeZIIL3Sl+zwzdMI6U4USRoOxGibUT2IqbMEnG7Uu/0h3b4mGJ5ULo3HibiKsI4dIJZ54tEBPHQLcsmikhWqSSSdkniYdtP74LX6znJAGx8ndmn/bShOHgGj9rG7O4DwinrebnZD79pg48IUk/cT0qnm0jan9NklM/RKT3v8CvMalUWiRYZPvRBkUIRtwC6Wr1x7XDkFmRfvEvU4chFiBB8PDAhYmCDtmbfiZDderhZx2Y6ILKyWMSMjw9A58ZmvRQnuLNENMIXlAJdeoxzu0rkDbJ2+0dm7c8w2/JGpfWh2YwFZhc8b/YZY7MEBtrfpjhXvqFjv4qcdBCROTAha7d8IIJ3rtnBIiezdf9de5jtDzGbK1uVdo/ivYKs4dG68+PEYwdu2TchazzviyJ0oFYVs6M30QaD85cHGcJKNZPuWvC8iOI8EaflNmAlh0317JA1nuHDwWYfKfDcYA+6VlPv4HIBwVVajGEDjaqL3NY1mzbW7EnGqAkNdezNk0RUT5fBxiPKPXhvyLPD4cgpOGFzOHINIiOzZ5ntfZdZ31HJoeoVzY7f3Oz7C8xO2j45RndcJCF7Q0LmmLVsZLZuq+TYM3h9ZEHqpl9SzheR+G2M2fufmp14j9nw8WaPvGn23A/J+VkiJ4yRO/dhs9F/iHxtJM6i6wfqmpMeMOtHd+wLZs9+n8QPXbZ61jDuLcXdn5hte5XZsbeaPfZ1cozzRz2m9G7SNbcondHJ8c6MCcNzl3H9PwD56qj3qpPshnuvRHfjXul4t09+MxsrgjVJ7/qxSBvYSYS2El7FlSFtwp983CGUEgmriudN9z/7mVS+KXbsbvbOqWYP/Z9ZRd4pJasOhyN34ITN4chFVDIbMNJs/StF1B7XNmO2hMrlzW7ax2zr3iJVQ0QSfkmO74oHqrLITbvEIzZTROfdgTomEhcHz5+ypdnP14hsHGBWq74OQPZ0n9jdCSGpSTchBE/EZK3m4XDwhj11sojd+WZPijBurHuA1nX1T88TB/SDJ/A8sa/jP6VkE1L5LOSGdEWSfhN5ArxL8JQtj7AJ+6yd/P6o9H4Ypg2uWxZElGrqubbpkuy+ABmFmC3+i5hC/jZurw3JaGVQKb0f7zkHmUleM+aKJN8uonab2dsDkvPg4PXNLtlNGyuZtsPhKDlwwuZw5CLoZqyYEITb3zDrdZHZNW//RY4OEmEjziNfJfut65mtu4bZ5h2T/Q8HmY0Zpw0Rr5OeMLvr44TEdWlsdqUIxZfnmDVvoPP5dUlyD5G3yniTBMZq9emUpL1N16R7ddiExHsFGYLoRQQShtXSsYzDYdB+OKBzMX4m0csXIl+1RL62S8kXpI+u4OVaRb0jz1q/WrJ79jZmg65PwgWpZxJED9xywfPpXny4AMbNSMaxhffAyyfi9prkv41I8N73mE1Pv4jdu5dIXg1trKQHz+FwlAw4YXM4chGQBabAoGtNhGnuLJGPF8wmM32GULeq/lUxe6t/MsEruHTHZOwWeD56lkQqpk02O0aEoptI35VvKi2RtA4NzY7dXOdFCCOB4ieMO+M6hencX2Cy3jqnmDU6XeEMszbnKZxvdtzDOiniwgcQ+SGTyGViGYf/CZGv7UQQedcFep7nGf+WegOXCVnMMEYtRYs6Zu31roTYrQq2V7rVa2sjT9dlmJIDEouHTHLdYi2zjRgfKDCJLrIMZA1PGwSNjwzKmD0jMh27XKuJnFbDU5mO7XM4HLkBJ2wOR65BROmUPmZ3HWHWuZk4gQhCRZGzwzYQyYAICH0ZByZCMEekgnnaQJ81zJrVMps62+xNuul0HR6vDbprW9cP/y0ZnzY47ZJsAWER6N4DjJNjTrYaIkjlZHk+p/tR4KOGTUQE500URxFhmTcjGdBfh3FgBUlKRIT26ZVs8mHE4N+1sbzuUBGtevUTDxu46xOzrueIqPKVpwLbV4tYgQbVzbYkXp6uy/p69/qSS/smZifuKiJ2pMSo54A/X8u1ImobtTd79gSRY5G+apJZWcl5bRG7HnwQIgyVnCYx7o3uXofDkTNwwuZw5BoWmbVrYPZ/G5v1v9Ts54v1e7nZfQeJSIkE/CEycNt7igd50f6T34arluKDQWbj6Q4tZVazssjOmWY/XSgCc7zZa+clU1SAl3/SP13fP/0aFWLyuojIoKsSz9Ld7ybdgIxxe+9knbsgGcv2+UVmoxTnCBFIphHJnO0/c5sPFgBdqJneNt4BlE9/84WIUTMRxdjF+zRj4PBqLc89p/M7i5zShQvu+VTvNlzyE/EkME8ax2JX7IF0K+sZeO+IV44T4bpWMpC8b97PrLaILmPwjhTR/QoSLFkwzg8v3odnmP0iItjvf2ZfS65xkt5LXlMWQgTdejscOQUv8g5HrqGCCNn7Zm/8bKGLsq3IW5t6FsagPfWN2WYiFKMgZHQPKu7Xv5m9/2u4MiB8SYnnS0RpwrTkmm5NRQA3S7oC+eqRr0GfYloQkYxPfjG79YOEmNQQGalTNfG6TZ6g+DeZfTo4IVx0T+69jtn6bURURPI+oQtQ9ycuYZaun4m3DlKlMGVOkiZLSc2jm5HjIksTZybdsuNFBoPrKj/oOqbywEPIe7/CvGmMg1sWSEfWcp2WSdqfDhGRYt46xrJxHUHbw/Tcr/dP4nRsqGM1RNDGS056FrqbSYZ3naRn/EYE7wYR47WvMLsfgox3s6LZx5L1HR8lz9+0drLO60KR7C+Hmu1ws9mrfHiRekIdDkfuwCfOdThyDRCbtKuuuUhFc5ECCMHvk0W20u7MMHYqkh2Ri1uPMDtehAzSwTqbkxjXBqGDuOnaFkqnVZ2EQPGV5hRWGSANmoSM2xIxbNU46SocJ4LFlB/hHM8h4tdWpITuVuZcGyMSyAS2i5UW9+Bx8S6VVvzResZFPJdCOV3Hce45Lg7W13HGdzUQeWKi3Wl8RMDxTHC9nuez85JJf1/qa7brDTrG8+aNmwldV1tkE68YzziLMXh5m7x6/ooibzwXH3TgreS6GpUVNSNt3jOM4SNgezPJIvLStbXrSi4i0hX0nqQzDJlBWFMPn8PhyBHIJvji7w5HLiMlLoEgAGyAyMHfSIvO16lhNvCSZOJavGt73azjmeQmpkPgGGkQMkEcvGAQPEhO5lgxjuX3HJEMxfRB5vPF69iHPEaQDoF08rNrIolrdzD75pxkd+97zZ75WBsiYivEitIGMU58Lp6f/bzg/fISvkxEmQLiZcrE4XDkDmQ/fKUDhyOXEQkF5IvAdiRDESI3fIwAWQNhrjGIUma8mE7apfcPsgaIA0njfN6B/VghjnE9ge1MyxTTz/t88TqOZwIixfHlEKr2DZIpNL4dYfZ2fx3juVYGK0obxDjxuXhmZJI3rMj6EifmTV6ZOByOnIN72BwOx7Ix32zXdc02aZeMTWMJqbl0VRZz8sAHC3yByeoL83kft38OhyNbkXrYnLA5HI5lA+8Q46bo0qNrDw9YSfD0xG5K3s9tn8PhyGZ4l6jD4VghIDYMiGegO2O8SorFiN2UTtYcDkcxgRM2h8PhcDgcjixH4XeJ0rJlAK3D4XA4HA5HcQC9DYx3LQoUyRg2yNrCeWaj3zVbzMAYh8PhcDgcjixHuWpmTfpYmBAS8laYKBLCxmfu4wfa1s+uYfsmRxwOh8PhcDiyGreWKmPfHzjerErt5IOlwkTREbYBdu6zXezy5IjD4XA4HA5HVmPf8tXtqX2GirDVLTLCVgQfHZQKq7E4HA6Hw+FwFAfMD2O6CEUH/0rU4XA4HA6HI8vhhM3hcDgcDocjy+GEzeFwOBwOhyPL4YTN4XBkPypWNKtf36xOnfRAHpQta1amTPK7LKxMHIfD4chSOGFzOBzZixo1zK691mzoULNx48zGjzd7802zdddNIwgnnGD2ww9mgwebDR9u9tNPZldfbdasWRpBOOoos++/Nxs0yGzECLN+/cyuu86sVas0gsPhcGQ3nLA5HI7sRIUKZi++aHb66WaTJ5vdemtC1rbZxuyjj/4ibfx27Wo2cKDZBx+YlS9vduaZZp9/btauXRKnZ0+zbt3Mhgwxe+89s1KlzE47zezLL806d07iOBwORxbDCZvD4chO7Lmn2WabJSSsRw+zE08022EHs8svT7pITzkliTcnnSjoqqvMDj7YrFMns9tvTzxsl12WnJubrqxy/fVmhxySEDy2GzRIvHEOh8OR5XDC5nA4shN40sDdd5stXJhsgwcfNFuyxGy99ZL9eK5q1eQXXHppQuS22kpWTmZufroIYGYcyNz06WZbbGFWt2560OFwOLITTtgcDkd2onHj5HfMmOQ3YsaMhIxVr57sQ97yYtKk5DrGwOGNW7w4PZGBqVPNRo1KzteqlR50OByO7IQTNofDkZ2IXrG8X3WyX66c2axZyT7j0fKC8W+QNbpCCXjZ8oKxbhA1yNzMmelBh8PhyE44YXM4HNkJvgwF66+f/Eb07p0QNr4GBZHQxXFqYMstkylABgxICFmMM29e8gsYH4cX79dfk69PHQ6HI4vhhM3hcGQnnnkm+T3nHLMDDjBr2tRs662Tr0XBnXcmv8ytBvgidO21zU46yezRR5NjTAkCIHigTRuzXr3MjjvO7Mknk2NM77GosFdzdjgcjlWDEzaHw5Gd+Phjs/POM6tUKSFgjDd76y2zRo0SEvfaa0m8+NHBPfeYffON2U03Jd2lxx//F+lbsCD5veUWs2+/NbvttuQ6pvbgIwaHw+HIcpTqc8PwJe8OaKlWanqkIEEjd/wvdsqzne2G5IjD4XAsH126mG24YdJ9+eefZp98YvbLL+lJIXrN8LRBzIjTv7/ZtGlpBKGlbBzztREHosYHCcSZMiWN4HA4HMvG7uVr2Av7DDWrUsessB3yul+fziOcsDkcDofD4XAsD9lA2LxL1OFwOBwOhyPL4YTN4XA4HA6HI8vhhM3hcDgcDocjy1EkhK1S+utwOBwOh8OR7ahg+ayoUsgogo8OBtgWz3ax3ZMjDofDsVqAOWUBKtY98K4Dx/LQoE4Na9y8tQ359SebMSefZcscjjy4p1QZ63vguBz6ShRLumCO2ZhPZF0L+40dDkeJxXyzJm3L2l2HVreHP51tz70x16xies7hyISqoJOOamPX79fBNrjwG/v6s4m4TxyO5aNMebNGm+i3XNI6LEwUCWEDkDa9t8PhcKw2zDbbtLvZhyeY3fip2akP6Fi15JTD8TeIy2/bw2xvhWveN/tllI55neRYESBp6fLGhY4iI2wOh8OxujHHbKOuZp+cYXbVW2bnsDJV1eSUw/E34DQQwUdnAqmHrBX98CSHY9lICZsP9XA4HA5H7kBEbY8NzV46z6xHa+3PSw47HNkOJ2wOh8PhyB0sNFujodnOa5o1qK59H07tKCZwwuZwOByO3EEVs2veEVk73ez9X7XvH6c4igmcsDkcDocjd7DErEYls6a1zCox1ZSPX3MUEzhhczgcDkfuYJbZSVuYfX+e2SbttT83OexwZDucsDkcDocjd1DB7L2BZrd8YDZonPbxsjkcxQBO2BwOh8OROxBh+6Cv2Ul3mQ0erX2fg81RTOCEzeFwOBy5g9lm+28i0nap2dptte9doo5iAidsDofD4cgdLDJrXttssw5mtSpr35cSdRQTOGFzOBwOR+6gqtk1b5tVOcHsPab1qJQcdjiyHU7YHA6Hw5E7WGTWpKbZOi2T6T3cw+YoLnDC5nA4HI7cwWyzYzc1+/A0s418DJujGMEJm8PhcDhyBxXMXv3J7JLXzfr/qX3/StRRTOCEzeFwOBy5AxG2z38xu+gxs2Fjte/zsDmKCZywORwOhyN3MMvssM3NvrvKbL122vcuUUcxgRM2h8PhcOQOlpjVrmK2RmOzyhW07x8dOIoJnLA5HA6HI3cgsnbd2yJrx5u979N6OIoRnLA5HA6HI3ew0KxdQ7Odu5vVr6b9RclhhyPb4YTN4XA4HLmDOWZHbGj20rFm67XW/rzksMOR7XDC5nA4HI7cQUWzZ78zO+05sx9Had+n9XAUEzhhczgcDkfuQATtuyFmN7xk9vsE7fu0Ho5iAidsDofjL5QpxiFas1IK+Z0vLqE4ABkjb35jWN7+6oq7Os7NNjt6S7NB15lt2FH7dIn+m3RWdG554b/eI/46cgql+twwfMm7A1oWH0PhcDgKBqWWmE2ebDZHv8UNc8w261nJPri6it38rNnJd04MXwMWO1SVIa5RK0w9kbWAKMwbJ10ZpnqDBxV74NiS9KFLaYdtdjke98F/OsdGPnFLE1lY2XRmLLKT9qhp5+9a0/a8fqR99JOO8aXo8q4LB0BGOsu7x9LrhPzOLe+6/M5xgGNxf8ECs+rtpS8Nk31HycYisz6dRzhhczgcAt1Cw78xG7eNWfvi+dlcm9Yt7dwzTrJXXn/bXn7trfRoMcPPFcw6fGdWv3l2f704+zGz/Q40y+QLGdwibC8lHuk2+C/nQH5x8TaB/M7ll462y5Qta+UrVLB5c2bZ4jgP24quA3nSWWbcuA3yO7e865Z1DsRz8xWe2NNs0jMibelxR8mFEzaHw7EUDLz+6j1Vwn3MTkkOOYoAJyv0+9WsU4cw/UTWYsrTZrftI2KZ7jsKHxfuajbkBTOmJnGUbKSELbZNHA5HrqOMWm203B1Fh4WlzEoXE7M8J/11FA0WefWda/AcdzgcDseqgfFVjqKF50HOwQmbw+FwOFYNzhUcjkKHEzaHw+FwrBqWfr3oKDJ4HuQcnLA5HI7iDb7ye1bhBoXBHHAUOOAKRckXZin0U+irMJsDK4k3FbZUWEfhNw44HMUHTtgcDkfRgyksrlfoqdBWYVeFQQorg9MU9kp/X+TAcsBA+XEKxXPmkuwB46eKqlv0XYUuCt0VeiiwHuhQhRWBfN9T4SMFvqycqbA8QO6eVojTfmQbfAxbzsEJm8PhKHpcpXC6ArPOd1P4ROEFhZXB4wpNFSYrHMeB5QBSCCFcmQresWzAFYqCL0xTOEBhjMJDChCq3gpTFVYErsEzx9Qp7ytA9paHYxX2UcjWWtL5Ws7BCZvD4Sha0LX2RLJpHypA1EYoHMYBgfnI8HZcqHC1wucKgClInlKAqFVW+EohgnQuVbhHAc8K6K8AEcSz8ky6PVLhAYUhChHEe1BhUthz5IfFyrSi6BIdqzBeAYJ+sAKe1ZcU8MyC1xV2VGDJqY0UblcAdJ3+X7JprypE3eL4DgqdFPZWoJsVnKEwUYH5SbdRQEceU9hJYaBCxPEK+yksCHuFC/LAkVNwwuZwOIoetdPfsxSGK9Bl1YADwokK2yncpnCOwoYKEDW6qg5XoHuTsWvE+UXhXIXNFe5ToJImPuTrUQW608AFCqTLOCbSOFUhgkqYCp0K25E/isq7A1Frr4CHdH0FyFcEBB7v2Z8KmyjgUSMvP1CgposEHC8d298qbKoAWd9Z4T2FrRQ4N0WBhgKciHRmKJAG97tXAQxTgBCie2U54HAULJywORyOogWV/yUKNRXwbOHtYLWFOJicSvR7BTxp8aOCuxUqKnytQGXJeCYqUCrtKxVOUMB79oUCFTJdoecr4JUBeNjw2lFhQwDeUaCSpmsND956Ch0UHPmjqMZPsT4sni66zb9UwONFgFyjB98poCvoxx0KACJGfLpQAST+ZYWHFSBvxKVLHo8s3li8dJB9us5Z9gkv3EkK2ypUV0B3AEQQHK1QFOLwMWw5BydsDoej6LGZAuTrGAU8Zjcp4AEDuygw9uhMhYsUqKfmKoA2CuyzeHcrBSps8IMCY52oiAHdpXjtoiePgeqNFKjkD1Fg7BzdqBA8PCuMXXIsG0U5pcTaCugKpKqFAl4vusqpzejO5oMVyBb5CuIHJlFn4pJfv6a/+yo0UcDrCvCmgfixQWw41FKgC/YPBe7PcrV0meLZdTgKAU7YHA5HdgBPF16RjxVYjP45BSpLiNvGCpAu1jzlXHQuxEo4Vq4QO0DlijekmcLFCnxBCuLSW5lf/jF2CUsIAcDDRyWM18axbMDXioKzxXzDu0pXNmMUAV3hECmIP6TtOoXYzR11JT5v/EWXAB42SB+EHS9tJHrEg9zRGIg4KP09TwHPHVOENOZAEcDnYcs5OGFzOBxFC7oiGZ/2uwJ1EJUxFXMdBQgY44Q6K/CRwK0KeEwyCVcmGGwOGIQO+SNdvHIMHAcV0l8GjkP2uB/etj4KdJFCEhn/1FLBsWxAgiIRKkzQdY1Hiw8NPlOgWxMwZpFuUQb/M2ZxawW60EHkNfE3ety4BuAtwzvbUIHuz0zST4PhTgWOA8bNdVXgK1O6U/ngwOEoJDhhczgcRQsqUMac0b1FgGxByOjmqqewrsIABbwZaykQP1aqVMJU0tPDXkK8uP5/CpA8rq2hcJcCYGwaYCwbxCxW3tGrApiry7F8FNX4KbxZjF2j25OvQPm6GNKE/jDmEA8bY9UgW4xTg6BHco/nFMRaj7FseFIvV6CrnI9c6AqPH5vE8Y58uHBjshnSiF+Y4sFlfGVRwcew5RycsDkcjqJFXQW+2KPShZDxpR+V8h4KAK8X49fomsJbRtflEQqAcWl8TMC1gEoU78e1ClTgED7md9tdAVDR4zFhLBLH4td9TAWBR499H5O0YhRVdxwfD/AVMd5Qpn/5SYF5+OjexDPLuLI3FJ5XYDwjYxIhXID52uhuj3P1oTuQum8U0DG2+fp0DQVwlAJ6iTcPUhdBIwDgocMrV1TwLtGcQ6k+Nwxf8u6Aln+1PhwOR+6BCu/bD0VoVAsxtUaugfFxeN/w4sWpP4oCx5cy+3WQyGa7vwbHZyOmPm12zT6JRzTXgEfvyTQU5ccp56nFMVxME+LpKNlYZNan8wj3sDkcDkeY1w3SilfFsWLkancc3avUmnSbM+FuUcK7RHMOTtgcDofjbAUm0fXxayuHXO2No8ZkHjjmYmOONoejEOGEzeFwOBiL1DzZdKwElizOXdKWLVi8rE+lHSUVTtgcDofDsWooparDe+SKFqW9+s41eI47HA6HY9XgZM3hKHQ4YXM4HEWPCQpxcW5H9qOoppRgrVdWN2AqjmWBtWPHJ5urFdyb5ayypSfSp/XIOThhczgcBY+fFVilgAW2WX2ApYQi5iiso8AkpPlNZcHktkxiyqSoq5vUMXM+82o9EPYcK4uC4gp8+MFSZD0UmA+NOfGYPiMCPWLC2ziRbV6wLFU7BXTlvzwjS5gxgW6cWBkw918nBRaHdziKAE7YHA5HwYLJbpnwlIr4QgUmuWU/LsxOpYhHBC9bfl1tnP9egSWE4kLc/wZMispXoEyEGjFKgbRZQ9Kx8iiIKSX6KWygALFnJQu+wmSCXOY9Y+1OEGuszPU9M8EkzCz6z/xo/+URWRmjjQIT80aw3BULxXM8G+DTeuQcnLA5HI6CAzPPX6LAF5ivKUCMHlVgzrNzFJhJvooCC7rzywTeECsW8o4gLl6NHxRYzD2Crik8MmPC3j8xWiGTiOGdYUZ7FvmO64iymDfda6yWAEmIyxJF4P2DSGZ2g41MQy4DrrA6+QJ5wQoXyBoiP1iBfPlcAeJ2hcJYBXQEoBMQ7RsUMic6ZmULCF7eOdJY+QDv7osKLGWWCRoCNymwgsYMBVZS+ECB5c4g96ycAVjZAMLGOrMQSdKMXjz0g6k+WBA+4iOFyxQeUeC9Vjecr+UcnLA5HI6CwzXpLwu4b6/AItt4QM5QAE8rUPFQAUOYWGmgrQLLSlGJRhyrsLMCC8UDKlG6zFgvlDQPV4CEAQgcS01B7vCG0J0KSYtzrPEsNRVGKLB0Eem+okCFndnlRSVMNy1dpmxD/li/sr0Cz8g5SGEuYrGYSiaJ/a+ApJNHEHuWIYtgsXXyErDYO8tPAZalWlvhNAXyIXprIXV0o9JtCtAJyBvLnJG/u6X78xQAJI4lq05ROFLhVIVnFVimCnA+LvDO8lSsPQrxv16BNKMHDvK4t0Jcsxb9plv2bgX0jwXp8eauTpAHjpyCEzaHw1EwwFvBou2QMSrFTMR9BohT8VMRU6HR5Um3KaAS5TygQsfrgsWCtFFZ4o37VIGF3hmDRuUIqKzx5uGxuU6BcW8sGh4X84Z0cQ/WDv1TAdIFyWMcHR42Vj0AgxQgCZBC1hiFaOLlw2uINwXPTiSeuYbV7WGLZAYynDddxqQB8ihyFMY6QrI/UWBpJsjUTAV0jesjscO7BQHHq4tXlEYA4xbxfv2ugB50VUDP8OZBrNCfoxUAeoUXGMTnwsuHZxagZyCSfNYpHaiA3rGGKe+FDqG7NBQcjv8AJ2wOh6NgwMBtPBlUooRM0AUKqHiphOl6bKRAVxQEjPFugMW6QQUFKmEqSypbvtjbWIHr8XYBiBSE61UFyBcD0/HAUKnisYtelz4K5yqwUHwcVM6zspZofQW6u0DsCuM6yAIL0vdS4F1qpwHSwLW5htU9fiomlznIPyJ+iBLJGNhFAU8Z5Bs9gKzhAUVPiBNrNrx2AE8uJIsuUQCBikQM7yyeWLx5kPoaCugBaK2Qd0JlvHZ48bgHugbwyEEcN1GIXbR437gn3jgQ77e64GPYcg5O2BwOR8GgsgKkiK7OvF934tkCkDQ8ZYwroqKMnpHoVYldoBFYrNgNCVnC63W6AoRsTYU4Vihen4mYVuw6BbHOi+OadlXgWekqhQBCAOimjWPh8BhyTyp2xktBGHIRq3tKCfQAQKTykrZIdOiujt2w5EvEsj5AAPEjFbrAuQZv6QUKWyhMVgCZaUXELtP8un1pXPBxAx9I4HGFtPVVoOsW/aQxASBw6DPkjzGSJymsTvi0HjkHJ2wOh6NgQEXaU4F6hfUXIyBMcazPtukvXY6QrViJUgGCvN4NKtAGyWboMmWAOIH5sa5UiJ48pneIgKhxXbR2VLgReeu83dNfBovT3baNApUuxBMwLon7Mf6Ne0Lq8noPcwHIbXXyBbykaynwsQkeVjxmDPpHT/BYNVGgGx3yD+jWJA8g73SLQ7r4GCCvtxOSB/ZXuFeBbkk+gmH8Y/yAhQ8L0Em8qNFjFhsOdIvnTTO+N2PW8P7RYAB7pb/xnox9ZM443oGxcHEs3urC6pS/o1jACZvD4Sg4UJlBxhgrxLizYxSY0oPuRbomGcQNgaLywbNFtxTzXd2iUEsBgpQJKla8WpBBpgthrNBDCkcpQApbKHAN3VGQL8YU4XnjOs4B4jNGaZxC7JqNlTJjmPD20C3KGDy+CgR47PDO8JUpX7c+rMDg+IsVchGlS/3lnVwdwMvKdB6MK4TcQNAI6Atdz8gbYhwJG8QOrypdluQj5B1SHfMxkhn0Ak8oDQPyFtKH54svQ/Gc0p36tgLkDcLHWDhA1zfg/nG8ZUw7dtHyEQ3AK4gHL+oq3aVcj35CQvHE8Q6rewwbeeDIKThhczgcBQcqK8gPUyLgycDbQMV3tgJf+kHmAISI+dm6K9yvgJfiCQUqW0CFjpeMLi4IFePSIH6Qp0MVGKtEZU96Dyrw5SfeErYZ64THhHvwkQAVLpOxkh4fI1BRR28LRBCSxz4VNaQScD3jn0j3ZoVDFBjITkWciygI7w5kHSJFl+WmCugM3rbvFOjCBHji+JiEcYyQZUgT5B6PKGCMI88Wu1UhdDQOINdMD0JXJoQwfkjC2DOuZfwiDQWIISBdvGOQ/kjMaHCgo3wYAdAbPnTh69I7FKIXlmfAA4jHF12FIPIBAt3tDsd/QKk+Nwxf8u4AaR4G0eFw5CbwXnwr1rOrasmzkkOrHYztgSRRgUXPVgQkLnYt0i1K5UeFSuXL1314QjhOFxjejIiYZn7EiXPYNe6XiWkK3J8xdgASCFHLdFjgyeFYfk1aPG88L8+Y9z3+K47XQ/w6yKyD2GX05GQjpjxtdu0+f3ktswF89Ql5Y5A/U7jwJW9Jxnlik8Of+6d+O0oe1ADp03mEe9gcDkchAaIFscqP5GSOAyNO9LwxLQLzrPHLF3eZZA3ENPMD5/KrzPi4IZI1wHbe3iW8JMuyjqSJN291k7XihGzsjePjBMgaXrg4rszhKEFwwuZwOLIXdGHRBUlXVeZEuo6iRTZOKcGgfr7m/VGBaV1KOnxaj5yDEzaHw5G9wPvFnGx413Lxa8xsRUGMYfuvQD/wxjJWzeEogXDC5nA4HI5Vw5LF2UnacgmLGbzpyCU4YXM4HAmogOPYMUfRgI8kigMRojfOB7sXLbys5hz8K1GHw5F+JfqO2YZbJ9NaFEcwlQMrFkAm8pu9vjjgPIUJA83ad8zer0Rp5k962mzHg81aLzZbnI6lYuZ9NhlbxTbEM5xK98MmBzLO/S3uis4J+d5jeec4ke6HTQ5wThVeKSq9dHK1EDeeYzvdX9V7ZJ5bioz9Fd5jeeeEeI+F+n1pe7OJL4g4K0OI4yi5SL8SdcLmcDiS8j/pN7P+/yueLXeRm87t6tjlx21un3z3m93wRN/i2X+wUBnR81qzqvX/uURTtiAQhtlmY0ealeMhU0FHMhH+aTvss62wvHNhn80VnWOXc2xkxl3F+89ebIdvVc6O3aKcHf/oHPvyFx2G4P/r+6dx855bisz9dHuZ91jeOXY5p1+6QytXlZ40k/jd1Vbi4YTN4XD8DdR72IFsJQrLwyyz7dY1e/04sy9HmK3P5KhMu5HWc8UGyB/PGpV0toNnLQ7PmRfSldN3MbtkJ7MdbzN7n2XQmHOvOAL5F8c8cKwaUsJWHNugDoejIMAYZroU+S1uQZXWgnQB9xlMhJtfnOIQeIfiUgFD7PN7h2wPImfXvWVWWeT+/YHax7uWX7ziEJys5RScsDkcDocjd7DQrH1Ds13WNKvPhxPF0aPsyEk4YXM4HA5H7mCO2eEbmr14jNl6rDU6LznscGQ7nLA5HA6HI3dQ0eyZb81OedbsB9Yf9QmZHcUETtgcDofDkTsQQft+qNlNL5uNmqj9XF4T1lGs4ITN4XA4HLmDWWbHbGk2+AazjTpof05y2OHIdjhhczgcDkfuYIlZuTJmNSurAvQa0FGM4OrqcDgcjtxBVbNb3jWrf6LZx79qv2Jy2OHIdjhhczgcDkfuYIFZ1+ZmB29s1riW9n1aD0cxgRM2h8PhcOQO5pgd2NvsoUPM1mmpfZ/Ww1FM4EtT5QKYDZtZsR2OkorZZpv3Mnv/VLO3B5htc7WOFcelqRwFj4VmnVTlMQfba/3Mxk/SseJe/6Hn7n4puUiXpnLClgMorcJcXvnrq5g4SioWibBttZbZ6yeYvTfQbLsbpPdO2Bz5QToxb75+50lHKonXs3Z6MTaOqPgiPf8C79otuXDCliOYY7bZmmZ3H5CQtvIYJ4ejhIEKq7IIWu0qScU1fkZSkZVywuYowVgivZ8t8vnlcLOD7tUB9N09bSUPTthyBLPNdl7f7KVjzCbPMhs7VeXZ89pRwkDFVaWCWfPaZhNnmk2YrrrLKy5HCQY6X1a2vF19s69HmPW+TAedsJVMOGHLEYiw7dDb7NXjkqVYbnpBx1jw2OEoSZCeb9nT7N1TzC542eyyp3TM9dxRkrHQrGZ1s9+vMhswxmy9y3XMCVvJRErYPGtzCLTIwlgNDx5KYOAH0D2a95wHDyUxLObXkTNwwpZD4OODkOMePJTAEPSbTddzDzkSyvDryBl4djscDofD4XBkOZywORwOh8PhcGQ5nLA5HA6Hw+FwZDmcsDkcDofD4XBkOZywORwlBXFqHpYhy8FQOv1iLswNnc/5nAjAp2hyOEokfB62ko6MedhOfdbsxhd1zOenKnlgGab+D5pNeluMpXzy2X8uQWRl4/W62JO3nWnX3Pmc3XzvK7ln02h+z51j1uwgs3Y7mi1IDjtKKBaa1apuNvJKn4etxMMnzs0ROGHLDYij2XuHKZN3Nuuyjiru5HDOQBVVmTLlrULVOrZg7gxbMG9m7pHWqgrvvmD2xGizLVSL55oO5BqcsOUOnLDlCJyw5QbwsH18vNmFh5h165WblTUETZVYsGW5WGlB2N4SYbunn9kmF4fFzR0lGE7Ycgc5tdIBBhwPRC4GKvK44Du/7OcXLxdCLmj7IllxSEsuBhm1UGExliu/87kQFiGEHEMu2zSFUtL5sG5uPudyJqADOYCS72FDkaePMvvjh6QyyzWolb3rZg3shavXs3Nu7WdXPTzMrFJ6LleA56VCRbNm6+nda/81OLskIXrYzjvArGtv7w7LReBhe/tZs/sH5JCHTYV79Gdm08YnZD2XIG5eu2Y5m/TsltZ/xAzrepTkgAxyTQ6gVhOzxrJ7JXUYRM50icK+PzjKrJtq6XrK1BzkbM2at7Sddt3TPv7gXev/c9/0aA6hgsIvP5pN2cRsvdNKJpkpqYQtGuDiXgkVxnvkGmGjx2DsILNfDzTbatuc7AKuUKGC7bXfITZ1ymR79SXlfS4CPXj7HbNer5pVr1syG+Q5Q9jIzI9F2G4822yN1rnpeeBrsekKVRQqciDHUF3huZfN7upntukFTtj+KzCIeVuyeLILgIxUk12ar/vNK+Yt5+p6jwV6hzkFWZnkImEb9o1ZjcfNbrvZbFpyOKdAuZiqQP2Nncs1YHOo0w47XPWbbHt9cRknbMUYFOpPjja7WKStw1o52QrLefCRxSsy6o+PNNv4XCds/wWqIDpVMmsvI7k4JVGMofl2ltmY+ewkx/4zZHTrlle6ncw+m2l24FAdy6YxiJG0roioKl699D0+13vsP0THCsrW5iJhG/G9WYX7zK6+M2mUOnILlD16UE462KzmpSpszUs0YcsmE+hwOIoBbpNNfKmNOHDbJLys7R1r6ATDDSAxKZELyG8//kbSkxfpufIyxi1FdlozrCETy7qW/Xgs7/kV3Osf59iPx/Kel/HcqbbZHa3MGvNs2l+KfNKrJCvbQvF4F4fD4fi3cMLmcDhWCRVTj9L//W62/WCFISJtdEeVNauuUCbDqlQuI+KV7nNZFbxLIjR45epDYDgIwYkQ+amqOLXKmc3ScXjP0u7QlAzV1jmurUC6GWSJewUoDufDPue1j7eO7tW89+L+DdRCr4a3hv30XhUVl2fkWN5r2dyrltkx9czWrKznIB7XKS7vx71rkB7xdTw+fnHv1nU4HEULJ2yrExjkvKEgQLp4MzIrn+KIkvIeOYrHJ5m9MT4J4+aYbVPTbMAaZgfW1skFZnVEWvpp/74Wyf7GVc36a/+EhmY/63dcd7MP25u1YgwKOqBwQiOzIV10rofZHc2TcV9BPfSvpYjVux3MJug6rh3Q2Ww/kSZ0qJos2Tcdza5uavZkm+Q898ATdrPuzzUDle7edRQ/JXEb1TD7oZPZ6G5mI3TusmYyiLpfKYW325rdq+tuaZlc+6vOH1Zf1803u0Dx9uUdhRdam72j+1bU/W9U3D+UFvce0dXsBj1/GZG5hei5o/iDfMwMBQX0syR8HFdS3iOL4IRtdSEtwBhoWualaXUTVjd0nxaquM5SxdSTMSuhNssi8Dwr80x6j9aqqM/Re6zNGLNsew/HMoEdBgeK/OzYwGwHERk8UrUVmpY3a8h4OuVvJel/G+lqO8aYCLVE4CBdt4jwDBXxeXe62abK+wsa66QM+3rVk3OUnbvHmW2lfbpFIW2k10H6wuD9w0eY7TNM6Wn7fpGqqronZa6V0j5TZLBjJZG2ydIv7b8s4rWjiOQDE82a6LnuFImqpOeoq+3XdI57bTPQ7CGRz/NEFg8QAVwiXWymaw+va7azrr1/glkDXXOXrq2jtD/Xc/8iggpe1/YLUxLP2rqVza7Xc+8+2Oz7WWanSDYbixTOjAJzFF9I/6Jd5zfTi7xaofvsLr07WWUieLLR/WwBz4Iur8wzKc7eeo9TmyRDArLqPYoxnLCtDkgZqUhebadWvVr9tK4Jv2ibsSurlYworbWrmF2lgrBHrWQ/ayA5tFaF1kkV1wrBeyjeFXqPnVQpOmErPliUGl/IzyvS+VdFfJop36enxCQQLCFm6dx0P3qaIEc7DzDbb3gSpyMeNlVOOzEOTjh5lNkJQ8y2FPEB5ai4VL7eniZSpOueEBn7ZobZTyJNeLYaiXzxJSnRfhcR7P2L0tb1Q+cl99x0kMiX0npb5ArSSJfrFroXZfZFka0/dc37Sg/sii4Ki5QeXbK9fzU7Qtc+o3g8Rzs967sif2+n8f/3p9nNf5hNWmC2vu576Rizr0TWPpmZnG8r4ud8rZhDGbhbbbMf1zAb1CWx7SMV8OYWROaeo0bHjWq41EsbPlkBPQeNsrXUwKqzMs+l8+eqAXS9ZERDLmveo5jDCdvqgJSRwrWDKoFOMuhD5iqoshihiiB4hKmV2IhKyy/7HAfxfPwl5DUEGeeoSMDceD3pET9eS8jvXjFOTDvzmhgfxGvynssvrXieoGPPtFZl1eGv/YDMuDG+ECv2pe/hKBYoCzMS9h5mts5AkSiRmhEiT1VSaxKzc1ljtgamX7DylSlESxwqAOIFfuG8toer/ADsPTqD5+55EUS6KD9V5bmuGi6QR7zaAEI1RsRpHvqmZ5mttCGLfzKtjRKZjO4JPFbz9F7/V8/srU5md4t8Eg+SB/PjHWfqetLjASek1wbyqLTDuDUhvLPSJv6lqmR5tu9UmZ9I96mQRnMUc6xf1ay7GiVgsHQdPZmU6kSwadHWgWjvItimUGTaQZQwgu14XHGiR3ZpFK6N5wnsRxCXkBmH7cw0M+ODzOdI7xVAvLxpxfP67aH3/15l5RCGFVBOuEfmffKkN0PbNJjy3t7x7+GEbTUhKiWV0RaqxDZXa3s7VWR/aH8jtdpxDdenklBEujRP037o0pRSb1Td7HC1qhrp+Lky+te1lIFgTp2YqH7XUVyOn6bzdM8shQoE3TEHquK5p43ZHSJM+6qyCBmr65oqTdzrzUUk91ecW1uZ7VVX53TfnVTw2D9S946VHtcwYPpkPR/pnaBrw+BtHcc7caL2O1TWu6nFeZOuPVqtqHCtnmN/3ZcusJqKf7HibZl6zjbTL3HvV3on6TjpcNxRPBFV5YtZZt9OM/tmusi39Gk+xluog77IeDfHuyzkzepAdhTCsIEMTE6NPV4pxoo1S0lVOKx/Z0vXdmOw/+9m7X80e0P3RffS24bfQCbTdCkDbNKtCpbquDAtvddVY81a/WTWur/KSj+z00fpuvRCfiI5jdfGe0WEfVVeW6i8nq/ne3GqWWc925mjw+m/hOUo1oiNykv+NOvDrCmy79f8YVZJOnqc8n0XSAzKoLCzto+TnUPv0J9jdX4t2e8N1aDHDlIXhI9v0vjoFjaYc9vIri4dtwm0TY/FhbL7D7bV/dWwCD0YREjvtYfsOeNAr1b9cHWLxOZXlvJepGuu1zHuvTRB6T3PcYvudZvqCmxzOKewmY4fIhveWNczTpP6Zl3qIZXlliJrNG7A9op3is7XlB2vofc4Rs9+v57tZqW5bbb1+pQwhHrdsZqBkY5Byoui4xqmOwXl71VFhUH7ezFwWS34/fXLwGwGQF+ugn5aA7P325utyUS3Or9BtcRrxfHrVFDuUVwQyoX+XaJrHlFh2VwFc08VmCe0fZ6OcW03FTTc61z/mI4frwL5tArqux2T6RjYJz0qQ+LjKfxcca+RUaFFxZiit9sFh0fwgNys/Xe1/7oK6Em6lm6xyxSX52AfsoaRukj331oFu5ee6QO9y54yDBvrPW7S9YwrQjaxa81RvBC9Swz0D+4vgraDd0o4VnpwrfKYMWKA0+E3vS6SIH7o0owE7g0mABWuVdm4RDr6uvQMRCNFJQQYu0aDYSvGPgocJgm8X/HZANukHxGJW1UdY/wcrX/K1IGq8LZVxcQwA7pKF0uXuS7z2uBZE8K76Lqxqffvcl1zlJ6XNAG/6Hys3IgfHyne31F8Eb4cDhvJT11lMNPc0I0ZCdh52r5Ndg4yg86yTVngAxtsJHUB9p6PW4h/n4gRNphzb0rnN5T+4J2CJFaXzf1atvoM6el6ImoXyE5/KvscPtRRnFN1Dfb+O9UdZyoOYzjf0X2+WyNpNJ+qY+9pvyXxZd+P0j7XMz4Uncc2H4yu6tzBIn8P6lno+qVOifVQC11Lg5/zYDOVu2v1zjS871H8O/TsG+rZjlA5ekPPv/TDHsdqR4ZJcvxX0AXDQOf+XZPwhpSdgk3hA5Gg/K0rUOfpegFMPtparXNa/VQW26rygAidokLIFAYHDDdrpvOMxVkKHX96igrwz2Ztda5Jv8R7AAmktogtQyqOHv2TwdpgQxW6zQclY3TomtqblpGe5UQV0s4iapvo3Nrfi9D9nhiQTUW4pipdHh1DxLU91Mpk5vb9dK8yKrzbDE4qbd63m85doBboOBFU7tFEz9buh8QDsZHSa6B7xLFNjuIFxomNlYFH35dCethP+suYLozK6apYHp6oykK6it6AqdKFcboudCVJ1ygHw6Uvv+sYF703LdH9htKlC0SEGF/2wYzUG6bz1+vct7PViFBlcb3Cy9IlujHRI8gXQxBGpUQKsD9M6ccJfonLc1PpDlc6+6g88Q4PqsJ7Xo2Xg1TRhLjpcxGWpNfy3IRQVqX/j09OyiuVF95txtcxNg8P4EuqYAfPTeRE9xbPRtfqHwqO4o0rpZcDesi+dzHbV/kevcLRhoO4HVRJ/6Zpv550GvvdRnYaPURPquhYK9lBuhj7zTFr2jeZIgdPNY0bGgkMK9hlqBpHsp8dZT+xx3x9vRmeL6VL2SAe+thScd5XeWNYzm/SP+qSuyckDZz1ZHPLi/zRYP5aettR92rzU6Kjl4qc0e0fyykTVbfStTeOS7r8d9XzfSLdPnREcv6W8Uk9RPm4Xdt1lFYH7XeXzQd7U/fomXh/x+oFttWxmiAdDaQMkjJeIY57iYgKnFeRYyZcqQqJiuSjdMAyg6IpSN1UACmYz6kCG62CTYEB8ToGYHdXC+dhEUQqHsheHGsT7/WIClxfVSqfpmm/q+0PVci/1j7PGcfi9MSrJ+CV+1KG6QS14ABdnWk9a29wLenpWUfL+EDg+BJosrbn6IaU+19lMOZqY5SeF6ODu/xFVWQ9cOcLeCIybJyjuEAKcIAMd6cBZiMhR+hNhM5dLJLeTg2Dxmo4nDvKbAdVNvurosJFy0D8TjLqd6oSYZ8KosfAZCxcSEfXn6NruJ7uyVNGmm2nCuxArlc5GCRd6q34HXW+q9I5SNfxO0IVB1yICmOPjLR21r17Kn5oGOj605Q2z01Fw/7zIpTst1Ql2l5p0tj5ULpNOeijxseGamiEOkxxLxuTxP1eOs/+COk3DZHWunar35JK+lDdm3R4PlZm4HloTKH/XHsIFR5l2lFsQWMUm4d9Zzt260c7C9jO3MfLht48Lb0fpl/GaOJtZX5CvnwGz6vx8Yf0+w3ZVb4wxj7iiZ6new3Q8YtEFJ9fQzrGcBYheLeF6K2+QnXHSKVNgwZcK7I1XOUtfvzCF6d4yrDTfMn9hQjn50qPL6fD5M8Zenm5dH2E0vk4vTYMcZB+xwYH9cUYvQPHPlHdw5fUT8q2Mw0PCF+FOgoELtrVCBSVSiyMYVM4mMpDJTe60UMhViGPY33yInTBKMSukxiNQsl23E9PJ4RHB+8SGWLmee4PiWIgd95bhO4oFbzYzRMMjfYxGlRKmfcCb6rielpG5HYZGVqGL6nigZiB8D7a5tP2zOfiwVSXhecLyShhPu3+sZPZBmrhDdSzxYG6eZ/PUXwwR/mKt+wfINOlExNUBsZAiqQjfAAwCwUTyPMpMvoLguImmKZ0Zqfn4/Wjde0fGdcvnRZD5/CA/aYKbDr31z6NhKhLHFualsD2jIznxNv8t+dGn3Xx76p8hisE75rSBDxz9IwDytSUzGvTZ4G4IY/47KQ1ispMaXMvrgO8Z4jnKNaAGG0tQr65yPpravBWT/UlNJDJa4Vg+/Ig6Cj6pviZ52NX+98MYnqMj8taq4HLbAPH1Ut0jcYJSNVqKcJwAYVIIIOd1/2iPSd5bDMYpTQe07O/IPt+9O9mO6lRhK2OzxLrobgfHk3bmcMNAGl/0MHsgZYqK3qgn1UuQfRKO1Y/yBrHakQQaKrwUboT0pbJNtXN2lYzO5/xDkLsqomI5SH+Ur4pSHirGBvG+LQmlczOSq8PXasqhfvqON01e6mlj0GhMMfxQhF5dv+2z3bY14W45gGtwJtGmd36Z9IFO1HpxwKc99pMzFMatA7x1FXSM9P6Asydda4Cz+ko5liqMMtAhu7/I+6K9sGKrudcPJb33KrsA/bj/ZYXN+8+YD/vdTEtkHlN5raj2CI0plPiRYCo0PvRuaJZR9m8PUWsGEISv+SPyMz6uF1OYRDkXqCLtLFsOx+C8UUqHlu663tru7ZsPEMFTpN9/yb1oOVVpbi/rF+ee6SIGt3zrEZyrxri18u+3zcx6dqHlWWqbeZvRBzKw7hoVv9oo1+GBNCFetQgswcnJeeXjvNzrHbEPHL8R0QdjV6opdCJV6clBeV/jc1+656M0QGhG1LHows5tobib/g6U+cZS8D1fDQwukfSPQnCvdRyZ1xYA5X+X7slM82zjE6cYiGmFe8RnzO61AFjHCCEpXTsNrplVbCZnmNIz+R+Y5QuXx7F8XBxgDXgOkJo2en8uzMSsviFWl6Xt0gmMAUMfO2v9PjwAJBEfLbo9XM4HI5sRLRRf/MyaXu6GqDPTEnGlbGSBt4mGqXYyBgVspRZL4RlzgS+FB0sssP1TBnyx5pmT8nuTpRN53ps+Lc6D/m7tonZz2ursd4guTY8j+qEaMfTn7/XJTofe2u452yRw4vUAF9D5HLGWmqU637z9Xs7XZkinfEdY2M/r8eNxvwUxcNxME62nGekMQ9BHaB03kw/Mor1A0N6eI40GcdqQJk2W5988bAJNUsudeO9Rr5mtqk0rG6joJgFgTjfE+SJMQdLtVT3p3uHiTlHz0/GKhyvlg1dp3yp9qcK50QVyP66hgHWM5XOdO0zGPQ1ET3OM3Ca8QSMjSP9437XMZ3/UPEZV/AWaeuXLhy6MO9Xq4mBpUwsOkvpcV+mQCCuNm2s0nlF6TBX3GI95ygd5179VaCnavtJnWMOLAbU/qgW3TUijIyroCuXZ4CA8kxLuFbx3lTajJ1g/3M9J8/C+3CP9xS+1zatUJ73AhkMPIafKT26R3k2rueZCqxkQ3AH/SyLpwdvsVEyGK+kgUpg5BtixGLXDZqWzHd0LB+MRRr6iwqtjEDLTQvM1mUNsO1Tx4gV/GDWZwcLc4MVBGSXIFFM2fSWbNVkGq4ZtuodHcNe/6zzZ/9h9vAkkSHZPKa9wd7+oX/Y1zD/oK6jnvhSdhLPFF6rV3SOcWHY3/NlH/F6DdT12NRxeifsO7byN20zDpN41BWMoxujPMbrxthk7jVJ+9Q/1DehLlHAVvPc1DOf6vjHei5sNLacbtFbZd+n6NwEBbo1P1Ic6g0+lqCeYswy95mp+O/pHB/QcH9W+ODZeTbuy6TRvOfnSh/PIXUXz8W7arNg7Dtp4gB56yUxy83FcmsEolrioHdqU3+qlepzw/Al7w5QsyBl/SUOZOYnR5tdfJRZBzUDCqpQA7QSBcpPlhhPFInzGBr2+SUu2xgBtjlPvHieAOL1IF4Tz8f4IBYKjvHu+aWV9zlDaRJSz9/f0gMxbjyeeS378V4g89p4zxiH6wjxXQHnMp+tIIBX75XHzR4fKUJzrth1crhEgf6Vj483O+8As669S+Y7OpaPqgpvP6sW2wCzTS4uWFuXDcDmjPheDbL7zK6+U+wkOVwgwGYR8rNVeW0eIG60iXnt7fJsZqaNjOfjvQHpZz5HTIu043WEuB/TjvFBvCYinluZa2McwPNlPjtxYrqkEe8T36MgwHPSID/pYLOal5rVa/7X85UkSJZ9Oo9Ymg2O1QEUMxbKvOB4PI+SsR0VnF/2OQ4yz0fE62O8zPNxn0C8GBfkl1aMFxGvjchMLzNuPJ55bea9QOa18Z4xDr+Z75rfszmyB+hmNNDREK8MiI+xjga7oEDaeUNRgAo5VlqOkolot/KzVXltXowbwfbK2sxMGxkR9wlxm18Q0yINEM/H/fxsbLwmhnhuZa6NcQggxonxSJsA4n0cqw2ZWeFwOBwJ0lYqs543ScdMrhQh0nXMrH5fa7On2iVjH2Na+SKSu1WFnqWsrFdVVQiMBWJ9UD5yKXDwrPF99AyMadq7ntkGzJlYVITR4XDkBJywORyOv0OEhFU2Pupg9kc3s9EK33RK52taHinRuVrlzN5oa3Z4XbOeldPlqZZ1jY73ELlbX2QnNupXCrqOZXGYhZ2PbHg+Aotyt1oRQfwPYDA2y/p0Z65C3gk56R0ZKP5wyxBl2e/qcDgc/xFO2BwOx18Q4eBLsydFQjapZnbxn2Znj06+FGsZyRCBbsAYoodMvyxfxhfLt00wa/d9MuA4sLHM+FyfEh6WwuEL4sBzoveKOJnEh+PxHkDn+AJtY5E91tVldndWVOA3TKeQNw1+430Bv5n3ImSmD9jPPKe49O5AYu9qoY0FCgIDyY8YaXa0QgDvmpkuId4XrMy9HQ6HIx84YStMUHFEY50LyKx0HcUDyrOmzCmlwNe8//vd7GqRkW4DzL6ZpfOyGHjFbhehe2cNsyfame3EUjQiHh2qmN3QLKRimyjOZSJjS6TrpHejtt9V/GtEdhpB/FQOzmqSTFFDt+KTrZIlcHaoZXaH0m4RyaGe54zGZlc0F2HKcMOlp2yAnnGPQQq/mu032Gy89netmzxfI7x7uk/HSmZ3an9jlvPRc+6q5/2fnrOdjt/TxuxZEcYdeYdYLnXNeop7l655q5PZ8Q2TdRNZ/5de13Z6todY87FG8mV2YxHUsCpJWr67Sg6s7PG2riX9sCYwaSvsq2c7T+l0rGx2v87RbdxH77z03o7iC/JQ+Z8Tdo93zIX3zDI4YVtVoKSxZUxYWUOreKwqsI4qAiYcXKGy/9vCkPf5CBiRgkbe59U+Y4z+9Xs4igYiRUySzJqbkLanOpj1gsxIhxYqQJqeE5HZpaZZOen09iItLOa/rvQaz1xvyIkAqdlEx9pL1z9TGgeIjM1QmienC0qzqPW6Ii3M0A4PYzFq5odi2Zxj6pkdyRI80t0m2r9GBGc33Q/yl6lPbDJXVHnFIZSFoAl7iQAdqzSasQ+B0jMcrf0tdA/S3FFpXdjI7HsRKtbB3UPxX9E7rM/XxPPNNtf5j/XMLODeXM95q8gia++unb4b5Gw7xWmh9OuKyLFQ9vEs4aa0IXpfdkz2WRic9/hM+z1FYDnPe1ym+CzWzZqLBOavCqSuMMqpY/kgD7CZMays/ZJussA65YDxlCu87t/axbzPtyrP+F+Q3z0ouIVxb8dSOGFbFahQMgHhcTL2D8rI3qRWdG+M/EoUzoYy7p+oEvhaxvtT/YbJE1fiulWC4tdTBXO2KrhLVclcrnBVC7PDmWxxVdNaFcS046+Myu6qiIZ1MTuBe3tFVHwgI8zyUXTzMd/S3iIz34pc3CuSVlE6C2digeomfc02+9nsoHRB6O1FRPpONduX5dgE5gPcqJ/SEWGB2HDNbgNEpH63sDj1dkp399+S+aboxmSN0cv/SOYZZILmfSCJsk7MpA7uUHqL0CMqiRR4tzqLjE1eU6FHUrY4HxexZl1fEGdoDxM/6/z09DyTOjf5Ppk7C9AFDM5R+YYIsp7oGnqHtQeafTUzWcKHtFj+rflPZo9PTD1rQkhT11zSJJnwdONBImmKs9/wZB+iSvlgPkJwj96He7NuYxgbtzJ2xFGwUN5AuPACPyT7fpKINasMrDBfdN2hIvf9O0tPpIOnrMjmxfRWNb+lv1ur3GDbL0vt+xV61q5q+ISCWVDIfE5tl1Z4vZ3Zr3pf6rUCvbfjb3DCtrKQkkKy3pCi3qaCspMqKFrxr6tgxxULQkB5KayZSqxWEC3yddWKvluGmkWil64nGuNn7JMeY2UulfFf2oIiXmaagP14HdD+ljI4V+q681XpnKvAMlbH6zlDRZc3jZhuREyPkPcdIuK5+MyKQ5fT5zJUeFHC2B4dr6T7sfpBnGk7II2fb9orc29H4UD697rIzFoiUcyMzjI5R0iHTpUuLVb+svzYbS2V5yJK16pxAFhcGh1jOR0QyJHykkH54F5VLD/2NDsvXVaNsWd4zKJ6R8Izbm4yGSddpV1FYrbm60uByZrzWitIFet7PijiRGASUBBnaiddkD7SUsRk7tA10+anS/MIYZZ4PVdXEUomSv2Q8Xc69t2MZHk5CCBp8sxzed4MhF1d21NlgUlUmUCa/bf13FwTFvmW/UgfLRDQcG+RP5C58oijCKAMpEv+c9ndM6Sj28mO3tTM7MRM8kVGsk2IysWv8g6SD3eHoLPuctiJ8dOyECDl2V/3+UL2Erv5N/se44B4LCI9d6lIJLb9vNS+n6NnDZ5f4uZNI3M/pscvIfMdMkGc+MxAz0c9RH0U6jkdZ+kptrHt8NmlSp15bWba8d4gxsnv3o4Vws3EykKKtrkqD5bheGiSWZ3vzBqr9X3YSOkfCosC6pfxK5uInLWlMKaKW6Nc8sUcYBboD6er0kNphS6KTzcKY2RQZCqbNXUtrf2tdbyVtlmiinFArTD6GYreQvsM8M5ELDuPqsJt2VcVX3+zbVncV2DsEOkEKB2+tGut9MMSJNpnCgeOgZ66P+8S7hfvqfcpJ41ZU+d6KUDIsEusfUfYXM/L2KMySuMZGa1dhprdpYopREIWis/70oqN45gimP6hWnrvtXV+DeSVeW9H4SGV+ViRp0vUuDhQlRCAjNRUPn3dyWx36fhL0rGn0qXHWDEDxHFmgTShH+k+6wzeME4VjQgg3rYnuE75jQEiLG3ACJQvcLEqJ8oAs6UPn6MDeawVBAtydIKe7wQ95+WjdVB6FhefDuqVoWN5ESoghcyxcbw7z0KZQG0z9Y94XBKic1wh81L2UfOlyxdph2EQ7EJyM9PKe++MU46igPLhdJEz9LXnQLP6P8qmDTJ7k4ZCar/ovWDcYm/pZLCTOkY2dlC54GMbdBGCHhZB1zni8AU0Ni9Ax1iiCp1eT/aSuqRB+cS+M6aR6WmiXjFFDbY5LhcVoGeD34EtBqs+UP2DfacMVtD9GWrDOqFcz2XNZevrUz9on3RC/SHU1TGG5vDLMwVwX5UV7DLnqFs4R5wd9A7UR+voPdin4XLwCJFalWNWTAgKrmvr6V2w7d0Uj3oips27xLqrYZp+qO/ivR0rjUx1cKwA0RC3l9I1kwJOVOv4ZRGSuSpFEI7+a5j1U/iovdlvXcxubaHIOnemWih448AjLc0ebpN0pbzcLomPd2pA52TsDNMifKDWDKDlNKxbsoD6nc1lCBQ3fKmnQkJXEPusT7q0FAuUO8ByKCNFDIfNUMWbtuIZK/Oxni14Q1TA8L7xzIFMqvC8oOdiLM+bisMYG57tRt23VFqYIVF0O/2oc3STvaz4ffRs9/OewqFqOY7okTzjpirg7+v9DsTrpmdpI3nRJcwz022AfC7AO6N0eRymgnihdfLu36TyCB7G+EKOwoH0YFMZVLpA11EetlLYSBULYAkcKoF6MrYssXbtqGRZmkykRST5Vd6FDxWE+Ur3UZUVuiGp2OZgrBX4hbzsqEqB8WpcSIOG9WwZ78W9HofAET8fBMKD8SdQ4Qks2QMOqK0KpJbZNeiREFUpPmNE3A/kUvrIe1Kx0o2Jp4+PI3pJBnjzWIKO8Xm99byUVdb4Bdyea/GY0Yhi7Bpj6CABgKWBeIew5m4GogHO+0yOQgR5qAyI5HmDVN+/lK5+LfvJeTxtv3dNhrMwRrGv7Ni6isc4XcZosn5me5WNSWuq3Og4Xf6DZMOIj817XvZNamGnSpeCTRTwOr+ttPjaeaDi3sIHO+i59Aid5Ri6xn5E1OHvpGcj9GzY99kqK32kj3TJMp0O9QFrm2KnH2+lfV2/kcox5+/WPYfK9mLHf9D5MKSH9JUwH8PEc0yRs4fKz02qr6KX/APVCw/LLhD/fh1/W/Y9rmd9guoSrsW2/6T3JY0uXKeyvq3sCffm6+rhafrUL93Tesex8nDCtrKQpJg2gM/48SYNlELfLMLSUMQJpatBAVEh2kitsnZq+TDNAAOPO6pAPKmKijXYAOvE3TJWlZ0K504qZJurpcR4ICoD5nOiAjgnHVPDvU76XRWYWm1fzExaYLvJEFBgdta1dNF+RNdLPqD1dooKyMkqhFsyHkjpMh4jLPKeGqYw2ajeKxJRXNxUznV0/MSRFhYxPlnv0D4tsBT2Hto+SRX1nkOTipExSLeNT86zft2xanmxdippQEpDN5PSfVTvRtrH63220zszPorB2rS26BrDE0F3LkaTezMOCdd/y1S+jkKC9GSOZM/Ys69leId1VyWjyor1Be9WPuPpYq3C49QAGbOO2WkpIaELHKQ/iU4pT28cl3Q5ssD0jF5m00XoqcD4uAA9fjntxnxJZelqCLzuP1e6wXqMgPFtrE+Yn6XiFkG/MqH9Z6Yk5Qmy9JUqCtZpBHzgAIJHWYiXRhIVy8ElfyZr5F6tSnOI3v8q/ULm5uu5WB+XypBKex9VvHFMGl4Snv2c0QkhvUdl5fe1Evmw1iTrNXLDeI+8945kwVEEQPbSszvpDRAgTt+LWOyb6jb5WkV5zlqZHWXbdxiSjMu8UPZrPnZK+jJPcbBpx8t2kdyz0ucfVE4af590k9L4OFnxH9M9WIcT3KO64FLZeqa+QUf5AKWaWB09FHwMM17pDVYdkKn70Xt8tgjSKXpO7HsNPQvqR0O8coY+4cWKPSaQRfT/KJVb7PWtCjQo6P7l3TeU7eVjGL4Mxz5fpToKb91t+mUNU8B4y5tSPa6vczRMaHDhRbxF5Ztn7fNrIg/qCT7WQRiUHe7NRzyke6/eu7WI6MncO30fx8ohQxUcy4WUbpIK0BYiZIxDg9ycKDKDR6ihWlYDVOgOhMQoDh646HmghdRfFQ5eA8DC7F+qwEK8IDy04LcTqcPw401oqEJwc0qAflMBuEUFeqwKzLOqhOAtYTC2ChpeN8YLLXXZ5wGE7QZVGjeqUB9Mq0tx6erJ7HqKg7JJF1CwSBNX960iZc+llWkonHpH0qTi5pme03scLkM0UkYpdG8JH+vcnTpHhRu8FQIVbgMV3vWqqEUmGdyuwvym5EfhB1vSwtNzYGAmSx7b/KZ7q9ILY5aEJlgaL9SFB+nS1yJY7fvLuKvyOVN5QZ5sKSM+VfkzQ/m5mbaZd+wG6en6MtA7S+/Ra9xMeJj2lV5QGVFLjBd5YQD+jtIp8vwspddrYLI4NOevlAHn+hOlb5dpO9R2Cu+mlRqLVf+Rp9Jim3K2xzBVAnqOoB+pvnHuZz3/OnquY9Q42E1pb6b7E/dx9FT3vFX6xzOGris9M+9LpRqfuV96/UE6xnN1/0VxaBgpLjLhOB9PPK8yydi7fbR/AY0sXdtX1/KRwv/p/Bl6Vz5c2Frym4490PVX6x25d6gEtU954t7h2fIpx45CgmT/kPRiD+kLDYy1ZLOeUCPzbJEYcKXy8zqRlfqyvYw3ZIwmpA3QkIG40MC9XXnOeEUICvt8kRyHrUDafpMNxE6Ch6Rvz+uejGV8TPmPp3lj2cM11EilcY1OzFMaS3Vb0G0CGLt2gwgR9r2+6pAw/6CQVjuhSPCBTPzgJl4HWTtPZeEC2WGcAy15B6W/O44A4Vzp8Zt6rnP0vg/o2b7S8wbSKPD+76Knis+1C5Qo6eOJA2fq2vfU0OLjIZwNvEtFPVsYzypQ1v+nezMuFrRO7+1YeUhFHKuCMVLEo6V0XQckBZsv3rZVQaQ180GnxFV+nQrSZmqxgFBeJOXoCaBQVpCiQvhoER0lMnWcjAIN9TdEUqapxDFVAAiXsC1jMkQV4Ycq6L1kSPbSNT1FgCA1FPb8lP4RFZymfc1a/Zy0+kiD9Aih/OhfGFeTAc5B6EIB030zyR0uf7B0zEL6jGzHL+XCBwYc12+8FFKIRwLgeYjXUuGCmC4/sxU33FPnabECr8OKAMqj30Rm7pWBvVbG920Rk0DuySSdm6B8vJtzqpxGi3i8Il2D5HAeUveUDP1A6WvIax1Dn16Tob9K8e8QafteehyyFz3RBtffKiP+K9ek+nBQWgk8o3svVaYMoCfPq2L5gEYF98mE0hii579L93pRaVO5EHdQmv4APSvPSFljf7J0ES/44IxnppH0qCo3niu8G8cVZqmg0rV7p9JGhym3T1OxUQmn10JS79H566jAeD6eX8c5/1N675lcqGPjFJd7D4M8cr2j6JDqyToi6JD9xdrHS1tWRmh//bLqx9NtRHZkryso76J9pKeCrAuNVNkuxrMBprg5qlHSNU+PS/AUK2709IZfDJyue0x6CvYRccK7BsJHNHl0IjaE6Zlp3k+kUfZ9iHQqzDogpI8UCGTczkTwNisuY9rSzYAa6TPxsU2w4eyTgH6DXRfChzHxAoHTNLRp0IOQdvruTAtEdDzK8TnCecVFdiC+i2PlkYrOsUJI6xgY2kwBDFLh+yztjqTgMiEmUxDQ4l/jO1V2MsIgKmsESjpPikslhjdrXbXG1/rRbKP+ZtsPEiFURRG7l+LA1gAlhBeDUzc1TcpN9GzlhymqEP5QJTBCBDNUTALeEcYcVFeul9IvYzDygvRj90xUDp45div1oIuSm2ufQa5lFCk+YhjPwI6eNU0ipBXJGa3WcELX9pIxA7/iaUjB/fLeO6/8HIWEkBlpIF9jhoLMc2xzPmYY8TL3QTyWmV5E5jmuUYaX1TZLTOGJiJVcvuD4ss7FZ+R83mfiNx4H+T1zvD4+V0Tm88brl3dt5n0A51Z0b0ehAwLDh1Yhz2SvaPDOQReVP3VEQugmhfg3+SlprOPRYhhHfhhNw1R4QGms84Nsna7pIzuP5ykzn0M3ekrcfxDp+l4NBuYEZLjBL7Lb39FQWMY9hslujpJ9/13xaPTExjc9NqTJjAQQLZ45E3E4AD+EeDo0xIUwnln2mQ8FmFeOCDFOeF+eNwXXkz7jpUF36gZtV9C1zKlIL9N0pRvvmXlvkOfRHCuBZaiD4x+QotIFysDTF9qbvdI5mW+HcQtvTPnLI7SLCtz5rZLxayAqaRjoLwRPm665X4WZ7k8m6Dy3udldarmRbmkpO1MIQJDogmSmdTx4AA8cbnZacLRg6E5Zqv0plraGYiUQg54fA0DrhsGjffUezEYPIknC24W3LCYZvYIcny7DwPgdPnb4Us/0ip6bjwPKKz7GAzDQ+lWda6w4sfUJiZsow4I3EGPwjq55UIGPJUaocL8i2ZVS+rTeeOa8947P5sgRKL+pBOhC3VQNGMpCXh13OFYrpG/0fDAYnvGVj8q2MSCfY8wnOEn2jTG1dG0y5ouxxtjEaGv5wW6G3gIFxixipxkDeVM7swtk37HjzNWGHR6a2stbRQLv13nmN4QkPawGOcQRO0h3+2Idy6v7PNPS34zwi2wsXnB6bN6XbX9e9QmXxsZ/tKOxHuIyvF/Ba6bfF3Q/TPadLcyelhz4GO10xpjpGYakz/uc0vwf49JSeeFZpD6h6xbSyEcU96pu4SM6ZHXjeB2XHKJHMe/4zfgujpWHi2xlIUkxcPg5KXZvEZ0easE8re2tBluYaPRpETAGcuJF2qNOMlblSxEkiBXX9hfhYf9P9tWKu0itrfMU+OyayWWZb4rB3LjhZ6mQMHbmJ+13VksltJKk7NNUcB5JvWp8dTadgpSZg4rD13Xc54fYvROheBf+mTw/Ba2/0t5nWBI3esAYDMtn6YF86lo+ouA8pJT9w0dYmPATwsgXPtdKHsxHNVRpMfZhuAgYcwthZ0Zqm2uDcdK1h+het0s+jM9g3BpfC4ZxUWnajFmi2yCMudA+5JLrg/y078gt8FVpgOe9o6AhHaNbnA+iMD/byBbLrIUxiIxNxP4yQTQ9Knw5zLhFPlBgMmWAvWQs8cfsy85OkM1j3CKTQDNW+Wg13iFzLKOG7X9Gtg8PHgSLZc0YC4aX9UnZ5sncWHgpb3douv2J7CQfoNGDshRKm56UQ/SMP8lm80X+CXoXxmTiteNa6h3sKZ479plbkQ/h4lyDffXLxNDMH8jYMxrT99FLpOe7VnUZzoLaekY+rqMXhY/dIKY6ZP20vY2upc5hmTqcFNRfVzBWTfFjXRDGreoc47WZqofgWDWU6nPD8CXvDmiZSL4kAgX75Gizi48y67CWSldy+F+BgqVCxlc8EKslFBoKkhQ+lHSd59wi4hE4FwPnCZn7xNG1uJpDBUWI+UDa2iZp7hWu0bG71bqjFbWdDMKbKuD/yLe898lEeq60El3MvTLjETgGuCnIm1a8Js8zBmRuEyf+xmvZ1vVBPmxnyg6s6N7/BXR1vPK4moIjZY3OFctMDpcoyLDax8ebnX+gWdd1S+Y7OpYPPOZvP6eatr/ZJhf/N1tXHIBtH/G9WYX71EK+U0wqOfyvgU2S/WEOsUCiCNgj7A/b+g3nMj1f0V7ltV/sy34x9IQhJSzrFsD5TFuYpss+U0WxegA9Ft0HpEnG+0SEg0K8TybS5w/XRPsK4j3z2tO8aaXXlNEzh1VFAOfSeOE421yf37XaDvJhm3txjrgrc+9/C9KjG/ikg81qXmpWr/lfaZckSKZ9Oo/4z+LKLSCtVGnD59UQlChBFCcqNIjnooLym3efOMJSb0K6H8C27rGUrClOs0oJWePr0tAdml/u5b1PJtJzIU3i5H1GtgkRedOK13B9fP+IzOPEz3stv4oT5BOvzbwX25n7ea93rBiL1ZQtrZKNbHMtUHmjWDPnqEAtyD9OSQ/IoJSMA8tROFYdyFAIZA2wH+1PapuiN+wf9iq/fcWjnljINZnnM21hTF/brHdL9yFfjC6G9ORn+zLTyYv0+f9mXzPvyXZmmnnTSq8Jz5V5Lt3+2/Nmngdcq3NBPhxP9wNW5t6OlYJ72IoLVAgZ/Lp5tWRMwY+zdCyzADiWjVzwsPGJ/FeX6N/3svp6YYx2LkEVRf261W37zXvZwN9+t6/6DkmO51IZoQKcOlH6vptZD9k797AVH6i8MtSGcc0MTQnTwLh9XzGQUQ552JywFSdQCcdWjrdOVh65QNgAzflZU9PmeY5httk265a1N8+taS98Mdd2v3ZmYshzqdLDPpRTjV+ZOYVy4MVLEmED2HbyMK83yrFsOGErYShJhM3x75ArhA3jlauGXoStT0+zd040e/Jbs/3u0LFcI2wRVPqEko6SRtgcqw4nbCUMkbBde5pZp3a5Sdgw3jhdMscV5BJwODz/otm9v5htcp4PyC+JiITtZLMnvjHb/3Ydy1XClivAtg//Tg2yR81uudlsWnI45xAd6iW1Dl8eImE76nCzKhea1W/hhK1Yg7E97+xvtnMHs2ZtjTnQcgoodKmKVqpCDVsyTxZtidhKLrS+M1FJ4csPzH5W62sTFeo5yWFHCYITttwDhG3UT2ZjjjM7/NigAzmHJaVVx6UTdc6fIn3PNeMu8IX8PbeZrfGcWe3GTtiKNXiv0R8rfKGMjE2RHMJ8sz23aGAXHdTVLnusvz31ztikIss1lFWpbr29Wd0uf7VIHSUHTthyD+TtAmX8L/erEZaD7jXZsTo1y9orF/e0ufMX2Y4X/2CzWZMqF8c3V6tv1ukwvbtYfEnkrDlD2Mg8vGy8H9u5ZsBnmp22i9l1O5qd/brZ1c/qWI3kVM4g5jveVf/6qmTCCVtugvwln3PRtqsx3ryB2ciLE6dSnbPNpjKOD49TLiEStJI83CklbCWfi8eKmnFLZCi/uRT0zvPTroLwq0Keb7ySHGK+41nzCtzhKDmgss4s47kU9M6L9cs8bzP1y2iXXJVDCDkAnxzC4XA4HA6HI8vhhM3hcDgcDocjy+GEzeFwOBwOhyPL4YTN4XA4HA6HI8vhhM3hcDgcDocjy+GEzeFw5A++wCtGgaVUQfjJOF4sgsPhcKwATtgcDsc/AYlgCpjiEuaZzWWOPWER07fwmX9+8bI1pM/ucDgcy0LJnzg31zHL7IQdzW7Z2+zUZ81ufFHHWAzd4VgWRB4a15GuSGfKlDIrq2ZdtjuBWMSkUS2z9Vqb/TnV7Kthao1meXOUKQEXS7CEZ75X+FwHcnEVEse/wwKzpvXNhl9hNlukv/nZZtNm6DhLdjlKFnJmpYPVDdahLE5rlYmwHb6b2X0Hmh39uNndT+sYi6EXB1CjsQ6oT3ZbuJhrtoZMwoD/pfuOAsd175id8Yg2qiT7jiICk4sXly5qEbaqDc2m3CgzP8+s5kk6xkoHxYmw0UBhZYbiIvOighO2VUSqUNt0Masto7qomCgYs19v29PskPXMHv3K7LVvxX8gQVkOONoCKenbA8xmQpK9877wIOPfobnZr5eYvfCj2SkPS/zZTiRUHsvJhlWrmHSNzqZLNMuJPmVz/U5mTxxhdvkbZuc/qYOVk3OOQob0p6z0Z/uuygKRCLyeWQ/peZ0aZrfuoyKr7eOekN4z838xqMtZo76MbPrXI8yG/KkD7hVcPpywrSJSr9qQK8za1Eu2HQWP9heY/TZaG6wH6ygcZBC2B74wO1wteKuanMp6UE4hasXBK6uGyPprmX1+phO2IocqxKpqyP55bUL6HYWDU54xu+llbRQX+1JUcMK2ikgJ26DLzBrXNDvreR3SsVJZ7vnhy7nyar1UVatxpiri+WqJlcrmykzPu1DPeMzmZt2bJoRt6B867oSt8JBB2B75yuzgW3XMDerqhwjbZmuafXCqE7YihyrEKiJsf1xjNmOu2aWvqkqkTsx2L63sJQQThyDriWa1bU+xcL7Zuu3UENzA7Hjp/O2v66APBVg+nLCtIlLCNvQKs4oiD02O146E6F11qxlYHhGGx84w239ds7bnO2ErdDhhKxw4YcsepIRtwg1mP8verHumjjG2qjh4aosbZpttrwb5a6pDnbCtJFLC5nRjFQGfKK1CHMb0eCiwgFfQ4XA4ChN4rPgqOj+b5GH1BXp8HKsOJ2wOh8PhcDgcWQ4nbA6Hw+FwOBxZDidsDofD4XA4HFkOJ2wOh8PhcDgcWQ4nbA6Hw+FwOBxZDidsDofD4XA4HFkOJ2wOh8PhcDgcWY7iS9iY0LAoQkR+5wojFDbye4bCCBH5nSuMkC3I79kKK0Tkd64wQmEiv/sXVgD5HS+skI3I7zkLI0Tkd64wQmEjv2corADyO14YoZiieK50AM2cqcBKA4WFuJborWZVKpg1OkY7hb3SAWvcMeFg+iwFDt5tlsLCsFc4SFc6ePJss33WkZxPMRs7SscKc6UDJnekPPAs2QB0vTCfRfJvKpMw6nqzh74wO/QqHSvMlQ6QPXlQmO+MEZ+hUJj3nGPWu5fZl+eZ/e8Vs4sf0LHCXOmA8k2+ZoueR/BcLGIuPSw0YMsrmc2+1+yXP816nab9wl7pQPcP9yys/EDOyBhZFyZmm+28hdlLJ5gd+ZDZfS/qGOW9sIB9Qe8Lqx5dHUhXOih+hI2Ke8Cz1n7GBVa9RnKoMHH/TedbxQrl7YBjL7IlTItdiBj1Z3kb1/U1s7rNC55EIefBb1mbCSdbrdrJoUKDxHrOKYfYJuv1sENPvMTGjJ1UqIZzwNhuNmf9ZxKDVpSVWVn9fXW6da32mpUpzJUf9M4NG9S26y8+3j7+sq/d87DYBLIoJMxWI+GXMieb9TjabH56sCChSrL0Nxdb14pPWbnCbBhIzp06tLALpOvPv/6xPf/qR4Wq53NFGPsvPlzs5IzCkfPKAD0fO8gaD9rDGjdckBwrJFSQXX/qnsts1B/j7MRz1FopZE/MsD9r2+Seb4pMqGIraDKBnCeOsgb9d7RmjQqZsUnvN16/h110xlF2412P22tvfVao9mX6NFVtVS8267JP9uj9ilBsCRsepveutE+vO9c23C45VJhYLMFRh4eFgQsZZ51ids0PP5l17WZW0LYMOX9wp716/rG2g/S60CGDtUiCLgo599i4lfVtPqzovQ+6d71vNrff3/vQKtZNjxUi5qn1XU7yL13Iy4QN+Eq29NBTzbZUpVkYBlWVRZVPd7XfX3/JardIjxUikDNLsZUqZF0fOcCs9Z6H2uLNHihcL/ryAGH+7lO7fKuN7dz/JYcKE4skBxZQL10Edme//UvZk1P+MGvZKPH4FSTw5P3cz85cq7tdfWNyqLCxSO9YFPb9szfMNjr9CtmXcwrXi/tfkBK2QuS1qxFlytuiQm79RFCQi0LJwGLuW5iWpAjljGYWlZyXlMmeFbiXlKlkC4soDyqItBc2WQNB58rQYihEFLGcC5usgUTOjLPIMkjpFhdRzYQnuyjIGlhSpooUoRBfXC8a6pQiQlHZ90TvC9OVvvpQPAmbsLgoPR9FhELugQ0oinsWKbLwfRcXp7EWqwFF9b4u5+xBztkdwe174aA4c4diS9gcDofD4XA4cgVO2IQlKzG6dNHi0vZZv03sq182SI84VhVLlqxYzosl58/7b2xf9N9opeI7Vh4LF61c/+bEafXsza93sBFjWqdHHKuClZXzlBm1g5yH/dk2PeIoCCxesnLV3FcDNrDPft5kpeM7/o6V1ftBozrZW99sbzNmV0uPOFYWOauZkIFnPtzPDrz8Wdvn4pe0vX96Jn/c//oxdurtt9trX+wSSEV++PX3TjZ6QrN0zwGQ8/Mf7xPkvPf/XrYn3jsoPZM/HnzzSDvltjvspc92twWLGBn7Twwe1dFGjW+e7jlWhEnT69qlD19q+1/2vB1xzWM2cGTn9Mw/MXteZTv9jlvtqscvtO8Hr50e/TsWLCxvPwzuZXPmMw+BI2LarBp21RMXBjkfetUT1m9oj/TMPzFfMjz7nhvsyscvtm9+7Z0e/TsWLCxnP/7Wy2bPLcw5D0oOXvl8Nzv4yqdt74tftoffOiI9mj+wSyfeerc9/8leNmde/no95I/2NmKsN2Ly4ifp+XE33Wf7X/q8XXD/1cGGLAv9h3ezo69/0B544/9szKQm6dG/Y/yUBjZA8Rz/RM4SNjw41z51nm2/3su2f5+Hbd6CvwY5sz1pep10L/GuffLTprbDei/ZJYefZaVLL7ZFi8qohVwrjUGcMnbJw5fLMBwetvNrbSyL6JVkfDNwPVVKF9o2675mB279QCBh0aM5f0H5QCYigndNLdyt137DrjrqVCtfdn44hicigv1LHrksFHiX88rhthdPti8GbGTH73qjrdPpS5suYhHBduY+RHiwWsBX/t+ptvsmT4djM+dUs1kZpGHEmFZ25HWP2MARnUM5yCvvxcqXXPSO3vXyifb+91vZcbvcZBt0+dSmzvzLPkyfXT0Quog/1LD7achadtnhZ9g+mz8Wjs2cU/Vvch45tqUdfcOD9vOw7kHX/ynn0u6FXgZ+GtLDLnvkEtuk+/t26Lb3BvlFWUGEM+07cvz4p81twy4f23XHnGhVKjL5ZKl/2J1rnzrX7nzpRLc7GZglnYWkVas0w47Z+VarU2Pi3xoYkyXnufOTD1uQ/7e/rmsVy8+1e884yNo3+zUcR87Rq7lEv89/sredcdfNKgtV85UzNidXkbM12zixeBSpSd3RttMGL9iBWzFrpdnzH+9tB13+rB0jQ3n09Q/ZuMkNQ+ts2Ji29km/zez+149Wq7enKqxH7fib77Xz7rs2ELzH3j1Era9W9lHfLe1/D11uVzx2sV3+aPJd+oSp9YOHaVkei5KMidPqBjk3rP2n7SjCe/DW98sULrGXPt1DMnnOjr3xATvi2kfV2mpsT75/UHCXfzlgQ7vn1eOs39A1AzE4QXI+557r1fKtbE9/cIAN+7NN6Lq4+MErg0fj4gevCPfCOJB3Xw9cP+w7Eoyf0tDKl5tnXVr1s6N2vN3WXeOL0Aq+8IGrgnwPvepJu+m5M0MXxfVPn2NlRZSveeL8YFzRa1rER17zmD374b6hsrrhubOsUoU5dvFDV9jdrx5v/3fDQ/bBD33CvV77chf7P8WPRjqX8MfEpqGR0bnVz3bEDnfaxt0/CHLAHhx57SN22NVPhEofAnzd02dbubIL9HuO9H0D6f6Bwd4g58fePVRyLm23vnCalSsz3y579BK746WTAnl759tkLqN3vt3WDr/mcZupSs3xT0yYVj/oeOM6Y2y73q/YYdvdbaVKLbE3vtrR9r8Mu3O/HX714/b7+BaBIODRwVN0y/OnBQ/0Udc9LLtzj512x20hv17+fHf7ZXhX+/63Xnb+fdfYNU+eZ+fce324F3lwyJVPyfZvEfZzCch4ouq36lWm2qY93rOT97jW6taYYL+Nbh/ke+xN94e6D3s98Pc17In3Dg715fmqN4eNaRN+T7zlbjvsqseD7R/yRzt78ZM9bZ7KzbE33mf3vXZM0PPYsL9INv/WF04N27mInCVsm675QfA24MpFYXB3g4a1x9hFh5xrNxx3nI0c19Je+mwP22adN6x+rXHWs8M3tlG3D0OLYmP90hqjy+IpGVu8Qo3r/mHd2vxoB4mUtGsy2F7/aqfgXv9+0DrBld6q4fBwj1zChl0/sQ26fGInS8bImu5MgDwvPOQ8u/G4Y22syNpzH+9jW/R825rWH2Xd235vW/Z6W4Tiauvd6QvJ+QTrO2St0G2xhY5DsqkUD97mPlujRf8wDggvUd+ha9mQP9tZyxyU8/Kw35YPh1bs9me/H4wdRhYv2EbdPrabTzjajtzxDunw/qGLYp/NH1czt1TwStA1gSfzIuXToarwbhSpg5TsvdnjobW8t+LusuHzgYC/+Ome4V6vf7mTVa44OxC6XMN+Wz4SZLuD5Hzjs2cFjxkeg/U6fyY5HxM8nOg5Dbt9JTtkeIh0GE/cva8da+cfdKEdpzh3vHhSGNe256ZPWWmRjD03fdJ22/gZK1t6kb2gygy8IdsCCa9aiWUwHHmxrmz7Zmu9Z2fcdZMaEA/ZLyO6hOO1q0+28w68OOTHpBl17EnZlE3XfN+a1f/dOrX4xXZY72WRgqusc8uf7bpjT7DhIhUPvHGUyPeH1rLR0GDXD93uHuvSup+9K9I8YSrdd11FRjpba53PNUDO6DmhIb3LeW/b299uH44zlx32GfuCLLE7LRqMUL35kWzDbDtyh9vtoTePlD1pYteqHm3deIhd9vAlyoeRtqHsEnGO3fnmUA9AoGnE0/h577utrUUO2/ecJWy1q0+yO0853M4/8EIV5q521l03SiEqBSLwqVoDD755VDCos+dVEREbbdUqz1CBHBJ+p8ysbd+JhF3/zNmhJcwgbYhejcrTrFm9361tk99s63Veswrl5gbPw+cDNgqkpW7N8endcwc1qk61W08+yi469FyRtQ521t03hW4f5Ey39P1p1yayDzKsOsVaNRpuNdRig2T8OKSnXSc5L15SxiZOr2f1a46zmjrXtO4oyXmw9en1llp3M+y977e2L37eSIb6C2tU54/07g5A99xj5+0ZKqP7RAzwXlatNEOkeWzowkdHIVh0S3Rv+wO9Qdar49dq1dYLeXPf68cED0P5cvMDueje5odQNtbp+GUoGztv8IL9MrJLGLNFwwSPdS6i9xqf22Pn7yFy9XSQ6+0vnRwqHmT0yNuH2bvfbRu6g+bNr2DdJOcgw05fSaa1A4HG5jzz0X5WQXFogHRt/VOSF2oo0kjZWeT419/XCI2X39TA3GmDFwNZdvwT1SpPt5uOP8YuO/xMGzW+hZ1+5y2Sc03JtG9oQKPTjMVkLGE92eVa1SYHslCvxniRsHrS587B+zlXeTVZxK5O9Ymhu69h7bHWvukg22Ktd7Q/QXm6dfAe9Wj7nQjdsPTuuQO8lsfsfIvdc/rBkuO40BPCh3nYZnQYOSP/RYvKhq7mViJmlcrPCbrN8IsZc6oHr/5vozvYvIUVQ/loJeJbrux8W3eNL0M668t+ffTjFvbJT5tZlUqzbLMe76V3zz3kLGGbLDJAC3WvzZ4IbH/k+JahoJ5y++02ZHT74D2AbCyWUQWMT6CAY0EXLixnm6/1rp242w32wJkH2JE73h7izF9ULhgAQEtuw26f2ANv/l8wEFut/UY4nmtgnB/dRHts8pQdu8stwbtAF/FZd98YWr17bfZ4MJZxDAMVF2NMkDey3LTH+4mcz9rPjtnplhCHcXBxwDuGedM13wsVIuO08HQ6/gJjQMiD5mrdnnvAxbZmu++DN3mwDOSxN9xva7QcYNv3fjmRv+r+0JWpX7okaIxUVBk5ZNt77Kx9L7MnL9g1eDSpwCBydFEDWsTV1Vi5+snzw1iWdUXkcg3IAzILsTpjnysCEcM7Q9cQXZ1tmwwR4XouECzGcCJfgLw5VrbMgjAs47S9r7QnLthNxPlHNQxrqiyUTfJEWL/rJ6GhSXd1BeXL+p0/Dccd/wR5Uab0okByT9z9uuAZxu7QnUlX/16bPhHIWRx3Rv4Fu6MqEftCAxu7AxE5ZY9rQpz5CypI55O8gHxA2hjG8aEaPLlqd2h841VmmAXjjvHOj5vcwJ7+YP/gkd95g+eta5u+Sz8gow7F1tAtijzxSp4gOV951Ol2+8mHhzhz5leW3UrqALB975es37A1gxeaBnlN1cu5ipwlbM+qJbvvJS+GcTi0bLfq9VZw7y5YUN6mz65hn/+8sY0a1zy0DAADIBk03Kj2H7ZW+291/b72sRj/g28dETx0oLlaaC98slfwvIEd13/RRo5tbeVkjNfu+HU4lmt48dO9bJ//vWT/k5wZj4CRa1BrbDCO02dVD16238clLTCAAUDOoQtackaeDAh++K0jQ6EFLRsOs1e/2CWMBwLI+c9JTdXaWxy6nxx/AcJ2zj03hC9v+R36R1vbaf0XRBBYi6hUIBWMzZw5u1owpIQZs6sHkrDJmh+G6+k2+uDHLe0h5QHHIQ3VRZQveODq8Hk+3lC6vvnAhLJRtTKrqOcWkNsF918TvjQ8997rQmMEvcRjkMi5dRjjhNchfpSBnBkysVH3D0MayBlPAmNmsTd1a0y06lWm20UPXiF93zWQYbrmvhu0rnVTJUhDx5E/3vx6R9vzoleDfb/9xVOCfjatNyoQBsakfTFgw5AnEAPAQPlps2pZ7WqTrLfIx8uf7W4fKr8ef/cQ+37wOiEO3abv/7B1+IIaMrHj+i+FMbo0LGm05CKG/tHODrjsuWALzrzr5tC7sV7nz0XIKgbb8cNvveyHwWuHbQBRw+7T4Nhh/ZcDeWbo0Muf7RZ0HNCT9ceEpnb8TfeFuoG8o27Gu7zZWu+GOLmKMm22PvniYRNqFh/qRr6P+NIO7vOOtWqXHPo3oD8dpZo9p0roJz9qhztCtxAkYfzUhqHS2XG9l61ji19Cq7lyhdnBjUuhZezP/IUVbOS4Virgk4OC0lXKGAiMM4SkW5ufQvcdY016KM2t1/nvLbB33jH7csyxZvXrq4ZIDxYUkPPIH22fjV6xjsnwj38F5IVRhBAwpuT/drotjHHq2f670JWMzDF8HZsPDAa1UoW51rlFf2veYKTk/FEgdr9LzjWrTglkDKJAnuCKr6cKDU8E5O6tb3a0bsqf7Xq/mt753+Ouh+vbuOqScxasXlJ5zBN20gG/WYV/ObMDxKxZg99t3JRGVqH8PDtyhzvD+M1a1aZYu6aDQ1cEYzOpcMgD9B5ZQwjIj14dv7HR45srr+oHbxweNrwLXIuHjXhN6v6h+ywKA+KP3vm2kHf/BWNHm9396kZmrbawAl9TEZRSVo963k7ct79VlSn8NyhTenGwKROmNLAykjljAPvIrtSoMs06SK5D/2wXZLWJCFenFgN0fHrwFHCscZ0/g0fuj4nNwmB54ndp2T90p3Zo9msq559CfuCtflO6fpTyka6j/4LJ481ue35tW9Ji+4K3JysLPgAcM9o2a3O/bbJpcujfAFkxfhCCjB05ftebQnfaWu2+C963smUXquHyYpB1C+kr9p2xVox/3UAEgUFYI8e0CuWBLrkaVacF+47XjrKzZtsfZHfGh6+C2ygfdtv42fTO/x7PvVjeBsw50aQYwctdoEDOEybY+o3usK22Tg79G9B4qynZTJjSMHQJn7r3VcEetG82SDKdZRNUl/LRB/KiK5lhFa3U4MaWUJ+i+0P/aK/6tJz17vxFqGvJu7o1JwRPdO81vgx5MHxsGxs3uZGdvMd1aSPo32PEb2YPv7eV7Mv6hWNfVgekD23qTy2mi79/eL19cPXptlkRLP6+KmB+Jb6Uue3kI4Kh/q84/TSz63/ob9a5sxXK4u8f328vnnOE7VIUi7+vAhjTc/AVz9gNxx8bPHj/CSoYa27e2X5qIjlnweLvdb/f3oa+9YZVr5cey1LgdXj3u23slSu2UsX43wbC9/3SrMeR55htdkXhLf7+xX425OUnraFMYTbjxmfOCuMJX7mij1UXGfwvGCIV77DvMbZ44zssqxZ//+FLu6TP+nbBxcmhbAUen33/96JdevhZtoManf8V+xxY1Z6ePARvQsETCRyLAwbYaWt1seuSj12zFnS57n3xK2H84RVHnp4e/ff48A2zzc+6TvZFFaov/u6IqFhurp29/yXBxe4oODBA9Yx9Lg/jThxFA7xGFxx8wX8ma47lo12zX+3Cg8/7z2TN8d+Bl//kva4JPQeOggNjxpkTkq/Zcx1O2AoQdHfsv+XDob/eUXDo3LK/HbDVg//ZVe7492BwN9MjOAoWfOnLB0+OokeHZgPDvJJVKnojpSBB4+SQbe4NXam5DidsDofD4XA4HFkOJ2wOh8PhcDgcWY6cIGysWcl0BEzOynw7BQHWN/t15BphcsZcBZ+3F7icle6AEV3DPHqOfyKRfxKYOqIgwFd2zO4eP9XPRUQZM59aXBt3dYPpbfoP65bTcl4Z/M3uFNA6k3xxymS6fNmeq8D2ImNCnG+0IDBybKswAbfjnyjxhO2rX9a3A694Nqxntst5b9m9rx6bnvnvoNJiHhkwdkojO/rGB+3Tfv/hW/RiDOaGOviKpxM5n/+m3bYa13tjFn3m+AKTptUNa7h++GOydqXjL9z+4sm236Uv2P6XPm97XPhamP9odYHVEMZOahS23/52u7CcW+bi2LmEe187RnJ+Psw/tdsFr9u3A3unZ/47PvxxyzDJK/hI2+g6S4Q58geraxx65ZNhXeJdz3/DrnnqvPTMfwdT3nzRf8OwzTq7J0nn3/4mWXop1zB9dvUwl+MBlz1re138clhnlTkzVwdYA5qVamIjnzy88dkzwrbj7yjxhO3Pic3CgrIH9HnQTt/nijBzPi1WCmD0QMyaU3Vpi4FtADHI6y1j3jZm6icuMzff/8bRdvNzZ6glXDNMcslMz+tnTNzKzNosLhzBZItMiAmYcLEkeeOYq4sVIlhP8fS9rwxLRkU5h1n0hSDnBamc08LOor55K37i0MpikkXSePD1o+z6p8+yaZIXc1dddeSpYS3XCFq9TLAYwf0y08cjlAtg8WqWNTph9xvslD2vCWvuMTErk4ICvA9R75nfjpnGAQQhrxcHuUXiwHqJ5953fSBqpMXHBVcedZrVqjYpnAfoOfoeQRmJeZ1f+sUZNCCWyHQev9uNdupe14T50PDwLJWzKp5MOaPHADmwnwkqq9ETmoVt5rq78P6rwqSv6O96XT6za44+Ocz3FUE5G6/8iEDOy0u/pGPM5MZh0fDdN37aTtv7Ktu+9yup/KsvnSkfWUYZRbuAzUH2mWC+SOw7eUkarF18zZPnBzvNnHhMKdGn15tp7KSM/D6u5dJ6hN/lpV+cgW6zYg/zZ7LAO2vgMicg6+XGuhO5xfdnKg6AB3rMpMZhOxOjJzRfavc/+WnzMKk3i+uT1nG73GRH73xrOAeYh5B8ieULzJ6bpM8980u/pKLEE7YypReGCfz4umrLnm9bx+a/2FcDNrADLn/exk5OPAZHXfdwWLSaCo2Zypmx/IhrH7V9L3lpqWen39A1Q+vi/xT3ogeusjcU/4fBvZRGYzv19ttEMFraPa8eG1pl4Ca1EA696smw/M/RNzwYSAWKd8LNMf3HbL9LXlT6q691XpRgstDKFWeFiWuR8xotfxaBWEsye97+nJBU/CzCzBxSdCGdcuuddv5919qR1z4SVkJgZQnAQr946Yh73r3X2Wtf7hJmGp84vX5o4Q0b0yashdl/ePcQ/7YXT7GDr3wqLCxPPkIaWKvxZNK//6/0WVGhpINJPVs0GB4I1RY93wmzg9OguOjBK8N51mXd77IXwkzvXw7YyI6SjM+++8bgkaPFHBsQzO6+3yXP2+FXPxYWaH7gjSOtTKlF9vDbh9tjOodn+faXTlKlVlb63zDI/URdf+AVz9gdOg4+7ruF0n84LEFG+njkSgpxRhZN6o5K5fx2WIvythdPtXPvvTacZ0WOff73ctBFygDlnzUW8cgdc+ODNiHtVnvq/QNCfhx+zWNhkf1H3znEFi0pY0++d2BYfYWG5m0vnqxKrJxIWn075oYH7HjJGU/2Dc+cFdLAPh0T0r8hpH/sTffnVLcdOg+ZYuk/7E63Nn2DDd7r4lfCxObgVNkNlpACp91xW1iJAp3d+3+v2Ps/bBWOI+uDr3gqLCPGjP1MeI7NYNWbE26+N6wIctcrx4c1pAHLJB0iu0N+HH7N4/aHSDeE7bTbb7fz7iP9R5T+y8EzXRJQutRiK116sfXq8HX4SplJzJk8nnrylc92D3HulV3GnoDbXzgl2JQTbrknyAHvP4DQYRMOu/rxkAdMtv3cx3uH6YBOu/NW++7X3vbOd9vaq5/tFuLTY7X/pc/ZKbffYfte+qLIXdKDdcsLp8vm3C27QvqvLLU7JR0lnrChZIsWlwtEDAWhEDLLNR602OqnpUS//GIRCRaknTaruv3vsHPCLOUsxgyue+pca1TnT3vg7P3CkjPMhr12x6/CgsEXH3JuICsUaoazQMIef+8Qu/CQ8+zOUw8PnqfH3zs4kBpayNPV+r70sLPC6ghPf7h/SL+4gwJNC/WU224PZIvlpMqXmR/WnVwqZ8l8rkgrayciZyohZMes1s98mMj5hmfPCjOJs3boHps+FeZWW7vTV9a4zmi7mDypPC2QtkWLSocJc1nG59z9/yc5HyYD3TKQCmadZ8HhiVPrhfRrV59oT31QMuS8PFBx/fhbLzv5tjtDxQRBosXKWCiAh5g8CJ4f5cmPanBArC8/4gz7VobyZxENGjG3vnCqHbHDXUGmLAa/7xaPBc/d3ps9Yftom9n4aSHjwbjzpZPDfe4+/WC1jG8OXmfWKqWhxLN0adUvLMD99S/rl5jGCatz/KqGBY0CZA1BwpuIpx3gzcFbht4jo76SQ7umg4IH/ueh3cM+ZO4mkekD+zxgd592iHVv82OYa4rlp5g1n3VF8UAgZ/w3979+dMibu0471E7d6+pAqgeM6BJmjv/ht55hiokrlf5PKhMsvp0rwO4wvuzce68PxJgF9suVXRDyJNqdyTNrL/XOYH9Zxu78Ay8KjRuWGAQsX1VW12F39tvyYVun05dh9Q/I+KXS3wa1x4ZlmFjaatDvnULj/JQ9rw55R17ep/yhrsGujZnYROlfEOqGkmLfUcKqlaaHpRjppr/5+dODbk+Vjkav2sywfGNSBtj+WY3qw7a7y/bZ7PEgB7xhr3y+m301YEO79aSj7PyDLrT2zX6Vvj8TrrngoAtsrfbfhCXDSAcHx2WPXGLrd/nM7j/jgLASxbVPnR/yde68iiH9w7e/K6xH/dQHBwTbVtJR4gkblRNrTHZr3TcUwjqqvPGkMdlqsp6ihSV7SqmwsXBtKdE2Zq0mflsZWRQD9+7oic3CAr8sncFSJXgvIFws08PySxgJ0qPFh/enab3fbZ2U0EHsBo/qqPuWDfdhKSaW5WjbdPDSLtjiDrxmGM+urfuF92Zh5YWLyy6VC0DOpSUf8oT4267zWmgRd1FBZDF3CjRdoX3WftMa1/3Deq/xeTCY1WUoWDqGtVqpoIKcyywSweguIvdHIM8sZ7Ke4mNM8UhQyW2Tps88bbPmVAvPUJJBNw7req7V7tuwBA9r2AK6LkCFcnNDfgCMbT0R5UCKJb+aIsl0n1IpQUhYSq1Vo2HWo933Yak1KiOWXmKRd4TLnHd4Hwb+voZt3uO9EGfzHu+GZa3wVkCa0QHSp+IjfZYnKwlAziyXs1aHb62nKhjmWVyyhAmcE9kmcp4fJlZdLF2nwbCXyC4LZNetPiGQaColrttGcmY5JJYHa1BrXLAfzRqMDI1FdJg4dDuxNilLLDWsPUa/H6qRMz4QY2xb3eqTbE+lzwTdpB+7o3IByQcfS8KSaWt3+FoyHBPyJ9PuMIE5dgcslO3v0/PN0BDpJpIMKYBgs3QY60kndueLoM/oeqXyc0L+lFcapEd+9B/RLeTVJmt+EBrxG3b9ODTWGWKAbeujeoIl87rL9sQhMMUe0m8a5CzjxfKNNBAATohoX7AJ2GVA13xP2SFkuaZsCGUBz/6A4d1sDTXiuJ5GCutCsyYuucjk26TBNr90ddLgZ81RlsDadt1XAxEnHUh6Lz0Hi8Gz7BXplxhZLwclnrBRMUEkDtr6fjtCbJy14xjjBEGggho3paGYeR0rmxZoEMf24IVAe6j4UEo8O4CxCSgv3RdzRDIiKKxoNpUTihZbHr+Pb2kNZUii0chMH0UrCUCmVOp4Bmj1rCGSREtojggvcuCrTuQWZQDi2AcMbGnJAYOIrKnMANcEL4XSzqyElsq56tR0jFrSqmO9Ocb7kA5S/Vv6EPISDvSKyuWgrR+w/fs8FLoZkFXsiqRSyfyKDhlRYWFc2UYXuYbxVyy+DGi1Ij/KUWw9lxI7YZ/KCyLN+BIwemLTMHaooSq7RTof0ycf2C4peYA3jYbCQdL1A7d6UA236ZKdhTGWYGRYVPyvsh3lEHRZBoXmCmvi4vXBIwPw0pBXNHJYHBtwHYQP8sf6uzEuwzCmKU95BvIB0hLzkfSxd7mCMD5Wct5788eC3aGBtnBhWclCcpQuEvDkQ4Qj8JIB9Bopc6582Xmy723D8SkzEs80aeMpClA+kD/kRy01SvB+TlS6gHoB0oGHjrzIm35JAb1Qm6ixcOi296ih8brsLA0U2RfZBd512J9tJMt0jTPlSfL+iccZOaCXVSvNsLEiYsiWcoS9wJqju5lj1BbpPHGxGQw3AjRQ6MnC5nD939NP7FdJR4knbGQqhIFFgCM6NP9Frf8Jof/77LtvCJ4vAoiGFTBgctacKqG1RncFg1CPuOYxO/3OWxWnTPAM8SUeY6uSLtZygeVv2v394GlgvBvdg5NFKvbe/PHwLHP0LJnp001VEgARyCvn1o2GhIXZT7n9djvzzltCZRQJQ6xgAAUOLwJEazfJ+fmP97Yjr300yJU4XVr/FLrrTrrlrkCwkd9syXnj7h8q/bFhDA/hz4lNbL8tHwrGlcKfmT6e0pIOdAk5ZgKvDoOyGd/0wid7hZYrlU4iwyop+U0GFXMt3Q6dW/az0++4NYwlfOitI6ySyEK7JoPthmfPtEffOSxUcOh5pfKzbd8tH7HPft445M0ZymNavHguZqgVnDd9PtQpCQj6GivyFHiDqfD5SpduNrxsi1XeKfOZcqD84yFo12xQ8MKcfc8NdtAVT4dxmRXLz7G2kvOtz5+WdLGpAuLaCuXmBw/dN7+uH8YCnnrbbcFDhPcTzzEDsDPTj3qfC8CeICO8vRFN648K3mHGojGmDBlBbEGm3aGBQw8HdmcP2R3GMR953SN2/E33hXGwa7QYEIazHHvj/aHRTQOdvFtXeY1H/wTlBWNnGTPHR20QcWxgZvqQnJIA9AsHx4w5SWMC4InH2/bI24fZUdc+YoMlh0ia5qtui+9O3UoeYf/pvaLhznhB7AvjPTvJ5uCpY4wmYzLLaXuGGi3UHVuv/bpd89S5oS7gPjgEyqdeZ3pkQLBlytdYBkoyyrTZ+uSLh01Qy7C4UDe4zogv7eA+71irdsmh5aF6lenWtVU/KcUAFcyklUU35todvw5dmntt+qRttc6b1qbxEKtTfVLo3sSVzXUoTA8ZRgwAitm60VCrWGGu7brhsyEexrWpfpvUG21rcb7x0FDI8fJssda7UsLFoWCfvMd1wYDQGqFbCUNNCxu3O+5i4qwM3nnH7Msxx5rVV8uuoBvRyHnkj7bPRq9Yxy7JoeUBeUFgO0rOFDiAV2Dtjt8k43I2eSZ0gbZuksiZd6bbDi8ZY9hoGdPluZbk0b7p4ND1ufMGz1uLhiNC3jSX3BrX+dN6dvjW2jT5zbq0+tnq10zkXK7swtCVceLuN1g7XUsrl+t6tP8+pA857962b8izlcFdD9e3cdUl56ShXKSoPOYJO+mA36zCX43PZYLusrXaf2dNJIsIZIe8kPfh298d9LmlZINc0FU8zuQXsu/Wup/Vrj7ZNuvxnlq3M615w5G260bPhvyDHNTSNXR54z2l+wJ9b990UDjHBwgQ6GN2uSXkB9eTRx2VPuWOrpQ12/0QuvpWhLGjze5+dSOzVlvI2qcHCxKy8+VHPW8n7tvfqiZOsuWifq0JwR5kllvKd3uRMLrIkDPnW0k+NVQuGKeDHGj4oYNd2/xktatNtk0l52pVZoR0IAzYoyDnalOCzaKbr4OuRc4Q5rU7fBMqvfW7fhq+pIPIQfI6tfglyUeljz1CzuTvijB5vNltz69tS1psX/D2ZGVBe27MaNuszf22yUrMkIQXBn3sLF3DZgA8vwxDqSYd3GXD52279V4JZYAv+RmiwpeOeMTIg66yO9jkLtLrjpIjZWGnDV8M5QZvNV12jF/DvmPv0f9gd3q+HeRPg5GvhTu36i/CUFp2ChtG+lOslsoSdQnprwyee7G8DZhzoinzCt4xh5wnTLD1G91hW22dHFoe0K3W0nHkkFmGscd0ya+7xpfB24z9RccZbkGXJ3UjXnvsRbsmg8I+MymUEt9gaNFGXT+2GlWnBbni5KBebqM6gvzEptPd3Eh2jeE0B/R5yLZXXgKGysT0KTekvwZ1j55zRRjxm9nD722lQrt+4diX1QHpQ5v6U61UnxuGL3l3QMskA4sD8H5+eL19cPXpttl2yaFcwemnmV3/Q3+zzp3NVqyX/w3I+eP77cVzjrBd9kkO5QRUMNbcvLP91ERyxolSlF523bvu99vb0LfesOo5NF9n3y/Nehx5jtlmV6ipnh4sSKjyqPLFfjbk5SetYdL7khMYIhXvsO8xtnjjO8zSnqwiB42kH760S/qsbxdcnBzKFexzYFV7evIQE8MreCKBE3DAADttrS523fXJoVzBh2+YbX7WdbIvqlCLyzLf0oc+nUeU/C5Rh8PhcDgcjuIOJ2wOh8PhcDgcWY7iSdgWL7IaJX+Whn+gEt2Uiwuxj27xYqv+97HVJR+lzMrypVNRdoVmoLQttOq5sVDDUtRkXPOSwh1UVcoWWe2VGL9WklCLcfpLsnAQj2xc5ZL/jdA/UKGc7E6h2vclSZ2SYwjcQXVbcUTxHMP21S22U/1TrMlfqxEVGpo2aWKlS5ey30eNTo8UHr74opT91Oxns+adCmcM23eP2DZVD12pjztWNxo3amTlypWTnEfZEia5KizoVs+839Umbdg3GedRlMRNZbLiR7va/r1fsfKF/LFZubLlrHnzpjZ9+gybMGFiILKFhYljzZ4ddp7ZRpcUzhgT5XO5Dw+x/dZ61Cr/9RFcoaBMmbLWQnKeNWu2jRs3vlDlPG2y2ZP9j7Mlm95SOGMFVwaMYRvyra09aT3rtXbhFr5SpUpZ82bNbMGCBfbnmDHp0cLDux9VtyFdBpnVqV84Y9h+/9W6j+5m669XyKRd2Vq7dq0QRo36w+bNUyEvRL3/Y6TZK+NuMFvvpGI3hq34ETYydsEMszHjCtfIpLbj/SvrWZUKpaz36TKukPRCVDSrqps1YC6m5LPxAgXvtXCW5CzDVZhKjZzV0HzxkjrWrkFZ63Kq5DxXBwvTF1xXzfuaTYuWrAHyYJbef9z0RNcKCypXtZqXtR8vr2+PfzHLzrt1mllhzsWKejeso0ZDrcLJA+Q8W6R03NTC/WpMel6uXhkbfG19e+OnuXbctVPE0NNzhQG+BG8gGVeSrIta1yPIi8VSwHGjpPuF+FCUr4qlbMCN9W3w2IW264WTEvnwPIWFGqqE67VQXhSWsZMCjvvdbGYhe5tUrZxySDU7edtqttGlE8QbFyQOgsICjYKGIsXl1TrLFr1fEYotYQPoc2F35qY6PfJKpgUxq3+6DmHcC/s5uGdhKRnGqrD1gndT+e13iVmHhiIOp6ounaNjhfkcPENhVtzLA+9dmJUGEEHvqHbBwAvNnvjebP9bdKywu8Ypb4VZjxSFTZGeN61nNupyszcHmm13jY4V9iIFhS3nlUFR2B2V9yqVzKbcaPar2qjdpPuh4VDYZU8cqtBQFHIGM8xuPMzs5E3N1r3W7Jtfdaywu8CzUe+Xh5SwFbaJWj1A0Ch2EYQFMrIL8Ozlc65QQmG2CLhXfs9QCKFI5ZwtZA3wLPk9YwGHJfyyqXzI73yBh8I2pkVkU3JOziuDorQ7sjnYnvzOFUooTBShnBchYyHof1GE4kTWMlA8CZvD4XA4HA5HDsEJm8PhcDgcDkeWwwmbw+FwOBwOR5bDCZvD4XA4HA5HlsMJm8PhcDgcDkeWwwmbw+FwOBwOR5bDCZvD4XA4HA5HlsMJm8PhcDgcDkeWwwmbw+FwOBwOR5bDCZvD4XA4HA5HlsMJm8PhcDgcDkeWwwmbw+FwOBwOR5bDCZvD4XA4HA5HlsMJm8PhcDgcDkeWwwmbw+FwOBwOR5bDCZvD4XA4HA5HlsMJm8PhcDgcDkeWwwmbw+FwOBwOR5bDCZvD4XA4HA5HlsMJm8PhcDgcDkeWwwmbw+FwOBwOR5Yj+wlbKYVyCuWLOPAMCqX0PIS4n2/cwgw8w+pAtslZmlki5bw8lFXI796FHaLMARYiG+RPKKOwOoBeZVOIyO9cUYXCRH73L6oQkd+5ogqrC9lSjnmOWJajrckvXmGH1SnrAkKpPjcMX/LugJarzxiuTiDAhbPNRv9sNjfdLyosTn4GPLmuVa1k1mL3b8wWLSlayqvbW009TMOu2v4PwuHSRRIwcp6jFy1KOfNOC80+f3Bd69TMrPYu3+mZFhW9nKtXMGskORdUQUHmEwaaTZ6e7BclFpjVbV3FxjzSxe59Z7Yde6H0QmpWpEA+9eub1Wq1tCz+K5AO+Yk9KWpIzjX1SlNuMntZIt7lEh2rnJwqEiAX5FMx7BUOKNfzFFTmi9TuyMSg4wvulY0fa7bmKdqHSBTlM5Efkcz8F50HvMfY/mZTZxXtOwFV6Ref1sHO36umdTjmVxvab1ryjkUF5IzON+2sRnPVZD/bIP3s03lElhM21ZH28yu2y6ydbc01tU3BLmIccOB+VrZcOXv4wYdtSVFnrArz0x9Xs4G9Rqoiq5UYnX8DCsugj22biZta717azgI577X3HlajZk178P77bCHGvCgh+bz8SRn7sesIswZNk8pldYJKa/Z8a/l5Wztko1H/3TivBtRSQ+CgQ4+0/j/3s/ff+yg9WkSQfBbIyN/841Y2c4u3/718qKh0baXP97P2lfsl+0VchuvUrmnP3nupff5tP7vgSrGFoqxMde8lks+geb1t3ob3FbweBrvzqrUafY5Vr67tf2u/VhPKly9nV551sI2bONWuueO5oic2qpMnTC5tf3Z+xKyJKkAR/H8F6vapU63Tdy1s743VIPy36axGbLDBOrZO7/XtiUcfsnHjp6ZHiwjiGX37mr1U+SWzbjtnRf33DxQbwvbVc/bslnvaHkdpu4jzNUCNgWDka4a9okUVs/1OrGpPVhxu1qjufyNsP7xr9/Tayo6kZZkNcsbRxPuIhxY5VJkce1oZu3PeULNWLQqGsE2ZZ33GtLZ37vwzMahF3RhA9ug6ZVB6VqTAyzBBddZJm9uf67z/772tVMCzzHr+0ty+u07EmHSKkhynhHGhZF1a26WxwUWZ79xfxLj9mV3tt14itNiFgnwevBof3Wjv7HKq9dlR2zPC0SLFTOkHeVEZnS/qMqg65ubbzU4e+JbZWlubzU+PryrI1zETbd+5reyJW2aGMlDkkJ7ZHIUaCgwFKUpIzs/dY7bne8+a9d4jqwnbvzV9hYfSpW0GGQuJoAIp6gAwtPmdK+wgmcxbqNIYBnv9R0jOM+kmyhY5YyzRzvzOFXaQTOYukJyx5AUFJb1gke6RLfKXXQ+GHnKa3/nCDJLJLBH4xTzQasiCJWVVG1NJFHVAvvotK0JaGlKa7hd1WFK2EPtly5TX/fSbJaGqGmeVq2k7G/JCzxBkU5p//xGqI0JdkS32hUYprwV5zO98YQbJJHAM1YHZjux/QofD4VjdwLOWLQHQQMnvXCGHxfwWMhZnybuHwLNk0fMU+bAbR1ahZBM2unXwEGSGlS0AxOP6VSkw8X6rAgom1xVnFCc5r8p9igt4p7zyXxWd+jc6yD24blVA/FW9JtuArPOGlQXvjtxWBf9GZ1c1/4sr8uZDDCsD4q2qDv+b/IvXrOxzZSPQJd4hM6yKfhH338h5VWRG3H9TVooZSi5hK13BrM6mZvW21O9GZnU30/ZWZhUarThTUZjK7cy6v2JWtevKKSfXNDnErOVJK680pNtgD7Ouz+p5KxdPZStVXvLd5J9yrthk5eRcqUUi52prrbycG+0jOZ+yanKut4NZt+fMylYrnnJeFngXZF1v60T25EHIC+UJZWBFQDaNpbedH1Rell2xbDhfupJZu8vNaule5MeKwDWE9jeZtThj5fI5W0H3FIPNmHcmbK+kCUVO1bpLd/fUxsqa3VJmNdY0K19vxfkSQbz625nV3njl8qbYQrIpI5tJ93b85Qu/0Le8AiCjcrXNWp9tVqX9yutwtW4qY5sn+ysD0q2u/Gt1VvJsK5uH2QSeuYb0FvtSRzpFYJtjK3ofzhM63WvW7MSEhK0IoZx0ka24Wnpfd+VkxjXU69QjNdcv3vZlBSiZhI0MLN9QivKUKqKXzdb8RKToTW0/L0PWJxlUmLeVgGJkth4qqBKss6PSaZAM9sxUNs5zjxg/KlX1DaUwW/ylqJnpAX7jMa4nTlURlXoibaUr/pVOcUGQc32zjo/9Jedub6dy3mbl5FxOhTLIWQVuZeVcQ0ajlvIR5CfnzGuinKt0lrHdXXIupsR4WeCdkR8y7/pWkgfkRcdHVJFV/0umyCEir3yqrysd3EvbOpAZFzll5gHbHCujyqfuriLbatRwLjO9KNu4n3mszk4qH2pEFUf58x4NDjTrPdJs7V/NevU1W2eofn+RrWienI9yy0SUD6HhobJJKiulRPiiLCPiNvHY5rdcHbMeX4pQ/9/fdZsQEePG6whtIcbn/T1eSQLvVU4kljzo/bvZur8pDEvypsmxid2JepsJ9jlOqNBUROpKkYOeyXiqKF8QZRnjs81vszPNOtyvjbRhk3kexHiZ19QUwWt9lS4RQYzxihN4xxYXy6a8INvycRKwNS0uyr+MA96bY/wyvrr+3rLZatwh58y4mfnB8Sj3iq1lK9TALiv7FeUY7wM4Fvc5x3WxHqnY9u/PUsJQMgkbbzVvtNk3agX8rNYAGHGh2edqTY17WoV6FxVWtfRpvZLhZDAtsyb7SxHVEqiswryIz1ikCRCJlodL6bZNFUEKWFekrJLiNFIl1+QAVWAp2Rr7gNnoG4mUoIGUruWpuk+PRKm4Xyvtc48qbZJji+cqYGGKoZYFOf9p9p2MXl+RKDDq2kTOY1UxNdk5lXPqPQtylrFrvG/iiazSIpHzEp3Ei4CcG2z/lyhozQY5i9A2OegvOY97WHK+4a94eBRanSbj2CuRabWuSuvk9B5pCzrIma8q2ClBkDhtrOTxpcjT76qAQD/J7WvpGrra8hiz5kdLvjWSVycfKreUDp6QyrSCDB+f+k8UCVYeErdKhyReBTV68NRVEiHheJ3NdFBYOMVs+AVm09LpPsqrMmp2pOKIWOC5QDEayHi2PicpU3hAyKtFus+ibPhE7V8AXZ/5g977crNZ/SQj6di4h8xGXp3YGmwGuhr1nIC8KzWTHFMPGeV8wSRlizKtkhqEyp5wnP0ylZL4FWVvkBdYONVsoMrKeNks7k/aFZUnFRv/lT5loqryi3tE1UbGxVXOKwPkhmx+kx0derr0T/KYLmI78AjJ6hmVf+l33S0TvURmgN8qqsxrizig84vTTy75rdFNMkztMagswkB9wC82GyD/0deZDdI9logphLzVfenFQefZL11e6avRTpnB48exeJ+liRcz8PHFr4eZfSXZzeqflAFszS/7yd6qfm0l+TdU4w2gk8gZGbSUPa5L40wH0fkl0v1Gsu1ND5FsqiXxqqteRL4110ntjvIAzPg+qa+pWxBb9S5K7xTdRw1uMp+6opnqCuxLtEnkSfiN8i6ZQA1LJiABc8clxhQsGG82e4xan7ckLZ5Knc26q7VQWxmO8nR+0az9fVKqo6Qcap2iYKDN9Yp/iVnXN6SAqoRQyo6Pm631jY7LWHd8VL8iKehLS8UjfdJrq+u6vKyKS5ViGxX0ijLm7e6UMVFhbiilpeVckUo0G2bw/C9QiZor2c4blexS8c9CziKubSSXSmtIzh9KdiLOQc5qnXVURddQhq+VWmlL1OyisLVO5dzlNclsnyRue7Vmg5yv0TUiJW1vTeTcTCSQbeK0FknpqmvqH6j7icQFOd8uQyDSUl9kATlXwnAXdzkvB4vmmM2RzBdOTvZn/ya7JuH0+FwkbKvEe9Zd5IoKhcp9re9EpERmW12RVDjzVU6o9Do8kuRZ9w9kVKsmpKTb+9p/N2llc7ymKjw8RJ2fVdmRAYZcrPmpdP/SxAOBF6qmdJw8qyyD3O4u5V06p1dxHkGNpZwxQITtDrNJsgVg9E0iyQ8m5bv7O5LVe0m3L69ZSqRgDTVamB5jnUGSsyoxbBAeXuS1zmDJ8CXJRbKstnaip11VNtZR3vX8Vjorkgyan6sKK+3maStdX/sXBT1HI5Wfqp2S9CkzvX5WXJFw4hVXcrCyCERXFfO4txRki7EfVPK/y4bj0VpLuo4tQI411IijDm8p3URW2IpO0sklKjPB7qgu6KVy0ktkpLYa4siv83OJJ6mH8qnnj7r2/CSNxscl5YM4DXZTPgyU7F9RvksfytVU2q+qDMlOdRLBpuxVoBu0BNidBWqgzZV9WSyZEWZqu5YI8Zqy69SjbW9TOb85kVFTNdzQ7wYH6JiOV1SDZb70vq4a3R1UNjqovLS/J7HjTUS41/wsse1tVF9QfiDKNTZQ2WH4Sh3libZ7iiQ2FEHDc4xNagp5k/5XW1flTvYJwriIzz1LPkouYQO8XRzHQ+GsJgVoLEI2UYbxDxVaxqE0OlQGsb0MqiqfX/ZUS0JsfpgqpzJMxKPzI7T9eSsprSpD4mCNqfhmSIk+U+U3SaQMVywtEUjeoplS4lpSqlNl3EX8vlILYqCIA8a6n0jLYBV6vHC49Csza3sJKNB55VxdRLTxMZKzKiTkjHGlW6cqru6dJA8V5i9V8IaoMqLC59pRIr9BziIPtbdL0sLzMFtG8TNVTOOf+kvOeCrwIEB4m59tNvJypSc5/yJigpx/1vWD1GLD20frFy9bSTCcywIVGHmAvECQtwxcJbWK/xR5HadGRVXJp4Zasg0PVtyKZt9Kz7+WXKZ+LRmpXCDTviJayK6CyButXXQZcjZCZOyrlkneUqkRF8/BQhlJPM9VRMr7ipB8pZb3+CeUpozwjyIZQ1XRTVKFBmksq3S4vjgDGYfpN1IPGAca6/2pQAZJ3kP121REmLFqDfdVpaVyT9kfqEbbwhmJLOnmwUM8XLpfd2eVFek2jcuqugZ5D5AOV5Y8aejRRV1VhANbVEv5h65jU35WBTV3mM6r8hykCvJbVWpTVdm1VAOorJ6J63IBqDvyDFAhqKLM6fiA2QTZne/76JDsNF3DleuKmMm+jFKj8CvJ9g81BEtLppSXGWoQfquKn/xpLJsB2aZ7jZ6VH1UWJsq+Y8u5F0MBGGZQTuWn/d1mU0QWvlAZIi9L6cJh5yitbma/yr5VUX7WVJ7RmCruiPaFf8gHG9xKNmHuCMn0TrNpnyTkq7JkQ8NughpzX6mx9qMag3jXsC8z1Ej8XLL5U/VBbZUZyhF2hDLxo+zOL3vLnsvGVKFOTGXGfcm/OWrEfCN7hc3iniPVsO+/g+Qu+0L62JelnsySjZANOQE8ObhSQXUZuFZShKkfqEJ5U4qiigbM7KuM1+8skYYoGo4tkjLghcAABOjcTLW85uv4XDxL0uLQ6tPF4T71QyyboRYe6c0cq0sqyZjIUHQTWaT1sRRcWIJApUwBBdV7S84qVNO/kOFT67NSdHmr8FLwZ0ku8f0xnAuR84S/jlGYp0uG81Ww56tVR9rhlC4OcpZhBXSHRDkz02v7eyVnGVo8mYB8KWlyXh5oiEC6kBGGlDGSE6R38yfKqKqRMXe42TwR2PmztT01IQR0Mc0aKQOoOAGqoUgHzPhK5xWfLs0gRwIZqFCRriSdmzNE10rOM5V/NdaT/N816ySyWEVGFnK9OuYKzDqIaDH+D/1qdVlSuSxSxY/+M85yzlCRszfMxr6myv0nHZe+It8RtyaNRkDDLchSoOExVvHxlDJ2FpFRedHYqCFCDLEbc5+u/Uj5Kds1X5UV3gg+GIEgkA9hzq40vVwCjZRKyEw2Gv3rokYKlTnEtmrnJA5EYtYf+lWDItqDcY8pb35RPOVVaKQLpIEXdaLybKZsFftB5WV/yA+6pMlLul/nyOaMIy/UeEEXusnOQVoCyIuSBuk6hA0dL6MGcxvpPN74P++Q7klOjB3HvuOFnC1dZ8gLDcTZv8rmSHaxxwt5Qpjxvs1WoKEejtPwT/W3lFgdJG7Wzzqv/bmS8TzZIHoH6DHAi0+9GpweJdG+/BM5QNjSjEQRIF1gyjtmP+1m9tuxCWHDKwPoQqsm8tYoHfcG6MIgCZQxVjphzAmeIY4r3ejZ4BcFCqRDgJhVbaFftSjqKE3cwr8dbzZaLb0AJQApQTGLPVLZUDjnQpyEqSpU/STnwcfISKrVy5gEEOSiir4xHktKvxBavPwi51QtlylnXRPkrHzDUOPJqNpcv2oR0/Vafx+zoaepArwijR8S1i9yTp+zJCLKDdAq5X1phZIHw89S5SOjSQUGiardUzqpyr4WhEqGFPly+dJGCYh5mpaBUHHFvFHa5MPsATqvPOcjhJpd9StigZepUuukjM1UpVdWhj1co/yLeVhSELwEksmws80G7Gv2bSezydJ7BAYZK8evditWV1xqHQER4K0JyCBX6HoQD8KmkZEByDLy5mMosoDxWa1F8FqKHAw9J/FyUCZyEpIX+rhAjQ4w8QWzH7ZSkI4PSUk0gFDhgaypRkvUY2SOCUK2oWGXAjsUjut36XHuo4OM+QQQQ+JUky2rvalZO5GWMWosDpGNDyAfCSUEofzKTkDGaEAHj7BsL+PZfhd5mq+GBkNjaCBWU73XaOe04agL8rXjOrDU7lBIItK8wWs2S/alZh/Juq3sun5r9lDj6Eo10j8366/7Un5II8o50waWQJTstwO0imD5ZOQsBkurAmMMVO9+Zmt9q0prS5E2/f5xS+LmXedHVWJSDLp7woB4KQ2g0Ef3Nv3l4aMEtnUseB7YlgKjZHOkuENUadXd02zd/moRiBhOVauDlgJf7zW/MCEbGGVabHg3inurmEIZZKL3mKPfYWfqvU/Q+0vOPfXudUVap6rw8bFAC73/OqrI6WJGlouRc1qZBTlH2UquS2WuY0vlTHxVlHMV9zfJuY4MQ2+l3ewUVVzfiyQoDzvIcDI+Zb5IYvB8Kl/COIc8FWFJQugqlmwgWGPwHLydjD9D1oy1KS+SMFKNBVrAPT6zZOxNXV0j/YuyXZqP+g0eBWSNhRYoE7ELH1lSmY3XPSa9arbG08rnr0Sc11Br+x5FUHnr9an2ZWAhieEalY+SMBg+VBD8qpHBBwFU4IxjaybSxrjL8jUlg7tFDqolY6PWGSj9F4FAB8vGNe1S0xsqQWr9dBsQhzwEgcSJnE1QXuGdY8zPutLv5moE4Smlomt0WDqMIL2ebrulhDAHgPx439nSL4YANL9AuvihdPxryeZAEWjJa9Jrydip9YfKLlz2lx4GoqZfyG78Uj+Qi3QbHY+yhMSVrSW5Kx9GKb/xXpNe56cSskL+NDk56X4F1DkliUBgmxdLxuA3vSdywbb0UqDhgIf9t+PUOFFjjXqvtRrMjFtdpHqXsg+wH5l2HJsCMm1NsNXYIGG46grir6178IU1jZ4/bkwaiD1k05B5IOSp3cIGlmBk/1qi37xgD6y3ux16sLbTvF0lUCD57H7BBCkHhErHwhddYuy0EhigHSp0HWdANoaSbtBwneKFloSUgLmuUDa6IRhIiZLQoqOlyzVzR2u7fnLdPF0T7qP70rURXLq6trwMONNLMC4LA8HXdhhc3Mtzf9cFPMQqQLfd/dwa9kI1GY2GSiOtV1cZskPW9327YY0t7RTVA/9KzlRAFdWqogAxHiS8v2TG1A94NmcPTgojx6u1V3QVdogVLSOuC3KWjOhugPTSfRfkrDxj0Gs5GUoMBF3QdIVSac79I72P4jHmhK+YWCUcYhLkPCiJh1EgX/B4BDlz0SpA2XbYheXtQZOutFCeyrasVmDTp86zTUe1sw+v0fuR/iqqQojPeB7G7NHKXSRZ0+hkHkEqGbokgkdSx8pIFhAput5miUyVT2XLdegjej9PsgV4dOjGgFBXSPWeBgZdFYzrXCBjyn2Yo4r8nSnizD0Ynxnu+4t+9UwQZz5sIB080KvieBAPmaVi1/aCPjZ23XdW7dpMcJ3q6bUGd7Lvr5E8kPsqqkKiv9KtGpuajVPja57kUa2jhQ9lKP+MbR2r43Tv11onabQtlC6PFpGgO5qxamMe0DvVSDzNeIOQCV7h8U9KNnpRxtVSXqZ9bmHMLcMFpsomUW64BhLA2FBkythQys9UERSI3vhnzeoxCFsvOvGt5B1XFlIL6swOZ69rQ9YU+cYurKoergrEiezT2+3NXY63bXbQNvXuqgKSy8cvc5SfM1XeyePaaoRXkT5i8ydLBnP1y/pfdXdJbAANjPlj1dDTTRlOQY8AX0jTCGRMZx2Ra7ropokkIHOGzEx6Xdtr6nrZnsnvJfeus43OtVG8TxXUMK2m/K21hXRM2xA9vM9kAJ69ySLcqzrOSipy451mp/6i+62pdFfx8qVQvtrYSbbbjDb2/BWyhSkXWmVgY1EIZEddU04VEPoM2aKOw35TPipKxnjYg83R/fh6GscEul1OL1VGejpvpLapO1UPYschw9HWYKvpWsUGLVTZKK+GEfYc28/HD8HeYL9kh7BhwbtKvUw9onyjkb8qNkKP9ODDsvFf8tHPbrpvejybIHkXj8Xf/ythAygRGRgzkX0MEfuZBg0lBBzjXOZ1y9omHQLXcBzENON9Ynpsc4z9eH8Q46wqsoqwCZlyAfH92c98v+Im5+JA2ADXZL4j21FWyCDv8Xgs73WZsst7nGsImdsxPRDtCPvx2vgb48T0VhbZRNgA16DDOLRIk23eMSJ1dP3tOHKJcuI82+RzjBu3SY9tfrmGbZ6TkJke+/HegG3OkUbm9asCxS92hA1kyojnjXKKMoiyicc5Rlyui+ejHNmP8kOWHI95Fq9nOzM90uK6GDc+B8cAx7lmVZFthC2WFd4P8I6Zx5AZ4FiUC8fY55fA8XhuZbYB2zGNeD7ug5h25n1WBcWIsEWRlGzwlpmZyD5KnPftOUaIcTOvW9Y2vzEdfuM2YDszPX7jfkwj8/rijvhOEfH9876fy7lgkPcdoxwI+R2Px/Jet7zjHAOZ2zE9QgTn2c9Mg9+4XZzBO6hRv/T9eU8q5BgiMo9HOcTz7Mc0MrcBcaIs2Y4yy0yPY8SP+/EciPu5gigPEGWCPPmNMs08HuNmnkdemTJnO5IG9kGmjDPTi9fxG/dj2jFeSQCyiLIDvBvvSohyBMTJPMZ+3OY3prEy24B90ss8H/cJ7IPM7RKKTLE4HA6Hw+FwOLIQTtgcDofD4XA4shzFi7DhomZ8QQz0Wa9uxHvwm6twORc9kHlmHhSEnBhbQ8gGFJUecF9kTSioZyDtbJFztiPmRUHlB2kuSH9zGegjcsC2sF0Q8iBt8jEbUELyu/gQNgTOxIYsQ9H0cLPG+1hY6211GkLS4kugrk+aVWpZ9MoWDVdhIsi5kuS8Syrn/SyZ9T45vVrAOzE7ftfHlIftil7OvHNRP0MmeB7WPUT2rNFZfxtbujbh6gL52ex4s/asfVuq6A0a9y+KZyhdxqxCHbOKDRK9X93kmLRY2zaseZgFA2yyqRL9ByQf1kplrVu+MmbNz9Vpd8gLJk9vcZzynK/Rk8NFBu5PfhQ2kANLPjU9WOEws1rr/nV8dYB0mK+t8/2qR/ZfvXn4b8DzxFDMUXwIWyBTPaQEL6jAXZDMe7T2z2aN9v1LIVD+GGLm8BuPEY9fkLkd4/ALKeTz5ThBYOa1IBYyQizw8ViMz29mvGU9C4jHMu/FMVo/zU8163TvXy3CvHEKAjw3yxixtmrLC5O5zJhLqokKdnzm+AyZzxHfgxCfE0Q5gBiHY2WqJdNEMO1G5nvFe2TKj20Qj8X4/GbGW9azgHgs814cQ7ZNTzBb46Fkm/TyxilscP+mpynvH0/mdSIvmDOQT+V5vsx3ju8HMo9nnmObc/CF+G6AaSiowHhHjsdzxAUxHUKUQ2a8GDfu8xuRNw6Iz5cZn3QJ3d8wq7tT8oUW+/FaQkGBtBsfm6wJ2fMnC2t+drxFOikbEN83vl/cB2xzjHNsZ75fjBePE6/Z6SLG92lD5DCmlZlm3I/pgMy0Y9y814F4LG968frMdNlvdoSFRbejXGP6MU5RgWeo3FF58avy4sdkbi/sDvPXcQ7wjDx33I9gn+PxXUDmNu8dr2M6J9bQZYoV9jMDiHEJbINMOcb7ZKaZCfZjnAiOZaYL+GUOUBYwZ5vzmXHYLgiQLnag4xPSybulD2eZ9fgqmeMsfh0R34GQ+R7xWDyf+czxeeN5GkJM48N0QVFu8ToQr4vHQTyW9/6Z2xHxGCHvveNx4rNfRXnd40M9T92/jmfGKUYoXl2icTbkgXubfdpUAp8m8nZecgzB4xXqeHPiGUIrOcb8Li2ON2unQkpLorEIHhlca31Vhgck22QkE1FWZN6owWbjH1XFMUKtkLWUpiqRZkcpqFVGhY63qd3lCpep8KdTPFTvrni7qQBuokIgglNnYxkExWt/te6hVgzzJvEskMGWp+gZb0rici2LBvMc1buZtf1f8hygupSM9Tjr61zrM/QeFc1qrpNc2/YSXVfnL0Vd3YgTeLIO4qd6R+bDaXF+UtApAA0kE54DuTBnTpQzz87711ov8Q5xQU3JvMmBybMy707zoyU3EYU5kjNrXM4ZrjhdkzSbHqrzyivkgvcUGSNrWtwcY1LWhrsrXzZM5by5zqkljpzJ86VyriQ5n5TKeYvkWiYxbaz3qd45kXMLkTRQVdezqHN9PW+bs/WMyqOaPc063JDcH0JDmoUN3oE57b7U8/bdVO/ZSc+4a6KD5aqr0pFOdLgxaSmTJ8EwqTJqq2cmX+r1UWXHup863uSgJB+4FtmxT15OeddswnPaUOZQdmpLb9teKhnp/ZFZgx3TfP6/v2RbX/lUq7eOSd5tL1JeinRzjDygfBGHZ0HO5BGyrqgGEOnVUHkiTRac51xdVVjEbSj9YH1BiE1jvSMPR8u/0x1/6U5BgHSZJ5C5ufrr/f+8U/eTXrAOKM8bZKpyXEsyxtvDu8VnqS6d5d3LVlbDIyW9lZooLdkQtplvivmn+JqNNW0H632Yr6pSQx1TWeb6Cg1S3VQa5EvlFsk9QfD46Z4VVFZqMNeVjrEEELqJbrAfn4VjMU68N17DsJC2yBn6Qrr0GrBsWzM1BJkfkmPkDd4/3iWmVxTg3jTimJ+Oyc2/lq1jji4W/KaWQk7YW7xC2O6YF/zWXFt5Jr2pIDtes5cOSH94H+KFdCVH7G0Fpc0caYOlu8xtV0XvXk02pXqXv3QRPccWNdojySeOVVCeId8Ksl8cx+YA7klZyHwW7skzMgcn12IXsdvkXT2RT+oG4jGfW3ORNchjgx10X+UVNoq6gLqEZy7I/OBe49Ug/Ej1zKhr9AyyjVVkc7ERzCvY7sq07KaeSALP3+H6xK402kvnJOPy0jPsPo0/nhcbywoqC2cny36xIkFF2VTqg7qySR1UFqjLqGOol6mvOY6skFFjvX+NNZN7ky5yaiW70EY6QVmIz4LMuDbUQaltivmB7WhzcaIDlIFmZyoPZHOQNXaJZ25zYWLbakhfuLaYgKJQjJBqMJVXTRUMMp5Z2ynMzU+TMbo/maiPdf3aqsLleLtbta1QU0ap2/vaVyUAGqhQtbs9yazK7ZPjFVXI8C7RGi4v48uEjJ1fFmGSktH6qyKD2uMLKZYKbiUp+pqfqGDJ2NaQMej8vO6j9OrL2Hd9W+EVKa6u7/iQFH3PRCG7Kq16IhwL52j7raSCxEB1FHHp+roUV5UGz8FkmGVlJMKSPnrnGjImNWXQ1/xY+zJGeAALtMs2U86qhCGa02XgKMzNIUJ6p/nTVeAuSOTLcWTEszOhaLd3VDAfSAoly321V0VIkpVk6Nppm+7QyiIXVB5M0kph6iLZtBEBYeFrjB1ypiKtqGuY3b2cDEx1Fa7OIhi0DOvtI5m9qXtJjkyA2UF51kBGgTzv8mJyHqPR9dXEIODJ6yQ5s8Ylcm57iwryyZKxjECoZJVBNWWQqotsdpec0a2yuj/rn6biKFRQuWPEa6hiry6Dz0PM/Fl5oWO8NzPbM6s370MlQSXe/QMZ0iMS/SEPGtJwEZAz+cA8Tg2PTGTFOzWRwWyjcgJaqhHQXa1QZs1nAl48qh0f1jUzkoqFsoIOs0oI6/hBcpuda7aW9CJUOiKBXaTDGN2qKitrfqrnlwyriqSRbqi4RLBZcaHtbcofNbp4DxZ7piwxeTXlr4riN9c92ikOS5mFxc91bUHlQZhhXeVxylfJWpOAvOddW56VyLet9LLHl8nzcbzjg2Y9f9AxveNa30v3VblxHL1hAfa52sYzileUMtrgEB2XTQIdVHZIq9ePCUmlHBCv9XWJzBorLvnUVmWJ/bVU4XGPzk8m+z0kb3SeHgB0uutLib1ipYlOKnPoPzYIr0m4/uvkOclT8hGwRF57Vby1ZROJR963vytJryh0fSlSg8aEt6zDGlY6URnGvkDysQn1ZbeD91+6h5yYZBgd7CDbj5y6viHZiCVj37unE9wyyfOa0lkmi2Z7jWeS3zpqPJAXXM/qCBBndJKVWJor/e6qL5gAF73FBqHHncgH2f01lTb2hOvr7Zw8CysodHpC91bZIZ/wZDKpOmUROa+hc9jwhrJTVXX/aiKaCJw1MWvIzlJ+WT0BgsHasQVm3wUm8YUM1VJ9h9cRmTOBcHXKrnQOm19VDQHkRjmuLZLWTfUatrqddAV9o06kwYPdpw7leSm36DvAa4cuch96CzpLV2tJ50mb67EZC2fJJmCjdZxyh0zJg7oiraTbS2WjgRptLdWQxO6jC83UqKLOpA6ivHFPyh9OBWwTKwuh652eUp5Kp6lTAPKml6KL6mrKHusjM6lxQcp5NaN4Eba4phvGraeUas4ws1+PlkLQIj8lmVl6ujKYdRQpyFVErKi0fpdB/UwVMS0KCjNghsily2KQ2+lv3CYXmYGce/6oCrG/lKSxCiIkgnX7aKExs3JNKTwrFoD+Ig4/QQ6keKPF/r9Uy40ZmKtJ8aur4q8ppZ/KtXpG4jRUawKDBFga63O14pgdGkIxXgWb5VQwXN9trXSmJtdQSQ9VRTJVxil9ldWP1Gq3ukoFRoaGtVYHSp7iCqF1zjMiZ1ZsaCT5VlWLhd/Rqtg+UwtnrCql4KVTOqwO8Q85q1bJK2fQT8T0ZxW2RirIeACYQXyGKhxmwIaUsOIB+EWtu74yaJCAP2U88EIxi381Ve7VlSe1JK9wrZ4RggsJiQsEs2TQZ5IzLW2WtJqo9CfKkLACwrcyzKy4gEHBoA07L6nIC0zOywH5DGHvIT2AXI5Ui3OMDH9dGZgakgXrtAY9ElGrJ+NWU/pNF/NPajx8KzkslN7F8oL80Xe9/t/0HqISl4wBLHT9hQzaZFVMLVWB4W0O+az8Zsb98hIEs8GzgsSXIlasicuM5D+q4TFADRG8vhXUmECv6VacpgqWckL3Uw2VBWYmJ99/lrHsu1GiI9WUF0NkaFmOZrRavAN0X8YXQR647xARn0U6x7MXBMhnZLhuX1XceteJIgOjRVRriJwxHOAPVRr91eCqrOdvIiLMWsMNVSENUcXaX40CCD1LQQFWdkB3QFhSKl2GCrkgp7CtyotGSD+RhfGqODoqfZbvYd1VViugAVROZpl0ILIDRDwoT6yEMErPg3eIheXx8tTXc6HDvyrOcOlqQ5XRGmpk8U5Uwqxr+fNOsoPdFE+6PUSVGHo1Tun1l1wZX8Rz/aryNkAEOjQSkscsEiAHbAYV82Yq6+QLXn6eqY3eHZ0eoLI8RRV6K5HMyiofDNtgNYNPpbfY5bKSb6iBSSvV/7+9FIWZfao+nYfIsozgD5JjA8mzthptQ2XjCNVVzupJbpQXuvbwlP6gxlNYCWS07LXyHvtOV34lnae3h9UvftEzor8tzk7ygnJM3fS5CM6snxJSNkFlbSwNIhGlb1SHUA6xXyx19oNs2xSRt4K0O5BhlmDsLcLJMk94mGfpWBPVp7zrNBHUGToHIasunWKFjbkjzb5SXTZIegaCHU9lzDaItgaEpaykb9HW/y5C+7nKEXYKm8VKHtgX0Eg6HJchxKZ/oYYqS6+xcgH1IovL05iuKLmy+Dt1D06EUAfJNlE3sWwV+19IjiNkR7CT1C1DpevgF9mosSKHlA10i8X7f1dDtCjs+79E8SJsuD4BCjNUmcYi1tUUKH+4eDGcdBtRoQxTQaZlAEGbM0TKoDhUAEtfmV9diJ4ta31DKhTWTmPZE+5RTiQCxaRQVxZJoIKZLaVCwTEQeASickK0wGIpLddgqEEVKX9dGQcUcPxzujY18MTHxtDSAeHxpJzcGO7DWqQYVa7trbi4+CPnWe3gZYXBR5j9pgJMS6q6jApA0em6QM7zRHKGqSWKceI9IMrI829yJi3lwXLlrNJG4WZ5E6JjdDEEtUTg8NAg51lKM8hZxyFXGEIwSwU02OYoZ1WOAJIA8R37gIyoiHqQsyJSoAHLKpFXPCbPnz5mWO+0v96ttozZepIzi8nz7IUNyDmVwXciaBi2Onom9KCMSAGoSiWsioK1Eye8LCOkCgvQfT1P78n7BdIssPg9lSHvEchxmr+ZIA+oTOZDFEWEQz5L3vUlw/mqnCCvpIGsGC6A7oV1dCX3ecgyFRLlDQ80N2PpHggN68fOYfkZ5QEkkWeM8XkW5B7KtrZ55CFnypCKDOLJWguPtio88rggwPNCFserNY4+oKMsN0U5BfVV5tZ4TDIYleQHS/EAupLHiczP+FFpUE4FrqeCog4jnfiO/MZGCfKb/IryTaQDnaXy4P26PqG0VcZY7JrxP+Qd3Unj9f6UJyr0MarMp6uBAbB1VVSpkS4eBrwyVKg0YoLdkpzH3p9UvCAsD6Z8QpA0blj6bbSuY53XXiKrrMOLjAtKzisD9BQdgBhBNgPhlTDRj3L19W7SyU7Sd8ZGsQQXw0lo2E15T3JTY2Dy64rIC6TpoK8hL2KjJPMF9RvKhyJgH2gQV2qvw5Jnc8mSsV0QQHpsyDPA8lTYOK6ZrPybJTIR7TVdhwAPVAeRbpbdY5kyujYB8WdL5iGP0nLJvYLOSP+mKQ9GqFEGEe1FI0f1C89eUEDnaJx8v4Huo8Ysy5kBHBKU3dqUXZE1GuGUXZZ3pDGLSrOcIwhlNpVnaAgmm/8E+SHM+D55Jxo2AN2vh42WngYbrUYOiHUh8kE/uYb1eilHyJP6B9vUQM/MkBoaK8RB9yHSIb4IP/HJY7ycAbJxnPtRdSd1Vy8R0rapd7yYINaqxQPRO8b6YSNuUYZI0enSWaTcpSAskeINxdiLyVOIWbuMcUC0PJuopUR3EYqFMiyU0aKl1FgEKHYVcDzeAyULmS0jQeWJzs3ur19l+hgp2G9qgY2XkWXd0KAQihAq/rQw0kXFNZxDEefo+QBKO0hkE08Pxj4agxifuNwDLJHRRanrbCTCpALMWpm0hDBkkBmUryAQiTEekZF6zrC4tQouih0W8tbGUMkMAxPW6pPhoqDgeUDODfFo0crSAy4YmxjVRiIXcbxhQFQ95CyZBzmnMghr8ek8LdDBqkiQ8xwVsCBnHf+bnJEXh/VLmC0yASB/Uc604oJMFTHG55fxDYC1T1mwuK6MbQ3JGYKPnKkUIW4FJeflIXR5yQDNlHEcIblBFBrtmVQCYLrIAu835j69qyr5SEQbi2A3F8nAixM8aDqG8WKNw2Z6J7oiI3mguyfqH/eCUKH+C1SuWOuPFw/5fLHy+TWlpf2QT4oXZM417Gs76iyFCOJHXtAo+e20hAzNk44EmRNf18X8I++RL5UWlV0tEW2+1IawjbhIet87qQwpmwUBnoNKc9hVelfpGp6Euj30vCJoAELcdzuzH0ScR2kbmQIaBFWkH4zjwevI82F/ysumMGYH7wz2KQBhESIkMF5/Mcd04VxVUP2UNz+qnOOlZ/3EoOOSKfkR8khxw7bkBwK5lN5ycJDKW1/ZA7w/rH8ZGjbEJz8l8wDdJz5C8Pjpl3Vev14jIUh0i9L4LQpdX4r0ASE7vyovyBvsDkQAHcbb8tP2CmowD5aez1UDGTIWGnYiGnRxRpJMQxs5VBUJo5ELgjcoCoFfgvKCeOgwdQgyHyqd/WFbs5+VF8HDjjwF5EldEGwQuqxNnpHAswG61X+QvvRTQ2+0iBtOA7A0vgSfqcsMx6jUSPkhQj1S9dbXel66bpuemJTdgkL4sEYPMl72BLLU9HTdV3rB2qqh7N6Zll3ZXgj+bNlTymJjyX5pfanr54vMgXp7iWweK91v8VcehHoztbsgyE+/9IwB7Faw0boXNjrIVlhq0zNtjc7xXAvUEKIOQv+HiFSPlN5CpJEp8ZdeG+sI7VAuAUNnqssu4jzBCzr9O9VVBytucro4oBg9qkDhhBiQCegEhoZWQEUp2kAJnkqOPm/GbtAtM0+G9LcTZFhVCf9/e+cBZ1Vx/fGzsLuwFAERxAKoYMdGsGCLNZZYkphYExu2JAaNPeafxDSDJtiNscQklphEE2MSNRZsETWIDUFAjQgIFjrsUpb2/33v3IHry1sC7C7v7u758Rn2vnvnzsydOXPO75yZ+14/GX/uwzCwD+iju4NRZ50doaqWomOGxDrIh0eN8WaiM/ZT7wwkgvX3XTXYrLGzMZUlQxg7QoSS5v7o1RHWRbFWi7iwjMKLBLtrkuwgA9hBXjzLfOSHFCFoGAp+1JljNm2yDMB6Pd40+1X6KeE18wPSKPDGAMu08ce/URqTrgoTsZ283LGD1Dc6uSt7Y4aLRIgM1+rzO99UHk2GHdRWJhf9wGT7SMa6Ws/LHgY+Y8zpW7y6JNKiY4hhnIT080dSEpBi7qGf2YNVrslIXyT9rMGHdPxXP6sP54vMo8wh6Uk/P6J+Vt8Rqs/2M1E6IqKxn/lBY/anELnqJ6XLnkKU1xQRPtq0rrFYjgDPhL6blS6jE+2pUZ9hUDaVw8DzsSeMlzGmaywgp71FrnpdFmQOhcX4QayJdLFJd84zwVADnjn5MXyBv9HogPFnhXFKxvmFQMIpKyufyfwQ2QAQdMaTuTTlt4GksS9xgMavr+ptpRuSfTLkl3ZdMX4pqSQKxz7TzdR29gyxFM8bnGwVgLQ2lqaKpLNSf4naECHbXF73HPURERsIw3aSafay8QLLtGHB0LAvabcRGh8RBZ6FZ5j2l0AO9h4n8vOZUFasIxKnxAhhyHS8TP0w8UrlFRncQXWzN4u64RUYnGjAGMckQsxx2hF8zctU6SJ+pJw355kr6Aaio0kkNL03qYg/Oo/OnP2U+lVzdTtkRY7AznoO9hUhaxCgNHtpkLJFHFJ8iik3qc9F0DqIsL8rQoEeHyh9vPv4sK+wVpl4QYFo0F5yZjuLuKEP6OMZjwa9sqvGim0xybyn7yIjxcKTgP6iS1mOnP2s+kT6dQ/dx962tjLucdvKp+5JQVSQ+qqlX9i8v/lPzfbUvbx5vIHaHrcfZO/DSaGfeemHceqvOcI+OPY1bicdxLyaprFsTOuMXWM+otumiFgSPdtARHPyr6QPpX/Zb4Yt7XOd+kayM0nPBpFmr3angXocCRMyWS2ZIRrKMiUvbtF/PDOPm9QxXcfRJkon0c/zRYzRL7zokOhojRUOKeOV6Gj9BcmSaNQ1amt0IsefrTI14YhE7qKx6nFyqG+hnHXuJ39iU/QZfTR3lNrFNg/pQRzwXiJ66BdelECXFgxpntHEfvxdEoy3g/e0TAPHwBBeZZLilfIMRKTwghdiPPQZRQqhW6wD3lDEkxyuSciGxQpVwP1stqyQQk3W2zV61IHxTyIQSpEUMLDM9+RNL3nXCBTr5kRqmHiJx6tKCdkuY0lEdVIWwr1UBIW2tNE19mRhLAnDM+FjfogQijgJ5UtJUFellBdl00a8MLwD3rDkmopunB9/Vz+zxMxz06akn9UOlnlW9LMIAAZ9oQx47Oc26sslajtfHcBLCC/Ic1xA36p/8Op5Bjb2JhEJ5aOORJFKa6D06HOwop83VF2dNAlZglNdST/HfLHf6Cf1L5vd6WeIIG2p1GciqHiHyfJgQf5oQFf0s+rBg1soxVWp52AJZoEMA9d0aZ3/+DvOB/KHTNEfLAXQPiINyfNJ/tjrhaJdnBoF8hGNWqRn3kPKEofk9SOTrkoMD32zWGNaob5Zor84G/Q9x9n+A9RROM4gyidGLCE7alci9xmZWaqbaUuV2oJST+aJyk7yM0+KjF9sO9doDy/V0J75UsC6rUZD2OA//g7YVoGjMVPEnnbzMhOyOu3vaqv6BgLWfhs9g4zFdDlZtZqzzH+Wo2s0D/sODWPwqrz3Nmpoty+r3ZojLF0ShZspo0zEkHk780mRI5HRpRqvua+E9iTyJXJHdJHnnannq5ax77K3PuvibJFl3v5lWwJ7WtE7REvZo7lAxrCd5hiRJdrMfsGZIpS83IODlywRahC7yhATmZ0vUo4csFUAY8Z2gqS9qpcl3iUfJ8Nfkh9/F7ex+TpBdIkl4FrJOXLKlgicvIXqs3bSm2wSp73sX0KH0r5ObN6XXmDbBgT7JeWbr2sdtghjgIPLvimMObqHMiEf6GYi6+zdpK8Zi9bqL16cYrl1vuYQjjzH9D8vuFEhL8Is1LVFIlYd5eAhwzX6DGgDQQScH/bfMnc67qb8ckgXiXS030pyJT1WLVIH2MNZrrGbyzhrzHCMGasa5Ze6b7Qff492iQGnD3mzGHuFfuAzUT/yxLnLOfqmtXQyL4DtpjFiL/FUORqQvkQXQa6UJ9FbssHoFJ4fwobcRpsIVKS1kW5gXOrS0YmuUX5sJ/ov6kOK4JkS3aTxXKhxBUl+DSJ1r7AVyo9jhMMY9x7SRu5FfhapP9TPTeXH35sYYVNiUkXPAyEiFX4G8RzgHgRk88HyBORdjpRSiF5TvJ+/0RDEOmJZ8XwE1wHnSYX5CtsI4jU+x7pWJ3+si+uF9cp+Nw5hUypsE6nwM4jnAPfQz5upkJ6Xmb2ifmbfDG2N9/O38LljWfF8ROHzxnpjnYVtBLGMmBdk82fLAjF/rCu2hxTzSoesc8KWfXZQ2N7CNkZwH+cHDJfSHy2lyhvH6flsPo6zZRaWD2IdoFg/F95DHTEfyD5DXfnjNZD9HO+lPLW/RraxwQkbZce+po9AnEPoQ9qbnVOci20jcW0fkTYMxisiYpQR81N2LJe/lMX92fIjOBf7hvtI2XyxPsqKbSpsC+BzYX7AM8Zy4zXyxvsB12TjsJUlIWziuwaPzz7bqp41ngPkEUe2zc8MLyy8KEK9UCQAkD/2Cc8IYpkgXo+gTs7xl/K5Fs/FfNxPWVznmL/ZsuO92TzxOJadLSt+jtfISxKHajTCRj2ANgHq5jj7GWTPcQ+y1FEkl9WV8aeaffLYyj6K+QDH2TooL/ZRBNdjnngt247s/dljUOze1clP3njMNZL6uakQtsIuzD+yLaazi30ufCo+o3zYUwNZQyvFwYp5OY7Insuej4h1xGuF+eL9oPAax9l7waryx7pAPM5ebywUtqnY5+w5wGf6mRD5y9tqcouscS57f+GzAc5lz0dwPd4PsuWA7HFhGTFvYf5sWdn82bzx3uz1dY3C9hX7XKyNnEOBviEFzxJ8NNoxb7acuo4j+Mx9pIhV3ZPNB+K9q8pf1+d4b2ODOmIfAfqOBGgL12LKto3PyPp4kYQJl668HvNmy+U4lpktP4LP2ftANl+2rFhHYVtIxfIDjmO58Rp5s/fG66VE4bOt6lnjOcCz4Nyzif7VgSJvYvfkjfnJSx7+ZsuM57OI58gTrxXmi2UBjrN9l703mycek5fPETF/tt5seY0F6ottAtRZ+LnwHMci9UnUbUTfsE88tj3mjQlkj4s9E9diPRHZOrP3Z48Bx4X3rk5+EI+z15sIso/b/EGYdcV+BEejwfu59EiW4PPoKjYjoPBnPGs2m5dawilHiUD/8+br7H/bimU3RyNhuZzxzPKmY50h/4RNslGFJ9tBqX09E2XUt5yqNBW7VoJUgVdGeLe+UBlt89TPbDHLSz/rWSrwJBuin+uCyi5nLIvVvzapIcaA/mccil1bx6m92pF860MDICkGzdcQiTlD1KHYtSaYWvF3XUJy347oWH1llUQZ6xWcW9OUI5nneRKd3ED6PbEVxepZm1Tf8Yr6PQ99rWdJOEZj6vcGQv73sL38B7u8+wn2+cN0LFJfasxP9xm0y0N/qX8uv93s2S2nmXXfIFnnXisgrKMes8FtD7Xj+DqeHPTzAvUze0XbyYA0lKFea0ipXPlrs4c3mWC2qeYK+zgaEhjJuYtsl9c2sJvOYtN+OF1K0PcLlRDzNvxXSmWm+hfMMTvunt1sxoFEUNLzawrkiD1sY3raK1d/EPo97tUpEXh/Y7baVCmHoD0GrMT9vHy+2Vbf2cHeHTAq6IXGbA/P++xQG7r9RbbHXjoucVCesUC/sz+9al0T12IQmfjjg2Y3LHjUbKdD67eHbdp0++zb3ezKM3Wcg8A776bVKvGd93xPdEnlXv38sLr4yk/uM9vteCm+9HyekO5hyzdho02z3zMbp47ESJbScKcCNfTrfa2NJOzcm94JVq3UZKJK0tbvHLPytmsv9PTzXBmwt36Xj36W0vzRGVvYJutX2qAb3paCQYuGyyUBbcLVpZ95y7ehjTz9zdtNY8S+500P50oJyUCX7m3slm9sZU++PtPu+MuUYLxLjW5bik0cu/aEln5WN7d9/gTbrEpylfR7cqU0UN3tqsrtmP23tskfz7VnRk4urZyn/fNe7U5Wu/ed4Vxj9k9CJEQM3/17GNNS6h3mdJtWdud5W9kHM2rt+3fI7jAWpWwTfU9kf7uvma2X/iza2oBnYHvE6FvFSHmju8RYLKdpx0526Zd72y2PfGDPvDiztPol9vPW0i1dpGNy4DD/F5oEYYsdyZJDYyqO1UFqpD8aatahjVnH89QkBjYPnhieV337h+dobI96dUD9mtDjfqb500UG7WKzBXjepZZPlB6eaWP2DxHlPEDPuU1vs7GXm90/2uxYyTxvypYc9P3aRhkiogHOw/Y+yXmX7mYzrzF7SP38hR/rHEtEpQZyuC70AHXkRb9Ll7dT39f83Gz8LMk/3w1Lu0pJ2AD1I/PYmvq0hXvz4HSBGrOTDjC75ySzbz9kdp1SssRaStA/vGlc6oBFXUgJWx7oRt2g4xBUQpQo2Byk6rlm85TKilwrWWoIZQchzVE/18gRrNHfsry0iXY0tlEpVm+JUvxy8AXV+g+DUSTPOk/1JWsgjiGkJAepXWpEW9OuItdLktYVcqbf0TXzJWPonmLXS5LoG3RzfUkE8lWs/FIk9fGSdPl7MX/zoF/o5/qS4nWAfBM2h8PhaGhgvPKU+FPsfCmTw+HIHZywORwOh8PhcOQcTtgcDofD4XA4cg4nbA6Hw+FwOBw5hxM2h8PhcDgcjpzDCZvD4XA4HA5HzuGEzeFwOBwOhyPncMLmcDgcDofDkXM4YXPkFnwdFF9kmXyxYlNL8csY+Vvsep6T2ryAb/12OFoY+N3iJXxRLb+n3NQSX0LbFJLaypeiO9Yc+f5pqjwh/Wmqd680a9/GbJNLdIpvRnbK27CApYksjLzCbPuNzfYYIvKgyV3WhPqZR2hbblZVaVatti+WnOT8C7Q/hWUibX3U948ONrvrJbNTbtTJUv90THOE5HyTbmYfXGX291FmR/1c5/Lw01QtEZqj/Pj+lKvFKST/1zwu1Y7OaSITd84CydGsQDjzjuXSiftub3bJIWbn3md288M62T5cc9QByWf+f0s0T3DCtm6QErY3f2LWb5NwylE6/Gmk2XHX6CAPvyXa3OCELT9ICRtj0dnHYJ3hwgdEjh/UgTuEq4YTtjWEE7Z1Awib+vXyo8y23VDHTSk0lWK5DHG/3ma79DR75m2zydP0GPzIdRMDXf/UeLM7n9LBuvyNyZYCJ2z5gfROa9nA/bc2q6qQbkcP5RzLpSe7dTK742tSmWrvTx8xm78ojQzmHLF7nxxr9vp7OuCH9h11wwnbGsIJ27oFexzo8yagOP8L88y+cZzZzSeY7TfU7NkXdK4pGmIYG3oBstYUxyHvcMKWPyxQaiqyLvnpKKd25rVhT1jn83RurlJTcg4r0+T6ZdVICZvTDUc+AUmoUsKANcGElw4g98WuN4lE/7sydbQkNDGd04n2Cuxd68Q59oI1pYSedP2y2nDC5nA4HA6Hw5FzOGFzOBwOh8PhyDmcsDkcDofD4XDkHE7YHA6Hw+FwOHIOJ2wOh8PhcDgcOYcTNofD4XA4HI6cwwmbw+FwOBwOR86RL8JGa/heljwnvkyUVOxanhJtdDgcDsfaI+r7PKeIYtfylBz1Rn5+6YABXTjTbMZos6W1+pyzEU5/6WDMvXtah6rW1vsrz4ffA8lbjHK52lTRwax7f41pZfP8UkJEI88/lTTX7IIvmA092uzw28weHaFzfElkHsGvdWi6NUuFiuzzxb95/RUX9fvG3cym/Mjsb2PMjr5W5/IqJ/Qlvz7S0oB+X7Ik6NW8TZLFZl17lNn0q1rz4yq2/uAltiSXv3SgvmtVEeZhakcda4jc/TQVBvj579oZc16w7p0218BKGnOI004/08orKuzXt91iy5JJnDOUt7UXJ79oTw+43myLA4Mxbk5AgS6qNnvrFj0b2imHTEOGbfDZe9n1gw+xg86/x4YNeztEPfOGMnXmxvua9TpARik915yATnvv72bTRqYGN2eQ8eq60Xo2/dGL7K8vvG1fPPuefMoJqNrAbLuvq0/VwBx2ZaNA8lMx/ELrW/MfKyvLIevXOKy3XpXddf1lVlXVzr406HtWU7MwfypRemb2wpk2decfSNdI3+TTtOcbuSRsz3zbJvbpZ736HK5BrQnn84bZc4Ly79w5l1zB2naxm57+P/tWp4PNtvlS8yNsGDQR0uNGnmuD+5+m58uhnEguNu7Z1zbbsp+NfeNFmzXj4/wZudaV9vHMcXbcjGpbfNi9zTN6Ip3W9eFD7Y+b7WhV7bqLIBFOzBEkJ5WVVTZg70Ns5vSPbNyol/JJhiQr//faXfb0fg+adZGtyFk3NgrQ7RqL3k983t7dY5CVt8+h/AjLRfoXLW1t5eXlVo6yL8uhALXtbHeNuNFOaTPArP85LTNSW1/kkrA9e5G93rO37bTZQSJs88N5x5pBk+Oq56+0y7oeZbb10c2TsE183i6ddLsNOXiIJr8IdB6xSB2/UN5u+3YmbZqezBHK29qsD0dYj1HDrPbAW5ufnIBWZhsNO9Gm7nWG2Xq98xm1XyYDO2+e5Foy0o4fg8whJCsnPnax3bfjz8zW79uyCNvTx9p7e55lrfJI+COQIRrbKm/7c1K07WR3v3yjndy6n9nOg5ywrQ1SwpbTEXY4VoGyMqvF+NZWhwhbHlOZ2lclL2iZtFOx6yVP1TZv8YK0Q5svlutfDc5fXmVlidqGnJTL4Ba7notUbYsTspLHJYXGx1LCWHlORNUSglnkWk5SLrcPNUE4YXM4HA6Hw+HIOZywORwOh8PhcOQcTtgcDofD4XA4cg4nbA6Hw+FwOBw5R9MibMvLzBa3CYnjusAmzCUVZtWdzBZ0TE82AJaruyg3pmXOd5sNViVPDkeEy4mjEMjE6sgF9mNRlVktX4ngcKw5mgjjEAFbWi6iVmnWfZJZjwlB+OuaJOTr8onZV680O+b6kI/8hahZL0yg1f3umlZLzTrMNus4y2y9mWZtFtbdhmKgnoXtzeZDIv2tmUYDY8K4LugQyH1dYDyWtQ75apV/Kd9t0wDjQv2URxsSBd02veDIHZAPxp9x+l9zmbnLuCYy1RDzV2Wgqxa1WykriRPouqFJAHmJshPHsC5bQl5SnzfMeo+t29lHHrB1qyMD1BXlNyY+r649i4gBCEfu0TQIGwLcZoHZWZeZff94syuONTtxSDCEGFz+okwRdoDgcv3A+8za1piVL9ZkIo8mVTIZhCXKu98DZtuOCMQNQUdoEfbE4KZlx4kDydr7oVB/0oavmB36m1AXky8q3IQYpvdQZqLkVRZlMql3etZsr7/pPPelbedvMvnUJtoVj2krZfKXc/zlGdxDqxuMBeO45Wtmezwscv9+Oo5FEOXq5B+bffdEs03fDeORRTIWqVJcLWicWy2TUn7LbKtXzLZ52Wzz0aGc1f1ahDjWyJwb8MYDcwsHEDnZemQYN+ZpMSAD+/xFcnKS2QF/CPP6U9AYMVaMWZyv/wvLlK/bFMnqq6F+Urt5dctrMdDexFCnesOxbkC/M877/0ky8TWz75xituvjQaaS65IFxjHKE/Jy1K/MLj/Z7CvXrpzj2bEmb9cPzdrPCbLB53g/yB4DbEG/4WZnfNfs3PPMzjvXbODfw3mAPBYGKigDxzSeJ0+n6Wadp61sS/aebBuSv0pJuek5kH1OR6OiYDRzCoQdpTpQ6Y6fmg0RUXpvB7OK9Ns++4wy6z/MbIOpIW+vccFYvrWH2QPnm1V3Dl7NTs+ZVUkhskzafbLZKVeYHXG72YZS2hvLWCO00dPY9O104qRCzOTaUMafCXX/t81uvcrs34ebtU5/02e7f4c6mQxMNvJv9J7ZZ54I7YEIUPcxN5idoHt7jjerXBjq4Tz1dv9Az6C0hLrUJpR3X3lk66tODEG7uWY7i/Bt8p+VisGxEiiNpepHyPrFZ6ifrza7SH9RSBg0ZKOmk/pSBB2lg1z0f9LsoHslKwPDGC1WIk8kaJD5nZ8x+6rkDkXIecaCulC6lMn5aCwh05CA750Q2nD+N8xO/55kdVEYY+6n/IQYxnvSOkkQdsqDaJ59aYjiUgfjDeEvE6mgHNoAkufS+aRtyhcNAe0mJfKc1uNYCfprgObm90TUmY8Xni2D+8/Qr5CzOB4cM6YdZpkN+j+zeV3MPtw8lBH7mP5m3NprvjJmG4iEzV0/lEX/rxgz5Y2GDaPIfcjGd2TEv/31kDYbk461EvUjL1HWyE8ZnKf9yDDnTvlhMNxzNkjzpPJJim3gmLISWaMdqdFFZijP9cmagTmJ/Jz2fcnDZmYf95L+F/GmT7mGHWDO06/IT6UcQwj/yIPNruVn9TQOjB/2I44RuPRUs0N/JzmTbopyBSiPuZ4lU3ze+Wmzff+s67of/RCJHmXigFAH7UF+aAf1olOwMRwTOMBhPfM7QRaoh2uJ3UPmVC5lAtqzMJWTKNPIFAERyiJFPehoFLTuc8j5V7w3TcKRkYOSAJmY+Lid06mz9ei8hYQk863kKM2tXjPb8V+aGL0DURqzp9q81Oykn5l98eYQKcPwvtPfbK+HwucNUm8FgkO+vq+b7SfhfmM//ZVntLUI1vof67rIWn8J/p7yTh6Tp7S5lOYPjg9lTd4mEEMM+Q7PhzLulpL9z85BeXeaYTZ4cJi8ezwaiOHwL5jt/Vezcy5RfpFJJmC18rJMe8AfQ1Rn+xfNJm1rdskgs6l9zMbtZnbBOYFUDpMROU9l4sl//g6zKVuFPrj09EBOD75Hk0eTdfyuYbJkUd7Whk/6lz3Zbms9v9qe0y/nXmugR+ZMtoGzX7ZDNt9fz5f52uwl6iOIzpmXh3H82V1h/OZ0DUpnBxm13WWUIcMfSsZY1j5aXi9E/ZljzcbuHsYXOeDaZPU7106UQd9N92EQIdGbvWU2rWeQiW1F1KnzE8klChIlhtwhX/dfaHbnj6SkDwnkEAyQF84Yo1xnbhTuoTyirkTiZneX4pPiRKajIp6+sYj9O2bd5GR8LOOAs7HdS6HOHhPlbMgxQMaRjfd2NOuotiN/kP0ZuhcHJXEspMgjWpXbnOoP7cbpk23pFkc2PzkBetwOE/5sgzfZ0SrbiJTwJZ4Ag0a/Mj/plwvl7I38nEiW5KRG49RTTtRe6j/6k8/VIl+H/jbolNelO148Qk5WjdlnZYC3eFOyIGON4frc3WGuUybjiwGn7ykXZ5Lo+vRNQt2xHcxvxvSnmtP/+lI4XiyjyNLZwH8EOfyI31aW4HeW48E5dAcGk/OfkcNx/M9Dvpk9gjz10/UZqgfj2f+poDuQS2SmrXTPHo+Ee2kbji66D2NM28pTBzQLycr9E562t3qoj6rUFy3BJqdTpfP799vgnv2tdYXmZPbLXyFB+0hGGOO7RNr+LCf+Pztp7NX/RN1O0bw/UPqbSP/ovYOjvr36n3FKyJkMLuSePBD8N/cJkbedZOOYy8ggY4ctelUkb6MJZt+8IOidjyQjjBPjigNP3ktle54+LthHxhi5Qi5YFYKQ07Z+L5idJWL2OckacoMNg+gj210/CkEHbA2OyQzppsmyIYNk61gteFPPcNoPwvOeoHLRU8jqID37UbeGdpCf860LlIls0htTR9hfW20ofSWb2hx1TWNDoten++wmEmFrOz8oSZQqYeVrD5Cg/z4ovOdFjn6s41/cFhQlXsz9EmwE5yURO4QYD/pxebG/uD1MjqN/qQn2rZAHj+fnOv+yjCre7caaLBAzPA2EHC8pIipawtrXqA27PiZDrokC8bvperM/qd5EoWpiYPyv/rXadl8o5zAdUwdRPzx02jy7W4iyQTwBdcX6qqpDNG+oJgP3nSwFgIK9UiQEwnnCkLCfDkXrCMBAoUhJSURWY0F/fyKDiidKlGwbKSX6kigcRL2vFCp9fpiUFsrz/G8GY4nnHKOvKCxkDcWGgfvWeSFCSt9/63wZbhErIh4R5AUo5hgx4/h0lXnsNWGZ9NLTpIxl7CFXZ4hgInOHS0aIyBHt3V6KFBwg+UFpf+lGsy9LxojcYPjPlYGoEFnfRUr94jPVDhH8PfW8OChEiyCdKOsLdNweOUll1xFApAK5WF+G6kjpFMj425+RUyUHDiMFiTlIc/RiOVSQZcYdYKQh18gJEbn97g9j1lnOGEYQ4LjtKgeOqAWGc5YMFbJz9mWBaBH1iICIkYiWEKHAsUNuzz83yCHGE30FIcSgUx+k/zLJD8YWuQEQA5bD0D3flGywFYTEMUSt/dxQ5mWnBjnC8fjydZoTcmRZksVxJJKclWNH3SBihu1gXL5/QoiOMpexG+jlx79m9oeLAzlGr0D00UsfbCnStWmQGezCPd8NegbnfNS+Ic8kEZ/hRwV9hvwwjgQrcBiQU0h5BDoI8kak9utyEHuNDTqBsaX+0XsFGej2Qdh7TR23S/d1lQNBEOP97UTU1R5sIba0vDY4BAQX0F2QOPTUcj0Xx4ffqXbLKSTIgD7dWm365dDQRsggbc7Kt6NB0TR6FiHCS73uZpErCTAhfYQDrwBFdOoPg8CiDBGY+ZpECDJRDRQTQMmdI49mmrxIjB6bh1GUhI7xol/h90vlsTBxUFyvHhi8jGwEqywlVs/JEyaCQ/SG6AjKFuFlzxyhcQw25PFIkUgUO0tkRH8wmihl6mHSJmFngbZSBikKe4WIHGRj+NG6V9dZLsUYDxZZ2EQG5P1+K8mdIwA5mSnjeIsUCH07WKScvSUoKzzEn/3O7DaRd5TW7lKkY9S/Tx0f5OQXIsaM/SwpLgj/+AHBQL4rL/Rp5UFGfiID/lcZPZY5MM6QNpap/yVF1yoTmZAIJjjuFyL2kiOWrFgW31OGHqX4F7ULQn7Yb4LHjEzfLCKHTOEtM973ybgDlk9Q3sghchMVYiI7HKOw9dy3S/leJcJHZI8o7z/OMvunjHNv1YvX7oZ4JehDoub3XSJD+lmR4ZskG3IIiZJDrq4XOb5RpOZv5wSnqdM0s99qDMEtGlPmHZHYh2R0n/hqIFb0+e3SAeA3V+j4yqBDcOqIwBJVffHzaQQiIyvoKpyGa6R/fiy9QrT0COmNTyQXf5IBfmcX6REZdCK9v5dMXCvydq90HzqGMu8WoWNZ68kTZTglQ5SdXTYDkAhCRjiGr8rR/IYMMs8AUfj3YXJepVMojwihO4CrB1ZJIFxERl/SuO7/R5E2yQPzFJ2C3cGxQt+zJQP7AhljVYSoN+SJqCt2CWKEPDE26Bai5M99OZSDrELAIGyswkD4sno/6gFIOUSrk0gjUX/q2kVOB04pBK+XdNULRwabxmoBBAyCSV2fyBahNx+W4xf1RBIFlEzEZfREqSm9vn+wwwQdeD4iyaxoYa94GZCtA9GuORocTYOwQXaIjCB8z4vAvCbBRvl0nBEiCxhcFCwkDIVFSBYhRSkjcGCEFBPG7yoZyX/KOyVqRxnrqQyMLkQOjwmvmqUpJmEkaBEx1MvSxaOnm00UYWOCtdYkvU9k8Bp56kNEClCyeNd4vddKuFn6xCOLlpyIB0QzmRQCRoFlrg2V4n4BzZVksrL0ghJl/wGk9ZeQAJGLG24Iz5ZV/i0d9BcKc7gU0yVSSg/IEBFx2P3R4DESGfv6RYEUYeQwUpBoFAxjixzgHRP6Z6mbCC3Xlilf3AvCshERTwgbS/AxMsO+kAjGDhDVJUL6gDxcIjcAI8vby+9K2aO8UXCQ/QvkoaO8E9CuVOnx1TTISYzCoiBZMovgPPIxRp407cOJ4fNh8oRpH8RzRo8go46VgORO3UL64LdK6isi3USekB/+EqUkWg8gQJBowDzEANPHR0uf7Ks84zSOc7qtHPdkT5KMMHoCeSJKwvgjT9noCEAP4fgNle646TrNaY0hy2YQNCKyGH6IHuWxRE4kDIIJEtlN28XYk3BaUTO0E+Mbo71R9xBxgTB0kPMHMPQ4FCz/QwiyDqpjFVC/Yjtw6H4oskZEDbux4cQQPd9NRP1tzT3khDFgnBmbcpGtGESgz8cMDATob5I3orTMU2QTe8E+7UmSjS/oOlHQF+RUFEavyEsdP5KzebkcQhwQ5AeZfVd2CId/iGR8nNrCEuxJQ8wmbB9sJu2C/JEY90THpPJCW+PeuxUyJCDbkNVK7lHdLLei/3BemEeJPXSb1FhoGoQNJfaZYfJAv2h2q5Tj5+6SR3mSCNN2QdkhzKylY3ARVAQMYSKKgdDj6RIihtxdeNbKDbrjJWh41ShBBPa5Y4LwonwLjTCCjBADyiXaRX0subLH5dzz5bleEBITkv1vTGj2U+FBM6mYbJTLm2E/TUPeo/YJbfuRnq212kzbk/YzcZWok8gK3k/PcSH0DvHg60ow5IXedEsGCgYyliwjYAi3DufZa3iEzrHczTL1e/00hhoj+p/IGP1MdBNlRASE5XWUKJGHSKohVkRTGXsirBBslqcgb/M0/pFQAcoFeMMshbDEMU9kG2B8WQ6/7WqzZyVvLN2yV4WXafCoE+h+PGCAEWijZ2EO4MHiRRO1oQ6qQT5QkChWniMhZ/r8RxFTls/v/HFwGD4lyy0czBnm+eFy3tiDNrWvZKetjI/GH11CJJTo20OaayDp43R8MajsFaOP770sRG1/I8LzQZ9A+gBbK4iqj00jIkTaIfrvaO4njlsGGD5WDN6QoSWiTvSfsSbSS+T1epEzCD+6Bj1BpIYlKPRRQsIlBDiWLNsik2ybgBTiLLIsjpwkRh5hEWgj8jRb+g+gf5DHX8kRJPqbjd44igP9DBlmm8J3vxqIEFErlgoZPwIL2BfmI/oCW8Q9iUMouzFB+geis82I0N9bjQwO4gLJAfexJM7+MxxybBJji/0YrbHKzmPKZDypBxJFoq439g36jRfa2qp+llLJu9H7Qc9BqtgPixzgkELgmQdn6Tl4LvRg8karSCgEtBW6hvarTMpF1yGzrFqwcoAzgk1j6wb7eqP+czQ4msZLB0TK8GQ+kEfCvpMnJEgQJclQonCIPL0vr4HzbKRkMkyUkcLzZSmLMO4UKWWiE6P3DG8EAqIPrMUT7WATLh4qywKvSikSyWPzZgQKms3fbCDlHsBEmb1hUKJMVIjey4eGNkLM8ODnSPE+cnq4D6NNVO4DGXDIJm19U5OLDfAviMANEwll0rOPJXpfPAuTkufjRYtFaiPPUowogBb90oGUEcsMkGT2DO0uYsMyA94fhpLoFi8dEL2olSw8of5GmaHYiJiyYZfN+gffGzYOs7+J8UQBcR/XiFAQGWOJguu8hcwekPjGMooV5bvPg6ncaWx5exAjj/I+RCRqfxG9zz4QNg9P0HgPeFIk7PGgmFG6Lx4Zlhw4RwRniow+8sQmd9qFTCD8zIHe48NyCktzkEteRECJ8vzUQ7shA8yR7Gbglv7SAZEpCBAvd/ASD6SezeMsUbOUxNvdGDEMJNF5DBl7FZGHV+QA0ucsaTOOjNNrGms2+vNiC0QJQ8g4Eu3gHPObclboFNqgPIwvb36OULlE0+N2CfbJ0S6WuJEz9vBC3nd5JsgeRI9ICS+0sBzLXikI/ZPSgcg5MoycQ/zH7R6WWA+6LzivODLJG6tS+ok8qg6cD8gCpDLKcoS/dPDplw64Rt9hT5AD5ARd/XvpHYg5+p/N+RA05h66Gx2fkLUdgt1hOXULjSfbFSBtY0XWsS/oCaLkyCgvIjAmjBt2C4cO/RBBG3BMiZahlxJHRGM3UfVhi1iy7KO2YSdoH+d5eQE5wsbxGXuDzBNc4KUWXpjD9qCLeJmGF/x4Hp6BIAXtJ0gCMcSOUh+rDWzZwTlBJrN6BvhLB/WHRI+XDsoOvmbC8ifGyHBgCEsJ6Sl79iJ7vWdv22kzCdNiCeIKqLUoWDwDvEUEAu8ATxKPAe+YYzxh/kJw8FLJxzFGNN7LdYQeAoaB4zykB+WJ0mKT71B5xImXIgMbgdEmggMpYIPlCi9Cf1GyJGYy5Saei+qCAAKIHZOpje5DgdI2gMcS28Z9tI37mIRxeYO2MnkB+ZLN46qTicK+gahZItp2tquev9Iu6yoDsbVIZ4HubfLg8ScNt29PuNmu2f+H6hMpxSwYUwwVCodX4yHGgD7kXMfZUiwivCxVYcSSJXGNA0oJBYxxJJLJuBCZYqyQDRQd+05wBFCAFw0KHuXFMtYsX0YlRT2MNxGWWVK+eMmMI+OK7BAB5KtbiORB/BlTNgAT/YPI48HOlZLGg+2itvAWKASdF1QgYih3PuPRYtjJDymAbFI3dRB5IRpIVBBDgSFAtrIob2OTPnrFthz7gtUeeGvzkxOgLu8x7AR7d7eTrH1HjfUyzbEIxhSjk/Sp/iInyAvzkHGGBOFw0d+QOd7K7q6xYA8QDhVzj/HHiDGOnKdM5IoIC7LFeYg7y/BX3xmMJrojAp3A/krkh/uTMdLcxilDDnupDYwny2KQdNrCfjmcQ2SV8eZNY5wR2ovhxmiy/M++OQwv7WOrCHIIoYsyST3oTdpKFAVCz708Q2GERLLylWHftwd2/rnapWdqCQYXtapu6P30sfbOwDOsop3m67LMg9NHjMFSjSEv/2AbGB+IdLQ9jCv9yXkS0U90A+OFfo/XsB1Rn0ebQfnoIF52YR/0rVeHvbJspYlI2qAxREawVcm4KSFXjDF1oXsoHx1HG7nGs7HEj6xjazhPXdyPvUReuI9zgHxZmxpJY7SfPDP6jechovdfNqmT/e7lm+zUcpG9naU3ld2xhlC3H7z9+02FsK0DIHwYU/YRsJcDAUwmQBNDSydsgLGEyCfkXdoh2YsoJYKBQmFhqFGmCZlXXhQTx/FeFCCKj3uTlwnSe5EJyD1k6SdSnkS1WDrLKlGAISU/SjjeH8+jPKkPJYiyjgqVdvCZa8l9qofztIe28Tlpv8rgejxPfu7NLrXRTu5FgfKs5C9ESydsgP7BWDE+9D1jwrgz/iT6jr5MDJ/OJ2NKPo0F/Z70cSpPSR8X3EseNqJD3n/wQBi7QuJMGdxHuVlDF2U4MaJp2yiPNsR2co16V5yHDCgv99EGyuQZkUHajHFNZIv7VVcij8qH/CBfyFMxneeE7b8JWwR9SGbmcRbJeWFVNiTeG8cyIt4LceLNX1YBiOSzVJmMfSHSMgpRrA11tavwPJ9X1fYs0KmFz5CFE7b6Q6IHYaOnHQBFxl4jljebKllzBGBgWV7CE0wUaaqMMEhEP1F6GDbOJ8cpWQPcSxQEzxMjlr2Xc3jTeK/sXfrHmZ+OwkYgO9SdvR9wnnK4Z4Vx1HVkjzpjW2gzChOjz/mkHIFrsVyOQXJPhqwBSAH5qCchEo6ioB8Z09j3Cej3VAb4m5B29eeKMU3HhnuRpU/1ccG9LKfyRjB7IhPihCwWAFKV3K97s+B+ZDjKYayTsuM95PnUeZ1L5CZtA88UCSYolMlEHnWdZ+BaIo+ONQJ9VkjWQHL+f/RnvLcwX7yXMWRJ8tYhaXRL41oUddQTy8mi2DlQeL5YnrpQ7BkcjQInbBEoOhQeoWMXPkddQDkRqWDjMFGQxAA6HMUgPZJ8meiGqzC2DkcdSGySCDV73xKynxJtR4uFEzaHY00BoY/RFleijlUBg0uk1OXE4XDUE07YHA6Hw+FwOHKO3BG2MjzRMk/1SUkfOhwOh8PhaDbIF2FbWmuVy9k4u8SSN7o8rXlS35UvW6i/LWFvFcTU09qmlkLsw3N6ql9qmUB2KsrbGN8l5mltU5VVtipXb/re8PoiX1/rMfJa23HKw9Y++yWXjjVDq9Y2Zd4Um7TbdWab7m7W3PY6VyhNfM4unXCjDTloSPGv9XD8b8gIzfhwhG08+jmrPfhOa65f67HRE8fY1IGnma3XOzg0jjWHZOWExy61P+xyjVnXLVvO13oImzxykA3rd5hVVHWV/PgLRmuFNh3tz6Putku6HmHW/2yz9AV3xxpAopev72GLWFzjirVekBfTGo+wKv3czICjNn289Xr2a7Zl514uK2uLsla2sHaevdipvy3b96rm+d1IkpXKpwbZnrUfWmuiJPGb6h1rBsnKm/M+sU8OftCsfbeWQdgANvGNG6z17HHhs2OtsVz/lm17jtmGO5m5yl5z5JKwtezoe8OiuQcoa+eK3PPdUS4waweRlzJNeqLZrQhbNlMsrRUZnaMDf6N37SFZ4aeZKviFhBaGSiXExrl+/UAfQtRIPg3XHLmNsDkcqwN/v7lhgCFqzsYI4+AGomHgu1QcjtIgJWxu9hxNExgPT/VPzT1ywPMVe25Pa54cDkdJ4YTN4XA4HA6HI+dwwuZwOBwOh8ORczhhczgcDofD4cg5nLA5HA6Hw+Fw5BxO2BwOh8PhcDhyDidsDofD4XA4HDmHEzaHw+FwOByOnMMJm8PhcDgcDkfO4YTN4XA4HA6HI+dwwuZwOBwOh8ORczhhczgcDofD4cg5nLA5HA6Hw+Fw5BxO2BwOh8PhcDhyjrKDhr6//MlRvc3K0zMOh8PhcDgcjnxgidlBO060smN/NXb5rJq2om7pBYfD4XA4HA5HPrDcrEv7hfb/8OhoN/hIFYsAAAAASUVORK5CYII="/>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396914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a:xfrm>
            <a:off x="0" y="0"/>
            <a:ext cx="12192000" cy="6858000"/>
          </a:xfrm>
          <a:prstGeom prst="rect">
            <a:avLst/>
          </a:prstGeom>
          <a:solidFill>
            <a:srgbClr val="0066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 name="TextBox 2"/>
          <p:cNvSpPr txBox="1"/>
          <p:nvPr/>
        </p:nvSpPr>
        <p:spPr>
          <a:xfrm>
            <a:off x="1244658" y="779769"/>
            <a:ext cx="9792000" cy="400110"/>
          </a:xfrm>
          <a:prstGeom prst="rect">
            <a:avLst/>
          </a:prstGeom>
          <a:solidFill>
            <a:srgbClr val="FF0000"/>
          </a:solidFill>
          <a:ln w="12700">
            <a:solidFill>
              <a:schemeClr val="tx1"/>
            </a:solidFill>
          </a:ln>
        </p:spPr>
        <p:txBody>
          <a:bodyPr wrap="square" rtlCol="0">
            <a:spAutoFit/>
          </a:bodyPr>
          <a:lstStyle/>
          <a:p>
            <a:pPr algn="ctr"/>
            <a:r>
              <a:rPr lang="en-GB" sz="2000" b="1" dirty="0">
                <a:solidFill>
                  <a:prstClr val="white"/>
                </a:solidFill>
              </a:rPr>
              <a:t>Motorway (all weather/light conditions</a:t>
            </a:r>
            <a:r>
              <a:rPr lang="en-GB" sz="2000" b="1">
                <a:solidFill>
                  <a:prstClr val="white"/>
                </a:solidFill>
              </a:rPr>
              <a:t>, in EU</a:t>
            </a:r>
            <a:r>
              <a:rPr lang="en-GB" sz="2000" b="1" dirty="0">
                <a:solidFill>
                  <a:prstClr val="white"/>
                </a:solidFill>
              </a:rPr>
              <a:t>)</a:t>
            </a:r>
          </a:p>
        </p:txBody>
      </p:sp>
      <p:sp>
        <p:nvSpPr>
          <p:cNvPr id="5" name="TextBox 4"/>
          <p:cNvSpPr txBox="1"/>
          <p:nvPr/>
        </p:nvSpPr>
        <p:spPr>
          <a:xfrm>
            <a:off x="5293893" y="1227800"/>
            <a:ext cx="1692000" cy="830997"/>
          </a:xfrm>
          <a:prstGeom prst="rect">
            <a:avLst/>
          </a:prstGeom>
          <a:solidFill>
            <a:srgbClr val="00FF00"/>
          </a:solidFill>
          <a:ln w="12700">
            <a:solidFill>
              <a:schemeClr val="tx1"/>
            </a:solidFill>
          </a:ln>
        </p:spPr>
        <p:txBody>
          <a:bodyPr wrap="square" rtlCol="0">
            <a:spAutoFit/>
          </a:bodyPr>
          <a:lstStyle/>
          <a:p>
            <a:pPr algn="ctr"/>
            <a:r>
              <a:rPr lang="en-GB" sz="1200" b="1" u="sng" dirty="0">
                <a:solidFill>
                  <a:prstClr val="black"/>
                </a:solidFill>
              </a:rPr>
              <a:t>Safety Objective: </a:t>
            </a:r>
            <a:r>
              <a:rPr lang="en-GB" sz="1200" b="1" dirty="0">
                <a:solidFill>
                  <a:prstClr val="black"/>
                </a:solidFill>
              </a:rPr>
              <a:t>not to cause accidents that are foreseeable and preventable</a:t>
            </a:r>
          </a:p>
        </p:txBody>
      </p:sp>
      <p:sp>
        <p:nvSpPr>
          <p:cNvPr id="6" name="TextBox 5"/>
          <p:cNvSpPr txBox="1"/>
          <p:nvPr/>
        </p:nvSpPr>
        <p:spPr>
          <a:xfrm>
            <a:off x="1740565" y="2870460"/>
            <a:ext cx="2268000" cy="707886"/>
          </a:xfrm>
          <a:prstGeom prst="rect">
            <a:avLst/>
          </a:prstGeom>
          <a:solidFill>
            <a:srgbClr val="00CCFF"/>
          </a:solidFill>
          <a:ln w="12700">
            <a:solidFill>
              <a:schemeClr val="tx1"/>
            </a:solidFill>
          </a:ln>
        </p:spPr>
        <p:txBody>
          <a:bodyPr wrap="square" rtlCol="0">
            <a:spAutoFit/>
          </a:bodyPr>
          <a:lstStyle/>
          <a:p>
            <a:pPr algn="ctr"/>
            <a:r>
              <a:rPr lang="en-GB" sz="2000" b="1" dirty="0">
                <a:solidFill>
                  <a:prstClr val="white"/>
                </a:solidFill>
              </a:rPr>
              <a:t>Automated Lane Keeping System</a:t>
            </a:r>
          </a:p>
        </p:txBody>
      </p:sp>
      <p:sp>
        <p:nvSpPr>
          <p:cNvPr id="7" name="TextBox 6"/>
          <p:cNvSpPr txBox="1"/>
          <p:nvPr/>
        </p:nvSpPr>
        <p:spPr>
          <a:xfrm>
            <a:off x="5005893" y="2791955"/>
            <a:ext cx="2268000" cy="707886"/>
          </a:xfrm>
          <a:prstGeom prst="rect">
            <a:avLst/>
          </a:prstGeom>
          <a:solidFill>
            <a:srgbClr val="00CCFF"/>
          </a:solidFill>
          <a:ln w="12700">
            <a:solidFill>
              <a:schemeClr val="tx1"/>
            </a:solidFill>
          </a:ln>
        </p:spPr>
        <p:txBody>
          <a:bodyPr wrap="square" rtlCol="0">
            <a:spAutoFit/>
          </a:bodyPr>
          <a:lstStyle/>
          <a:p>
            <a:pPr algn="ctr"/>
            <a:r>
              <a:rPr lang="en-GB" sz="2000" b="1" dirty="0">
                <a:solidFill>
                  <a:prstClr val="white"/>
                </a:solidFill>
              </a:rPr>
              <a:t>Automated Lane Change System</a:t>
            </a:r>
          </a:p>
        </p:txBody>
      </p:sp>
      <p:sp>
        <p:nvSpPr>
          <p:cNvPr id="8" name="TextBox 7"/>
          <p:cNvSpPr txBox="1"/>
          <p:nvPr/>
        </p:nvSpPr>
        <p:spPr>
          <a:xfrm>
            <a:off x="8324247" y="2870460"/>
            <a:ext cx="2268000" cy="720000"/>
          </a:xfrm>
          <a:prstGeom prst="rect">
            <a:avLst/>
          </a:prstGeom>
          <a:solidFill>
            <a:srgbClr val="00CCFF"/>
          </a:solidFill>
          <a:ln w="12700">
            <a:solidFill>
              <a:schemeClr val="tx1"/>
            </a:solidFill>
          </a:ln>
        </p:spPr>
        <p:txBody>
          <a:bodyPr wrap="square" rtlCol="0">
            <a:spAutoFit/>
          </a:bodyPr>
          <a:lstStyle/>
          <a:p>
            <a:pPr algn="ctr"/>
            <a:r>
              <a:rPr lang="en-GB" sz="2000" b="1" dirty="0">
                <a:solidFill>
                  <a:prstClr val="white"/>
                </a:solidFill>
              </a:rPr>
              <a:t>Fundamental Safety Function</a:t>
            </a:r>
          </a:p>
        </p:txBody>
      </p:sp>
      <p:sp>
        <p:nvSpPr>
          <p:cNvPr id="9" name="TextBox 8"/>
          <p:cNvSpPr txBox="1"/>
          <p:nvPr/>
        </p:nvSpPr>
        <p:spPr>
          <a:xfrm>
            <a:off x="1538476" y="4053879"/>
            <a:ext cx="1080000" cy="565146"/>
          </a:xfrm>
          <a:prstGeom prst="rect">
            <a:avLst/>
          </a:prstGeom>
          <a:solidFill>
            <a:srgbClr val="FFFF00"/>
          </a:solidFill>
          <a:ln w="12700">
            <a:solidFill>
              <a:schemeClr val="tx1"/>
            </a:solidFill>
          </a:ln>
        </p:spPr>
        <p:txBody>
          <a:bodyPr wrap="square" lIns="36000" tIns="36000" rIns="36000" bIns="36000" rtlCol="0">
            <a:spAutoFit/>
          </a:bodyPr>
          <a:lstStyle>
            <a:defPPr>
              <a:defRPr lang="en-US"/>
            </a:defPPr>
            <a:lvl1pPr algn="ctr">
              <a:defRPr sz="2000" b="1"/>
            </a:lvl1pPr>
          </a:lstStyle>
          <a:p>
            <a:r>
              <a:rPr lang="en-GB" sz="1600" dirty="0">
                <a:solidFill>
                  <a:srgbClr val="4472C4"/>
                </a:solidFill>
              </a:rPr>
              <a:t>Keep the lane</a:t>
            </a:r>
          </a:p>
        </p:txBody>
      </p:sp>
      <p:sp>
        <p:nvSpPr>
          <p:cNvPr id="10" name="TextBox 9"/>
          <p:cNvSpPr txBox="1"/>
          <p:nvPr/>
        </p:nvSpPr>
        <p:spPr>
          <a:xfrm>
            <a:off x="3116806" y="4053880"/>
            <a:ext cx="1080000" cy="565146"/>
          </a:xfrm>
          <a:prstGeom prst="rect">
            <a:avLst/>
          </a:prstGeom>
          <a:solidFill>
            <a:srgbClr val="FFFF00"/>
          </a:solidFill>
          <a:ln w="12700">
            <a:solidFill>
              <a:schemeClr val="tx1"/>
            </a:solidFill>
          </a:ln>
        </p:spPr>
        <p:txBody>
          <a:bodyPr wrap="square" lIns="36000" tIns="36000" rIns="36000" bIns="36000" rtlCol="0">
            <a:spAutoFit/>
          </a:bodyPr>
          <a:lstStyle>
            <a:defPPr>
              <a:defRPr lang="en-US"/>
            </a:defPPr>
            <a:lvl1pPr algn="ctr">
              <a:defRPr sz="2000" b="1"/>
            </a:lvl1pPr>
          </a:lstStyle>
          <a:p>
            <a:r>
              <a:rPr lang="it-IT" sz="1600" dirty="0">
                <a:solidFill>
                  <a:srgbClr val="4472C4"/>
                </a:solidFill>
              </a:rPr>
              <a:t>OEDR</a:t>
            </a:r>
          </a:p>
          <a:p>
            <a:endParaRPr lang="en-GB" sz="1600" dirty="0">
              <a:solidFill>
                <a:srgbClr val="4472C4"/>
              </a:solidFill>
            </a:endParaRPr>
          </a:p>
        </p:txBody>
      </p:sp>
      <p:sp>
        <p:nvSpPr>
          <p:cNvPr id="12" name="TextBox 11"/>
          <p:cNvSpPr txBox="1"/>
          <p:nvPr/>
        </p:nvSpPr>
        <p:spPr>
          <a:xfrm>
            <a:off x="4810746" y="4053880"/>
            <a:ext cx="1080000" cy="565146"/>
          </a:xfrm>
          <a:prstGeom prst="rect">
            <a:avLst/>
          </a:prstGeom>
          <a:solidFill>
            <a:srgbClr val="FFFF00"/>
          </a:solidFill>
          <a:ln w="12700">
            <a:solidFill>
              <a:schemeClr val="tx1"/>
            </a:solidFill>
          </a:ln>
        </p:spPr>
        <p:txBody>
          <a:bodyPr wrap="square" lIns="36000" tIns="36000" rIns="36000" bIns="36000" rtlCol="0">
            <a:spAutoFit/>
          </a:bodyPr>
          <a:lstStyle/>
          <a:p>
            <a:pPr algn="ctr"/>
            <a:r>
              <a:rPr lang="en-GB" sz="1600" b="1" dirty="0">
                <a:solidFill>
                  <a:srgbClr val="4472C4"/>
                </a:solidFill>
              </a:rPr>
              <a:t>Safety Function</a:t>
            </a:r>
          </a:p>
        </p:txBody>
      </p:sp>
      <p:sp>
        <p:nvSpPr>
          <p:cNvPr id="13" name="TextBox 12"/>
          <p:cNvSpPr txBox="1"/>
          <p:nvPr/>
        </p:nvSpPr>
        <p:spPr>
          <a:xfrm>
            <a:off x="8131441" y="4053879"/>
            <a:ext cx="1080000" cy="565146"/>
          </a:xfrm>
          <a:prstGeom prst="rect">
            <a:avLst/>
          </a:prstGeom>
          <a:solidFill>
            <a:srgbClr val="FFFF00"/>
          </a:solidFill>
          <a:ln w="12700">
            <a:solidFill>
              <a:schemeClr val="tx1"/>
            </a:solidFill>
          </a:ln>
        </p:spPr>
        <p:txBody>
          <a:bodyPr wrap="square" lIns="36000" tIns="36000" rIns="36000" bIns="36000" rtlCol="0">
            <a:spAutoFit/>
          </a:bodyPr>
          <a:lstStyle/>
          <a:p>
            <a:pPr algn="ctr"/>
            <a:r>
              <a:rPr lang="en-GB" sz="1600" b="1" dirty="0">
                <a:solidFill>
                  <a:srgbClr val="4472C4"/>
                </a:solidFill>
              </a:rPr>
              <a:t>Safety Function</a:t>
            </a:r>
          </a:p>
        </p:txBody>
      </p:sp>
      <p:sp>
        <p:nvSpPr>
          <p:cNvPr id="14" name="TextBox 13"/>
          <p:cNvSpPr txBox="1"/>
          <p:nvPr/>
        </p:nvSpPr>
        <p:spPr>
          <a:xfrm>
            <a:off x="6389076" y="4053880"/>
            <a:ext cx="1080000" cy="565146"/>
          </a:xfrm>
          <a:prstGeom prst="rect">
            <a:avLst/>
          </a:prstGeom>
          <a:solidFill>
            <a:srgbClr val="FFFF00"/>
          </a:solidFill>
          <a:ln w="12700">
            <a:solidFill>
              <a:schemeClr val="tx1"/>
            </a:solidFill>
          </a:ln>
        </p:spPr>
        <p:txBody>
          <a:bodyPr wrap="square" lIns="36000" tIns="36000" rIns="36000" bIns="36000" rtlCol="0">
            <a:spAutoFit/>
          </a:bodyPr>
          <a:lstStyle/>
          <a:p>
            <a:pPr algn="ctr"/>
            <a:r>
              <a:rPr lang="en-GB" sz="1600" b="1" dirty="0">
                <a:solidFill>
                  <a:srgbClr val="4472C4"/>
                </a:solidFill>
              </a:rPr>
              <a:t>Safety Function</a:t>
            </a:r>
          </a:p>
        </p:txBody>
      </p:sp>
      <p:sp>
        <p:nvSpPr>
          <p:cNvPr id="15" name="TextBox 14"/>
          <p:cNvSpPr txBox="1"/>
          <p:nvPr/>
        </p:nvSpPr>
        <p:spPr>
          <a:xfrm>
            <a:off x="9713896" y="4053880"/>
            <a:ext cx="1080000" cy="565146"/>
          </a:xfrm>
          <a:prstGeom prst="rect">
            <a:avLst/>
          </a:prstGeom>
          <a:solidFill>
            <a:srgbClr val="FFFF00"/>
          </a:solidFill>
          <a:ln w="12700">
            <a:solidFill>
              <a:schemeClr val="tx1"/>
            </a:solidFill>
          </a:ln>
        </p:spPr>
        <p:txBody>
          <a:bodyPr wrap="square" lIns="36000" tIns="36000" rIns="36000" bIns="36000" rtlCol="0">
            <a:spAutoFit/>
          </a:bodyPr>
          <a:lstStyle/>
          <a:p>
            <a:pPr algn="ctr"/>
            <a:r>
              <a:rPr lang="en-GB" sz="1600" b="1" dirty="0">
                <a:solidFill>
                  <a:srgbClr val="4472C4"/>
                </a:solidFill>
              </a:rPr>
              <a:t>Safety Function</a:t>
            </a:r>
          </a:p>
        </p:txBody>
      </p:sp>
      <p:cxnSp>
        <p:nvCxnSpPr>
          <p:cNvPr id="4" name="Straight Connector 3"/>
          <p:cNvCxnSpPr>
            <a:stCxn id="3" idx="2"/>
            <a:endCxn id="5" idx="0"/>
          </p:cNvCxnSpPr>
          <p:nvPr/>
        </p:nvCxnSpPr>
        <p:spPr>
          <a:xfrm flipH="1">
            <a:off x="6139893" y="1179879"/>
            <a:ext cx="765" cy="47921"/>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1448476" y="5082444"/>
            <a:ext cx="1260000" cy="576000"/>
          </a:xfrm>
          <a:prstGeom prst="rect">
            <a:avLst/>
          </a:prstGeom>
          <a:solidFill>
            <a:srgbClr val="FFC000"/>
          </a:solidFill>
          <a:ln w="12700">
            <a:solidFill>
              <a:schemeClr val="tx1"/>
            </a:solidFill>
          </a:ln>
        </p:spPr>
        <p:txBody>
          <a:bodyPr wrap="square" lIns="36000" tIns="36000" rIns="36000" bIns="36000" rtlCol="0">
            <a:spAutoFit/>
          </a:bodyPr>
          <a:lstStyle>
            <a:defPPr>
              <a:defRPr lang="en-US"/>
            </a:defPPr>
            <a:lvl1pPr algn="ctr">
              <a:defRPr sz="2000" b="1"/>
            </a:lvl1pPr>
          </a:lstStyle>
          <a:p>
            <a:r>
              <a:rPr lang="en-GB" sz="1600" dirty="0">
                <a:solidFill>
                  <a:prstClr val="white"/>
                </a:solidFill>
              </a:rPr>
              <a:t>Technical Requirements</a:t>
            </a:r>
          </a:p>
        </p:txBody>
      </p:sp>
      <p:sp>
        <p:nvSpPr>
          <p:cNvPr id="22" name="TextBox 21"/>
          <p:cNvSpPr txBox="1"/>
          <p:nvPr/>
        </p:nvSpPr>
        <p:spPr>
          <a:xfrm>
            <a:off x="3026806" y="5082444"/>
            <a:ext cx="1260000" cy="576000"/>
          </a:xfrm>
          <a:prstGeom prst="rect">
            <a:avLst/>
          </a:prstGeom>
          <a:solidFill>
            <a:srgbClr val="FFC000"/>
          </a:solidFill>
          <a:ln w="12700">
            <a:solidFill>
              <a:schemeClr val="tx1"/>
            </a:solidFill>
          </a:ln>
        </p:spPr>
        <p:txBody>
          <a:bodyPr wrap="square" lIns="36000" tIns="36000" rIns="36000" bIns="36000" rtlCol="0">
            <a:spAutoFit/>
          </a:bodyPr>
          <a:lstStyle>
            <a:defPPr>
              <a:defRPr lang="en-US"/>
            </a:defPPr>
            <a:lvl1pPr algn="ctr">
              <a:defRPr sz="2000" b="1"/>
            </a:lvl1pPr>
          </a:lstStyle>
          <a:p>
            <a:r>
              <a:rPr lang="en-GB" sz="1600" dirty="0">
                <a:solidFill>
                  <a:prstClr val="white"/>
                </a:solidFill>
              </a:rPr>
              <a:t>Technical Requirements</a:t>
            </a:r>
          </a:p>
        </p:txBody>
      </p:sp>
      <p:sp>
        <p:nvSpPr>
          <p:cNvPr id="23" name="TextBox 22"/>
          <p:cNvSpPr txBox="1"/>
          <p:nvPr/>
        </p:nvSpPr>
        <p:spPr>
          <a:xfrm>
            <a:off x="4720746" y="5082444"/>
            <a:ext cx="1260000" cy="576000"/>
          </a:xfrm>
          <a:prstGeom prst="rect">
            <a:avLst/>
          </a:prstGeom>
          <a:solidFill>
            <a:srgbClr val="FFC000"/>
          </a:solidFill>
          <a:ln w="12700">
            <a:solidFill>
              <a:schemeClr val="tx1"/>
            </a:solidFill>
          </a:ln>
        </p:spPr>
        <p:txBody>
          <a:bodyPr wrap="square" lIns="36000" tIns="36000" rIns="36000" bIns="36000" rtlCol="0">
            <a:spAutoFit/>
          </a:bodyPr>
          <a:lstStyle>
            <a:defPPr>
              <a:defRPr lang="en-US"/>
            </a:defPPr>
            <a:lvl1pPr algn="ctr">
              <a:defRPr sz="2000" b="1"/>
            </a:lvl1pPr>
          </a:lstStyle>
          <a:p>
            <a:r>
              <a:rPr lang="en-GB" sz="1600" dirty="0">
                <a:solidFill>
                  <a:prstClr val="white"/>
                </a:solidFill>
              </a:rPr>
              <a:t>Technical Requirements</a:t>
            </a:r>
          </a:p>
        </p:txBody>
      </p:sp>
      <p:sp>
        <p:nvSpPr>
          <p:cNvPr id="24" name="TextBox 23"/>
          <p:cNvSpPr txBox="1"/>
          <p:nvPr/>
        </p:nvSpPr>
        <p:spPr>
          <a:xfrm>
            <a:off x="6299076" y="5088541"/>
            <a:ext cx="1260000" cy="576000"/>
          </a:xfrm>
          <a:prstGeom prst="rect">
            <a:avLst/>
          </a:prstGeom>
          <a:solidFill>
            <a:srgbClr val="FFC000"/>
          </a:solidFill>
          <a:ln w="12700">
            <a:solidFill>
              <a:schemeClr val="tx1"/>
            </a:solidFill>
          </a:ln>
        </p:spPr>
        <p:txBody>
          <a:bodyPr wrap="square" lIns="36000" tIns="36000" rIns="36000" bIns="36000" rtlCol="0">
            <a:spAutoFit/>
          </a:bodyPr>
          <a:lstStyle>
            <a:defPPr>
              <a:defRPr lang="en-US"/>
            </a:defPPr>
            <a:lvl1pPr algn="ctr">
              <a:defRPr sz="2000" b="1"/>
            </a:lvl1pPr>
          </a:lstStyle>
          <a:p>
            <a:r>
              <a:rPr lang="en-GB" sz="1600" dirty="0">
                <a:solidFill>
                  <a:prstClr val="white"/>
                </a:solidFill>
              </a:rPr>
              <a:t>Technical Requirements</a:t>
            </a:r>
          </a:p>
        </p:txBody>
      </p:sp>
      <p:sp>
        <p:nvSpPr>
          <p:cNvPr id="25" name="TextBox 24"/>
          <p:cNvSpPr txBox="1"/>
          <p:nvPr/>
        </p:nvSpPr>
        <p:spPr>
          <a:xfrm>
            <a:off x="8041441" y="5086336"/>
            <a:ext cx="1260000" cy="576000"/>
          </a:xfrm>
          <a:prstGeom prst="rect">
            <a:avLst/>
          </a:prstGeom>
          <a:solidFill>
            <a:srgbClr val="FFC000"/>
          </a:solidFill>
          <a:ln w="12700">
            <a:solidFill>
              <a:schemeClr val="tx1"/>
            </a:solidFill>
          </a:ln>
        </p:spPr>
        <p:txBody>
          <a:bodyPr wrap="square" lIns="36000" tIns="36000" rIns="36000" bIns="36000" rtlCol="0">
            <a:spAutoFit/>
          </a:bodyPr>
          <a:lstStyle>
            <a:defPPr>
              <a:defRPr lang="en-US"/>
            </a:defPPr>
            <a:lvl1pPr algn="ctr">
              <a:defRPr sz="2000" b="1"/>
            </a:lvl1pPr>
          </a:lstStyle>
          <a:p>
            <a:r>
              <a:rPr lang="en-GB" sz="1600" dirty="0">
                <a:solidFill>
                  <a:prstClr val="white"/>
                </a:solidFill>
              </a:rPr>
              <a:t>Technical Requirements</a:t>
            </a:r>
          </a:p>
        </p:txBody>
      </p:sp>
      <p:sp>
        <p:nvSpPr>
          <p:cNvPr id="26" name="TextBox 25"/>
          <p:cNvSpPr txBox="1"/>
          <p:nvPr/>
        </p:nvSpPr>
        <p:spPr>
          <a:xfrm>
            <a:off x="9623896" y="5082444"/>
            <a:ext cx="1260000" cy="576000"/>
          </a:xfrm>
          <a:prstGeom prst="rect">
            <a:avLst/>
          </a:prstGeom>
          <a:solidFill>
            <a:srgbClr val="FFC000"/>
          </a:solidFill>
          <a:ln w="12700">
            <a:solidFill>
              <a:schemeClr val="tx1"/>
            </a:solidFill>
          </a:ln>
        </p:spPr>
        <p:txBody>
          <a:bodyPr wrap="square" lIns="36000" tIns="36000" rIns="36000" bIns="36000" rtlCol="0">
            <a:spAutoFit/>
          </a:bodyPr>
          <a:lstStyle>
            <a:defPPr>
              <a:defRPr lang="en-US"/>
            </a:defPPr>
            <a:lvl1pPr algn="ctr">
              <a:defRPr sz="2000" b="1"/>
            </a:lvl1pPr>
          </a:lstStyle>
          <a:p>
            <a:r>
              <a:rPr lang="en-GB" sz="1600" dirty="0">
                <a:solidFill>
                  <a:prstClr val="white"/>
                </a:solidFill>
              </a:rPr>
              <a:t>Technical Requirements</a:t>
            </a:r>
          </a:p>
        </p:txBody>
      </p:sp>
      <p:sp>
        <p:nvSpPr>
          <p:cNvPr id="27" name="TextBox 26"/>
          <p:cNvSpPr txBox="1"/>
          <p:nvPr/>
        </p:nvSpPr>
        <p:spPr>
          <a:xfrm>
            <a:off x="1358476" y="6116308"/>
            <a:ext cx="1440000" cy="468000"/>
          </a:xfrm>
          <a:prstGeom prst="rect">
            <a:avLst/>
          </a:prstGeom>
          <a:solidFill>
            <a:srgbClr val="FF66CC"/>
          </a:solidFill>
          <a:ln w="12700">
            <a:solidFill>
              <a:schemeClr val="tx1"/>
            </a:solidFill>
          </a:ln>
        </p:spPr>
        <p:txBody>
          <a:bodyPr wrap="square" lIns="36000" tIns="36000" rIns="36000" bIns="36000" rtlCol="0" anchor="ctr" anchorCtr="1">
            <a:spAutoFit/>
          </a:bodyPr>
          <a:lstStyle>
            <a:defPPr>
              <a:defRPr lang="en-US"/>
            </a:defPPr>
            <a:lvl1pPr algn="ctr">
              <a:defRPr sz="2000" b="1"/>
            </a:lvl1pPr>
          </a:lstStyle>
          <a:p>
            <a:r>
              <a:rPr lang="en-GB" sz="1600" dirty="0">
                <a:solidFill>
                  <a:srgbClr val="FFFF00"/>
                </a:solidFill>
              </a:rPr>
              <a:t>Safety Feature</a:t>
            </a:r>
          </a:p>
        </p:txBody>
      </p:sp>
      <p:sp>
        <p:nvSpPr>
          <p:cNvPr id="28" name="TextBox 27"/>
          <p:cNvSpPr txBox="1"/>
          <p:nvPr/>
        </p:nvSpPr>
        <p:spPr>
          <a:xfrm>
            <a:off x="3116806" y="5959003"/>
            <a:ext cx="2420394" cy="811367"/>
          </a:xfrm>
          <a:prstGeom prst="rect">
            <a:avLst/>
          </a:prstGeom>
          <a:solidFill>
            <a:srgbClr val="FF66CC"/>
          </a:solidFill>
          <a:ln w="12700">
            <a:solidFill>
              <a:schemeClr val="tx1"/>
            </a:solidFill>
          </a:ln>
        </p:spPr>
        <p:txBody>
          <a:bodyPr wrap="square" lIns="36000" tIns="36000" rIns="36000" bIns="36000" rtlCol="0" anchor="ctr" anchorCtr="1">
            <a:spAutoFit/>
          </a:bodyPr>
          <a:lstStyle>
            <a:defPPr>
              <a:defRPr lang="en-US"/>
            </a:defPPr>
            <a:lvl1pPr algn="ctr">
              <a:defRPr sz="2000" b="1"/>
            </a:lvl1pPr>
          </a:lstStyle>
          <a:p>
            <a:r>
              <a:rPr lang="en-GB" sz="1600" dirty="0">
                <a:solidFill>
                  <a:srgbClr val="FFFF00"/>
                </a:solidFill>
              </a:rPr>
              <a:t>Safety Feature: HDW and SFTW to perform the safety function</a:t>
            </a:r>
          </a:p>
        </p:txBody>
      </p:sp>
      <p:sp>
        <p:nvSpPr>
          <p:cNvPr id="29" name="TextBox 28"/>
          <p:cNvSpPr txBox="1"/>
          <p:nvPr/>
        </p:nvSpPr>
        <p:spPr>
          <a:xfrm>
            <a:off x="8738246" y="6122563"/>
            <a:ext cx="1440000" cy="468000"/>
          </a:xfrm>
          <a:prstGeom prst="rect">
            <a:avLst/>
          </a:prstGeom>
          <a:solidFill>
            <a:srgbClr val="FF66CC"/>
          </a:solidFill>
          <a:ln w="12700">
            <a:solidFill>
              <a:schemeClr val="tx1"/>
            </a:solidFill>
          </a:ln>
        </p:spPr>
        <p:txBody>
          <a:bodyPr wrap="square" lIns="36000" tIns="36000" rIns="36000" bIns="36000" rtlCol="0" anchor="ctr" anchorCtr="1">
            <a:spAutoFit/>
          </a:bodyPr>
          <a:lstStyle>
            <a:defPPr>
              <a:defRPr lang="en-US"/>
            </a:defPPr>
            <a:lvl1pPr algn="ctr">
              <a:defRPr sz="2000" b="1"/>
            </a:lvl1pPr>
          </a:lstStyle>
          <a:p>
            <a:r>
              <a:rPr lang="en-GB" sz="1600" dirty="0">
                <a:solidFill>
                  <a:srgbClr val="FFFF00"/>
                </a:solidFill>
              </a:rPr>
              <a:t>Safety Feature</a:t>
            </a:r>
          </a:p>
        </p:txBody>
      </p:sp>
      <p:sp>
        <p:nvSpPr>
          <p:cNvPr id="30" name="TextBox 29"/>
          <p:cNvSpPr txBox="1"/>
          <p:nvPr/>
        </p:nvSpPr>
        <p:spPr>
          <a:xfrm>
            <a:off x="6209076" y="6130686"/>
            <a:ext cx="1440000" cy="468000"/>
          </a:xfrm>
          <a:prstGeom prst="rect">
            <a:avLst/>
          </a:prstGeom>
          <a:solidFill>
            <a:srgbClr val="FF66CC"/>
          </a:solidFill>
          <a:ln w="12700">
            <a:solidFill>
              <a:schemeClr val="tx1"/>
            </a:solidFill>
          </a:ln>
        </p:spPr>
        <p:txBody>
          <a:bodyPr wrap="square" lIns="36000" tIns="36000" rIns="36000" bIns="36000" rtlCol="0" anchor="ctr" anchorCtr="1">
            <a:spAutoFit/>
          </a:bodyPr>
          <a:lstStyle>
            <a:defPPr>
              <a:defRPr lang="en-US"/>
            </a:defPPr>
            <a:lvl1pPr algn="ctr">
              <a:defRPr sz="2000" b="1"/>
            </a:lvl1pPr>
          </a:lstStyle>
          <a:p>
            <a:r>
              <a:rPr lang="en-GB" sz="1600" dirty="0">
                <a:solidFill>
                  <a:srgbClr val="FFFF00"/>
                </a:solidFill>
              </a:rPr>
              <a:t>Safety Feature</a:t>
            </a:r>
          </a:p>
        </p:txBody>
      </p:sp>
      <p:sp>
        <p:nvSpPr>
          <p:cNvPr id="32" name="TextBox 31"/>
          <p:cNvSpPr txBox="1"/>
          <p:nvPr/>
        </p:nvSpPr>
        <p:spPr>
          <a:xfrm>
            <a:off x="4960702" y="237844"/>
            <a:ext cx="2412000" cy="432000"/>
          </a:xfrm>
          <a:prstGeom prst="rect">
            <a:avLst/>
          </a:prstGeom>
          <a:noFill/>
          <a:ln w="28575">
            <a:noFill/>
          </a:ln>
        </p:spPr>
        <p:txBody>
          <a:bodyPr wrap="square" rtlCol="0">
            <a:spAutoFit/>
          </a:bodyPr>
          <a:lstStyle/>
          <a:p>
            <a:pPr algn="ctr"/>
            <a:r>
              <a:rPr lang="en-GB" sz="2800" b="1" dirty="0">
                <a:solidFill>
                  <a:prstClr val="white"/>
                </a:solidFill>
              </a:rPr>
              <a:t>System / ADS</a:t>
            </a:r>
          </a:p>
        </p:txBody>
      </p:sp>
      <p:cxnSp>
        <p:nvCxnSpPr>
          <p:cNvPr id="37" name="Straight Connector 36"/>
          <p:cNvCxnSpPr>
            <a:stCxn id="5" idx="2"/>
            <a:endCxn id="7" idx="0"/>
          </p:cNvCxnSpPr>
          <p:nvPr/>
        </p:nvCxnSpPr>
        <p:spPr>
          <a:xfrm>
            <a:off x="6139893" y="2058797"/>
            <a:ext cx="0" cy="733158"/>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42" name="Elbow Connector 41"/>
          <p:cNvCxnSpPr>
            <a:stCxn id="7" idx="2"/>
            <a:endCxn id="12" idx="0"/>
          </p:cNvCxnSpPr>
          <p:nvPr/>
        </p:nvCxnSpPr>
        <p:spPr>
          <a:xfrm rot="5400000">
            <a:off x="5468301" y="3382287"/>
            <a:ext cx="554039" cy="789147"/>
          </a:xfrm>
          <a:prstGeom prst="bentConnector3">
            <a:avLst>
              <a:gd name="adj1"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Elbow Connector 44"/>
          <p:cNvCxnSpPr>
            <a:stCxn id="7" idx="2"/>
            <a:endCxn id="14" idx="0"/>
          </p:cNvCxnSpPr>
          <p:nvPr/>
        </p:nvCxnSpPr>
        <p:spPr>
          <a:xfrm rot="16200000" flipH="1">
            <a:off x="6257465" y="3382268"/>
            <a:ext cx="554039" cy="789183"/>
          </a:xfrm>
          <a:prstGeom prst="bentConnector3">
            <a:avLst>
              <a:gd name="adj1"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21" idx="0"/>
            <a:endCxn id="9" idx="2"/>
          </p:cNvCxnSpPr>
          <p:nvPr/>
        </p:nvCxnSpPr>
        <p:spPr>
          <a:xfrm flipV="1">
            <a:off x="2078476" y="4619025"/>
            <a:ext cx="0" cy="463419"/>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55" name="Elbow Connector 54"/>
          <p:cNvCxnSpPr>
            <a:stCxn id="6" idx="2"/>
            <a:endCxn id="9" idx="0"/>
          </p:cNvCxnSpPr>
          <p:nvPr/>
        </p:nvCxnSpPr>
        <p:spPr>
          <a:xfrm rot="5400000">
            <a:off x="2238755" y="3418068"/>
            <a:ext cx="475533" cy="796089"/>
          </a:xfrm>
          <a:prstGeom prst="bentConnector3">
            <a:avLst>
              <a:gd name="adj1"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Elbow Connector 57"/>
          <p:cNvCxnSpPr>
            <a:stCxn id="6" idx="2"/>
            <a:endCxn id="10" idx="0"/>
          </p:cNvCxnSpPr>
          <p:nvPr/>
        </p:nvCxnSpPr>
        <p:spPr>
          <a:xfrm rot="16200000" flipH="1">
            <a:off x="3027918" y="3424992"/>
            <a:ext cx="475534" cy="782241"/>
          </a:xfrm>
          <a:prstGeom prst="bentConnector3">
            <a:avLst>
              <a:gd name="adj1"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Elbow Connector 65"/>
          <p:cNvCxnSpPr>
            <a:stCxn id="8" idx="2"/>
            <a:endCxn id="13" idx="0"/>
          </p:cNvCxnSpPr>
          <p:nvPr/>
        </p:nvCxnSpPr>
        <p:spPr>
          <a:xfrm rot="5400000">
            <a:off x="8833135" y="3428766"/>
            <a:ext cx="463419" cy="786806"/>
          </a:xfrm>
          <a:prstGeom prst="bentConnector3">
            <a:avLst>
              <a:gd name="adj1"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Elbow Connector 68"/>
          <p:cNvCxnSpPr>
            <a:stCxn id="8" idx="2"/>
            <a:endCxn id="15" idx="0"/>
          </p:cNvCxnSpPr>
          <p:nvPr/>
        </p:nvCxnSpPr>
        <p:spPr>
          <a:xfrm rot="16200000" flipH="1">
            <a:off x="9624361" y="3424345"/>
            <a:ext cx="463420" cy="795649"/>
          </a:xfrm>
          <a:prstGeom prst="bentConnector3">
            <a:avLst>
              <a:gd name="adj1"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22" idx="0"/>
            <a:endCxn id="10" idx="2"/>
          </p:cNvCxnSpPr>
          <p:nvPr/>
        </p:nvCxnSpPr>
        <p:spPr>
          <a:xfrm flipV="1">
            <a:off x="3656806" y="4619026"/>
            <a:ext cx="0" cy="463418"/>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80" name="Elbow Connector 79"/>
          <p:cNvCxnSpPr>
            <a:stCxn id="22" idx="2"/>
            <a:endCxn id="28" idx="0"/>
          </p:cNvCxnSpPr>
          <p:nvPr/>
        </p:nvCxnSpPr>
        <p:spPr>
          <a:xfrm rot="16200000" flipH="1">
            <a:off x="3841625" y="5473624"/>
            <a:ext cx="300559" cy="670197"/>
          </a:xfrm>
          <a:prstGeom prst="bentConnector3">
            <a:avLst>
              <a:gd name="adj1"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Elbow Connector 82"/>
          <p:cNvCxnSpPr>
            <a:stCxn id="23" idx="2"/>
            <a:endCxn id="28" idx="0"/>
          </p:cNvCxnSpPr>
          <p:nvPr/>
        </p:nvCxnSpPr>
        <p:spPr>
          <a:xfrm rot="5400000">
            <a:off x="4688596" y="5296852"/>
            <a:ext cx="300559" cy="1023743"/>
          </a:xfrm>
          <a:prstGeom prst="bentConnector3">
            <a:avLst>
              <a:gd name="adj1"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Elbow Connector 85"/>
          <p:cNvCxnSpPr>
            <a:stCxn id="25" idx="2"/>
            <a:endCxn id="29" idx="0"/>
          </p:cNvCxnSpPr>
          <p:nvPr/>
        </p:nvCxnSpPr>
        <p:spPr>
          <a:xfrm rot="16200000" flipH="1">
            <a:off x="8834730" y="5499046"/>
            <a:ext cx="460227" cy="786805"/>
          </a:xfrm>
          <a:prstGeom prst="bentConnector3">
            <a:avLst>
              <a:gd name="adj1"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9" name="Elbow Connector 88"/>
          <p:cNvCxnSpPr>
            <a:stCxn id="26" idx="2"/>
            <a:endCxn id="29" idx="0"/>
          </p:cNvCxnSpPr>
          <p:nvPr/>
        </p:nvCxnSpPr>
        <p:spPr>
          <a:xfrm rot="5400000">
            <a:off x="9624012" y="5492678"/>
            <a:ext cx="464119" cy="795650"/>
          </a:xfrm>
          <a:prstGeom prst="bentConnector3">
            <a:avLst>
              <a:gd name="adj1"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a:stCxn id="23" idx="0"/>
            <a:endCxn id="12" idx="2"/>
          </p:cNvCxnSpPr>
          <p:nvPr/>
        </p:nvCxnSpPr>
        <p:spPr>
          <a:xfrm flipV="1">
            <a:off x="5350746" y="4619026"/>
            <a:ext cx="0" cy="463418"/>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93" name="Straight Connector 92"/>
          <p:cNvCxnSpPr>
            <a:stCxn id="24" idx="0"/>
            <a:endCxn id="14" idx="2"/>
          </p:cNvCxnSpPr>
          <p:nvPr/>
        </p:nvCxnSpPr>
        <p:spPr>
          <a:xfrm flipV="1">
            <a:off x="6929076" y="4619026"/>
            <a:ext cx="0" cy="46951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98" name="Straight Connector 97"/>
          <p:cNvCxnSpPr>
            <a:stCxn id="25" idx="0"/>
            <a:endCxn id="13" idx="2"/>
          </p:cNvCxnSpPr>
          <p:nvPr/>
        </p:nvCxnSpPr>
        <p:spPr>
          <a:xfrm flipV="1">
            <a:off x="8671441" y="4619025"/>
            <a:ext cx="0" cy="467311"/>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99" name="Straight Connector 98"/>
          <p:cNvCxnSpPr>
            <a:stCxn id="26" idx="0"/>
            <a:endCxn id="15" idx="2"/>
          </p:cNvCxnSpPr>
          <p:nvPr/>
        </p:nvCxnSpPr>
        <p:spPr>
          <a:xfrm flipV="1">
            <a:off x="10253896" y="4619026"/>
            <a:ext cx="0" cy="463418"/>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104" name="Straight Connector 103"/>
          <p:cNvCxnSpPr>
            <a:stCxn id="27" idx="0"/>
            <a:endCxn id="21" idx="2"/>
          </p:cNvCxnSpPr>
          <p:nvPr/>
        </p:nvCxnSpPr>
        <p:spPr>
          <a:xfrm flipV="1">
            <a:off x="2078476" y="5658444"/>
            <a:ext cx="0" cy="45786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105" name="Straight Connector 104"/>
          <p:cNvCxnSpPr>
            <a:stCxn id="30" idx="0"/>
            <a:endCxn id="24" idx="2"/>
          </p:cNvCxnSpPr>
          <p:nvPr/>
        </p:nvCxnSpPr>
        <p:spPr>
          <a:xfrm flipV="1">
            <a:off x="6929076" y="5664541"/>
            <a:ext cx="0" cy="46614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sp>
        <p:nvSpPr>
          <p:cNvPr id="114" name="TextBox 113"/>
          <p:cNvSpPr txBox="1"/>
          <p:nvPr/>
        </p:nvSpPr>
        <p:spPr>
          <a:xfrm>
            <a:off x="7726208" y="1637278"/>
            <a:ext cx="1692000" cy="720000"/>
          </a:xfrm>
          <a:prstGeom prst="rect">
            <a:avLst/>
          </a:prstGeom>
          <a:solidFill>
            <a:srgbClr val="00FF00"/>
          </a:solidFill>
          <a:ln w="12700">
            <a:solidFill>
              <a:schemeClr val="tx1"/>
            </a:solidFill>
            <a:prstDash val="sysDot"/>
          </a:ln>
        </p:spPr>
        <p:txBody>
          <a:bodyPr wrap="square" rtlCol="0">
            <a:spAutoFit/>
          </a:bodyPr>
          <a:lstStyle/>
          <a:p>
            <a:pPr algn="ctr"/>
            <a:r>
              <a:rPr lang="en-GB" sz="2000" b="1" dirty="0">
                <a:solidFill>
                  <a:prstClr val="black"/>
                </a:solidFill>
              </a:rPr>
              <a:t>Safety Objective</a:t>
            </a:r>
          </a:p>
        </p:txBody>
      </p:sp>
      <p:cxnSp>
        <p:nvCxnSpPr>
          <p:cNvPr id="115" name="Straight Connector 114"/>
          <p:cNvCxnSpPr>
            <a:endCxn id="114" idx="0"/>
          </p:cNvCxnSpPr>
          <p:nvPr/>
        </p:nvCxnSpPr>
        <p:spPr>
          <a:xfrm flipH="1">
            <a:off x="8572208" y="1173858"/>
            <a:ext cx="765" cy="463420"/>
          </a:xfrm>
          <a:prstGeom prst="line">
            <a:avLst/>
          </a:prstGeom>
          <a:ln w="28575">
            <a:solidFill>
              <a:schemeClr val="bg1"/>
            </a:solidFill>
            <a:prstDash val="sysDot"/>
          </a:ln>
        </p:spPr>
        <p:style>
          <a:lnRef idx="1">
            <a:schemeClr val="dk1"/>
          </a:lnRef>
          <a:fillRef idx="0">
            <a:schemeClr val="dk1"/>
          </a:fillRef>
          <a:effectRef idx="0">
            <a:schemeClr val="dk1"/>
          </a:effectRef>
          <a:fontRef idx="minor">
            <a:schemeClr val="tx1"/>
          </a:fontRef>
        </p:style>
      </p:cxnSp>
      <p:cxnSp>
        <p:nvCxnSpPr>
          <p:cNvPr id="116" name="Straight Connector 115"/>
          <p:cNvCxnSpPr>
            <a:stCxn id="114" idx="2"/>
          </p:cNvCxnSpPr>
          <p:nvPr/>
        </p:nvCxnSpPr>
        <p:spPr>
          <a:xfrm flipH="1">
            <a:off x="8571443" y="2357278"/>
            <a:ext cx="765" cy="220349"/>
          </a:xfrm>
          <a:prstGeom prst="line">
            <a:avLst/>
          </a:prstGeom>
          <a:ln w="28575">
            <a:solidFill>
              <a:schemeClr val="bg1"/>
            </a:solidFill>
            <a:prstDash val="sysDot"/>
          </a:ln>
        </p:spPr>
        <p:style>
          <a:lnRef idx="1">
            <a:schemeClr val="dk1"/>
          </a:lnRef>
          <a:fillRef idx="0">
            <a:schemeClr val="dk1"/>
          </a:fillRef>
          <a:effectRef idx="0">
            <a:schemeClr val="dk1"/>
          </a:effectRef>
          <a:fontRef idx="minor">
            <a:schemeClr val="tx1"/>
          </a:fontRef>
        </p:style>
      </p:cxnSp>
      <p:cxnSp>
        <p:nvCxnSpPr>
          <p:cNvPr id="127" name="Elbow Connector 126"/>
          <p:cNvCxnSpPr>
            <a:stCxn id="5" idx="2"/>
            <a:endCxn id="8" idx="0"/>
          </p:cNvCxnSpPr>
          <p:nvPr/>
        </p:nvCxnSpPr>
        <p:spPr>
          <a:xfrm rot="16200000" flipH="1">
            <a:off x="7393239" y="805451"/>
            <a:ext cx="811663" cy="3318354"/>
          </a:xfrm>
          <a:prstGeom prst="bentConnector3">
            <a:avLst>
              <a:gd name="adj1"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Elbow Connector 129"/>
          <p:cNvCxnSpPr>
            <a:stCxn id="5" idx="2"/>
            <a:endCxn id="6" idx="0"/>
          </p:cNvCxnSpPr>
          <p:nvPr/>
        </p:nvCxnSpPr>
        <p:spPr>
          <a:xfrm rot="5400000">
            <a:off x="4101398" y="831964"/>
            <a:ext cx="811663" cy="3265328"/>
          </a:xfrm>
          <a:prstGeom prst="bentConnector3">
            <a:avLst>
              <a:gd name="adj1" fmla="val 50000"/>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48881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67153" y="1702054"/>
            <a:ext cx="10750713" cy="4580213"/>
          </a:xfrm>
        </p:spPr>
        <p:txBody>
          <a:bodyPr/>
          <a:lstStyle/>
          <a:p>
            <a:pPr marL="0" lvl="0" indent="0" algn="just">
              <a:spcAft>
                <a:spcPts val="0"/>
              </a:spcAft>
              <a:buClrTx/>
              <a:buNone/>
            </a:pPr>
            <a:r>
              <a:rPr lang="en-GB" sz="2000" dirty="0">
                <a:solidFill>
                  <a:prstClr val="black"/>
                </a:solidFill>
                <a:latin typeface="Calibri" panose="020F0502020204030204"/>
              </a:rPr>
              <a:t>Safety does not modify the design process, but represents and additional design objective. </a:t>
            </a:r>
          </a:p>
          <a:p>
            <a:pPr marL="0" lvl="0" indent="0" algn="just">
              <a:spcAft>
                <a:spcPts val="0"/>
              </a:spcAft>
              <a:buClrTx/>
              <a:buNone/>
            </a:pPr>
            <a:r>
              <a:rPr lang="en-US" sz="2000" dirty="0">
                <a:solidFill>
                  <a:prstClr val="black"/>
                </a:solidFill>
                <a:latin typeface="Calibri" panose="020F0502020204030204"/>
              </a:rPr>
              <a:t>Safety is related to all the conditions of the vehicle and all the implemented systems. </a:t>
            </a:r>
          </a:p>
          <a:p>
            <a:pPr marL="0" lvl="0" indent="0" algn="just">
              <a:spcAft>
                <a:spcPts val="0"/>
              </a:spcAft>
              <a:buClrTx/>
              <a:buNone/>
            </a:pPr>
            <a:endParaRPr lang="en-GB" dirty="0"/>
          </a:p>
          <a:p>
            <a:pPr marL="0" lvl="0" indent="0" algn="ctr">
              <a:spcAft>
                <a:spcPts val="0"/>
              </a:spcAft>
              <a:buClrTx/>
              <a:buNone/>
            </a:pPr>
            <a:r>
              <a:rPr lang="en-GB" sz="2800" b="1" dirty="0">
                <a:solidFill>
                  <a:prstClr val="black"/>
                </a:solidFill>
                <a:latin typeface="Calibri" panose="020F0502020204030204"/>
              </a:rPr>
              <a:t>Vehicle “System / ADS”</a:t>
            </a:r>
          </a:p>
          <a:p>
            <a:pPr lvl="0" algn="just">
              <a:spcAft>
                <a:spcPts val="0"/>
              </a:spcAft>
              <a:buClrTx/>
              <a:buFontTx/>
              <a:buChar char="-"/>
            </a:pPr>
            <a:r>
              <a:rPr lang="en-US" sz="2000" dirty="0">
                <a:solidFill>
                  <a:prstClr val="black"/>
                </a:solidFill>
                <a:latin typeface="Calibri" panose="020F0502020204030204"/>
              </a:rPr>
              <a:t>A vehicle can be designed either to be an ADS or to host an ADS</a:t>
            </a:r>
            <a:endParaRPr lang="en-US" sz="2000" dirty="0">
              <a:solidFill>
                <a:srgbClr val="FF0000"/>
              </a:solidFill>
              <a:latin typeface="Calibri" panose="020F0502020204030204"/>
            </a:endParaRPr>
          </a:p>
          <a:p>
            <a:pPr lvl="0" algn="just">
              <a:spcAft>
                <a:spcPts val="0"/>
              </a:spcAft>
              <a:buClrTx/>
              <a:buFontTx/>
              <a:buChar char="-"/>
            </a:pPr>
            <a:r>
              <a:rPr lang="en-US" sz="2000" dirty="0">
                <a:solidFill>
                  <a:prstClr val="black"/>
                </a:solidFill>
                <a:latin typeface="Calibri" panose="020F0502020204030204"/>
              </a:rPr>
              <a:t>From the design, it is known the difference between System – subsystem – component – item;</a:t>
            </a:r>
          </a:p>
          <a:p>
            <a:pPr marL="0" lvl="0" indent="0" algn="just">
              <a:spcAft>
                <a:spcPts val="0"/>
              </a:spcAft>
              <a:buClrTx/>
              <a:buNone/>
            </a:pPr>
            <a:r>
              <a:rPr lang="en-GB" sz="2000" dirty="0">
                <a:solidFill>
                  <a:prstClr val="black"/>
                </a:solidFill>
                <a:latin typeface="Calibri" panose="020F0502020204030204"/>
              </a:rPr>
              <a:t>Considering the above, an “ADS” can be considered as the whole system and all the specific ADSs as subsystems (</a:t>
            </a:r>
            <a:r>
              <a:rPr lang="en-GB" sz="2000" dirty="0" err="1">
                <a:solidFill>
                  <a:prstClr val="black"/>
                </a:solidFill>
                <a:latin typeface="Calibri" panose="020F0502020204030204"/>
              </a:rPr>
              <a:t>eg</a:t>
            </a:r>
            <a:r>
              <a:rPr lang="en-GB" sz="2000" dirty="0">
                <a:solidFill>
                  <a:prstClr val="black"/>
                </a:solidFill>
                <a:latin typeface="Calibri" panose="020F0502020204030204"/>
              </a:rPr>
              <a:t>., ALKS 60 km/h, ALKS 130 km/h, </a:t>
            </a:r>
            <a:r>
              <a:rPr lang="en-GB" sz="2000" dirty="0">
                <a:solidFill>
                  <a:schemeClr val="tx1">
                    <a:lumMod val="50000"/>
                  </a:schemeClr>
                </a:solidFill>
                <a:latin typeface="Calibri" panose="020F0502020204030204"/>
              </a:rPr>
              <a:t>…) performing a fundamental safety function</a:t>
            </a:r>
            <a:r>
              <a:rPr lang="en-GB" sz="2000" dirty="0">
                <a:solidFill>
                  <a:prstClr val="black"/>
                </a:solidFill>
                <a:latin typeface="Calibri" panose="020F0502020204030204"/>
              </a:rPr>
              <a:t>.</a:t>
            </a:r>
          </a:p>
          <a:p>
            <a:pPr marL="0" lvl="0" indent="0" algn="just">
              <a:spcAft>
                <a:spcPts val="0"/>
              </a:spcAft>
              <a:buClrTx/>
              <a:buNone/>
            </a:pPr>
            <a:endParaRPr lang="en-GB" sz="2000" dirty="0">
              <a:solidFill>
                <a:prstClr val="black"/>
              </a:solidFill>
              <a:latin typeface="Calibri" panose="020F0502020204030204"/>
            </a:endParaRPr>
          </a:p>
          <a:p>
            <a:pPr marL="0" lvl="0" indent="0" algn="ctr">
              <a:spcAft>
                <a:spcPts val="0"/>
              </a:spcAft>
              <a:buClrTx/>
              <a:buNone/>
            </a:pPr>
            <a:r>
              <a:rPr lang="en-GB" sz="2800" b="1" dirty="0">
                <a:solidFill>
                  <a:prstClr val="black"/>
                </a:solidFill>
                <a:latin typeface="Calibri" panose="020F0502020204030204"/>
              </a:rPr>
              <a:t>“Fundamental safety functions vs Safety functions”</a:t>
            </a:r>
          </a:p>
          <a:p>
            <a:pPr marL="0" lvl="0" indent="0" algn="just">
              <a:spcAft>
                <a:spcPts val="0"/>
              </a:spcAft>
              <a:buClrTx/>
              <a:buNone/>
            </a:pPr>
            <a:r>
              <a:rPr lang="en-GB" sz="2000" dirty="0">
                <a:solidFill>
                  <a:prstClr val="black"/>
                </a:solidFill>
                <a:latin typeface="Calibri" panose="020F0502020204030204"/>
              </a:rPr>
              <a:t>Every system has its own functions. </a:t>
            </a:r>
          </a:p>
          <a:p>
            <a:pPr marL="0" lvl="0" indent="0" algn="just">
              <a:spcAft>
                <a:spcPts val="0"/>
              </a:spcAft>
              <a:buClrTx/>
              <a:buNone/>
            </a:pPr>
            <a:r>
              <a:rPr lang="en-GB" sz="2000" dirty="0">
                <a:solidFill>
                  <a:prstClr val="black"/>
                </a:solidFill>
                <a:latin typeface="Calibri" panose="020F0502020204030204"/>
              </a:rPr>
              <a:t>If an ADS is considered as “ a whole system” of the vehicle, then the specific ADSs can be defined as “Fundamental safety functions”. The related functions will be defined as “Safety functions”.</a:t>
            </a:r>
          </a:p>
          <a:p>
            <a:pPr marL="0" lvl="0" indent="0" algn="just">
              <a:spcAft>
                <a:spcPts val="0"/>
              </a:spcAft>
              <a:buClrTx/>
              <a:buNone/>
            </a:pPr>
            <a:endParaRPr lang="en-GB" sz="2000" dirty="0">
              <a:solidFill>
                <a:prstClr val="black"/>
              </a:solidFill>
              <a:latin typeface="Calibri" panose="020F0502020204030204"/>
            </a:endParaRPr>
          </a:p>
          <a:p>
            <a:pPr marL="0" indent="0">
              <a:buNone/>
            </a:pPr>
            <a:endParaRPr lang="en-GB" dirty="0"/>
          </a:p>
        </p:txBody>
      </p:sp>
      <p:sp>
        <p:nvSpPr>
          <p:cNvPr id="3" name="Title 2"/>
          <p:cNvSpPr>
            <a:spLocks noGrp="1"/>
          </p:cNvSpPr>
          <p:nvPr>
            <p:ph type="title"/>
          </p:nvPr>
        </p:nvSpPr>
        <p:spPr/>
        <p:txBody>
          <a:bodyPr/>
          <a:lstStyle/>
          <a:p>
            <a:r>
              <a:rPr lang="en-GB" dirty="0"/>
              <a:t>Comments</a:t>
            </a:r>
          </a:p>
        </p:txBody>
      </p:sp>
      <p:sp>
        <p:nvSpPr>
          <p:cNvPr id="4" name="AutoShape 2" descr="data:image/png;base64,iVBORw0KGgoAAAANSUhEUgAAAmwAAAGACAYAAAAQ+z5BAAAAAXNSR0IArs4c6QAAAARnQU1BAACxjwv8YQUAAAAJcEhZcwAADsMAAA7DAcdvqGQAAPUuSURBVHhe7J0FnB0118ZP3d3djRqlBYprcXd3+HB3f3F3d3d3d9dSWkpLlRbq7v49/8ykXJatQXf37t7z/DZ7RzKZmZOTkycnmaTUEsEcDofD4XA4HFmL0umvw+FwOBwOhyNL4YTN4XA4HA6HI8tR6ulvxy0pXcp7RR0Oh8PhcDiyEYuXlLJSu94/ZclXQ2ualUmPOhwOh8PhcDiyA4vMereZaqW2vH74kvd+bumEzeFwOBwOhyPbIMK2ZdcRVqrPDcOXvDvACZvD4XA4HA5H1kGErU/nEf7RgcPhcDgcDke2wwmbw+FwOBwOR5bDCZvD4XCAUgrzFGYqzOGAw+FwZA+csDkcuQ5m9VmssCjdzlXMNdu4i9ltR5qduqP2kcnKyIM4MSwLmXFWFDcTxPO8cTgcghM2hyNXAQGYrTDfrExZs3Llk+0C8S6tCkkpCvBssobX7G523KZmO3TTPrJYEYizUAFCxXbed8Rrx3k8d5yPIXrykD+ELD+IQIagNCpU0C/3WF58h8NRouFfiTocuYjUa7PP+mb7r2PWqVHCLX7+w+yBz81e+VE7q8smQFgA9yynwI2yDSJQa7Qy63eBXlvEba97zJ79RMerJKfzhcjUwZuZHbSeWVld8/1Is9Of1WvynrEpLHLWWeb13G3NyosUs3Jzab3/nAVmo6eYfTHU7M2fJSJIcsXkkgClvV5Hs2OUfs8WegyR6ZGTzV5Svtz5kU7rem9uOxw5AtlqvhJ1wuZw5BrwAomgXL63iMR2yaFMLNb5BqeZTZyqHQjWf4GIx/YihBdtbzZ8ktmhD5nNhpxkm72ZaXah5PG/nczGTzdrf6HZtBk6LpKVL2RAK0g2Q64wa1orPSb00v73g7QRyZfSPXYHs9v3TffzwTfDzY5+1OzHIdqprDDbbNteZq8en5DHvNjuVpG8b7RBXIfDUfKREjZvozkcuYb5Zl3b/EXWXvjRbM2LzHpcbHb6c2YfQTjwgtEdN0uB7rvoFeOXrjmOE2L3HHHYh4zRbRe7VUV6OjcyW1ttwl3WTMigiRCFNGKaea/N7PbLvB/nuT4zHs8IiBPvyy/djisL3atMVbM9eya7r/QTWZuojWWRNaBn3qD9X2QNzxnYfS39ix5FoOdfxLOlOOt5s91uNzv5SbPXf06OrdPK7K1TzNo00Y6evaKI2PV7JWRt8DizLa4z63K+2b73mH3wq16N9NxyOxw5hzJttj754mETaroBcDhyBSIbfbqLOPRIdk9+xuyLz83G6viXIgSPfCPeI9Kx/8ZmO4iALC5jNmqsIuIVE1moU93s+K1ENERYBur4PBGwNduZHbWFwuZmm3YRZ5E9GSGysfN6IkK9zNrWVzylWU5prCmyOHKq2UzGcOmeXVsn1/6fwiadzSpVMft1THIvUFf3O6aPWWsRv5+Hm20jYnXKtmZbiwDC9UaMFLeqaHbYZmYnbm22rp5rjIjihEk6uTzSFSHS17uj2TlKE5z5gtlw7r8876II4Vk7mvVqIbI1QM8rOXRoYFZPxO+eLyUzCCdkc4FZz7ZmOzImTjhORO3z782+HmL2hGS+QM+3he5dpYJZDb33S1+YNRFxO19kGlk99Z3Z7U/oXZRO/xHKm6/1vlOU0Mq8l8PhKBlQg7BN/aneJepw5BzmmG27ttkbJyS7n4s8HPqA2W8iPoGkyBYwzqr/ZWadGpoN+FOk6kLZDAjIbLPTdjW7bg+uFEE51WwDEbBn/i8Zo5WJ7v8ze/VEs+YZXYYR+94nMvKmSNZOZrftJ5KWhxy9+KPZXnckY7s2E2n8QPeZIIL3Sl+zwzdMI6U4USRoOxGibUT2IqbMEnG7Uu/0h3b4mGJ5ULo3HibiKsI4dIJZ54tEBPHQLcsmikhWqSSSdkniYdtP74LX6znJAGx8ndmn/bShOHgGj9rG7O4DwinrebnZD79pg48IUk/cT0qnm0jan9NklM/RKT3v8CvMalUWiRYZPvRBkUIRtwC6Wr1x7XDkFmRfvEvU4chFiBB8PDAhYmCDtmbfiZDderhZx2Y6ILKyWMSMjw9A58ZmvRQnuLNENMIXlAJdeoxzu0rkDbJ2+0dm7c8w2/JGpfWh2YwFZhc8b/YZY7MEBtrfpjhXvqFjv4qcdBCROTAha7d8IIJ3rtnBIiezdf9de5jtDzGbK1uVdo/ivYKs4dG68+PEYwdu2TchazzviyJ0oFYVs6M30QaD85cHGcJKNZPuWvC8iOI8EaflNmAlh0317JA1nuHDwWYfKfDcYA+6VlPv4HIBwVVajGEDjaqL3NY1mzbW7EnGqAkNdezNk0RUT5fBxiPKPXhvyLPD4cgpOGFzOHINIiOzZ5ntfZdZ31HJoeoVzY7f3Oz7C8xO2j45RndcJCF7Q0LmmLVsZLZuq+TYM3h9ZEHqpl9SzheR+G2M2fufmp14j9nw8WaPvGn23A/J+VkiJ4yRO/dhs9F/iHxtJM6i6wfqmpMeMOtHd+wLZs9+n8QPXbZ61jDuLcXdn5hte5XZsbeaPfZ1cozzRz2m9G7SNbcondHJ8c6MCcNzl3H9PwD56qj3qpPshnuvRHfjXul4t09+MxsrgjVJ7/qxSBvYSYS2El7FlSFtwp983CGUEgmriudN9z/7mVS+KXbsbvbOqWYP/Z9ZRd4pJasOhyN34ITN4chFVDIbMNJs/StF1B7XNmO2hMrlzW7ax2zr3iJVQ0QSfkmO74oHqrLITbvEIzZTROfdgTomEhcHz5+ypdnP14hsHGBWq74OQPZ0n9jdCSGpSTchBE/EZK3m4XDwhj11sojd+WZPijBurHuA1nX1T88TB/SDJ/A8sa/jP6VkE1L5LOSGdEWSfhN5ArxL8JQtj7AJ+6yd/P6o9H4Ypg2uWxZElGrqubbpkuy+ABmFmC3+i5hC/jZurw3JaGVQKb0f7zkHmUleM+aKJN8uonab2dsDkvPg4PXNLtlNGyuZtsPhKDlwwuZw5CLoZqyYEITb3zDrdZHZNW//RY4OEmEjziNfJfut65mtu4bZ5h2T/Q8HmY0Zpw0Rr5OeMLvr44TEdWlsdqUIxZfnmDVvoPP5dUlyD5G3yniTBMZq9emUpL1N16R7ddiExHsFGYLoRQQShtXSsYzDYdB+OKBzMX4m0csXIl+1RL62S8kXpI+u4OVaRb0jz1q/WrJ79jZmg65PwgWpZxJED9xywfPpXny4AMbNSMaxhffAyyfi9prkv41I8N73mE1Pv4jdu5dIXg1trKQHz+FwlAw4YXM4chGQBabAoGtNhGnuLJGPF8wmM32GULeq/lUxe6t/MsEruHTHZOwWeD56lkQqpk02O0aEoptI35VvKi2RtA4NzY7dXOdFCCOB4ieMO+M6hencX2Cy3jqnmDU6XeEMszbnKZxvdtzDOiniwgcQ+SGTyGViGYf/CZGv7UQQedcFep7nGf+WegOXCVnMMEYtRYs6Zu31roTYrQq2V7rVa2sjT9dlmJIDEouHTHLdYi2zjRgfKDCJLrIMZA1PGwSNjwzKmD0jMh27XKuJnFbDU5mO7XM4HLkBJ2wOR65BROmUPmZ3HWHWuZk4gQhCRZGzwzYQyYAICH0ZByZCMEekgnnaQJ81zJrVMps62+xNuul0HR6vDbprW9cP/y0ZnzY47ZJsAWER6N4DjJNjTrYaIkjlZHk+p/tR4KOGTUQE500URxFhmTcjGdBfh3FgBUlKRIT26ZVs8mHE4N+1sbzuUBGtevUTDxu46xOzrueIqPKVpwLbV4tYgQbVzbYkXp6uy/p69/qSS/smZifuKiJ2pMSo54A/X8u1ImobtTd79gSRY5G+apJZWcl5bRG7HnwQIgyVnCYx7o3uXofDkTNwwuZw5BoWmbVrYPZ/G5v1v9Ts54v1e7nZfQeJSIkE/CEycNt7igd50f6T34arluKDQWbj6Q4tZVazssjOmWY/XSgCc7zZa+clU1SAl3/SP13fP/0aFWLyuojIoKsSz9Ld7ybdgIxxe+9knbsgGcv2+UVmoxTnCBFIphHJnO0/c5sPFgBdqJneNt4BlE9/84WIUTMRxdjF+zRj4PBqLc89p/M7i5zShQvu+VTvNlzyE/EkME8ax2JX7IF0K+sZeO+IV44T4bpWMpC8b97PrLaILmPwjhTR/QoSLFkwzg8v3odnmP0iItjvf2ZfS65xkt5LXlMWQgTdejscOQUv8g5HrqGCCNn7Zm/8bKGLsq3IW5t6FsagPfWN2WYiFKMgZHQPKu7Xv5m9/2u4MiB8SYnnS0RpwrTkmm5NRQA3S7oC+eqRr0GfYloQkYxPfjG79YOEmNQQGalTNfG6TZ6g+DeZfTo4IVx0T+69jtn6bURURPI+oQtQ9ycuYZaun4m3DlKlMGVOkiZLSc2jm5HjIksTZybdsuNFBoPrKj/oOqbywEPIe7/CvGmMg1sWSEfWcp2WSdqfDhGRYt46xrJxHUHbw/Tcr/dP4nRsqGM1RNDGS056FrqbSYZ3naRn/EYE7wYR47WvMLsfgox3s6LZx5L1HR8lz9+0drLO60KR7C+Hmu1ws9mrfHiRekIdDkfuwCfOdThyDRCbtKuuuUhFc5ECCMHvk0W20u7MMHYqkh2Ri1uPMDtehAzSwTqbkxjXBqGDuOnaFkqnVZ2EQPGV5hRWGSANmoSM2xIxbNU46SocJ4LFlB/hHM8h4tdWpITuVuZcGyMSyAS2i5UW9+Bx8S6VVvzResZFPJdCOV3Hce45Lg7W13HGdzUQeWKi3Wl8RMDxTHC9nuez85JJf1/qa7brDTrG8+aNmwldV1tkE68YzziLMXh5m7x6/ooibzwXH3TgreS6GpUVNSNt3jOM4SNgezPJIvLStbXrSi4i0hX0nqQzDJlBWFMPn8PhyBHIJvji7w5HLiMlLoEgAGyAyMHfSIvO16lhNvCSZOJavGt73azjmeQmpkPgGGkQMkEcvGAQPEhO5lgxjuX3HJEMxfRB5vPF69iHPEaQDoF08rNrIolrdzD75pxkd+97zZ75WBsiYivEitIGMU58Lp6f/bzg/fISvkxEmQLiZcrE4XDkDmQ/fKUDhyOXEQkF5IvAdiRDESI3fIwAWQNhrjGIUma8mE7apfcPsgaIA0njfN6B/VghjnE9ge1MyxTTz/t88TqOZwIixfHlEKr2DZIpNL4dYfZ2fx3juVYGK0obxDjxuXhmZJI3rMj6EifmTV6ZOByOnIN72BwOx7Ix32zXdc02aZeMTWMJqbl0VRZz8sAHC3yByeoL83kft38OhyNbkXrYnLA5HI5lA+8Q46bo0qNrDw9YSfD0xG5K3s9tn8PhyGZ4l6jD4VghIDYMiGegO2O8SorFiN2UTtYcDkcxgRM2h8PhcDgcjixH4XeJ0rJlAK3D4XA4HA5HcQC9DYx3LQoUyRg2yNrCeWaj3zVbzMAYh8PhcDgcjixHuWpmTfpYmBAS8laYKBLCxmfu4wfa1s+uYfsmRxwOh8PhcDiyGreWKmPfHzjerErt5IOlwkTREbYBdu6zXezy5IjD4XA4HA5HVmPf8tXtqX2GirDVLTLCVgQfHZQKq7E4HA6Hw+FwFAfMD2O6CEUH/0rU4XA4HA6HI8vhhM3hcDgcDocjy+GEzeFwOBwOhyPL4YTN4XBkPypWNKtf36xOnfRAHpQta1amTPK7LKxMHIfD4chSOGFzOBzZixo1zK691mzoULNx48zGjzd7802zdddNIwgnnGD2ww9mgwebDR9u9tNPZldfbdasWRpBOOoos++/Nxs0yGzECLN+/cyuu86sVas0gsPhcGQ3nLA5HI7sRIUKZi++aHb66WaTJ5vdemtC1rbZxuyjj/4ibfx27Wo2cKDZBx+YlS9vduaZZp9/btauXRKnZ0+zbt3Mhgwxe+89s1KlzE47zezLL806d07iOBwORxbDCZvD4chO7Lmn2WabJSSsRw+zE08022EHs8svT7pITzkliTcnnSjoqqvMDj7YrFMns9tvTzxsl12WnJubrqxy/fVmhxySEDy2GzRIvHEOh8OR5XDC5nA4shN40sDdd5stXJhsgwcfNFuyxGy99ZL9eK5q1eQXXHppQuS22kpWTmZufroIYGYcyNz06WZbbGFWt2560OFwOLITTtgcDkd2onHj5HfMmOQ3YsaMhIxVr57sQ97yYtKk5DrGwOGNW7w4PZGBqVPNRo1KzteqlR50OByO7IQTNofDkZ2IXrG8X3WyX66c2axZyT7j0fKC8W+QNbpCCXjZ8oKxbhA1yNzMmelBh8PhyE44YXM4HNkJvgwF66+f/Eb07p0QNr4GBZHQxXFqYMstkylABgxICFmMM29e8gsYH4cX79dfk69PHQ6HI4vhhM3hcGQnnnkm+T3nHLMDDjBr2tRs662Tr0XBnXcmv8ytBvgidO21zU46yezRR5NjTAkCIHigTRuzXr3MjjvO7Mknk2NM77GosFdzdjgcjlWDEzaHw5Gd+Phjs/POM6tUKSFgjDd76y2zRo0SEvfaa0m8+NHBPfeYffON2U03Jd2lxx//F+lbsCD5veUWs2+/NbvttuQ6pvbgIwaHw+HIcpTqc8PwJe8OaKlWanqkIEEjd/wvdsqzne2G5IjD4XAsH126mG24YdJ9+eefZp98YvbLL+lJIXrN8LRBzIjTv7/ZtGlpBKGlbBzztREHosYHCcSZMiWN4HA4HMvG7uVr2Av7DDWrUsessB3yul+fziOcsDkcDofD4XAsD9lA2LxL1OFwOBwOhyPL4YTN4XA4HA6HI8vhhM3hcDgcDocjy1EkhK1S+utwOBwOh8OR7ahg+ayoUsgogo8OBtgWz3ax3ZMjDofDsVqAOWUBKtY98K4Dx/LQoE4Na9y8tQ359SebMSefZcscjjy4p1QZ63vguBz6ShRLumCO2ZhPZF0L+40dDkeJxXyzJm3L2l2HVreHP51tz70x16xies7hyISqoJOOamPX79fBNrjwG/v6s4m4TxyO5aNMebNGm+i3XNI6LEwUCWEDkDa9t8PhcKw2zDbbtLvZhyeY3fip2akP6Fi15JTD8TeIy2/bw2xvhWveN/tllI55neRYESBp6fLGhY4iI2wOh8OxujHHbKOuZp+cYXbVW2bnsDJV1eSUw/E34DQQwUdnAqmHrBX98CSHY9lICZsP9XA4HA5H7kBEbY8NzV46z6xHa+3PSw47HNkOJ2wOh8PhyB0sNFujodnOa5o1qK59H07tKCZwwuZwOByO3EEVs2veEVk73ez9X7XvH6c4igmcsDkcDocjd7DErEYls6a1zCox1ZSPX3MUEzhhczgcDkfuYJbZSVuYfX+e2SbttT83OexwZDucsDkcDocjd1DB7L2BZrd8YDZonPbxsjkcxQBO2BwOh8OROxBh+6Cv2Ul3mQ0erX2fg81RTOCEzeFwOBy5g9lm+28i0nap2dptte9doo5iAidsDofD4cgdLDJrXttssw5mtSpr35cSdRQTOGFzOBwOR+6gqtk1b5tVOcHsPab1qJQcdjiyHU7YHA6Hw5E7WGTWpKbZOi2T6T3cw+YoLnDC5nA4HI7cwWyzYzc1+/A0s418DJujGMEJm8PhcDhyBxXMXv3J7JLXzfr/qX3/StRRTOCEzeFwOBy5AxG2z38xu+gxs2Fjte/zsDmKCZywORwOhyN3MMvssM3NvrvKbL122vcuUUcxgRM2h8PhcOQOlpjVrmK2RmOzyhW07x8dOIoJnLA5HA6HI3cgsnbd2yJrx5u979N6OIoRnLA5HA6HI3ew0KxdQ7Odu5vVr6b9RclhhyPb4YTN4XA4HLmDOWZHbGj20rFm67XW/rzksMOR7XDC5nA4HI7cQUWzZ78zO+05sx9Had+n9XAUEzhhczgcDkfuQATtuyFmN7xk9vsE7fu0Ho5iAidsDofjL5QpxiFas1IK+Z0vLqE4ABkjb35jWN7+6oq7Os7NNjt6S7NB15lt2FH7dIn+m3RWdG554b/eI/46cgql+twwfMm7A1oWH0PhcDgKBqWWmE2ebDZHv8UNc8w261nJPri6it38rNnJd04MXwMWO1SVIa5RK0w9kbWAKMwbJ10ZpnqDBxV74NiS9KFLaYdtdjke98F/OsdGPnFLE1lY2XRmLLKT9qhp5+9a0/a8fqR99JOO8aXo8q4LB0BGOsu7x9LrhPzOLe+6/M5xgGNxf8ECs+rtpS8Nk31HycYisz6dRzhhczgcAt1Cw78xG7eNWfvi+dlcm9Yt7dwzTrJXXn/bXn7trfRoMcPPFcw6fGdWv3l2f704+zGz/Q40y+QLGdwibC8lHuk2+C/nQH5x8TaB/M7ll462y5Qta+UrVLB5c2bZ4jgP24quA3nSWWbcuA3yO7e865Z1DsRz8xWe2NNs0jMibelxR8mFEzaHw7EUDLz+6j1Vwn3MTkkOOYoAJyv0+9WsU4cw/UTWYsrTZrftI2KZ7jsKHxfuajbkBTOmJnGUbKSELbZNHA5HrqOMWm203B1Fh4WlzEoXE7M8J/11FA0WefWda/AcdzgcDseqgfFVjqKF50HOwQmbw+FwOFYNzhUcjkKHEzaHw+FwrBqWfr3oKDJ4HuQcnLA5HI7iDb7ye1bhBoXBHHAUOOAKRckXZin0U+irMJsDK4k3FbZUWEfhNw44HMUHTtgcDkfRgyksrlfoqdBWYVeFQQorg9MU9kp/X+TAcsBA+XEKxXPmkuwB46eKqlv0XYUuCt0VeiiwHuhQhRWBfN9T4SMFvqycqbA8QO6eVojTfmQbfAxbzsEJm8PhKHpcpXC6ArPOd1P4ROEFhZXB4wpNFSYrHMeB5QBSCCFcmQresWzAFYqCL0xTOEBhjMJDChCq3gpTFVYErsEzx9Qp7ytA9paHYxX2UcjWWtL5Ws7BCZvD4Sha0LX2RLJpHypA1EYoHMYBgfnI8HZcqHC1wucKgClInlKAqFVW+EohgnQuVbhHAc8K6K8AEcSz8ky6PVLhAYUhChHEe1BhUthz5IfFyrSi6BIdqzBeAYJ+sAKe1ZcU8MyC1xV2VGDJqY0UblcAdJ3+X7JprypE3eL4DgqdFPZWoJsVnKEwUYH5SbdRQEceU9hJYaBCxPEK+yksCHuFC/LAkVNwwuZwOIoetdPfsxSGK9Bl1YADwokK2yncpnCOwoYKEDW6qg5XoHuTsWvE+UXhXIXNFe5ToJImPuTrUQW608AFCqTLOCbSOFUhgkqYCp0K25E/isq7A1Frr4CHdH0FyFcEBB7v2Z8KmyjgUSMvP1CgposEHC8d298qbKoAWd9Z4T2FrRQ4N0WBhgKciHRmKJAG97tXAQxTgBCie2U54HAULJywORyOogWV/yUKNRXwbOHtYLWFOJicSvR7BTxp8aOCuxUqKnytQGXJeCYqUCrtKxVOUMB79oUCFTJdoecr4JUBeNjw2lFhQwDeUaCSpmsND956Ch0UHPmjqMZPsT4sni66zb9UwONFgFyjB98poCvoxx0KACJGfLpQAST+ZYWHFSBvxKVLHo8s3li8dJB9us5Z9gkv3EkK2ypUV0B3AEQQHK1QFOLwMWw5BydsDoej6LGZAuTrGAU8Zjcp4AEDuygw9uhMhYsUqKfmKoA2CuyzeHcrBSps8IMCY52oiAHdpXjtoiePgeqNFKjkD1Fg7BzdqBA8PCuMXXIsG0U5pcTaCugKpKqFAl4vusqpzejO5oMVyBb5CuIHJlFn4pJfv6a/+yo0UcDrCvCmgfixQWw41FKgC/YPBe7PcrV0meLZdTgKAU7YHA5HdgBPF16RjxVYjP45BSpLiNvGCpAu1jzlXHQuxEo4Vq4QO0DlijekmcLFCnxBCuLSW5lf/jF2CUsIAcDDRyWM18axbMDXioKzxXzDu0pXNmMUAV3hECmIP6TtOoXYzR11JT5v/EWXAB42SB+EHS9tJHrEg9zRGIg4KP09TwHPHVOENOZAEcDnYcs5OGFzOBxFC7oiGZ/2uwJ1EJUxFXMdBQgY44Q6K/CRwK0KeEwyCVcmGGwOGIQO+SNdvHIMHAcV0l8GjkP2uB/etj4KdJFCEhn/1FLBsWxAgiIRKkzQdY1Hiw8NPlOgWxMwZpFuUQb/M2ZxawW60EHkNfE3ety4BuAtwzvbUIHuz0zST4PhTgWOA8bNdVXgK1O6U/ngwOEoJDhhczgcRQsqUMac0b1FgGxByOjmqqewrsIABbwZaykQP1aqVMJU0tPDXkK8uP5/CpA8rq2hcJcCYGwaYCwbxCxW3tGrApiry7F8FNX4KbxZjF2j25OvQPm6GNKE/jDmEA8bY9UgW4xTg6BHco/nFMRaj7FseFIvV6CrnI9c6AqPH5vE8Y58uHBjshnSiF+Y4sFlfGVRwcew5RycsDkcjqJFXQW+2KPShZDxpR+V8h4KAK8X49fomsJbRtflEQqAcWl8TMC1gEoU78e1ClTgED7md9tdAVDR4zFhLBLH4td9TAWBR499H5O0YhRVdxwfD/AVMd5Qpn/5SYF5+OjexDPLuLI3FJ5XYDwjYxIhXID52uhuj3P1oTuQum8U0DG2+fp0DQVwlAJ6iTcPUhdBIwDgocMrV1TwLtGcQ6k+Nwxf8u6Aln+1PhwOR+6BCu/bD0VoVAsxtUaugfFxeN/w4sWpP4oCx5cy+3WQyGa7vwbHZyOmPm12zT6JRzTXgEfvyTQU5ccp56nFMVxME+LpKNlYZNan8wj3sDkcDkeY1w3SilfFsWLkancc3avUmnSbM+FuUcK7RHMOTtgcDofjbAUm0fXxayuHXO2No8ZkHjjmYmOONoejEOGEzeFwOBiL1DzZdKwElizOXdKWLVi8rE+lHSUVTtgcDofDsWooparDe+SKFqW9+s41eI47HA6HY9XgZM3hKHQ4YXM4HEWPCQpxcW5H9qOoppRgrVdWN2AqjmWBtWPHJ5urFdyb5ayypSfSp/XIOThhczgcBY+fFVilgAW2WX2ApYQi5iiso8AkpPlNZcHktkxiyqSoq5vUMXM+82o9EPYcK4uC4gp8+MFSZD0UmA+NOfGYPiMCPWLC2ziRbV6wLFU7BXTlvzwjS5gxgW6cWBkw918nBRaHdziKAE7YHA5HwYLJbpnwlIr4QgUmuWU/LsxOpYhHBC9bfl1tnP9egSWE4kLc/wZMispXoEyEGjFKgbRZQ9Kx8iiIKSX6KWygALFnJQu+wmSCXOY9Y+1OEGuszPU9M8EkzCz6z/xo/+URWRmjjQIT80aw3BULxXM8G+DTeuQcnLA5HI6CAzPPX6LAF5ivKUCMHlVgzrNzFJhJvooCC7rzywTeECsW8o4gLl6NHxRYzD2Crik8MmPC3j8xWiGTiOGdYUZ7FvmO64iymDfda6yWAEmIyxJF4P2DSGZ2g41MQy4DrrA6+QJ5wQoXyBoiP1iBfPlcAeJ2hcJYBXQEoBMQ7RsUMic6ZmULCF7eOdJY+QDv7osKLGWWCRoCNymwgsYMBVZS+ECB5c4g96ycAVjZAMLGOrMQSdKMXjz0g6k+WBA+4iOFyxQeUeC9Vjecr+UcnLA5HI6CwzXpLwu4b6/AItt4QM5QAE8rUPFQAUOYWGmgrQLLSlGJRhyrsLMCC8UDKlG6zFgvlDQPV4CEAQgcS01B7vCG0J0KSYtzrPEsNRVGKLB0Eem+okCFndnlRSVMNy1dpmxD/li/sr0Cz8g5SGEuYrGYSiaJ/a+ApJNHEHuWIYtgsXXyErDYO8tPAZalWlvhNAXyIXprIXV0o9JtCtAJyBvLnJG/u6X78xQAJI4lq05ROFLhVIVnFVimCnA+LvDO8lSsPQrxv16BNKMHDvK4t0Jcsxb9plv2bgX0jwXp8eauTpAHjpyCEzaHw1EwwFvBou2QMSrFTMR9BohT8VMRU6HR5Um3KaAS5TygQsfrgsWCtFFZ4o37VIGF3hmDRuUIqKzx5uGxuU6BcW8sGh4X84Z0cQ/WDv1TAdIFyWMcHR42Vj0AgxQgCZBC1hiFaOLlw2uINwXPTiSeuYbV7WGLZAYynDddxqQB8ihyFMY6QrI/UWBpJsjUTAV0jesjscO7BQHHq4tXlEYA4xbxfv2ugB50VUDP8OZBrNCfoxUAeoUXGMTnwsuHZxagZyCSfNYpHaiA3rGGKe+FDqG7NBQcjv8AJ2wOh6NgwMBtPBlUooRM0AUKqHiphOl6bKRAVxQEjPFugMW6QQUFKmEqSypbvtjbWIHr8XYBiBSE61UFyBcD0/HAUKnisYtelz4K5yqwUHwcVM6zspZofQW6u0DsCuM6yAIL0vdS4F1qpwHSwLW5htU9fiomlznIPyJ+iBLJGNhFAU8Z5Bs9gKzhAUVPiBNrNrx2AE8uJIsuUQCBikQM7yyeWLx5kPoaCugBaK2Qd0JlvHZ48bgHugbwyEEcN1GIXbR437gn3jgQ77e64GPYcg5O2BwOR8GgsgKkiK7OvF934tkCkDQ8ZYwroqKMnpHoVYldoBFYrNgNCVnC63W6AoRsTYU4Vihen4mYVuw6BbHOi+OadlXgWekqhQBCAOimjWPh8BhyTyp2xktBGHIRq3tKCfQAQKTykrZIdOiujt2w5EvEsj5AAPEjFbrAuQZv6QUKWyhMVgCZaUXELtP8un1pXPBxAx9I4HGFtPVVoOsW/aQxASBw6DPkjzGSJymsTvi0HjkHJ2wOh6NgQEXaU4F6hfUXIyBMcazPtukvXY6QrViJUgGCvN4NKtAGyWboMmWAOIH5sa5UiJ48pneIgKhxXbR2VLgReeu83dNfBovT3baNApUuxBMwLon7Mf6Ne0Lq8noPcwHIbXXyBbykaynwsQkeVjxmDPpHT/BYNVGgGx3yD+jWJA8g73SLQ7r4GCCvtxOSB/ZXuFeBbkk+gmH8Y/yAhQ8L0Em8qNFjFhsOdIvnTTO+N2PW8P7RYAB7pb/xnox9ZM443oGxcHEs3urC6pS/o1jACZvD4Sg4UJlBxhgrxLizYxSY0oPuRbomGcQNgaLywbNFtxTzXd2iUEsBgpQJKla8WpBBpgthrNBDCkcpQApbKHAN3VGQL8YU4XnjOs4B4jNGaZxC7JqNlTJjmPD20C3KGDy+CgR47PDO8JUpX7c+rMDg+IsVchGlS/3lnVwdwMvKdB6MK4TcQNAI6Atdz8gbYhwJG8QOrypdluQj5B1SHfMxkhn0Ak8oDQPyFtKH54svQ/Gc0p36tgLkDcLHWDhA1zfg/nG8ZUw7dtHyEQ3AK4gHL+oq3aVcj35CQvHE8Q6rewwbeeDIKThhczgcBQcqK8gPUyLgycDbQMV3tgJf+kHmAISI+dm6K9yvgJfiCQUqW0CFjpeMLi4IFePSIH6Qp0MVGKtEZU96Dyrw5SfeErYZ64THhHvwkQAVLpOxkh4fI1BRR28LRBCSxz4VNaQScD3jn0j3ZoVDFBjITkWciygI7w5kHSJFl+WmCugM3rbvFOjCBHji+JiEcYyQZUgT5B6PKGCMI88Wu1UhdDQOINdMD0JXJoQwfkjC2DOuZfwiDQWIISBdvGOQ/kjMaHCgo3wYAdAbPnTh69I7FKIXlmfAA4jHF12FIPIBAt3tDsd/QKk+Nwxf8u4AaR4G0eFw5CbwXnwr1rOrasmzkkOrHYztgSRRgUXPVgQkLnYt0i1K5UeFSuXL1314QjhOFxjejIiYZn7EiXPYNe6XiWkK3J8xdgASCFHLdFjgyeFYfk1aPG88L8+Y9z3+K47XQ/w6yKyD2GX05GQjpjxtdu0+f3ktswF89Ql5Y5A/U7jwJW9Jxnlik8Of+6d+O0oe1ADp03mEe9gcDkchAaIFscqP5GSOAyNO9LwxLQLzrPHLF3eZZA3ENPMD5/KrzPi4IZI1wHbe3iW8JMuyjqSJN291k7XihGzsjePjBMgaXrg4rszhKEFwwuZwOLIXdGHRBUlXVeZEuo6iRTZOKcGgfr7m/VGBaV1KOnxaj5yDEzaHw5G9wPvFnGx413Lxa8xsRUGMYfuvQD/wxjJWzeEogXDC5nA4HI5Vw5LF2UnacgmLGbzpyCU4YXM4HAmogOPYMUfRgI8kigMRojfOB7sXLbys5hz8K1GHw5F+JfqO2YZbJ9NaFEcwlQMrFkAm8pu9vjjgPIUJA83ad8zer0Rp5k962mzHg81aLzZbnI6lYuZ9NhlbxTbEM5xK98MmBzLO/S3uis4J+d5jeec4ke6HTQ5wThVeKSq9dHK1EDeeYzvdX9V7ZJ5bioz9Fd5jeeeEeI+F+n1pe7OJL4g4K0OI4yi5SL8SdcLmcDiS8j/pN7P+/yueLXeRm87t6tjlx21un3z3m93wRN/i2X+wUBnR81qzqvX/uURTtiAQhtlmY0ealeMhU0FHMhH+aTvss62wvHNhn80VnWOXc2xkxl3F+89ebIdvVc6O3aKcHf/oHPvyFx2G4P/r+6dx855bisz9dHuZ91jeOXY5p1+6QytXlZ40k/jd1Vbi4YTN4XD8DdR72IFsJQrLwyyz7dY1e/04sy9HmK3P5KhMu5HWc8UGyB/PGpV0toNnLQ7PmRfSldN3MbtkJ7MdbzN7n2XQmHOvOAL5F8c8cKwaUsJWHNugDoejIMAYZroU+S1uQZXWgnQB9xlMhJtfnOIQeIfiUgFD7PN7h2wPImfXvWVWWeT+/YHax7uWX7ziEJys5RScsDkcDocjd7DQrH1Ds13WNKvPhxPF0aPsyEk4YXM4HA5H7mCO2eEbmr14jNl6rDU6LznscGQ7nLA5HA6HI3dQ0eyZb81OedbsB9Yf9QmZHcUETtgcDofDkTsQQft+qNlNL5uNmqj9XF4T1lGs4ITN4XA4HLmDWWbHbGk2+AazjTpof05y2OHIdjhhczgcDkfuYIlZuTJmNSurAvQa0FGM4OrqcDgcjtxBVbNb3jWrf6LZx79qv2Jy2OHIdjhhczgcDkfuYIFZ1+ZmB29s1riW9n1aD0cxgRM2h8PhcOQO5pgd2NvsoUPM1mmpfZ/Ww1FM4EtT5QKYDZtZsR2OkorZZpv3Mnv/VLO3B5htc7WOFcelqRwFj4VmnVTlMQfba/3Mxk/SseJe/6Hn7n4puUiXpnLClgMorcJcXvnrq5g4SioWibBttZbZ6yeYvTfQbLsbpPdO2Bz5QToxb75+50lHKonXs3Z6MTaOqPgiPf8C79otuXDCliOYY7bZmmZ3H5CQtvIYJ4ejhIEKq7IIWu0qScU1fkZSkZVywuYowVgivZ8t8vnlcLOD7tUB9N09bSUPTthyBLPNdl7f7KVjzCbPMhs7VeXZ89pRwkDFVaWCWfPaZhNnmk2YrrrLKy5HCQY6X1a2vF19s69HmPW+TAedsJVMOGHLEYiw7dDb7NXjkqVYbnpBx1jw2OEoSZCeb9nT7N1TzC542eyyp3TM9dxRkrHQrGZ1s9+vMhswxmy9y3XMCVvJRErYPGtzCLTIwlgNDx5KYOAH0D2a95wHDyUxLObXkTNwwpZD4OODkOMePJTAEPSbTddzDzkSyvDryBl4djscDofD4XBkOZywORwOh8PhcGQ5nLA5HA6Hw+FwZDmcsDkcDofD4XBkOZywORwlBXFqHpYhy8FQOv1iLswNnc/5nAjAp2hyOEokfB62ko6MedhOfdbsxhd1zOenKnlgGab+D5pNeluMpXzy2X8uQWRl4/W62JO3nWnX3Pmc3XzvK7ln02h+z51j1uwgs3Y7mi1IDjtKKBaa1apuNvJKn4etxMMnzs0ROGHLDYij2XuHKZN3Nuuyjiru5HDOQBVVmTLlrULVOrZg7gxbMG9m7pHWqgrvvmD2xGizLVSL55oO5BqcsOUOnLDlCJyw5QbwsH18vNmFh5h165WblTUETZVYsGW5WGlB2N4SYbunn9kmF4fFzR0lGE7Ycgc5tdIBBhwPRC4GKvK44Du/7OcXLxdCLmj7IllxSEsuBhm1UGExliu/87kQFiGEHEMu2zSFUtL5sG5uPudyJqADOYCS72FDkaePMvvjh6QyyzWolb3rZg3shavXs3Nu7WdXPTzMrFJ6LleA56VCRbNm6+nda/81OLskIXrYzjvArGtv7w7LReBhe/tZs/sH5JCHTYV79Gdm08YnZD2XIG5eu2Y5m/TsltZ/xAzrepTkgAxyTQ6gVhOzxrJ7JXUYRM50icK+PzjKrJtq6XrK1BzkbM2at7Sddt3TPv7gXev/c9/0aA6hgsIvP5pN2cRsvdNKJpkpqYQtGuDiXgkVxnvkGmGjx2DsILNfDzTbatuc7AKuUKGC7bXfITZ1ymR79SXlfS4CPXj7HbNer5pVr1syG+Q5Q9jIzI9F2G4822yN1rnpeeBrsekKVRQqciDHUF3huZfN7upntukFTtj+KzCIeVuyeLILgIxUk12ar/vNK+Yt5+p6jwV6hzkFWZnkImEb9o1ZjcfNbrvZbFpyOKdAuZiqQP2Nncs1YHOo0w47XPWbbHt9cRknbMUYFOpPjja7WKStw1o52QrLefCRxSsy6o+PNNv4XCds/wWqIDpVMmsvI7k4JVGMofl2ltmY+ewkx/4zZHTrlle6ncw+m2l24FAdy6YxiJG0roioKl699D0+13vsP0THCsrW5iJhG/G9WYX7zK6+M2mUOnILlD16UE462KzmpSpszUs0YcsmE+hwOIoBbpNNfKmNOHDbJLys7R1r6ATDDSAxKZELyG8//kbSkxfpufIyxi1FdlozrCETy7qW/Xgs7/kV3Osf59iPx/Kel/HcqbbZHa3MGvNs2l+KfNKrJCvbQvF4F4fD4fi3cMLmcDhWCRVTj9L//W62/WCFISJtdEeVNauuUCbDqlQuI+KV7nNZFbxLIjR45epDYDgIwYkQ+amqOLXKmc3ScXjP0u7QlAzV1jmurUC6GWSJewUoDufDPue1j7eO7tW89+L+DdRCr4a3hv30XhUVl2fkWN5r2dyrltkx9czWrKznIB7XKS7vx71rkB7xdTw+fnHv1nU4HEULJ2yrExjkvKEgQLp4MzIrn+KIkvIeOYrHJ5m9MT4J4+aYbVPTbMAaZgfW1skFZnVEWvpp/74Wyf7GVc36a/+EhmY/63dcd7MP25u1YgwKOqBwQiOzIV10rofZHc2TcV9BPfSvpYjVux3MJug6rh3Q2Ww/kSZ0qJos2Tcdza5uavZkm+Q898ATdrPuzzUDle7edRQ/JXEb1TD7oZPZ6G5mI3TusmYyiLpfKYW325rdq+tuaZlc+6vOH1Zf1803u0Dx9uUdhRdam72j+1bU/W9U3D+UFvce0dXsBj1/GZG5hei5o/iDfMwMBQX0syR8HFdS3iOL4IRtdSEtwBhoWualaXUTVjd0nxaquM5SxdSTMSuhNssi8Dwr80x6j9aqqM/Re6zNGLNsew/HMoEdBgeK/OzYwGwHERk8UrUVmpY3a8h4OuVvJel/G+lqO8aYCLVE4CBdt4jwDBXxeXe62abK+wsa66QM+3rVk3OUnbvHmW2lfbpFIW2k10H6wuD9w0eY7TNM6Wn7fpGqqronZa6V0j5TZLBjJZG2ydIv7b8s4rWjiOQDE82a6LnuFImqpOeoq+3XdI57bTPQ7CGRz/NEFg8QAVwiXWymaw+va7azrr1/glkDXXOXrq2jtD/Xc/8iggpe1/YLUxLP2rqVza7Xc+8+2Oz7WWanSDYbixTOjAJzFF9I/6Jd5zfTi7xaofvsLr07WWUieLLR/WwBz4Iur8wzKc7eeo9TmyRDArLqPYoxnLCtDkgZqUhebadWvVr9tK4Jv2ibsSurlYworbWrmF2lgrBHrWQ/ayA5tFaF1kkV1wrBeyjeFXqPnVQpOmErPliUGl/IzyvS+VdFfJop36enxCQQLCFm6dx0P3qaIEc7DzDbb3gSpyMeNlVOOzEOTjh5lNkJQ8y2FPEB5ai4VL7eniZSpOueEBn7ZobZTyJNeLYaiXzxJSnRfhcR7P2L0tb1Q+cl99x0kMiX0npb5ArSSJfrFroXZfZFka0/dc37Sg/sii4Ki5QeXbK9fzU7Qtc+o3g8Rzs967sif2+n8f/3p9nNf5hNWmC2vu576Rizr0TWPpmZnG8r4ud8rZhDGbhbbbMf1zAb1CWx7SMV8OYWROaeo0bHjWq41EsbPlkBPQeNsrXUwKqzMs+l8+eqAXS9ZERDLmveo5jDCdvqgJSRwrWDKoFOMuhD5iqoshihiiB4hKmV2IhKyy/7HAfxfPwl5DUEGeeoSMDceD3pET9eS8jvXjFOTDvzmhgfxGvynssvrXieoGPPtFZl1eGv/YDMuDG+ECv2pe/hKBYoCzMS9h5mts5AkSiRmhEiT1VSaxKzc1ljtgamX7DylSlESxwqAOIFfuG8toer/ADsPTqD5+55EUS6KD9V5bmuGi6QR7zaAEI1RsRpHvqmZ5mttCGLfzKtjRKZjO4JPFbz9F7/V8/srU5md4t8Eg+SB/PjHWfqetLjASek1wbyqLTDuDUhvLPSJv6lqmR5tu9UmZ9I96mQRnMUc6xf1ay7GiVgsHQdPZmU6kSwadHWgWjvItimUGTaQZQwgu14XHGiR3ZpFK6N5wnsRxCXkBmH7cw0M+ODzOdI7xVAvLxpxfP67aH3/15l5RCGFVBOuEfmffKkN0PbNJjy3t7x7+GEbTUhKiWV0RaqxDZXa3s7VWR/aH8jtdpxDdenklBEujRP037o0pRSb1Td7HC1qhrp+Lky+te1lIFgTp2YqH7XUVyOn6bzdM8shQoE3TEHquK5p43ZHSJM+6qyCBmr65oqTdzrzUUk91ecW1uZ7VVX53TfnVTw2D9S946VHtcwYPpkPR/pnaBrw+BtHcc7caL2O1TWu6nFeZOuPVqtqHCtnmN/3ZcusJqKf7HibZl6zjbTL3HvV3on6TjpcNxRPBFV5YtZZt9OM/tmusi39Gk+xluog77IeDfHuyzkzepAdhTCsIEMTE6NPV4pxoo1S0lVOKx/Z0vXdmOw/+9m7X80e0P3RffS24bfQCbTdCkDbNKtCpbquDAtvddVY81a/WTWur/KSj+z00fpuvRCfiI5jdfGe0WEfVVeW6i8nq/ne3GqWWc925mjw+m/hOUo1oiNykv+NOvDrCmy79f8YVZJOnqc8n0XSAzKoLCzto+TnUPv0J9jdX4t2e8N1aDHDlIXhI9v0vjoFjaYc9vIri4dtwm0TY/FhbL7D7bV/dWwCD0YREjvtYfsOeNAr1b9cHWLxOZXlvJepGuu1zHuvTRB6T3PcYvudZvqCmxzOKewmY4fIhveWNczTpP6Zl3qIZXlliJrNG7A9op3is7XlB2vofc4Rs9+v57tZqW5bbb1+pQwhHrdsZqBkY5Byoui4xqmOwXl71VFhUH7ezFwWS34/fXLwGwGQF+ugn5aA7P325utyUS3Or9BtcRrxfHrVFDuUVwQyoX+XaJrHlFh2VwFc08VmCe0fZ6OcW03FTTc61z/mI4frwL5tArqux2T6RjYJz0qQ+LjKfxcca+RUaFFxZiit9sFh0fwgNys/Xe1/7oK6Em6lm6xyxSX52AfsoaRukj331oFu5ee6QO9y54yDBvrPW7S9YwrQjaxa81RvBC9Swz0D+4vgraDd0o4VnpwrfKYMWKA0+E3vS6SIH7o0owE7g0mABWuVdm4RDr6uvQMRCNFJQQYu0aDYSvGPgocJgm8X/HZANukHxGJW1UdY/wcrX/K1IGq8LZVxcQwA7pKF0uXuS7z2uBZE8K76Lqxqffvcl1zlJ6XNAG/6Hys3IgfHyne31F8Eb4cDhvJT11lMNPc0I0ZCdh52r5Ndg4yg86yTVngAxtsJHUB9p6PW4h/n4gRNphzb0rnN5T+4J2CJFaXzf1atvoM6el6ImoXyE5/KvscPtRRnFN1Dfb+O9UdZyoOYzjf0X2+WyNpNJ+qY+9pvyXxZd+P0j7XMz4Uncc2H4yu6tzBIn8P6lno+qVOifVQC11Lg5/zYDOVu2v1zjS871H8O/TsG+rZjlA5ekPPv/TDHsdqR4ZJcvxX0AXDQOf+XZPwhpSdgk3hA5Gg/K0rUOfpegFMPtparXNa/VQW26rygAidokLIFAYHDDdrpvOMxVkKHX96igrwz2Ztda5Jv8R7AAmktogtQyqOHv2TwdpgQxW6zQclY3TomtqblpGe5UQV0s4iapvo3Nrfi9D9nhiQTUW4pipdHh1DxLU91Mpk5vb9dK8yKrzbDE4qbd63m85doBboOBFU7tFEz9buh8QDsZHSa6B7xLFNjuIFxomNlYFH35dCethP+suYLozK6apYHp6oykK6it6AqdKFcboudCVJ1ygHw6Uvv+sYF703LdH9htKlC0SEGF/2wYzUG6bz1+vct7PViFBlcb3Cy9IlujHRI8gXQxBGpUQKsD9M6ccJfonLc1PpDlc6+6g88Q4PqsJ7Xo2Xg1TRhLjpcxGWpNfy3IRQVqX/j09OyiuVF95txtcxNg8P4EuqYAfPTeRE9xbPRtfqHwqO4o0rpZcDesi+dzHbV/kevcLRhoO4HVRJ/6Zpv550GvvdRnYaPURPquhYK9lBuhj7zTFr2jeZIgdPNY0bGgkMK9hlqBpHsp8dZT+xx3x9vRmeL6VL2SAe+thScd5XeWNYzm/SP+qSuyckDZz1ZHPLi/zRYP5aettR92rzU6Kjl4qc0e0fyykTVbfStTeOS7r8d9XzfSLdPnREcv6W8Uk9RPm4Xdt1lFYH7XeXzQd7U/fomXh/x+oFttWxmiAdDaQMkjJeIY57iYgKnFeRYyZcqQqJiuSjdMAyg6IpSN1UACmYz6kCG62CTYEB8ToGYHdXC+dhEUQqHsheHGsT7/WIClxfVSqfpmm/q+0PVci/1j7PGcfi9MSrJ+CV+1KG6QS14ABdnWk9a29wLenpWUfL+EDg+BJosrbn6IaU+19lMOZqY5SeF6ODu/xFVWQ9cOcLeCIybJyjuEAKcIAMd6cBZiMhR+hNhM5dLJLeTg2Dxmo4nDvKbAdVNvurosJFy0D8TjLqd6oSYZ8KosfAZCxcSEfXn6NruJ7uyVNGmm2nCuxArlc5GCRd6q34HXW+q9I5SNfxO0IVB1yICmOPjLR21r17Kn5oGOj605Q2z01Fw/7zIpTst1Ql2l5p0tj5ULpNOeijxseGamiEOkxxLxuTxP1eOs/+COk3DZHWunar35JK+lDdm3R4PlZm4HloTKH/XHsIFR5l2lFsQWMUm4d9Zzt260c7C9jO3MfLht48Lb0fpl/GaOJtZX5CvnwGz6vx8Yf0+w3ZVb4wxj7iiZ6new3Q8YtEFJ9fQzrGcBYheLeF6K2+QnXHSKVNgwZcK7I1XOUtfvzCF6d4yrDTfMn9hQjn50qPL6fD5M8Zenm5dH2E0vk4vTYMcZB+xwYH9cUYvQPHPlHdw5fUT8q2Mw0PCF+FOgoELtrVCBSVSiyMYVM4mMpDJTe60UMhViGPY33yInTBKMSukxiNQsl23E9PJ4RHB+8SGWLmee4PiWIgd95bhO4oFbzYzRMMjfYxGlRKmfcCb6rielpG5HYZGVqGL6nigZiB8D7a5tP2zOfiwVSXhecLyShhPu3+sZPZBmrhDdSzxYG6eZ/PUXwwR/mKt+wfINOlExNUBsZAiqQjfAAwCwUTyPMpMvoLguImmKZ0Zqfn4/Wjde0fGdcvnRZD5/CA/aYKbDr31z6NhKhLHFualsD2jIznxNv8t+dGn3Xx76p8hisE75rSBDxz9IwDytSUzGvTZ4G4IY/47KQ1ispMaXMvrgO8Z4jnKNaAGG0tQr65yPpravBWT/UlNJDJa4Vg+/Ig6Cj6pviZ52NX+98MYnqMj8taq4HLbAPH1Ut0jcYJSNVqKcJwAYVIIIOd1/2iPSd5bDMYpTQe07O/IPt+9O9mO6lRhK2OzxLrobgfHk3bmcMNAGl/0MHsgZYqK3qgn1UuQfRKO1Y/yBrHakQQaKrwUboT0pbJNtXN2lYzO5/xDkLsqomI5SH+Ur4pSHirGBvG+LQmlczOSq8PXasqhfvqON01e6mlj0GhMMfxQhF5dv+2z3bY14W45gGtwJtGmd36Z9IFO1HpxwKc99pMzFMatA7x1FXSM9P6Asydda4Cz+ko5liqMMtAhu7/I+6K9sGKrudcPJb33KrsA/bj/ZYXN+8+YD/vdTEtkHlN5raj2CI0plPiRYCo0PvRuaJZR9m8PUWsGEISv+SPyMz6uF1OYRDkXqCLtLFsOx+C8UUqHlu663tru7ZsPEMFTpN9/yb1oOVVpbi/rF+ee6SIGt3zrEZyrxri18u+3zcx6dqHlWWqbeZvRBzKw7hoVv9oo1+GBNCFetQgswcnJeeXjvNzrHbEPHL8R0QdjV6opdCJV6clBeV/jc1+656M0QGhG1LHows5tobib/g6U+cZS8D1fDQwukfSPQnCvdRyZ1xYA5X+X7slM82zjE6cYiGmFe8RnzO61AFjHCCEpXTsNrplVbCZnmNIz+R+Y5QuXx7F8XBxgDXgOkJo2en8uzMSsviFWl6Xt0gmMAUMfO2v9PjwAJBEfLbo9XM4HI5sRLRRf/MyaXu6GqDPTEnGlbGSBt4mGqXYyBgVspRZL4RlzgS+FB0sssP1TBnyx5pmT8nuTpRN53ps+Lc6D/m7tonZz2ursd4guTY8j+qEaMfTn7/XJTofe2u452yRw4vUAF9D5HLGWmqU637z9Xs7XZkinfEdY2M/r8eNxvwUxcNxME62nGekMQ9BHaB03kw/Mor1A0N6eI40GcdqQJk2W5988bAJNUsudeO9Rr5mtqk0rG6joJgFgTjfE+SJMQdLtVT3p3uHiTlHz0/GKhyvlg1dp3yp9qcK50QVyP66hgHWM5XOdO0zGPQ1ET3OM3Ca8QSMjSP9437XMZ3/UPEZV/AWaeuXLhy6MO9Xq4mBpUwsOkvpcV+mQCCuNm2s0nlF6TBX3GI95ygd5179VaCnavtJnWMOLAbU/qgW3TUijIyroCuXZ4CA8kxLuFbx3lTajJ1g/3M9J8/C+3CP9xS+1zatUJ73AhkMPIafKT26R3k2rueZCqxkQ3AH/SyLpwdvsVEyGK+kgUpg5BtixGLXDZqWzHd0LB+MRRr6iwqtjEDLTQvM1mUNsO1Tx4gV/GDWZwcLc4MVBGSXIFFM2fSWbNVkGq4ZtuodHcNe/6zzZ/9h9vAkkSHZPKa9wd7+oX/Y1zD/oK6jnvhSdhLPFF6rV3SOcWHY3/NlH/F6DdT12NRxeifsO7byN20zDpN41BWMoxujPMbrxthk7jVJ+9Q/1DehLlHAVvPc1DOf6vjHei5sNLacbtFbZd+n6NwEBbo1P1Ic6g0+lqCeYswy95mp+O/pHB/QcH9W+ODZeTbuy6TRvOfnSh/PIXUXz8W7arNg7Dtp4gB56yUxy83FcmsEolrioHdqU3+qlepzw/Al7w5QsyBl/SUOZOYnR5tdfJRZBzUDCqpQA7QSBcpPlhhPFInzGBr2+SUu2xgBtjlPvHieAOL1IF4Tz8f4IBYKjvHu+aWV9zlDaRJSz9/f0gMxbjyeeS378V4g89p4zxiH6wjxXQHnMp+tIIBX75XHzR4fKUJzrth1crhEgf6Vj483O+8As669S+Y7OpaPqgpvP6sW2wCzTS4uWFuXDcDmjPheDbL7zK6+U+wkOVwgwGYR8rNVeW0eIG60iXnt7fJsZqaNjOfjvQHpZz5HTIu043WEuB/TjvFBvCYinluZa2McwPNlPjtxYrqkEe8T36MgwHPSID/pYLOal5rVa/7X85UkSJZ9Oo9Ymg2O1QEUMxbKvOB4PI+SsR0VnF/2OQ4yz0fE62O8zPNxn0C8GBfkl1aMFxGvjchMLzNuPJ55bea9QOa18Z4xDr+Z75rfszmyB+hmNNDREK8MiI+xjga7oEDaeUNRgAo5VlqOkolot/KzVXltXowbwfbK2sxMGxkR9wlxm18Q0yINEM/H/fxsbLwmhnhuZa6NcQggxonxSJsA4n0cqw2ZWeFwOBwJ0lYqs543ScdMrhQh0nXMrH5fa7On2iVjH2Na+SKSu1WFnqWsrFdVVQiMBWJ9UD5yKXDwrPF99AyMadq7ntkGzJlYVITR4XDkBJywORyOv0OEhFU2Pupg9kc3s9EK33RK52taHinRuVrlzN5oa3Z4XbOeldPlqZZ1jY73ELlbX2QnNupXCrqOZXGYhZ2PbHg+Aotyt1oRQfwPYDA2y/p0Z65C3gk56R0ZKP5wyxBl2e/qcDgc/xFO2BwOx18Q4eBLsydFQjapZnbxn2Znj06+FGsZyRCBbsAYoodMvyxfxhfLt00wa/d9MuA4sLHM+FyfEh6WwuEL4sBzoveKOJnEh+PxHkDn+AJtY5E91tVldndWVOA3TKeQNw1+430Bv5n3ImSmD9jPPKe49O5AYu9qoY0FCgIDyY8YaXa0QgDvmpkuId4XrMy9HQ6HIx84YStMUHFEY50LyKx0HcUDyrOmzCmlwNe8//vd7GqRkW4DzL6ZpfOyGHjFbhehe2cNsyfame3EUjQiHh2qmN3QLKRimyjOZSJjS6TrpHejtt9V/GtEdhpB/FQOzmqSTFFDt+KTrZIlcHaoZXaH0m4RyaGe54zGZlc0F2HKcMOlp2yAnnGPQQq/mu032Gy89netmzxfI7x7uk/HSmZ3an9jlvPRc+6q5/2fnrOdjt/TxuxZEcYdeYdYLnXNeop7l655q5PZ8Q2TdRNZ/5de13Z6todY87FG8mV2YxHUsCpJWr67Sg6s7PG2riX9sCYwaSvsq2c7T+l0rGx2v87RbdxH77z03o7iC/JQ+Z8Tdo93zIX3zDI4YVtVoKSxZUxYWUOreKwqsI4qAiYcXKGy/9vCkPf5CBiRgkbe59U+Y4z+9Xs4igYiRUySzJqbkLanOpj1gsxIhxYqQJqeE5HZpaZZOen09iItLOa/rvQaz1xvyIkAqdlEx9pL1z9TGgeIjM1QmienC0qzqPW6Ii3M0A4PYzFq5odi2Zxj6pkdyRI80t0m2r9GBGc33Q/yl6lPbDJXVHnFIZSFoAl7iQAdqzSasQ+B0jMcrf0tdA/S3FFpXdjI7HsRKtbB3UPxX9E7rM/XxPPNNtf5j/XMLODeXM95q8gia++unb4b5Gw7xWmh9OuKyLFQ9vEs4aa0IXpfdkz2WRic9/hM+z1FYDnPe1ym+CzWzZqLBOavCqSuMMqpY/kgD7CZMays/ZJussA65YDxlCu87t/axbzPtyrP+F+Q3z0ouIVxb8dSOGFbFahQMgHhcTL2D8rI3qRWdG+M/EoUzoYy7p+oEvhaxvtT/YbJE1fiulWC4tdTBXO2KrhLVclcrnBVC7PDmWxxVdNaFcS046+Myu6qiIZ1MTuBe3tFVHwgI8zyUXTzMd/S3iIz34pc3CuSVlE6C2digeomfc02+9nsoHRB6O1FRPpONduX5dgE5gPcqJ/SEWGB2HDNbgNEpH63sDj1dkp399+S+aboxmSN0cv/SOYZZILmfSCJsk7MpA7uUHqL0CMqiRR4tzqLjE1eU6FHUrY4HxexZl1fEGdoDxM/6/z09DyTOjf5Ppk7C9AFDM5R+YYIsp7oGnqHtQeafTUzWcKHtFj+rflPZo9PTD1rQkhT11zSJJnwdONBImmKs9/wZB+iSvlgPkJwj96He7NuYxgbtzJ2xFGwUN5AuPACPyT7fpKINasMrDBfdN2hIvf9O0tPpIOnrMjmxfRWNb+lv1ur3GDbL0vt+xV61q5q+ISCWVDIfE5tl1Z4vZ3Zr3pf6rUCvbfjb3DCtrKQkkKy3pCi3qaCspMqKFrxr6tgxxULQkB5KayZSqxWEC3yddWKvluGmkWil64nGuNn7JMeY2UulfFf2oIiXmaagP14HdD+ljI4V+q681XpnKvAMlbH6zlDRZc3jZhuREyPkPcdIuK5+MyKQ5fT5zJUeFHC2B4dr6T7sfpBnGk7II2fb9orc29H4UD697rIzFoiUcyMzjI5R0iHTpUuLVb+svzYbS2V5yJK16pxAFhcGh1jOR0QyJHykkH54F5VLD/2NDsvXVaNsWd4zKJ6R8Izbm4yGSddpV1FYrbm60uByZrzWitIFet7PijiRGASUBBnaiddkD7SUsRk7tA10+anS/MIYZZ4PVdXEUomSv2Q8Xc69t2MZHk5CCBp8sxzed4MhF1d21NlgUlUmUCa/bf13FwTFvmW/UgfLRDQcG+RP5C58oijCKAMpEv+c9ndM6Sj28mO3tTM7MRM8kVGsk2IysWv8g6SD3eHoLPuctiJ8dOyECDl2V/3+UL2Erv5N/se44B4LCI9d6lIJLb9vNS+n6NnDZ5f4uZNI3M/pscvIfMdMkGc+MxAz0c9RH0U6jkdZ+kptrHt8NmlSp15bWba8d4gxsnv3o4Vws3EykKKtrkqD5bheGiSWZ3vzBqr9X3YSOkfCosC6pfxK5uInLWlMKaKW6Nc8sUcYBboD6er0kNphS6KTzcKY2RQZCqbNXUtrf2tdbyVtlmiinFArTD6GYreQvsM8M5ELDuPqsJt2VcVX3+zbVncV2DsEOkEKB2+tGut9MMSJNpnCgeOgZ66P+8S7hfvqfcpJ41ZU+d6KUDIsEusfUfYXM/L2KMySuMZGa1dhprdpYopREIWis/70oqN45gimP6hWnrvtXV+DeSVeW9H4SGV+ViRp0vUuDhQlRCAjNRUPn3dyWx36fhL0rGn0qXHWDEDxHFmgTShH+k+6wzeME4VjQgg3rYnuE75jQEiLG3ACJQvcLEqJ8oAs6UPn6MDeawVBAtydIKe7wQ95+WjdVB6FhefDuqVoWN5ESoghcyxcbw7z0KZQG0z9Y94XBKic1wh81L2UfOlyxdph2EQ7EJyM9PKe++MU46igPLhdJEz9LXnQLP6P8qmDTJ7k4ZCar/ovWDcYm/pZLCTOkY2dlC54GMbdBGCHhZB1zni8AU0Ni9Ax1iiCp1eT/aSuqRB+cS+M6aR6WmiXjFFDbY5LhcVoGeD34EtBqs+UP2DfacMVtD9GWrDOqFcz2XNZevrUz9on3RC/SHU1TGG5vDLMwVwX5UV7DLnqFs4R5wd9A7UR+voPdin4XLwCJFalWNWTAgKrmvr6V2w7d0Uj3oips27xLqrYZp+qO/ivR0rjUx1cKwA0RC3l9I1kwJOVOv4ZRGSuSpFEI7+a5j1U/iovdlvXcxubaHIOnemWih448AjLc0ebpN0pbzcLomPd2pA52TsDNMifKDWDKDlNKxbsoD6nc1lCBQ3fKmnQkJXEPusT7q0FAuUO8ByKCNFDIfNUMWbtuIZK/Oxni14Q1TA8L7xzIFMqvC8oOdiLM+bisMYG57tRt23VFqYIVF0O/2oc3STvaz4ffRs9/OewqFqOY7okTzjpirg7+v9DsTrpmdpI3nRJcwz022AfC7AO6N0eRymgnihdfLu36TyCB7G+EKOwoH0YFMZVLpA11EetlLYSBULYAkcKoF6MrYssXbtqGRZmkykRST5Vd6FDxWE+Ur3UZUVuiGp2OZgrBX4hbzsqEqB8WpcSIOG9WwZ78W9HofAET8fBMKD8SdQ4Qks2QMOqK0KpJbZNeiREFUpPmNE3A/kUvrIe1Kx0o2Jp4+PI3pJBnjzWIKO8Xm99byUVdb4Bdyea/GY0Yhi7Bpj6CABgKWBeIew5m4GogHO+0yOQgR5qAyI5HmDVN+/lK5+LfvJeTxtv3dNhrMwRrGv7Ni6isc4XcZosn5me5WNSWuq3Og4Xf6DZMOIj817XvZNamGnSpeCTRTwOr+ttPjaeaDi3sIHO+i59Aid5Ri6xn5E1OHvpGcj9GzY99kqK32kj3TJMp0O9QFrm2KnH2+lfV2/kcox5+/WPYfK9mLHf9D5MKSH9JUwH8PEc0yRs4fKz02qr6KX/APVCw/LLhD/fh1/W/Y9rmd9guoSrsW2/6T3JY0uXKeyvq3sCffm6+rhafrUL93Tesex8nDCtrKQpJg2gM/48SYNlELfLMLSUMQJpatBAVEh2kitsnZq+TDNAAOPO6pAPKmKijXYAOvE3TJWlZ0K504qZJurpcR4ICoD5nOiAjgnHVPDvU76XRWYWm1fzExaYLvJEFBgdta1dNF+RNdLPqD1dooKyMkqhFsyHkjpMh4jLPKeGqYw2ajeKxJRXNxUznV0/MSRFhYxPlnv0D4tsBT2Hto+SRX1nkOTipExSLeNT86zft2xanmxdippQEpDN5PSfVTvRtrH63220zszPorB2rS26BrDE0F3LkaTezMOCdd/y1S+jkKC9GSOZM/Ys69leId1VyWjyor1Be9WPuPpYq3C49QAGbOO2WkpIaELHKQ/iU4pT28cl3Q5ssD0jF5m00XoqcD4uAA9fjntxnxJZelqCLzuP1e6wXqMgPFtrE+Yn6XiFkG/MqH9Z6Yk5Qmy9JUqCtZpBHzgAIJHWYiXRhIVy8ElfyZr5F6tSnOI3v8q/ULm5uu5WB+XypBKex9VvHFMGl4Snv2c0QkhvUdl5fe1Evmw1iTrNXLDeI+8945kwVEEQPbSszvpDRAgTt+LWOyb6jb5WkV5zlqZHWXbdxiSjMu8UPZrPnZK+jJPcbBpx8t2kdyz0ucfVE4af590k9L4OFnxH9M9WIcT3KO64FLZeqa+QUf5AKWaWB09FHwMM17pDVYdkKn70Xt8tgjSKXpO7HsNPQvqR0O8coY+4cWKPSaQRfT/KJVb7PWtCjQo6P7l3TeU7eVjGL4Mxz5fpToKb91t+mUNU8B4y5tSPa6vczRMaHDhRbxF5Ztn7fNrIg/qCT7WQRiUHe7NRzyke6/eu7WI6MncO30fx8ohQxUcy4WUbpIK0BYiZIxDg9ycKDKDR6ihWlYDVOgOhMQoDh646HmghdRfFQ5eA8DC7F+qwEK8IDy04LcTqcPw401oqEJwc0qAflMBuEUFeqwKzLOqhOAtYTC2ChpeN8YLLXXZ5wGE7QZVGjeqUB9Mq0tx6erJ7HqKg7JJF1CwSBNX960iZc+llWkonHpH0qTi5pme03scLkM0UkYpdG8JH+vcnTpHhRu8FQIVbgMV3vWqqEUmGdyuwvym5EfhB1vSwtNzYGAmSx7b/KZ7q9ILY5aEJlgaL9SFB+nS1yJY7fvLuKvyOVN5QZ5sKSM+VfkzQ/m5mbaZd+wG6en6MtA7S+/Ra9xMeJj2lV5QGVFLjBd5YQD+jtIp8vwspddrYLI4NOevlAHn+hOlb5dpO9R2Cu+mlRqLVf+Rp9Jim3K2xzBVAnqOoB+pvnHuZz3/OnquY9Q42E1pb6b7E/dx9FT3vFX6xzOGris9M+9LpRqfuV96/UE6xnN1/0VxaBgpLjLhOB9PPK8yydi7fbR/AY0sXdtX1/KRwv/p/Bl6Vz5c2Frym4490PVX6x25d6gEtU954t7h2fIpx45CgmT/kPRiD+kLDYy1ZLOeUCPzbJEYcKXy8zqRlfqyvYw3ZIwmpA3QkIG40MC9XXnOeEUICvt8kRyHrUDafpMNxE6Ch6Rvz+uejGV8TPmPp3lj2cM11EilcY1OzFMaS3Vb0G0CGLt2gwgR9r2+6pAw/6CQVjuhSPCBTPzgJl4HWTtPZeEC2WGcAy15B6W/O44A4Vzp8Zt6rnP0vg/o2b7S8wbSKPD+76Knis+1C5Qo6eOJA2fq2vfU0OLjIZwNvEtFPVsYzypQ1v+nezMuFrRO7+1YeUhFHKuCMVLEo6V0XQckBZsv3rZVQaQ180GnxFV+nQrSZmqxgFBeJOXoCaBQVpCiQvhoER0lMnWcjAIN9TdEUqapxDFVAAiXsC1jMkQV4Ycq6L1kSPbSNT1FgCA1FPb8lP4RFZymfc1a/Zy0+kiD9Aih/OhfGFeTAc5B6EIB030zyR0uf7B0zEL6jGzHL+XCBwYc12+8FFKIRwLgeYjXUuGCmC4/sxU33FPnabECr8OKAMqj30Rm7pWBvVbG920Rk0DuySSdm6B8vJtzqpxGi3i8Il2D5HAeUveUDP1A6WvIax1Dn16Tob9K8e8QafteehyyFz3RBtffKiP+K9ek+nBQWgk8o3svVaYMoCfPq2L5gEYF98mE0hii579L93pRaVO5EHdQmv4APSvPSFljf7J0ES/44IxnppH0qCo3niu8G8cVZqmg0rV7p9JGhym3T1OxUQmn10JS79H566jAeD6eX8c5/1N675lcqGPjFJd7D4M8cr2j6JDqyToi6JD9xdrHS1tWRmh//bLqx9NtRHZkryso76J9pKeCrAuNVNkuxrMBprg5qlHSNU+PS/AUK2709IZfDJyue0x6CvYRccK7BsJHNHl0IjaE6Zlp3k+kUfZ9iHQqzDogpI8UCGTczkTwNisuY9rSzYAa6TPxsU2w4eyTgH6DXRfChzHxAoHTNLRp0IOQdvruTAtEdDzK8TnCecVFdiC+i2PlkYrOsUJI6xgY2kwBDFLh+yztjqTgMiEmUxDQ4l/jO1V2MsIgKmsESjpPikslhjdrXbXG1/rRbKP+ZtsPEiFURRG7l+LA1gAlhBeDUzc1TcpN9GzlhymqEP5QJTBCBDNUTALeEcYcVFeul9IvYzDygvRj90xUDp45div1oIuSm2ufQa5lFCk+YhjPwI6eNU0ipBXJGa3WcELX9pIxA7/iaUjB/fLeO6/8HIWEkBlpIF9jhoLMc2xzPmYY8TL3QTyWmV5E5jmuUYaX1TZLTOGJiJVcvuD4ss7FZ+R83mfiNx4H+T1zvD4+V0Tm88brl3dt5n0A51Z0b0ehAwLDh1Yhz2SvaPDOQReVP3VEQugmhfg3+SlprOPRYhhHfhhNw1R4QGms84Nsna7pIzuP5ykzn0M3ekrcfxDp+l4NBuYEZLjBL7Lb39FQWMY9hslujpJ9/13xaPTExjc9NqTJjAQQLZ45E3E4AD+EeDo0xIUwnln2mQ8FmFeOCDFOeF+eNwXXkz7jpUF36gZtV9C1zKlIL9N0pRvvmXlvkOfRHCuBZaiD4x+QotIFysDTF9qbvdI5mW+HcQtvTPnLI7SLCtz5rZLxayAqaRjoLwRPm665X4WZ7k8m6Dy3udldarmRbmkpO1MIQJDogmSmdTx4AA8cbnZacLRg6E5Zqv0plraGYiUQg54fA0DrhsGjffUezEYPIknC24W3LCYZvYIcny7DwPgdPnb4Us/0ip6bjwPKKz7GAzDQ+lWda6w4sfUJiZsow4I3EGPwjq55UIGPJUaocL8i2ZVS+rTeeOa8947P5sgRKL+pBOhC3VQNGMpCXh13OFYrpG/0fDAYnvGVj8q2MSCfY8wnOEn2jTG1dG0y5ouxxtjEaGv5wW6G3gIFxixipxkDeVM7swtk37HjzNWGHR6a2stbRQLv13nmN4QkPawGOcQRO0h3+2Idy6v7PNPS34zwi2wsXnB6bN6XbX9e9QmXxsZ/tKOxHuIyvF/Ba6bfF3Q/TPadLcyelhz4GO10xpjpGYakz/uc0vwf49JSeeFZpD6h6xbSyEcU96pu4SM6ZHXjeB2XHKJHMe/4zfgujpWHi2xlIUkxcPg5KXZvEZ0easE8re2tBluYaPRpETAGcuJF2qNOMlblSxEkiBXX9hfhYf9P9tWKu0itrfMU+OyayWWZb4rB3LjhZ6mQMHbmJ+13VksltJKk7NNUcB5JvWp8dTadgpSZg4rD13Xc54fYvROheBf+mTw/Ba2/0t5nWBI3esAYDMtn6YF86lo+ouA8pJT9w0dYmPATwsgXPtdKHsxHNVRpMfZhuAgYcwthZ0Zqm2uDcdK1h+het0s+jM9g3BpfC4ZxUWnajFmi2yCMudA+5JLrg/y078gt8FVpgOe9o6AhHaNbnA+iMD/byBbLrIUxiIxNxP4yQTQ9Knw5zLhFPlBgMmWAvWQs8cfsy85OkM1j3CKTQDNW+Wg13iFzLKOG7X9Gtg8PHgSLZc0YC4aX9UnZ5sncWHgpb3douv2J7CQfoNGDshRKm56UQ/SMP8lm80X+CXoXxmTiteNa6h3sKZ479plbkQ/h4lyDffXLxNDMH8jYMxrT99FLpOe7VnUZzoLaekY+rqMXhY/dIKY6ZP20vY2upc5hmTqcFNRfVzBWTfFjXRDGreoc47WZqofgWDWU6nPD8CXvDmiZSL4kAgX75Gizi48y67CWSldy+F+BgqVCxlc8EKslFBoKkhQ+lHSd59wi4hE4FwPnCZn7xNG1uJpDBUWI+UDa2iZp7hWu0bG71bqjFbWdDMKbKuD/yLe898lEeq60El3MvTLjETgGuCnIm1a8Js8zBmRuEyf+xmvZ1vVBPmxnyg6s6N7/BXR1vPK4moIjZY3OFctMDpcoyLDax8ebnX+gWdd1S+Y7OpYPPOZvP6eatr/ZJhf/N1tXHIBtH/G9WYX71EK+U0wqOfyvgU2S/WEOsUCiCNgj7A/b+g3nMj1f0V7ltV/sy34x9IQhJSzrFsD5TFuYpss+U0WxegA9Ft0HpEnG+0SEg0K8TybS5w/XRPsK4j3z2tO8aaXXlNEzh1VFAOfSeOE421yf37XaDvJhm3txjrgrc+9/C9KjG/ikg81qXmpWr/lfaZckSKZ9Oo/4z+LKLSCtVGnD59UQlChBFCcqNIjnooLym3efOMJSb0K6H8C27rGUrClOs0oJWePr0tAdml/u5b1PJtJzIU3i5H1GtgkRedOK13B9fP+IzOPEz3stv4oT5BOvzbwX25n7ea93rBiL1ZQtrZKNbHMtUHmjWDPnqEAtyD9OSQ/IoJSMA8tROFYdyFAIZA2wH+1PapuiN+wf9iq/fcWjnljINZnnM21hTF/brHdL9yFfjC6G9ORn+zLTyYv0+f9mXzPvyXZmmnnTSq8Jz5V5Lt3+2/Nmngdcq3NBPhxP9wNW5t6OlYJ72IoLVAgZ/Lp5tWRMwY+zdCyzADiWjVzwsPGJ/FeX6N/3svp6YYx2LkEVRf261W37zXvZwN9+t6/6DkmO51IZoQKcOlH6vptZD9k797AVH6i8MtSGcc0MTQnTwLh9XzGQUQ552JywFSdQCcdWjrdOVh65QNgAzflZU9PmeY5httk265a1N8+taS98Mdd2v3ZmYshzqdLDPpRTjV+ZOYVy4MVLEmED2HbyMK83yrFsOGErYShJhM3x75ArhA3jlauGXoStT0+zd040e/Jbs/3u0LFcI2wRVPqEko6SRtgcqw4nbCUMkbBde5pZp3a5Sdgw3jhdMscV5BJwODz/otm9v5htcp4PyC+JiITtZLMnvjHb/3Ydy1XClivAtg//Tg2yR81uudlsWnI45xAd6iW1Dl8eImE76nCzKhea1W/hhK1Yg7E97+xvtnMHs2ZtjTnQcgoodKmKVqpCDVsyTxZtidhKLrS+M1FJ4csPzH5W62sTFeo5yWFHCYITttwDhG3UT2ZjjjM7/NigAzmHJaVVx6UTdc6fIn3PNeMu8IX8PbeZrfGcWe3GTtiKNXiv0R8rfKGMjE2RHMJ8sz23aGAXHdTVLnusvz31ztikIss1lFWpbr29Wd0uf7VIHSUHTthyD+TtAmX8L/erEZaD7jXZsTo1y9orF/e0ufMX2Y4X/2CzWZMqF8c3V6tv1ukwvbtYfEnkrDlD2Mg8vGy8H9u5ZsBnmp22i9l1O5qd/brZ1c/qWI3kVM4g5jveVf/6qmTCCVtugvwln3PRtqsx3ryB2ciLE6dSnbPNpjKOD49TLiEStJI83CklbCWfi8eKmnFLZCi/uRT0zvPTroLwq0Keb7ySHGK+41nzCtzhKDmgss4s47kU9M6L9cs8bzP1y2iXXJVDCDkAnxzC4XA4HA6HI8vhhM3hcDgcDocjy+GEzeFwOBwOhyPL4YTN4XA4HA6HI8vhhM3hcDgcDocjy+GEzeFw5A++wCtGgaVUQfjJOF4sgsPhcKwATtgcDsc/AYlgCpjiEuaZzWWOPWER07fwmX9+8bI1pM/ucDgcy0LJnzg31zHL7IQdzW7Z2+zUZ81ufFHHWAzd4VgWRB4a15GuSGfKlDIrq2ZdtjuBWMSkUS2z9Vqb/TnV7Kthao1meXOUKQEXS7CEZ75X+FwHcnEVEse/wwKzpvXNhl9hNlukv/nZZtNm6DhLdjlKFnJmpYPVDdahLE5rlYmwHb6b2X0Hmh39uNndT+sYi6EXB1CjsQ6oT3ZbuJhrtoZMwoD/pfuOAsd175id8Yg2qiT7jiICk4sXly5qEbaqDc2m3CgzP8+s5kk6xkoHxYmw0UBhZYbiIvOighO2VUSqUNt0Masto7qomCgYs19v29PskPXMHv3K7LVvxX8gQVkOONoCKenbA8xmQpK9877wIOPfobnZr5eYvfCj2SkPS/zZTiRUHsvJhlWrmHSNzqZLNMuJPmVz/U5mTxxhdvkbZuc/qYOVk3OOQob0p6z0Z/uuygKRCLyeWQ/peZ0aZrfuoyKr7eOekN4z838xqMtZo76MbPrXI8yG/KkD7hVcPpywrSJSr9qQK8za1Eu2HQWP9heY/TZaG6wH6ygcZBC2B74wO1wteKuanMp6UE4hasXBK6uGyPprmX1+phO2IocqxKpqyP55bUL6HYWDU54xu+llbRQX+1JUcMK2ikgJ26DLzBrXNDvreR3SsVJZ7vnhy7nyar1UVatxpiri+WqJlcrmykzPu1DPeMzmZt2bJoRt6B867oSt8JBB2B75yuzgW3XMDerqhwjbZmuafXCqE7YihyrEKiJsf1xjNmOu2aWvqkqkTsx2L63sJQQThyDriWa1bU+xcL7Zuu3UENzA7Hjp/O2v66APBVg+nLCtIlLCNvQKs4oiD02O146E6F11qxlYHhGGx84w239ds7bnO2ErdDhhKxw4YcsepIRtwg1mP8verHumjjG2qjh4aosbZpttrwb5a6pDnbCtJFLC5nRjFQGfKK1CHMb0eCiwgFfQ4XA4ChN4rPgqOj+b5GH1BXp8HKsOJ2wOh8PhcDgcWQ4nbA6Hw+FwOBxZDidsDofD4XA4HFkOJ2wOh8PhcDgcWQ4nbA6Hw+FwOBxZDidsDofD4XA4HFkOJ2wOh8PhcDgcWY7iS9iY0LAoQkR+5wojFDbye4bCCBH5nSuMkC3I79kKK0Tkd64wQmEiv/sXVgD5HS+skI3I7zkLI0Tkd64wQmEjv2corADyO14YoZiieK50AM2cqcBKA4WFuJborWZVKpg1OkY7hb3SAWvcMeFg+iwFDt5tlsLCsFc4SFc6ePJss33WkZxPMRs7SscKc6UDJnekPPAs2QB0vTCfRfJvKpMw6nqzh74wO/QqHSvMlQ6QPXlQmO+MEZ+hUJj3nGPWu5fZl+eZ/e8Vs4sf0LHCXOmA8k2+ZoueR/BcLGIuPSw0YMsrmc2+1+yXP816nab9wl7pQPcP9yys/EDOyBhZFyZmm+28hdlLJ5gd+ZDZfS/qGOW9sIB9Qe8Lqx5dHUhXOih+hI2Ke8Cz1n7GBVa9RnKoMHH/TedbxQrl7YBjL7IlTItdiBj1Z3kb1/U1s7rNC55EIefBb1mbCSdbrdrJoUKDxHrOKYfYJuv1sENPvMTGjJ1UqIZzwNhuNmf9ZxKDVpSVWVn9fXW6da32mpUpzJUf9M4NG9S26y8+3j7+sq/d87DYBLIoJMxWI+GXMieb9TjabH56sCChSrL0Nxdb14pPWbnCbBhIzp06tLALpOvPv/6xPf/qR4Wq53NFGPsvPlzs5IzCkfPKAD0fO8gaD9rDGjdckBwrJFSQXX/qnsts1B/j7MRz1FopZE/MsD9r2+Seb4pMqGIraDKBnCeOsgb9d7RmjQqZsUnvN16/h110xlF2412P22tvfVao9mX6NFVtVS8267JP9uj9ilBsCRsepveutE+vO9c23C45VJhYLMFRh4eFgQsZZ51ids0PP5l17WZW0LYMOX9wp716/rG2g/S60CGDtUiCLgo599i4lfVtPqzovQ+6d71vNrff3/vQKtZNjxUi5qn1XU7yL13Iy4QN+Eq29NBTzbZUpVkYBlWVRZVPd7XfX3/JardIjxUikDNLsZUqZF0fOcCs9Z6H2uLNHihcL/ryAGH+7lO7fKuN7dz/JYcKE4skBxZQL10Edme//UvZk1P+MGvZKPH4FSTw5P3cz85cq7tdfWNyqLCxSO9YFPb9szfMNjr9CtmXcwrXi/tfkBK2QuS1qxFlytuiQm79RFCQi0LJwGLuW5iWpAjljGYWlZyXlMmeFbiXlKlkC4soDyqItBc2WQNB58rQYihEFLGcC5usgUTOjLPIMkjpFhdRzYQnuyjIGlhSpooUoRBfXC8a6pQiQlHZ90TvC9OVvvpQPAmbsLgoPR9FhELugQ0oinsWKbLwfRcXp7EWqwFF9b4u5+xBztkdwe174aA4c4diS9gcDofD4XA4cgVO2IQlKzG6dNHi0vZZv03sq182SI84VhVLlqxYzosl58/7b2xf9N9opeI7Vh4LF61c/+bEafXsza93sBFjWqdHHKuClZXzlBm1g5yH/dk2PeIoCCxesnLV3FcDNrDPft5kpeM7/o6V1ftBozrZW99sbzNmV0uPOFYWOauZkIFnPtzPDrz8Wdvn4pe0vX96Jn/c//oxdurtt9trX+wSSEV++PX3TjZ6QrN0zwGQ8/Mf7xPkvPf/XrYn3jsoPZM/HnzzSDvltjvspc92twWLGBn7Twwe1dFGjW+e7jlWhEnT69qlD19q+1/2vB1xzWM2cGTn9Mw/MXteZTv9jlvtqscvtO8Hr50e/TsWLCxvPwzuZXPmMw+BI2LarBp21RMXBjkfetUT1m9oj/TMPzFfMjz7nhvsyscvtm9+7Z0e/TsWLCxnP/7Wy2bPLcw5D0oOXvl8Nzv4yqdt74tftoffOiI9mj+wSyfeerc9/8leNmde/no95I/2NmKsN2Ly4ifp+XE33Wf7X/q8XXD/1cGGLAv9h3ezo69/0B544/9szKQm6dG/Y/yUBjZA8Rz/RM4SNjw41z51nm2/3su2f5+Hbd6CvwY5sz1pep10L/GuffLTprbDei/ZJYefZaVLL7ZFi8qohVwrjUGcMnbJw5fLMBwetvNrbSyL6JVkfDNwPVVKF9o2675mB279QCBh0aM5f0H5QCYigndNLdyt137DrjrqVCtfdn44hicigv1LHrksFHiX88rhthdPti8GbGTH73qjrdPpS5suYhHBduY+RHiwWsBX/t+ptvsmT4djM+dUs1kZpGHEmFZ25HWP2MARnUM5yCvvxcqXXPSO3vXyifb+91vZcbvcZBt0+dSmzvzLPkyfXT0Quog/1LD7achadtnhZ9g+mz8Wjs2cU/Vvch45tqUdfcOD9vOw7kHX/ynn0u6FXgZ+GtLDLnvkEtuk+/t26Lb3BvlFWUGEM+07cvz4p81twy4f23XHnGhVKjL5ZKl/2J1rnzrX7nzpRLc7GZglnYWkVas0w47Z+VarU2Pi3xoYkyXnufOTD1uQ/7e/rmsVy8+1e884yNo3+zUcR87Rq7lEv89/sredcdfNKgtV85UzNidXkbM12zixeBSpSd3RttMGL9iBWzFrpdnzH+9tB13+rB0jQ3n09Q/ZuMkNQ+ts2Ji29km/zez+149Wq7enKqxH7fib77Xz7rs2ELzH3j1Era9W9lHfLe1/D11uVzx2sV3+aPJd+oSp9YOHaVkei5KMidPqBjk3rP2n7SjCe/DW98sULrGXPt1DMnnOjr3xATvi2kfV2mpsT75/UHCXfzlgQ7vn1eOs39A1AzE4QXI+557r1fKtbE9/cIAN+7NN6Lq4+MErg0fj4gevCPfCOJB3Xw9cP+w7Eoyf0tDKl5tnXVr1s6N2vN3WXeOL0Aq+8IGrgnwPvepJu+m5M0MXxfVPn2NlRZSveeL8YFzRa1rER17zmD374b6hsrrhubOsUoU5dvFDV9jdrx5v/3fDQ/bBD33CvV77chf7P8WPRjqX8MfEpqGR0bnVz3bEDnfaxt0/CHLAHhx57SN22NVPhEofAnzd02dbubIL9HuO9H0D6f6Bwd4g58fePVRyLm23vnCalSsz3y579BK746WTAnl759tkLqN3vt3WDr/mcZupSs3xT0yYVj/oeOM6Y2y73q/YYdvdbaVKLbE3vtrR9r8Mu3O/HX714/b7+BaBIODRwVN0y/OnBQ/0Udc9LLtzj512x20hv17+fHf7ZXhX+/63Xnb+fdfYNU+eZ+fce324F3lwyJVPyfZvEfZzCch4ouq36lWm2qY93rOT97jW6taYYL+Nbh/ke+xN94e6D3s98Pc17In3Dg715fmqN4eNaRN+T7zlbjvsqseD7R/yRzt78ZM9bZ7KzbE33mf3vXZM0PPYsL9INv/WF04N27mInCVsm675QfA24MpFYXB3g4a1x9hFh5xrNxx3nI0c19Je+mwP22adN6x+rXHWs8M3tlG3D0OLYmP90hqjy+IpGVu8Qo3r/mHd2vxoB4mUtGsy2F7/aqfgXv9+0DrBld6q4fBwj1zChl0/sQ26fGInS8bImu5MgDwvPOQ8u/G4Y22syNpzH+9jW/R825rWH2Xd235vW/Z6W4Tiauvd6QvJ+QTrO2St0G2xhY5DsqkUD97mPlujRf8wDggvUd+ha9mQP9tZyxyU8/Kw35YPh1bs9me/H4wdRhYv2EbdPrabTzjajtzxDunw/qGLYp/NH1czt1TwStA1gSfzIuXToarwbhSpg5TsvdnjobW8t+LusuHzgYC/+Ome4V6vf7mTVa44OxC6XMN+Wz4SZLuD5Hzjs2cFjxkeg/U6fyY5HxM8nOg5Dbt9JTtkeIh0GE/cva8da+cfdKEdpzh3vHhSGNe256ZPWWmRjD03fdJ22/gZK1t6kb2gygy8IdsCCa9aiWUwHHmxrmz7Zmu9Z2fcdZMaEA/ZLyO6hOO1q0+28w68OOTHpBl17EnZlE3XfN+a1f/dOrX4xXZY72WRgqusc8uf7bpjT7DhIhUPvHGUyPeH1rLR0GDXD93uHuvSup+9K9I8YSrdd11FRjpba53PNUDO6DmhIb3LeW/b299uH44zlx32GfuCLLE7LRqMUL35kWzDbDtyh9vtoTePlD1pYteqHm3deIhd9vAlyoeRtqHsEnGO3fnmUA9AoGnE0/h577utrUUO2/ecJWy1q0+yO0853M4/8EIV5q521l03SiEqBSLwqVoDD755VDCos+dVEREbbdUqz1CBHBJ+p8ysbd+JhF3/zNmhJcwgbYhejcrTrFm9361tk99s63Veswrl5gbPw+cDNgqkpW7N8endcwc1qk61W08+yi469FyRtQ521t03hW4f5Ey39P1p1yayDzKsOsVaNRpuNdRig2T8OKSnXSc5L15SxiZOr2f1a46zmjrXtO4oyXmw9en1llp3M+y977e2L37eSIb6C2tU54/07g5A99xj5+0ZKqP7RAzwXlatNEOkeWzowkdHIVh0S3Rv+wO9Qdar49dq1dYLeXPf68cED0P5cvMDueje5odQNtbp+GUoGztv8IL9MrJLGLNFwwSPdS6i9xqf22Pn7yFy9XSQ6+0vnRwqHmT0yNuH2bvfbRu6g+bNr2DdJOcgw05fSaa1A4HG5jzz0X5WQXFogHRt/VOSF2oo0kjZWeT419/XCI2X39TA3GmDFwNZdvwT1SpPt5uOP8YuO/xMGzW+hZ1+5y2Sc03JtG9oQKPTjMVkLGE92eVa1SYHslCvxniRsHrS587B+zlXeTVZxK5O9Ymhu69h7bHWvukg22Ktd7Q/QXm6dfAe9Wj7nQjdsPTuuQO8lsfsfIvdc/rBkuO40BPCh3nYZnQYOSP/RYvKhq7mViJmlcrPCbrN8IsZc6oHr/5vozvYvIUVQ/loJeJbrux8W3eNL0M668t+ffTjFvbJT5tZlUqzbLMe76V3zz3kLGGbLDJAC3WvzZ4IbH/k+JahoJ5y++02ZHT74D2AbCyWUQWMT6CAY0EXLixnm6/1rp242w32wJkH2JE73h7izF9ULhgAQEtuw26f2ANv/l8wEFut/UY4nmtgnB/dRHts8pQdu8stwbtAF/FZd98YWr17bfZ4MJZxDAMVF2NMkDey3LTH+4mcz9rPjtnplhCHcXBxwDuGedM13wsVIuO08HQ6/gJjQMiD5mrdnnvAxbZmu++DN3mwDOSxN9xva7QcYNv3fjmRv+r+0JWpX7okaIxUVBk5ZNt77Kx9L7MnL9g1eDSpwCBydFEDWsTV1Vi5+snzw1iWdUXkcg3IAzILsTpjnysCEcM7Q9cQXZ1tmwwR4XouECzGcCJfgLw5VrbMgjAs47S9r7QnLthNxPlHNQxrqiyUTfJEWL/rJ6GhSXd1BeXL+p0/Dccd/wR5Uab0okByT9z9uuAZxu7QnUlX/16bPhHIWRx3Rv4Fu6MqEftCAxu7AxE5ZY9rQpz5CypI55O8gHxA2hjG8aEaPLlqd2h841VmmAXjjvHOj5vcwJ7+YP/gkd95g+eta5u+Sz8gow7F1tAtijzxSp4gOV951Ol2+8mHhzhz5leW3UrqALB975es37A1gxeaBnlN1cu5ipwlbM+qJbvvJS+GcTi0bLfq9VZw7y5YUN6mz65hn/+8sY0a1zy0DAADIBk03Kj2H7ZW+291/b72sRj/g28dETx0oLlaaC98slfwvIEd13/RRo5tbeVkjNfu+HU4lmt48dO9bJ//vWT/k5wZj4CRa1BrbDCO02dVD16238clLTCAAUDOoQtackaeDAh++K0jQ6EFLRsOs1e/2CWMBwLI+c9JTdXaWxy6nxx/AcJ2zj03hC9v+R36R1vbaf0XRBBYi6hUIBWMzZw5u1owpIQZs6sHkrDJmh+G6+k2+uDHLe0h5QHHIQ3VRZQveODq8Hk+3lC6vvnAhLJRtTKrqOcWkNsF918TvjQ8997rQmMEvcRjkMi5dRjjhNchfpSBnBkysVH3D0MayBlPAmNmsTd1a0y06lWm20UPXiF93zWQYbrmvhu0rnVTJUhDx5E/3vx6R9vzoleDfb/9xVOCfjatNyoQBsakfTFgw5AnEAPAQPlps2pZ7WqTrLfIx8uf7W4fKr8ef/cQ+37wOiEO3abv/7B1+IIaMrHj+i+FMbo0LGm05CKG/tHODrjsuWALzrzr5tC7sV7nz0XIKgbb8cNvveyHwWuHbQBRw+7T4Nhh/ZcDeWbo0Muf7RZ0HNCT9ceEpnb8TfeFuoG8o27Gu7zZWu+GOLmKMm22PvniYRNqFh/qRr6P+NIO7vOOtWqXHPo3oD8dpZo9p0roJz9qhztCtxAkYfzUhqHS2XG9l61ji19Cq7lyhdnBjUuhZezP/IUVbOS4Virgk4OC0lXKGAiMM4SkW5ufQvcdY016KM2t1/nvLbB33jH7csyxZvXrq4ZIDxYUkPPIH22fjV6xjsnwj38F5IVRhBAwpuT/drotjHHq2f670JWMzDF8HZsPDAa1UoW51rlFf2veYKTk/FEgdr9LzjWrTglkDKJAnuCKr6cKDU8E5O6tb3a0bsqf7Xq/mt753+Ouh+vbuOqScxasXlJ5zBN20gG/WYV/ObMDxKxZg99t3JRGVqH8PDtyhzvD+M1a1aZYu6aDQ1cEYzOpcMgD9B5ZQwjIj14dv7HR45srr+oHbxweNrwLXIuHjXhN6v6h+ywKA+KP3vm2kHf/BWNHm9396kZmrbawAl9TEZRSVo963k7ct79VlSn8NyhTenGwKROmNLAykjljAPvIrtSoMs06SK5D/2wXZLWJCFenFgN0fHrwFHCscZ0/g0fuj4nNwmB54ndp2T90p3Zo9msq559CfuCtflO6fpTyka6j/4LJ481ue35tW9Ji+4K3JysLPgAcM9o2a3O/bbJpcujfAFkxfhCCjB05ftebQnfaWu2+C963smUXquHyYpB1C+kr9p2xVox/3UAEgUFYI8e0CuWBLrkaVacF+47XjrKzZtsfZHfGh6+C2ygfdtv42fTO/x7PvVjeBsw50aQYwctdoEDOEybY+o3usK22Tg79G9B4qynZTJjSMHQJn7r3VcEetG82SDKdZRNUl/LRB/KiK5lhFa3U4MaWUJ+i+0P/aK/6tJz17vxFqGvJu7o1JwRPdO81vgx5MHxsGxs3uZGdvMd1aSPo32PEb2YPv7eV7Mv6hWNfVgekD23qTy2mi79/eL19cPXptlkRLP6+KmB+Jb6Uue3kI4Kh/q84/TSz63/ob9a5sxXK4u8f328vnnOE7VIUi7+vAhjTc/AVz9gNxx8bPHj/CSoYa27e2X5qIjlnweLvdb/f3oa+9YZVr5cey1LgdXj3u23slSu2UsX43wbC9/3SrMeR55htdkXhLf7+xX425OUnraFMYTbjxmfOCuMJX7mij1UXGfwvGCIV77DvMbZ44zssqxZ//+FLu6TP+nbBxcmhbAUen33/96JdevhZtoManf8V+xxY1Z6ePARvQsETCRyLAwbYaWt1seuSj12zFnS57n3xK2H84RVHnp4e/ff48A2zzc+6TvZFFaov/u6IqFhurp29/yXBxe4oODBA9Yx9Lg/jThxFA7xGFxx8wX8ma47lo12zX+3Cg8/7z2TN8d+Bl//kva4JPQeOggNjxpkTkq/Zcx1O2AoQdHfsv+XDob/eUXDo3LK/HbDVg//ZVe7492BwN9MjOAoWfOnLB0+OokeHZgPDvJJVKnojpSBB4+SQbe4NXam5DidsDofD4XA4HFkOJ2wOh8PhcDgcWY6cIGysWcl0BEzOynw7BQHWN/t15BphcsZcBZ+3F7icle6AEV3DPHqOfyKRfxKYOqIgwFd2zO4eP9XPRUQZM59aXBt3dYPpbfoP65bTcl4Z/M3uFNA6k3xxymS6fNmeq8D2ImNCnG+0IDBybKswAbfjnyjxhO2rX9a3A694Nqxntst5b9m9rx6bnvnvoNJiHhkwdkojO/rGB+3Tfv/hW/RiDOaGOviKpxM5n/+m3bYa13tjFn3m+AKTptUNa7h++GOydqXjL9z+4sm236Uv2P6XPm97XPhamP9odYHVEMZOahS23/52u7CcW+bi2LmEe187RnJ+Psw/tdsFr9u3A3unZ/47PvxxyzDJK/hI2+g6S4Q58geraxx65ZNhXeJdz3/DrnnqvPTMfwdT3nzRf8OwzTq7J0nn3/4mWXop1zB9dvUwl+MBlz1re138clhnlTkzVwdYA5qVamIjnzy88dkzwrbj7yjxhO3Pic3CgrIH9HnQTt/nijBzPi1WCmD0QMyaU3Vpi4FtADHI6y1j3jZm6icuMzff/8bRdvNzZ6glXDNMcslMz+tnTNzKzNosLhzBZItMiAmYcLEkeeOYq4sVIlhP8fS9rwxLRkU5h1n0hSDnBamc08LOor55K37i0MpikkXSePD1o+z6p8+yaZIXc1dddeSpYS3XCFq9TLAYwf0y08cjlAtg8WqWNTph9xvslD2vCWvuMTErk4ICvA9R75nfjpnGAQQhrxcHuUXiwHqJ5953fSBqpMXHBVcedZrVqjYpnAfoOfoeQRmJeZ1f+sUZNCCWyHQev9uNdupe14T50PDwLJWzKp5MOaPHADmwnwkqq9ETmoVt5rq78P6rwqSv6O96XT6za44+Ocz3FUE5G6/8iEDOy0u/pGPM5MZh0fDdN37aTtv7Ktu+9yup/KsvnSkfWUYZRbuAzUH2mWC+SOw7eUkarF18zZPnBzvNnHhMKdGn15tp7KSM/D6u5dJ6hN/lpV+cgW6zYg/zZ7LAO2vgMicg6+XGuhO5xfdnKg6AB3rMpMZhOxOjJzRfavc/+WnzMKk3i+uT1nG73GRH73xrOAeYh5B8ieULzJ6bpM8980u/pKLEE7YypReGCfz4umrLnm9bx+a/2FcDNrADLn/exk5OPAZHXfdwWLSaCo2Zypmx/IhrH7V9L3lpqWen39A1Q+vi/xT3ogeusjcU/4fBvZRGYzv19ttEMFraPa8eG1pl4Ca1EA696smw/M/RNzwYSAWKd8LNMf3HbL9LXlT6q691XpRgstDKFWeFiWuR8xotfxaBWEsye97+nJBU/CzCzBxSdCGdcuuddv5919qR1z4SVkJgZQnAQr946Yh73r3X2Wtf7hJmGp84vX5o4Q0b0yashdl/ePcQ/7YXT7GDr3wqLCxPPkIaWKvxZNK//6/0WVGhpINJPVs0GB4I1RY93wmzg9OguOjBK8N51mXd77IXwkzvXw7YyI6SjM+++8bgkaPFHBsQzO6+3yXP2+FXPxYWaH7gjSOtTKlF9vDbh9tjOodn+faXTlKlVlb63zDI/URdf+AVz9gdOg4+7ruF0n84LEFG+njkSgpxRhZN6o5K5fx2WIvythdPtXPvvTacZ0WOff73ctBFygDlnzUW8cgdc+ODNiHtVnvq/QNCfhx+zWNhkf1H3znEFi0pY0++d2BYfYWG5m0vnqxKrJxIWn075oYH7HjJGU/2Dc+cFdLAPh0T0r8hpH/sTffnVLcdOg+ZYuk/7E63Nn2DDd7r4lfCxObgVNkNlpACp91xW1iJAp3d+3+v2Ps/bBWOI+uDr3gqLCPGjP1MeI7NYNWbE26+N6wIctcrx4c1pAHLJB0iu0N+HH7N4/aHSDeE7bTbb7fz7iP9R5T+y8EzXRJQutRiK116sfXq8HX4SplJzJk8nnrylc92D3HulV3GnoDbXzgl2JQTbrknyAHvP4DQYRMOu/rxkAdMtv3cx3uH6YBOu/NW++7X3vbOd9vaq5/tFuLTY7X/pc/ZKbffYfte+qLIXdKDdcsLp8vm3C27QvqvLLU7JR0lnrChZIsWlwtEDAWhEDLLNR602OqnpUS//GIRCRaknTaruv3vsHPCLOUsxgyue+pca1TnT3vg7P3CkjPMhr12x6/CgsEXH3JuICsUaoazQMIef+8Qu/CQ8+zOUw8PnqfH3zs4kBpayNPV+r70sLPC6ghPf7h/SL+4gwJNC/WU224PZIvlpMqXmR/WnVwqZ8l8rkgrayciZyohZMes1s98mMj5hmfPCjOJs3boHps+FeZWW7vTV9a4zmi7mDypPC2QtkWLSocJc1nG59z9/yc5HyYD3TKQCmadZ8HhiVPrhfRrV59oT31QMuS8PFBx/fhbLzv5tjtDxQRBosXKWCiAh5g8CJ4f5cmPanBArC8/4gz7VobyZxENGjG3vnCqHbHDXUGmLAa/7xaPBc/d3ps9Yftom9n4aSHjwbjzpZPDfe4+/WC1jG8OXmfWKqWhxLN0adUvLMD99S/rl5jGCatz/KqGBY0CZA1BwpuIpx3gzcFbht4jo76SQ7umg4IH/ueh3cM+ZO4mkekD+zxgd592iHVv82OYa4rlp5g1n3VF8UAgZ/w3979+dMibu0471E7d6+pAqgeM6BJmjv/ht55hiokrlf5PKhMsvp0rwO4wvuzce68PxJgF9suVXRDyJNqdyTNrL/XOYH9Zxu78Ay8KjRuWGAQsX1VW12F39tvyYVun05dh9Q/I+KXS3wa1x4ZlmFjaatDvnULj/JQ9rw55R17ep/yhrsGujZnYROlfEOqGkmLfUcKqlaaHpRjppr/5+dODbk+Vjkav2sywfGNSBtj+WY3qw7a7y/bZ7PEgB7xhr3y+m301YEO79aSj7PyDLrT2zX6Vvj8TrrngoAtsrfbfhCXDSAcHx2WPXGLrd/nM7j/jgLASxbVPnR/yde68iiH9w7e/K6xH/dQHBwTbVtJR4gkblRNrTHZr3TcUwjqqvPGkMdlqsp6ihSV7SqmwsXBtKdE2Zq0mflsZWRQD9+7oic3CAr8sncFSJXgvIFws08PySxgJ0qPFh/enab3fbZ2U0EHsBo/qqPuWDfdhKSaW5WjbdPDSLtjiDrxmGM+urfuF92Zh5YWLyy6VC0DOpSUf8oT4267zWmgRd1FBZDF3CjRdoX3WftMa1/3Deq/xeTCY1WUoWDqGtVqpoIKcyywSweguIvdHIM8sZ7Ke4mNM8UhQyW2Tps88bbPmVAvPUJJBNw7req7V7tuwBA9r2AK6LkCFcnNDfgCMbT0R5UCKJb+aIsl0n1IpQUhYSq1Vo2HWo933Yak1KiOWXmKRd4TLnHd4Hwb+voZt3uO9EGfzHu+GZa3wVkCa0QHSp+IjfZYnKwlAziyXs1aHb62nKhjmWVyyhAmcE9kmcp4fJlZdLF2nwbCXyC4LZNetPiGQaColrttGcmY5JJYHa1BrXLAfzRqMDI1FdJg4dDuxNilLLDWsPUa/H6qRMz4QY2xb3eqTbE+lzwTdpB+7o3IByQcfS8KSaWt3+FoyHBPyJ9PuMIE5dgcslO3v0/PN0BDpJpIMKYBgs3QY60kndueLoM/oeqXyc0L+lFcapEd+9B/RLeTVJmt+EBrxG3b9ODTWGWKAbeujeoIl87rL9sQhMMUe0m8a5CzjxfKNNBAATohoX7AJ2GVA13xP2SFkuaZsCGUBz/6A4d1sDTXiuJ5GCutCsyYuucjk26TBNr90ddLgZ81RlsDadt1XAxEnHUh6Lz0Hi8Gz7BXplxhZLwclnrBRMUEkDtr6fjtCbJy14xjjBEGggho3paGYeR0rmxZoEMf24IVAe6j4UEo8O4CxCSgv3RdzRDIiKKxoNpUTihZbHr+Pb2kNZUii0chMH0UrCUCmVOp4Bmj1rCGSREtojggvcuCrTuQWZQDi2AcMbGnJAYOIrKnMANcEL4XSzqyElsq56tR0jFrSqmO9Ocb7kA5S/Vv6EPISDvSKyuWgrR+w/fs8FLoZkFXsiqRSyfyKDhlRYWFc2UYXuYbxVyy+DGi1Ij/KUWw9lxI7YZ/KCyLN+BIwemLTMHaooSq7RTof0ycf2C4peYA3jYbCQdL1A7d6UA236ZKdhTGWYGRYVPyvsh3lEHRZBoXmCmvi4vXBIwPw0pBXNHJYHBtwHYQP8sf6uzEuwzCmKU95BvIB0hLzkfSxd7mCMD5Wct5788eC3aGBtnBhWclCcpQuEvDkQ4Qj8JIB9Bopc6582Xmy723D8SkzEs80aeMpClA+kD/kRy01SvB+TlS6gHoB0oGHjrzIm35JAb1Qm6ixcOi296ih8brsLA0U2RfZBd512J9tJMt0jTPlSfL+iccZOaCXVSvNsLEiYsiWcoS9wJqju5lj1BbpPHGxGQw3AjRQ6MnC5nD939NP7FdJR4knbGQqhIFFgCM6NP9Frf8Jof/77LtvCJ4vAoiGFTBgctacKqG1RncFg1CPuOYxO/3OWxWnTPAM8SUeY6uSLtZygeVv2v394GlgvBvdg5NFKvbe/PHwLHP0LJnp001VEgARyCvn1o2GhIXZT7n9djvzzltCZRQJQ6xgAAUOLwJEazfJ+fmP97Yjr300yJU4XVr/FLrrTrrlrkCwkd9syXnj7h8q/bFhDA/hz4lNbL8tHwrGlcKfmT6e0pIOdAk5ZgKvDoOyGd/0wid7hZYrlU4iwyop+U0GFXMt3Q6dW/az0++4NYwlfOitI6ySyEK7JoPthmfPtEffOSxUcOh5pfKzbd8tH7HPft445M0ZymNavHguZqgVnDd9PtQpCQj6GivyFHiDqfD5SpduNrxsi1XeKfOZcqD84yFo12xQ8MKcfc8NdtAVT4dxmRXLz7G2kvOtz5+WdLGpAuLaCuXmBw/dN7+uH8YCnnrbbcFDhPcTzzEDsDPTj3qfC8CeICO8vRFN648K3mHGojGmDBlBbEGm3aGBQw8HdmcP2R3GMR953SN2/E33hXGwa7QYEIazHHvj/aHRTQOdvFtXeY1H/wTlBWNnGTPHR20QcWxgZvqQnJIA9AsHx4w5SWMC4InH2/bI24fZUdc+YoMlh0ia5qtui+9O3UoeYf/pvaLhznhB7AvjPTvJ5uCpY4wmYzLLaXuGGi3UHVuv/bpd89S5oS7gPjgEyqdeZ3pkQLBlytdYBkoyyrTZ+uSLh01Qy7C4UDe4zogv7eA+71irdsmh5aF6lenWtVU/KcUAFcyklUU35todvw5dmntt+qRttc6b1qbxEKtTfVLo3sSVzXUoTA8ZRgwAitm60VCrWGGu7brhsyEexrWpfpvUG21rcb7x0FDI8fJssda7UsLFoWCfvMd1wYDQGqFbCUNNCxu3O+5i4qwM3nnH7Msxx5rVV8uuoBvRyHnkj7bPRq9Yxy7JoeUBeUFgO0rOFDiAV2Dtjt8k43I2eSZ0gbZuksiZd6bbDi8ZY9hoGdPluZbk0b7p4ND1ufMGz1uLhiNC3jSX3BrX+dN6dvjW2jT5zbq0+tnq10zkXK7swtCVceLuN1g7XUsrl+t6tP8+pA857962b8izlcFdD9e3cdUl56ShXKSoPOYJO+mA36zCX43PZYLusrXaf2dNJIsIZIe8kPfh298d9LmlZINc0FU8zuQXsu/Wup/Vrj7ZNuvxnlq3M615w5G260bPhvyDHNTSNXR54z2l+wJ9b990UDjHBwgQ6GN2uSXkB9eTRx2VPuWOrpQ12/0QuvpWhLGjze5+dSOzVlvI2qcHCxKy8+VHPW8n7tvfqiZOsuWifq0JwR5kllvKd3uRMLrIkDPnW0k+NVQuGKeDHGj4oYNd2/xktatNtk0l52pVZoR0IAzYoyDnalOCzaKbr4OuRc4Q5rU7fBMqvfW7fhq+pIPIQfI6tfglyUeljz1CzuTvijB5vNltz69tS1psX/D2ZGVBe27MaNuszf22yUrMkIQXBn3sLF3DZgA8vwxDqSYd3GXD52279V4JZYAv+RmiwpeOeMTIg66yO9jkLtLrjpIjZWGnDV8M5QZvNV12jF/DvmPv0f9gd3q+HeRPg5GvhTu36i/CUFp2ChtG+lOslsoSdQnprwyee7G8DZhzoinzCt4xh5wnTLD1G91hW22dHFoe0K3W0nHkkFmGscd0ya+7xpfB24z9RccZbkGXJ3UjXnvsRbsmg8I+MymUEt9gaNFGXT+2GlWnBbni5KBebqM6gvzEptPd3Eh2jeE0B/R5yLZXXgKGysT0KTekvwZ1j55zRRjxm9nD722lQrt+4diX1QHpQ5v6U61UnxuGL3l3QMskA4sD8H5+eL19cPXpttl2yaFcwemnmV3/Q3+zzp3NVqyX/w3I+eP77cVzjrBd9kkO5QRUMNbcvLP91ERyxolSlF523bvu99vb0LfesOo5NF9n3y/Nehx5jtlmV6ipnh4sSKjyqPLFfjbk5SetYdL7khMYIhXvsO8xtnjjO8zSnqwiB42kH760S/qsbxdcnBzKFexzYFV7evIQE8MreCKBE3DAADttrS523fXJoVzBh2+YbX7WdbIvqlCLyzLf0oc+nUeU/C5Rh8PhcDgcjuIOJ2wOh8PhcDgcWY7iSdgWL7IaJX+Whn+gEt2Uiwuxj27xYqv+97HVJR+lzMrypVNRdoVmoLQttOq5sVDDUtRkXPOSwh1UVcoWWe2VGL9WklCLcfpLsnAQj2xc5ZL/jdA/UKGc7E6h2vclSZ2SYwjcQXVbcUTxHMP21S22U/1TrMlfqxEVGpo2aWKlS5ey30eNTo8UHr74opT91Oxns+adCmcM23eP2DZVD12pjztWNxo3amTlypWTnEfZEia5KizoVs+839Umbdg3GedRlMRNZbLiR7va/r1fsfKF/LFZubLlrHnzpjZ9+gybMGFiILKFhYljzZ4ddp7ZRpcUzhgT5XO5Dw+x/dZ61Cr/9RFcoaBMmbLWQnKeNWu2jRs3vlDlPG2y2ZP9j7Mlm95SOGMFVwaMYRvyra09aT3rtXbhFr5SpUpZ82bNbMGCBfbnmDHp0cLDux9VtyFdBpnVqV84Y9h+/9W6j+5m669XyKRd2Vq7dq0QRo36w+bNUyEvRL3/Y6TZK+NuMFvvpGI3hq34ETYydsEMszHjCtfIpLbj/SvrWZUKpaz36TKukPRCVDSrqps1YC6m5LPxAgXvtXCW5CzDVZhKjZzV0HzxkjrWrkFZ63Kq5DxXBwvTF1xXzfuaTYuWrAHyYJbef9z0RNcKCypXtZqXtR8vr2+PfzHLzrt1mllhzsWKejeso0ZDrcLJA+Q8W6R03NTC/WpMel6uXhkbfG19e+OnuXbctVPE0NNzhQG+BG8gGVeSrIta1yPIi8VSwHGjpPuF+FCUr4qlbMCN9W3w2IW264WTEvnwPIWFGqqE67VQXhSWsZMCjvvdbGYhe5tUrZxySDU7edtqttGlE8QbFyQOgsICjYKGIsXl1TrLFr1fEYotYQPoc2F35qY6PfJKpgUxq3+6DmHcC/s5uGdhKRnGqrD1gndT+e13iVmHhiIOp6ounaNjhfkcPENhVtzLA+9dmJUGEEHvqHbBwAvNnvjebP9bdKywu8Ypb4VZjxSFTZGeN61nNupyszcHmm13jY4V9iIFhS3nlUFR2B2V9yqVzKbcaPar2qjdpPuh4VDYZU8cqtBQFHIGM8xuPMzs5E3N1r3W7Jtfdaywu8CzUe+Xh5SwFbaJWj1A0Ch2EYQFMrIL8Ozlc65QQmG2CLhXfs9QCKFI5ZwtZA3wLPk9YwGHJfyyqXzI73yBh8I2pkVkU3JOziuDorQ7sjnYnvzOFUooTBShnBchYyHof1GE4kTWMlA8CZvD4XA4HA5HDsEJm8PhcDgcDkeWwwmbw+FwOBwOR5bDCZvD4XA4HA5HlsMJm8PhcDgcDkeWwwmbw+FwOBwOR5bDCZvD4XA4HA5HlsMJm8PhcDgcDkeWwwmbw+FwOBwOR5bDCZvD4XA4HA5HlsMJm8PhcDgcDkeWwwmbw+FwOBwOR5bDCZvD4XA4HA5HlsMJm8PhcDgcDkeWwwmbw+FwOBwOR5bDCZvD4XA4HA5HlsMJm8PhcDgcDkeWwwmbw+FwOBwOR5bDCZvD4XA4HA5HlsMJm8PhcDgcDkeWwwmbw+FwOBwOR5Yj+wlbKYVyCuWLOPAMCqX0PIS4n2/cwgw8w+pAtslZmlki5bw8lFXI796FHaLMARYiG+RPKKOwOoBeZVOIyO9cUYXCRH73L6oQkd+5ogqrC9lSjnmOWJajrckvXmGH1SnrAkKpPjcMX/LugJarzxiuTiDAhbPNRv9sNjfdLyosTn4GPLmuVa1k1mL3b8wWLSlayqvbW009TMOu2v4PwuHSRRIwcp6jFy1KOfNOC80+f3Bd69TMrPYu3+mZFhW9nKtXMGskORdUQUHmEwaaTZ6e7BclFpjVbV3FxjzSxe59Z7Yde6H0QmpWpEA+9eub1Wq1tCz+K5AO+Yk9KWpIzjX1SlNuMntZIt7lEh2rnJwqEiAX5FMx7BUOKNfzFFTmi9TuyMSg4wvulY0fa7bmKdqHSBTlM5Efkcz8F50HvMfY/mZTZxXtOwFV6Ref1sHO36umdTjmVxvab1ryjkUF5IzON+2sRnPVZD/bIP3s03lElhM21ZH28yu2y6ydbc01tU3BLmIccOB+VrZcOXv4wYdtSVFnrArz0x9Xs4G9Rqoiq5UYnX8DCsugj22biZta717azgI577X3HlajZk178P77bCHGvCgh+bz8SRn7sesIswZNk8pldYJKa/Z8a/l5Wztko1H/3TivBtRSQ+CgQ4+0/j/3s/ff+yg9WkSQfBbIyN/841Y2c4u3/718qKh0baXP97P2lfsl+0VchuvUrmnP3nupff5tP7vgSrGFoqxMde8lks+geb1t3ob3FbweBrvzqrUafY5Vr67tf2u/VhPKly9nV551sI2bONWuueO5oic2qpMnTC5tf3Z+xKyJKkAR/H8F6vapU63Tdy1s743VIPy36axGbLDBOrZO7/XtiUcfsnHjp6ZHiwjiGX37mr1U+SWzbjtnRf33DxQbwvbVc/bslnvaHkdpu4jzNUCNgWDka4a9okUVs/1OrGpPVhxu1qjufyNsP7xr9/Tayo6kZZkNcsbRxPuIhxY5VJkce1oZu3PeULNWLQqGsE2ZZ33GtLZ37vwzMahF3RhA9ug6ZVB6VqTAyzBBddZJm9uf67z/772tVMCzzHr+0ty+u07EmHSKkhynhHGhZF1a26WxwUWZ79xfxLj9mV3tt14itNiFgnwevBof3Wjv7HKq9dlR2zPC0SLFTOkHeVEZnS/qMqg65ubbzU4e+JbZWlubzU+PryrI1zETbd+5reyJW2aGMlDkkJ7ZHIUaCgwFKUpIzs/dY7bne8+a9d4jqwnbvzV9hYfSpW0GGQuJoAIp6gAwtPmdK+wgmcxbqNIYBnv9R0jOM+kmyhY5YyzRzvzOFXaQTOYukJyx5AUFJb1gke6RLfKXXQ+GHnKa3/nCDJLJLBH4xTzQasiCJWVVG1NJFHVAvvotK0JaGlKa7hd1WFK2EPtly5TX/fSbJaGqGmeVq2k7G/JCzxBkU5p//xGqI0JdkS32hUYprwV5zO98YQbJJHAM1YHZjux/QofD4VjdwLOWLQHQQMnvXCGHxfwWMhZnybuHwLNk0fMU+bAbR1ahZBM2unXwEGSGlS0AxOP6VSkw8X6rAgom1xVnFCc5r8p9igt4p7zyXxWd+jc6yD24blVA/FW9JtuArPOGlQXvjtxWBf9GZ1c1/4sr8uZDDCsD4q2qDv+b/IvXrOxzZSPQJd4hM6yKfhH338h5VWRG3H9TVooZSi5hK13BrM6mZvW21O9GZnU30/ZWZhUarThTUZjK7cy6v2JWtevKKSfXNDnErOVJK680pNtgD7Ouz+p5KxdPZStVXvLd5J9yrthk5eRcqUUi52prrbycG+0jOZ+yanKut4NZt+fMylYrnnJeFngXZF1v60T25EHIC+UJZWBFQDaNpbedH1Rell2xbDhfupJZu8vNaule5MeKwDWE9jeZtThj5fI5W0H3FIPNmHcmbK+kCUVO1bpLd/fUxsqa3VJmNdY0K19vxfkSQbz625nV3njl8qbYQrIpI5tJ93b85Qu/0Le8AiCjcrXNWp9tVqX9yutwtW4qY5sn+ysD0q2u/Gt1VvJsK5uH2QSeuYb0FvtSRzpFYJtjK3ofzhM63WvW7MSEhK0IoZx0ka24Wnpfd+VkxjXU69QjNdcv3vZlBSiZhI0MLN9QivKUKqKXzdb8RKToTW0/L0PWJxlUmLeVgGJkth4qqBKss6PSaZAM9sxUNs5zjxg/KlX1DaUwW/ylqJnpAX7jMa4nTlURlXoibaUr/pVOcUGQc32zjo/9Jedub6dy3mbl5FxOhTLIWQVuZeVcQ0ajlvIR5CfnzGuinKt0lrHdXXIupsR4WeCdkR8y7/pWkgfkRcdHVJFV/0umyCEir3yqrysd3EvbOpAZFzll5gHbHCujyqfuriLbatRwLjO9KNu4n3mszk4qH2pEFUf58x4NDjTrPdJs7V/NevU1W2eofn+RrWienI9yy0SUD6HhobJJKiulRPiiLCPiNvHY5rdcHbMeX4pQ/9/fdZsQEePG6whtIcbn/T1eSQLvVU4kljzo/bvZur8pDEvypsmxid2JepsJ9jlOqNBUROpKkYOeyXiqKF8QZRnjs81vszPNOtyvjbRhk3kexHiZ19QUwWt9lS4RQYzxihN4xxYXy6a8INvycRKwNS0uyr+MA96bY/wyvrr+3rLZatwh58y4mfnB8Sj3iq1lK9TALiv7FeUY7wM4Fvc5x3WxHqnY9u/PUsJQMgkbbzVvtNk3agX8rNYAGHGh2edqTY17WoV6FxVWtfRpvZLhZDAtsyb7SxHVEqiswryIz1ikCRCJlodL6bZNFUEKWFekrJLiNFIl1+QAVWAp2Rr7gNnoG4mUoIGUruWpuk+PRKm4Xyvtc48qbZJji+cqYGGKoZYFOf9p9p2MXl+RKDDq2kTOY1UxNdk5lXPqPQtylrFrvG/iiazSIpHzEp3Ei4CcG2z/lyhozQY5i9A2OegvOY97WHK+4a94eBRanSbj2CuRabWuSuvk9B5pCzrIma8q2ClBkDhtrOTxpcjT76qAQD/J7WvpGrra8hiz5kdLvjWSVycfKreUDp6QyrSCDB+f+k8UCVYeErdKhyReBTV68NRVEiHheJ3NdFBYOMVs+AVm09LpPsqrMmp2pOKIWOC5QDEayHi2PicpU3hAyKtFus+ibPhE7V8AXZ/5g977crNZ/SQj6di4h8xGXp3YGmwGuhr1nIC8KzWTHFMPGeV8wSRlizKtkhqEyp5wnP0ylZL4FWVvkBdYONVsoMrKeNks7k/aFZUnFRv/lT5loqryi3tE1UbGxVXOKwPkhmx+kx0derr0T/KYLmI78AjJ6hmVf+l33S0TvURmgN8qqsxrizig84vTTy75rdFNMkztMagswkB9wC82GyD/0deZDdI9logphLzVfenFQefZL11e6avRTpnB48exeJ+liRcz8PHFr4eZfSXZzeqflAFszS/7yd6qfm0l+TdU4w2gk8gZGbSUPa5L40wH0fkl0v1Gsu1ND5FsqiXxqqteRL4110ntjvIAzPg+qa+pWxBb9S5K7xTdRw1uMp+6opnqCuxLtEnkSfiN8i6ZQA1LJiABc8clxhQsGG82e4xan7ckLZ5Knc26q7VQWxmO8nR+0az9fVKqo6Qcap2iYKDN9Yp/iVnXN6SAqoRQyo6Pm631jY7LWHd8VL8iKehLS8UjfdJrq+u6vKyKS5ViGxX0ijLm7e6UMVFhbiilpeVckUo0G2bw/C9QiZor2c4blexS8c9CziKubSSXSmtIzh9KdiLOQc5qnXVURddQhq+VWmlL1OyisLVO5dzlNclsnyRue7Vmg5yv0TUiJW1vTeTcTCSQbeK0FknpqmvqH6j7icQFOd8uQyDSUl9kATlXwnAXdzkvB4vmmM2RzBdOTvZn/ya7JuH0+FwkbKvEe9Zd5IoKhcp9re9EpERmW12RVDjzVU6o9Do8kuRZ9w9kVKsmpKTb+9p/N2llc7ymKjw8RJ2fVdmRAYZcrPmpdP/SxAOBF6qmdJw8qyyD3O4u5V06p1dxHkGNpZwxQITtDrNJsgVg9E0iyQ8m5bv7O5LVe0m3L69ZSqRgDTVamB5jnUGSsyoxbBAeXuS1zmDJ8CXJRbKstnaip11VNtZR3vX8Vjorkgyan6sKK+3maStdX/sXBT1HI5Wfqp2S9CkzvX5WXJFw4hVXcrCyCERXFfO4txRki7EfVPK/y4bj0VpLuo4tQI411IijDm8p3URW2IpO0sklKjPB7qgu6KVy0ktkpLYa4siv83OJJ6mH8qnnj7r2/CSNxscl5YM4DXZTPgyU7F9RvksfytVU2q+qDMlOdRLBpuxVoBu0BNidBWqgzZV9WSyZEWZqu5YI8Zqy69SjbW9TOb85kVFTNdzQ7wYH6JiOV1SDZb70vq4a3R1UNjqovLS/J7HjTUS41/wsse1tVF9QfiDKNTZQ2WH4Sh3libZ7iiQ2FEHDc4xNagp5k/5XW1flTvYJwriIzz1LPkouYQO8XRzHQ+GsJgVoLEI2UYbxDxVaxqE0OlQGsb0MqiqfX/ZUS0JsfpgqpzJMxKPzI7T9eSsprSpD4mCNqfhmSIk+U+U3SaQMVywtEUjeoplS4lpSqlNl3EX8vlILYqCIA8a6n0jLYBV6vHC49Csza3sJKNB55VxdRLTxMZKzKiTkjHGlW6cqru6dJA8V5i9V8IaoMqLC59pRIr9BziIPtbdL0sLzMFtG8TNVTOOf+kvOeCrwIEB4m59tNvJypSc5/yJigpx/1vWD1GLD20frFy9bSTCcywIVGHmAvECQtwxcJbWK/xR5HadGRVXJp4Zasg0PVtyKZt9Kz7+WXKZ+LRmpXCDTviJayK6CyButXXQZcjZCZOyrlkneUqkRF8/BQhlJPM9VRMr7ipB8pZb3+CeUpozwjyIZQ1XRTVKFBmksq3S4vjgDGYfpN1IPGAca6/2pQAZJ3kP121REmLFqDfdVpaVyT9kfqEbbwhmJLOnmwUM8XLpfd2eVFek2jcuqugZ5D5AOV5Y8aejRRV1VhANbVEv5h65jU35WBTV3mM6r8hykCvJbVWpTVdm1VAOorJ6J63IBqDvyDFAhqKLM6fiA2QTZne/76JDsNF3DleuKmMm+jFKj8CvJ9g81BEtLppSXGWoQfquKn/xpLJsB2aZ7jZ6VH1UWJsq+Y8u5F0MBGGZQTuWn/d1mU0QWvlAZIi9L6cJh5yitbma/yr5VUX7WVJ7RmCruiPaFf8gHG9xKNmHuCMn0TrNpnyTkq7JkQ8NughpzX6mx9qMag3jXsC8z1Ej8XLL5U/VBbZUZyhF2hDLxo+zOL3vLnsvGVKFOTGXGfcm/OWrEfCN7hc3iniPVsO+/g+Qu+0L62JelnsySjZANOQE8ObhSQXUZuFZShKkfqEJ5U4qiigbM7KuM1+8skYYoGo4tkjLghcAABOjcTLW85uv4XDxL0uLQ6tPF4T71QyyboRYe6c0cq0sqyZjIUHQTWaT1sRRcWIJApUwBBdV7S84qVNO/kOFT67NSdHmr8FLwZ0ku8f0xnAuR84S/jlGYp0uG81Ww56tVR9rhlC4OcpZhBXSHRDkz02v7eyVnGVo8mYB8KWlyXh5oiEC6kBGGlDGSE6R38yfKqKqRMXe42TwR2PmztT01IQR0Mc0aKQOoOAGqoUgHzPhK5xWfLs0gRwIZqFCRriSdmzNE10rOM5V/NdaT/N816ySyWEVGFnK9OuYKzDqIaDH+D/1qdVlSuSxSxY/+M85yzlCRszfMxr6myv0nHZe+It8RtyaNRkDDLchSoOExVvHxlDJ2FpFRedHYqCFCDLEbc5+u/Uj5Kds1X5UV3gg+GIEgkA9hzq40vVwCjZRKyEw2Gv3rokYKlTnEtmrnJA5EYtYf+lWDItqDcY8pb35RPOVVaKQLpIEXdaLybKZsFftB5WV/yA+6pMlLul/nyOaMIy/UeEEXusnOQVoCyIuSBuk6hA0dL6MGcxvpPN74P++Q7klOjB3HvuOFnC1dZ8gLDcTZv8rmSHaxxwt5Qpjxvs1WoKEejtPwT/W3lFgdJG7Wzzqv/bmS8TzZIHoH6DHAi0+9GpweJdG+/BM5QNjSjEQRIF1gyjtmP+1m9tuxCWHDKwPoQqsm8tYoHfcG6MIgCZQxVjphzAmeIY4r3ejZ4BcFCqRDgJhVbaFftSjqKE3cwr8dbzZaLb0AJQApQTGLPVLZUDjnQpyEqSpU/STnwcfISKrVy5gEEOSiir4xHktKvxBavPwi51QtlylnXRPkrHzDUOPJqNpcv2oR0/Vafx+zoaepArwijR8S1i9yTp+zJCLKDdAq5X1phZIHw89S5SOjSQUGiardUzqpyr4WhEqGFPly+dJGCYh5mpaBUHHFvFHa5MPsATqvPOcjhJpd9StigZepUuukjM1UpVdWhj1co/yLeVhSELwEksmws80G7Gv2bSezydJ7BAYZK8evditWV1xqHQER4K0JyCBX6HoQD8KmkZEByDLy5mMosoDxWa1F8FqKHAw9J/FyUCZyEpIX+rhAjQ4w8QWzH7ZSkI4PSUk0gFDhgaypRkvUY2SOCUK2oWGXAjsUjut36XHuo4OM+QQQQ+JUky2rvalZO5GWMWosDpGNDyAfCSUEofzKTkDGaEAHj7BsL+PZfhd5mq+GBkNjaCBWU73XaOe04agL8rXjOrDU7lBIItK8wWs2S/alZh/Juq3sun5r9lDj6Eo10j8366/7Un5II8o50waWQJTstwO0imD5ZOQsBkurAmMMVO9+Zmt9q0prS5E2/f5xS+LmXedHVWJSDLp7woB4KQ2g0Ef3Nv3l4aMEtnUseB7YlgKjZHOkuENUadXd02zd/moRiBhOVauDlgJf7zW/MCEbGGVabHg3inurmEIZZKL3mKPfYWfqvU/Q+0vOPfXudUVap6rw8bFAC73/OqrI6WJGlouRc1qZBTlH2UquS2WuY0vlTHxVlHMV9zfJuY4MQ2+l3ewUVVzfiyQoDzvIcDI+Zb5IYvB8Kl/COIc8FWFJQugqlmwgWGPwHLydjD9D1oy1KS+SMFKNBVrAPT6zZOxNXV0j/YuyXZqP+g0eBWSNhRYoE7ELH1lSmY3XPSa9arbG08rnr0Sc11Br+x5FUHnr9an2ZWAhieEalY+SMBg+VBD8qpHBBwFU4IxjaybSxrjL8jUlg7tFDqolY6PWGSj9F4FAB8vGNe1S0xsqQWr9dBsQhzwEgcSJnE1QXuGdY8zPutLv5moE4Smlomt0WDqMIL2ebrulhDAHgPx439nSL4YANL9AuvihdPxryeZAEWjJa9Jrydip9YfKLlz2lx4GoqZfyG78Uj+Qi3QbHY+yhMSVrSW5Kx9GKb/xXpNe56cSskL+NDk56X4F1DkliUBgmxdLxuA3vSdywbb0UqDhgIf9t+PUOFFjjXqvtRrMjFtdpHqXsg+wH5l2HJsCMm1NsNXYIGG46grir6178IU1jZ4/bkwaiD1k05B5IOSp3cIGlmBk/1qi37xgD6y3ux16sLbTvF0lUCD57H7BBCkHhErHwhddYuy0EhigHSp0HWdANoaSbtBwneKFloSUgLmuUDa6IRhIiZLQoqOlyzVzR2u7fnLdPF0T7qP70rURXLq6trwMONNLMC4LA8HXdhhc3Mtzf9cFPMQqQLfd/dwa9kI1GY2GSiOtV1cZskPW9327YY0t7RTVA/9KzlRAFdWqogAxHiS8v2TG1A94NmcPTgojx6u1V3QVdogVLSOuC3KWjOhugPTSfRfkrDxj0Gs5GUoMBF3QdIVSac79I72P4jHmhK+YWCUcYhLkPCiJh1EgX/B4BDlz0SpA2XbYheXtQZOutFCeyrasVmDTp86zTUe1sw+v0fuR/iqqQojPeB7G7NHKXSRZ0+hkHkEqGbokgkdSx8pIFhAput5miUyVT2XLdegjej9PsgV4dOjGgFBXSPWeBgZdFYzrXCBjyn2Yo4r8nSnizD0Ynxnu+4t+9UwQZz5sIB080KvieBAPmaVi1/aCPjZ23XdW7dpMcJ3q6bUGd7Lvr5E8kPsqqkKiv9KtGpuajVPja57kUa2jhQ9lKP+MbR2r43Tv11onabQtlC6PFpGgO5qxamMe0DvVSDzNeIOQCV7h8U9KNnpRxtVSXqZ9bmHMLcMFpsomUW64BhLA2FBkythQys9UERSI3vhnzeoxCFsvOvGt5B1XFlIL6swOZ69rQ9YU+cYurKoergrEiezT2+3NXY63bXbQNvXuqgKSy8cvc5SfM1XeyePaaoRXkT5i8ydLBnP1y/pfdXdJbAANjPlj1dDTTRlOQY8AX0jTCGRMZx2Ra7ropokkIHOGzEx6Xdtr6nrZnsnvJfeus43OtVG8TxXUMK2m/K21hXRM2xA9vM9kAJ69ySLcqzrOSipy451mp/6i+62pdFfx8qVQvtrYSbbbjDb2/BWyhSkXWmVgY1EIZEddU04VEPoM2aKOw35TPipKxnjYg83R/fh6GscEul1OL1VGejpvpLapO1UPYschw9HWYKvpWsUGLVTZKK+GEfYc28/HD8HeYL9kh7BhwbtKvUw9onyjkb8qNkKP9ODDsvFf8tHPbrpvejybIHkXj8Xf/ythAygRGRgzkX0MEfuZBg0lBBzjXOZ1y9omHQLXcBzENON9Ynpsc4z9eH8Q46wqsoqwCZlyAfH92c98v+Im5+JA2ADXZL4j21FWyCDv8Xgs73WZsst7nGsImdsxPRDtCPvx2vgb48T0VhbZRNgA16DDOLRIk23eMSJ1dP3tOHKJcuI82+RzjBu3SY9tfrmGbZ6TkJke+/HegG3OkUbm9asCxS92hA1kyojnjXKKMoiyicc5Rlyui+ejHNmP8kOWHI95Fq9nOzM90uK6GDc+B8cAx7lmVZFthC2WFd4P8I6Zx5AZ4FiUC8fY55fA8XhuZbYB2zGNeD7ug5h25n1WBcWIsEWRlGzwlpmZyD5KnPftOUaIcTOvW9Y2vzEdfuM2YDszPX7jfkwj8/rijvhOEfH9876fy7lgkPcdoxwI+R2Px/Jet7zjHAOZ2zE9QgTn2c9Mg9+4XZzBO6hRv/T9eU8q5BgiMo9HOcTz7Mc0MrcBcaIs2Y4yy0yPY8SP+/EciPu5gigPEGWCPPmNMs08HuNmnkdemTJnO5IG9kGmjDPTi9fxG/dj2jFeSQCyiLIDvBvvSohyBMTJPMZ+3OY3prEy24B90ss8H/cJ7IPM7RKKTLE4HA6Hw+FwOLIQTtgcDofD4XA4shzFi7DhomZ8QQz0Wa9uxHvwm6twORc9kHlmHhSEnBhbQ8gGFJUecF9kTSioZyDtbJFztiPmRUHlB2kuSH9zGegjcsC2sF0Q8iBt8jEbUELyu/gQNgTOxIYsQ9H0cLPG+1hY6211GkLS4kugrk+aVWpZ9MoWDVdhIsi5kuS8Syrn/SyZ9T45vVrAOzE7ftfHlIftil7OvHNRP0MmeB7WPUT2rNFZfxtbujbh6gL52ex4s/asfVuq6A0a9y+KZyhdxqxCHbOKDRK9X93kmLRY2zaseZgFA2yyqRL9ByQf1kplrVu+MmbNz9Vpd8gLJk9vcZzynK/Rk8NFBu5PfhQ2kANLPjU9WOEws1rr/nV8dYB0mK+t8/2qR/ZfvXn4b8DzxFDMUXwIWyBTPaQEL6jAXZDMe7T2z2aN9v1LIVD+GGLm8BuPEY9fkLkd4/ALKeTz5ThBYOa1IBYyQizw8ViMz29mvGU9C4jHMu/FMVo/zU8163TvXy3CvHEKAjw3yxixtmrLC5O5zJhLqokKdnzm+AyZzxHfgxCfE0Q5gBiHY2WqJdNEMO1G5nvFe2TKj20Qj8X4/GbGW9azgHgs814cQ7ZNTzBb46Fkm/TyxilscP+mpynvH0/mdSIvmDOQT+V5vsx3ju8HMo9nnmObc/CF+G6AaSiowHhHjsdzxAUxHUKUQ2a8GDfu8xuRNw6Iz5cZn3QJ3d8wq7tT8oUW+/FaQkGBtBsfm6wJ2fMnC2t+drxFOikbEN83vl/cB2xzjHNsZ75fjBePE6/Z6SLG92lD5DCmlZlm3I/pgMy0Y9y814F4LG968frMdNlvdoSFRbejXGP6MU5RgWeo3FF58avy4sdkbi/sDvPXcQ7wjDx33I9gn+PxXUDmNu8dr2M6J9bQZYoV9jMDiHEJbINMOcb7ZKaZCfZjnAiOZaYL+GUOUBYwZ5vzmXHYLgiQLnag4xPSybulD2eZ9fgqmeMsfh0R34GQ+R7xWDyf+czxeeN5GkJM48N0QVFu8ToQr4vHQTyW9/6Z2xHxGCHvveNx4rNfRXnd40M9T92/jmfGKUYoXl2icTbkgXubfdpUAp8m8nZecgzB4xXqeHPiGUIrOcb8Li2ON2unQkpLorEIHhlca31Vhgck22QkE1FWZN6owWbjH1XFMUKtkLWUpiqRZkcpqFVGhY63qd3lCpep8KdTPFTvrni7qQBuokIgglNnYxkExWt/te6hVgzzJvEskMGWp+gZb0rici2LBvMc1buZtf1f8hygupSM9Tjr61zrM/QeFc1qrpNc2/YSXVfnL0Vd3YgTeLIO4qd6R+bDaXF+UtApAA0kE54DuTBnTpQzz87711ov8Q5xQU3JvMmBybMy707zoyU3EYU5kjNrXM4ZrjhdkzSbHqrzyivkgvcUGSNrWtwcY1LWhrsrXzZM5by5zqkljpzJ86VyriQ5n5TKeYvkWiYxbaz3qd45kXMLkTRQVdezqHN9PW+bs/WMyqOaPc063JDcH0JDmoUN3oE57b7U8/bdVO/ZSc+4a6KD5aqr0pFOdLgxaSmTJ8EwqTJqq2cmX+r1UWXHup863uSgJB+4FtmxT15OeddswnPaUOZQdmpLb9teKhnp/ZFZgx3TfP6/v2RbX/lUq7eOSd5tL1JeinRzjDygfBGHZ0HO5BGyrqgGEOnVUHkiTRac51xdVVjEbSj9YH1BiE1jvSMPR8u/0x1/6U5BgHSZJ5C5ufrr/f+8U/eTXrAOKM8bZKpyXEsyxtvDu8VnqS6d5d3LVlbDIyW9lZooLdkQtplvivmn+JqNNW0H632Yr6pSQx1TWeb6Cg1S3VQa5EvlFsk9QfD46Z4VVFZqMNeVjrEEELqJbrAfn4VjMU68N17DsJC2yBn6Qrr0GrBsWzM1BJkfkmPkDd4/3iWmVxTg3jTimJ+Oyc2/lq1jji4W/KaWQk7YW7xC2O6YF/zWXFt5Jr2pIDtes5cOSH94H+KFdCVH7G0Fpc0caYOlu8xtV0XvXk02pXqXv3QRPccWNdojySeOVVCeId8Ksl8cx+YA7klZyHwW7skzMgcn12IXsdvkXT2RT+oG4jGfW3ORNchjgx10X+UVNoq6gLqEZy7I/OBe49Ug/Ej1zKhr9AyyjVVkc7ERzCvY7sq07KaeSALP3+H6xK402kvnJOPy0jPsPo0/nhcbywoqC2cny36xIkFF2VTqg7qySR1UFqjLqGOol6mvOY6skFFjvX+NNZN7ky5yaiW70EY6QVmIz4LMuDbUQaltivmB7WhzcaIDlIFmZyoPZHOQNXaJZ25zYWLbakhfuLaYgKJQjJBqMJVXTRUMMp5Z2ynMzU+TMbo/maiPdf3aqsLleLtbta1QU0ap2/vaVyUAGqhQtbs9yazK7ZPjFVXI8C7RGi4v48uEjJ1fFmGSktH6qyKD2uMLKZYKbiUp+pqfqGDJ2NaQMej8vO6j9OrL2Hd9W+EVKa6u7/iQFH3PRCG7Kq16IhwL52j7raSCxEB1FHHp+roUV5UGz8FkmGVlJMKSPnrnGjImNWXQ1/xY+zJGeAALtMs2U86qhCGa02XgKMzNIUJ6p/nTVeAuSOTLcWTEszOhaLd3VDAfSAoly321V0VIkpVk6Nppm+7QyiIXVB5M0kph6iLZtBEBYeFrjB1ypiKtqGuY3b2cDEx1Fa7OIhi0DOvtI5m9qXtJjkyA2UF51kBGgTzv8mJyHqPR9dXEIODJ6yQ5s8Ylcm57iwryyZKxjECoZJVBNWWQqotsdpec0a2yuj/rn6biKFRQuWPEa6hiry6Dz0PM/Fl5oWO8NzPbM6s370MlQSXe/QMZ0iMS/SEPGtJwEZAz+cA8Tg2PTGTFOzWRwWyjcgJaqhHQXa1QZs1nAl48qh0f1jUzkoqFsoIOs0oI6/hBcpuda7aW9CJUOiKBXaTDGN2qKitrfqrnlwyriqSRbqi4RLBZcaHtbcofNbp4DxZ7piwxeTXlr4riN9c92ikOS5mFxc91bUHlQZhhXeVxylfJWpOAvOddW56VyLet9LLHl8nzcbzjg2Y9f9AxveNa30v3VblxHL1hAfa52sYzileUMtrgEB2XTQIdVHZIq9ePCUmlHBCv9XWJzBorLvnUVmWJ/bVU4XGPzk8m+z0kb3SeHgB0uutLib1ipYlOKnPoPzYIr0m4/uvkOclT8hGwRF57Vby1ZROJR963vytJryh0fSlSg8aEt6zDGlY6URnGvkDysQn1ZbeD91+6h5yYZBgd7CDbj5y6viHZiCVj37unE9wyyfOa0lkmi2Z7jWeS3zpqPJAXXM/qCBBndJKVWJor/e6qL5gAF73FBqHHncgH2f01lTb2hOvr7Zw8CysodHpC91bZIZ/wZDKpOmUROa+hc9jwhrJTVXX/aiKaCJw1MWvIzlJ+WT0BgsHasQVm3wUm8YUM1VJ9h9cRmTOBcHXKrnQOm19VDQHkRjmuLZLWTfUatrqddAV9o06kwYPdpw7leSm36DvAa4cuch96CzpLV2tJ50mb67EZC2fJJmCjdZxyh0zJg7oiraTbS2WjgRptLdWQxO6jC83UqKLOpA6ivHFPyh9OBWwTKwuh652eUp5Kp6lTAPKml6KL6mrKHusjM6lxQcp5NaN4Eba4phvGraeUas4ws1+PlkLQIj8lmVl6ujKYdRQpyFVErKi0fpdB/UwVMS0KCjNghsily2KQ2+lv3CYXmYGce/6oCrG/lKSxCiIkgnX7aKExs3JNKTwrFoD+Ig4/QQ6keKPF/r9Uy40ZmKtJ8aur4q8ppZ/KtXpG4jRUawKDBFga63O14pgdGkIxXgWb5VQwXN9trXSmJtdQSQ9VRTJVxil9ldWP1Gq3ukoFRoaGtVYHSp7iCqF1zjMiZ1ZsaCT5VlWLhd/Rqtg+UwtnrCql4KVTOqwO8Q85q1bJK2fQT8T0ZxW2RirIeACYQXyGKhxmwIaUsOIB+EWtu74yaJCAP2U88EIxi381Ve7VlSe1JK9wrZ4RggsJiQsEs2TQZ5IzLW2WtJqo9CfKkLACwrcyzKy4gEHBoA07L6nIC0zOywH5DGHvIT2AXI5Ui3OMDH9dGZgakgXrtAY9ElGrJ+NWU/pNF/NPajx8KzkslN7F8oL80Xe9/t/0HqISl4wBLHT9hQzaZFVMLVWB4W0O+az8Zsb98hIEs8GzgsSXIlasicuM5D+q4TFADRG8vhXUmECv6VacpgqWckL3Uw2VBWYmJ99/lrHsu1GiI9WUF0NkaFmOZrRavAN0X8YXQR647xARn0U6x7MXBMhnZLhuX1XceteJIgOjRVRriJwxHOAPVRr91eCqrOdvIiLMWsMNVSENUcXaX40CCD1LQQFWdkB3QFhSKl2GCrkgp7CtyotGSD+RhfGqODoqfZbvYd1VViugAVROZpl0ILIDRDwoT6yEMErPg3eIheXx8tTXc6HDvyrOcOlqQ5XRGmpk8U5Uwqxr+fNOsoPdFE+6PUSVGHo1Tun1l1wZX8Rz/aryNkAEOjQSkscsEiAHbAYV82Yq6+QLXn6eqY3eHZ0eoLI8RRV6K5HMyiofDNtgNYNPpbfY5bKSb6iBSSvV/7+9FIWZfao+nYfIsozgD5JjA8mzthptQ2XjCNVVzupJbpQXuvbwlP6gxlNYCWS07LXyHvtOV34lnae3h9UvftEzor8tzk7ygnJM3fS5CM6snxJSNkFlbSwNIhGlb1SHUA6xXyx19oNs2xSRt4K0O5BhlmDsLcLJMk94mGfpWBPVp7zrNBHUGToHIasunWKFjbkjzb5SXTZIegaCHU9lzDaItgaEpaykb9HW/y5C+7nKEXYKm8VKHtgX0Eg6HJchxKZ/oYYqS6+xcgH1IovL05iuKLmy+Dt1D06EUAfJNlE3sWwV+19IjiNkR7CT1C1DpevgF9mosSKHlA10i8X7f1dDtCjs+79E8SJsuD4BCjNUmcYi1tUUKH+4eDGcdBtRoQxTQaZlAEGbM0TKoDhUAEtfmV9diJ4ta31DKhTWTmPZE+5RTiQCxaRQVxZJoIKZLaVCwTEQeASickK0wGIpLddgqEEVKX9dGQcUcPxzujY18MTHxtDSAeHxpJzcGO7DWqQYVa7trbi4+CPnWe3gZYXBR5j9pgJMS6q6jApA0em6QM7zRHKGqSWKceI9IMrI829yJi3lwXLlrNJG4WZ5E6JjdDEEtUTg8NAg51lKM8hZxyFXGEIwSwU02OYoZ1WOAJIA8R37gIyoiHqQsyJSoAHLKpFXPCbPnz5mWO+0v96ttozZepIzi8nz7IUNyDmVwXciaBi2Onom9KCMSAGoSiWsioK1Eye8LCOkCgvQfT1P78n7BdIssPg9lSHvEchxmr+ZIA+oTOZDFEWEQz5L3vUlw/mqnCCvpIGsGC6A7oV1dCX3ecgyFRLlDQ80N2PpHggN68fOYfkZ5QEkkWeM8XkW5B7KtrZ55CFnypCKDOLJWguPtio88rggwPNCFserNY4+oKMsN0U5BfVV5tZ4TDIYleQHS/EAupLHiczP+FFpUE4FrqeCog4jnfiO/MZGCfKb/IryTaQDnaXy4P26PqG0VcZY7JrxP+Qd3Unj9f6UJyr0MarMp6uBAbB1VVSpkS4eBrwyVKg0YoLdkpzH3p9UvCAsD6Z8QpA0blj6bbSuY53XXiKrrMOLjAtKzisD9BQdgBhBNgPhlTDRj3L19W7SyU7Sd8ZGsQQXw0lo2E15T3JTY2Dy64rIC6TpoK8hL2KjJPMF9RvKhyJgH2gQV2qvw5Jnc8mSsV0QQHpsyDPA8lTYOK6ZrPybJTIR7TVdhwAPVAeRbpbdY5kyujYB8WdL5iGP0nLJvYLOSP+mKQ9GqFEGEe1FI0f1C89eUEDnaJx8v4Huo8Ysy5kBHBKU3dqUXZE1GuGUXZZ3pDGLSrOcIwhlNpVnaAgmm/8E+SHM+D55Jxo2AN2vh42WngYbrUYOiHUh8kE/uYb1eilHyJP6B9vUQM/MkBoaK8RB9yHSIb4IP/HJY7ycAbJxnPtRdSd1Vy8R0rapd7yYINaqxQPRO8b6YSNuUYZI0enSWaTcpSAskeINxdiLyVOIWbuMcUC0PJuopUR3EYqFMiyU0aKl1FgEKHYVcDzeAyULmS0jQeWJzs3ur19l+hgp2G9qgY2XkWXd0KAQihAq/rQw0kXFNZxDEefo+QBKO0hkE08Pxj4agxifuNwDLJHRRanrbCTCpALMWpm0hDBkkBmUryAQiTEekZF6zrC4tQouih0W8tbGUMkMAxPW6pPhoqDgeUDODfFo0crSAy4YmxjVRiIXcbxhQFQ95CyZBzmnMghr8ek8LdDBqkiQ8xwVsCBnHf+bnJEXh/VLmC0yASB/Uc604oJMFTHG55fxDYC1T1mwuK6MbQ3JGYKPnKkUIW4FJeflIXR5yQDNlHEcIblBFBrtmVQCYLrIAu835j69qyr5SEQbi2A3F8nAixM8aDqG8WKNw2Z6J7oiI3mguyfqH/eCUKH+C1SuWOuPFw/5fLHy+TWlpf2QT4oXZM417Gs76iyFCOJHXtAo+e20hAzNk44EmRNf18X8I++RL5UWlV0tEW2+1IawjbhIet87qQwpmwUBnoNKc9hVelfpGp6Euj30vCJoAELcdzuzH0ScR2kbmQIaBFWkH4zjwevI82F/ysumMGYH7wz2KQBhESIkMF5/Mcd04VxVUP2UNz+qnOOlZ/3EoOOSKfkR8khxw7bkBwK5lN5ycJDKW1/ZA7w/rH8ZGjbEJz8l8wDdJz5C8Pjpl3Vev14jIUh0i9L4LQpdX4r0ASE7vyovyBvsDkQAHcbb8tP2CmowD5aez1UDGTIWGnYiGnRxRpJMQxs5VBUJo5ELgjcoCoFfgvKCeOgwdQgyHyqd/WFbs5+VF8HDjjwF5EldEGwQuqxNnpHAswG61X+QvvRTQ2+0iBtOA7A0vgSfqcsMx6jUSPkhQj1S9dbXel66bpuemJTdgkL4sEYPMl72BLLU9HTdV3rB2qqh7N6Zll3ZXgj+bNlTymJjyX5pfanr54vMgXp7iWweK91v8VcehHoztbsgyE+/9IwB7Faw0boXNjrIVlhq0zNtjc7xXAvUEKIOQv+HiFSPlN5CpJEp8ZdeG+sI7VAuAUNnqssu4jzBCzr9O9VVBytucro4oBg9qkDhhBiQCegEhoZWQEUp2kAJnkqOPm/GbtAtM0+G9LcTZFhVCf9/e+cBZ1Vx/fGzsLuwFAERxAKoYMdGsGCLNZZYkphYExu2JAaNPeafxDSDJtiNscQklphEE2MSNRZsETWIDUFAjQgIFjrsUpb2/33v3IHry1sC7C7v7u758Rn2vnvnzsydOXPO75yZ+14/GX/uwzCwD+iju4NRZ50doaqWomOGxDrIh0eN8WaiM/ZT7wwkgvX3XTXYrLGzMZUlQxg7QoSS5v7o1RHWRbFWi7iwjMKLBLtrkuwgA9hBXjzLfOSHFCFoGAp+1JljNm2yDMB6Pd40+1X6KeE18wPSKPDGAMu08ce/URqTrgoTsZ283LGD1Dc6uSt7Y4aLRIgM1+rzO99UHk2GHdRWJhf9wGT7SMa6Ws/LHgY+Y8zpW7y6JNKiY4hhnIT080dSEpBi7qGf2YNVrslIXyT9rMGHdPxXP6sP54vMo8wh6Uk/P6J+Vt8Rqs/2M1E6IqKxn/lBY/anELnqJ6XLnkKU1xQRPtq0rrFYjgDPhL6blS6jE+2pUZ9hUDaVw8DzsSeMlzGmaywgp71FrnpdFmQOhcX4QayJdLFJd84zwVADnjn5MXyBv9HogPFnhXFKxvmFQMIpKyufyfwQ2QAQdMaTuTTlt4GksS9xgMavr+ptpRuSfTLkl3ZdMX4pqSQKxz7TzdR29gyxFM8bnGwVgLQ2lqaKpLNSf4naECHbXF73HPURERsIw3aSafay8QLLtGHB0LAvabcRGh8RBZ6FZ5j2l0AO9h4n8vOZUFasIxKnxAhhyHS8TP0w8UrlFRncQXWzN4u64RUYnGjAGMckQsxx2hF8zctU6SJ+pJw355kr6Aaio0kkNL03qYg/Oo/OnP2U+lVzdTtkRY7AznoO9hUhaxCgNHtpkLJFHFJ8iik3qc9F0DqIsL8rQoEeHyh9vPv4sK+wVpl4QYFo0F5yZjuLuKEP6OMZjwa9sqvGim0xybyn7yIjxcKTgP6iS1mOnP2s+kT6dQ/dx962tjLucdvKp+5JQVSQ+qqlX9i8v/lPzfbUvbx5vIHaHrcfZO/DSaGfeemHceqvOcI+OPY1bicdxLyaprFsTOuMXWM+otumiFgSPdtARHPyr6QPpX/Zb4Yt7XOd+kayM0nPBpFmr3angXocCRMyWS2ZIRrKMiUvbtF/PDOPm9QxXcfRJkon0c/zRYzRL7zokOhojRUOKeOV6Gj9BcmSaNQ1amt0IsefrTI14YhE7qKx6nFyqG+hnHXuJ39iU/QZfTR3lNrFNg/pQRzwXiJ66BdelECXFgxpntHEfvxdEoy3g/e0TAPHwBBeZZLilfIMRKTwghdiPPQZRQqhW6wD3lDEkxyuSciGxQpVwP1stqyQQk3W2zV61IHxTyIQSpEUMLDM9+RNL3nXCBTr5kRqmHiJx6tKCdkuY0lEdVIWwr1UBIW2tNE19mRhLAnDM+FjfogQijgJ5UtJUFellBdl00a8MLwD3rDkmopunB9/Vz+zxMxz06akn9UOlnlW9LMIAAZ9oQx47Oc26sslajtfHcBLCC/Ic1xA36p/8Op5Bjb2JhEJ5aOORJFKa6D06HOwop83VF2dNAlZglNdST/HfLHf6Cf1L5vd6WeIIG2p1GciqHiHyfJgQf5oQFf0s+rBg1soxVWp52AJZoEMA9d0aZ3/+DvOB/KHTNEfLAXQPiINyfNJ/tjrhaJdnBoF8hGNWqRn3kPKEofk9SOTrkoMD32zWGNaob5Zor84G/Q9x9n+A9RROM4gyidGLCE7alci9xmZWaqbaUuV2oJST+aJyk7yM0+KjF9sO9doDy/V0J75UsC6rUZD2OA//g7YVoGjMVPEnnbzMhOyOu3vaqv6BgLWfhs9g4zFdDlZtZqzzH+Wo2s0D/sODWPwqrz3Nmpoty+r3ZojLF0ShZspo0zEkHk780mRI5HRpRqvua+E9iTyJXJHdJHnnannq5ax77K3PuvibJFl3v5lWwJ7WtE7REvZo7lAxrCd5hiRJdrMfsGZIpS83IODlywRahC7yhATmZ0vUo4csFUAY8Z2gqS9qpcl3iUfJ8Nfkh9/F7ex+TpBdIkl4FrJOXLKlgicvIXqs3bSm2wSp73sX0KH0r5ObN6XXmDbBgT7JeWbr2sdtghjgIPLvimMObqHMiEf6GYi6+zdpK8Zi9bqL16cYrl1vuYQjjzH9D8vuFEhL8Is1LVFIlYd5eAhwzX6DGgDQQScH/bfMnc67qb8ckgXiXS030pyJT1WLVIH2MNZrrGbyzhrzHCMGasa5Ze6b7Qff492iQGnD3mzGHuFfuAzUT/yxLnLOfqmtXQyL4DtpjFiL/FUORqQvkQXQa6UJ9FbssHoFJ4fwobcRpsIVKS1kW5gXOrS0YmuUX5sJ/ov6kOK4JkS3aTxXKhxBUl+DSJ1r7AVyo9jhMMY9x7SRu5FfhapP9TPTeXH35sYYVNiUkXPAyEiFX4G8RzgHgRk88HyBORdjpRSiF5TvJ+/0RDEOmJZ8XwE1wHnSYX5CtsI4jU+x7pWJ3+si+uF9cp+Nw5hUypsE6nwM4jnAPfQz5upkJ6Xmb2ifmbfDG2N9/O38LljWfF8ROHzxnpjnYVtBLGMmBdk82fLAjF/rCu2hxTzSoesc8KWfXZQ2N7CNkZwH+cHDJfSHy2lyhvH6flsPo6zZRaWD2IdoFg/F95DHTEfyD5DXfnjNZD9HO+lPLW/RraxwQkbZce+po9AnEPoQ9qbnVOci20jcW0fkTYMxisiYpQR81N2LJe/lMX92fIjOBf7hvtI2XyxPsqKbSpsC+BzYX7AM8Zy4zXyxvsB12TjsJUlIWziuwaPzz7bqp41ngPkEUe2zc8MLyy8KEK9UCQAkD/2Cc8IYpkgXo+gTs7xl/K5Fs/FfNxPWVznmL/ZsuO92TzxOJadLSt+jtfISxKHajTCRj2ANgHq5jj7GWTPcQ+y1FEkl9WV8aeaffLYyj6K+QDH2TooL/ZRBNdjnngt247s/dljUOze1clP3njMNZL6uakQtsIuzD+yLaazi30ufCo+o3zYUwNZQyvFwYp5OY7Insuej4h1xGuF+eL9oPAax9l7waryx7pAPM5ebywUtqnY5+w5wGf6mRD5y9tqcouscS57f+GzAc5lz0dwPd4PsuWA7HFhGTFvYf5sWdn82bzx3uz1dY3C9hX7XKyNnEOBviEFzxJ8NNoxb7acuo4j+Mx9pIhV3ZPNB+K9q8pf1+d4b2ODOmIfAfqOBGgL12LKto3PyPp4kYQJl668HvNmy+U4lpktP4LP2ftANl+2rFhHYVtIxfIDjmO58Rp5s/fG66VE4bOt6lnjOcCz4Nyzif7VgSJvYvfkjfnJSx7+ZsuM57OI58gTrxXmi2UBjrN9l703mycek5fPETF/tt5seY0F6ottAtRZ+LnwHMci9UnUbUTfsE88tj3mjQlkj4s9E9diPRHZOrP3Z48Bx4X3rk5+EI+z15sIso/b/EGYdcV+BEejwfu59EiW4PPoKjYjoPBnPGs2m5dawilHiUD/8+br7H/bimU3RyNhuZzxzPKmY50h/4RNslGFJ9tBqX09E2XUt5yqNBW7VoJUgVdGeLe+UBlt89TPbDHLSz/rWSrwJBuin+uCyi5nLIvVvzapIcaA/mccil1bx6m92pF860MDICkGzdcQiTlD1KHYtSaYWvF3XUJy347oWH1llUQZ6xWcW9OUI5nneRKd3ED6PbEVxepZm1Tf8Yr6PQ99rWdJOEZj6vcGQv73sL38B7u8+wn2+cN0LFJfasxP9xm0y0N/qX8uv93s2S2nmXXfIFnnXisgrKMes8FtD7Xj+DqeHPTzAvUze0XbyYA0lKFea0ipXPlrs4c3mWC2qeYK+zgaEhjJuYtsl9c2sJvOYtN+OF1K0PcLlRDzNvxXSmWm+hfMMTvunt1sxoFEUNLzawrkiD1sY3raK1d/EPo97tUpEXh/Y7baVCmHoD0GrMT9vHy+2Vbf2cHeHTAq6IXGbA/P++xQG7r9RbbHXjoucVCesUC/sz+9al0T12IQmfjjg2Y3LHjUbKdD67eHbdp0++zb3ezKM3Wcg8A776bVKvGd93xPdEnlXv38sLr4yk/uM9vteCm+9HyekO5hyzdho02z3zMbp47ESJbScKcCNfTrfa2NJOzcm94JVq3UZKJK0tbvHLPytmsv9PTzXBmwt36Xj36W0vzRGVvYJutX2qAb3paCQYuGyyUBbcLVpZ95y7ehjTz9zdtNY8S+500P50oJyUCX7m3slm9sZU++PtPu+MuUYLxLjW5bik0cu/aEln5WN7d9/gTbrEpylfR7cqU0UN3tqsrtmP23tskfz7VnRk4urZyn/fNe7U5Wu/ed4Vxj9k9CJEQM3/17GNNS6h3mdJtWdud5W9kHM2rt+3fI7jAWpWwTfU9kf7uvma2X/iza2oBnYHvE6FvFSHmju8RYLKdpx0526Zd72y2PfGDPvDiztPol9vPW0i1dpGNy4DD/F5oEYYsdyZJDYyqO1UFqpD8aatahjVnH89QkBjYPnhieV337h+dobI96dUD9mtDjfqb500UG7WKzBXjepZZPlB6eaWP2DxHlPEDPuU1vs7GXm90/2uxYyTxvypYc9P3aRhkiogHOw/Y+yXmX7mYzrzF7SP38hR/rHEtEpQZyuC70AHXkRb9Ll7dT39f83Gz8LMk/3w1Lu0pJ2AD1I/PYmvq0hXvz4HSBGrOTDjC75ySzbz9kdp1SssRaStA/vGlc6oBFXUgJWx7oRt2g4xBUQpQo2Byk6rlm85TKilwrWWoIZQchzVE/18gRrNHfsry0iXY0tlEpVm+JUvxy8AXV+g+DUSTPOk/1JWsgjiGkJAepXWpEW9OuItdLktYVcqbf0TXzJWPonmLXS5LoG3RzfUkE8lWs/FIk9fGSdPl7MX/zoF/o5/qS4nWAfBM2h8PhaGhgvPKU+FPsfCmTw+HIHZywORwOh8PhcOQcTtgcDofD4XA4cg4nbA6Hw+FwOBw5hxM2h8PhcDgcjpzDCZvD4XA4HA5HzuGEzeFwOBwOhyPncMLmcDgcDofDkXM4YXPkFnwdFF9kmXyxYlNL8csY+Vvsep6T2ryAb/12OFoY+N3iJXxRLb+n3NQSX0LbFJLaypeiO9Yc+f5pqjwh/Wmqd680a9/GbJNLdIpvRnbK27CApYksjLzCbPuNzfYYIvKgyV3WhPqZR2hbblZVaVatti+WnOT8C7Q/hWUibX3U948ONrvrJbNTbtTJUv90THOE5HyTbmYfXGX291FmR/1c5/Lw01QtEZqj/Pj+lKvFKST/1zwu1Y7OaSITd84CydGsQDjzjuXSiftub3bJIWbn3md288M62T5cc9QByWf+f0s0T3DCtm6QErY3f2LWb5NwylE6/Gmk2XHX6CAPvyXa3OCELT9ICRtj0dnHYJ3hwgdEjh/UgTuEq4YTtjWEE7Z1Awib+vXyo8y23VDHTSk0lWK5DHG/3ma79DR75m2zydP0GPzIdRMDXf/UeLM7n9LBuvyNyZYCJ2z5gfROa9nA/bc2q6qQbkcP5RzLpSe7dTK742tSmWrvTx8xm78ojQzmHLF7nxxr9vp7OuCH9h11wwnbGsIJ27oFexzo8yagOP8L88y+cZzZzSeY7TfU7NkXdK4pGmIYG3oBstYUxyHvcMKWPyxQaiqyLvnpKKd25rVhT1jn83RurlJTcg4r0+T6ZdVICZvTDUc+AUmoUsKANcGElw4g98WuN4lE/7sydbQkNDGd04n2Cuxd68Q59oI1pYSedP2y2nDC5nA4HA6Hw5FzOGFzOBwOh8PhyDmcsDkcDofD4XDkHE7YHA6Hw+FwOHIOJ2wOh8PhcDgcOYcTNofD4XA4HI6cwwmbw+FwOBwOR86RL8JGa/heljwnvkyUVOxanhJtdDgcDsfaI+r7PKeIYtfylBz1Rn5+6YABXTjTbMZos6W1+pyzEU5/6WDMvXtah6rW1vsrz4ffA8lbjHK52lTRwax7f41pZfP8UkJEI88/lTTX7IIvmA092uzw28weHaFzfElkHsGvdWi6NUuFiuzzxb95/RUX9fvG3cym/Mjsb2PMjr5W5/IqJ/Qlvz7S0oB+X7Ik6NW8TZLFZl17lNn0q1rz4yq2/uAltiSXv3SgvmtVEeZhakcda4jc/TQVBvj579oZc16w7p0218BKGnOI004/08orKuzXt91iy5JJnDOUt7UXJ79oTw+43myLA4Mxbk5AgS6qNnvrFj0b2imHTEOGbfDZe9n1gw+xg86/x4YNeztEPfOGMnXmxvua9TpARik915yATnvv72bTRqYGN2eQ8eq60Xo2/dGL7K8vvG1fPPuefMoJqNrAbLuvq0/VwBx2ZaNA8lMx/ELrW/MfKyvLIevXOKy3XpXddf1lVlXVzr406HtWU7MwfypRemb2wpk2decfSNdI3+TTtOcbuSRsz3zbJvbpZ736HK5BrQnn84bZc4Ly79w5l1zB2naxm57+P/tWp4PNtvlS8yNsGDQR0uNGnmuD+5+m58uhnEguNu7Z1zbbsp+NfeNFmzXj4/wZudaV9vHMcXbcjGpbfNi9zTN6Ip3W9eFD7Y+b7WhV7bqLIBFOzBEkJ5WVVTZg70Ns5vSPbNyol/JJhiQr//faXfb0fg+adZGtyFk3NgrQ7RqL3k983t7dY5CVt8+h/AjLRfoXLW1t5eXlVo6yL8uhALXtbHeNuNFOaTPArP85LTNSW1/kkrA9e5G93rO37bTZQSJs88N5x5pBk+Oq56+0y7oeZbb10c2TsE183i6ddLsNOXiIJr8IdB6xSB2/UN5u+3YmbZqezBHK29qsD0dYj1HDrPbAW5ufnIBWZhsNO9Gm7nWG2Xq98xm1XyYDO2+e5Foy0o4fg8whJCsnPnax3bfjz8zW79uyCNvTx9p7e55lrfJI+COQIRrbKm/7c1K07WR3v3yjndy6n9nOg5ywrQ1SwpbTEXY4VoGyMqvF+NZWhwhbHlOZ2lclL2iZtFOx6yVP1TZv8YK0Q5svlutfDc5fXmVlidqGnJTL4Ba7notUbYsTspLHJYXGx1LCWHlORNUSglnkWk5SLrcPNUE4YXM4HA6Hw+HIOZywORwOh8PhcOQcTtgcDofD4XA4cg4nbA6Hw+FwOBw5R9MibMvLzBa3CYnjusAmzCUVZtWdzBZ0TE82AJaruyg3pmXOd5sNViVPDkeEy4mjEMjE6sgF9mNRlVktX4ngcKw5mgjjEAFbWi6iVmnWfZJZjwlB+OuaJOTr8onZV680O+b6kI/8hahZL0yg1f3umlZLzTrMNus4y2y9mWZtFtbdhmKgnoXtzeZDIv2tmUYDY8K4LugQyH1dYDyWtQ75apV/Kd9t0wDjQv2URxsSBd02veDIHZAPxp9x+l9zmbnLuCYy1RDzV2Wgqxa1WykriRPouqFJAHmJshPHsC5bQl5SnzfMeo+t29lHHrB1qyMD1BXlNyY+r649i4gBCEfu0TQIGwLcZoHZWZeZff94syuONTtxSDCEGFz+okwRdoDgcv3A+8za1piVL9ZkIo8mVTIZhCXKu98DZtuOCMQNQUdoEfbE4KZlx4kDydr7oVB/0oavmB36m1AXky8q3IQYpvdQZqLkVRZlMql3etZsr7/pPPelbedvMvnUJtoVj2krZfKXc/zlGdxDqxuMBeO45Wtmezwscv9+Oo5FEOXq5B+bffdEs03fDeORRTIWqVJcLWicWy2TUn7LbKtXzLZ52Wzz0aGc1f1ahDjWyJwb8MYDcwsHEDnZemQYN+ZpMSAD+/xFcnKS2QF/CPP6U9AYMVaMWZyv/wvLlK/bFMnqq6F+Urt5dctrMdDexFCnesOxbkC/M877/0ky8TWz75xituvjQaaS65IFxjHKE/Jy1K/MLj/Z7CvXrpzj2bEmb9cPzdrPCbLB53g/yB4DbEG/4WZnfNfs3PPMzjvXbODfw3mAPBYGKigDxzSeJ0+n6Wadp61sS/aebBuSv0pJuek5kH1OR6OiYDRzCoQdpTpQ6Y6fmg0RUXpvB7OK9Ns++4wy6z/MbIOpIW+vccFYvrWH2QPnm1V3Dl7NTs+ZVUkhskzafbLZKVeYHXG72YZS2hvLWCO00dPY9O104qRCzOTaUMafCXX/t81uvcrs34ebtU5/02e7f4c6mQxMNvJv9J7ZZ54I7YEIUPcxN5idoHt7jjerXBjq4Tz1dv9Az6C0hLrUJpR3X3lk66tODEG7uWY7i/Bt8p+VisGxEiiNpepHyPrFZ6ifrza7SH9RSBg0ZKOmk/pSBB2lg1z0f9LsoHslKwPDGC1WIk8kaJD5nZ8x+6rkDkXIecaCulC6lMn5aCwh05CA750Q2nD+N8xO/55kdVEYY+6n/IQYxnvSOkkQdsqDaJ59aYjiUgfjDeEvE6mgHNoAkufS+aRtyhcNAe0mJfKc1uNYCfprgObm90TUmY8Xni2D+8/Qr5CzOB4cM6YdZpkN+j+zeV3MPtw8lBH7mP5m3NprvjJmG4iEzV0/lEX/rxgz5Y2GDaPIfcjGd2TEv/31kDYbk461EvUjL1HWyE8ZnKf9yDDnTvlhMNxzNkjzpPJJim3gmLISWaMdqdFFZijP9cmagTmJ/Jz2fcnDZmYf95L+F/GmT7mGHWDO06/IT6UcQwj/yIPNruVn9TQOjB/2I44RuPRUs0N/JzmTbopyBSiPuZ4lU3ze+Wmzff+s67of/RCJHmXigFAH7UF+aAf1olOwMRwTOMBhPfM7QRaoh2uJ3UPmVC5lAtqzMJWTKNPIFAERyiJFPehoFLTuc8j5V7w3TcKRkYOSAJmY+Lid06mz9ei8hYQk863kKM2tXjPb8V+aGL0DURqzp9q81Oykn5l98eYQKcPwvtPfbK+HwucNUm8FgkO+vq+b7SfhfmM//ZVntLUI1vof67rIWn8J/p7yTh6Tp7S5lOYPjg9lTd4mEEMM+Q7PhzLulpL9z85BeXeaYTZ4cJi8ezwaiOHwL5jt/Vezcy5RfpFJJmC18rJMe8AfQ1Rn+xfNJm1rdskgs6l9zMbtZnbBOYFUDpMROU9l4sl//g6zKVuFPrj09EBOD75Hk0eTdfyuYbJkUd7Whk/6lz3Zbms9v9qe0y/nXmugR+ZMtoGzX7ZDNt9fz5f52uwl6iOIzpmXh3H82V1h/OZ0DUpnBxm13WWUIcMfSsZY1j5aXi9E/ZljzcbuHsYXOeDaZPU7106UQd9N92EQIdGbvWU2rWeQiW1F1KnzE8klChIlhtwhX/dfaHbnj6SkDwnkEAyQF84Yo1xnbhTuoTyirkTiZneX4pPiRKajIp6+sYj9O2bd5GR8LOOAs7HdS6HOHhPlbMgxQMaRjfd2NOuotiN/kP0ZuhcHJXEspMgjWpXbnOoP7cbpk23pFkc2PzkBetwOE/5sgzfZ0SrbiJTwJZ4Ag0a/Mj/plwvl7I38nEiW5KRG49RTTtRe6j/6k8/VIl+H/jbolNelO148Qk5WjdlnZYC3eFOyIGON4frc3WGuUybjiwGn7ykXZ5Lo+vRNQt2xHcxvxvSnmtP/+lI4XiyjyNLZwH8EOfyI31aW4HeW48E5dAcGk/OfkcNx/M9Dvpk9gjz10/UZqgfj2f+poDuQS2SmrXTPHo+Ee2kbji66D2NM28pTBzQLycr9E562t3qoj6rUFy3BJqdTpfP799vgnv2tdYXmZPbLXyFB+0hGGOO7RNr+LCf+Pztp7NX/RN1O0bw/UPqbSP/ovYOjvr36n3FKyJkMLuSePBD8N/cJkbedZOOYy8ggY4ctelUkb6MJZt+8IOidjyQjjBPjigNP3ktle54+LthHxhi5Qi5YFYKQ07Z+L5idJWL2OckacoMNg+gj210/CkEHbA2OyQzppsmyIYNk61gteFPPcNoPwvOeoHLRU8jqID37UbeGdpCf860LlIls0htTR9hfW20ofSWb2hx1TWNDoten++wmEmFrOz8oSZQqYeVrD5Cg/z4ovOdFjn6s41/cFhQlXsz9EmwE5yURO4QYD/pxebG/uD1MjqN/qQn2rZAHj+fnOv+yjCre7caaLBAzPA2EHC8pIipawtrXqA27PiZDrokC8bvperM/qd5EoWpiYPyv/rXadl8o5zAdUwdRPzx02jy7W4iyQTwBdcX6qqpDNG+oJgP3nSwFgIK9UiQEwnnCkLCfDkXrCMBAoUhJSURWY0F/fyKDiidKlGwbKSX6kigcRL2vFCp9fpiUFsrz/G8GY4nnHKOvKCxkDcWGgfvWeSFCSt9/63wZbhErIh4R5AUo5hgx4/h0lXnsNWGZ9NLTpIxl7CFXZ4hgInOHS0aIyBHt3V6KFBwg+UFpf+lGsy9LxojcYPjPlYGoEFnfRUr94jPVDhH8PfW8OChEiyCdKOsLdNweOUll1xFApAK5WF+G6kjpFMj425+RUyUHDiMFiTlIc/RiOVSQZcYdYKQh18gJEbn97g9j1lnOGEYQ4LjtKgeOqAWGc5YMFbJz9mWBaBH1iICIkYiWEKHAsUNuzz83yCHGE30FIcSgUx+k/zLJD8YWuQEQA5bD0D3flGywFYTEMUSt/dxQ5mWnBjnC8fjydZoTcmRZksVxJJKclWNH3SBihu1gXL5/QoiOMpexG+jlx79m9oeLAzlGr0D00UsfbCnStWmQGezCPd8NegbnfNS+Ic8kEZ/hRwV9hvwwjgQrcBiQU0h5BDoI8kak9utyEHuNDTqBsaX+0XsFGej2Qdh7TR23S/d1lQNBEOP97UTU1R5sIba0vDY4BAQX0F2QOPTUcj0Xx4ffqXbLKSTIgD7dWm365dDQRsggbc7Kt6NB0TR6FiHCS73uZpErCTAhfYQDrwBFdOoPg8CiDBGY+ZpECDJRDRQTQMmdI49mmrxIjB6bh1GUhI7xol/h90vlsTBxUFyvHhi8jGwEqywlVs/JEyaCQ/SG6AjKFuFlzxyhcQw25PFIkUgUO0tkRH8wmihl6mHSJmFngbZSBikKe4WIHGRj+NG6V9dZLsUYDxZZ2EQG5P1+K8mdIwA5mSnjeIsUCH07WKScvSUoKzzEn/3O7DaRd5TW7lKkY9S/Tx0f5OQXIsaM/SwpLgj/+AHBQL4rL/Rp5UFGfiID/lcZPZY5MM6QNpap/yVF1yoTmZAIJjjuFyL2kiOWrFgW31OGHqX4F7ULQn7Yb4LHjEzfLCKHTOEtM973ybgDlk9Q3sghchMVYiI7HKOw9dy3S/leJcJHZI8o7z/OMvunjHNv1YvX7oZ4JehDoub3XSJD+lmR4ZskG3IIiZJDrq4XOb5RpOZv5wSnqdM0s99qDMEtGlPmHZHYh2R0n/hqIFb0+e3SAeA3V+j4yqBDcOqIwBJVffHzaQQiIyvoKpyGa6R/fiy9QrT0COmNTyQXf5IBfmcX6REZdCK9v5dMXCvydq90HzqGMu8WoWNZ68kTZTglQ5SdXTYDkAhCRjiGr8rR/IYMMs8AUfj3YXJepVMojwihO4CrB1ZJIFxERl/SuO7/R5E2yQPzFJ2C3cGxQt+zJQP7AhljVYSoN+SJqCt2CWKEPDE26Bai5M99OZSDrELAIGyswkD4sno/6gFIOUSrk0gjUX/q2kVOB04pBK+XdNULRwabxmoBBAyCSV2fyBahNx+W4xf1RBIFlEzEZfREqSm9vn+wwwQdeD4iyaxoYa94GZCtA9GuORocTYOwQXaIjCB8z4vAvCbBRvl0nBEiCxhcFCwkDIVFSBYhRSkjcGCEFBPG7yoZyX/KOyVqRxnrqQyMLkQOjwmvmqUpJmEkaBEx1MvSxaOnm00UYWOCtdYkvU9k8Bp56kNEClCyeNd4vddKuFn6xCOLlpyIB0QzmRQCRoFlrg2V4n4BzZVksrL0ghJl/wGk9ZeQAJGLG24Iz5ZV/i0d9BcKc7gU0yVSSg/IEBFx2P3R4DESGfv6RYEUYeQwUpBoFAxjixzgHRP6Z6mbCC3Xlilf3AvCshERTwgbS/AxMsO+kAjGDhDVJUL6gDxcIjcAI8vby+9K2aO8UXCQ/QvkoaO8E9CuVOnx1TTISYzCoiBZMovgPPIxRp407cOJ4fNh8oRpH8RzRo8go46VgORO3UL64LdK6isi3USekB/+EqUkWg8gQJBowDzEANPHR0uf7Ks84zSOc7qtHPdkT5KMMHoCeSJKwvgjT9noCEAP4fgNle646TrNaY0hy2YQNCKyGH6IHuWxRE4kDIIJEtlN28XYk3BaUTO0E+Mbo71R9xBxgTB0kPMHMPQ4FCz/QwiyDqpjFVC/Yjtw6H4oskZEDbux4cQQPd9NRP1tzT3khDFgnBmbcpGtGESgz8cMDATob5I3orTMU2QTe8E+7UmSjS/oOlHQF+RUFEavyEsdP5KzebkcQhwQ5AeZfVd2CId/iGR8nNrCEuxJQ8wmbB9sJu2C/JEY90THpPJCW+PeuxUyJCDbkNVK7lHdLLei/3BemEeJPXSb1FhoGoQNJfaZYfJAv2h2q5Tj5+6SR3mSCNN2QdkhzKylY3ARVAQMYSKKgdDj6RIihtxdeNbKDbrjJWh41ShBBPa5Y4LwonwLjTCCjBADyiXaRX0subLH5dzz5bleEBITkv1vTGj2U+FBM6mYbJTLm2E/TUPeo/YJbfuRnq212kzbk/YzcZWok8gK3k/PcSH0DvHg60ow5IXedEsGCgYyliwjYAi3DufZa3iEzrHczTL1e/00hhoj+p/IGP1MdBNlRASE5XWUKJGHSKohVkRTGXsirBBslqcgb/M0/pFQAcoFeMMshbDEMU9kG2B8WQ6/7WqzZyVvLN2yV4WXafCoE+h+PGCAEWijZ2EO4MHiRRO1oQ6qQT5QkChWniMhZ/r8RxFTls/v/HFwGD4lyy0czBnm+eFy3tiDNrWvZKetjI/GH11CJJTo20OaayDp43R8MajsFaOP770sRG1/I8LzQZ9A+gBbK4iqj00jIkTaIfrvaO4njlsGGD5WDN6QoSWiTvSfsSbSS+T1epEzCD+6Bj1BpIYlKPRRQsIlBDiWLNsik2ybgBTiLLIsjpwkRh5hEWgj8jRb+g+gf5DHX8kRJPqbjd44igP9DBlmm8J3vxqIEFErlgoZPwIL2BfmI/oCW8Q9iUMouzFB+geis82I0N9bjQwO4gLJAfexJM7+MxxybBJji/0YrbHKzmPKZDypBxJFoq439g36jRfa2qp+llLJu9H7Qc9BqtgPixzgkELgmQdn6Tl4LvRg8karSCgEtBW6hvarTMpF1yGzrFqwcoAzgk1j6wb7eqP+czQ4msZLB0TK8GQ+kEfCvpMnJEgQJclQonCIPL0vr4HzbKRkMkyUkcLzZSmLMO4UKWWiE6P3DG8EAqIPrMUT7WATLh4qywKvSikSyWPzZgQKms3fbCDlHsBEmb1hUKJMVIjey4eGNkLM8ODnSPE+cnq4D6NNVO4DGXDIJm19U5OLDfAviMANEwll0rOPJXpfPAuTkufjRYtFaiPPUowogBb90oGUEcsMkGT2DO0uYsMyA94fhpLoFi8dEL2olSw8of5GmaHYiJiyYZfN+gffGzYOs7+J8UQBcR/XiFAQGWOJguu8hcwekPjGMooV5bvPg6ncaWx5exAjj/I+RCRqfxG9zz4QNg9P0HgPeFIk7PGgmFG6Lx4Zlhw4RwRniow+8sQmd9qFTCD8zIHe48NyCktzkEteRECJ8vzUQ7shA8yR7Gbglv7SAZEpCBAvd/ASD6SezeMsUbOUxNvdGDEMJNF5DBl7FZGHV+QA0ucsaTOOjNNrGms2+vNiC0QJQ8g4Eu3gHPObclboFNqgPIwvb36OULlE0+N2CfbJ0S6WuJEz9vBC3nd5JsgeRI9ICS+0sBzLXikI/ZPSgcg5MoycQ/zH7R6WWA+6LzivODLJG6tS+ok8qg6cD8gCpDLKcoS/dPDplw64Rt9hT5AD5ARd/XvpHYg5+p/N+RA05h66Gx2fkLUdgt1hOXULjSfbFSBtY0XWsS/oCaLkyCgvIjAmjBt2C4cO/RBBG3BMiZahlxJHRGM3UfVhi1iy7KO2YSdoH+d5eQE5wsbxGXuDzBNc4KUWXpjD9qCLeJmGF/x4Hp6BIAXtJ0gCMcSOUh+rDWzZwTlBJrN6BvhLB/WHRI+XDsoOvmbC8ifGyHBgCEsJ6Sl79iJ7vWdv22kzCdNiCeIKqLUoWDwDvEUEAu8ATxKPAe+YYzxh/kJw8FLJxzFGNN7LdYQeAoaB4zykB+WJ0mKT71B5xImXIgMbgdEmggMpYIPlCi9Cf1GyJGYy5Saei+qCAAKIHZOpje5DgdI2gMcS28Z9tI37mIRxeYO2MnkB+ZLN46qTicK+gahZItp2tquev9Iu6yoDsbVIZ4HubfLg8ScNt29PuNmu2f+H6hMpxSwYUwwVCodX4yHGgD7kXMfZUiwivCxVYcSSJXGNA0oJBYxxJJLJuBCZYqyQDRQd+05wBFCAFw0KHuXFMtYsX0YlRT2MNxGWWVK+eMmMI+OK7BAB5KtbiORB/BlTNgAT/YPI48HOlZLGg+2itvAWKASdF1QgYih3PuPRYtjJDymAbFI3dRB5IRpIVBBDgSFAtrIob2OTPnrFthz7gtUeeGvzkxOgLu8x7AR7d7eTrH1HjfUyzbEIxhSjk/Sp/iInyAvzkHGGBOFw0d+QOd7K7q6xYA8QDhVzj/HHiDGOnKdM5IoIC7LFeYg7y/BX3xmMJrojAp3A/krkh/uTMdLcxilDDnupDYwny2KQdNrCfjmcQ2SV8eZNY5wR2ovhxmiy/M++OQwv7WOrCHIIoYsyST3oTdpKFAVCz708Q2GERLLylWHftwd2/rnapWdqCQYXtapu6P30sfbOwDOsop3m67LMg9NHjMFSjSEv/2AbGB+IdLQ9jCv9yXkS0U90A+OFfo/XsB1Rn0ebQfnoIF52YR/0rVeHvbJspYlI2qAxREawVcm4KSFXjDF1oXsoHx1HG7nGs7HEj6xjazhPXdyPvUReuI9zgHxZmxpJY7SfPDP6jechovdfNqmT/e7lm+zUcpG9naU3ld2xhlC3H7z9+02FsK0DIHwYU/YRsJcDAUwmQBNDSydsgLGEyCfkXdoh2YsoJYKBQmFhqFGmCZlXXhQTx/FeFCCKj3uTlwnSe5EJyD1k6SdSnkS1WDrLKlGAISU/SjjeH8+jPKkPJYiyjgqVdvCZa8l9qofztIe28Tlpv8rgejxPfu7NLrXRTu5FgfKs5C9ESydsgP7BWDE+9D1jwrgz/iT6jr5MDJ/OJ2NKPo0F/Z70cSpPSR8X3EseNqJD3n/wQBi7QuJMGdxHuVlDF2U4MaJp2yiPNsR2co16V5yHDCgv99EGyuQZkUHajHFNZIv7VVcij8qH/CBfyFMxneeE7b8JWwR9SGbmcRbJeWFVNiTeG8cyIt4LceLNX1YBiOSzVJmMfSHSMgpRrA11tavwPJ9X1fYs0KmFz5CFE7b6Q6IHYaOnHQBFxl4jljebKllzBGBgWV7CE0wUaaqMMEhEP1F6GDbOJ8cpWQPcSxQEzxMjlr2Xc3jTeK/sXfrHmZ+OwkYgO9SdvR9wnnK4Z4Vx1HVkjzpjW2gzChOjz/mkHIFrsVyOQXJPhqwBSAH5qCchEo6ioB8Z09j3Cej3VAb4m5B29eeKMU3HhnuRpU/1ccG9LKfyRjB7IhPihCwWAFKV3K97s+B+ZDjKYayTsuM95PnUeZ1L5CZtA88UCSYolMlEHnWdZ+BaIo+ONQJ9VkjWQHL+f/RnvLcwX7yXMWRJ8tYhaXRL41oUddQTy8mi2DlQeL5YnrpQ7BkcjQInbBEoOhQeoWMXPkddQDkRqWDjMFGQxAA6HMUgPZJ8meiGqzC2DkcdSGySCDV73xKynxJtR4uFEzaHY00BoY/RFleijlUBg0uk1OXE4XDUE07YHA6Hw+FwOHKO3BG2MjzRMk/1SUkfOhwOh8PhaDbIF2FbWmuVy9k4u8SSN7o8rXlS35UvW6i/LWFvFcTU09qmlkLsw3N6ql9qmUB2KsrbGN8l5mltU5VVtipXb/re8PoiX1/rMfJa23HKw9Y++yWXjjVDq9Y2Zd4Um7TbdWab7m7W3PY6VyhNfM4unXCjDTloSPGv9XD8b8gIzfhwhG08+jmrPfhOa65f67HRE8fY1IGnma3XOzg0jjWHZOWExy61P+xyjVnXLVvO13oImzxykA3rd5hVVHWV/PgLRmuFNh3tz6Putku6HmHW/2yz9AV3xxpAopev72GLWFzjirVekBfTGo+wKv3czICjNn289Xr2a7Zl514uK2uLsla2sHaevdipvy3b96rm+d1IkpXKpwbZnrUfWmuiJPGb6h1rBsnKm/M+sU8OftCsfbeWQdgANvGNG6z17HHhs2OtsVz/lm17jtmGO5m5yl5z5JKwtezoe8OiuQcoa+eK3PPdUS4waweRlzJNeqLZrQhbNlMsrRUZnaMDf6N37SFZ4aeZKviFhBaGSiXExrl+/UAfQtRIPg3XHLmNsDkcqwN/v7lhgCFqzsYI4+AGomHgu1QcjtIgJWxu9hxNExgPT/VPzT1ywPMVe25Pa54cDkdJ4YTN4XA4HA6HI+dwwuZwOBwOh8ORczhhczgcDofD4cg5nLA5HA6Hw+Fw5BxO2BwOh8PhcDhyDidsDofD4XA4HDmHEzaHw+FwOByOnMMJm8PhcDgcDkfO4YTN4XA4HA6HI+dwwuZwOBwOh8ORczhhczgcDofD4cg5nLA5HA6Hw+Fw5BxO2BwOh8PhcDhyjrKDhr6//MlRvc3K0zMOh8PhcDgcjnxgidlBO060smN/NXb5rJq2om7pBYfD4XA4HA5HPrDcrEv7hfb/8OhoN/hIFYsAAAAASUVORK5CYII="/>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087518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lvl="0" indent="0" algn="ctr">
              <a:spcAft>
                <a:spcPts val="0"/>
              </a:spcAft>
              <a:buClrTx/>
              <a:buNone/>
            </a:pPr>
            <a:r>
              <a:rPr lang="en-GB" sz="2800" b="1" dirty="0">
                <a:solidFill>
                  <a:prstClr val="black"/>
                </a:solidFill>
                <a:latin typeface="Calibri" panose="020F0502020204030204"/>
              </a:rPr>
              <a:t>Functions vs Safety functions”</a:t>
            </a:r>
          </a:p>
          <a:p>
            <a:pPr marL="0" lvl="0" indent="0" algn="just">
              <a:spcAft>
                <a:spcPts val="0"/>
              </a:spcAft>
              <a:buClrTx/>
              <a:buNone/>
            </a:pPr>
            <a:r>
              <a:rPr lang="en-GB" sz="2000" dirty="0">
                <a:solidFill>
                  <a:prstClr val="black"/>
                </a:solidFill>
                <a:latin typeface="Calibri" panose="020F0502020204030204"/>
              </a:rPr>
              <a:t>According to the “Fundamental safety principle”, stated above,  an ADS is a Safety system. All its functions must satisfy safety principles and objectives.</a:t>
            </a:r>
          </a:p>
          <a:p>
            <a:pPr marL="0" lvl="0" indent="0" algn="just">
              <a:spcAft>
                <a:spcPts val="0"/>
              </a:spcAft>
              <a:buClrTx/>
              <a:buNone/>
            </a:pPr>
            <a:r>
              <a:rPr lang="en-GB" sz="2000" dirty="0">
                <a:solidFill>
                  <a:prstClr val="black"/>
                </a:solidFill>
                <a:latin typeface="Calibri" panose="020F0502020204030204"/>
              </a:rPr>
              <a:t>Indeed it is more appropriate to state that an ADS has “safety” functions.</a:t>
            </a:r>
          </a:p>
          <a:p>
            <a:pPr marL="0" lvl="0" indent="0" algn="just">
              <a:spcAft>
                <a:spcPts val="0"/>
              </a:spcAft>
              <a:buClrTx/>
              <a:buNone/>
            </a:pPr>
            <a:endParaRPr lang="en-GB" sz="2000" dirty="0">
              <a:solidFill>
                <a:prstClr val="black"/>
              </a:solidFill>
              <a:latin typeface="Calibri" panose="020F0502020204030204"/>
            </a:endParaRPr>
          </a:p>
          <a:p>
            <a:pPr marL="0" lvl="0" indent="0" algn="just">
              <a:spcAft>
                <a:spcPts val="0"/>
              </a:spcAft>
              <a:buClrTx/>
              <a:buNone/>
            </a:pPr>
            <a:r>
              <a:rPr lang="en-US" sz="2000" dirty="0">
                <a:solidFill>
                  <a:prstClr val="black"/>
                </a:solidFill>
                <a:latin typeface="Calibri" panose="020F0502020204030204"/>
              </a:rPr>
              <a:t>On the other hand, other systems of a vehicle (e.g., the side glass control) do not need to satisfy safety requirements. In this case the system will have to perform functions through the application of the related technical requirements without any demonstration of </a:t>
            </a:r>
            <a:r>
              <a:rPr lang="en-GB" sz="1800" dirty="0">
                <a:solidFill>
                  <a:prstClr val="black"/>
                </a:solidFill>
                <a:latin typeface="Calibri" panose="020F0502020204030204"/>
              </a:rPr>
              <a:t>the safety (i.e., the achievement of proper operating conditions, prevention of accidents and mitigation of accident consequences, resulting in protection of vehicle occupants and other road users from undue risks).</a:t>
            </a:r>
            <a:endParaRPr lang="en-US" sz="2000" dirty="0">
              <a:solidFill>
                <a:prstClr val="black"/>
              </a:solidFill>
              <a:latin typeface="Calibri" panose="020F0502020204030204"/>
            </a:endParaRPr>
          </a:p>
          <a:p>
            <a:endParaRPr lang="en-GB" dirty="0"/>
          </a:p>
        </p:txBody>
      </p:sp>
      <p:sp>
        <p:nvSpPr>
          <p:cNvPr id="3" name="Title 2"/>
          <p:cNvSpPr>
            <a:spLocks noGrp="1"/>
          </p:cNvSpPr>
          <p:nvPr>
            <p:ph type="title"/>
          </p:nvPr>
        </p:nvSpPr>
        <p:spPr/>
        <p:txBody>
          <a:bodyPr/>
          <a:lstStyle/>
          <a:p>
            <a:r>
              <a:rPr lang="en-GB" dirty="0"/>
              <a:t>Comments</a:t>
            </a:r>
          </a:p>
        </p:txBody>
      </p:sp>
    </p:spTree>
    <p:extLst>
      <p:ext uri="{BB962C8B-B14F-4D97-AF65-F5344CB8AC3E}">
        <p14:creationId xmlns:p14="http://schemas.microsoft.com/office/powerpoint/2010/main" val="1754566454"/>
      </p:ext>
    </p:extLst>
  </p:cSld>
  <p:clrMapOvr>
    <a:masterClrMapping/>
  </p:clrMapOvr>
</p:sld>
</file>

<file path=ppt/theme/theme1.xml><?xml version="1.0" encoding="utf-8"?>
<a:theme xmlns:a="http://schemas.openxmlformats.org/drawingml/2006/main" name="Office Theme">
  <a:themeElements>
    <a:clrScheme name="JRC palette 1">
      <a:dk1>
        <a:srgbClr val="4D4D4D"/>
      </a:dk1>
      <a:lt1>
        <a:srgbClr val="FFFFFF"/>
      </a:lt1>
      <a:dk2>
        <a:srgbClr val="034EA2"/>
      </a:dk2>
      <a:lt2>
        <a:srgbClr val="D3E8F9"/>
      </a:lt2>
      <a:accent1>
        <a:srgbClr val="6ACBF3"/>
      </a:accent1>
      <a:accent2>
        <a:srgbClr val="3E99DA"/>
      </a:accent2>
      <a:accent3>
        <a:srgbClr val="1EC08A"/>
      </a:accent3>
      <a:accent4>
        <a:srgbClr val="ED8D2F"/>
      </a:accent4>
      <a:accent5>
        <a:srgbClr val="F8CC29"/>
      </a:accent5>
      <a:accent6>
        <a:srgbClr val="E76C53"/>
      </a:accent6>
      <a:hlink>
        <a:srgbClr val="0563C1"/>
      </a:hlink>
      <a:folHlink>
        <a:srgbClr val="24337E"/>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accent5"/>
          </a:buClr>
          <a:buFont typeface="Arial"/>
          <a:buChar char="•"/>
          <a:defRPr sz="2400" noProof="0" dirty="0" smtClean="0"/>
        </a:defPPr>
      </a:lstStyle>
    </a:txDef>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5708</TotalTime>
  <Words>1547</Words>
  <Application>Microsoft Office PowerPoint</Application>
  <PresentationFormat>Widescreen</PresentationFormat>
  <Paragraphs>138</Paragraphs>
  <Slides>20</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20</vt:i4>
      </vt:variant>
    </vt:vector>
  </HeadingPairs>
  <TitlesOfParts>
    <vt:vector size="27" baseType="lpstr">
      <vt:lpstr>Arial</vt:lpstr>
      <vt:lpstr>Arial Nova</vt:lpstr>
      <vt:lpstr>Calibri</vt:lpstr>
      <vt:lpstr>Calibri Light</vt:lpstr>
      <vt:lpstr>Cambria Math</vt:lpstr>
      <vt:lpstr>Office Theme</vt:lpstr>
      <vt:lpstr>1_Office Theme</vt:lpstr>
      <vt:lpstr>JRC comments on safety requirements and definitions</vt:lpstr>
      <vt:lpstr>Safety Requirements</vt:lpstr>
      <vt:lpstr>Definitions</vt:lpstr>
      <vt:lpstr>Definitions</vt:lpstr>
      <vt:lpstr>Definitions</vt:lpstr>
      <vt:lpstr>Definitions</vt:lpstr>
      <vt:lpstr>PowerPoint Presentation</vt:lpstr>
      <vt:lpstr>Comments</vt:lpstr>
      <vt:lpstr>Comments</vt:lpstr>
      <vt:lpstr>Comments</vt:lpstr>
      <vt:lpstr>Can an ADS “unnecessary disturb the normal flow of traffic?”</vt:lpstr>
      <vt:lpstr>PowerPoint Presentation</vt:lpstr>
      <vt:lpstr>PowerPoint Presentation</vt:lpstr>
      <vt:lpstr>String stability</vt:lpstr>
      <vt:lpstr>Other example: Proposal for Amendment to ALKS Regulation 157 for increasing the max speed to 130 km/h</vt:lpstr>
      <vt:lpstr>Comparison with traffic data</vt:lpstr>
      <vt:lpstr>Impact on traffic flow</vt:lpstr>
      <vt:lpstr>Effect of operational requirements. Example</vt:lpstr>
      <vt:lpstr>JRC recommendation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Simulation of cut in scenarios</dc:title>
  <dc:creator>kostas</dc:creator>
  <cp:lastModifiedBy>John Creamer</cp:lastModifiedBy>
  <cp:revision>125</cp:revision>
  <dcterms:created xsi:type="dcterms:W3CDTF">2020-03-11T13:39:15Z</dcterms:created>
  <dcterms:modified xsi:type="dcterms:W3CDTF">2020-12-04T17:02:14Z</dcterms:modified>
</cp:coreProperties>
</file>