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99" r:id="rId2"/>
    <p:sldId id="6508" r:id="rId3"/>
    <p:sldId id="6515" r:id="rId4"/>
    <p:sldId id="6509" r:id="rId5"/>
    <p:sldId id="6510" r:id="rId6"/>
    <p:sldId id="6514" r:id="rId7"/>
    <p:sldId id="6516" r:id="rId8"/>
    <p:sldId id="6511" r:id="rId9"/>
    <p:sldId id="6512" r:id="rId10"/>
    <p:sldId id="6513" r:id="rId11"/>
    <p:sldId id="30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177D5"/>
    <a:srgbClr val="FF6600"/>
    <a:srgbClr val="235D9D"/>
    <a:srgbClr val="2768AF"/>
    <a:srgbClr val="2177B7"/>
    <a:srgbClr val="227DC1"/>
    <a:srgbClr val="1F6DA6"/>
    <a:srgbClr val="1D679F"/>
    <a:srgbClr val="195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06" autoAdjust="0"/>
    <p:restoredTop sz="82346" autoAdjust="0"/>
  </p:normalViewPr>
  <p:slideViewPr>
    <p:cSldViewPr snapToGrid="0">
      <p:cViewPr varScale="1">
        <p:scale>
          <a:sx n="60" d="100"/>
          <a:sy n="60" d="100"/>
        </p:scale>
        <p:origin x="900" y="66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256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-204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(CC-BY).pdf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201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799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075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026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495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6188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1819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Speaker</a:t>
            </a:r>
            <a:br>
              <a:rPr lang="en-GB" noProof="0" dirty="0"/>
            </a:br>
            <a:r>
              <a:rPr lang="en-GB" noProof="0" dirty="0"/>
              <a:t>Venue and date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032834-0821-534E-8745-A11778DD5BC9}"/>
              </a:ext>
            </a:extLst>
          </p:cNvPr>
          <p:cNvSpPr txBox="1"/>
          <p:nvPr userDrawn="1"/>
        </p:nvSpPr>
        <p:spPr>
          <a:xfrm>
            <a:off x="5097328" y="6303481"/>
            <a:ext cx="1994170" cy="4616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indent="0" algn="ctr">
              <a:buClr>
                <a:schemeClr val="accent5"/>
              </a:buClr>
              <a:buFont typeface="Arial"/>
              <a:buNone/>
            </a:pPr>
            <a:r>
              <a:rPr lang="it-IT" sz="2400" b="1" cap="none" spc="0" noProof="0" dirty="0">
                <a:ln w="12700">
                  <a:solidFill>
                    <a:schemeClr val="tx1"/>
                  </a:solidFill>
                  <a:prstDash val="solid"/>
                </a:ln>
                <a:pattFill prst="narHorz">
                  <a:fgClr>
                    <a:srgbClr val="0070C0"/>
                  </a:fgClr>
                  <a:bgClr>
                    <a:schemeClr val="accent5"/>
                  </a:bgClr>
                </a:patt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uhaus 93" pitchFamily="82" charset="77"/>
              </a:rPr>
              <a:t>VMAD-SG2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2A8C65-6D59-B447-984D-BBBAC2CB4B4F}"/>
              </a:ext>
            </a:extLst>
          </p:cNvPr>
          <p:cNvSpPr txBox="1"/>
          <p:nvPr userDrawn="1"/>
        </p:nvSpPr>
        <p:spPr>
          <a:xfrm>
            <a:off x="9980579" y="6206019"/>
            <a:ext cx="1994170" cy="4616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indent="0" algn="ctr">
              <a:buClr>
                <a:schemeClr val="accent5"/>
              </a:buClr>
              <a:buFont typeface="Arial"/>
              <a:buNone/>
            </a:pPr>
            <a:r>
              <a:rPr lang="it-IT" sz="2400" b="1" cap="none" spc="0" noProof="0" dirty="0">
                <a:ln w="12700">
                  <a:solidFill>
                    <a:schemeClr val="tx1"/>
                  </a:solidFill>
                  <a:prstDash val="solid"/>
                </a:ln>
                <a:pattFill prst="narHorz">
                  <a:fgClr>
                    <a:srgbClr val="0070C0"/>
                  </a:fgClr>
                  <a:bgClr>
                    <a:schemeClr val="accent5"/>
                  </a:bgClr>
                </a:patt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uhaus 93" pitchFamily="82" charset="77"/>
              </a:rPr>
              <a:t>VMAD-SG2</a:t>
            </a:r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wrap="square"/>
          <a:lstStyle/>
          <a:p>
            <a:r>
              <a:rPr lang="it-IT" sz="4800" dirty="0"/>
              <a:t>NATM Master </a:t>
            </a:r>
            <a:r>
              <a:rPr lang="it-IT" sz="4800" dirty="0" err="1"/>
              <a:t>Document</a:t>
            </a:r>
            <a:r>
              <a:rPr lang="it-IT" sz="4800" dirty="0"/>
              <a:t> </a:t>
            </a:r>
            <a:r>
              <a:rPr lang="it-IT" sz="4800" dirty="0" err="1"/>
              <a:t>Revision</a:t>
            </a:r>
            <a:r>
              <a:rPr lang="it-IT" sz="4800" dirty="0"/>
              <a:t/>
            </a:r>
            <a:br>
              <a:rPr lang="it-IT" sz="4800" dirty="0"/>
            </a:br>
            <a:r>
              <a:rPr lang="it-IT" sz="4400" dirty="0" err="1"/>
              <a:t>Chapter</a:t>
            </a:r>
            <a:r>
              <a:rPr lang="it-IT" sz="4400" dirty="0"/>
              <a:t> 6. </a:t>
            </a:r>
            <a:r>
              <a:rPr lang="it-IT" sz="4400" dirty="0" err="1"/>
              <a:t>Simulation</a:t>
            </a:r>
            <a:r>
              <a:rPr lang="it-IT" sz="4400" dirty="0"/>
              <a:t>/Virtual </a:t>
            </a:r>
            <a:r>
              <a:rPr lang="it-IT" sz="4400" dirty="0" err="1"/>
              <a:t>testing</a:t>
            </a:r>
            <a:r>
              <a:rPr lang="nl-NL" sz="4000" dirty="0"/>
              <a:t/>
            </a:r>
            <a:br>
              <a:rPr lang="nl-NL" sz="4000" dirty="0"/>
            </a:br>
            <a:endParaRPr lang="nl-NL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1349" y="3420279"/>
            <a:ext cx="10290265" cy="897754"/>
          </a:xfrm>
        </p:spPr>
        <p:txBody>
          <a:bodyPr/>
          <a:lstStyle/>
          <a:p>
            <a:r>
              <a:rPr lang="nl-NL" dirty="0"/>
              <a:t>Report </a:t>
            </a:r>
            <a:r>
              <a:rPr lang="nl-NL" dirty="0" err="1"/>
              <a:t>from</a:t>
            </a:r>
            <a:r>
              <a:rPr lang="nl-NL" dirty="0"/>
              <a:t> VMAD-SG2</a:t>
            </a:r>
          </a:p>
          <a:p>
            <a:r>
              <a:rPr lang="nl-NL" dirty="0"/>
              <a:t>VMAD - 14th </a:t>
            </a:r>
            <a:r>
              <a:rPr lang="nl-NL" dirty="0" err="1"/>
              <a:t>session</a:t>
            </a:r>
            <a:endParaRPr lang="nl-N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072744" y="5391726"/>
            <a:ext cx="6288872" cy="877455"/>
          </a:xfrm>
        </p:spPr>
        <p:txBody>
          <a:bodyPr/>
          <a:lstStyle/>
          <a:p>
            <a:r>
              <a:rPr lang="nl-NL" dirty="0"/>
              <a:t>5 November 2020</a:t>
            </a:r>
          </a:p>
          <a:p>
            <a:r>
              <a:rPr lang="nl-NL" dirty="0"/>
              <a:t>B. </a:t>
            </a:r>
            <a:r>
              <a:rPr lang="nl-NL" dirty="0" err="1"/>
              <a:t>Ciuffo</a:t>
            </a:r>
            <a:r>
              <a:rPr lang="nl-NL" dirty="0"/>
              <a:t>, B. </a:t>
            </a:r>
            <a:r>
              <a:rPr lang="nl-NL" dirty="0" err="1"/>
              <a:t>Simkin</a:t>
            </a:r>
            <a:endParaRPr lang="nl-NL" dirty="0"/>
          </a:p>
        </p:txBody>
      </p:sp>
      <p:sp>
        <p:nvSpPr>
          <p:cNvPr id="6" name="正方形/長方形 5"/>
          <p:cNvSpPr/>
          <p:nvPr/>
        </p:nvSpPr>
        <p:spPr>
          <a:xfrm>
            <a:off x="370916" y="360604"/>
            <a:ext cx="36716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5"/>
              </a:buClr>
            </a:pPr>
            <a:r>
              <a:rPr kumimoji="1" lang="en-US" altLang="ja-JP" sz="2000" dirty="0">
                <a:solidFill>
                  <a:srgbClr val="000000"/>
                </a:solidFill>
              </a:rPr>
              <a:t>Transmitted by SG2 Leader</a:t>
            </a:r>
            <a:endParaRPr kumimoji="1" lang="ja-JP" altLang="en-US" sz="2000" dirty="0">
              <a:solidFill>
                <a:srgbClr val="00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256295" y="370096"/>
            <a:ext cx="2406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kumimoji="1" lang="en-US" altLang="ja-JP" sz="2000" noProof="0" dirty="0" smtClean="0">
                <a:solidFill>
                  <a:srgbClr val="000000"/>
                </a:solidFill>
              </a:rPr>
              <a:t>VMAD-14-19</a:t>
            </a:r>
            <a:endParaRPr kumimoji="1" lang="ja-JP" altLang="en-US" sz="2000" noProof="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087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E54F62-2ED6-7F44-B1A5-B97CD381FF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154" y="1825624"/>
            <a:ext cx="10856984" cy="4170363"/>
          </a:xfrm>
        </p:spPr>
        <p:txBody>
          <a:bodyPr/>
          <a:lstStyle/>
          <a:p>
            <a:r>
              <a:rPr lang="it-IT" dirty="0"/>
              <a:t>The list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submitted</a:t>
            </a:r>
            <a:r>
              <a:rPr lang="it-IT" dirty="0"/>
              <a:t> to the VMAD co-</a:t>
            </a:r>
            <a:r>
              <a:rPr lang="it-IT" dirty="0" err="1"/>
              <a:t>chairs</a:t>
            </a:r>
            <a:r>
              <a:rPr lang="it-IT" dirty="0"/>
              <a:t> with the </a:t>
            </a:r>
            <a:r>
              <a:rPr lang="it-IT" dirty="0" err="1"/>
              <a:t>suggestion</a:t>
            </a:r>
            <a:r>
              <a:rPr lang="it-IT" dirty="0"/>
              <a:t> to include in </a:t>
            </a:r>
            <a:r>
              <a:rPr lang="it-IT" dirty="0" err="1"/>
              <a:t>one</a:t>
            </a:r>
            <a:r>
              <a:rPr lang="it-IT" dirty="0"/>
              <a:t> of the </a:t>
            </a:r>
            <a:r>
              <a:rPr lang="it-IT" dirty="0" err="1"/>
              <a:t>items</a:t>
            </a:r>
            <a:r>
              <a:rPr lang="it-IT" dirty="0"/>
              <a:t> the </a:t>
            </a:r>
            <a:r>
              <a:rPr lang="it-IT" dirty="0" err="1"/>
              <a:t>comment</a:t>
            </a:r>
            <a:r>
              <a:rPr lang="it-IT" dirty="0"/>
              <a:t> </a:t>
            </a:r>
            <a:r>
              <a:rPr lang="it-IT" dirty="0" err="1"/>
              <a:t>received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«</a:t>
            </a:r>
            <a:r>
              <a:rPr lang="en-CA" b="1" i="1" dirty="0"/>
              <a:t>test method should not be related to specific software.</a:t>
            </a:r>
            <a:r>
              <a:rPr lang="it-IT" dirty="0"/>
              <a:t>»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06DA2B-6F82-3347-AA5A-83EC32A2E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Review</a:t>
            </a:r>
            <a:r>
              <a:rPr lang="it-IT" dirty="0"/>
              <a:t> of the NATM </a:t>
            </a:r>
            <a:r>
              <a:rPr lang="it-IT" dirty="0" err="1"/>
              <a:t>Oustanding</a:t>
            </a:r>
            <a:r>
              <a:rPr lang="it-IT" dirty="0"/>
              <a:t> </a:t>
            </a:r>
            <a:r>
              <a:rPr lang="it-IT" dirty="0" err="1"/>
              <a:t>issues</a:t>
            </a:r>
            <a:r>
              <a:rPr lang="it-IT" dirty="0"/>
              <a:t/>
            </a:r>
            <a:br>
              <a:rPr lang="it-IT" dirty="0"/>
            </a:br>
            <a:r>
              <a:rPr lang="it-IT" dirty="0" err="1"/>
              <a:t>Section</a:t>
            </a:r>
            <a:r>
              <a:rPr lang="it-IT" dirty="0"/>
              <a:t> </a:t>
            </a:r>
            <a:r>
              <a:rPr lang="it-IT" dirty="0" err="1"/>
              <a:t>simulation</a:t>
            </a:r>
            <a:r>
              <a:rPr lang="it-IT" dirty="0"/>
              <a:t>/</a:t>
            </a:r>
            <a:r>
              <a:rPr lang="it-IT" dirty="0" err="1"/>
              <a:t>virtual</a:t>
            </a:r>
            <a:r>
              <a:rPr lang="it-IT" dirty="0"/>
              <a:t> </a:t>
            </a:r>
            <a:r>
              <a:rPr lang="it-IT" dirty="0" err="1"/>
              <a:t>testing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77003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wrap="square" anchor="b" anchorCtr="0"/>
          <a:lstStyle/>
          <a:p>
            <a:r>
              <a:rPr lang="en-GB" sz="1050" b="1"/>
              <a:t>© European Union 2020</a:t>
            </a:r>
          </a:p>
          <a:p>
            <a:r>
              <a:rPr lang="en-GB" sz="1050"/>
              <a:t>Unless otherwise noted the reuse of this presentation is authorised under the </a:t>
            </a:r>
            <a:r>
              <a:rPr lang="en-GB" sz="1050">
                <a:hlinkClick r:id="rId3"/>
              </a:rPr>
              <a:t>CC BY 4.0 </a:t>
            </a:r>
            <a:r>
              <a:rPr lang="en-GB" sz="1050"/>
              <a:t>license. For any use or reproduction of elements that are not owned by the EU, permission may need to be sought directly from the respective right holders.</a:t>
            </a:r>
          </a:p>
          <a:p>
            <a:r>
              <a:rPr lang="en-GB" sz="1050"/>
              <a:t>Slide </a:t>
            </a:r>
            <a:r>
              <a:rPr lang="en-GB" sz="1050">
                <a:solidFill>
                  <a:schemeClr val="accent6"/>
                </a:solidFill>
              </a:rPr>
              <a:t>xx</a:t>
            </a:r>
            <a:r>
              <a:rPr lang="en-GB" sz="1050"/>
              <a:t>: </a:t>
            </a:r>
            <a:r>
              <a:rPr lang="en-GB" sz="1050">
                <a:solidFill>
                  <a:schemeClr val="accent6"/>
                </a:solidFill>
              </a:rPr>
              <a:t>element concerned</a:t>
            </a:r>
            <a:r>
              <a:rPr lang="en-GB" sz="1050"/>
              <a:t>, source</a:t>
            </a:r>
            <a:r>
              <a:rPr lang="en-GB" sz="1050">
                <a:solidFill>
                  <a:schemeClr val="accent6"/>
                </a:solidFill>
              </a:rPr>
              <a:t>: e.g. Fotolia.com</a:t>
            </a:r>
            <a:r>
              <a:rPr lang="en-GB" sz="1050"/>
              <a:t>; Slide </a:t>
            </a:r>
            <a:r>
              <a:rPr lang="en-GB" sz="1050">
                <a:solidFill>
                  <a:schemeClr val="accent6"/>
                </a:solidFill>
              </a:rPr>
              <a:t>xx</a:t>
            </a:r>
            <a:r>
              <a:rPr lang="en-GB" sz="1050"/>
              <a:t>: </a:t>
            </a:r>
            <a:r>
              <a:rPr lang="en-GB" sz="1050">
                <a:solidFill>
                  <a:schemeClr val="accent6"/>
                </a:solidFill>
              </a:rPr>
              <a:t>element concerned</a:t>
            </a:r>
            <a:r>
              <a:rPr lang="en-GB" sz="1050"/>
              <a:t>, source: </a:t>
            </a:r>
            <a:r>
              <a:rPr lang="en-GB" sz="1050">
                <a:solidFill>
                  <a:schemeClr val="accent6"/>
                </a:solidFill>
              </a:rPr>
              <a:t>e.g. iStock.com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103" y="4043693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126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E54F62-2ED6-7F44-B1A5-B97CD381F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/>
              <a:t>Comments</a:t>
            </a:r>
            <a:r>
              <a:rPr lang="it-IT" dirty="0"/>
              <a:t> to </a:t>
            </a:r>
            <a:r>
              <a:rPr lang="it-IT" dirty="0" err="1"/>
              <a:t>Chapter</a:t>
            </a:r>
            <a:r>
              <a:rPr lang="it-IT" dirty="0"/>
              <a:t> 6 </a:t>
            </a:r>
            <a:r>
              <a:rPr lang="it-IT" dirty="0" err="1"/>
              <a:t>were</a:t>
            </a:r>
            <a:r>
              <a:rPr lang="it-IT" dirty="0"/>
              <a:t> </a:t>
            </a:r>
            <a:r>
              <a:rPr lang="it-IT" dirty="0" err="1"/>
              <a:t>provided</a:t>
            </a:r>
            <a:r>
              <a:rPr lang="it-IT" dirty="0"/>
              <a:t> by DE, JP, UK, NL, CA</a:t>
            </a:r>
          </a:p>
          <a:p>
            <a:r>
              <a:rPr lang="it-IT" dirty="0" err="1"/>
              <a:t>After</a:t>
            </a:r>
            <a:r>
              <a:rPr lang="it-IT" dirty="0"/>
              <a:t> </a:t>
            </a:r>
            <a:r>
              <a:rPr lang="it-IT" dirty="0" err="1"/>
              <a:t>bilateral</a:t>
            </a:r>
            <a:r>
              <a:rPr lang="it-IT" dirty="0"/>
              <a:t> </a:t>
            </a:r>
            <a:r>
              <a:rPr lang="it-IT" dirty="0" err="1"/>
              <a:t>discussions</a:t>
            </a:r>
            <a:r>
              <a:rPr lang="it-IT" dirty="0"/>
              <a:t> with the </a:t>
            </a:r>
            <a:r>
              <a:rPr lang="it-IT" dirty="0" err="1"/>
              <a:t>relevant</a:t>
            </a:r>
            <a:r>
              <a:rPr lang="it-IT" dirty="0"/>
              <a:t> parties and </a:t>
            </a:r>
            <a:r>
              <a:rPr lang="it-IT" dirty="0" err="1"/>
              <a:t>internal</a:t>
            </a:r>
            <a:r>
              <a:rPr lang="it-IT" dirty="0"/>
              <a:t> </a:t>
            </a:r>
            <a:r>
              <a:rPr lang="it-IT" dirty="0" err="1"/>
              <a:t>reflection</a:t>
            </a:r>
            <a:r>
              <a:rPr lang="it-IT" dirty="0"/>
              <a:t> the </a:t>
            </a:r>
            <a:r>
              <a:rPr lang="it-IT" dirty="0" err="1"/>
              <a:t>following</a:t>
            </a:r>
            <a:r>
              <a:rPr lang="it-IT" dirty="0"/>
              <a:t> </a:t>
            </a:r>
            <a:r>
              <a:rPr lang="it-IT" dirty="0" err="1"/>
              <a:t>main</a:t>
            </a:r>
            <a:r>
              <a:rPr lang="it-IT" dirty="0"/>
              <a:t> </a:t>
            </a:r>
            <a:r>
              <a:rPr lang="it-IT" dirty="0" err="1"/>
              <a:t>changes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applied</a:t>
            </a:r>
            <a:r>
              <a:rPr lang="it-IT" dirty="0"/>
              <a:t> to the </a:t>
            </a:r>
            <a:r>
              <a:rPr lang="it-IT" dirty="0" err="1"/>
              <a:t>document</a:t>
            </a:r>
            <a:r>
              <a:rPr lang="it-IT" dirty="0"/>
              <a:t> and </a:t>
            </a:r>
            <a:r>
              <a:rPr lang="it-IT" dirty="0" err="1"/>
              <a:t>submitted</a:t>
            </a:r>
            <a:r>
              <a:rPr lang="it-IT" dirty="0"/>
              <a:t> for </a:t>
            </a:r>
            <a:r>
              <a:rPr lang="it-IT" dirty="0" err="1"/>
              <a:t>consideration</a:t>
            </a:r>
            <a:r>
              <a:rPr lang="it-IT" dirty="0"/>
              <a:t> to the VMAD co-</a:t>
            </a:r>
            <a:r>
              <a:rPr lang="it-IT" dirty="0" err="1"/>
              <a:t>chairs</a:t>
            </a:r>
            <a:r>
              <a:rPr lang="it-IT" dirty="0"/>
              <a:t>:</a:t>
            </a:r>
          </a:p>
          <a:p>
            <a:pPr lvl="1"/>
            <a:r>
              <a:rPr lang="it-IT" dirty="0"/>
              <a:t>Par. 6.1. The </a:t>
            </a:r>
            <a:r>
              <a:rPr lang="it-IT" dirty="0" err="1"/>
              <a:t>sentence</a:t>
            </a:r>
            <a:r>
              <a:rPr lang="it-IT" dirty="0"/>
              <a:t> «</a:t>
            </a:r>
            <a:r>
              <a:rPr lang="en-US" dirty="0"/>
              <a:t>Virtual testing is particularly indicated </a:t>
            </a:r>
            <a:r>
              <a:rPr lang="en-US" b="1" dirty="0"/>
              <a:t>to verify the robustness of the ADS (or of part of it), and its capability to safety critical scenarios</a:t>
            </a:r>
            <a:r>
              <a:rPr lang="en-US" dirty="0"/>
              <a:t>, for which safety could be difficult to ensure also on test tracks.</a:t>
            </a:r>
            <a:r>
              <a:rPr lang="it-IT" dirty="0"/>
              <a:t>»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replaced</a:t>
            </a:r>
            <a:r>
              <a:rPr lang="it-IT" dirty="0"/>
              <a:t> by the </a:t>
            </a:r>
            <a:r>
              <a:rPr lang="it-IT" dirty="0" err="1"/>
              <a:t>following</a:t>
            </a:r>
            <a:r>
              <a:rPr lang="it-IT" dirty="0"/>
              <a:t>: «</a:t>
            </a:r>
            <a:r>
              <a:rPr lang="en-US" dirty="0"/>
              <a:t>Virtual testing is </a:t>
            </a:r>
            <a:r>
              <a:rPr lang="en-US" b="1" dirty="0"/>
              <a:t>also</a:t>
            </a:r>
            <a:r>
              <a:rPr lang="en-US" dirty="0"/>
              <a:t> particularly indicated </a:t>
            </a:r>
            <a:r>
              <a:rPr lang="en-US" b="1" dirty="0"/>
              <a:t>to validate the ADS (or part of it) on safety critical scenarios, namely those </a:t>
            </a:r>
            <a:r>
              <a:rPr lang="en-US" dirty="0"/>
              <a:t>scenarios for which safety could be difficult to ensure also on test tracks</a:t>
            </a:r>
            <a:r>
              <a:rPr lang="it-IT" dirty="0"/>
              <a:t>»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06DA2B-6F82-3347-AA5A-83EC32A2E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Review</a:t>
            </a:r>
            <a:r>
              <a:rPr lang="it-IT" dirty="0"/>
              <a:t> of the NATM Master </a:t>
            </a:r>
            <a:r>
              <a:rPr lang="it-IT" dirty="0" err="1"/>
              <a:t>Document</a:t>
            </a:r>
            <a:r>
              <a:rPr lang="it-IT" dirty="0"/>
              <a:t/>
            </a:r>
            <a:br>
              <a:rPr lang="it-IT" dirty="0"/>
            </a:br>
            <a:r>
              <a:rPr lang="it-IT" dirty="0" err="1"/>
              <a:t>Chapter</a:t>
            </a:r>
            <a:r>
              <a:rPr lang="it-IT" dirty="0"/>
              <a:t> 6 on </a:t>
            </a:r>
            <a:r>
              <a:rPr lang="it-IT" dirty="0" err="1"/>
              <a:t>simulation</a:t>
            </a:r>
            <a:r>
              <a:rPr lang="it-IT" dirty="0"/>
              <a:t>/</a:t>
            </a:r>
            <a:r>
              <a:rPr lang="it-IT" dirty="0" err="1"/>
              <a:t>virtual</a:t>
            </a:r>
            <a:r>
              <a:rPr lang="it-IT" dirty="0"/>
              <a:t> </a:t>
            </a:r>
            <a:r>
              <a:rPr lang="it-IT" dirty="0" err="1"/>
              <a:t>testing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9829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E54F62-2ED6-7F44-B1A5-B97CD381F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it-IT" dirty="0"/>
              <a:t>Par 6.3. The </a:t>
            </a:r>
            <a:r>
              <a:rPr lang="it-IT" dirty="0" err="1"/>
              <a:t>sentence</a:t>
            </a:r>
            <a:r>
              <a:rPr lang="it-IT" dirty="0"/>
              <a:t> «</a:t>
            </a:r>
            <a:r>
              <a:rPr lang="en-US" dirty="0"/>
              <a:t>Through this approach, </a:t>
            </a:r>
            <a:r>
              <a:rPr lang="en-US" b="1" i="1" dirty="0"/>
              <a:t>an assessor can generate knowledge for validating an ADS</a:t>
            </a:r>
            <a:r>
              <a:rPr lang="en-US" dirty="0"/>
              <a:t> </a:t>
            </a:r>
            <a:r>
              <a:rPr lang="en-CA" dirty="0"/>
              <a:t>in </a:t>
            </a:r>
            <a:r>
              <a:rPr lang="en-US" dirty="0"/>
              <a:t>an agile, controllable, predictable, repeatable and efficient manner</a:t>
            </a:r>
            <a:r>
              <a:rPr lang="it-IT" dirty="0"/>
              <a:t> »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changed</a:t>
            </a:r>
            <a:r>
              <a:rPr lang="it-IT" dirty="0"/>
              <a:t> </a:t>
            </a:r>
            <a:r>
              <a:rPr lang="it-IT" dirty="0" err="1"/>
              <a:t>into</a:t>
            </a:r>
            <a:r>
              <a:rPr lang="it-IT" dirty="0"/>
              <a:t> the </a:t>
            </a:r>
            <a:r>
              <a:rPr lang="it-IT" dirty="0" err="1"/>
              <a:t>following</a:t>
            </a:r>
            <a:r>
              <a:rPr lang="it-IT" dirty="0"/>
              <a:t>: «</a:t>
            </a:r>
            <a:r>
              <a:rPr lang="en-US" dirty="0"/>
              <a:t>Through this approach, </a:t>
            </a:r>
            <a:r>
              <a:rPr lang="en-US" b="1" i="1" dirty="0"/>
              <a:t>an assessor can get confidence about the ADS based on the simulation and validation that was performed by the developer </a:t>
            </a:r>
            <a:r>
              <a:rPr lang="en-CA" dirty="0"/>
              <a:t>in </a:t>
            </a:r>
            <a:r>
              <a:rPr lang="en-US" dirty="0"/>
              <a:t>an agile, controllable, predictable, repeatable and efficient manner</a:t>
            </a:r>
            <a:r>
              <a:rPr lang="it-IT" dirty="0"/>
              <a:t> »</a:t>
            </a:r>
          </a:p>
          <a:p>
            <a:pPr lvl="1"/>
            <a:r>
              <a:rPr lang="it-IT" dirty="0"/>
              <a:t>Par 6.4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deleted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already</a:t>
            </a:r>
            <a:r>
              <a:rPr lang="it-IT" dirty="0"/>
              <a:t> </a:t>
            </a:r>
            <a:r>
              <a:rPr lang="it-IT" dirty="0" err="1"/>
              <a:t>included</a:t>
            </a:r>
            <a:r>
              <a:rPr lang="it-IT" dirty="0"/>
              <a:t> in Par 6.1</a:t>
            </a:r>
          </a:p>
          <a:p>
            <a:pPr lvl="1"/>
            <a:r>
              <a:rPr lang="it-IT" dirty="0" err="1"/>
              <a:t>Firts</a:t>
            </a:r>
            <a:r>
              <a:rPr lang="it-IT" dirty="0"/>
              <a:t> </a:t>
            </a:r>
            <a:r>
              <a:rPr lang="it-IT" dirty="0" err="1"/>
              <a:t>bullet</a:t>
            </a:r>
            <a:r>
              <a:rPr lang="it-IT" dirty="0"/>
              <a:t> </a:t>
            </a:r>
            <a:r>
              <a:rPr lang="it-IT" dirty="0" err="1"/>
              <a:t>point</a:t>
            </a:r>
            <a:r>
              <a:rPr lang="it-IT" dirty="0"/>
              <a:t> of par 6.5 (</a:t>
            </a:r>
            <a:r>
              <a:rPr lang="it-IT" dirty="0" err="1"/>
              <a:t>now</a:t>
            </a:r>
            <a:r>
              <a:rPr lang="it-IT" dirty="0"/>
              <a:t> 6.4)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amended</a:t>
            </a:r>
            <a:r>
              <a:rPr lang="it-IT" dirty="0"/>
              <a:t> with an </a:t>
            </a:r>
            <a:r>
              <a:rPr lang="it-IT" dirty="0" err="1"/>
              <a:t>example</a:t>
            </a:r>
            <a:r>
              <a:rPr lang="it-IT" dirty="0"/>
              <a:t>. In </a:t>
            </a:r>
            <a:r>
              <a:rPr lang="it-IT" dirty="0" err="1"/>
              <a:t>particular</a:t>
            </a:r>
            <a:r>
              <a:rPr lang="it-IT" dirty="0"/>
              <a:t> the text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changed</a:t>
            </a:r>
            <a:r>
              <a:rPr lang="it-IT" dirty="0"/>
              <a:t> </a:t>
            </a:r>
            <a:r>
              <a:rPr lang="it-IT" dirty="0" err="1"/>
              <a:t>into</a:t>
            </a:r>
            <a:r>
              <a:rPr lang="it-IT" dirty="0"/>
              <a:t> «</a:t>
            </a:r>
            <a:r>
              <a:rPr lang="en-US" dirty="0"/>
              <a:t>entirely inside a computer (referred to as Model or Software in the Loop testing, MIL/SIL), with a simulation model of the elements involved (</a:t>
            </a:r>
            <a:r>
              <a:rPr lang="en-US" b="1" i="1" dirty="0"/>
              <a:t>e.g. a simple representation of the control logic of an ADS</a:t>
            </a:r>
            <a:r>
              <a:rPr lang="en-US" dirty="0"/>
              <a:t>) interacting in a simulated environment; and/or</a:t>
            </a:r>
            <a:r>
              <a:rPr lang="it-IT" dirty="0"/>
              <a:t>»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06DA2B-6F82-3347-AA5A-83EC32A2E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Review</a:t>
            </a:r>
            <a:r>
              <a:rPr lang="it-IT" dirty="0"/>
              <a:t> of the NATM Master </a:t>
            </a:r>
            <a:r>
              <a:rPr lang="it-IT" dirty="0" err="1"/>
              <a:t>Document</a:t>
            </a:r>
            <a:r>
              <a:rPr lang="it-IT" dirty="0"/>
              <a:t/>
            </a:r>
            <a:br>
              <a:rPr lang="it-IT" dirty="0"/>
            </a:br>
            <a:r>
              <a:rPr lang="it-IT" dirty="0" err="1"/>
              <a:t>Chapter</a:t>
            </a:r>
            <a:r>
              <a:rPr lang="it-IT" dirty="0"/>
              <a:t> 6 on </a:t>
            </a:r>
            <a:r>
              <a:rPr lang="it-IT" dirty="0" err="1"/>
              <a:t>simulation</a:t>
            </a:r>
            <a:r>
              <a:rPr lang="it-IT" dirty="0"/>
              <a:t>/</a:t>
            </a:r>
            <a:r>
              <a:rPr lang="it-IT" dirty="0" err="1"/>
              <a:t>virtual</a:t>
            </a:r>
            <a:r>
              <a:rPr lang="it-IT" dirty="0"/>
              <a:t> </a:t>
            </a:r>
            <a:r>
              <a:rPr lang="it-IT" dirty="0" err="1"/>
              <a:t>testing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64024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E54F62-2ED6-7F44-B1A5-B97CD381F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it-IT" dirty="0"/>
              <a:t>Open-</a:t>
            </a:r>
            <a:r>
              <a:rPr lang="it-IT" dirty="0" err="1"/>
              <a:t>loop</a:t>
            </a:r>
            <a:r>
              <a:rPr lang="it-IT" dirty="0"/>
              <a:t> </a:t>
            </a:r>
            <a:r>
              <a:rPr lang="it-IT" dirty="0" err="1"/>
              <a:t>simulation</a:t>
            </a:r>
            <a:r>
              <a:rPr lang="it-IT" dirty="0"/>
              <a:t>. </a:t>
            </a:r>
            <a:r>
              <a:rPr lang="it-IT" dirty="0" err="1"/>
              <a:t>Although</a:t>
            </a:r>
            <a:r>
              <a:rPr lang="it-IT" dirty="0"/>
              <a:t> </a:t>
            </a:r>
            <a:r>
              <a:rPr lang="it-IT" dirty="0" err="1"/>
              <a:t>possible</a:t>
            </a:r>
            <a:r>
              <a:rPr lang="it-IT" dirty="0"/>
              <a:t>, open-</a:t>
            </a:r>
            <a:r>
              <a:rPr lang="it-IT" dirty="0" err="1"/>
              <a:t>loop</a:t>
            </a:r>
            <a:r>
              <a:rPr lang="it-IT" dirty="0"/>
              <a:t> </a:t>
            </a:r>
            <a:r>
              <a:rPr lang="it-IT" dirty="0" err="1"/>
              <a:t>simulation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considered</a:t>
            </a:r>
            <a:r>
              <a:rPr lang="it-IT" dirty="0"/>
              <a:t> </a:t>
            </a:r>
            <a:r>
              <a:rPr lang="it-IT" dirty="0" err="1"/>
              <a:t>less</a:t>
            </a:r>
            <a:r>
              <a:rPr lang="it-IT" dirty="0"/>
              <a:t> </a:t>
            </a:r>
            <a:r>
              <a:rPr lang="it-IT" dirty="0" err="1"/>
              <a:t>suitable</a:t>
            </a:r>
            <a:r>
              <a:rPr lang="it-IT" dirty="0"/>
              <a:t> </a:t>
            </a:r>
            <a:r>
              <a:rPr lang="it-IT" dirty="0" err="1"/>
              <a:t>than</a:t>
            </a:r>
            <a:r>
              <a:rPr lang="it-IT" dirty="0"/>
              <a:t> </a:t>
            </a:r>
            <a:r>
              <a:rPr lang="it-IT" dirty="0" err="1"/>
              <a:t>closed-loop</a:t>
            </a:r>
            <a:r>
              <a:rPr lang="it-IT" dirty="0"/>
              <a:t> </a:t>
            </a:r>
            <a:r>
              <a:rPr lang="it-IT" dirty="0" err="1"/>
              <a:t>simulation</a:t>
            </a:r>
            <a:r>
              <a:rPr lang="it-IT" dirty="0"/>
              <a:t> for ADS </a:t>
            </a:r>
            <a:r>
              <a:rPr lang="it-IT" dirty="0" err="1"/>
              <a:t>validation</a:t>
            </a:r>
            <a:r>
              <a:rPr lang="it-IT" dirty="0"/>
              <a:t>. </a:t>
            </a:r>
            <a:r>
              <a:rPr lang="it-IT" dirty="0" err="1"/>
              <a:t>Therefore</a:t>
            </a:r>
            <a:r>
              <a:rPr lang="it-IT" dirty="0"/>
              <a:t> the </a:t>
            </a:r>
            <a:r>
              <a:rPr lang="it-IT" dirty="0" err="1"/>
              <a:t>following</a:t>
            </a:r>
            <a:r>
              <a:rPr lang="it-IT" dirty="0"/>
              <a:t> </a:t>
            </a:r>
            <a:r>
              <a:rPr lang="it-IT" dirty="0" err="1"/>
              <a:t>two</a:t>
            </a:r>
            <a:r>
              <a:rPr lang="it-IT" dirty="0"/>
              <a:t> </a:t>
            </a:r>
            <a:r>
              <a:rPr lang="it-IT" dirty="0" err="1"/>
              <a:t>sentences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added</a:t>
            </a:r>
            <a:r>
              <a:rPr lang="it-IT" dirty="0"/>
              <a:t> </a:t>
            </a:r>
            <a:r>
              <a:rPr lang="it-IT" dirty="0" err="1"/>
              <a:t>respectively</a:t>
            </a:r>
            <a:r>
              <a:rPr lang="it-IT" dirty="0"/>
              <a:t> to 6.6 and 6.7 (</a:t>
            </a:r>
            <a:r>
              <a:rPr lang="it-IT" dirty="0" err="1"/>
              <a:t>now</a:t>
            </a:r>
            <a:r>
              <a:rPr lang="it-IT" dirty="0"/>
              <a:t> 6.5 and 6.6)</a:t>
            </a:r>
          </a:p>
          <a:p>
            <a:pPr lvl="2"/>
            <a:r>
              <a:rPr lang="it-IT" b="1" i="1" dirty="0"/>
              <a:t>[…] the </a:t>
            </a:r>
            <a:r>
              <a:rPr lang="it-IT" b="1" i="1" dirty="0" err="1"/>
              <a:t>applicability</a:t>
            </a:r>
            <a:r>
              <a:rPr lang="it-IT" b="1" i="1" dirty="0"/>
              <a:t> of open-</a:t>
            </a:r>
            <a:r>
              <a:rPr lang="it-IT" b="1" i="1" dirty="0" err="1"/>
              <a:t>loop</a:t>
            </a:r>
            <a:r>
              <a:rPr lang="it-IT" b="1" i="1" dirty="0"/>
              <a:t> </a:t>
            </a:r>
            <a:r>
              <a:rPr lang="it-IT" b="1" i="1" dirty="0" err="1"/>
              <a:t>simulation</a:t>
            </a:r>
            <a:r>
              <a:rPr lang="it-IT" b="1" i="1" dirty="0"/>
              <a:t> in the ADS </a:t>
            </a:r>
            <a:r>
              <a:rPr lang="it-IT" b="1" i="1" dirty="0" err="1"/>
              <a:t>validation</a:t>
            </a:r>
            <a:r>
              <a:rPr lang="it-IT" b="1" i="1" dirty="0"/>
              <a:t> </a:t>
            </a:r>
            <a:r>
              <a:rPr lang="it-IT" b="1" i="1" dirty="0" err="1"/>
              <a:t>may</a:t>
            </a:r>
            <a:r>
              <a:rPr lang="it-IT" b="1" i="1" dirty="0"/>
              <a:t> be </a:t>
            </a:r>
            <a:r>
              <a:rPr lang="it-IT" b="1" i="1" dirty="0" err="1"/>
              <a:t>limited</a:t>
            </a:r>
            <a:r>
              <a:rPr lang="it-IT" b="1" i="1" dirty="0"/>
              <a:t>.</a:t>
            </a:r>
          </a:p>
          <a:p>
            <a:pPr lvl="2"/>
            <a:r>
              <a:rPr lang="en-US" b="1" dirty="0"/>
              <a:t>For ADS validation it is expected that mainly closed-loops simulations and virtual testing will be considered.</a:t>
            </a:r>
            <a:r>
              <a:rPr lang="it-IT" b="1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06DA2B-6F82-3347-AA5A-83EC32A2E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Review</a:t>
            </a:r>
            <a:r>
              <a:rPr lang="it-IT" dirty="0"/>
              <a:t> of the NATM Master </a:t>
            </a:r>
            <a:r>
              <a:rPr lang="it-IT" dirty="0" err="1"/>
              <a:t>Document</a:t>
            </a:r>
            <a:r>
              <a:rPr lang="it-IT" dirty="0"/>
              <a:t/>
            </a:r>
            <a:br>
              <a:rPr lang="it-IT" dirty="0"/>
            </a:br>
            <a:r>
              <a:rPr lang="it-IT" dirty="0" err="1"/>
              <a:t>Chapter</a:t>
            </a:r>
            <a:r>
              <a:rPr lang="it-IT" dirty="0"/>
              <a:t> 6 on </a:t>
            </a:r>
            <a:r>
              <a:rPr lang="it-IT" dirty="0" err="1"/>
              <a:t>simulation</a:t>
            </a:r>
            <a:r>
              <a:rPr lang="it-IT" dirty="0"/>
              <a:t>/</a:t>
            </a:r>
            <a:r>
              <a:rPr lang="it-IT" dirty="0" err="1"/>
              <a:t>virtual</a:t>
            </a:r>
            <a:r>
              <a:rPr lang="it-IT" dirty="0"/>
              <a:t> </a:t>
            </a:r>
            <a:r>
              <a:rPr lang="it-IT" dirty="0" err="1"/>
              <a:t>testing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20584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E54F62-2ED6-7F44-B1A5-B97CD381F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it-IT" dirty="0"/>
              <a:t>The </a:t>
            </a:r>
            <a:r>
              <a:rPr lang="it-IT" dirty="0" err="1"/>
              <a:t>following</a:t>
            </a:r>
            <a:r>
              <a:rPr lang="it-IT" dirty="0"/>
              <a:t> </a:t>
            </a:r>
            <a:r>
              <a:rPr lang="it-IT" dirty="0" err="1"/>
              <a:t>sentence</a:t>
            </a:r>
            <a:r>
              <a:rPr lang="it-IT" dirty="0"/>
              <a:t> (in </a:t>
            </a:r>
            <a:r>
              <a:rPr lang="it-IT" dirty="0" err="1"/>
              <a:t>bold</a:t>
            </a:r>
            <a:r>
              <a:rPr lang="it-IT" dirty="0"/>
              <a:t>)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removed</a:t>
            </a:r>
            <a:r>
              <a:rPr lang="it-IT" dirty="0"/>
              <a:t> from to the </a:t>
            </a:r>
            <a:r>
              <a:rPr lang="it-IT" dirty="0" err="1"/>
              <a:t>Table</a:t>
            </a:r>
            <a:r>
              <a:rPr lang="it-IT" dirty="0"/>
              <a:t> of par. 6.11 (</a:t>
            </a:r>
            <a:r>
              <a:rPr lang="it-IT" dirty="0" err="1"/>
              <a:t>now</a:t>
            </a:r>
            <a:r>
              <a:rPr lang="it-IT" dirty="0"/>
              <a:t> 6.10) </a:t>
            </a:r>
            <a:r>
              <a:rPr lang="it-IT" dirty="0" err="1"/>
              <a:t>about</a:t>
            </a:r>
            <a:r>
              <a:rPr lang="it-IT" dirty="0"/>
              <a:t> the </a:t>
            </a:r>
            <a:r>
              <a:rPr lang="it-IT" dirty="0" err="1"/>
              <a:t>strenghts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covered</a:t>
            </a:r>
            <a:r>
              <a:rPr lang="it-IT" dirty="0"/>
              <a:t> by the </a:t>
            </a:r>
            <a:r>
              <a:rPr lang="it-IT" dirty="0" err="1"/>
              <a:t>subsequent</a:t>
            </a:r>
            <a:r>
              <a:rPr lang="it-IT" dirty="0"/>
              <a:t> </a:t>
            </a:r>
            <a:r>
              <a:rPr lang="it-IT" dirty="0" err="1"/>
              <a:t>one</a:t>
            </a:r>
            <a:endParaRPr lang="it-IT" dirty="0"/>
          </a:p>
          <a:p>
            <a:pPr lvl="2"/>
            <a:r>
              <a:rPr lang="it-IT" dirty="0"/>
              <a:t>Wide scenario </a:t>
            </a:r>
            <a:r>
              <a:rPr lang="it-IT" dirty="0" err="1"/>
              <a:t>coverage</a:t>
            </a:r>
            <a:r>
              <a:rPr lang="it-IT" dirty="0"/>
              <a:t>. </a:t>
            </a:r>
            <a:r>
              <a:rPr lang="it-IT" dirty="0" err="1"/>
              <a:t>Compared</a:t>
            </a:r>
            <a:r>
              <a:rPr lang="it-IT" dirty="0"/>
              <a:t> to </a:t>
            </a:r>
            <a:r>
              <a:rPr lang="it-IT" dirty="0" err="1"/>
              <a:t>other</a:t>
            </a:r>
            <a:r>
              <a:rPr lang="it-IT" dirty="0"/>
              <a:t> </a:t>
            </a:r>
            <a:r>
              <a:rPr lang="it-IT" dirty="0" err="1"/>
              <a:t>testing</a:t>
            </a:r>
            <a:r>
              <a:rPr lang="it-IT" dirty="0"/>
              <a:t> </a:t>
            </a:r>
            <a:r>
              <a:rPr lang="it-IT" dirty="0" err="1"/>
              <a:t>methods</a:t>
            </a:r>
            <a:r>
              <a:rPr lang="it-IT" dirty="0"/>
              <a:t>, </a:t>
            </a:r>
            <a:r>
              <a:rPr lang="it-IT" dirty="0" err="1"/>
              <a:t>virtual</a:t>
            </a:r>
            <a:r>
              <a:rPr lang="it-IT" dirty="0"/>
              <a:t> </a:t>
            </a:r>
            <a:r>
              <a:rPr lang="it-IT" dirty="0" err="1"/>
              <a:t>testing</a:t>
            </a:r>
            <a:r>
              <a:rPr lang="it-IT" dirty="0"/>
              <a:t> </a:t>
            </a:r>
            <a:r>
              <a:rPr lang="it-IT" dirty="0" err="1"/>
              <a:t>allows</a:t>
            </a:r>
            <a:r>
              <a:rPr lang="it-IT" dirty="0"/>
              <a:t> a </a:t>
            </a:r>
            <a:r>
              <a:rPr lang="it-IT" dirty="0" err="1"/>
              <a:t>wider</a:t>
            </a:r>
            <a:r>
              <a:rPr lang="it-IT" dirty="0"/>
              <a:t> </a:t>
            </a:r>
            <a:r>
              <a:rPr lang="it-IT" dirty="0" err="1"/>
              <a:t>exploration</a:t>
            </a:r>
            <a:r>
              <a:rPr lang="it-IT" dirty="0"/>
              <a:t> of </a:t>
            </a:r>
            <a:r>
              <a:rPr lang="it-IT" dirty="0" err="1"/>
              <a:t>safety-critical</a:t>
            </a:r>
            <a:r>
              <a:rPr lang="it-IT" dirty="0"/>
              <a:t> </a:t>
            </a:r>
            <a:r>
              <a:rPr lang="it-IT" dirty="0" err="1"/>
              <a:t>scenarios</a:t>
            </a:r>
            <a:r>
              <a:rPr lang="it-IT" dirty="0"/>
              <a:t>. </a:t>
            </a:r>
            <a:r>
              <a:rPr lang="it-IT" b="1" i="1" strike="sngStrike" dirty="0" err="1"/>
              <a:t>Combined</a:t>
            </a:r>
            <a:r>
              <a:rPr lang="it-IT" b="1" i="1" strike="sngStrike" dirty="0"/>
              <a:t> with </a:t>
            </a:r>
            <a:r>
              <a:rPr lang="it-IT" b="1" i="1" strike="sngStrike" dirty="0" err="1"/>
              <a:t>proper</a:t>
            </a:r>
            <a:r>
              <a:rPr lang="it-IT" b="1" i="1" strike="sngStrike" dirty="0"/>
              <a:t> </a:t>
            </a:r>
            <a:r>
              <a:rPr lang="it-IT" b="1" i="1" strike="sngStrike" dirty="0" err="1"/>
              <a:t>uncertainly</a:t>
            </a:r>
            <a:r>
              <a:rPr lang="it-IT" b="1" i="1" strike="sngStrike" dirty="0"/>
              <a:t> management </a:t>
            </a:r>
            <a:r>
              <a:rPr lang="it-IT" b="1" i="1" strike="sngStrike" dirty="0" err="1"/>
              <a:t>methods</a:t>
            </a:r>
            <a:r>
              <a:rPr lang="it-IT" b="1" i="1" strike="sngStrike" dirty="0"/>
              <a:t> </a:t>
            </a:r>
            <a:r>
              <a:rPr lang="it-IT" b="1" i="1" strike="sngStrike" dirty="0" err="1"/>
              <a:t>it</a:t>
            </a:r>
            <a:r>
              <a:rPr lang="it-IT" b="1" i="1" strike="sngStrike" dirty="0"/>
              <a:t> can </a:t>
            </a:r>
            <a:r>
              <a:rPr lang="it-IT" b="1" i="1" strike="sngStrike" dirty="0" err="1"/>
              <a:t>allow</a:t>
            </a:r>
            <a:r>
              <a:rPr lang="it-IT" b="1" i="1" strike="sngStrike" dirty="0"/>
              <a:t> to reduce the </a:t>
            </a:r>
            <a:r>
              <a:rPr lang="it-IT" b="1" i="1" strike="sngStrike" dirty="0" err="1"/>
              <a:t>uncertainty</a:t>
            </a:r>
            <a:r>
              <a:rPr lang="it-IT" b="1" i="1" strike="sngStrike" dirty="0"/>
              <a:t> </a:t>
            </a:r>
            <a:r>
              <a:rPr lang="it-IT" b="1" i="1" strike="sngStrike" dirty="0" err="1"/>
              <a:t>space</a:t>
            </a:r>
            <a:r>
              <a:rPr lang="it-IT" b="1" i="1" strike="sngStrike" dirty="0"/>
              <a:t> of the ADS </a:t>
            </a:r>
            <a:r>
              <a:rPr lang="it-IT" b="1" i="1" strike="sngStrike" dirty="0" err="1"/>
              <a:t>operations</a:t>
            </a:r>
            <a:r>
              <a:rPr lang="it-IT" b="1" i="1" dirty="0"/>
              <a:t>.</a:t>
            </a:r>
            <a:r>
              <a:rPr lang="it-IT" dirty="0"/>
              <a:t>  By </a:t>
            </a:r>
            <a:r>
              <a:rPr lang="it-IT" dirty="0" err="1"/>
              <a:t>properly</a:t>
            </a:r>
            <a:r>
              <a:rPr lang="it-IT" dirty="0"/>
              <a:t> </a:t>
            </a:r>
            <a:r>
              <a:rPr lang="it-IT" dirty="0" err="1"/>
              <a:t>combining</a:t>
            </a:r>
            <a:r>
              <a:rPr lang="it-IT" dirty="0"/>
              <a:t> the </a:t>
            </a:r>
            <a:r>
              <a:rPr lang="it-IT" dirty="0" err="1"/>
              <a:t>experiments</a:t>
            </a:r>
            <a:r>
              <a:rPr lang="it-IT" dirty="0"/>
              <a:t> </a:t>
            </a:r>
            <a:r>
              <a:rPr lang="it-IT" dirty="0" err="1"/>
              <a:t>parameters</a:t>
            </a:r>
            <a:r>
              <a:rPr lang="it-IT" dirty="0"/>
              <a:t> </a:t>
            </a:r>
            <a:r>
              <a:rPr lang="it-IT" dirty="0" err="1"/>
              <a:t>it</a:t>
            </a:r>
            <a:r>
              <a:rPr lang="it-IT" dirty="0"/>
              <a:t> can for </a:t>
            </a:r>
            <a:r>
              <a:rPr lang="it-IT" dirty="0" err="1"/>
              <a:t>example</a:t>
            </a:r>
            <a:r>
              <a:rPr lang="it-IT" dirty="0"/>
              <a:t> reduce the </a:t>
            </a:r>
            <a:r>
              <a:rPr lang="it-IT" dirty="0" err="1"/>
              <a:t>space</a:t>
            </a:r>
            <a:r>
              <a:rPr lang="it-IT" dirty="0"/>
              <a:t> of the </a:t>
            </a:r>
            <a:r>
              <a:rPr lang="it-IT" dirty="0" err="1"/>
              <a:t>known</a:t>
            </a:r>
            <a:r>
              <a:rPr lang="it-IT" dirty="0"/>
              <a:t> </a:t>
            </a:r>
            <a:r>
              <a:rPr lang="it-IT" dirty="0" err="1"/>
              <a:t>unknowns</a:t>
            </a:r>
            <a:r>
              <a:rPr lang="it-IT" dirty="0"/>
              <a:t> and to the </a:t>
            </a:r>
            <a:r>
              <a:rPr lang="it-IT" dirty="0" err="1"/>
              <a:t>extent</a:t>
            </a:r>
            <a:r>
              <a:rPr lang="it-IT" dirty="0"/>
              <a:t> </a:t>
            </a:r>
            <a:r>
              <a:rPr lang="it-IT" dirty="0" err="1"/>
              <a:t>possible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of the </a:t>
            </a:r>
            <a:r>
              <a:rPr lang="it-IT" dirty="0" err="1"/>
              <a:t>unknown</a:t>
            </a:r>
            <a:r>
              <a:rPr lang="it-IT" dirty="0"/>
              <a:t> </a:t>
            </a:r>
            <a:r>
              <a:rPr lang="it-IT" dirty="0" err="1"/>
              <a:t>unknowns</a:t>
            </a:r>
            <a:r>
              <a:rPr lang="it-IT" dirty="0"/>
              <a:t> (</a:t>
            </a:r>
            <a:r>
              <a:rPr lang="it-IT" dirty="0" err="1"/>
              <a:t>including</a:t>
            </a:r>
            <a:r>
              <a:rPr lang="it-IT" dirty="0"/>
              <a:t> the </a:t>
            </a:r>
            <a:r>
              <a:rPr lang="it-IT" dirty="0" err="1"/>
              <a:t>effect</a:t>
            </a:r>
            <a:r>
              <a:rPr lang="it-IT" dirty="0"/>
              <a:t> of </a:t>
            </a:r>
            <a:r>
              <a:rPr lang="it-IT" dirty="0" err="1"/>
              <a:t>system</a:t>
            </a:r>
            <a:r>
              <a:rPr lang="it-IT" dirty="0"/>
              <a:t> </a:t>
            </a:r>
            <a:r>
              <a:rPr lang="it-IT" dirty="0" err="1"/>
              <a:t>failures</a:t>
            </a:r>
            <a:r>
              <a:rPr lang="it-IT" dirty="0"/>
              <a:t>).  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06DA2B-6F82-3347-AA5A-83EC32A2E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Review</a:t>
            </a:r>
            <a:r>
              <a:rPr lang="it-IT" dirty="0"/>
              <a:t> of the NATM Master </a:t>
            </a:r>
            <a:r>
              <a:rPr lang="it-IT" dirty="0" err="1"/>
              <a:t>Document</a:t>
            </a:r>
            <a:r>
              <a:rPr lang="it-IT" dirty="0"/>
              <a:t/>
            </a:r>
            <a:br>
              <a:rPr lang="it-IT" dirty="0"/>
            </a:br>
            <a:r>
              <a:rPr lang="it-IT" dirty="0" err="1"/>
              <a:t>Chapter</a:t>
            </a:r>
            <a:r>
              <a:rPr lang="it-IT" dirty="0"/>
              <a:t> 6 on </a:t>
            </a:r>
            <a:r>
              <a:rPr lang="it-IT" dirty="0" err="1"/>
              <a:t>simulation</a:t>
            </a:r>
            <a:r>
              <a:rPr lang="it-IT" dirty="0"/>
              <a:t>/</a:t>
            </a:r>
            <a:r>
              <a:rPr lang="it-IT" dirty="0" err="1"/>
              <a:t>virtual</a:t>
            </a:r>
            <a:r>
              <a:rPr lang="it-IT" dirty="0"/>
              <a:t> </a:t>
            </a:r>
            <a:r>
              <a:rPr lang="it-IT" dirty="0" err="1"/>
              <a:t>testing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56686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E54F62-2ED6-7F44-B1A5-B97CD381F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it-IT" dirty="0" err="1"/>
              <a:t>Two</a:t>
            </a:r>
            <a:r>
              <a:rPr lang="it-IT" dirty="0"/>
              <a:t> </a:t>
            </a:r>
            <a:r>
              <a:rPr lang="it-IT" dirty="0" err="1"/>
              <a:t>weaknesses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added</a:t>
            </a:r>
            <a:r>
              <a:rPr lang="it-IT" dirty="0"/>
              <a:t> to the </a:t>
            </a:r>
            <a:r>
              <a:rPr lang="it-IT" dirty="0" err="1"/>
              <a:t>Table</a:t>
            </a:r>
            <a:r>
              <a:rPr lang="it-IT" dirty="0"/>
              <a:t> of par. 6.11 (</a:t>
            </a:r>
            <a:r>
              <a:rPr lang="it-IT" dirty="0" err="1"/>
              <a:t>now</a:t>
            </a:r>
            <a:r>
              <a:rPr lang="it-IT" dirty="0"/>
              <a:t> 6.10)</a:t>
            </a:r>
          </a:p>
          <a:p>
            <a:pPr lvl="2"/>
            <a:r>
              <a:rPr lang="en-US" b="1" i="1" dirty="0"/>
              <a:t>Risk of over-reliance. Without proper consideration of simulation models’ intrinsic limitations, a risk exists to put too much emphasis on simulation results without sufficient proof of their validity by physical testing</a:t>
            </a:r>
            <a:r>
              <a:rPr lang="it-IT" b="1" i="1" dirty="0"/>
              <a:t> </a:t>
            </a:r>
          </a:p>
          <a:p>
            <a:pPr lvl="2"/>
            <a:r>
              <a:rPr lang="en-CA" b="1" i="1" dirty="0"/>
              <a:t>Credibility. ADS validated on the basis of simulation results may suffer low credibility in the public opinion. </a:t>
            </a:r>
            <a:endParaRPr lang="it-IT" b="1" i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06DA2B-6F82-3347-AA5A-83EC32A2E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Review</a:t>
            </a:r>
            <a:r>
              <a:rPr lang="it-IT" dirty="0"/>
              <a:t> of the NATM Master </a:t>
            </a:r>
            <a:r>
              <a:rPr lang="it-IT" dirty="0" err="1"/>
              <a:t>Document</a:t>
            </a:r>
            <a:r>
              <a:rPr lang="it-IT" dirty="0"/>
              <a:t/>
            </a:r>
            <a:br>
              <a:rPr lang="it-IT" dirty="0"/>
            </a:br>
            <a:r>
              <a:rPr lang="it-IT" dirty="0" err="1"/>
              <a:t>Chapter</a:t>
            </a:r>
            <a:r>
              <a:rPr lang="it-IT" dirty="0"/>
              <a:t> 6 on </a:t>
            </a:r>
            <a:r>
              <a:rPr lang="it-IT" dirty="0" err="1"/>
              <a:t>simulation</a:t>
            </a:r>
            <a:r>
              <a:rPr lang="it-IT" dirty="0"/>
              <a:t>/</a:t>
            </a:r>
            <a:r>
              <a:rPr lang="it-IT" dirty="0" err="1"/>
              <a:t>virtual</a:t>
            </a:r>
            <a:r>
              <a:rPr lang="it-IT" dirty="0"/>
              <a:t> </a:t>
            </a:r>
            <a:r>
              <a:rPr lang="it-IT" dirty="0" err="1"/>
              <a:t>testing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44528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E54F62-2ED6-7F44-B1A5-B97CD381F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it-IT" dirty="0"/>
              <a:t>Par 6.12 (</a:t>
            </a:r>
            <a:r>
              <a:rPr lang="it-IT" dirty="0" err="1"/>
              <a:t>now</a:t>
            </a:r>
            <a:r>
              <a:rPr lang="it-IT" dirty="0"/>
              <a:t> 6.11) </a:t>
            </a:r>
            <a:r>
              <a:rPr lang="it-IT" dirty="0" err="1"/>
              <a:t>about</a:t>
            </a:r>
            <a:r>
              <a:rPr lang="it-IT" dirty="0"/>
              <a:t> the </a:t>
            </a:r>
            <a:r>
              <a:rPr lang="it-IT" dirty="0" err="1"/>
              <a:t>maturity</a:t>
            </a:r>
            <a:r>
              <a:rPr lang="it-IT" dirty="0"/>
              <a:t> of the pillar</a:t>
            </a:r>
          </a:p>
          <a:p>
            <a:pPr lvl="2"/>
            <a:r>
              <a:rPr lang="it-IT" dirty="0"/>
              <a:t>The </a:t>
            </a:r>
            <a:r>
              <a:rPr lang="it-IT" dirty="0" err="1"/>
              <a:t>sentence</a:t>
            </a:r>
            <a:r>
              <a:rPr lang="it-IT" dirty="0"/>
              <a:t> «</a:t>
            </a:r>
            <a:r>
              <a:rPr lang="it-IT" b="1" dirty="0"/>
              <a:t>Ad hoc </a:t>
            </a:r>
            <a:r>
              <a:rPr lang="it-IT" dirty="0" err="1"/>
              <a:t>research</a:t>
            </a:r>
            <a:r>
              <a:rPr lang="it-IT" dirty="0"/>
              <a:t> </a:t>
            </a:r>
            <a:r>
              <a:rPr lang="it-IT" dirty="0" err="1"/>
              <a:t>activities</a:t>
            </a:r>
            <a:r>
              <a:rPr lang="it-IT" dirty="0"/>
              <a:t> </a:t>
            </a:r>
            <a:r>
              <a:rPr lang="it-IT" dirty="0" err="1"/>
              <a:t>will</a:t>
            </a:r>
            <a:r>
              <a:rPr lang="it-IT" dirty="0"/>
              <a:t> be </a:t>
            </a:r>
            <a:r>
              <a:rPr lang="it-IT" dirty="0" err="1"/>
              <a:t>needed</a:t>
            </a:r>
            <a:r>
              <a:rPr lang="it-IT" dirty="0"/>
              <a:t> to </a:t>
            </a:r>
            <a:r>
              <a:rPr lang="it-IT" dirty="0" err="1"/>
              <a:t>understand</a:t>
            </a:r>
            <a:r>
              <a:rPr lang="it-IT" dirty="0"/>
              <a:t> the </a:t>
            </a:r>
            <a:r>
              <a:rPr lang="it-IT" dirty="0" err="1"/>
              <a:t>suitability</a:t>
            </a:r>
            <a:r>
              <a:rPr lang="it-IT" dirty="0"/>
              <a:t> of the </a:t>
            </a:r>
            <a:r>
              <a:rPr lang="it-IT" dirty="0" err="1"/>
              <a:t>tool</a:t>
            </a:r>
            <a:r>
              <a:rPr lang="it-IT" dirty="0"/>
              <a:t> </a:t>
            </a:r>
            <a:r>
              <a:rPr lang="it-IT" dirty="0" err="1"/>
              <a:t>also</a:t>
            </a:r>
            <a:r>
              <a:rPr lang="it-IT" dirty="0"/>
              <a:t> in the </a:t>
            </a:r>
            <a:r>
              <a:rPr lang="it-IT" dirty="0" err="1"/>
              <a:t>tests</a:t>
            </a:r>
            <a:r>
              <a:rPr lang="it-IT" dirty="0"/>
              <a:t> </a:t>
            </a:r>
            <a:r>
              <a:rPr lang="it-IT" dirty="0" err="1"/>
              <a:t>required</a:t>
            </a:r>
            <a:r>
              <a:rPr lang="it-IT" dirty="0"/>
              <a:t> by the </a:t>
            </a:r>
            <a:r>
              <a:rPr lang="it-IT" dirty="0" err="1"/>
              <a:t>certification</a:t>
            </a:r>
            <a:r>
              <a:rPr lang="it-IT" dirty="0"/>
              <a:t> </a:t>
            </a:r>
            <a:r>
              <a:rPr lang="it-IT" dirty="0" err="1"/>
              <a:t>process</a:t>
            </a:r>
            <a:r>
              <a:rPr lang="it-IT" dirty="0"/>
              <a:t>»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amended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follows</a:t>
            </a:r>
            <a:r>
              <a:rPr lang="it-IT" dirty="0"/>
              <a:t> «</a:t>
            </a:r>
            <a:r>
              <a:rPr lang="it-IT" b="1" dirty="0" err="1"/>
              <a:t>Further</a:t>
            </a:r>
            <a:r>
              <a:rPr lang="it-IT" b="1" dirty="0"/>
              <a:t> </a:t>
            </a:r>
            <a:r>
              <a:rPr lang="it-IT" dirty="0" err="1"/>
              <a:t>research</a:t>
            </a:r>
            <a:r>
              <a:rPr lang="it-IT" dirty="0"/>
              <a:t> </a:t>
            </a:r>
            <a:r>
              <a:rPr lang="it-IT" dirty="0" err="1"/>
              <a:t>activities</a:t>
            </a:r>
            <a:r>
              <a:rPr lang="it-IT" dirty="0"/>
              <a:t> </a:t>
            </a:r>
            <a:r>
              <a:rPr lang="it-IT" dirty="0" err="1"/>
              <a:t>will</a:t>
            </a:r>
            <a:r>
              <a:rPr lang="it-IT" dirty="0"/>
              <a:t> be </a:t>
            </a:r>
            <a:r>
              <a:rPr lang="it-IT" dirty="0" err="1"/>
              <a:t>needed</a:t>
            </a:r>
            <a:r>
              <a:rPr lang="it-IT" dirty="0"/>
              <a:t> to </a:t>
            </a:r>
            <a:r>
              <a:rPr lang="it-IT" dirty="0" err="1"/>
              <a:t>understand</a:t>
            </a:r>
            <a:r>
              <a:rPr lang="it-IT" dirty="0"/>
              <a:t> the </a:t>
            </a:r>
            <a:r>
              <a:rPr lang="it-IT" dirty="0" err="1"/>
              <a:t>suitability</a:t>
            </a:r>
            <a:r>
              <a:rPr lang="it-IT" dirty="0"/>
              <a:t> of the </a:t>
            </a:r>
            <a:r>
              <a:rPr lang="it-IT" dirty="0" err="1"/>
              <a:t>tool</a:t>
            </a:r>
            <a:r>
              <a:rPr lang="it-IT" dirty="0"/>
              <a:t> </a:t>
            </a:r>
            <a:r>
              <a:rPr lang="it-IT" dirty="0" err="1"/>
              <a:t>also</a:t>
            </a:r>
            <a:r>
              <a:rPr lang="it-IT" dirty="0"/>
              <a:t> in the </a:t>
            </a:r>
            <a:r>
              <a:rPr lang="it-IT" b="1" dirty="0" err="1"/>
              <a:t>potential</a:t>
            </a:r>
            <a:r>
              <a:rPr lang="it-IT" dirty="0"/>
              <a:t> </a:t>
            </a:r>
            <a:r>
              <a:rPr lang="it-IT" dirty="0" err="1"/>
              <a:t>tests</a:t>
            </a:r>
            <a:r>
              <a:rPr lang="it-IT" dirty="0"/>
              <a:t> </a:t>
            </a:r>
            <a:r>
              <a:rPr lang="it-IT" dirty="0" err="1"/>
              <a:t>required</a:t>
            </a:r>
            <a:r>
              <a:rPr lang="it-IT" dirty="0"/>
              <a:t> by the </a:t>
            </a:r>
            <a:r>
              <a:rPr lang="it-IT" dirty="0" err="1"/>
              <a:t>certification</a:t>
            </a:r>
            <a:r>
              <a:rPr lang="it-IT" dirty="0"/>
              <a:t> </a:t>
            </a:r>
            <a:r>
              <a:rPr lang="it-IT" dirty="0" err="1"/>
              <a:t>process</a:t>
            </a:r>
            <a:r>
              <a:rPr lang="it-IT" dirty="0"/>
              <a:t>»</a:t>
            </a:r>
          </a:p>
          <a:p>
            <a:pPr lvl="2"/>
            <a:r>
              <a:rPr lang="it-IT" dirty="0"/>
              <a:t>The </a:t>
            </a:r>
            <a:r>
              <a:rPr lang="it-IT" dirty="0" err="1"/>
              <a:t>followig</a:t>
            </a:r>
            <a:r>
              <a:rPr lang="it-IT" dirty="0"/>
              <a:t> </a:t>
            </a:r>
            <a:r>
              <a:rPr lang="it-IT" dirty="0" err="1"/>
              <a:t>sentence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added</a:t>
            </a:r>
            <a:r>
              <a:rPr lang="it-IT" dirty="0"/>
              <a:t> to to par 6.12 (</a:t>
            </a:r>
            <a:r>
              <a:rPr lang="it-IT" dirty="0" err="1"/>
              <a:t>now</a:t>
            </a:r>
            <a:r>
              <a:rPr lang="it-IT" dirty="0"/>
              <a:t> 6.11): «</a:t>
            </a:r>
            <a:r>
              <a:rPr lang="en-CA" b="1" i="1" dirty="0"/>
              <a:t>Topics to be addressed are for instance the validation requirements (when is a model valid for what purpose).</a:t>
            </a:r>
            <a:r>
              <a:rPr lang="it-IT" dirty="0"/>
              <a:t>»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06DA2B-6F82-3347-AA5A-83EC32A2E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Review</a:t>
            </a:r>
            <a:r>
              <a:rPr lang="it-IT" dirty="0"/>
              <a:t> of the NATM Master </a:t>
            </a:r>
            <a:r>
              <a:rPr lang="it-IT" dirty="0" err="1"/>
              <a:t>Document</a:t>
            </a:r>
            <a:r>
              <a:rPr lang="it-IT" dirty="0"/>
              <a:t/>
            </a:r>
            <a:br>
              <a:rPr lang="it-IT" dirty="0"/>
            </a:br>
            <a:r>
              <a:rPr lang="it-IT" dirty="0" err="1"/>
              <a:t>Chapter</a:t>
            </a:r>
            <a:r>
              <a:rPr lang="it-IT" dirty="0"/>
              <a:t> 6 on </a:t>
            </a:r>
            <a:r>
              <a:rPr lang="it-IT" dirty="0" err="1"/>
              <a:t>simulation</a:t>
            </a:r>
            <a:r>
              <a:rPr lang="it-IT" dirty="0"/>
              <a:t>/</a:t>
            </a:r>
            <a:r>
              <a:rPr lang="it-IT" dirty="0" err="1"/>
              <a:t>virtual</a:t>
            </a:r>
            <a:r>
              <a:rPr lang="it-IT" dirty="0"/>
              <a:t> </a:t>
            </a:r>
            <a:r>
              <a:rPr lang="it-IT" dirty="0" err="1"/>
              <a:t>testing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59841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E54F62-2ED6-7F44-B1A5-B97CD381FF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154" y="1825624"/>
            <a:ext cx="10856984" cy="4170363"/>
          </a:xfrm>
        </p:spPr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table</a:t>
            </a:r>
            <a:r>
              <a:rPr lang="it-IT" dirty="0"/>
              <a:t>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empty</a:t>
            </a:r>
            <a:r>
              <a:rPr lang="it-IT" dirty="0"/>
              <a:t> and the </a:t>
            </a:r>
            <a:r>
              <a:rPr lang="it-IT" dirty="0" err="1"/>
              <a:t>document</a:t>
            </a:r>
            <a:r>
              <a:rPr lang="it-IT" dirty="0"/>
              <a:t> </a:t>
            </a:r>
            <a:r>
              <a:rPr lang="it-IT" dirty="0" err="1"/>
              <a:t>received</a:t>
            </a:r>
            <a:r>
              <a:rPr lang="it-IT" dirty="0"/>
              <a:t> </a:t>
            </a:r>
            <a:r>
              <a:rPr lang="it-IT" dirty="0" err="1"/>
              <a:t>only</a:t>
            </a:r>
            <a:r>
              <a:rPr lang="it-IT" dirty="0"/>
              <a:t> 1 </a:t>
            </a:r>
            <a:r>
              <a:rPr lang="it-IT" dirty="0" err="1"/>
              <a:t>comment</a:t>
            </a:r>
            <a:r>
              <a:rPr lang="it-IT" dirty="0"/>
              <a:t> (from Japan). </a:t>
            </a:r>
            <a:r>
              <a:rPr lang="it-IT" dirty="0" err="1"/>
              <a:t>Mirroring</a:t>
            </a:r>
            <a:r>
              <a:rPr lang="it-IT" dirty="0"/>
              <a:t> </a:t>
            </a:r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included</a:t>
            </a:r>
            <a:r>
              <a:rPr lang="it-IT" dirty="0"/>
              <a:t> for test-</a:t>
            </a:r>
            <a:r>
              <a:rPr lang="it-IT" dirty="0" err="1"/>
              <a:t>track</a:t>
            </a:r>
            <a:r>
              <a:rPr lang="it-IT" dirty="0"/>
              <a:t> and </a:t>
            </a:r>
            <a:r>
              <a:rPr lang="it-IT" dirty="0" err="1"/>
              <a:t>real</a:t>
            </a:r>
            <a:r>
              <a:rPr lang="it-IT" dirty="0"/>
              <a:t>-world </a:t>
            </a:r>
            <a:r>
              <a:rPr lang="it-IT" dirty="0" err="1"/>
              <a:t>testing</a:t>
            </a:r>
            <a:r>
              <a:rPr lang="it-IT" dirty="0"/>
              <a:t>, the </a:t>
            </a:r>
            <a:r>
              <a:rPr lang="it-IT" dirty="0" err="1"/>
              <a:t>following</a:t>
            </a:r>
            <a:r>
              <a:rPr lang="it-IT" dirty="0"/>
              <a:t> </a:t>
            </a:r>
            <a:r>
              <a:rPr lang="it-IT" dirty="0" err="1"/>
              <a:t>outstaning</a:t>
            </a:r>
            <a:r>
              <a:rPr lang="it-IT" dirty="0"/>
              <a:t> </a:t>
            </a:r>
            <a:r>
              <a:rPr lang="it-IT" dirty="0" err="1"/>
              <a:t>issues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added</a:t>
            </a:r>
            <a:r>
              <a:rPr lang="it-IT" dirty="0"/>
              <a:t> (</a:t>
            </a:r>
            <a:r>
              <a:rPr lang="it-IT" dirty="0" err="1"/>
              <a:t>which</a:t>
            </a:r>
            <a:r>
              <a:rPr lang="it-IT" dirty="0"/>
              <a:t> </a:t>
            </a:r>
            <a:r>
              <a:rPr lang="it-IT" dirty="0" err="1"/>
              <a:t>also</a:t>
            </a:r>
            <a:r>
              <a:rPr lang="it-IT" dirty="0"/>
              <a:t> </a:t>
            </a:r>
            <a:r>
              <a:rPr lang="it-IT" dirty="0" err="1"/>
              <a:t>reflect</a:t>
            </a:r>
            <a:r>
              <a:rPr lang="it-IT" dirty="0"/>
              <a:t> the </a:t>
            </a:r>
            <a:r>
              <a:rPr lang="it-IT" dirty="0" err="1"/>
              <a:t>initial</a:t>
            </a:r>
            <a:r>
              <a:rPr lang="it-IT" dirty="0"/>
              <a:t> </a:t>
            </a:r>
            <a:r>
              <a:rPr lang="it-IT" dirty="0" err="1"/>
              <a:t>discussions</a:t>
            </a:r>
            <a:r>
              <a:rPr lang="it-IT" dirty="0"/>
              <a:t> in the </a:t>
            </a:r>
            <a:r>
              <a:rPr lang="it-IT" dirty="0" err="1"/>
              <a:t>group</a:t>
            </a:r>
            <a:r>
              <a:rPr lang="it-IT" dirty="0"/>
              <a:t>)*:</a:t>
            </a:r>
          </a:p>
          <a:p>
            <a:pPr marL="676275" lvl="1" indent="-458788">
              <a:buFont typeface="+mj-lt"/>
              <a:buAutoNum type="arabicPeriod"/>
            </a:pPr>
            <a:r>
              <a:rPr lang="it-IT" b="1" dirty="0" err="1"/>
              <a:t>Identify</a:t>
            </a:r>
            <a:r>
              <a:rPr lang="it-IT" b="1" dirty="0"/>
              <a:t> best </a:t>
            </a:r>
            <a:r>
              <a:rPr lang="it-IT" b="1" dirty="0" err="1"/>
              <a:t>practices</a:t>
            </a:r>
            <a:r>
              <a:rPr lang="it-IT" b="1" dirty="0"/>
              <a:t>/</a:t>
            </a:r>
            <a:r>
              <a:rPr lang="it-IT" b="1" dirty="0" err="1"/>
              <a:t>procedures</a:t>
            </a:r>
            <a:r>
              <a:rPr lang="it-IT" b="1" dirty="0"/>
              <a:t> </a:t>
            </a:r>
            <a:r>
              <a:rPr lang="it-IT" b="1" dirty="0" err="1"/>
              <a:t>that</a:t>
            </a:r>
            <a:r>
              <a:rPr lang="it-IT" b="1" dirty="0"/>
              <a:t> </a:t>
            </a:r>
            <a:r>
              <a:rPr lang="it-IT" b="1" dirty="0" err="1"/>
              <a:t>currently</a:t>
            </a:r>
            <a:r>
              <a:rPr lang="it-IT" b="1" dirty="0"/>
              <a:t> </a:t>
            </a:r>
            <a:r>
              <a:rPr lang="it-IT" b="1" dirty="0" err="1"/>
              <a:t>exist</a:t>
            </a:r>
            <a:r>
              <a:rPr lang="it-IT" b="1" dirty="0"/>
              <a:t> </a:t>
            </a:r>
            <a:r>
              <a:rPr lang="it-IT" b="1" dirty="0" err="1"/>
              <a:t>regarding</a:t>
            </a:r>
            <a:r>
              <a:rPr lang="it-IT" b="1" dirty="0"/>
              <a:t> </a:t>
            </a:r>
            <a:r>
              <a:rPr lang="it-IT" b="1" dirty="0" err="1"/>
              <a:t>simulation</a:t>
            </a:r>
            <a:r>
              <a:rPr lang="it-IT" b="1" dirty="0"/>
              <a:t> and </a:t>
            </a:r>
            <a:r>
              <a:rPr lang="it-IT" b="1" dirty="0" err="1"/>
              <a:t>virtual</a:t>
            </a:r>
            <a:r>
              <a:rPr lang="it-IT" b="1" dirty="0"/>
              <a:t> </a:t>
            </a:r>
            <a:r>
              <a:rPr lang="it-IT" b="1" dirty="0" err="1"/>
              <a:t>testing</a:t>
            </a:r>
            <a:r>
              <a:rPr lang="it-IT" b="1" dirty="0"/>
              <a:t>. </a:t>
            </a:r>
            <a:r>
              <a:rPr lang="it-IT" b="1" dirty="0" err="1"/>
              <a:t>Identify</a:t>
            </a:r>
            <a:r>
              <a:rPr lang="it-IT" b="1" dirty="0"/>
              <a:t> </a:t>
            </a:r>
            <a:r>
              <a:rPr lang="it-IT" b="1" dirty="0" err="1"/>
              <a:t>technical</a:t>
            </a:r>
            <a:r>
              <a:rPr lang="it-IT" b="1" dirty="0"/>
              <a:t> </a:t>
            </a:r>
            <a:r>
              <a:rPr lang="it-IT" b="1" dirty="0" err="1"/>
              <a:t>resources</a:t>
            </a:r>
            <a:r>
              <a:rPr lang="it-IT" b="1" dirty="0"/>
              <a:t>/</a:t>
            </a:r>
            <a:r>
              <a:rPr lang="it-IT" b="1" dirty="0" err="1"/>
              <a:t>tools</a:t>
            </a:r>
            <a:r>
              <a:rPr lang="it-IT" b="1" dirty="0"/>
              <a:t> </a:t>
            </a:r>
            <a:r>
              <a:rPr lang="it-IT" b="1" dirty="0" err="1"/>
              <a:t>that</a:t>
            </a:r>
            <a:r>
              <a:rPr lang="it-IT" b="1" dirty="0"/>
              <a:t> </a:t>
            </a:r>
            <a:r>
              <a:rPr lang="it-IT" b="1" dirty="0" err="1"/>
              <a:t>still</a:t>
            </a:r>
            <a:r>
              <a:rPr lang="it-IT" b="1" dirty="0"/>
              <a:t> </a:t>
            </a:r>
            <a:r>
              <a:rPr lang="it-IT" b="1" dirty="0" err="1"/>
              <a:t>need</a:t>
            </a:r>
            <a:r>
              <a:rPr lang="it-IT" b="1" dirty="0"/>
              <a:t> to be </a:t>
            </a:r>
            <a:r>
              <a:rPr lang="it-IT" b="1" dirty="0" err="1"/>
              <a:t>developed</a:t>
            </a:r>
            <a:r>
              <a:rPr lang="it-IT" b="1" dirty="0"/>
              <a:t> (or </a:t>
            </a:r>
            <a:r>
              <a:rPr lang="it-IT" b="1" dirty="0" err="1"/>
              <a:t>what</a:t>
            </a:r>
            <a:r>
              <a:rPr lang="it-IT" b="1" dirty="0"/>
              <a:t> </a:t>
            </a:r>
            <a:r>
              <a:rPr lang="it-IT" b="1" dirty="0" err="1"/>
              <a:t>externally</a:t>
            </a:r>
            <a:r>
              <a:rPr lang="it-IT" b="1" dirty="0"/>
              <a:t> </a:t>
            </a:r>
            <a:r>
              <a:rPr lang="it-IT" b="1" dirty="0" err="1"/>
              <a:t>developed</a:t>
            </a:r>
            <a:r>
              <a:rPr lang="it-IT" b="1" dirty="0"/>
              <a:t> </a:t>
            </a:r>
            <a:r>
              <a:rPr lang="it-IT" b="1" dirty="0" err="1"/>
              <a:t>resources</a:t>
            </a:r>
            <a:r>
              <a:rPr lang="it-IT" b="1" dirty="0"/>
              <a:t> </a:t>
            </a:r>
            <a:r>
              <a:rPr lang="it-IT" b="1" dirty="0" err="1"/>
              <a:t>should</a:t>
            </a:r>
            <a:r>
              <a:rPr lang="it-IT" b="1" dirty="0"/>
              <a:t> be </a:t>
            </a:r>
            <a:r>
              <a:rPr lang="it-IT" b="1" dirty="0" err="1"/>
              <a:t>referenced</a:t>
            </a:r>
            <a:r>
              <a:rPr lang="it-IT" b="1" dirty="0"/>
              <a:t> in the NATM). </a:t>
            </a:r>
            <a:r>
              <a:rPr lang="it-IT" b="1" dirty="0" err="1"/>
              <a:t>What</a:t>
            </a:r>
            <a:r>
              <a:rPr lang="it-IT" b="1" dirty="0"/>
              <a:t> are </a:t>
            </a:r>
            <a:r>
              <a:rPr lang="it-IT" b="1" dirty="0" err="1"/>
              <a:t>supporting</a:t>
            </a:r>
            <a:r>
              <a:rPr lang="it-IT" b="1" dirty="0"/>
              <a:t> </a:t>
            </a:r>
            <a:r>
              <a:rPr lang="it-IT" b="1" dirty="0" err="1"/>
              <a:t>components</a:t>
            </a:r>
            <a:r>
              <a:rPr lang="it-IT" b="1" dirty="0"/>
              <a:t> of the </a:t>
            </a:r>
            <a:r>
              <a:rPr lang="it-IT" b="1" dirty="0" err="1"/>
              <a:t>methodology</a:t>
            </a:r>
            <a:r>
              <a:rPr lang="it-IT" b="1" dirty="0"/>
              <a:t> (e.g., </a:t>
            </a:r>
            <a:r>
              <a:rPr lang="it-IT" b="1" dirty="0" err="1"/>
              <a:t>dictionary</a:t>
            </a:r>
            <a:r>
              <a:rPr lang="it-IT" b="1" dirty="0"/>
              <a:t> of </a:t>
            </a:r>
            <a:r>
              <a:rPr lang="it-IT" b="1" dirty="0" err="1"/>
              <a:t>terms</a:t>
            </a:r>
            <a:r>
              <a:rPr lang="it-IT" b="1" dirty="0"/>
              <a:t>, </a:t>
            </a:r>
            <a:r>
              <a:rPr lang="it-IT" b="1" dirty="0" err="1"/>
              <a:t>scenarios</a:t>
            </a:r>
            <a:r>
              <a:rPr lang="it-IT" b="1" dirty="0"/>
              <a:t> from SG1)?  </a:t>
            </a:r>
          </a:p>
          <a:p>
            <a:pPr marL="676275" lvl="1" indent="-458788">
              <a:buFont typeface="+mj-lt"/>
              <a:buAutoNum type="arabicPeriod"/>
            </a:pPr>
            <a:r>
              <a:rPr lang="it-IT" dirty="0"/>
              <a:t>In </a:t>
            </a:r>
            <a:r>
              <a:rPr lang="it-IT" dirty="0" err="1"/>
              <a:t>consultation</a:t>
            </a:r>
            <a:r>
              <a:rPr lang="it-IT" dirty="0"/>
              <a:t> with SG1, </a:t>
            </a:r>
            <a:r>
              <a:rPr lang="it-IT" dirty="0" err="1"/>
              <a:t>identify</a:t>
            </a:r>
            <a:r>
              <a:rPr lang="it-IT" dirty="0"/>
              <a:t> the scenario </a:t>
            </a:r>
            <a:r>
              <a:rPr lang="it-IT" dirty="0" err="1"/>
              <a:t>elements</a:t>
            </a:r>
            <a:r>
              <a:rPr lang="it-IT" dirty="0"/>
              <a:t> of an ODD </a:t>
            </a:r>
            <a:r>
              <a:rPr lang="it-IT" dirty="0" err="1"/>
              <a:t>that</a:t>
            </a:r>
            <a:r>
              <a:rPr lang="it-IT" dirty="0"/>
              <a:t> can be </a:t>
            </a:r>
            <a:r>
              <a:rPr lang="it-IT" dirty="0" err="1"/>
              <a:t>reliably</a:t>
            </a:r>
            <a:r>
              <a:rPr lang="it-IT" dirty="0"/>
              <a:t> </a:t>
            </a:r>
            <a:r>
              <a:rPr lang="it-IT" dirty="0" err="1"/>
              <a:t>reproduced</a:t>
            </a:r>
            <a:r>
              <a:rPr lang="it-IT" dirty="0"/>
              <a:t> in a </a:t>
            </a:r>
            <a:r>
              <a:rPr lang="it-IT" dirty="0" err="1"/>
              <a:t>simulation</a:t>
            </a:r>
            <a:r>
              <a:rPr lang="it-IT" dirty="0"/>
              <a:t>/</a:t>
            </a:r>
            <a:r>
              <a:rPr lang="it-IT" dirty="0" err="1"/>
              <a:t>virtual</a:t>
            </a:r>
            <a:r>
              <a:rPr lang="it-IT" dirty="0"/>
              <a:t> test </a:t>
            </a:r>
            <a:r>
              <a:rPr lang="it-IT" dirty="0" err="1"/>
              <a:t>including</a:t>
            </a:r>
            <a:r>
              <a:rPr lang="it-IT" dirty="0"/>
              <a:t> </a:t>
            </a:r>
            <a:r>
              <a:rPr lang="it-IT" dirty="0" err="1"/>
              <a:t>how</a:t>
            </a:r>
            <a:r>
              <a:rPr lang="it-IT" dirty="0"/>
              <a:t> </a:t>
            </a:r>
            <a:r>
              <a:rPr lang="it-IT" dirty="0" err="1"/>
              <a:t>they</a:t>
            </a:r>
            <a:r>
              <a:rPr lang="it-IT" dirty="0"/>
              <a:t> are </a:t>
            </a:r>
            <a:r>
              <a:rPr lang="it-IT" dirty="0" err="1"/>
              <a:t>measured</a:t>
            </a:r>
            <a:r>
              <a:rPr lang="it-IT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06DA2B-6F82-3347-AA5A-83EC32A2E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Review</a:t>
            </a:r>
            <a:r>
              <a:rPr lang="it-IT" dirty="0"/>
              <a:t> of the NATM </a:t>
            </a:r>
            <a:r>
              <a:rPr lang="it-IT" dirty="0" err="1"/>
              <a:t>Oustanding</a:t>
            </a:r>
            <a:r>
              <a:rPr lang="it-IT" dirty="0"/>
              <a:t> </a:t>
            </a:r>
            <a:r>
              <a:rPr lang="it-IT" dirty="0" err="1"/>
              <a:t>issues</a:t>
            </a:r>
            <a:r>
              <a:rPr lang="it-IT" dirty="0"/>
              <a:t/>
            </a:r>
            <a:br>
              <a:rPr lang="it-IT" dirty="0"/>
            </a:br>
            <a:r>
              <a:rPr lang="it-IT" dirty="0" err="1"/>
              <a:t>Section</a:t>
            </a:r>
            <a:r>
              <a:rPr lang="it-IT" dirty="0"/>
              <a:t> </a:t>
            </a:r>
            <a:r>
              <a:rPr lang="it-IT" dirty="0" err="1"/>
              <a:t>simulation</a:t>
            </a:r>
            <a:r>
              <a:rPr lang="it-IT" dirty="0"/>
              <a:t>/</a:t>
            </a:r>
            <a:r>
              <a:rPr lang="it-IT" dirty="0" err="1"/>
              <a:t>virtual</a:t>
            </a:r>
            <a:r>
              <a:rPr lang="it-IT" dirty="0"/>
              <a:t> </a:t>
            </a:r>
            <a:r>
              <a:rPr lang="it-IT" dirty="0" err="1"/>
              <a:t>testing</a:t>
            </a:r>
            <a:endParaRPr lang="it-IT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69CBEDA-58BA-CF4D-8DEF-E89298D6912A}"/>
              </a:ext>
            </a:extLst>
          </p:cNvPr>
          <p:cNvSpPr/>
          <p:nvPr/>
        </p:nvSpPr>
        <p:spPr>
          <a:xfrm>
            <a:off x="255814" y="6372544"/>
            <a:ext cx="86114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* In </a:t>
            </a:r>
            <a:r>
              <a:rPr lang="it-IT" dirty="0" err="1"/>
              <a:t>bold</a:t>
            </a:r>
            <a:r>
              <a:rPr lang="it-IT" dirty="0"/>
              <a:t> the </a:t>
            </a:r>
            <a:r>
              <a:rPr lang="it-IT" dirty="0" err="1"/>
              <a:t>points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the </a:t>
            </a:r>
            <a:r>
              <a:rPr lang="it-IT" dirty="0" err="1"/>
              <a:t>group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planning to </a:t>
            </a:r>
            <a:r>
              <a:rPr lang="it-IT" dirty="0" err="1"/>
              <a:t>address</a:t>
            </a:r>
            <a:r>
              <a:rPr lang="it-IT" dirty="0"/>
              <a:t> with </a:t>
            </a:r>
            <a:r>
              <a:rPr lang="it-IT" dirty="0" err="1"/>
              <a:t>priority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0237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E54F62-2ED6-7F44-B1A5-B97CD381FF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154" y="1825624"/>
            <a:ext cx="10856984" cy="4170363"/>
          </a:xfrm>
        </p:spPr>
        <p:txBody>
          <a:bodyPr/>
          <a:lstStyle/>
          <a:p>
            <a:pPr marL="914400" lvl="1" indent="-457200">
              <a:buFont typeface="+mj-lt"/>
              <a:buAutoNum type="arabicPeriod" startAt="3"/>
            </a:pPr>
            <a:r>
              <a:rPr lang="it-IT" dirty="0" err="1"/>
              <a:t>Determine</a:t>
            </a:r>
            <a:r>
              <a:rPr lang="it-IT" dirty="0"/>
              <a:t> the </a:t>
            </a:r>
            <a:r>
              <a:rPr lang="it-IT" dirty="0" err="1"/>
              <a:t>various</a:t>
            </a:r>
            <a:r>
              <a:rPr lang="it-IT" dirty="0"/>
              <a:t> </a:t>
            </a:r>
            <a:r>
              <a:rPr lang="it-IT" dirty="0" err="1"/>
              <a:t>levels</a:t>
            </a:r>
            <a:r>
              <a:rPr lang="it-IT" dirty="0"/>
              <a:t> of </a:t>
            </a:r>
            <a:r>
              <a:rPr lang="it-IT" dirty="0" err="1"/>
              <a:t>abstraction</a:t>
            </a:r>
            <a:r>
              <a:rPr lang="it-IT" dirty="0"/>
              <a:t> of </a:t>
            </a:r>
            <a:r>
              <a:rPr lang="it-IT" dirty="0" err="1"/>
              <a:t>scenarios</a:t>
            </a:r>
            <a:r>
              <a:rPr lang="it-IT" dirty="0"/>
              <a:t> </a:t>
            </a:r>
            <a:r>
              <a:rPr lang="it-IT" dirty="0" err="1"/>
              <a:t>required</a:t>
            </a:r>
            <a:r>
              <a:rPr lang="it-IT" dirty="0"/>
              <a:t> for </a:t>
            </a:r>
            <a:r>
              <a:rPr lang="it-IT" dirty="0" err="1"/>
              <a:t>simulation</a:t>
            </a:r>
            <a:r>
              <a:rPr lang="it-IT" dirty="0"/>
              <a:t>/</a:t>
            </a:r>
            <a:r>
              <a:rPr lang="it-IT" dirty="0" err="1"/>
              <a:t>virtual</a:t>
            </a:r>
            <a:r>
              <a:rPr lang="it-IT" dirty="0"/>
              <a:t> test </a:t>
            </a:r>
            <a:r>
              <a:rPr lang="it-IT" dirty="0" err="1"/>
              <a:t>scenarios</a:t>
            </a:r>
            <a:r>
              <a:rPr lang="it-IT" dirty="0"/>
              <a:t>.</a:t>
            </a:r>
          </a:p>
          <a:p>
            <a:pPr marL="914400" lvl="1" indent="-457200">
              <a:buFont typeface="+mj-lt"/>
              <a:buAutoNum type="arabicPeriod" startAt="3"/>
            </a:pPr>
            <a:r>
              <a:rPr lang="it-IT" b="1" dirty="0" err="1"/>
              <a:t>Outline</a:t>
            </a:r>
            <a:r>
              <a:rPr lang="it-IT" b="1" dirty="0"/>
              <a:t>/</a:t>
            </a:r>
            <a:r>
              <a:rPr lang="it-IT" b="1" dirty="0" err="1"/>
              <a:t>describe</a:t>
            </a:r>
            <a:r>
              <a:rPr lang="it-IT" b="1" dirty="0"/>
              <a:t> the </a:t>
            </a:r>
            <a:r>
              <a:rPr lang="it-IT" b="1" dirty="0" err="1"/>
              <a:t>various</a:t>
            </a:r>
            <a:r>
              <a:rPr lang="it-IT" b="1" dirty="0"/>
              <a:t> </a:t>
            </a:r>
            <a:r>
              <a:rPr lang="it-IT" b="1" dirty="0" err="1"/>
              <a:t>methods</a:t>
            </a:r>
            <a:r>
              <a:rPr lang="it-IT" b="1" dirty="0"/>
              <a:t>/</a:t>
            </a:r>
            <a:r>
              <a:rPr lang="it-IT" b="1" dirty="0" err="1"/>
              <a:t>procedures</a:t>
            </a:r>
            <a:r>
              <a:rPr lang="it-IT" b="1" dirty="0"/>
              <a:t> for </a:t>
            </a:r>
            <a:r>
              <a:rPr lang="it-IT" b="1" dirty="0" err="1"/>
              <a:t>virtual</a:t>
            </a:r>
            <a:r>
              <a:rPr lang="it-IT" b="1" dirty="0"/>
              <a:t> </a:t>
            </a:r>
            <a:r>
              <a:rPr lang="it-IT" b="1" dirty="0" err="1"/>
              <a:t>testing</a:t>
            </a:r>
            <a:r>
              <a:rPr lang="it-IT" b="1" dirty="0"/>
              <a:t> </a:t>
            </a:r>
            <a:r>
              <a:rPr lang="it-IT" b="1" dirty="0" err="1"/>
              <a:t>that</a:t>
            </a:r>
            <a:r>
              <a:rPr lang="it-IT" b="1" dirty="0"/>
              <a:t> </a:t>
            </a:r>
            <a:r>
              <a:rPr lang="it-IT" b="1" dirty="0" err="1"/>
              <a:t>could</a:t>
            </a:r>
            <a:r>
              <a:rPr lang="it-IT" b="1" dirty="0"/>
              <a:t> be </a:t>
            </a:r>
            <a:r>
              <a:rPr lang="it-IT" b="1" dirty="0" err="1"/>
              <a:t>used</a:t>
            </a:r>
            <a:r>
              <a:rPr lang="it-IT" b="1" dirty="0"/>
              <a:t> to </a:t>
            </a:r>
            <a:r>
              <a:rPr lang="it-IT" b="1" dirty="0" err="1"/>
              <a:t>assess</a:t>
            </a:r>
            <a:r>
              <a:rPr lang="it-IT" b="1" dirty="0"/>
              <a:t> an ADS’ </a:t>
            </a:r>
            <a:r>
              <a:rPr lang="it-IT" b="1" dirty="0" err="1"/>
              <a:t>safety</a:t>
            </a:r>
            <a:r>
              <a:rPr lang="it-IT" b="1" dirty="0"/>
              <a:t> </a:t>
            </a:r>
            <a:r>
              <a:rPr lang="it-IT" b="1" dirty="0" err="1"/>
              <a:t>requirements</a:t>
            </a:r>
            <a:r>
              <a:rPr lang="it-IT" b="1" dirty="0"/>
              <a:t>.</a:t>
            </a:r>
          </a:p>
          <a:p>
            <a:pPr marL="914400" lvl="1" indent="-457200">
              <a:buFont typeface="+mj-lt"/>
              <a:buAutoNum type="arabicPeriod" startAt="3"/>
            </a:pPr>
            <a:r>
              <a:rPr lang="it-IT" b="1" dirty="0" err="1"/>
              <a:t>Identify</a:t>
            </a:r>
            <a:r>
              <a:rPr lang="it-IT" b="1" dirty="0"/>
              <a:t> the information/data </a:t>
            </a:r>
            <a:r>
              <a:rPr lang="it-IT" b="1" dirty="0" err="1"/>
              <a:t>produced</a:t>
            </a:r>
            <a:r>
              <a:rPr lang="it-IT" b="1" dirty="0"/>
              <a:t> </a:t>
            </a:r>
            <a:r>
              <a:rPr lang="it-IT" b="1" dirty="0" err="1"/>
              <a:t>using</a:t>
            </a:r>
            <a:r>
              <a:rPr lang="it-IT" b="1" dirty="0"/>
              <a:t> </a:t>
            </a:r>
            <a:r>
              <a:rPr lang="it-IT" b="1" dirty="0" err="1"/>
              <a:t>simulation</a:t>
            </a:r>
            <a:r>
              <a:rPr lang="it-IT" b="1" dirty="0"/>
              <a:t>/</a:t>
            </a:r>
            <a:r>
              <a:rPr lang="it-IT" b="1" dirty="0" err="1"/>
              <a:t>virtual</a:t>
            </a:r>
            <a:r>
              <a:rPr lang="it-IT" b="1" dirty="0"/>
              <a:t> </a:t>
            </a:r>
            <a:r>
              <a:rPr lang="it-IT" b="1" dirty="0" err="1"/>
              <a:t>testing</a:t>
            </a:r>
            <a:r>
              <a:rPr lang="it-IT" b="1" dirty="0"/>
              <a:t> </a:t>
            </a:r>
            <a:r>
              <a:rPr lang="it-IT" b="1" dirty="0" err="1"/>
              <a:t>that</a:t>
            </a:r>
            <a:r>
              <a:rPr lang="it-IT" b="1" dirty="0"/>
              <a:t> can </a:t>
            </a:r>
            <a:r>
              <a:rPr lang="it-IT" b="1" dirty="0" err="1"/>
              <a:t>provide</a:t>
            </a:r>
            <a:r>
              <a:rPr lang="it-IT" b="1" dirty="0"/>
              <a:t> a </a:t>
            </a:r>
            <a:r>
              <a:rPr lang="it-IT" b="1" dirty="0" err="1"/>
              <a:t>clear</a:t>
            </a:r>
            <a:r>
              <a:rPr lang="it-IT" b="1" dirty="0"/>
              <a:t>, </a:t>
            </a:r>
            <a:r>
              <a:rPr lang="it-IT" b="1" dirty="0" err="1"/>
              <a:t>objective</a:t>
            </a:r>
            <a:r>
              <a:rPr lang="it-IT" b="1" dirty="0"/>
              <a:t> </a:t>
            </a:r>
            <a:r>
              <a:rPr lang="it-IT" b="1" dirty="0" err="1"/>
              <a:t>assessment</a:t>
            </a:r>
            <a:r>
              <a:rPr lang="it-IT" b="1" dirty="0"/>
              <a:t> of the ADS performance</a:t>
            </a:r>
          </a:p>
          <a:p>
            <a:pPr marL="914400" lvl="1" indent="-457200">
              <a:buFont typeface="+mj-lt"/>
              <a:buAutoNum type="arabicPeriod" startAt="3"/>
            </a:pPr>
            <a:r>
              <a:rPr lang="it-IT" dirty="0" err="1"/>
              <a:t>Identify</a:t>
            </a:r>
            <a:r>
              <a:rPr lang="it-IT" dirty="0"/>
              <a:t> </a:t>
            </a:r>
            <a:r>
              <a:rPr lang="it-IT" dirty="0" err="1"/>
              <a:t>how</a:t>
            </a:r>
            <a:r>
              <a:rPr lang="it-IT" dirty="0"/>
              <a:t> </a:t>
            </a:r>
            <a:r>
              <a:rPr lang="it-IT" dirty="0" err="1"/>
              <a:t>simulation</a:t>
            </a:r>
            <a:r>
              <a:rPr lang="it-IT" dirty="0"/>
              <a:t>/</a:t>
            </a:r>
            <a:r>
              <a:rPr lang="it-IT" dirty="0" err="1"/>
              <a:t>virtual</a:t>
            </a:r>
            <a:r>
              <a:rPr lang="it-IT" dirty="0"/>
              <a:t> </a:t>
            </a:r>
            <a:r>
              <a:rPr lang="it-IT" dirty="0" err="1"/>
              <a:t>testing</a:t>
            </a:r>
            <a:r>
              <a:rPr lang="it-IT" dirty="0"/>
              <a:t> </a:t>
            </a:r>
            <a:r>
              <a:rPr lang="it-IT" dirty="0" err="1"/>
              <a:t>could</a:t>
            </a:r>
            <a:r>
              <a:rPr lang="it-IT" dirty="0"/>
              <a:t> be </a:t>
            </a:r>
            <a:r>
              <a:rPr lang="it-IT" dirty="0" err="1"/>
              <a:t>used</a:t>
            </a:r>
            <a:r>
              <a:rPr lang="it-IT" dirty="0"/>
              <a:t> to validate </a:t>
            </a:r>
            <a:r>
              <a:rPr lang="it-IT" dirty="0" err="1"/>
              <a:t>specific</a:t>
            </a:r>
            <a:r>
              <a:rPr lang="it-IT" dirty="0"/>
              <a:t> </a:t>
            </a:r>
            <a:r>
              <a:rPr lang="it-IT" dirty="0" err="1"/>
              <a:t>functional</a:t>
            </a:r>
            <a:r>
              <a:rPr lang="it-IT" dirty="0"/>
              <a:t> </a:t>
            </a:r>
            <a:r>
              <a:rPr lang="it-IT" dirty="0" err="1"/>
              <a:t>safety</a:t>
            </a:r>
            <a:r>
              <a:rPr lang="it-IT" dirty="0"/>
              <a:t> </a:t>
            </a:r>
            <a:r>
              <a:rPr lang="it-IT" dirty="0" err="1"/>
              <a:t>requirements</a:t>
            </a:r>
            <a:r>
              <a:rPr lang="it-IT" dirty="0"/>
              <a:t> </a:t>
            </a:r>
            <a:r>
              <a:rPr lang="it-IT" dirty="0" err="1"/>
              <a:t>established</a:t>
            </a:r>
            <a:r>
              <a:rPr lang="it-IT" dirty="0"/>
              <a:t> by FRAV. </a:t>
            </a:r>
          </a:p>
          <a:p>
            <a:pPr marL="914400" lvl="1" indent="-457200">
              <a:buFont typeface="+mj-lt"/>
              <a:buAutoNum type="arabicPeriod" startAt="3"/>
            </a:pPr>
            <a:r>
              <a:rPr lang="it-IT" b="1" dirty="0" err="1"/>
              <a:t>Define</a:t>
            </a:r>
            <a:r>
              <a:rPr lang="it-IT" b="1" dirty="0"/>
              <a:t> a </a:t>
            </a:r>
            <a:r>
              <a:rPr lang="it-IT" b="1" dirty="0" err="1"/>
              <a:t>robust</a:t>
            </a:r>
            <a:r>
              <a:rPr lang="it-IT" b="1" dirty="0"/>
              <a:t> </a:t>
            </a:r>
            <a:r>
              <a:rPr lang="it-IT" b="1" dirty="0" err="1"/>
              <a:t>as</a:t>
            </a:r>
            <a:r>
              <a:rPr lang="it-IT" b="1" dirty="0"/>
              <a:t> </a:t>
            </a:r>
            <a:r>
              <a:rPr lang="it-IT" b="1" dirty="0" err="1"/>
              <a:t>well</a:t>
            </a:r>
            <a:r>
              <a:rPr lang="it-IT" b="1" dirty="0"/>
              <a:t> </a:t>
            </a:r>
            <a:r>
              <a:rPr lang="it-IT" b="1" dirty="0" err="1"/>
              <a:t>as</a:t>
            </a:r>
            <a:r>
              <a:rPr lang="it-IT" b="1" dirty="0"/>
              <a:t> </a:t>
            </a:r>
            <a:r>
              <a:rPr lang="it-IT" b="1" dirty="0" err="1"/>
              <a:t>flexible</a:t>
            </a:r>
            <a:r>
              <a:rPr lang="it-IT" b="1" dirty="0"/>
              <a:t> </a:t>
            </a:r>
            <a:r>
              <a:rPr lang="it-IT" b="1" dirty="0" err="1"/>
              <a:t>methodology</a:t>
            </a:r>
            <a:r>
              <a:rPr lang="it-IT" b="1" dirty="0"/>
              <a:t> for the </a:t>
            </a:r>
            <a:r>
              <a:rPr lang="it-IT" b="1" dirty="0" err="1"/>
              <a:t>simulation</a:t>
            </a:r>
            <a:r>
              <a:rPr lang="it-IT" b="1" dirty="0"/>
              <a:t> </a:t>
            </a:r>
            <a:r>
              <a:rPr lang="it-IT" b="1" dirty="0" err="1"/>
              <a:t>tool-chain</a:t>
            </a:r>
            <a:r>
              <a:rPr lang="it-IT" b="1" dirty="0"/>
              <a:t> </a:t>
            </a:r>
            <a:r>
              <a:rPr lang="it-IT" b="1" dirty="0" err="1"/>
              <a:t>validation</a:t>
            </a:r>
            <a:r>
              <a:rPr lang="it-IT" b="1" dirty="0"/>
              <a:t> with the </a:t>
            </a:r>
            <a:r>
              <a:rPr lang="it-IT" b="1" dirty="0" err="1"/>
              <a:t>support</a:t>
            </a:r>
            <a:r>
              <a:rPr lang="it-IT" b="1" dirty="0"/>
              <a:t> of data </a:t>
            </a:r>
            <a:r>
              <a:rPr lang="it-IT" b="1" dirty="0" err="1"/>
              <a:t>collected</a:t>
            </a:r>
            <a:r>
              <a:rPr lang="it-IT" b="1" dirty="0"/>
              <a:t> </a:t>
            </a:r>
            <a:r>
              <a:rPr lang="it-IT" b="1" dirty="0" err="1"/>
              <a:t>during</a:t>
            </a:r>
            <a:r>
              <a:rPr lang="it-IT" b="1" dirty="0"/>
              <a:t> </a:t>
            </a:r>
            <a:r>
              <a:rPr lang="it-IT" b="1" dirty="0" err="1"/>
              <a:t>track</a:t>
            </a:r>
            <a:r>
              <a:rPr lang="it-IT" b="1" dirty="0"/>
              <a:t> and </a:t>
            </a:r>
            <a:r>
              <a:rPr lang="it-IT" b="1" dirty="0" err="1"/>
              <a:t>real</a:t>
            </a:r>
            <a:r>
              <a:rPr lang="it-IT" b="1" dirty="0"/>
              <a:t>-world </a:t>
            </a:r>
            <a:r>
              <a:rPr lang="it-IT" b="1" dirty="0" err="1"/>
              <a:t>testing</a:t>
            </a:r>
            <a:endParaRPr lang="it-IT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06DA2B-6F82-3347-AA5A-83EC32A2E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Review</a:t>
            </a:r>
            <a:r>
              <a:rPr lang="it-IT" dirty="0"/>
              <a:t> of the NATM </a:t>
            </a:r>
            <a:r>
              <a:rPr lang="it-IT" dirty="0" err="1"/>
              <a:t>Oustanding</a:t>
            </a:r>
            <a:r>
              <a:rPr lang="it-IT" dirty="0"/>
              <a:t> </a:t>
            </a:r>
            <a:r>
              <a:rPr lang="it-IT" dirty="0" err="1"/>
              <a:t>issues</a:t>
            </a:r>
            <a:r>
              <a:rPr lang="it-IT" dirty="0"/>
              <a:t/>
            </a:r>
            <a:br>
              <a:rPr lang="it-IT" dirty="0"/>
            </a:br>
            <a:r>
              <a:rPr lang="it-IT" dirty="0" err="1"/>
              <a:t>Section</a:t>
            </a:r>
            <a:r>
              <a:rPr lang="it-IT" dirty="0"/>
              <a:t> </a:t>
            </a:r>
            <a:r>
              <a:rPr lang="it-IT" dirty="0" err="1"/>
              <a:t>simulation</a:t>
            </a:r>
            <a:r>
              <a:rPr lang="it-IT" dirty="0"/>
              <a:t>/</a:t>
            </a:r>
            <a:r>
              <a:rPr lang="it-IT" dirty="0" err="1"/>
              <a:t>virtual</a:t>
            </a:r>
            <a:r>
              <a:rPr lang="it-IT" dirty="0"/>
              <a:t> </a:t>
            </a:r>
            <a:r>
              <a:rPr lang="it-IT" dirty="0" err="1"/>
              <a:t>testing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07273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5965</TotalTime>
  <Words>1054</Words>
  <Application>Microsoft Office PowerPoint</Application>
  <PresentationFormat>ワイド画面</PresentationFormat>
  <Paragraphs>57</Paragraphs>
  <Slides>11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6" baseType="lpstr">
      <vt:lpstr>ＭＳ Ｐゴシック</vt:lpstr>
      <vt:lpstr>Arial</vt:lpstr>
      <vt:lpstr>Bauhaus 93</vt:lpstr>
      <vt:lpstr>Calibri</vt:lpstr>
      <vt:lpstr>Office Theme</vt:lpstr>
      <vt:lpstr>NATM Master Document Revision Chapter 6. Simulation/Virtual testing </vt:lpstr>
      <vt:lpstr>Review of the NATM Master Document Chapter 6 on simulation/virtual testing</vt:lpstr>
      <vt:lpstr>Review of the NATM Master Document Chapter 6 on simulation/virtual testing</vt:lpstr>
      <vt:lpstr>Review of the NATM Master Document Chapter 6 on simulation/virtual testing</vt:lpstr>
      <vt:lpstr>Review of the NATM Master Document Chapter 6 on simulation/virtual testing</vt:lpstr>
      <vt:lpstr>Review of the NATM Master Document Chapter 6 on simulation/virtual testing</vt:lpstr>
      <vt:lpstr>Review of the NATM Master Document Chapter 6 on simulation/virtual testing</vt:lpstr>
      <vt:lpstr>Review of the NATM Oustanding issues Section simulation/virtual testing</vt:lpstr>
      <vt:lpstr>Review of the NATM Oustanding issues Section simulation/virtual testing</vt:lpstr>
      <vt:lpstr>Review of the NATM Oustanding issues Section simulation/virtual testing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Oshita, Ryuzo/大下 隆三</cp:lastModifiedBy>
  <cp:revision>371</cp:revision>
  <dcterms:created xsi:type="dcterms:W3CDTF">2019-08-09T12:06:42Z</dcterms:created>
  <dcterms:modified xsi:type="dcterms:W3CDTF">2020-11-05T09:08:26Z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216256</vt:lpwstr>
  </property>
  <property fmtid="{D5CDD505-2E9C-101B-9397-08002B2CF9AE}" pid="3" name="Jive_LatestUserAccountName">
    <vt:lpwstr>szymapi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ServerID">
    <vt:lpwstr>0d3b22a6-6203-4efc-8e8e-b5279256493b</vt:lpwstr>
  </property>
  <property fmtid="{D5CDD505-2E9C-101B-9397-08002B2CF9AE}" pid="6" name="Offisync_UpdateToken">
    <vt:lpwstr>5</vt:lpwstr>
  </property>
  <property fmtid="{D5CDD505-2E9C-101B-9397-08002B2CF9AE}" pid="7" name="Jive_VersionGuid">
    <vt:lpwstr>aeb3aa96-c241-4062-9f49-42fe9fe7e733</vt:lpwstr>
  </property>
  <property fmtid="{D5CDD505-2E9C-101B-9397-08002B2CF9AE}" pid="8" name="Jive_ModifiedButNotPublished">
    <vt:lpwstr>True</vt:lpwstr>
  </property>
  <property fmtid="{D5CDD505-2E9C-101B-9397-08002B2CF9AE}" pid="9" name="MSIP_Label_6b558183-044c-4105-8d9c-cea02a2a3d86_Enabled">
    <vt:lpwstr>True</vt:lpwstr>
  </property>
  <property fmtid="{D5CDD505-2E9C-101B-9397-08002B2CF9AE}" pid="10" name="MSIP_Label_6b558183-044c-4105-8d9c-cea02a2a3d86_SiteId">
    <vt:lpwstr>43083d15-7273-40c1-b7db-39efd9ccc17a</vt:lpwstr>
  </property>
  <property fmtid="{D5CDD505-2E9C-101B-9397-08002B2CF9AE}" pid="11" name="MSIP_Label_6b558183-044c-4105-8d9c-cea02a2a3d86_Owner">
    <vt:lpwstr>bsimkin@nvidia.com</vt:lpwstr>
  </property>
  <property fmtid="{D5CDD505-2E9C-101B-9397-08002B2CF9AE}" pid="12" name="MSIP_Label_6b558183-044c-4105-8d9c-cea02a2a3d86_SetDate">
    <vt:lpwstr>2020-10-21T09:46:16.7540337Z</vt:lpwstr>
  </property>
  <property fmtid="{D5CDD505-2E9C-101B-9397-08002B2CF9AE}" pid="13" name="MSIP_Label_6b558183-044c-4105-8d9c-cea02a2a3d86_Name">
    <vt:lpwstr>Unrestricted</vt:lpwstr>
  </property>
  <property fmtid="{D5CDD505-2E9C-101B-9397-08002B2CF9AE}" pid="14" name="MSIP_Label_6b558183-044c-4105-8d9c-cea02a2a3d86_Application">
    <vt:lpwstr>Microsoft Azure Information Protection</vt:lpwstr>
  </property>
  <property fmtid="{D5CDD505-2E9C-101B-9397-08002B2CF9AE}" pid="15" name="MSIP_Label_6b558183-044c-4105-8d9c-cea02a2a3d86_ActionId">
    <vt:lpwstr>905fb92f-0d3a-4ec9-8ab3-af9d122d2123</vt:lpwstr>
  </property>
  <property fmtid="{D5CDD505-2E9C-101B-9397-08002B2CF9AE}" pid="16" name="MSIP_Label_6b558183-044c-4105-8d9c-cea02a2a3d86_Extended_MSFT_Method">
    <vt:lpwstr>Automatic</vt:lpwstr>
  </property>
  <property fmtid="{D5CDD505-2E9C-101B-9397-08002B2CF9AE}" pid="17" name="Sensitivity">
    <vt:lpwstr>Unrestricted</vt:lpwstr>
  </property>
</Properties>
</file>