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9" r:id="rId4"/>
    <p:sldMasterId id="2147483688" r:id="rId5"/>
    <p:sldMasterId id="2147483711" r:id="rId6"/>
    <p:sldMasterId id="2147483730" r:id="rId7"/>
    <p:sldMasterId id="2147483750" r:id="rId8"/>
    <p:sldMasterId id="2147483766" r:id="rId9"/>
  </p:sldMasterIdLst>
  <p:notesMasterIdLst>
    <p:notesMasterId r:id="rId22"/>
  </p:notesMasterIdLst>
  <p:handoutMasterIdLst>
    <p:handoutMasterId r:id="rId23"/>
  </p:handoutMasterIdLst>
  <p:sldIdLst>
    <p:sldId id="272" r:id="rId10"/>
    <p:sldId id="1362" r:id="rId11"/>
    <p:sldId id="1363" r:id="rId12"/>
    <p:sldId id="1371" r:id="rId13"/>
    <p:sldId id="1379" r:id="rId14"/>
    <p:sldId id="1364" r:id="rId15"/>
    <p:sldId id="1365" r:id="rId16"/>
    <p:sldId id="1366" r:id="rId17"/>
    <p:sldId id="1367" r:id="rId18"/>
    <p:sldId id="1368" r:id="rId19"/>
    <p:sldId id="1369" r:id="rId20"/>
    <p:sldId id="1370" r:id="rId21"/>
  </p:sldIdLst>
  <p:sldSz cx="12192000" cy="6858000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eu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96E6"/>
    <a:srgbClr val="884B67"/>
    <a:srgbClr val="7030A0"/>
    <a:srgbClr val="00429A"/>
    <a:srgbClr val="003478"/>
    <a:srgbClr val="004896"/>
    <a:srgbClr val="0053A0"/>
    <a:srgbClr val="155396"/>
    <a:srgbClr val="7F7F7F"/>
    <a:srgbClr val="4A6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1D9BBC-CC76-4F37-9E30-0FF824631FA1}" v="675" dt="2020-11-16T16:11:50.5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3391" autoAdjust="0"/>
  </p:normalViewPr>
  <p:slideViewPr>
    <p:cSldViewPr>
      <p:cViewPr varScale="1">
        <p:scale>
          <a:sx n="111" d="100"/>
          <a:sy n="111" d="100"/>
        </p:scale>
        <p:origin x="222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5" d="100"/>
          <a:sy n="45" d="100"/>
        </p:scale>
        <p:origin x="2796" y="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837CF203-1A17-487D-9E81-0621B2E95774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4706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9F24E7D7-114A-4DD9-B220-AE0144D7A9B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5643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72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4727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8045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575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54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398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9518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9776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976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1770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9876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78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ACEA_eu" TargetMode="External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acea.be/" TargetMode="External"/><Relationship Id="rId5" Type="http://schemas.openxmlformats.org/officeDocument/2006/relationships/hyperlink" Target="https://www.linkedin.com/company/acea" TargetMode="External"/><Relationship Id="rId4" Type="http://schemas.openxmlformats.org/officeDocument/2006/relationships/hyperlink" Target="https://www.youtube.com/ACEAeu" TargetMode="Externa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1.png"/><Relationship Id="rId3" Type="http://schemas.openxmlformats.org/officeDocument/2006/relationships/image" Target="../media/image11.png"/><Relationship Id="rId7" Type="http://schemas.openxmlformats.org/officeDocument/2006/relationships/image" Target="../media/image14.jpeg"/><Relationship Id="rId12" Type="http://schemas.openxmlformats.org/officeDocument/2006/relationships/image" Target="../media/image16.png"/><Relationship Id="rId2" Type="http://schemas.openxmlformats.org/officeDocument/2006/relationships/image" Target="../media/image26.jpeg"/><Relationship Id="rId16" Type="http://schemas.openxmlformats.org/officeDocument/2006/relationships/image" Target="../media/image3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jpeg"/><Relationship Id="rId11" Type="http://schemas.openxmlformats.org/officeDocument/2006/relationships/image" Target="../media/image30.png"/><Relationship Id="rId5" Type="http://schemas.openxmlformats.org/officeDocument/2006/relationships/image" Target="../media/image27.jpeg"/><Relationship Id="rId15" Type="http://schemas.openxmlformats.org/officeDocument/2006/relationships/image" Target="../media/image18.png"/><Relationship Id="rId10" Type="http://schemas.openxmlformats.org/officeDocument/2006/relationships/image" Target="../media/image29.jpeg"/><Relationship Id="rId4" Type="http://schemas.openxmlformats.org/officeDocument/2006/relationships/image" Target="../media/image12.jpeg"/><Relationship Id="rId9" Type="http://schemas.openxmlformats.org/officeDocument/2006/relationships/image" Target="../media/image15.tiff"/><Relationship Id="rId14" Type="http://schemas.openxmlformats.org/officeDocument/2006/relationships/image" Target="../media/image17.png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34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jpeg"/><Relationship Id="rId5" Type="http://schemas.openxmlformats.org/officeDocument/2006/relationships/image" Target="../media/image33.tiff"/><Relationship Id="rId4" Type="http://schemas.openxmlformats.org/officeDocument/2006/relationships/image" Target="../media/image7.jpeg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5.tiff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34.jpeg"/><Relationship Id="rId4" Type="http://schemas.openxmlformats.org/officeDocument/2006/relationships/image" Target="../media/image8.jpe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tiff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6.jpeg"/><Relationship Id="rId7" Type="http://schemas.openxmlformats.org/officeDocument/2006/relationships/image" Target="../media/image44.png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43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15.tiff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45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ACEA_eu" TargetMode="External"/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5.xml"/><Relationship Id="rId6" Type="http://schemas.openxmlformats.org/officeDocument/2006/relationships/hyperlink" Target="https://www.acea.be/" TargetMode="External"/><Relationship Id="rId5" Type="http://schemas.openxmlformats.org/officeDocument/2006/relationships/hyperlink" Target="https://www.linkedin.com/company/acea" TargetMode="External"/><Relationship Id="rId4" Type="http://schemas.openxmlformats.org/officeDocument/2006/relationships/hyperlink" Target="https://www.youtube.com/ACEAeu" TargetMode="Externa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67408" y="1494892"/>
            <a:ext cx="10729191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22506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456040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67409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cxnSp>
        <p:nvCxnSpPr>
          <p:cNvPr id="34" name="Straight Connector 33"/>
          <p:cNvCxnSpPr>
            <a:cxnSpLocks noChangeShapeType="1"/>
          </p:cNvCxnSpPr>
          <p:nvPr userDrawn="1"/>
        </p:nvCxnSpPr>
        <p:spPr bwMode="auto">
          <a:xfrm>
            <a:off x="6096000" y="1628800"/>
            <a:ext cx="0" cy="4608512"/>
          </a:xfrm>
          <a:prstGeom prst="line">
            <a:avLst/>
          </a:prstGeom>
          <a:noFill/>
          <a:ln w="38100">
            <a:gradFill>
              <a:gsLst>
                <a:gs pos="72000">
                  <a:srgbClr val="155396"/>
                </a:gs>
                <a:gs pos="20000">
                  <a:srgbClr val="155396"/>
                </a:gs>
              </a:gsLst>
              <a:lin ang="5400000" scaled="1"/>
            </a:gra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5B2FA1A-1591-497A-87EB-CC63BCC6DAE7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9891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8" y="149489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752184" y="150007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752184" y="39328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E754E85-7A03-412A-BDE5-2FA517B0760E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A2D9763-3A6F-4107-A10D-BC0DFDFCC2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772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 revers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086548" y="147563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67408" y="14756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67408" y="388284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9E08893-9206-4496-9A1C-9C843ACB67A5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BCDDFB03-0241-4CA2-8F1C-715C8B2568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351408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9" y="1479959"/>
            <a:ext cx="4031108" cy="478370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799014" y="1479552"/>
            <a:ext cx="6769100" cy="4784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44EE7C3-DC90-45E8-BA1D-2C337F476631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08B43AC8-82CD-493D-977D-FBAAD44D598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53224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403624"/>
            <a:ext cx="12192000" cy="5193728"/>
          </a:xfrm>
          <a:prstGeom prst="rect">
            <a:avLst/>
          </a:prstGeom>
          <a:effectLst>
            <a:softEdge rad="31750"/>
          </a:effectLst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AACD7A3-688F-4F57-B6B9-45C118CCD7F9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D2C757F-9D75-44BC-AC2E-7AF3A5C586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97538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slide">
    <p:bg>
      <p:bgPr>
        <a:solidFill>
          <a:srgbClr val="0048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8DCF74DA-6EB2-419D-A015-BA08B8C676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6000" y="692696"/>
            <a:ext cx="5400000" cy="5340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407368" y="404664"/>
            <a:ext cx="1584176" cy="888479"/>
          </a:xfrm>
          <a:prstGeom prst="rect">
            <a:avLst/>
          </a:prstGeom>
          <a:solidFill>
            <a:srgbClr val="0048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hlinkClick r:id="rId3"/>
            <a:extLst>
              <a:ext uri="{FF2B5EF4-FFF2-40B4-BE49-F238E27FC236}">
                <a16:creationId xmlns:a16="http://schemas.microsoft.com/office/drawing/2014/main" id="{954C5EA2-AA02-4FFA-854D-161FD52411B9}"/>
              </a:ext>
            </a:extLst>
          </p:cNvPr>
          <p:cNvSpPr/>
          <p:nvPr userDrawn="1"/>
        </p:nvSpPr>
        <p:spPr>
          <a:xfrm>
            <a:off x="3396000" y="4898974"/>
            <a:ext cx="1547872" cy="11578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hlinkClick r:id="rId4"/>
            <a:extLst>
              <a:ext uri="{FF2B5EF4-FFF2-40B4-BE49-F238E27FC236}">
                <a16:creationId xmlns:a16="http://schemas.microsoft.com/office/drawing/2014/main" id="{B618DCC8-2250-4050-AF5F-482FCD5320A6}"/>
              </a:ext>
            </a:extLst>
          </p:cNvPr>
          <p:cNvSpPr/>
          <p:nvPr userDrawn="1"/>
        </p:nvSpPr>
        <p:spPr>
          <a:xfrm>
            <a:off x="7212424" y="4898974"/>
            <a:ext cx="1547872" cy="11578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hlinkClick r:id="rId5"/>
            <a:extLst>
              <a:ext uri="{FF2B5EF4-FFF2-40B4-BE49-F238E27FC236}">
                <a16:creationId xmlns:a16="http://schemas.microsoft.com/office/drawing/2014/main" id="{5AFE674B-0C3D-48EA-82CA-1BB491E9C9A3}"/>
              </a:ext>
            </a:extLst>
          </p:cNvPr>
          <p:cNvSpPr/>
          <p:nvPr userDrawn="1"/>
        </p:nvSpPr>
        <p:spPr>
          <a:xfrm>
            <a:off x="5087888" y="4898974"/>
            <a:ext cx="2016224" cy="11578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hlinkClick r:id="rId6"/>
            <a:extLst>
              <a:ext uri="{FF2B5EF4-FFF2-40B4-BE49-F238E27FC236}">
                <a16:creationId xmlns:a16="http://schemas.microsoft.com/office/drawing/2014/main" id="{701AF030-9E1F-49D9-A12B-F1CAB0529315}"/>
              </a:ext>
            </a:extLst>
          </p:cNvPr>
          <p:cNvSpPr/>
          <p:nvPr userDrawn="1"/>
        </p:nvSpPr>
        <p:spPr>
          <a:xfrm>
            <a:off x="5436000" y="3438000"/>
            <a:ext cx="1277992" cy="2880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34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 w/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60343" y="1050312"/>
            <a:ext cx="10297218" cy="4953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900" b="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sz="3900" b="0"/>
              <a:t>Insert subtitle here</a:t>
            </a:r>
            <a:endParaRPr lang="en-GB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5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/>
              <a:t>INSERT SLIDE TITLE HERE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0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767408" y="1803928"/>
            <a:ext cx="10729191" cy="450539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65102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5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/>
              <a:t>INSERT SLIDE TITLE HERE</a:t>
            </a:r>
          </a:p>
        </p:txBody>
      </p:sp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67408" y="1494892"/>
            <a:ext cx="10729191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6947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w/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60343" y="1050312"/>
            <a:ext cx="10297218" cy="4953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900" b="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sz="3900" b="0"/>
              <a:t>Insert subtitle here</a:t>
            </a:r>
            <a:endParaRPr lang="en-GB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5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/>
              <a:t>INSERT SLIDE TITLE HERE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0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767408" y="1803928"/>
            <a:ext cx="10729191" cy="450539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20639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P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56766" y="1419351"/>
            <a:ext cx="12135234" cy="543865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 Box 3"/>
          <p:cNvSpPr txBox="1">
            <a:spLocks noChangeArrowheads="1"/>
          </p:cNvSpPr>
          <p:nvPr userDrawn="1"/>
        </p:nvSpPr>
        <p:spPr bwMode="auto">
          <a:xfrm>
            <a:off x="-1" y="1333624"/>
            <a:ext cx="8904311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>
              <a:effectLst/>
              <a:latin typeface="Corbel"/>
              <a:ea typeface="Times New Roman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426487" y="1440093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2400"/>
          </a:p>
        </p:txBody>
      </p:sp>
      <p:sp>
        <p:nvSpPr>
          <p:cNvPr id="7" name="Text Box 2"/>
          <p:cNvSpPr txBox="1"/>
          <p:nvPr userDrawn="1"/>
        </p:nvSpPr>
        <p:spPr>
          <a:xfrm>
            <a:off x="430008" y="6466989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>
              <a:spcAft>
                <a:spcPts val="0"/>
              </a:spcAft>
            </a:pPr>
            <a:endParaRPr lang="fr-FR" sz="1400" b="1">
              <a:effectLst/>
              <a:latin typeface="Corbel"/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8608" y="6372516"/>
            <a:ext cx="445022" cy="345063"/>
          </a:xfrm>
          <a:prstGeom prst="rect">
            <a:avLst/>
          </a:prstGeom>
        </p:spPr>
      </p:pic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>
          <a:xfrm>
            <a:off x="577308" y="1363866"/>
            <a:ext cx="8110980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insert title</a:t>
            </a:r>
            <a:endParaRPr lang="en-GB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577308" y="2060848"/>
            <a:ext cx="8110980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endParaRPr lang="en-US"/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570506" y="3403861"/>
            <a:ext cx="5634410" cy="4498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Event Name</a:t>
            </a:r>
          </a:p>
        </p:txBody>
      </p:sp>
      <p:sp>
        <p:nvSpPr>
          <p:cNvPr id="31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570504" y="3789040"/>
            <a:ext cx="5634412" cy="4204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Location</a:t>
            </a:r>
          </a:p>
        </p:txBody>
      </p:sp>
      <p:sp>
        <p:nvSpPr>
          <p:cNvPr id="16" name="Text Placeholder 28">
            <a:extLst>
              <a:ext uri="{FF2B5EF4-FFF2-40B4-BE49-F238E27FC236}">
                <a16:creationId xmlns:a16="http://schemas.microsoft.com/office/drawing/2014/main" id="{FD5D79B7-DF9F-461F-A11A-085B40302AF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51384" y="6320123"/>
            <a:ext cx="5843632" cy="3974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Monday, 1 January 2018 (UPDATE MANUALLY!)</a:t>
            </a:r>
          </a:p>
        </p:txBody>
      </p:sp>
      <p:sp>
        <p:nvSpPr>
          <p:cNvPr id="32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577308" y="4871156"/>
            <a:ext cx="5627608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First name Last name</a:t>
            </a:r>
          </a:p>
        </p:txBody>
      </p:sp>
      <p:sp>
        <p:nvSpPr>
          <p:cNvPr id="33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579083" y="5223855"/>
            <a:ext cx="5627608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sp>
        <p:nvSpPr>
          <p:cNvPr id="38" name="TextBox 37"/>
          <p:cNvSpPr txBox="1"/>
          <p:nvPr userDrawn="1"/>
        </p:nvSpPr>
        <p:spPr>
          <a:xfrm>
            <a:off x="433290" y="2912731"/>
            <a:ext cx="4438575" cy="372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25921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0000" y="1088700"/>
            <a:ext cx="10153126" cy="4953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3900" b="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sz="3900" b="0" dirty="0"/>
              <a:t>Insert subtitle here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0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767408" y="1803928"/>
            <a:ext cx="10729191" cy="450539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527555EB-2A36-436E-95BD-B705102D86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CV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680" y="1363865"/>
            <a:ext cx="12167320" cy="5494135"/>
          </a:xfrm>
          <a:prstGeom prst="rect">
            <a:avLst/>
          </a:prstGeom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2400"/>
          </a:p>
        </p:txBody>
      </p:sp>
      <p:sp>
        <p:nvSpPr>
          <p:cNvPr id="34" name="Text Box 3"/>
          <p:cNvSpPr txBox="1">
            <a:spLocks noChangeArrowheads="1"/>
          </p:cNvSpPr>
          <p:nvPr userDrawn="1"/>
        </p:nvSpPr>
        <p:spPr bwMode="auto">
          <a:xfrm>
            <a:off x="-1" y="1333624"/>
            <a:ext cx="8904311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>
              <a:effectLst/>
              <a:latin typeface="Corbel"/>
              <a:ea typeface="Times New Roman"/>
              <a:cs typeface="Corbel"/>
            </a:endParaRPr>
          </a:p>
        </p:txBody>
      </p:sp>
      <p:sp>
        <p:nvSpPr>
          <p:cNvPr id="38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570506" y="3403861"/>
            <a:ext cx="5634410" cy="4498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Event Name</a:t>
            </a:r>
          </a:p>
        </p:txBody>
      </p:sp>
      <p:sp>
        <p:nvSpPr>
          <p:cNvPr id="39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570504" y="3789040"/>
            <a:ext cx="5634412" cy="4204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Location</a:t>
            </a:r>
          </a:p>
        </p:txBody>
      </p:sp>
      <p:sp>
        <p:nvSpPr>
          <p:cNvPr id="40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577308" y="4871156"/>
            <a:ext cx="5627608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First name Last name</a:t>
            </a:r>
          </a:p>
        </p:txBody>
      </p:sp>
      <p:sp>
        <p:nvSpPr>
          <p:cNvPr id="41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579083" y="5223855"/>
            <a:ext cx="5627608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426487" y="1440093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8" name="Title 19"/>
          <p:cNvSpPr>
            <a:spLocks noGrp="1"/>
          </p:cNvSpPr>
          <p:nvPr>
            <p:ph type="title" hasCustomPrompt="1"/>
          </p:nvPr>
        </p:nvSpPr>
        <p:spPr>
          <a:xfrm>
            <a:off x="577308" y="1363866"/>
            <a:ext cx="8110980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insert title</a:t>
            </a:r>
            <a:endParaRPr lang="en-GB"/>
          </a:p>
        </p:txBody>
      </p:sp>
      <p:sp>
        <p:nvSpPr>
          <p:cNvPr id="1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577308" y="2060848"/>
            <a:ext cx="8110980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8608" y="6372516"/>
            <a:ext cx="445022" cy="345063"/>
          </a:xfrm>
          <a:prstGeom prst="rect">
            <a:avLst/>
          </a:prstGeom>
        </p:spPr>
      </p:pic>
      <p:sp>
        <p:nvSpPr>
          <p:cNvPr id="20" name="Text Placeholder 28">
            <a:extLst>
              <a:ext uri="{FF2B5EF4-FFF2-40B4-BE49-F238E27FC236}">
                <a16:creationId xmlns:a16="http://schemas.microsoft.com/office/drawing/2014/main" id="{6D962EFF-7E77-49E5-B336-863422C7E3D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51384" y="6320123"/>
            <a:ext cx="5843632" cy="3974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Monday, 1 January 2018 (UPDATE MANUALLY!)</a:t>
            </a:r>
          </a:p>
        </p:txBody>
      </p:sp>
    </p:spTree>
    <p:extLst>
      <p:ext uri="{BB962C8B-B14F-4D97-AF65-F5344CB8AC3E}">
        <p14:creationId xmlns:p14="http://schemas.microsoft.com/office/powerpoint/2010/main" val="381103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LCV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200" y="1363865"/>
            <a:ext cx="10386173" cy="5494135"/>
          </a:xfrm>
          <a:prstGeom prst="rect">
            <a:avLst/>
          </a:prstGeom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2400"/>
          </a:p>
        </p:txBody>
      </p:sp>
      <p:sp>
        <p:nvSpPr>
          <p:cNvPr id="34" name="Text Box 3"/>
          <p:cNvSpPr txBox="1">
            <a:spLocks noChangeArrowheads="1"/>
          </p:cNvSpPr>
          <p:nvPr userDrawn="1"/>
        </p:nvSpPr>
        <p:spPr bwMode="auto">
          <a:xfrm>
            <a:off x="-1" y="1333624"/>
            <a:ext cx="8904311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>
              <a:effectLst/>
              <a:latin typeface="Corbel"/>
              <a:ea typeface="Times New Roman"/>
              <a:cs typeface="Corbel"/>
            </a:endParaRPr>
          </a:p>
        </p:txBody>
      </p:sp>
      <p:sp>
        <p:nvSpPr>
          <p:cNvPr id="38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570506" y="3403861"/>
            <a:ext cx="5634410" cy="4498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Event Name</a:t>
            </a:r>
          </a:p>
        </p:txBody>
      </p:sp>
      <p:sp>
        <p:nvSpPr>
          <p:cNvPr id="39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570504" y="3789040"/>
            <a:ext cx="5634412" cy="4204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Location</a:t>
            </a:r>
          </a:p>
        </p:txBody>
      </p:sp>
      <p:sp>
        <p:nvSpPr>
          <p:cNvPr id="40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577308" y="4871156"/>
            <a:ext cx="5627608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First name Last name</a:t>
            </a:r>
          </a:p>
        </p:txBody>
      </p:sp>
      <p:sp>
        <p:nvSpPr>
          <p:cNvPr id="41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579083" y="5223855"/>
            <a:ext cx="5627608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426487" y="1440093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8" name="Title 19"/>
          <p:cNvSpPr>
            <a:spLocks noGrp="1"/>
          </p:cNvSpPr>
          <p:nvPr>
            <p:ph type="title" hasCustomPrompt="1"/>
          </p:nvPr>
        </p:nvSpPr>
        <p:spPr>
          <a:xfrm>
            <a:off x="577308" y="1363866"/>
            <a:ext cx="8110980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insert title</a:t>
            </a:r>
            <a:endParaRPr lang="en-GB"/>
          </a:p>
        </p:txBody>
      </p:sp>
      <p:sp>
        <p:nvSpPr>
          <p:cNvPr id="1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577308" y="2060848"/>
            <a:ext cx="8110980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8608" y="6372516"/>
            <a:ext cx="445022" cy="345063"/>
          </a:xfrm>
          <a:prstGeom prst="rect">
            <a:avLst/>
          </a:prstGeom>
        </p:spPr>
      </p:pic>
      <p:sp>
        <p:nvSpPr>
          <p:cNvPr id="16" name="Text Placeholder 28">
            <a:extLst>
              <a:ext uri="{FF2B5EF4-FFF2-40B4-BE49-F238E27FC236}">
                <a16:creationId xmlns:a16="http://schemas.microsoft.com/office/drawing/2014/main" id="{05B1DFD5-812E-4ECB-B355-3D6D4938F54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51384" y="6320123"/>
            <a:ext cx="5843632" cy="3974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Monday, 1 January 2018 (UPDATE MANUALLY!)</a:t>
            </a:r>
          </a:p>
        </p:txBody>
      </p:sp>
    </p:spTree>
    <p:extLst>
      <p:ext uri="{BB962C8B-B14F-4D97-AF65-F5344CB8AC3E}">
        <p14:creationId xmlns:p14="http://schemas.microsoft.com/office/powerpoint/2010/main" val="229701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B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200" y="1363865"/>
            <a:ext cx="10386173" cy="5494134"/>
          </a:xfrm>
          <a:prstGeom prst="rect">
            <a:avLst/>
          </a:prstGeom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2400"/>
          </a:p>
        </p:txBody>
      </p:sp>
      <p:sp>
        <p:nvSpPr>
          <p:cNvPr id="34" name="Text Box 3"/>
          <p:cNvSpPr txBox="1">
            <a:spLocks noChangeArrowheads="1"/>
          </p:cNvSpPr>
          <p:nvPr userDrawn="1"/>
        </p:nvSpPr>
        <p:spPr bwMode="auto">
          <a:xfrm>
            <a:off x="-1" y="1333624"/>
            <a:ext cx="8904311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>
              <a:effectLst/>
              <a:latin typeface="Corbel"/>
              <a:ea typeface="Times New Roman"/>
              <a:cs typeface="Corbel"/>
            </a:endParaRPr>
          </a:p>
        </p:txBody>
      </p:sp>
      <p:sp>
        <p:nvSpPr>
          <p:cNvPr id="38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570506" y="3403861"/>
            <a:ext cx="5634410" cy="4498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Event Name</a:t>
            </a:r>
          </a:p>
        </p:txBody>
      </p:sp>
      <p:sp>
        <p:nvSpPr>
          <p:cNvPr id="39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570504" y="3789040"/>
            <a:ext cx="5634412" cy="4204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Location</a:t>
            </a:r>
          </a:p>
        </p:txBody>
      </p:sp>
      <p:sp>
        <p:nvSpPr>
          <p:cNvPr id="40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577308" y="4871156"/>
            <a:ext cx="5627608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First name Last name</a:t>
            </a:r>
          </a:p>
        </p:txBody>
      </p:sp>
      <p:sp>
        <p:nvSpPr>
          <p:cNvPr id="41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579083" y="5223855"/>
            <a:ext cx="5627608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426487" y="1440093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8" name="Title 19"/>
          <p:cNvSpPr>
            <a:spLocks noGrp="1"/>
          </p:cNvSpPr>
          <p:nvPr>
            <p:ph type="title" hasCustomPrompt="1"/>
          </p:nvPr>
        </p:nvSpPr>
        <p:spPr>
          <a:xfrm>
            <a:off x="577308" y="1363866"/>
            <a:ext cx="8110980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insert title</a:t>
            </a:r>
            <a:endParaRPr lang="en-GB"/>
          </a:p>
        </p:txBody>
      </p:sp>
      <p:sp>
        <p:nvSpPr>
          <p:cNvPr id="1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577308" y="2060848"/>
            <a:ext cx="8110980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8608" y="6372516"/>
            <a:ext cx="445022" cy="345063"/>
          </a:xfrm>
          <a:prstGeom prst="rect">
            <a:avLst/>
          </a:prstGeom>
        </p:spPr>
      </p:pic>
      <p:sp>
        <p:nvSpPr>
          <p:cNvPr id="16" name="Text Placeholder 28">
            <a:extLst>
              <a:ext uri="{FF2B5EF4-FFF2-40B4-BE49-F238E27FC236}">
                <a16:creationId xmlns:a16="http://schemas.microsoft.com/office/drawing/2014/main" id="{3D74BB16-C945-4AA1-9741-06062E94C2B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51384" y="6320123"/>
            <a:ext cx="5843632" cy="3974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Monday, 1 January 2018 (UPDATE MANUALLY!)</a:t>
            </a:r>
          </a:p>
        </p:txBody>
      </p:sp>
    </p:spTree>
    <p:extLst>
      <p:ext uri="{BB962C8B-B14F-4D97-AF65-F5344CB8AC3E}">
        <p14:creationId xmlns:p14="http://schemas.microsoft.com/office/powerpoint/2010/main" val="1400688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3"/>
          <p:cNvSpPr txBox="1">
            <a:spLocks noChangeArrowheads="1"/>
          </p:cNvSpPr>
          <p:nvPr userDrawn="1"/>
        </p:nvSpPr>
        <p:spPr bwMode="auto">
          <a:xfrm>
            <a:off x="-1" y="1333624"/>
            <a:ext cx="11920539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>
              <a:effectLst/>
              <a:latin typeface="Corbel"/>
              <a:ea typeface="Times New Roman"/>
              <a:cs typeface="Corbel"/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2400"/>
          </a:p>
        </p:txBody>
      </p:sp>
      <p:sp>
        <p:nvSpPr>
          <p:cNvPr id="7" name="Text Box 2"/>
          <p:cNvSpPr txBox="1"/>
          <p:nvPr userDrawn="1"/>
        </p:nvSpPr>
        <p:spPr>
          <a:xfrm>
            <a:off x="430008" y="6466989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>
              <a:spcAft>
                <a:spcPts val="0"/>
              </a:spcAft>
            </a:pPr>
            <a:endParaRPr lang="fr-FR" sz="1400" b="1">
              <a:effectLst/>
              <a:latin typeface="Corbel"/>
              <a:ea typeface="Times New Roman"/>
              <a:cs typeface="Corbel"/>
            </a:endParaRP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570506" y="3403861"/>
            <a:ext cx="5634410" cy="4498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Event Name</a:t>
            </a:r>
          </a:p>
        </p:txBody>
      </p:sp>
      <p:sp>
        <p:nvSpPr>
          <p:cNvPr id="31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570504" y="3789040"/>
            <a:ext cx="5634412" cy="4204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Location</a:t>
            </a:r>
          </a:p>
        </p:txBody>
      </p:sp>
      <p:sp>
        <p:nvSpPr>
          <p:cNvPr id="32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577308" y="4871156"/>
            <a:ext cx="5627608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First name Last name</a:t>
            </a:r>
          </a:p>
        </p:txBody>
      </p:sp>
      <p:sp>
        <p:nvSpPr>
          <p:cNvPr id="33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579083" y="5223855"/>
            <a:ext cx="5627608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sp>
        <p:nvSpPr>
          <p:cNvPr id="38" name="TextBox 37"/>
          <p:cNvSpPr txBox="1"/>
          <p:nvPr userDrawn="1"/>
        </p:nvSpPr>
        <p:spPr>
          <a:xfrm>
            <a:off x="433290" y="2912731"/>
            <a:ext cx="4438575" cy="372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 sz="2400"/>
          </a:p>
        </p:txBody>
      </p:sp>
      <p:cxnSp>
        <p:nvCxnSpPr>
          <p:cNvPr id="15" name="Straight Connector 14"/>
          <p:cNvCxnSpPr>
            <a:cxnSpLocks noChangeShapeType="1"/>
          </p:cNvCxnSpPr>
          <p:nvPr userDrawn="1"/>
        </p:nvCxnSpPr>
        <p:spPr bwMode="auto">
          <a:xfrm>
            <a:off x="426487" y="1440093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6" name="Title 19"/>
          <p:cNvSpPr>
            <a:spLocks noGrp="1"/>
          </p:cNvSpPr>
          <p:nvPr>
            <p:ph type="title" hasCustomPrompt="1"/>
          </p:nvPr>
        </p:nvSpPr>
        <p:spPr>
          <a:xfrm>
            <a:off x="577308" y="1363866"/>
            <a:ext cx="10559252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insert title</a:t>
            </a:r>
            <a:endParaRPr lang="en-GB"/>
          </a:p>
        </p:txBody>
      </p:sp>
      <p:sp>
        <p:nvSpPr>
          <p:cNvPr id="17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577308" y="2060848"/>
            <a:ext cx="10559252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8608" y="6372516"/>
            <a:ext cx="445022" cy="345063"/>
          </a:xfrm>
          <a:prstGeom prst="rect">
            <a:avLst/>
          </a:prstGeom>
        </p:spPr>
      </p:pic>
      <p:sp>
        <p:nvSpPr>
          <p:cNvPr id="20" name="Text Placeholder 28">
            <a:extLst>
              <a:ext uri="{FF2B5EF4-FFF2-40B4-BE49-F238E27FC236}">
                <a16:creationId xmlns:a16="http://schemas.microsoft.com/office/drawing/2014/main" id="{F3DD851D-9DF7-45A1-9DD3-1AEC9863F9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51384" y="6320123"/>
            <a:ext cx="5843632" cy="3974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Monday, 1 January 2018 (UPDATE MANUALLY!)</a:t>
            </a:r>
          </a:p>
        </p:txBody>
      </p:sp>
    </p:spTree>
    <p:extLst>
      <p:ext uri="{BB962C8B-B14F-4D97-AF65-F5344CB8AC3E}">
        <p14:creationId xmlns:p14="http://schemas.microsoft.com/office/powerpoint/2010/main" val="684720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EA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FD06236-3B78-442E-89D0-43E7F9021C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317" y="1648497"/>
            <a:ext cx="2230606" cy="423326"/>
          </a:xfrm>
          <a:prstGeom prst="rect">
            <a:avLst/>
          </a:prstGeom>
        </p:spPr>
      </p:pic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28331" y="351850"/>
            <a:ext cx="8800002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ACEA MEMBERS</a:t>
            </a:r>
            <a:endParaRPr lang="en-GB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D004378-33E5-4604-8C99-47CEA9B1F5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1481" y="3933492"/>
            <a:ext cx="2002948" cy="123308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24CFD8B-0C1E-4851-A105-FD9258D7FA5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387" y="2842446"/>
            <a:ext cx="1554465" cy="58292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B250BE7-A911-40F5-8382-3050C398B63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3680" y="2708920"/>
            <a:ext cx="1288312" cy="80217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B39B5D3-9532-4455-AC03-22BA27F511C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7195" y="2946639"/>
            <a:ext cx="1590234" cy="37453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B49C3BA-3CF8-4946-A603-9D7C21DB03BC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478" y="5686901"/>
            <a:ext cx="1904282" cy="33788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93227B8-928D-4622-9070-7252C74B3C04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7700" y="5670403"/>
            <a:ext cx="2220272" cy="37088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75DDC8D-F58C-45E9-90FF-5D82D4C6E58C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4730" y="5662140"/>
            <a:ext cx="2442524" cy="52288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EFD03EB-A4FA-4F80-A147-9B7FE25E7D84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6090" y="1603526"/>
            <a:ext cx="1539806" cy="51326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BEFF17B-6994-4F16-A7D0-40C5CE5933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0832" y="4203787"/>
            <a:ext cx="2678182" cy="69249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C196D02-DED7-4533-BC26-FF87BA75F492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0533" y="1405112"/>
            <a:ext cx="1903558" cy="899821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954BEA0-51E3-459C-9FEB-119439DA49CD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4429" y="5387960"/>
            <a:ext cx="935765" cy="93576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0B3836CB-0146-48D1-B46C-71365E40B45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3033" y="4197707"/>
            <a:ext cx="1394667" cy="786085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C8AC89B1-631F-45AE-902D-71FF14BA9967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2063" y="1698634"/>
            <a:ext cx="2324112" cy="3230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B18BE8-13CD-4B7F-ADD9-F328C0F981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6754" y="2869527"/>
            <a:ext cx="2298476" cy="537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8239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EA CV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28330" y="351850"/>
            <a:ext cx="10456301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ACEA COMMERCIAL</a:t>
            </a:r>
            <a:r>
              <a:rPr lang="en-GB" sz="4500" baseline="0" dirty="0">
                <a:latin typeface="+mj-lt"/>
              </a:rPr>
              <a:t> </a:t>
            </a:r>
            <a:r>
              <a:rPr lang="en-GB" sz="4500" dirty="0">
                <a:latin typeface="+mj-lt"/>
              </a:rPr>
              <a:t>VEHICLE MEMBERS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6733" y="1573607"/>
            <a:ext cx="1955516" cy="65183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0717" y="1627008"/>
            <a:ext cx="2314161" cy="54503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096" y="5272944"/>
            <a:ext cx="3012872" cy="50327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5494" y="5272944"/>
            <a:ext cx="3425562" cy="73333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8735" y="3083190"/>
            <a:ext cx="2007595" cy="111504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9536" y="3248875"/>
            <a:ext cx="3357479" cy="8805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676" y="1693690"/>
            <a:ext cx="2961678" cy="41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7339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EA LCV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730" y="4802092"/>
            <a:ext cx="2002948" cy="1233085"/>
          </a:xfrm>
          <a:prstGeom prst="rect">
            <a:avLst/>
          </a:prstGeom>
        </p:spPr>
      </p:pic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3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72277" y="1987433"/>
            <a:ext cx="1554465" cy="582924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2025" y="3720562"/>
            <a:ext cx="1590234" cy="374535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7822" y="5237685"/>
            <a:ext cx="1904282" cy="33788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8247" y="5157192"/>
            <a:ext cx="2442524" cy="522887"/>
          </a:xfrm>
          <a:prstGeom prst="rect">
            <a:avLst/>
          </a:prstGeom>
        </p:spPr>
      </p:pic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28331" y="351850"/>
            <a:ext cx="8800002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ACEA LCV MEMBERS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7822" y="1864673"/>
            <a:ext cx="1903558" cy="8998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7610" y="3579019"/>
            <a:ext cx="1394667" cy="78608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8148" y="2120439"/>
            <a:ext cx="2324112" cy="323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7586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EA BC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28330" y="351850"/>
            <a:ext cx="10456301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ACEA BUS &amp; COACH MEMBERS</a:t>
            </a:r>
            <a:endParaRPr lang="en-GB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5451" y="1627008"/>
            <a:ext cx="2314161" cy="54503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288" y="5272944"/>
            <a:ext cx="3012872" cy="50327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8735" y="3083190"/>
            <a:ext cx="2007595" cy="111504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9536" y="3248875"/>
            <a:ext cx="3357479" cy="8805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7568" y="1693690"/>
            <a:ext cx="2961678" cy="41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0204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figur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 userDrawn="1"/>
        </p:nvSpPr>
        <p:spPr>
          <a:xfrm>
            <a:off x="1067218" y="1630114"/>
            <a:ext cx="9925325" cy="4408382"/>
          </a:xfrm>
          <a:prstGeom prst="rect">
            <a:avLst/>
          </a:prstGeom>
        </p:spPr>
        <p:txBody>
          <a:bodyPr wrap="square">
            <a:normAutofit fontScale="92500" lnSpcReduction="10000"/>
          </a:bodyPr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GB" sz="3700" b="1" kern="120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13.3 million </a:t>
            </a:r>
            <a:r>
              <a:rPr lang="en-GB" sz="3700" b="0" kern="120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Europeans work in the automotive sector</a:t>
            </a:r>
          </a:p>
          <a:p>
            <a:pPr marL="0" lvl="0" indent="0">
              <a:buFont typeface="Arial" panose="020B0604020202020204" pitchFamily="34" charset="0"/>
              <a:buNone/>
            </a:pPr>
            <a:endParaRPr lang="en-GB" sz="3700" kern="120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sz="3700" b="1" kern="120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3.4 million </a:t>
            </a:r>
            <a:r>
              <a:rPr lang="en-GB" sz="3700" kern="120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jobs in automotive manufacturing</a:t>
            </a:r>
          </a:p>
          <a:p>
            <a:pPr marL="0" lvl="0" indent="0">
              <a:buFont typeface="Arial" panose="020B0604020202020204" pitchFamily="34" charset="0"/>
              <a:buNone/>
            </a:pPr>
            <a:endParaRPr lang="en-GB" sz="3700" kern="120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3700" b="1" kern="120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€413 billion </a:t>
            </a:r>
            <a:r>
              <a:rPr lang="en-GB" sz="3700" b="0" kern="120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in tax revenues (EU15)</a:t>
            </a:r>
          </a:p>
          <a:p>
            <a:pPr marL="0" lvl="0" indent="0">
              <a:buFont typeface="Arial" panose="020B0604020202020204" pitchFamily="34" charset="0"/>
              <a:buNone/>
            </a:pPr>
            <a:endParaRPr lang="en-GB" sz="3700" kern="120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sz="3700" b="1" kern="120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€53.8 billion </a:t>
            </a:r>
            <a:r>
              <a:rPr lang="en-GB" sz="3700" b="0" kern="120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in </a:t>
            </a:r>
            <a:r>
              <a:rPr lang="en-GB" sz="3700" kern="120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R&amp;D spending, largest private investor</a:t>
            </a:r>
          </a:p>
          <a:p>
            <a:pPr marL="0" lvl="0" indent="0">
              <a:buFont typeface="Arial" panose="020B0604020202020204" pitchFamily="34" charset="0"/>
              <a:buNone/>
            </a:pPr>
            <a:endParaRPr lang="en-GB" sz="3700" kern="120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sz="3700" b="1" kern="120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€90.3 billion </a:t>
            </a:r>
            <a:r>
              <a:rPr lang="en-GB" sz="3700" kern="120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positive net trade contribution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5" name="TextBox 24"/>
          <p:cNvSpPr txBox="1"/>
          <p:nvPr userDrawn="1"/>
        </p:nvSpPr>
        <p:spPr>
          <a:xfrm>
            <a:off x="1328331" y="351850"/>
            <a:ext cx="8800002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/>
          </a:p>
        </p:txBody>
      </p:sp>
      <p:sp>
        <p:nvSpPr>
          <p:cNvPr id="4" name="TextBox 3"/>
          <p:cNvSpPr txBox="1"/>
          <p:nvPr userDrawn="1"/>
        </p:nvSpPr>
        <p:spPr>
          <a:xfrm>
            <a:off x="1338654" y="337825"/>
            <a:ext cx="9221842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spc="-140">
                <a:latin typeface="+mj-lt"/>
              </a:rPr>
              <a:t>KEY</a:t>
            </a:r>
            <a:r>
              <a:rPr lang="en-GB" sz="4500" spc="-140" baseline="0">
                <a:latin typeface="+mj-lt"/>
              </a:rPr>
              <a:t> FIGURES ABOUT  THE INDUSTRY</a:t>
            </a:r>
            <a:endParaRPr lang="en-GB" sz="4500" spc="-14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15544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9"/>
          <p:cNvSpPr txBox="1">
            <a:spLocks/>
          </p:cNvSpPr>
          <p:nvPr userDrawn="1"/>
        </p:nvSpPr>
        <p:spPr>
          <a:xfrm>
            <a:off x="2855640" y="1988840"/>
            <a:ext cx="5631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5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9pPr>
          </a:lstStyle>
          <a:p>
            <a:endParaRPr lang="en-GB" sz="4500" kern="0"/>
          </a:p>
        </p:txBody>
      </p:sp>
      <p:sp>
        <p:nvSpPr>
          <p:cNvPr id="12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857287" y="2781295"/>
            <a:ext cx="5630313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2855640" y="2118513"/>
            <a:ext cx="8424936" cy="662782"/>
          </a:xfrm>
          <a:prstGeom prst="rect">
            <a:avLst/>
          </a:prstGeom>
        </p:spPr>
        <p:txBody>
          <a:bodyPr/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Chapter title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  <p:cxnSp>
        <p:nvCxnSpPr>
          <p:cNvPr id="7" name="Straight Connector 6"/>
          <p:cNvCxnSpPr>
            <a:cxnSpLocks noChangeShapeType="1"/>
          </p:cNvCxnSpPr>
          <p:nvPr userDrawn="1"/>
        </p:nvCxnSpPr>
        <p:spPr bwMode="auto">
          <a:xfrm>
            <a:off x="2711624" y="2096990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31486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bg>
      <p:bgPr>
        <a:solidFill>
          <a:srgbClr val="0048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10AFD188-2A9D-4251-A22B-3E50CF2DC2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7367" y="360000"/>
            <a:ext cx="2893092" cy="1224000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7F7C3EB5-4611-42AB-A42E-86B830281A2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989908"/>
            <a:ext cx="12196800" cy="16551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vert="horz" wrap="square" lIns="0" tIns="45720" rIns="0" bIns="45720" anchor="ctr" anchorCtr="0" upright="1">
            <a:noAutofit/>
          </a:bodyPr>
          <a:lstStyle/>
          <a:p>
            <a:endParaRPr lang="en-US" sz="2400" dirty="0">
              <a:solidFill>
                <a:srgbClr val="004896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30008" y="6466989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>
              <a:spcAft>
                <a:spcPts val="0"/>
              </a:spcAft>
            </a:pPr>
            <a:endParaRPr lang="fr-FR" sz="1400" b="1" dirty="0">
              <a:effectLst/>
              <a:latin typeface="Corbel"/>
              <a:ea typeface="Times New Roman"/>
              <a:cs typeface="Corbel"/>
            </a:endParaRPr>
          </a:p>
        </p:txBody>
      </p:sp>
      <p:sp>
        <p:nvSpPr>
          <p:cNvPr id="35" name="Title 19">
            <a:extLst>
              <a:ext uri="{FF2B5EF4-FFF2-40B4-BE49-F238E27FC236}">
                <a16:creationId xmlns:a16="http://schemas.microsoft.com/office/drawing/2014/main" id="{AAD1616A-2680-488A-98C0-D8FF8D2657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1364" y="2132856"/>
            <a:ext cx="10029272" cy="778568"/>
          </a:xfrm>
          <a:prstGeom prst="rect">
            <a:avLst/>
          </a:prstGeom>
        </p:spPr>
        <p:txBody>
          <a:bodyPr lIns="0" tIns="46800" rIns="0" bIns="46800">
            <a:noAutofit/>
          </a:bodyPr>
          <a:lstStyle>
            <a:lvl1pPr algn="l">
              <a:defRPr sz="4500" b="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36" name="Text Placeholder 28">
            <a:extLst>
              <a:ext uri="{FF2B5EF4-FFF2-40B4-BE49-F238E27FC236}">
                <a16:creationId xmlns:a16="http://schemas.microsoft.com/office/drawing/2014/main" id="{D3F096C3-5F8D-459B-A2D0-33614BC262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81364" y="2780928"/>
            <a:ext cx="10029272" cy="756409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37" name="Text Placeholder 28">
            <a:extLst>
              <a:ext uri="{FF2B5EF4-FFF2-40B4-BE49-F238E27FC236}">
                <a16:creationId xmlns:a16="http://schemas.microsoft.com/office/drawing/2014/main" id="{96680907-2BD9-45E5-98AC-6BA74F1590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768411" y="4958568"/>
            <a:ext cx="2584173" cy="39745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30 September 2020</a:t>
            </a:r>
          </a:p>
        </p:txBody>
      </p:sp>
      <p:sp>
        <p:nvSpPr>
          <p:cNvPr id="39" name="Text Placeholder 28">
            <a:extLst>
              <a:ext uri="{FF2B5EF4-FFF2-40B4-BE49-F238E27FC236}">
                <a16:creationId xmlns:a16="http://schemas.microsoft.com/office/drawing/2014/main" id="{B9D4F607-8B36-4C72-9065-2CF90BEA59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67611" y="5294779"/>
            <a:ext cx="5627608" cy="321869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24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40" name="Text Placeholder 28">
            <a:extLst>
              <a:ext uri="{FF2B5EF4-FFF2-40B4-BE49-F238E27FC236}">
                <a16:creationId xmlns:a16="http://schemas.microsoft.com/office/drawing/2014/main" id="{EC3078EA-E5F9-4E0F-A7D7-E1894D2E71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67611" y="5617729"/>
            <a:ext cx="5627608" cy="403767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lang="en-GB" sz="2200" b="0" cap="none" baseline="0" dirty="0">
                <a:solidFill>
                  <a:schemeClr val="bg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marL="0" lvl="0" indent="0" algn="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en-US" dirty="0"/>
              <a:t>Job title</a:t>
            </a:r>
            <a:endParaRPr lang="en-GB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920E704-89D7-494D-A43A-C354175581D6}"/>
              </a:ext>
            </a:extLst>
          </p:cNvPr>
          <p:cNvCxnSpPr/>
          <p:nvPr userDrawn="1"/>
        </p:nvCxnSpPr>
        <p:spPr>
          <a:xfrm>
            <a:off x="8472267" y="4221296"/>
            <a:ext cx="0" cy="1872000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28">
            <a:extLst>
              <a:ext uri="{FF2B5EF4-FFF2-40B4-BE49-F238E27FC236}">
                <a16:creationId xmlns:a16="http://schemas.microsoft.com/office/drawing/2014/main" id="{EA11A1AC-C3E9-43EB-9F21-C8E8607CB0D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81363" y="4286667"/>
            <a:ext cx="7113855" cy="321869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24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43" name="Text Placeholder 28">
            <a:extLst>
              <a:ext uri="{FF2B5EF4-FFF2-40B4-BE49-F238E27FC236}">
                <a16:creationId xmlns:a16="http://schemas.microsoft.com/office/drawing/2014/main" id="{929AA64E-CFC5-4083-947C-2EFAC14179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81363" y="4609617"/>
            <a:ext cx="7113856" cy="403767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lang="en-GB" sz="2200" b="0" cap="none" baseline="0" dirty="0">
                <a:solidFill>
                  <a:schemeClr val="bg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marL="0" lvl="0" indent="0" algn="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en-US" dirty="0"/>
              <a:t>Location</a:t>
            </a:r>
            <a:endParaRPr lang="en-GB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AA9FEB4-292D-4AC6-960E-4D90C8923091}"/>
              </a:ext>
            </a:extLst>
          </p:cNvPr>
          <p:cNvCxnSpPr/>
          <p:nvPr userDrawn="1"/>
        </p:nvCxnSpPr>
        <p:spPr>
          <a:xfrm>
            <a:off x="8472267" y="396000"/>
            <a:ext cx="0" cy="1188000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400AD6FA-A7C8-4105-ADFF-9C79FA23BA8F}"/>
              </a:ext>
            </a:extLst>
          </p:cNvPr>
          <p:cNvSpPr/>
          <p:nvPr userDrawn="1"/>
        </p:nvSpPr>
        <p:spPr>
          <a:xfrm>
            <a:off x="407368" y="404664"/>
            <a:ext cx="1584176" cy="888479"/>
          </a:xfrm>
          <a:prstGeom prst="rect">
            <a:avLst/>
          </a:prstGeom>
          <a:solidFill>
            <a:srgbClr val="0048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678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456040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67409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cxnSp>
        <p:nvCxnSpPr>
          <p:cNvPr id="34" name="Straight Connector 33"/>
          <p:cNvCxnSpPr>
            <a:cxnSpLocks noChangeShapeType="1"/>
          </p:cNvCxnSpPr>
          <p:nvPr userDrawn="1"/>
        </p:nvCxnSpPr>
        <p:spPr bwMode="auto">
          <a:xfrm>
            <a:off x="6096000" y="1628800"/>
            <a:ext cx="0" cy="4608512"/>
          </a:xfrm>
          <a:prstGeom prst="line">
            <a:avLst/>
          </a:prstGeom>
          <a:noFill/>
          <a:ln w="38100">
            <a:gradFill>
              <a:gsLst>
                <a:gs pos="72000">
                  <a:srgbClr val="155396"/>
                </a:gs>
                <a:gs pos="20000">
                  <a:srgbClr val="155396"/>
                </a:gs>
              </a:gsLst>
              <a:lin ang="5400000" scaled="1"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5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/>
              <a:t>INSERT SLIDE TITLE HERE</a:t>
            </a:r>
          </a:p>
        </p:txBody>
      </p:sp>
      <p:cxnSp>
        <p:nvCxnSpPr>
          <p:cNvPr id="20" name="Straight Connector 19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52131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8" y="149489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752184" y="150007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752184" y="39328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5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96118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 revers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086548" y="147563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67408" y="14756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67408" y="388284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5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734820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9" y="1479959"/>
            <a:ext cx="4031108" cy="478370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799014" y="1479552"/>
            <a:ext cx="6769100" cy="4784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5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/>
              <a:t>INSERT SLIDE TITLE HERE</a:t>
            </a:r>
          </a:p>
        </p:txBody>
      </p:sp>
      <p:cxnSp>
        <p:nvCxnSpPr>
          <p:cNvPr id="12" name="Straight Connector 11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2307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403624"/>
            <a:ext cx="12192000" cy="5193728"/>
          </a:xfrm>
          <a:prstGeom prst="rect">
            <a:avLst/>
          </a:prstGeom>
          <a:effectLst>
            <a:softEdge rad="31750"/>
          </a:effectLst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5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/>
              <a:t>INSERT SLIDE TITLE HERE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72264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79376" y="380280"/>
            <a:ext cx="1584176" cy="8884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1624" y="1713106"/>
            <a:ext cx="6912768" cy="2903796"/>
          </a:xfrm>
          <a:prstGeom prst="rect">
            <a:avLst/>
          </a:prstGeom>
        </p:spPr>
      </p:pic>
      <p:sp>
        <p:nvSpPr>
          <p:cNvPr id="14" name="Text Placeholder 6"/>
          <p:cNvSpPr txBox="1">
            <a:spLocks/>
          </p:cNvSpPr>
          <p:nvPr userDrawn="1"/>
        </p:nvSpPr>
        <p:spPr>
          <a:xfrm>
            <a:off x="4655840" y="5170220"/>
            <a:ext cx="2815890" cy="1008112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sz="3200" b="1" cap="none" baseline="0">
                <a:solidFill>
                  <a:srgbClr val="003478"/>
                </a:solidFill>
                <a:latin typeface="Corbel"/>
                <a:ea typeface="+mn-ea"/>
                <a:cs typeface="Corbel"/>
              </a:defRPr>
            </a:lvl1pPr>
            <a:lvl2pPr marL="8001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Courier New" panose="02070309020205020404" pitchFamily="49" charset="0"/>
              <a:buChar char="o"/>
              <a:defRPr sz="1800" b="0" cap="none" baseline="0">
                <a:solidFill>
                  <a:schemeClr val="tx1"/>
                </a:solidFill>
                <a:latin typeface="Corbel"/>
                <a:cs typeface="Corbel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 algn="l" rtl="0" eaLnBrk="1" fontAlgn="base" hangingPunct="1">
              <a:spcBef>
                <a:spcPts val="336"/>
              </a:spcBef>
              <a:spcAft>
                <a:spcPct val="0"/>
              </a:spcAft>
              <a:buSzPct val="50000"/>
              <a:buFont typeface="Arial" panose="020B0604020202020204" pitchFamily="34" charset="0"/>
              <a:buNone/>
              <a:defRPr sz="1400" b="0" cap="none" baseline="0">
                <a:solidFill>
                  <a:schemeClr val="tx1"/>
                </a:solidFill>
                <a:latin typeface="Corbel"/>
                <a:cs typeface="Corbel"/>
              </a:defRPr>
            </a:lvl4pPr>
            <a:lvl5pPr marL="21717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50000"/>
              <a:buFont typeface="Lucida Grande"/>
              <a:buChar char="&gt;"/>
              <a:defRPr sz="1500" b="0">
                <a:solidFill>
                  <a:schemeClr val="tx1"/>
                </a:solidFill>
                <a:latin typeface="Corbel"/>
                <a:cs typeface="Corbel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 algn="ctr">
              <a:defRPr/>
            </a:pPr>
            <a:r>
              <a:rPr lang="nl-BE" sz="3600" b="0" kern="0" dirty="0">
                <a:solidFill>
                  <a:schemeClr val="tx1"/>
                </a:solidFill>
              </a:rPr>
              <a:t>@</a:t>
            </a:r>
            <a:r>
              <a:rPr lang="nl-BE" sz="3600" b="0" kern="0" dirty="0" err="1">
                <a:solidFill>
                  <a:schemeClr val="tx1"/>
                </a:solidFill>
              </a:rPr>
              <a:t>ACEA_eu</a:t>
            </a:r>
            <a:r>
              <a:rPr lang="nl-BE" sz="3600" b="0" kern="0" dirty="0">
                <a:solidFill>
                  <a:schemeClr val="tx1"/>
                </a:solidFill>
              </a:rPr>
              <a:t/>
            </a:r>
            <a:br>
              <a:rPr lang="nl-BE" sz="3600" b="0" kern="0" dirty="0">
                <a:solidFill>
                  <a:schemeClr val="tx1"/>
                </a:solidFill>
              </a:rPr>
            </a:br>
            <a:r>
              <a:rPr lang="nl-BE" sz="3600" b="0" kern="0" dirty="0">
                <a:solidFill>
                  <a:schemeClr val="tx1"/>
                </a:solidFill>
              </a:rPr>
              <a:t>www.ACEA.be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991544" y="548680"/>
            <a:ext cx="8280920" cy="6118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GB" sz="4500" spc="-140">
                <a:latin typeface="+mj-lt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67819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- P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56766" y="1419351"/>
            <a:ext cx="12135234" cy="543865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 Box 3"/>
          <p:cNvSpPr txBox="1">
            <a:spLocks noChangeArrowheads="1"/>
          </p:cNvSpPr>
          <p:nvPr userDrawn="1"/>
        </p:nvSpPr>
        <p:spPr bwMode="auto">
          <a:xfrm>
            <a:off x="-1" y="1333624"/>
            <a:ext cx="8904311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>
              <a:effectLst/>
              <a:latin typeface="Corbel"/>
              <a:ea typeface="Times New Roman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426487" y="1440093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2400"/>
          </a:p>
        </p:txBody>
      </p:sp>
      <p:sp>
        <p:nvSpPr>
          <p:cNvPr id="7" name="Text Box 2"/>
          <p:cNvSpPr txBox="1"/>
          <p:nvPr userDrawn="1"/>
        </p:nvSpPr>
        <p:spPr>
          <a:xfrm>
            <a:off x="430008" y="6466989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>
              <a:spcAft>
                <a:spcPts val="0"/>
              </a:spcAft>
            </a:pPr>
            <a:endParaRPr lang="fr-FR" sz="1400" b="1">
              <a:effectLst/>
              <a:latin typeface="Corbel"/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8608" y="6372516"/>
            <a:ext cx="445022" cy="345063"/>
          </a:xfrm>
          <a:prstGeom prst="rect">
            <a:avLst/>
          </a:prstGeom>
        </p:spPr>
      </p:pic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>
          <a:xfrm>
            <a:off x="577308" y="1363866"/>
            <a:ext cx="8110980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insert title</a:t>
            </a:r>
            <a:endParaRPr lang="en-GB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577308" y="2060848"/>
            <a:ext cx="8110980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endParaRPr lang="en-US"/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570506" y="3403861"/>
            <a:ext cx="5634410" cy="4498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Event Name</a:t>
            </a:r>
          </a:p>
        </p:txBody>
      </p:sp>
      <p:sp>
        <p:nvSpPr>
          <p:cNvPr id="31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570504" y="3789040"/>
            <a:ext cx="5634412" cy="4204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Location</a:t>
            </a:r>
          </a:p>
        </p:txBody>
      </p:sp>
      <p:sp>
        <p:nvSpPr>
          <p:cNvPr id="32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577308" y="4871156"/>
            <a:ext cx="5627608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First name Last name</a:t>
            </a:r>
          </a:p>
        </p:txBody>
      </p:sp>
      <p:sp>
        <p:nvSpPr>
          <p:cNvPr id="33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579083" y="5223855"/>
            <a:ext cx="5627608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sp>
        <p:nvSpPr>
          <p:cNvPr id="38" name="TextBox 37"/>
          <p:cNvSpPr txBox="1"/>
          <p:nvPr userDrawn="1"/>
        </p:nvSpPr>
        <p:spPr>
          <a:xfrm>
            <a:off x="433290" y="2912731"/>
            <a:ext cx="4438575" cy="372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319457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M 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9259888" y="6310130"/>
            <a:ext cx="2743200" cy="365125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675707" y="432247"/>
            <a:ext cx="7532860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1" cap="none" spc="-140" baseline="0">
                <a:solidFill>
                  <a:schemeClr val="tx1"/>
                </a:solidFill>
                <a:latin typeface="Century Gothic" panose="020B0502020202020204" pitchFamily="34" charset="0"/>
                <a:cs typeface="Century Gothic" panose="020B0502020202020204" pitchFamily="34" charset="0"/>
              </a:defRPr>
            </a:lvl1pPr>
          </a:lstStyle>
          <a:p>
            <a:pPr lvl="0"/>
            <a:r>
              <a:rPr lang="nl-BE"/>
              <a:t>Insert slide title here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79798" y="1422334"/>
            <a:ext cx="10428769" cy="4513626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lnSpc>
                <a:spcPts val="3800"/>
              </a:lnSpc>
              <a:buSzPct val="100000"/>
              <a:buFont typeface="Arial" panose="020B0604020202020204" pitchFamily="34" charset="0"/>
              <a:buChar char="•"/>
              <a:defRPr sz="2800" b="1" cap="none" baseline="0">
                <a:solidFill>
                  <a:srgbClr val="3D647F"/>
                </a:solidFill>
                <a:latin typeface="Century Gothic" panose="020B0502020202020204" pitchFamily="34" charset="0"/>
                <a:cs typeface="Helvetica" panose="020B0604020202020204" pitchFamily="34" charset="0"/>
              </a:defRPr>
            </a:lvl1pPr>
            <a:lvl2pPr marL="800100" indent="-342900">
              <a:lnSpc>
                <a:spcPts val="3800"/>
              </a:lnSpc>
              <a:buSzPct val="100000"/>
              <a:buFont typeface="Wingdings" panose="05000000000000000000" pitchFamily="2" charset="2"/>
              <a:buChar char="§"/>
              <a:defRPr b="0" cap="none" baseline="0">
                <a:solidFill>
                  <a:schemeClr val="tx1"/>
                </a:solidFill>
                <a:latin typeface="Century Gothic" panose="020B0502020202020204" pitchFamily="34" charset="0"/>
                <a:cs typeface="Helvetica" panose="020B0604020202020204" pitchFamily="34" charset="0"/>
              </a:defRPr>
            </a:lvl2pPr>
            <a:lvl3pPr marL="1257300" indent="-342900">
              <a:lnSpc>
                <a:spcPts val="3800"/>
              </a:lnSpc>
              <a:buSzPct val="100000"/>
              <a:buFont typeface="Arial" panose="020B0604020202020204" pitchFamily="34" charset="0"/>
              <a:buChar char="•"/>
              <a:defRPr sz="2000" b="0" cap="none" baseline="0">
                <a:solidFill>
                  <a:schemeClr val="tx1"/>
                </a:solidFill>
                <a:latin typeface="Century Gothic" panose="020B0502020202020204" pitchFamily="34" charset="0"/>
                <a:cs typeface="Helvetica" panose="020B0604020202020204" pitchFamily="34" charset="0"/>
              </a:defRPr>
            </a:lvl3pPr>
            <a:lvl4pPr marL="1587600" indent="0">
              <a:lnSpc>
                <a:spcPts val="3800"/>
              </a:lnSpc>
              <a:spcBef>
                <a:spcPts val="336"/>
              </a:spcBef>
              <a:buSzPct val="50000"/>
              <a:buFontTx/>
              <a:buNone/>
              <a:defRPr sz="2000" b="0" cap="none" baseline="0">
                <a:solidFill>
                  <a:schemeClr val="tx1"/>
                </a:solidFill>
                <a:latin typeface="Century Gothic" panose="020B0502020202020204" pitchFamily="34" charset="0"/>
                <a:cs typeface="Helvetica" panose="020B0604020202020204" pitchFamily="34" charset="0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F748282-16A2-4102-9FAA-5DF5746FBE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439" y="401687"/>
            <a:ext cx="2960190" cy="753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34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caniaWordmark"/>
          <p:cNvSpPr>
            <a:spLocks noEditPoints="1"/>
          </p:cNvSpPr>
          <p:nvPr userDrawn="1"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2646947"/>
            <a:ext cx="10152062" cy="2310064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1412875"/>
            <a:ext cx="10152062" cy="1075642"/>
          </a:xfrm>
        </p:spPr>
        <p:txBody>
          <a:bodyPr anchor="b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Your name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-852470" y="-13896"/>
            <a:ext cx="74860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Title Slide</a:t>
            </a:r>
          </a:p>
        </p:txBody>
      </p:sp>
    </p:spTree>
    <p:extLst>
      <p:ext uri="{BB962C8B-B14F-4D97-AF65-F5344CB8AC3E}">
        <p14:creationId xmlns:p14="http://schemas.microsoft.com/office/powerpoint/2010/main" val="19040360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2646947"/>
            <a:ext cx="10152062" cy="2310064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1412875"/>
            <a:ext cx="10152062" cy="1075642"/>
          </a:xfrm>
        </p:spPr>
        <p:txBody>
          <a:bodyPr anchor="b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Your name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350619" y="-13896"/>
            <a:ext cx="124675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Title Slide - Grey</a:t>
            </a:r>
          </a:p>
        </p:txBody>
      </p:sp>
      <p:sp>
        <p:nvSpPr>
          <p:cNvPr id="7" name="ScaniaWordmark"/>
          <p:cNvSpPr>
            <a:spLocks noEditPoints="1"/>
          </p:cNvSpPr>
          <p:nvPr userDrawn="1"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827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EA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8800002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MEMBERS</a:t>
            </a:r>
            <a:endParaRPr lang="en-GB" dirty="0"/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5498CF8E-FA99-43BD-80D9-12885C1BE7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0973" y="1268760"/>
            <a:ext cx="8970054" cy="5137200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08035944-C6F5-4739-8A64-152BBA55343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6448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 Image">
    <p:bg>
      <p:bgPr>
        <a:solidFill>
          <a:srgbClr val="C8C9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noFill/>
        </p:spPr>
        <p:txBody>
          <a:bodyPr tIns="180000">
            <a:normAutofit/>
          </a:bodyPr>
          <a:lstStyle>
            <a:lvl1pPr marL="0" indent="0" algn="ctr">
              <a:buNone/>
              <a:defRPr sz="1000" baseline="0"/>
            </a:lvl1pPr>
          </a:lstStyle>
          <a:p>
            <a:r>
              <a:rPr lang="en-US" dirty="0"/>
              <a:t>Select the image Placeholder and use an image from Scania Image Bank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2646947"/>
            <a:ext cx="10152062" cy="2310064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1412875"/>
            <a:ext cx="10152062" cy="1075642"/>
          </a:xfrm>
        </p:spPr>
        <p:txBody>
          <a:bodyPr anchor="b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Your name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-1461611" y="-13896"/>
            <a:ext cx="135774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Title Slide - Image</a:t>
            </a:r>
          </a:p>
        </p:txBody>
      </p:sp>
      <p:sp>
        <p:nvSpPr>
          <p:cNvPr id="9" name="ScaniaWordmark"/>
          <p:cNvSpPr>
            <a:spLocks noEditPoints="1"/>
          </p:cNvSpPr>
          <p:nvPr userDrawn="1"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ScaniaSymbol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06703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-1404801" y="-13896"/>
            <a:ext cx="130093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Title and Content</a:t>
            </a:r>
          </a:p>
        </p:txBody>
      </p:sp>
    </p:spTree>
    <p:extLst>
      <p:ext uri="{BB962C8B-B14F-4D97-AF65-F5344CB8AC3E}">
        <p14:creationId xmlns:p14="http://schemas.microsoft.com/office/powerpoint/2010/main" val="30776352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1787096"/>
            <a:ext cx="3487103" cy="4162854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spcBef>
                <a:spcPts val="500"/>
              </a:spcBef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348163" y="1787096"/>
            <a:ext cx="3487103" cy="4162854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spcBef>
                <a:spcPts val="500"/>
              </a:spcBef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 hasCustomPrompt="1"/>
          </p:nvPr>
        </p:nvSpPr>
        <p:spPr>
          <a:xfrm>
            <a:off x="8180389" y="1787096"/>
            <a:ext cx="3487103" cy="4162854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spcBef>
                <a:spcPts val="500"/>
              </a:spcBef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-1189613" y="-13896"/>
            <a:ext cx="108574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Three Content</a:t>
            </a:r>
          </a:p>
        </p:txBody>
      </p:sp>
    </p:spTree>
    <p:extLst>
      <p:ext uri="{BB962C8B-B14F-4D97-AF65-F5344CB8AC3E}">
        <p14:creationId xmlns:p14="http://schemas.microsoft.com/office/powerpoint/2010/main" val="37259595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527060" y="-13896"/>
            <a:ext cx="42319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Blank</a:t>
            </a:r>
          </a:p>
        </p:txBody>
      </p:sp>
    </p:spTree>
    <p:extLst>
      <p:ext uri="{BB962C8B-B14F-4D97-AF65-F5344CB8AC3E}">
        <p14:creationId xmlns:p14="http://schemas.microsoft.com/office/powerpoint/2010/main" val="38111800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1787096"/>
            <a:ext cx="3492501" cy="4160344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4348163" y="1773239"/>
            <a:ext cx="7327900" cy="4176712"/>
          </a:xfrm>
          <a:solidFill>
            <a:schemeClr val="accent3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-916590" y="-13896"/>
            <a:ext cx="81272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One Image</a:t>
            </a:r>
          </a:p>
        </p:txBody>
      </p:sp>
    </p:spTree>
    <p:extLst>
      <p:ext uri="{BB962C8B-B14F-4D97-AF65-F5344CB8AC3E}">
        <p14:creationId xmlns:p14="http://schemas.microsoft.com/office/powerpoint/2010/main" val="104323686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1787096"/>
            <a:ext cx="3492501" cy="4160344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4348163" y="1773239"/>
            <a:ext cx="3495675" cy="4176712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8180386" y="1773239"/>
            <a:ext cx="3495675" cy="4176712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1011488" y="-13896"/>
            <a:ext cx="90762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Two Images</a:t>
            </a:r>
          </a:p>
        </p:txBody>
      </p:sp>
    </p:spTree>
    <p:extLst>
      <p:ext uri="{BB962C8B-B14F-4D97-AF65-F5344CB8AC3E}">
        <p14:creationId xmlns:p14="http://schemas.microsoft.com/office/powerpoint/2010/main" val="33580983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4042611"/>
            <a:ext cx="3492501" cy="1907339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12763" y="1773239"/>
            <a:ext cx="3495675" cy="1987490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2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349748" y="4042611"/>
            <a:ext cx="3492501" cy="1907339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346574" y="1773239"/>
            <a:ext cx="3495675" cy="1987490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4" name="Content Placeholder 2"/>
          <p:cNvSpPr>
            <a:spLocks noGrp="1"/>
          </p:cNvSpPr>
          <p:nvPr>
            <p:ph idx="17" hasCustomPrompt="1"/>
          </p:nvPr>
        </p:nvSpPr>
        <p:spPr>
          <a:xfrm>
            <a:off x="8183559" y="4042611"/>
            <a:ext cx="3492501" cy="1907339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8180385" y="1773239"/>
            <a:ext cx="3495675" cy="1987490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-1134214" y="-13896"/>
            <a:ext cx="10303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Three Images</a:t>
            </a:r>
          </a:p>
        </p:txBody>
      </p:sp>
    </p:spTree>
    <p:extLst>
      <p:ext uri="{BB962C8B-B14F-4D97-AF65-F5344CB8AC3E}">
        <p14:creationId xmlns:p14="http://schemas.microsoft.com/office/powerpoint/2010/main" val="1274887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Divider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1120654"/>
            <a:ext cx="10152062" cy="231006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3485722"/>
            <a:ext cx="10152062" cy="1075642"/>
          </a:xfrm>
        </p:spPr>
        <p:txBody>
          <a:bodyPr anchor="t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text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-1770413" y="-13896"/>
            <a:ext cx="166654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Chapter Divider - Blue</a:t>
            </a:r>
          </a:p>
        </p:txBody>
      </p:sp>
    </p:spTree>
    <p:extLst>
      <p:ext uri="{BB962C8B-B14F-4D97-AF65-F5344CB8AC3E}">
        <p14:creationId xmlns:p14="http://schemas.microsoft.com/office/powerpoint/2010/main" val="31767883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Divider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1120654"/>
            <a:ext cx="10152062" cy="231006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3485722"/>
            <a:ext cx="10152062" cy="1075642"/>
          </a:xfrm>
        </p:spPr>
        <p:txBody>
          <a:bodyPr anchor="t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text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-1789265" y="-13896"/>
            <a:ext cx="16853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Chapter Divider - Grey</a:t>
            </a:r>
          </a:p>
        </p:txBody>
      </p:sp>
    </p:spTree>
    <p:extLst>
      <p:ext uri="{BB962C8B-B14F-4D97-AF65-F5344CB8AC3E}">
        <p14:creationId xmlns:p14="http://schemas.microsoft.com/office/powerpoint/2010/main" val="122136295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Divider - Image">
    <p:bg>
      <p:bgPr>
        <a:solidFill>
          <a:srgbClr val="C8C9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noFill/>
        </p:spPr>
        <p:txBody>
          <a:bodyPr tIns="180000">
            <a:normAutofit/>
          </a:bodyPr>
          <a:lstStyle>
            <a:lvl1pPr marL="0" indent="0" algn="ctr">
              <a:buNone/>
              <a:defRPr sz="1000" baseline="0"/>
            </a:lvl1pPr>
          </a:lstStyle>
          <a:p>
            <a:r>
              <a:rPr lang="en-US" dirty="0"/>
              <a:t>Select the image Placeholder and use an image from Scania Image Bank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3485722"/>
            <a:ext cx="10152062" cy="1075642"/>
          </a:xfrm>
        </p:spPr>
        <p:txBody>
          <a:bodyPr anchor="t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1120654"/>
            <a:ext cx="10152062" cy="231006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900257" y="-13896"/>
            <a:ext cx="179639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Chapter Divider - Image</a:t>
            </a:r>
          </a:p>
        </p:txBody>
      </p:sp>
      <p:pic>
        <p:nvPicPr>
          <p:cNvPr id="8" name="ScaniaSymbol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071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10456301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COMMERCIAL</a:t>
            </a:r>
            <a:r>
              <a:rPr lang="en-GB" sz="4500" baseline="0" dirty="0">
                <a:latin typeface="+mj-lt"/>
              </a:rPr>
              <a:t> </a:t>
            </a:r>
            <a:r>
              <a:rPr lang="en-GB" sz="4500" dirty="0">
                <a:latin typeface="+mj-lt"/>
              </a:rPr>
              <a:t>VEHICLE MEMBERS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664" y="1899525"/>
            <a:ext cx="1955516" cy="65183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7743" y="3552526"/>
            <a:ext cx="2314161" cy="54503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6638" y="5221392"/>
            <a:ext cx="3012872" cy="50327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9277" y="3212976"/>
            <a:ext cx="2007595" cy="11150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2236" y="2019607"/>
            <a:ext cx="2961678" cy="411673"/>
          </a:xfrm>
          <a:prstGeom prst="rect">
            <a:avLst/>
          </a:prstGeom>
        </p:spPr>
      </p:pic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38B5E923-01B4-4552-92FD-399575190CF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3" name="Picture 2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191BB2F7-3ECA-4BE0-84D6-F7F5A758B33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7268" y="4734000"/>
            <a:ext cx="2302876" cy="129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0832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83C6E6-4335-4428-AB21-BBACF8148F3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008438" y="1412875"/>
            <a:ext cx="4175124" cy="2547233"/>
          </a:xfrm>
        </p:spPr>
        <p:txBody>
          <a:bodyPr anchor="b">
            <a:noAutofit/>
          </a:bodyPr>
          <a:lstStyle>
            <a:lvl1pPr marL="0" indent="0">
              <a:buNone/>
              <a:defRPr sz="2200" baseline="0">
                <a:solidFill>
                  <a:schemeClr val="bg1"/>
                </a:solidFill>
                <a:latin typeface="+mn-lt"/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“Click to add quote,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id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.”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08438" y="4118235"/>
            <a:ext cx="4175124" cy="584393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source of quotation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-1039444" y="-13896"/>
            <a:ext cx="93557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Quote - Blue</a:t>
            </a:r>
          </a:p>
        </p:txBody>
      </p:sp>
    </p:spTree>
    <p:extLst>
      <p:ext uri="{BB962C8B-B14F-4D97-AF65-F5344CB8AC3E}">
        <p14:creationId xmlns:p14="http://schemas.microsoft.com/office/powerpoint/2010/main" val="17693282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83C6E6-4335-4428-AB21-BBACF8148F3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008438" y="1412875"/>
            <a:ext cx="4175124" cy="2547233"/>
          </a:xfrm>
        </p:spPr>
        <p:txBody>
          <a:bodyPr anchor="b">
            <a:noAutofit/>
          </a:bodyPr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“Click to add quote,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id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.”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08438" y="4118235"/>
            <a:ext cx="4175124" cy="584393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source of quotation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-1058295" y="-13896"/>
            <a:ext cx="95442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Quote - Grey</a:t>
            </a:r>
          </a:p>
        </p:txBody>
      </p:sp>
    </p:spTree>
    <p:extLst>
      <p:ext uri="{BB962C8B-B14F-4D97-AF65-F5344CB8AC3E}">
        <p14:creationId xmlns:p14="http://schemas.microsoft.com/office/powerpoint/2010/main" val="41645358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- Imag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92000" cy="6858000"/>
          </a:xfrm>
          <a:noFill/>
        </p:spPr>
        <p:txBody>
          <a:bodyPr tIns="180000">
            <a:normAutofit/>
          </a:bodyPr>
          <a:lstStyle>
            <a:lvl1pPr marL="0" indent="0" algn="ctr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Select the image Placeholder and use an image from Scania Image Bank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83C6E6-4335-4428-AB21-BBACF8148F3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008438" y="1412875"/>
            <a:ext cx="4175124" cy="2547233"/>
          </a:xfrm>
        </p:spPr>
        <p:txBody>
          <a:bodyPr anchor="b">
            <a:noAutofit/>
          </a:bodyPr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“Click to add quote,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id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.”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08438" y="4118235"/>
            <a:ext cx="4175124" cy="584393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source of quotation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-1169287" y="-13896"/>
            <a:ext cx="106542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Quote - Image</a:t>
            </a:r>
          </a:p>
        </p:txBody>
      </p:sp>
      <p:pic>
        <p:nvPicPr>
          <p:cNvPr id="11" name="ScaniaSymbol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12764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Page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15938" y="4743880"/>
            <a:ext cx="4175124" cy="586096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1200" b="0" baseline="0">
                <a:solidFill>
                  <a:schemeClr val="bg1"/>
                </a:solidFill>
                <a:latin typeface="Scania Office Bold" panose="00000800000000000000" pitchFamily="2" charset="0"/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your name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15938" y="5344932"/>
            <a:ext cx="4175124" cy="1049676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000" baseline="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Company name, Title, Department, Phone number,</a:t>
            </a:r>
            <a:br>
              <a:rPr lang="en-US" dirty="0"/>
            </a:br>
            <a:r>
              <a:rPr lang="en-US" dirty="0"/>
              <a:t>E-mail address, Web address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-1338179" y="-13896"/>
            <a:ext cx="123431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Last Page - Blue</a:t>
            </a:r>
          </a:p>
        </p:txBody>
      </p:sp>
      <p:sp>
        <p:nvSpPr>
          <p:cNvPr id="6" name="ScaniaWordmark"/>
          <p:cNvSpPr>
            <a:spLocks noEditPoints="1"/>
          </p:cNvSpPr>
          <p:nvPr userDrawn="1"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77292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Page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15938" y="4743880"/>
            <a:ext cx="4175124" cy="586096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1200" b="0" baseline="0">
                <a:solidFill>
                  <a:schemeClr val="bg1"/>
                </a:solidFill>
                <a:latin typeface="Scania Office Bold" panose="00000800000000000000" pitchFamily="2" charset="0"/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your name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15938" y="5344932"/>
            <a:ext cx="4175124" cy="1049676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000" baseline="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Company name, Title, Department, Phone number,</a:t>
            </a:r>
            <a:br>
              <a:rPr lang="en-US" dirty="0"/>
            </a:br>
            <a:r>
              <a:rPr lang="en-US" dirty="0"/>
              <a:t>E-mail address, Web address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-1357031" y="-13896"/>
            <a:ext cx="125316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Last Page - Grey</a:t>
            </a:r>
          </a:p>
        </p:txBody>
      </p:sp>
      <p:sp>
        <p:nvSpPr>
          <p:cNvPr id="6" name="ScaniaWordmark"/>
          <p:cNvSpPr>
            <a:spLocks noEditPoints="1"/>
          </p:cNvSpPr>
          <p:nvPr userDrawn="1"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72051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-135898"/>
            <a:ext cx="87684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Title and Content</a:t>
            </a:r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833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caniaWordmark"/>
          <p:cNvSpPr>
            <a:spLocks noEditPoints="1"/>
          </p:cNvSpPr>
          <p:nvPr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2646947"/>
            <a:ext cx="10152062" cy="2310064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1412875"/>
            <a:ext cx="10152062" cy="1075642"/>
          </a:xfrm>
        </p:spPr>
        <p:txBody>
          <a:bodyPr anchor="b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Your name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-135898"/>
            <a:ext cx="50494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Title Slide</a:t>
            </a:r>
          </a:p>
        </p:txBody>
      </p:sp>
      <p:pic>
        <p:nvPicPr>
          <p:cNvPr id="7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359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2646947"/>
            <a:ext cx="10152062" cy="2310064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1412875"/>
            <a:ext cx="10152062" cy="1075642"/>
          </a:xfrm>
        </p:spPr>
        <p:txBody>
          <a:bodyPr anchor="b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Your name</a:t>
            </a:r>
          </a:p>
        </p:txBody>
      </p:sp>
      <p:sp>
        <p:nvSpPr>
          <p:cNvPr id="7" name="ScaniaWordmark"/>
          <p:cNvSpPr>
            <a:spLocks noEditPoints="1"/>
          </p:cNvSpPr>
          <p:nvPr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-135898"/>
            <a:ext cx="84157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Title Slide - Grey</a:t>
            </a:r>
          </a:p>
        </p:txBody>
      </p:sp>
      <p:pic>
        <p:nvPicPr>
          <p:cNvPr id="6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57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-  Image">
    <p:bg>
      <p:bgPr>
        <a:solidFill>
          <a:srgbClr val="C8C9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noFill/>
        </p:spPr>
        <p:txBody>
          <a:bodyPr tIns="180000">
            <a:normAutofit/>
          </a:bodyPr>
          <a:lstStyle>
            <a:lvl1pPr marL="0" indent="0" algn="ctr">
              <a:buNone/>
              <a:defRPr sz="1000" baseline="0"/>
            </a:lvl1pPr>
          </a:lstStyle>
          <a:p>
            <a:r>
              <a:rPr lang="en-US" dirty="0"/>
              <a:t>Select the image Placeholder and use an image from Scania Image Bank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2646947"/>
            <a:ext cx="10152062" cy="2310064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1412875"/>
            <a:ext cx="10152062" cy="1075642"/>
          </a:xfrm>
        </p:spPr>
        <p:txBody>
          <a:bodyPr anchor="b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Your name</a:t>
            </a:r>
          </a:p>
        </p:txBody>
      </p:sp>
      <p:sp>
        <p:nvSpPr>
          <p:cNvPr id="9" name="ScaniaWordmark"/>
          <p:cNvSpPr>
            <a:spLocks noEditPoints="1"/>
          </p:cNvSpPr>
          <p:nvPr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-135898"/>
            <a:ext cx="91371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Title Slide - Image</a:t>
            </a:r>
          </a:p>
        </p:txBody>
      </p:sp>
    </p:spTree>
    <p:extLst>
      <p:ext uri="{BB962C8B-B14F-4D97-AF65-F5344CB8AC3E}">
        <p14:creationId xmlns:p14="http://schemas.microsoft.com/office/powerpoint/2010/main" val="272077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-135898"/>
            <a:ext cx="87684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Title and Content</a:t>
            </a:r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4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V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5451" y="4828681"/>
            <a:ext cx="2002948" cy="1233085"/>
          </a:xfrm>
          <a:prstGeom prst="rect">
            <a:avLst/>
          </a:prstGeom>
        </p:spPr>
      </p:pic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3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0216" y="1987432"/>
            <a:ext cx="1554465" cy="582924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760" y="3637776"/>
            <a:ext cx="1590234" cy="374535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792" y="5237683"/>
            <a:ext cx="1904282" cy="33788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6160" y="5145181"/>
            <a:ext cx="2442524" cy="522887"/>
          </a:xfrm>
          <a:prstGeom prst="rect">
            <a:avLst/>
          </a:prstGeom>
        </p:spPr>
      </p:pic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10168267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LIGHT COMMERCIAL VEHICLE MEMBERS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4221" y="1828984"/>
            <a:ext cx="1903558" cy="8998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4072" y="3457429"/>
            <a:ext cx="1394667" cy="78608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4869" y="2117369"/>
            <a:ext cx="2324112" cy="323052"/>
          </a:xfrm>
          <a:prstGeom prst="rect">
            <a:avLst/>
          </a:prstGeom>
        </p:spPr>
      </p:pic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503D744C-8EAD-4777-BE5A-F3F7DD42E63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52488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1787096"/>
            <a:ext cx="3487103" cy="4162854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spcBef>
                <a:spcPts val="500"/>
              </a:spcBef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348163" y="1787096"/>
            <a:ext cx="3487103" cy="4162854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spcBef>
                <a:spcPts val="500"/>
              </a:spcBef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 hasCustomPrompt="1"/>
          </p:nvPr>
        </p:nvSpPr>
        <p:spPr>
          <a:xfrm>
            <a:off x="8180389" y="1787096"/>
            <a:ext cx="3487103" cy="4162854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spcBef>
                <a:spcPts val="500"/>
              </a:spcBef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-135898"/>
            <a:ext cx="73257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Three Content</a:t>
            </a:r>
          </a:p>
        </p:txBody>
      </p:sp>
      <p:pic>
        <p:nvPicPr>
          <p:cNvPr id="10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91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-135898"/>
            <a:ext cx="282129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Blank</a:t>
            </a:r>
          </a:p>
        </p:txBody>
      </p:sp>
      <p:pic>
        <p:nvPicPr>
          <p:cNvPr id="6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80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1787096"/>
            <a:ext cx="3492501" cy="4160344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4348163" y="1773239"/>
            <a:ext cx="7327900" cy="4176712"/>
          </a:xfrm>
          <a:solidFill>
            <a:schemeClr val="accent3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-135898"/>
            <a:ext cx="545021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One Image</a:t>
            </a:r>
          </a:p>
        </p:txBody>
      </p:sp>
      <p:pic>
        <p:nvPicPr>
          <p:cNvPr id="9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74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1787096"/>
            <a:ext cx="3492501" cy="4160344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4348163" y="1773239"/>
            <a:ext cx="3495675" cy="4176712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8180386" y="1773239"/>
            <a:ext cx="3495675" cy="4176712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-135898"/>
            <a:ext cx="61234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Two Images</a:t>
            </a:r>
          </a:p>
        </p:txBody>
      </p:sp>
      <p:pic>
        <p:nvPicPr>
          <p:cNvPr id="12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34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4042611"/>
            <a:ext cx="3492501" cy="1907339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12763" y="1773239"/>
            <a:ext cx="3495675" cy="1987490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2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349748" y="4042611"/>
            <a:ext cx="3492501" cy="1907339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346574" y="1773239"/>
            <a:ext cx="3495675" cy="1987490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4" name="Content Placeholder 2"/>
          <p:cNvSpPr>
            <a:spLocks noGrp="1"/>
          </p:cNvSpPr>
          <p:nvPr>
            <p:ph idx="17" hasCustomPrompt="1"/>
          </p:nvPr>
        </p:nvSpPr>
        <p:spPr>
          <a:xfrm>
            <a:off x="8183559" y="4042611"/>
            <a:ext cx="3492501" cy="1907339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8180385" y="1773239"/>
            <a:ext cx="3495675" cy="1987490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-135898"/>
            <a:ext cx="6908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Three Images</a:t>
            </a:r>
          </a:p>
        </p:txBody>
      </p:sp>
      <p:pic>
        <p:nvPicPr>
          <p:cNvPr id="16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325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Divider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1120654"/>
            <a:ext cx="10152062" cy="231006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3485722"/>
            <a:ext cx="10152062" cy="1075642"/>
          </a:xfrm>
        </p:spPr>
        <p:txBody>
          <a:bodyPr anchor="t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text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-135898"/>
            <a:ext cx="111889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Chapter Divider - Blue</a:t>
            </a:r>
          </a:p>
        </p:txBody>
      </p:sp>
      <p:pic>
        <p:nvPicPr>
          <p:cNvPr id="5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2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Divider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1120654"/>
            <a:ext cx="10152062" cy="231006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3485722"/>
            <a:ext cx="10152062" cy="1075642"/>
          </a:xfrm>
        </p:spPr>
        <p:txBody>
          <a:bodyPr anchor="t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text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-135898"/>
            <a:ext cx="113332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Chapter Divider - Grey</a:t>
            </a:r>
          </a:p>
        </p:txBody>
      </p:sp>
      <p:pic>
        <p:nvPicPr>
          <p:cNvPr id="5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77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apter Divider - Image">
    <p:bg>
      <p:bgPr>
        <a:solidFill>
          <a:srgbClr val="C8C9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noFill/>
        </p:spPr>
        <p:txBody>
          <a:bodyPr tIns="180000">
            <a:normAutofit/>
          </a:bodyPr>
          <a:lstStyle>
            <a:lvl1pPr marL="0" indent="0" algn="ctr">
              <a:buNone/>
              <a:defRPr sz="1000" baseline="0"/>
            </a:lvl1pPr>
          </a:lstStyle>
          <a:p>
            <a:r>
              <a:rPr lang="en-US" dirty="0"/>
              <a:t>Select the image Placeholder and use an image from Scania Image Bank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3485722"/>
            <a:ext cx="10152062" cy="1075642"/>
          </a:xfrm>
        </p:spPr>
        <p:txBody>
          <a:bodyPr anchor="t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1120654"/>
            <a:ext cx="10152062" cy="231006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-135898"/>
            <a:ext cx="120545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Chapter Divider - Image</a:t>
            </a:r>
          </a:p>
        </p:txBody>
      </p:sp>
    </p:spTree>
    <p:extLst>
      <p:ext uri="{BB962C8B-B14F-4D97-AF65-F5344CB8AC3E}">
        <p14:creationId xmlns:p14="http://schemas.microsoft.com/office/powerpoint/2010/main" val="3051105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83C6E6-4335-4428-AB21-BBACF8148F3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008438" y="1412875"/>
            <a:ext cx="4175124" cy="2547233"/>
          </a:xfrm>
        </p:spPr>
        <p:txBody>
          <a:bodyPr anchor="b">
            <a:noAutofit/>
          </a:bodyPr>
          <a:lstStyle>
            <a:lvl1pPr marL="0" indent="0">
              <a:buNone/>
              <a:defRPr sz="2200" baseline="0">
                <a:solidFill>
                  <a:schemeClr val="bg1"/>
                </a:solidFill>
                <a:latin typeface="+mn-lt"/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“Click to add quote,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id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.”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08438" y="4118235"/>
            <a:ext cx="4175124" cy="584393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source of quotation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-135898"/>
            <a:ext cx="63158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Quote - Blue</a:t>
            </a:r>
          </a:p>
        </p:txBody>
      </p:sp>
      <p:pic>
        <p:nvPicPr>
          <p:cNvPr id="11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9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83C6E6-4335-4428-AB21-BBACF8148F3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008438" y="1412875"/>
            <a:ext cx="4175124" cy="2547233"/>
          </a:xfrm>
        </p:spPr>
        <p:txBody>
          <a:bodyPr anchor="b">
            <a:noAutofit/>
          </a:bodyPr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“Click to add quote,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id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.”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08438" y="4118235"/>
            <a:ext cx="4175124" cy="584393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source of quotation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-135898"/>
            <a:ext cx="646011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Quote - Grey</a:t>
            </a:r>
          </a:p>
        </p:txBody>
      </p:sp>
      <p:pic>
        <p:nvPicPr>
          <p:cNvPr id="11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02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C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10456301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BUS AND COACH MEMBERS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6EA47C-9CF4-411D-A44F-F3F7115B27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2199" y="1952925"/>
            <a:ext cx="2314161" cy="54503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0E607CB-FD2A-4A47-AF6A-56D09764A6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9564" y="5193584"/>
            <a:ext cx="3012872" cy="5032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B3D9686-B670-40AB-95F2-52068684F59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4649" y="3219248"/>
            <a:ext cx="2007595" cy="111504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FF6799B-500B-4100-BF03-73397474161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7608" y="2019607"/>
            <a:ext cx="2961678" cy="411673"/>
          </a:xfrm>
          <a:prstGeom prst="rect">
            <a:avLst/>
          </a:prstGeom>
        </p:spPr>
      </p:pic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B07523EA-F9D8-4D53-A914-67EFC922FB0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12" name="Picture 11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1E6C482C-79BC-486E-9139-EC5948723A9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6000" y="3123999"/>
            <a:ext cx="2302876" cy="129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9891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- Imag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92000" cy="6858000"/>
          </a:xfrm>
          <a:noFill/>
        </p:spPr>
        <p:txBody>
          <a:bodyPr tIns="180000">
            <a:normAutofit/>
          </a:bodyPr>
          <a:lstStyle>
            <a:lvl1pPr marL="0" indent="0" algn="ctr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Select the image Placeholder and use an image from Scania Image Bank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83C6E6-4335-4428-AB21-BBACF8148F3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008438" y="1412875"/>
            <a:ext cx="4175124" cy="2547233"/>
          </a:xfrm>
        </p:spPr>
        <p:txBody>
          <a:bodyPr anchor="b">
            <a:noAutofit/>
          </a:bodyPr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“Click to add quote,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id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.”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08438" y="4118235"/>
            <a:ext cx="4175124" cy="584393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source of quotation</a:t>
            </a:r>
          </a:p>
        </p:txBody>
      </p:sp>
      <p:pic>
        <p:nvPicPr>
          <p:cNvPr id="11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-135898"/>
            <a:ext cx="71814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Quote - Image</a:t>
            </a:r>
          </a:p>
        </p:txBody>
      </p:sp>
    </p:spTree>
    <p:extLst>
      <p:ext uri="{BB962C8B-B14F-4D97-AF65-F5344CB8AC3E}">
        <p14:creationId xmlns:p14="http://schemas.microsoft.com/office/powerpoint/2010/main" val="228866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Page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15938" y="4743880"/>
            <a:ext cx="4175124" cy="586096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1200" b="0" baseline="0">
                <a:solidFill>
                  <a:schemeClr val="bg1"/>
                </a:solidFill>
                <a:latin typeface="Scania Office Bold" panose="00000800000000000000" pitchFamily="2" charset="0"/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your name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15938" y="5344932"/>
            <a:ext cx="4175124" cy="1049676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000" baseline="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Company name, Title, Department, Phone number,</a:t>
            </a:r>
            <a:br>
              <a:rPr lang="en-US" dirty="0"/>
            </a:br>
            <a:r>
              <a:rPr lang="en-US" dirty="0"/>
              <a:t>E-mail address, Web address</a:t>
            </a:r>
          </a:p>
        </p:txBody>
      </p:sp>
      <p:sp>
        <p:nvSpPr>
          <p:cNvPr id="6" name="ScaniaWordmark"/>
          <p:cNvSpPr>
            <a:spLocks noEditPoints="1"/>
          </p:cNvSpPr>
          <p:nvPr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-135898"/>
            <a:ext cx="82554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Last Page - Blue</a:t>
            </a:r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  <p:sp>
        <p:nvSpPr>
          <p:cNvPr id="11" name="ScaniaWordmark">
            <a:extLst>
              <a:ext uri="{FF2B5EF4-FFF2-40B4-BE49-F238E27FC236}">
                <a16:creationId xmlns:a16="http://schemas.microsoft.com/office/drawing/2014/main" id="{308D5D07-83D6-4248-BB2E-1AE1BB5DF53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693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Page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15938" y="4743880"/>
            <a:ext cx="4175124" cy="586096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1200" b="0" baseline="0">
                <a:solidFill>
                  <a:schemeClr val="bg1"/>
                </a:solidFill>
                <a:latin typeface="Scania Office Bold" panose="00000800000000000000" pitchFamily="2" charset="0"/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your name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15938" y="5344932"/>
            <a:ext cx="4175124" cy="1049676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000" baseline="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Company name, Title, Department, Phone number,</a:t>
            </a:r>
            <a:br>
              <a:rPr lang="en-US" dirty="0"/>
            </a:br>
            <a:r>
              <a:rPr lang="en-US" dirty="0"/>
              <a:t>E-mail address, Web address</a:t>
            </a:r>
          </a:p>
        </p:txBody>
      </p:sp>
      <p:sp>
        <p:nvSpPr>
          <p:cNvPr id="6" name="ScaniaWordmark"/>
          <p:cNvSpPr>
            <a:spLocks noEditPoints="1"/>
          </p:cNvSpPr>
          <p:nvPr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-135898"/>
            <a:ext cx="83997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Last Page - Grey</a:t>
            </a:r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  <p:sp>
        <p:nvSpPr>
          <p:cNvPr id="11" name="ScaniaWordmark">
            <a:extLst>
              <a:ext uri="{FF2B5EF4-FFF2-40B4-BE49-F238E27FC236}">
                <a16:creationId xmlns:a16="http://schemas.microsoft.com/office/drawing/2014/main" id="{2F3E1C87-08DA-48C7-91B4-D9F08F8CC98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5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Page/Chapter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-135898"/>
            <a:ext cx="133530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Last Page/Chapter Divider</a:t>
            </a:r>
          </a:p>
        </p:txBody>
      </p:sp>
      <p:pic>
        <p:nvPicPr>
          <p:cNvPr id="5" name="ScaniaSymbolLarge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8933" y="1447796"/>
            <a:ext cx="6294133" cy="354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0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-135898"/>
            <a:ext cx="87684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Title and Content</a:t>
            </a:r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94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67408" y="1494892"/>
            <a:ext cx="10729191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039071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0000" y="1088700"/>
            <a:ext cx="10153126" cy="4953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3900" b="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sz="3900" b="0" dirty="0"/>
              <a:t>Insert subtitle here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0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767408" y="1803928"/>
            <a:ext cx="10729191" cy="450539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527555EB-2A36-436E-95BD-B705102D86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50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bg>
      <p:bgPr>
        <a:solidFill>
          <a:srgbClr val="0048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10AFD188-2A9D-4251-A22B-3E50CF2DC2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7367" y="360000"/>
            <a:ext cx="2893092" cy="1224000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7F7C3EB5-4611-42AB-A42E-86B830281A2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989908"/>
            <a:ext cx="12196800" cy="16551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vert="horz" wrap="square" lIns="0" tIns="45720" rIns="0" bIns="45720" anchor="ctr" anchorCtr="0" upright="1">
            <a:noAutofit/>
          </a:bodyPr>
          <a:lstStyle/>
          <a:p>
            <a:endParaRPr lang="en-US" sz="2400" dirty="0">
              <a:solidFill>
                <a:srgbClr val="004896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30008" y="6466989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>
              <a:spcAft>
                <a:spcPts val="0"/>
              </a:spcAft>
            </a:pPr>
            <a:endParaRPr lang="fr-FR" sz="1400" b="1" dirty="0">
              <a:effectLst/>
              <a:latin typeface="Corbel"/>
              <a:ea typeface="Times New Roman"/>
              <a:cs typeface="Corbel"/>
            </a:endParaRPr>
          </a:p>
        </p:txBody>
      </p:sp>
      <p:sp>
        <p:nvSpPr>
          <p:cNvPr id="35" name="Title 19">
            <a:extLst>
              <a:ext uri="{FF2B5EF4-FFF2-40B4-BE49-F238E27FC236}">
                <a16:creationId xmlns:a16="http://schemas.microsoft.com/office/drawing/2014/main" id="{AAD1616A-2680-488A-98C0-D8FF8D2657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1364" y="2132856"/>
            <a:ext cx="10029272" cy="778568"/>
          </a:xfrm>
          <a:prstGeom prst="rect">
            <a:avLst/>
          </a:prstGeom>
        </p:spPr>
        <p:txBody>
          <a:bodyPr lIns="0" tIns="46800" rIns="0" bIns="46800">
            <a:noAutofit/>
          </a:bodyPr>
          <a:lstStyle>
            <a:lvl1pPr algn="l">
              <a:defRPr sz="4500" b="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36" name="Text Placeholder 28">
            <a:extLst>
              <a:ext uri="{FF2B5EF4-FFF2-40B4-BE49-F238E27FC236}">
                <a16:creationId xmlns:a16="http://schemas.microsoft.com/office/drawing/2014/main" id="{D3F096C3-5F8D-459B-A2D0-33614BC262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81364" y="2780928"/>
            <a:ext cx="10029272" cy="756409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37" name="Text Placeholder 28">
            <a:extLst>
              <a:ext uri="{FF2B5EF4-FFF2-40B4-BE49-F238E27FC236}">
                <a16:creationId xmlns:a16="http://schemas.microsoft.com/office/drawing/2014/main" id="{96680907-2BD9-45E5-98AC-6BA74F1590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768411" y="4958568"/>
            <a:ext cx="2584173" cy="39745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30 September 2020</a:t>
            </a:r>
          </a:p>
        </p:txBody>
      </p:sp>
      <p:sp>
        <p:nvSpPr>
          <p:cNvPr id="39" name="Text Placeholder 28">
            <a:extLst>
              <a:ext uri="{FF2B5EF4-FFF2-40B4-BE49-F238E27FC236}">
                <a16:creationId xmlns:a16="http://schemas.microsoft.com/office/drawing/2014/main" id="{B9D4F607-8B36-4C72-9065-2CF90BEA59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67611" y="5294779"/>
            <a:ext cx="5627608" cy="321869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24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40" name="Text Placeholder 28">
            <a:extLst>
              <a:ext uri="{FF2B5EF4-FFF2-40B4-BE49-F238E27FC236}">
                <a16:creationId xmlns:a16="http://schemas.microsoft.com/office/drawing/2014/main" id="{EC3078EA-E5F9-4E0F-A7D7-E1894D2E71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67611" y="5617729"/>
            <a:ext cx="5627608" cy="403767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lang="en-GB" sz="2200" b="0" cap="none" baseline="0" dirty="0">
                <a:solidFill>
                  <a:schemeClr val="bg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marL="0" lvl="0" indent="0" algn="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en-US" dirty="0"/>
              <a:t>Job title</a:t>
            </a:r>
            <a:endParaRPr lang="en-GB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920E704-89D7-494D-A43A-C354175581D6}"/>
              </a:ext>
            </a:extLst>
          </p:cNvPr>
          <p:cNvCxnSpPr/>
          <p:nvPr userDrawn="1"/>
        </p:nvCxnSpPr>
        <p:spPr>
          <a:xfrm>
            <a:off x="8472267" y="4221296"/>
            <a:ext cx="0" cy="1872000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28">
            <a:extLst>
              <a:ext uri="{FF2B5EF4-FFF2-40B4-BE49-F238E27FC236}">
                <a16:creationId xmlns:a16="http://schemas.microsoft.com/office/drawing/2014/main" id="{EA11A1AC-C3E9-43EB-9F21-C8E8607CB0D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81363" y="4286667"/>
            <a:ext cx="7113855" cy="321869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24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43" name="Text Placeholder 28">
            <a:extLst>
              <a:ext uri="{FF2B5EF4-FFF2-40B4-BE49-F238E27FC236}">
                <a16:creationId xmlns:a16="http://schemas.microsoft.com/office/drawing/2014/main" id="{929AA64E-CFC5-4083-947C-2EFAC14179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81363" y="4609617"/>
            <a:ext cx="7113856" cy="403767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lang="en-GB" sz="2200" b="0" cap="none" baseline="0" dirty="0">
                <a:solidFill>
                  <a:schemeClr val="bg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marL="0" lvl="0" indent="0" algn="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en-US" dirty="0"/>
              <a:t>Location</a:t>
            </a:r>
            <a:endParaRPr lang="en-GB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AA9FEB4-292D-4AC6-960E-4D90C8923091}"/>
              </a:ext>
            </a:extLst>
          </p:cNvPr>
          <p:cNvCxnSpPr/>
          <p:nvPr userDrawn="1"/>
        </p:nvCxnSpPr>
        <p:spPr>
          <a:xfrm>
            <a:off x="8472267" y="396000"/>
            <a:ext cx="0" cy="1188000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400AD6FA-A7C8-4105-ADFF-9C79FA23BA8F}"/>
              </a:ext>
            </a:extLst>
          </p:cNvPr>
          <p:cNvSpPr/>
          <p:nvPr userDrawn="1"/>
        </p:nvSpPr>
        <p:spPr>
          <a:xfrm>
            <a:off x="407368" y="404664"/>
            <a:ext cx="1584176" cy="888479"/>
          </a:xfrm>
          <a:prstGeom prst="rect">
            <a:avLst/>
          </a:prstGeom>
          <a:solidFill>
            <a:srgbClr val="0048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7562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EA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8800002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MEMBERS</a:t>
            </a:r>
            <a:endParaRPr lang="en-GB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08035944-C6F5-4739-8A64-152BBA55343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2F4B5891-2024-4C54-B990-A564A991D4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333" y="1404000"/>
            <a:ext cx="9987667" cy="486793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21BD075-A268-4490-83DB-B3FCB7220974}"/>
              </a:ext>
            </a:extLst>
          </p:cNvPr>
          <p:cNvSpPr/>
          <p:nvPr userDrawn="1"/>
        </p:nvSpPr>
        <p:spPr>
          <a:xfrm>
            <a:off x="8886000" y="5274000"/>
            <a:ext cx="2025000" cy="76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014AC1-E9A7-403C-B19E-49D3416ADE6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8800" y="5166000"/>
            <a:ext cx="994500" cy="99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3851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10456301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COMMERCIAL</a:t>
            </a:r>
            <a:r>
              <a:rPr lang="en-GB" sz="4500" baseline="0" dirty="0">
                <a:latin typeface="+mj-lt"/>
              </a:rPr>
              <a:t> </a:t>
            </a:r>
            <a:r>
              <a:rPr lang="en-GB" sz="4500" dirty="0">
                <a:latin typeface="+mj-lt"/>
              </a:rPr>
              <a:t>VEHICLE MEMBERS</a:t>
            </a:r>
            <a:endParaRPr lang="en-GB" dirty="0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38B5E923-01B4-4552-92FD-399575190CF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B0B0DBB-09BF-4457-B84B-6643D6833E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5680" y="1714962"/>
            <a:ext cx="1980000" cy="52737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28A44CB-3BEC-423A-B426-FB844FD82E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8918" y="3465354"/>
            <a:ext cx="2314161" cy="54503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087AE7B-509A-4226-8EF3-0A1A0AE869E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41" y="3167860"/>
            <a:ext cx="2007595" cy="111504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47137CF-88E7-4E57-BA74-9BA60F5781A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8048" y="1772816"/>
            <a:ext cx="2961678" cy="411673"/>
          </a:xfrm>
          <a:prstGeom prst="rect">
            <a:avLst/>
          </a:prstGeom>
        </p:spPr>
      </p:pic>
      <p:pic>
        <p:nvPicPr>
          <p:cNvPr id="29" name="Picture 28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4D5B7C07-E41C-4C63-AFF1-65E35D17EA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1664" y="4941169"/>
            <a:ext cx="2160240" cy="1152128"/>
          </a:xfrm>
          <a:prstGeom prst="rect">
            <a:avLst/>
          </a:prstGeom>
        </p:spPr>
      </p:pic>
      <p:pic>
        <p:nvPicPr>
          <p:cNvPr id="30" name="Picture 29" descr="A picture containing food&#10;&#10;Description automatically generated">
            <a:extLst>
              <a:ext uri="{FF2B5EF4-FFF2-40B4-BE49-F238E27FC236}">
                <a16:creationId xmlns:a16="http://schemas.microsoft.com/office/drawing/2014/main" id="{6217362C-B426-4092-88FC-A21D71B4B76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488" y="2978787"/>
            <a:ext cx="1656184" cy="1518169"/>
          </a:xfrm>
          <a:prstGeom prst="rect">
            <a:avLst/>
          </a:prstGeom>
        </p:spPr>
      </p:pic>
      <p:pic>
        <p:nvPicPr>
          <p:cNvPr id="31" name="Picture 30" descr="A picture containing drawing&#10;&#10;Description automatically generated">
            <a:extLst>
              <a:ext uri="{FF2B5EF4-FFF2-40B4-BE49-F238E27FC236}">
                <a16:creationId xmlns:a16="http://schemas.microsoft.com/office/drawing/2014/main" id="{EE867779-AB21-466C-BC73-B70EE479B4B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000" y="4752000"/>
            <a:ext cx="1584000" cy="15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1524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figur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 userDrawn="1"/>
        </p:nvSpPr>
        <p:spPr>
          <a:xfrm>
            <a:off x="766800" y="1493999"/>
            <a:ext cx="9925325" cy="472816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13.8 million Europeans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work in the automotive sector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11.4% of all manufacturing jobs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in the EU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€428 billion in tax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revenues (EU15 alone)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€84.4 billion trade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surplus for the EU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7% of EU GDP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generated by the auto industry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€57.4 billion in R&amp;D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spending, 28% of EU total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5" name="TextBox 24"/>
          <p:cNvSpPr txBox="1"/>
          <p:nvPr userDrawn="1"/>
        </p:nvSpPr>
        <p:spPr>
          <a:xfrm>
            <a:off x="1328331" y="351850"/>
            <a:ext cx="8800002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50000" y="360000"/>
            <a:ext cx="9221842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spc="-140" dirty="0">
                <a:latin typeface="+mj-lt"/>
              </a:rPr>
              <a:t>KEY</a:t>
            </a:r>
            <a:r>
              <a:rPr lang="en-GB" sz="4500" spc="-140" baseline="0" dirty="0">
                <a:latin typeface="+mj-lt"/>
              </a:rPr>
              <a:t> FIGURES ABOUT  THE INDUSTRY</a:t>
            </a:r>
            <a:endParaRPr lang="en-GB" sz="4500" spc="-14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103499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V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5451" y="4828681"/>
            <a:ext cx="2002948" cy="1233085"/>
          </a:xfrm>
          <a:prstGeom prst="rect">
            <a:avLst/>
          </a:prstGeom>
        </p:spPr>
      </p:pic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3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0216" y="1987432"/>
            <a:ext cx="1554465" cy="582924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760" y="3637776"/>
            <a:ext cx="1590234" cy="374535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792" y="5237683"/>
            <a:ext cx="1904282" cy="33788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6160" y="5145181"/>
            <a:ext cx="2442524" cy="522887"/>
          </a:xfrm>
          <a:prstGeom prst="rect">
            <a:avLst/>
          </a:prstGeom>
        </p:spPr>
      </p:pic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10168267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LIGHT COMMERCIAL VEHICLE MEMBERS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4221" y="1828984"/>
            <a:ext cx="1903558" cy="8998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4072" y="3457429"/>
            <a:ext cx="1394667" cy="78608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4869" y="2117369"/>
            <a:ext cx="2324112" cy="323052"/>
          </a:xfrm>
          <a:prstGeom prst="rect">
            <a:avLst/>
          </a:prstGeom>
        </p:spPr>
      </p:pic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503D744C-8EAD-4777-BE5A-F3F7DD42E63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75924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C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10456301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BUS AND COACH MEMBERS</a:t>
            </a:r>
            <a:endParaRPr lang="en-GB" dirty="0"/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B07523EA-F9D8-4D53-A914-67EFC922FB0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0883957-2F23-4EB9-845B-BFFE51E5FC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2199" y="1719000"/>
            <a:ext cx="2314161" cy="54503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3C9B3AC-56FB-4DD6-97B8-DC5B20BE93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6649" y="2858346"/>
            <a:ext cx="2007595" cy="111504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2C8ABFA-5A13-42F4-BA57-28BA52FD21D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7608" y="1785682"/>
            <a:ext cx="2961678" cy="411673"/>
          </a:xfrm>
          <a:prstGeom prst="rect">
            <a:avLst/>
          </a:prstGeom>
        </p:spPr>
      </p:pic>
      <p:pic>
        <p:nvPicPr>
          <p:cNvPr id="19" name="Picture 18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E0D475CC-5EB1-4EE9-81FC-7309DE15A22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8000" y="2763097"/>
            <a:ext cx="2302876" cy="1295001"/>
          </a:xfrm>
          <a:prstGeom prst="rect">
            <a:avLst/>
          </a:prstGeom>
        </p:spPr>
      </p:pic>
      <p:pic>
        <p:nvPicPr>
          <p:cNvPr id="20" name="Picture 19" descr="A picture containing drawing&#10;&#10;Description automatically generated">
            <a:extLst>
              <a:ext uri="{FF2B5EF4-FFF2-40B4-BE49-F238E27FC236}">
                <a16:creationId xmlns:a16="http://schemas.microsoft.com/office/drawing/2014/main" id="{A5FF2286-4BBF-4892-B89B-06F0F810EA3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4000" y="4568468"/>
            <a:ext cx="1584000" cy="15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966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figur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 userDrawn="1"/>
        </p:nvSpPr>
        <p:spPr>
          <a:xfrm>
            <a:off x="766800" y="1493999"/>
            <a:ext cx="9925325" cy="472816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13.8 million Europeans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work in the automotive sector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11.4% of all manufacturing jobs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in the EU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€428 billion in tax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revenues (EU15 alone)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€84.4 billion trade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surplus for the EU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7% of EU GDP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generated by the auto industry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€57.4 billion in R&amp;D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spending, 28% of EU total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5" name="TextBox 24"/>
          <p:cNvSpPr txBox="1"/>
          <p:nvPr userDrawn="1"/>
        </p:nvSpPr>
        <p:spPr>
          <a:xfrm>
            <a:off x="1328331" y="351850"/>
            <a:ext cx="8800002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50000" y="360000"/>
            <a:ext cx="9221842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spc="-140" dirty="0">
                <a:latin typeface="+mj-lt"/>
              </a:rPr>
              <a:t>KEY</a:t>
            </a:r>
            <a:r>
              <a:rPr lang="en-GB" sz="4500" spc="-140" baseline="0" dirty="0">
                <a:latin typeface="+mj-lt"/>
              </a:rPr>
              <a:t> FIGURES ABOUT  THE INDUSTRY</a:t>
            </a:r>
            <a:endParaRPr lang="en-GB" sz="4500" spc="-14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011478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9"/>
          <p:cNvSpPr txBox="1">
            <a:spLocks/>
          </p:cNvSpPr>
          <p:nvPr userDrawn="1"/>
        </p:nvSpPr>
        <p:spPr>
          <a:xfrm>
            <a:off x="2855640" y="1988840"/>
            <a:ext cx="5631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5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9pPr>
          </a:lstStyle>
          <a:p>
            <a:endParaRPr lang="en-GB" sz="4500" kern="0" dirty="0"/>
          </a:p>
        </p:txBody>
      </p:sp>
      <p:sp>
        <p:nvSpPr>
          <p:cNvPr id="12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936063" y="2763590"/>
            <a:ext cx="5630313" cy="620410"/>
          </a:xfrm>
          <a:prstGeom prst="rect">
            <a:avLst/>
          </a:prstGeom>
        </p:spPr>
        <p:txBody>
          <a:bodyPr lIns="90000" rIns="0"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2936063" y="2100808"/>
            <a:ext cx="8152235" cy="662782"/>
          </a:xfrm>
          <a:prstGeom prst="rect">
            <a:avLst/>
          </a:prstGeom>
        </p:spPr>
        <p:txBody>
          <a:bodyPr rIns="0"/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Chapter title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cxnSp>
        <p:nvCxnSpPr>
          <p:cNvPr id="7" name="Straight Connector 6"/>
          <p:cNvCxnSpPr>
            <a:cxnSpLocks noChangeShapeType="1"/>
          </p:cNvCxnSpPr>
          <p:nvPr userDrawn="1"/>
        </p:nvCxnSpPr>
        <p:spPr bwMode="auto">
          <a:xfrm>
            <a:off x="2711624" y="2096990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76981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456040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67409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cxnSp>
        <p:nvCxnSpPr>
          <p:cNvPr id="34" name="Straight Connector 33"/>
          <p:cNvCxnSpPr>
            <a:cxnSpLocks noChangeShapeType="1"/>
          </p:cNvCxnSpPr>
          <p:nvPr userDrawn="1"/>
        </p:nvCxnSpPr>
        <p:spPr bwMode="auto">
          <a:xfrm>
            <a:off x="6096000" y="1628800"/>
            <a:ext cx="0" cy="4608512"/>
          </a:xfrm>
          <a:prstGeom prst="line">
            <a:avLst/>
          </a:prstGeom>
          <a:noFill/>
          <a:ln w="38100">
            <a:gradFill>
              <a:gsLst>
                <a:gs pos="72000">
                  <a:srgbClr val="155396"/>
                </a:gs>
                <a:gs pos="20000">
                  <a:srgbClr val="155396"/>
                </a:gs>
              </a:gsLst>
              <a:lin ang="5400000" scaled="1"/>
            </a:gra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5B2FA1A-1591-497A-87EB-CC63BCC6DAE7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41385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8" y="149489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752184" y="150007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752184" y="39328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E754E85-7A03-412A-BDE5-2FA517B0760E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A2D9763-3A6F-4107-A10D-BC0DFDFCC2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1719137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 revers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086548" y="147563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67408" y="14756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67408" y="388284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9E08893-9206-4496-9A1C-9C843ACB67A5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BCDDFB03-0241-4CA2-8F1C-715C8B2568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329308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9" y="1479959"/>
            <a:ext cx="4031108" cy="478370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799014" y="1479552"/>
            <a:ext cx="6769100" cy="4784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44EE7C3-DC90-45E8-BA1D-2C337F476631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08B43AC8-82CD-493D-977D-FBAAD44D598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396622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403624"/>
            <a:ext cx="12192000" cy="5193728"/>
          </a:xfrm>
          <a:prstGeom prst="rect">
            <a:avLst/>
          </a:prstGeom>
          <a:effectLst>
            <a:softEdge rad="31750"/>
          </a:effectLst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AACD7A3-688F-4F57-B6B9-45C118CCD7F9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D2C757F-9D75-44BC-AC2E-7AF3A5C586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861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slide">
    <p:bg>
      <p:bgPr>
        <a:solidFill>
          <a:srgbClr val="0048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02EF5ADE-0A5D-49F1-B316-3768B79086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9126" y="668586"/>
            <a:ext cx="9273747" cy="5496718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407368" y="404664"/>
            <a:ext cx="1584176" cy="888479"/>
          </a:xfrm>
          <a:prstGeom prst="rect">
            <a:avLst/>
          </a:prstGeom>
          <a:solidFill>
            <a:srgbClr val="0048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hlinkClick r:id="rId3"/>
            <a:extLst>
              <a:ext uri="{FF2B5EF4-FFF2-40B4-BE49-F238E27FC236}">
                <a16:creationId xmlns:a16="http://schemas.microsoft.com/office/drawing/2014/main" id="{954C5EA2-AA02-4FFA-854D-161FD52411B9}"/>
              </a:ext>
            </a:extLst>
          </p:cNvPr>
          <p:cNvSpPr/>
          <p:nvPr userDrawn="1"/>
        </p:nvSpPr>
        <p:spPr>
          <a:xfrm>
            <a:off x="3396000" y="4898974"/>
            <a:ext cx="1547872" cy="11578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hlinkClick r:id="rId4"/>
            <a:extLst>
              <a:ext uri="{FF2B5EF4-FFF2-40B4-BE49-F238E27FC236}">
                <a16:creationId xmlns:a16="http://schemas.microsoft.com/office/drawing/2014/main" id="{B618DCC8-2250-4050-AF5F-482FCD5320A6}"/>
              </a:ext>
            </a:extLst>
          </p:cNvPr>
          <p:cNvSpPr/>
          <p:nvPr userDrawn="1"/>
        </p:nvSpPr>
        <p:spPr>
          <a:xfrm>
            <a:off x="7212424" y="4898974"/>
            <a:ext cx="1547872" cy="11578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hlinkClick r:id="rId5"/>
            <a:extLst>
              <a:ext uri="{FF2B5EF4-FFF2-40B4-BE49-F238E27FC236}">
                <a16:creationId xmlns:a16="http://schemas.microsoft.com/office/drawing/2014/main" id="{5AFE674B-0C3D-48EA-82CA-1BB491E9C9A3}"/>
              </a:ext>
            </a:extLst>
          </p:cNvPr>
          <p:cNvSpPr/>
          <p:nvPr userDrawn="1"/>
        </p:nvSpPr>
        <p:spPr>
          <a:xfrm>
            <a:off x="5087888" y="4898974"/>
            <a:ext cx="2016224" cy="11578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hlinkClick r:id="rId6"/>
            <a:extLst>
              <a:ext uri="{FF2B5EF4-FFF2-40B4-BE49-F238E27FC236}">
                <a16:creationId xmlns:a16="http://schemas.microsoft.com/office/drawing/2014/main" id="{701AF030-9E1F-49D9-A12B-F1CAB0529315}"/>
              </a:ext>
            </a:extLst>
          </p:cNvPr>
          <p:cNvSpPr/>
          <p:nvPr userDrawn="1"/>
        </p:nvSpPr>
        <p:spPr>
          <a:xfrm>
            <a:off x="5436000" y="3438000"/>
            <a:ext cx="1277992" cy="2880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97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9"/>
          <p:cNvSpPr txBox="1">
            <a:spLocks/>
          </p:cNvSpPr>
          <p:nvPr userDrawn="1"/>
        </p:nvSpPr>
        <p:spPr>
          <a:xfrm>
            <a:off x="2855640" y="1988840"/>
            <a:ext cx="5631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5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9pPr>
          </a:lstStyle>
          <a:p>
            <a:endParaRPr lang="en-GB" sz="4500" kern="0" dirty="0"/>
          </a:p>
        </p:txBody>
      </p:sp>
      <p:sp>
        <p:nvSpPr>
          <p:cNvPr id="12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936063" y="2763590"/>
            <a:ext cx="5630313" cy="620410"/>
          </a:xfrm>
          <a:prstGeom prst="rect">
            <a:avLst/>
          </a:prstGeom>
        </p:spPr>
        <p:txBody>
          <a:bodyPr lIns="90000" rIns="0"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2936063" y="2100808"/>
            <a:ext cx="8152235" cy="662782"/>
          </a:xfrm>
          <a:prstGeom prst="rect">
            <a:avLst/>
          </a:prstGeom>
        </p:spPr>
        <p:txBody>
          <a:bodyPr rIns="0"/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Chapter title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cxnSp>
        <p:nvCxnSpPr>
          <p:cNvPr id="7" name="Straight Connector 6"/>
          <p:cNvCxnSpPr>
            <a:cxnSpLocks noChangeShapeType="1"/>
          </p:cNvCxnSpPr>
          <p:nvPr userDrawn="1"/>
        </p:nvCxnSpPr>
        <p:spPr bwMode="auto">
          <a:xfrm>
            <a:off x="2711624" y="2096990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91968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37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image" Target="../media/image21.png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image" Target="../media/image20.emf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1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0.xml"/><Relationship Id="rId21" Type="http://schemas.openxmlformats.org/officeDocument/2006/relationships/image" Target="../media/image37.png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53.xml"/><Relationship Id="rId20" Type="http://schemas.openxmlformats.org/officeDocument/2006/relationships/tags" Target="../tags/tag1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47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8.xml"/><Relationship Id="rId18" Type="http://schemas.openxmlformats.org/officeDocument/2006/relationships/slideLayout" Target="../slideLayouts/slideLayout73.xml"/><Relationship Id="rId3" Type="http://schemas.openxmlformats.org/officeDocument/2006/relationships/slideLayout" Target="../slideLayouts/slideLayout58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17" Type="http://schemas.openxmlformats.org/officeDocument/2006/relationships/slideLayout" Target="../slideLayouts/slideLayout72.xml"/><Relationship Id="rId2" Type="http://schemas.openxmlformats.org/officeDocument/2006/relationships/slideLayout" Target="../slideLayouts/slideLayout57.xml"/><Relationship Id="rId16" Type="http://schemas.openxmlformats.org/officeDocument/2006/relationships/slideLayout" Target="../slideLayouts/slideLayout71.xml"/><Relationship Id="rId20" Type="http://schemas.openxmlformats.org/officeDocument/2006/relationships/theme" Target="../theme/theme4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slideLayout" Target="../slideLayouts/slideLayout70.xml"/><Relationship Id="rId23" Type="http://schemas.openxmlformats.org/officeDocument/2006/relationships/tags" Target="../tags/tag4.xml"/><Relationship Id="rId10" Type="http://schemas.openxmlformats.org/officeDocument/2006/relationships/slideLayout" Target="../slideLayouts/slideLayout65.xml"/><Relationship Id="rId19" Type="http://schemas.openxmlformats.org/officeDocument/2006/relationships/slideLayout" Target="../slideLayouts/slideLayout74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9.xml"/><Relationship Id="rId22" Type="http://schemas.openxmlformats.org/officeDocument/2006/relationships/tags" Target="../tags/tag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13" Type="http://schemas.openxmlformats.org/officeDocument/2006/relationships/slideLayout" Target="../slideLayouts/slideLayout87.xml"/><Relationship Id="rId18" Type="http://schemas.microsoft.com/office/2007/relationships/hdphoto" Target="../media/hdphoto1.wdp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6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76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5" Type="http://schemas.openxmlformats.org/officeDocument/2006/relationships/slideLayout" Target="../slideLayouts/slideLayout79.xml"/><Relationship Id="rId1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84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Relationship Id="rId14" Type="http://schemas.openxmlformats.org/officeDocument/2006/relationships/slideLayout" Target="../slideLayouts/slideLayout8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theme" Target="../theme/theme6.xml"/><Relationship Id="rId5" Type="http://schemas.openxmlformats.org/officeDocument/2006/relationships/image" Target="../media/image50.jpeg"/><Relationship Id="rId4" Type="http://schemas.openxmlformats.org/officeDocument/2006/relationships/image" Target="../media/image49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6629400"/>
            <a:ext cx="12192000" cy="22860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1100" b="1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9227" t="22591" r="49673" b="25026"/>
          <a:stretch/>
        </p:blipFill>
        <p:spPr>
          <a:xfrm>
            <a:off x="271161" y="37598"/>
            <a:ext cx="640088" cy="76470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656463" y="6642000"/>
            <a:ext cx="379537" cy="216000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ctr">
              <a:defRPr sz="1100" b="0" i="0">
                <a:solidFill>
                  <a:schemeClr val="bg1"/>
                </a:solidFill>
                <a:latin typeface="Arial Nova" panose="020B0504020202020204" pitchFamily="34" charset="0"/>
              </a:defRPr>
            </a:lvl1pPr>
          </a:lstStyle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07" y="802302"/>
            <a:ext cx="784397" cy="2501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73" r:id="rId2"/>
    <p:sldLayoutId id="2147483684" r:id="rId3"/>
    <p:sldLayoutId id="2147483665" r:id="rId4"/>
    <p:sldLayoutId id="2147483675" r:id="rId5"/>
    <p:sldLayoutId id="2147483679" r:id="rId6"/>
    <p:sldLayoutId id="2147483683" r:id="rId7"/>
    <p:sldLayoutId id="2147483686" r:id="rId8"/>
    <p:sldLayoutId id="2147483664" r:id="rId9"/>
    <p:sldLayoutId id="2147483666" r:id="rId10"/>
    <p:sldLayoutId id="2147483667" r:id="rId11"/>
    <p:sldLayoutId id="2147483669" r:id="rId12"/>
    <p:sldLayoutId id="2147483670" r:id="rId13"/>
    <p:sldLayoutId id="2147483668" r:id="rId14"/>
    <p:sldLayoutId id="2147483671" r:id="rId15"/>
    <p:sldLayoutId id="2147483687" r:id="rId16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ð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pitchFamily="18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6629400"/>
            <a:ext cx="12192000" cy="22860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1100" b="1"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0538" y="6675255"/>
            <a:ext cx="165100" cy="1280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4"/>
            <a:ext cx="2097207" cy="148755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177337" y="653130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576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</p:sldLayoutIdLst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ð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pitchFamily="18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5938" y="365125"/>
            <a:ext cx="10585556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937" y="1787096"/>
            <a:ext cx="11160124" cy="41628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5937" y="6396945"/>
            <a:ext cx="999825" cy="2137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89904" y="6396945"/>
            <a:ext cx="6593660" cy="2137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9226" y="6396945"/>
            <a:ext cx="506835" cy="2137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0183C6E6-4335-4428-AB21-BBACF8148F3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2" name="xxLanguageTextBox"/>
          <p:cNvSpPr/>
          <p:nvPr userDrawn="1">
            <p:custDataLst>
              <p:tags r:id="rId20"/>
            </p:custDataLst>
          </p:nvPr>
        </p:nvSpPr>
        <p:spPr>
          <a:xfrm>
            <a:off x="0" y="0"/>
            <a:ext cx="12700" cy="127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ScaniaSymbol"/>
          <p:cNvPicPr>
            <a:picLocks noChangeAspect="1"/>
          </p:cNvPicPr>
          <p:nvPr userDrawn="1"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118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  <p:sldLayoutId id="2147483728" r:id="rId17"/>
    <p:sldLayoutId id="2147483729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kern="1200" baseline="0">
          <a:solidFill>
            <a:schemeClr val="accent1"/>
          </a:solidFill>
          <a:latin typeface="Scania Office Bold" panose="000008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536575" indent="-268288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893763" indent="-357188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258888" indent="-365125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704975" indent="-446088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25">
          <p15:clr>
            <a:srgbClr val="F26B43"/>
          </p15:clr>
        </p15:guide>
        <p15:guide id="3" pos="7355">
          <p15:clr>
            <a:srgbClr val="F26B43"/>
          </p15:clr>
        </p15:guide>
        <p15:guide id="4" pos="2739">
          <p15:clr>
            <a:srgbClr val="F26B43"/>
          </p15:clr>
        </p15:guide>
        <p15:guide id="5" pos="5155">
          <p15:clr>
            <a:srgbClr val="F26B43"/>
          </p15:clr>
        </p15:guide>
        <p15:guide id="6" orient="horz" pos="1117">
          <p15:clr>
            <a:srgbClr val="F26B43"/>
          </p15:clr>
        </p15:guide>
        <p15:guide id="7" orient="horz" pos="3748">
          <p15:clr>
            <a:srgbClr val="F26B43"/>
          </p15:clr>
        </p15:guide>
        <p15:guide id="8" pos="2525">
          <p15:clr>
            <a:srgbClr val="F26B43"/>
          </p15:clr>
        </p15:guide>
        <p15:guide id="9" pos="4941">
          <p15:clr>
            <a:srgbClr val="F26B43"/>
          </p15:clr>
        </p15:guide>
        <p15:guide id="10" orient="horz" pos="890">
          <p15:clr>
            <a:srgbClr val="F26B43"/>
          </p15:clr>
        </p15:guide>
        <p15:guide id="11" orient="horz" pos="23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5938" y="365125"/>
            <a:ext cx="10585556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937" y="1787096"/>
            <a:ext cx="11160124" cy="41628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5936" y="6396945"/>
            <a:ext cx="1044000" cy="2137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2096" y="6396945"/>
            <a:ext cx="6593660" cy="2137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9226" y="6396945"/>
            <a:ext cx="506835" cy="2137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0183C6E6-4335-4428-AB21-BBACF8148F3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2" name="xxLanguageTextBox"/>
          <p:cNvSpPr/>
          <p:nvPr>
            <p:custDataLst>
              <p:tags r:id="rId21"/>
            </p:custDataLst>
          </p:nvPr>
        </p:nvSpPr>
        <p:spPr>
          <a:xfrm>
            <a:off x="0" y="0"/>
            <a:ext cx="12700" cy="127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xxLanguageTextBox">
            <a:extLst>
              <a:ext uri="{FF2B5EF4-FFF2-40B4-BE49-F238E27FC236}">
                <a16:creationId xmlns:a16="http://schemas.microsoft.com/office/drawing/2014/main" id="{917BE037-6112-41C0-896C-87A6271FFB32}"/>
              </a:ext>
            </a:extLst>
          </p:cNvPr>
          <p:cNvSpPr/>
          <p:nvPr userDrawn="1">
            <p:custDataLst>
              <p:tags r:id="rId22"/>
            </p:custDataLst>
          </p:nvPr>
        </p:nvSpPr>
        <p:spPr>
          <a:xfrm>
            <a:off x="0" y="0"/>
            <a:ext cx="12700" cy="127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xxVersionTextBox">
            <a:extLst>
              <a:ext uri="{FF2B5EF4-FFF2-40B4-BE49-F238E27FC236}">
                <a16:creationId xmlns:a16="http://schemas.microsoft.com/office/drawing/2014/main" id="{038BC15A-0192-41AF-AA14-0D060EE12A69}"/>
              </a:ext>
            </a:extLst>
          </p:cNvPr>
          <p:cNvSpPr/>
          <p:nvPr userDrawn="1">
            <p:custDataLst>
              <p:tags r:id="rId23"/>
            </p:custDataLst>
          </p:nvPr>
        </p:nvSpPr>
        <p:spPr>
          <a:xfrm>
            <a:off x="0" y="0"/>
            <a:ext cx="12700" cy="127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1200"/>
              </a:spcBef>
            </a:pPr>
            <a:endParaRPr lang="sv-SE" sz="2400" dirty="0" err="1"/>
          </a:p>
        </p:txBody>
      </p:sp>
    </p:spTree>
    <p:extLst>
      <p:ext uri="{BB962C8B-B14F-4D97-AF65-F5344CB8AC3E}">
        <p14:creationId xmlns:p14="http://schemas.microsoft.com/office/powerpoint/2010/main" val="1085943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  <p:sldLayoutId id="2147483748" r:id="rId18"/>
    <p:sldLayoutId id="2147483749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kern="1200" baseline="0">
          <a:solidFill>
            <a:schemeClr val="accent1"/>
          </a:solidFill>
          <a:latin typeface="Scania Office Bold" panose="000008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536575" indent="-268288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893763" indent="-357188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258888" indent="-365125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616075" indent="-357188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974850" indent="-358775" algn="l" defTabSz="914400" rtl="0" eaLnBrk="1" latinLnBrk="0" hangingPunct="1">
        <a:lnSpc>
          <a:spcPct val="90000"/>
        </a:lnSpc>
        <a:spcBef>
          <a:spcPts val="500"/>
        </a:spcBef>
        <a:buFont typeface="Scania Office" panose="00000500000000000000" pitchFamily="2" charset="0"/>
        <a:buChar char="–"/>
        <a:defRPr sz="1800" kern="1200" baseline="0">
          <a:solidFill>
            <a:schemeClr val="accent1"/>
          </a:solidFill>
          <a:latin typeface="+mn-lt"/>
          <a:ea typeface="+mn-ea"/>
          <a:cs typeface="+mn-cs"/>
        </a:defRPr>
      </a:lvl6pPr>
      <a:lvl7pPr marL="2335213" indent="-360363" algn="l" defTabSz="914400" rtl="0" eaLnBrk="1" latinLnBrk="0" hangingPunct="1">
        <a:lnSpc>
          <a:spcPct val="90000"/>
        </a:lnSpc>
        <a:spcBef>
          <a:spcPts val="500"/>
        </a:spcBef>
        <a:buFont typeface="Scania Office" panose="00000500000000000000" pitchFamily="2" charset="0"/>
        <a:buChar char="–"/>
        <a:defRPr sz="1800" kern="1200" baseline="0">
          <a:solidFill>
            <a:schemeClr val="accent1"/>
          </a:solidFill>
          <a:latin typeface="+mn-lt"/>
          <a:ea typeface="+mn-ea"/>
          <a:cs typeface="+mn-cs"/>
        </a:defRPr>
      </a:lvl7pPr>
      <a:lvl8pPr marL="2687638" indent="-352425" algn="l" defTabSz="914400" rtl="0" eaLnBrk="1" latinLnBrk="0" hangingPunct="1">
        <a:lnSpc>
          <a:spcPct val="90000"/>
        </a:lnSpc>
        <a:spcBef>
          <a:spcPts val="500"/>
        </a:spcBef>
        <a:buFont typeface="Scania Office" panose="00000500000000000000" pitchFamily="2" charset="0"/>
        <a:buChar char="–"/>
        <a:defRPr sz="18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3048000" indent="-360363" algn="l" defTabSz="914400" rtl="0" eaLnBrk="1" latinLnBrk="0" hangingPunct="1">
        <a:lnSpc>
          <a:spcPct val="90000"/>
        </a:lnSpc>
        <a:spcBef>
          <a:spcPts val="500"/>
        </a:spcBef>
        <a:buFont typeface="Scania Office" panose="00000500000000000000" pitchFamily="2" charset="0"/>
        <a:buChar char="–"/>
        <a:defRPr sz="18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2" orient="horz" pos="2160">
          <p15:clr>
            <a:srgbClr val="F26B43"/>
          </p15:clr>
        </p15:guide>
        <p15:guide id="13" pos="325">
          <p15:clr>
            <a:srgbClr val="F26B43"/>
          </p15:clr>
        </p15:guide>
        <p15:guide id="14" pos="7355">
          <p15:clr>
            <a:srgbClr val="F26B43"/>
          </p15:clr>
        </p15:guide>
        <p15:guide id="15" pos="2739">
          <p15:clr>
            <a:srgbClr val="F26B43"/>
          </p15:clr>
        </p15:guide>
        <p15:guide id="16" pos="5155">
          <p15:clr>
            <a:srgbClr val="F26B43"/>
          </p15:clr>
        </p15:guide>
        <p15:guide id="17" orient="horz" pos="1117">
          <p15:clr>
            <a:srgbClr val="F26B43"/>
          </p15:clr>
        </p15:guide>
        <p15:guide id="18" orient="horz" pos="3748">
          <p15:clr>
            <a:srgbClr val="F26B43"/>
          </p15:clr>
        </p15:guide>
        <p15:guide id="19" pos="2525">
          <p15:clr>
            <a:srgbClr val="F26B43"/>
          </p15:clr>
        </p15:guide>
        <p15:guide id="20" pos="4941">
          <p15:clr>
            <a:srgbClr val="F26B43"/>
          </p15:clr>
        </p15:guide>
        <p15:guide id="21" orient="horz" pos="890">
          <p15:clr>
            <a:srgbClr val="F26B43"/>
          </p15:clr>
        </p15:guide>
        <p15:guide id="22" orient="horz" pos="232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6629400"/>
            <a:ext cx="12192000" cy="22860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1100" b="1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4"/>
            <a:ext cx="2097207" cy="148755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656463" y="6642000"/>
            <a:ext cx="379537" cy="216000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ctr">
              <a:defRPr sz="1100" b="0" i="0">
                <a:solidFill>
                  <a:schemeClr val="bg1"/>
                </a:solidFill>
                <a:latin typeface="Arial Nova" panose="020B0504020202020204" pitchFamily="34" charset="0"/>
              </a:defRPr>
            </a:lvl1pPr>
          </a:lstStyle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9446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ð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pitchFamily="18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01_VolvoAB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7140" y="1"/>
            <a:ext cx="6204861" cy="5082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0" y="6186498"/>
            <a:ext cx="12192000" cy="671513"/>
            <a:chOff x="0" y="3897"/>
            <a:chExt cx="5760" cy="423"/>
          </a:xfrm>
        </p:grpSpPr>
        <p:pic>
          <p:nvPicPr>
            <p:cNvPr id="8" name="Picture 18" descr="grått band nertill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924"/>
              <a:ext cx="5022" cy="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Line 11"/>
            <p:cNvSpPr>
              <a:spLocks noChangeShapeType="1"/>
            </p:cNvSpPr>
            <p:nvPr userDrawn="1"/>
          </p:nvSpPr>
          <p:spPr bwMode="auto">
            <a:xfrm>
              <a:off x="0" y="3897"/>
              <a:ext cx="5760" cy="0"/>
            </a:xfrm>
            <a:prstGeom prst="line">
              <a:avLst/>
            </a:prstGeom>
            <a:noFill/>
            <a:ln w="25400">
              <a:solidFill>
                <a:srgbClr val="000F6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400" noProof="0" dirty="0"/>
            </a:p>
          </p:txBody>
        </p:sp>
        <p:pic>
          <p:nvPicPr>
            <p:cNvPr id="10" name="Picture 12"/>
            <p:cNvPicPr>
              <a:picLocks noChangeAspect="1" noChangeArrowheads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5" y="4076"/>
              <a:ext cx="587" cy="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120467" y="6256338"/>
            <a:ext cx="2844800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spcBef>
                <a:spcPct val="0"/>
              </a:spcBef>
            </a:pPr>
            <a:r>
              <a:rPr lang="en-US" sz="1050" b="1" noProof="0" dirty="0">
                <a:latin typeface="Arial" pitchFamily="34" charset="0"/>
                <a:cs typeface="Arial" pitchFamily="34" charset="0"/>
              </a:rPr>
              <a:t>Volvo GTT, GPPL</a:t>
            </a:r>
            <a:endParaRPr lang="en-US" sz="8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Footer Placeholder 2"/>
          <p:cNvSpPr txBox="1">
            <a:spLocks/>
          </p:cNvSpPr>
          <p:nvPr userDrawn="1"/>
        </p:nvSpPr>
        <p:spPr>
          <a:xfrm>
            <a:off x="104635" y="6402451"/>
            <a:ext cx="5152187" cy="247732"/>
          </a:xfrm>
          <a:prstGeom prst="rect">
            <a:avLst/>
          </a:prstGeom>
        </p:spPr>
        <p:txBody>
          <a:bodyPr/>
          <a:lstStyle>
            <a:defPPr>
              <a:defRPr lang="sv-SE"/>
            </a:defPPr>
            <a:lvl1pPr marL="0" algn="l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b="1" dirty="0">
                <a:latin typeface="Arial" pitchFamily="34" charset="0"/>
                <a:cs typeface="Arial" pitchFamily="34" charset="0"/>
              </a:rPr>
              <a:t>Global Vehicle / Powertrain Regulations</a:t>
            </a:r>
          </a:p>
        </p:txBody>
      </p:sp>
      <p:sp>
        <p:nvSpPr>
          <p:cNvPr id="21" name="Rectangle 10"/>
          <p:cNvSpPr txBox="1">
            <a:spLocks noChangeArrowheads="1"/>
          </p:cNvSpPr>
          <p:nvPr userDrawn="1"/>
        </p:nvSpPr>
        <p:spPr bwMode="auto">
          <a:xfrm>
            <a:off x="103150" y="6604410"/>
            <a:ext cx="3206749" cy="20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AEAEA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sv-SE"/>
            </a:defPPr>
            <a:lvl1pPr marL="0" algn="l" defTabSz="914400" rtl="0" eaLnBrk="1" latinLnBrk="0" hangingPunct="1">
              <a:spcBef>
                <a:spcPct val="0"/>
              </a:spcBef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Jean-Louis</a:t>
            </a:r>
            <a:r>
              <a:rPr lang="en-US" sz="1000" baseline="0" dirty="0"/>
              <a:t> Chazalette</a:t>
            </a:r>
            <a:endParaRPr lang="en-US" sz="1000" dirty="0"/>
          </a:p>
        </p:txBody>
      </p:sp>
      <p:sp>
        <p:nvSpPr>
          <p:cNvPr id="22" name="Rectangle 10"/>
          <p:cNvSpPr txBox="1">
            <a:spLocks noChangeArrowheads="1"/>
          </p:cNvSpPr>
          <p:nvPr userDrawn="1"/>
        </p:nvSpPr>
        <p:spPr bwMode="auto">
          <a:xfrm>
            <a:off x="5185650" y="6592535"/>
            <a:ext cx="3206749" cy="20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AEAEA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sv-SE"/>
            </a:defPPr>
            <a:lvl1pPr marL="0" algn="l" defTabSz="914400" rtl="0" eaLnBrk="1" latinLnBrk="0" hangingPunct="1">
              <a:spcBef>
                <a:spcPct val="0"/>
              </a:spcBef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>
                <a:latin typeface="+mn-lt"/>
              </a:rPr>
              <a:t>2016-01-11</a:t>
            </a:r>
          </a:p>
        </p:txBody>
      </p:sp>
      <p:sp>
        <p:nvSpPr>
          <p:cNvPr id="23" name="Rectangle 8"/>
          <p:cNvSpPr txBox="1">
            <a:spLocks noChangeArrowheads="1"/>
          </p:cNvSpPr>
          <p:nvPr userDrawn="1"/>
        </p:nvSpPr>
        <p:spPr bwMode="auto">
          <a:xfrm>
            <a:off x="10922000" y="6617901"/>
            <a:ext cx="670984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AEAEA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sv-SE"/>
            </a:defPPr>
            <a:lvl1pPr marL="0" algn="l" defTabSz="914400" rtl="0" eaLnBrk="1" latinLnBrk="0" hangingPunct="1">
              <a:spcBef>
                <a:spcPct val="0"/>
              </a:spcBef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40FB22A-A709-4A20-9453-BB141F39FCBB}" type="slidenum">
              <a:rPr lang="en-US" sz="1000" smtClean="0"/>
              <a:pPr/>
              <a:t>‹nr.›</a:t>
            </a:fld>
            <a:endParaRPr lang="en-US" sz="1000" dirty="0"/>
          </a:p>
        </p:txBody>
      </p:sp>
      <p:sp>
        <p:nvSpPr>
          <p:cNvPr id="48" name="Rectangle 39"/>
          <p:cNvSpPr txBox="1">
            <a:spLocks noChangeArrowheads="1"/>
          </p:cNvSpPr>
          <p:nvPr userDrawn="1"/>
        </p:nvSpPr>
        <p:spPr>
          <a:xfrm>
            <a:off x="190007" y="1054526"/>
            <a:ext cx="5837160" cy="5053666"/>
          </a:xfrm>
          <a:prstGeom prst="rect">
            <a:avLst/>
          </a:prstGeom>
          <a:solidFill>
            <a:schemeClr val="bg1"/>
          </a:solidFill>
          <a:ln w="25400" cap="flat">
            <a:solidFill>
              <a:srgbClr val="B1BCC8"/>
            </a:solidFill>
            <a:miter lim="800000"/>
            <a:headEnd/>
            <a:tailEnd/>
          </a:ln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ts val="1800"/>
              </a:spcBef>
              <a:buFont typeface="Symbol" pitchFamily="18" charset="2"/>
              <a:buChar char=""/>
              <a:defRPr lang="en-US" sz="200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03238" indent="-250825" algn="l" defTabSz="914400" rtl="0" eaLnBrk="1" latinLnBrk="0" hangingPunct="1">
              <a:spcBef>
                <a:spcPts val="1800"/>
              </a:spcBef>
              <a:buClr>
                <a:schemeClr val="tx2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860425" indent="-317500" algn="l" defTabSz="914400" rtl="0" eaLnBrk="1" latinLnBrk="0" hangingPunct="1">
              <a:spcBef>
                <a:spcPts val="1800"/>
              </a:spcBef>
              <a:buSzPct val="90000"/>
              <a:buFont typeface="Arial" pitchFamily="34" charset="0"/>
              <a:buChar char="•"/>
              <a:defRPr lang="en-US" sz="200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93775" indent="-252413" algn="l" defTabSz="914400" rtl="0" eaLnBrk="1" latinLnBrk="0" hangingPunct="1">
              <a:spcBef>
                <a:spcPts val="1800"/>
              </a:spcBef>
              <a:buClr>
                <a:schemeClr val="tx2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219200" indent="-212725" algn="l" defTabSz="914400" rtl="0" eaLnBrk="1" latinLnBrk="0" hangingPunct="1">
              <a:spcBef>
                <a:spcPts val="1800"/>
              </a:spcBef>
              <a:buClr>
                <a:schemeClr val="tx2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1200"/>
              </a:spcBef>
              <a:buFontTx/>
              <a:buNone/>
              <a:defRPr/>
            </a:pPr>
            <a:endParaRPr lang="en-GB" sz="1100" b="1" u="sng" dirty="0"/>
          </a:p>
          <a:p>
            <a:pPr marL="0" indent="0">
              <a:lnSpc>
                <a:spcPct val="80000"/>
              </a:lnSpc>
              <a:spcBef>
                <a:spcPts val="1200"/>
              </a:spcBef>
              <a:buFontTx/>
              <a:buNone/>
              <a:defRPr/>
            </a:pPr>
            <a:endParaRPr lang="en-GB" sz="1100" b="1" u="sng" dirty="0"/>
          </a:p>
        </p:txBody>
      </p:sp>
      <p:sp>
        <p:nvSpPr>
          <p:cNvPr id="49" name="Rectangle 40"/>
          <p:cNvSpPr>
            <a:spLocks noChangeArrowheads="1"/>
          </p:cNvSpPr>
          <p:nvPr userDrawn="1"/>
        </p:nvSpPr>
        <p:spPr bwMode="auto">
          <a:xfrm>
            <a:off x="6111835" y="1044625"/>
            <a:ext cx="5937660" cy="5064719"/>
          </a:xfrm>
          <a:prstGeom prst="rect">
            <a:avLst/>
          </a:prstGeom>
          <a:solidFill>
            <a:schemeClr val="bg1"/>
          </a:solidFill>
          <a:ln w="25400">
            <a:solidFill>
              <a:srgbClr val="B1BCC8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0" lvl="1"/>
            <a:endParaRPr lang="en-US" sz="10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AutoShape 45"/>
          <p:cNvSpPr>
            <a:spLocks noChangeArrowheads="1"/>
          </p:cNvSpPr>
          <p:nvPr userDrawn="1"/>
        </p:nvSpPr>
        <p:spPr bwMode="auto">
          <a:xfrm>
            <a:off x="6096002" y="584925"/>
            <a:ext cx="5953493" cy="510778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  <a:ln w="25400" algn="ctr">
            <a:solidFill>
              <a:srgbClr val="A5B9B3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2400" b="1" cap="none" spc="50" noProof="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Vehicle</a:t>
            </a:r>
            <a:r>
              <a:rPr lang="en-GB" sz="2400" b="1" cap="none" spc="50" baseline="0" noProof="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categories</a:t>
            </a:r>
            <a:endParaRPr lang="en-GB" sz="2400" b="1" cap="none" spc="5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AutoShape 45"/>
          <p:cNvSpPr>
            <a:spLocks noChangeArrowheads="1"/>
          </p:cNvSpPr>
          <p:nvPr userDrawn="1"/>
        </p:nvSpPr>
        <p:spPr bwMode="auto">
          <a:xfrm>
            <a:off x="173722" y="594825"/>
            <a:ext cx="5853445" cy="510778"/>
          </a:xfrm>
          <a:prstGeom prst="flowChartAlternateProcess">
            <a:avLst/>
          </a:prstGeom>
          <a:solidFill>
            <a:srgbClr val="B1BCC8"/>
          </a:solidFill>
          <a:ln w="9525" algn="ctr">
            <a:solidFill>
              <a:srgbClr val="A5B9B3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endParaRPr lang="en-US" sz="2400" b="1" noProof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45"/>
          <p:cNvSpPr>
            <a:spLocks noChangeArrowheads="1"/>
          </p:cNvSpPr>
          <p:nvPr userDrawn="1"/>
        </p:nvSpPr>
        <p:spPr bwMode="auto">
          <a:xfrm>
            <a:off x="174175" y="105975"/>
            <a:ext cx="11875320" cy="510778"/>
          </a:xfrm>
          <a:prstGeom prst="flowChartAlternateProcess">
            <a:avLst/>
          </a:prstGeom>
          <a:solidFill>
            <a:srgbClr val="B1BCC8"/>
          </a:solidFill>
          <a:ln w="9525" algn="ctr">
            <a:solidFill>
              <a:srgbClr val="A5B9B3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SUMMARY</a:t>
            </a:r>
            <a:r>
              <a:rPr lang="fr-FR" sz="2000" b="1" baseline="30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*</a:t>
            </a:r>
            <a:endParaRPr lang="fr-FR" sz="2400" b="1" baseline="30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356413" y="6189936"/>
            <a:ext cx="58474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C00000"/>
                </a:solidFill>
                <a:latin typeface="+mn-lt"/>
                <a:cs typeface="Tahoma" pitchFamily="34" charset="0"/>
              </a:rPr>
              <a:t>* </a:t>
            </a:r>
            <a:r>
              <a:rPr lang="en-GB" sz="900" dirty="0">
                <a:solidFill>
                  <a:srgbClr val="C00000"/>
                </a:solidFill>
                <a:latin typeface="+mn-lt"/>
                <a:cs typeface="Tahoma" pitchFamily="34" charset="0"/>
              </a:rPr>
              <a:t>please consult the full regulation text before you decide on any product changes</a:t>
            </a:r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872" y="110111"/>
            <a:ext cx="874793" cy="492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61320349"/>
      </p:ext>
    </p:extLst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l" defTabSz="914400" rtl="0" eaLnBrk="1" latinLnBrk="0" hangingPunct="1">
        <a:spcBef>
          <a:spcPct val="0"/>
        </a:spcBef>
        <a:buNone/>
        <a:defRPr lang="en-US" sz="3200" b="1" kern="1200" smtClean="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ts val="1800"/>
        </a:spcBef>
        <a:buFont typeface="Symbol" pitchFamily="18" charset="2"/>
        <a:buChar char=""/>
        <a:defRPr lang="en-US" sz="2000" kern="120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03238" indent="-250825" algn="l" defTabSz="914400" rtl="0" eaLnBrk="1" latinLnBrk="0" hangingPunct="1">
        <a:spcBef>
          <a:spcPts val="1800"/>
        </a:spcBef>
        <a:buClr>
          <a:schemeClr val="tx2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60425" indent="-317500" algn="l" defTabSz="914400" rtl="0" eaLnBrk="1" latinLnBrk="0" hangingPunct="1">
        <a:spcBef>
          <a:spcPts val="1800"/>
        </a:spcBef>
        <a:buSzPct val="90000"/>
        <a:buFont typeface="Arial" pitchFamily="34" charset="0"/>
        <a:buChar char="•"/>
        <a:defRPr lang="en-US" sz="2000" kern="120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93775" indent="-252413" algn="l" defTabSz="914400" rtl="0" eaLnBrk="1" latinLnBrk="0" hangingPunct="1">
        <a:spcBef>
          <a:spcPts val="1800"/>
        </a:spcBef>
        <a:buClr>
          <a:schemeClr val="tx2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219200" indent="-212725" algn="l" defTabSz="914400" rtl="0" eaLnBrk="1" latinLnBrk="0" hangingPunct="1">
        <a:spcBef>
          <a:spcPts val="1800"/>
        </a:spcBef>
        <a:buClr>
          <a:schemeClr val="tx2"/>
        </a:buClr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0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5F3AEBA5-C9FF-466B-ABE2-05021E3BD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Direct Vision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085409C-1C3F-4011-A586-D17AC5906C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N3G – Industry Proposals</a:t>
            </a:r>
            <a:endParaRPr lang="en-GB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C6DCA31-9DF3-47DC-B962-82F07DE252A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sv-SE" dirty="0"/>
              <a:t>18 November, 2020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7C78031-C752-459B-BB77-7AF8BE0854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err="1"/>
              <a:t>Acea</a:t>
            </a:r>
            <a:r>
              <a:rPr lang="en-GB" dirty="0"/>
              <a:t> working group truck safety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8C36B67-0F22-4E9C-8635-8A591D87B4C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VRU-</a:t>
            </a:r>
            <a:r>
              <a:rPr lang="en-GB" dirty="0" err="1"/>
              <a:t>Proxi</a:t>
            </a:r>
            <a:endParaRPr lang="en-GB" dirty="0"/>
          </a:p>
        </p:txBody>
      </p:sp>
      <p:sp>
        <p:nvSpPr>
          <p:cNvPr id="7" name="Rechthoek 6"/>
          <p:cNvSpPr/>
          <p:nvPr/>
        </p:nvSpPr>
        <p:spPr>
          <a:xfrm>
            <a:off x="335360" y="332656"/>
            <a:ext cx="460851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88" y="646139"/>
            <a:ext cx="1952004" cy="62262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9" descr="ACEA_OFFICIAL2_WORD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5639" y="618125"/>
            <a:ext cx="1764333" cy="741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kstvak 1"/>
          <p:cNvSpPr txBox="1"/>
          <p:nvPr/>
        </p:nvSpPr>
        <p:spPr>
          <a:xfrm>
            <a:off x="10179579" y="6237312"/>
            <a:ext cx="1862113" cy="30777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r>
              <a:rPr lang="nl-NL" sz="2000" b="1" dirty="0" smtClean="0">
                <a:solidFill>
                  <a:schemeClr val="bg1"/>
                </a:solidFill>
                <a:latin typeface="+mn-lt"/>
              </a:rPr>
              <a:t>VRU-Proxi-16-07</a:t>
            </a:r>
          </a:p>
        </p:txBody>
      </p:sp>
    </p:spTree>
    <p:extLst>
      <p:ext uri="{BB962C8B-B14F-4D97-AF65-F5344CB8AC3E}">
        <p14:creationId xmlns:p14="http://schemas.microsoft.com/office/powerpoint/2010/main" val="1276052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11656463" y="6636726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 fontScale="92500"/>
          </a:bodyPr>
          <a:lstStyle/>
          <a:p>
            <a:r>
              <a:rPr lang="en-GB" dirty="0"/>
              <a:t>Chassis/cab height Long haul versus N3G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7408" y="1340768"/>
            <a:ext cx="10729191" cy="4896544"/>
          </a:xfrm>
        </p:spPr>
        <p:txBody>
          <a:bodyPr/>
          <a:lstStyle/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Given the different basic needs between (non-AWD) N3G and long haulage vehicles, the following analysis apply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For </a:t>
            </a:r>
            <a:r>
              <a:rPr lang="en-GB" sz="2000" u="sng" dirty="0"/>
              <a:t>long haulage</a:t>
            </a:r>
            <a:r>
              <a:rPr lang="en-GB" sz="2000" dirty="0"/>
              <a:t> applications with </a:t>
            </a:r>
            <a:r>
              <a:rPr lang="en-GB" sz="2000" b="1" dirty="0"/>
              <a:t>flat floor cabs</a:t>
            </a:r>
            <a:r>
              <a:rPr lang="en-GB" sz="2000" dirty="0"/>
              <a:t> and </a:t>
            </a:r>
            <a:r>
              <a:rPr lang="en-GB" sz="2000" b="1" dirty="0"/>
              <a:t>normal-high chassis</a:t>
            </a:r>
            <a:r>
              <a:rPr lang="en-GB" sz="2000" dirty="0"/>
              <a:t>, the highest cab floor heights are at approximately </a:t>
            </a:r>
            <a:r>
              <a:rPr lang="en-GB" sz="2000" u="sng" dirty="0"/>
              <a:t>X mm</a:t>
            </a:r>
            <a:r>
              <a:rPr lang="en-GB" sz="2000" dirty="0"/>
              <a:t> *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For </a:t>
            </a:r>
            <a:r>
              <a:rPr lang="en-GB" sz="2000" u="sng" dirty="0"/>
              <a:t>non-AWD N3G</a:t>
            </a:r>
            <a:r>
              <a:rPr lang="en-GB" sz="2000" dirty="0"/>
              <a:t> applications with </a:t>
            </a:r>
            <a:r>
              <a:rPr lang="en-GB" sz="2000" b="1" dirty="0"/>
              <a:t>normal high cabs</a:t>
            </a:r>
            <a:r>
              <a:rPr lang="en-GB" sz="2000" dirty="0"/>
              <a:t>, with their </a:t>
            </a:r>
            <a:r>
              <a:rPr lang="en-GB" sz="2000" b="1" dirty="0"/>
              <a:t>higher chassis</a:t>
            </a:r>
            <a:r>
              <a:rPr lang="en-GB" sz="2000" dirty="0"/>
              <a:t>, the highest cab floor heights are found at approximately </a:t>
            </a:r>
            <a:r>
              <a:rPr lang="en-GB" sz="2000" u="sng" dirty="0"/>
              <a:t>X-100 mm</a:t>
            </a:r>
            <a:r>
              <a:rPr lang="en-GB" sz="2000" dirty="0"/>
              <a:t> **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A difference of </a:t>
            </a:r>
            <a:r>
              <a:rPr lang="en-GB" sz="2000" u="sng" dirty="0"/>
              <a:t>~100 mm</a:t>
            </a:r>
            <a:r>
              <a:rPr lang="en-GB" sz="2000" dirty="0"/>
              <a:t> in cab floor height at this level indicates a difference in direct vision volume of approximately </a:t>
            </a:r>
            <a:r>
              <a:rPr lang="en-GB" sz="2000" u="sng" dirty="0"/>
              <a:t>1 m</a:t>
            </a:r>
            <a:r>
              <a:rPr lang="en-GB" sz="2000" u="sng" baseline="30000" dirty="0"/>
              <a:t>3</a:t>
            </a:r>
            <a:r>
              <a:rPr lang="en-GB" sz="2000" dirty="0"/>
              <a:t>, provided everything else is kept constant</a:t>
            </a:r>
          </a:p>
          <a:p>
            <a:pPr marL="45720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dirty="0">
                <a:ea typeface="+mn-ea"/>
              </a:rPr>
              <a:t>This is valid in general, but differs slightly between manufacturers and designs and “the tail” of specifications may require further consideration</a:t>
            </a:r>
          </a:p>
        </p:txBody>
      </p:sp>
      <p:sp>
        <p:nvSpPr>
          <p:cNvPr id="6" name="Platshållare för innehåll 10">
            <a:extLst>
              <a:ext uri="{FF2B5EF4-FFF2-40B4-BE49-F238E27FC236}">
                <a16:creationId xmlns:a16="http://schemas.microsoft.com/office/drawing/2014/main" id="{3BFCAFF5-E69D-4CD4-807F-90E819E5192E}"/>
              </a:ext>
            </a:extLst>
          </p:cNvPr>
          <p:cNvSpPr txBox="1">
            <a:spLocks/>
          </p:cNvSpPr>
          <p:nvPr/>
        </p:nvSpPr>
        <p:spPr>
          <a:xfrm>
            <a:off x="377320" y="6237312"/>
            <a:ext cx="11349575" cy="26080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536575" indent="-268288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Tx/>
              <a:buChar char="−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893763" indent="-3571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Char char="−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258888" indent="-3651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Char char="−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616075" indent="-3571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Char char="−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974850" indent="-358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cania Office" panose="00000500000000000000" pitchFamily="2" charset="0"/>
              <a:buChar char="–"/>
              <a:defRPr sz="18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335213" indent="-3603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cania Office" panose="00000500000000000000" pitchFamily="2" charset="0"/>
              <a:buChar char="–"/>
              <a:defRPr sz="18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687638" indent="-3524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cania Office" panose="00000500000000000000" pitchFamily="2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048000" indent="-3603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cania Office" panose="00000500000000000000" pitchFamily="2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olidFill>
                  <a:schemeClr val="tx1"/>
                </a:solidFill>
              </a:rPr>
              <a:t>** N.B. higher cabs are also used in N3G to some content; “the tail”</a:t>
            </a:r>
          </a:p>
        </p:txBody>
      </p:sp>
      <p:sp>
        <p:nvSpPr>
          <p:cNvPr id="7" name="Platshållare för innehåll 10">
            <a:extLst>
              <a:ext uri="{FF2B5EF4-FFF2-40B4-BE49-F238E27FC236}">
                <a16:creationId xmlns:a16="http://schemas.microsoft.com/office/drawing/2014/main" id="{069B5D56-C484-478B-8524-60FCC71D4A0C}"/>
              </a:ext>
            </a:extLst>
          </p:cNvPr>
          <p:cNvSpPr txBox="1">
            <a:spLocks/>
          </p:cNvSpPr>
          <p:nvPr/>
        </p:nvSpPr>
        <p:spPr>
          <a:xfrm>
            <a:off x="377320" y="5976505"/>
            <a:ext cx="11349575" cy="26080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536575" indent="-268288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Tx/>
              <a:buChar char="−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893763" indent="-3571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Char char="−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258888" indent="-3651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Char char="−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616075" indent="-3571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Char char="−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974850" indent="-358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cania Office" panose="00000500000000000000" pitchFamily="2" charset="0"/>
              <a:buChar char="–"/>
              <a:defRPr sz="18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335213" indent="-3603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cania Office" panose="00000500000000000000" pitchFamily="2" charset="0"/>
              <a:buChar char="–"/>
              <a:defRPr sz="18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687638" indent="-3524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cania Office" panose="00000500000000000000" pitchFamily="2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048000" indent="-3603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cania Office" panose="00000500000000000000" pitchFamily="2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olidFill>
                  <a:schemeClr val="tx1"/>
                </a:solidFill>
              </a:rPr>
              <a:t>* N.B. vehicles not limited to 4,00 m total height can have higher total floor height</a:t>
            </a:r>
          </a:p>
        </p:txBody>
      </p:sp>
    </p:spTree>
    <p:extLst>
      <p:ext uri="{BB962C8B-B14F-4D97-AF65-F5344CB8AC3E}">
        <p14:creationId xmlns:p14="http://schemas.microsoft.com/office/powerpoint/2010/main" val="144541987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11656463" y="6636726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dirty="0"/>
              <a:t>Long haul versus N3G – General rule</a:t>
            </a:r>
          </a:p>
        </p:txBody>
      </p:sp>
      <p:grpSp>
        <p:nvGrpSpPr>
          <p:cNvPr id="7" name="Grupp 6">
            <a:extLst>
              <a:ext uri="{FF2B5EF4-FFF2-40B4-BE49-F238E27FC236}">
                <a16:creationId xmlns:a16="http://schemas.microsoft.com/office/drawing/2014/main" id="{8D788B36-0A11-4388-9AB4-E3D92C9B6E31}"/>
              </a:ext>
            </a:extLst>
          </p:cNvPr>
          <p:cNvGrpSpPr/>
          <p:nvPr/>
        </p:nvGrpSpPr>
        <p:grpSpPr>
          <a:xfrm>
            <a:off x="377320" y="2048308"/>
            <a:ext cx="11437359" cy="3299853"/>
            <a:chOff x="251459" y="2111683"/>
            <a:chExt cx="11437359" cy="3299853"/>
          </a:xfrm>
        </p:grpSpPr>
        <p:pic>
          <p:nvPicPr>
            <p:cNvPr id="8" name="Bildobjekt 7">
              <a:extLst>
                <a:ext uri="{FF2B5EF4-FFF2-40B4-BE49-F238E27FC236}">
                  <a16:creationId xmlns:a16="http://schemas.microsoft.com/office/drawing/2014/main" id="{2FC24F47-939F-427A-8EEC-397A6207BE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6342" r="6892" b="722"/>
            <a:stretch/>
          </p:blipFill>
          <p:spPr>
            <a:xfrm>
              <a:off x="251459" y="2111683"/>
              <a:ext cx="6758692" cy="3299846"/>
            </a:xfrm>
            <a:prstGeom prst="rect">
              <a:avLst/>
            </a:prstGeom>
          </p:spPr>
        </p:pic>
        <p:cxnSp>
          <p:nvCxnSpPr>
            <p:cNvPr id="9" name="Rak koppling 8">
              <a:extLst>
                <a:ext uri="{FF2B5EF4-FFF2-40B4-BE49-F238E27FC236}">
                  <a16:creationId xmlns:a16="http://schemas.microsoft.com/office/drawing/2014/main" id="{E5F3F50C-3468-472E-901C-B1EB623393BA}"/>
                </a:ext>
              </a:extLst>
            </p:cNvPr>
            <p:cNvCxnSpPr>
              <a:cxnSpLocks/>
            </p:cNvCxnSpPr>
            <p:nvPr/>
          </p:nvCxnSpPr>
          <p:spPr>
            <a:xfrm>
              <a:off x="839481" y="4256544"/>
              <a:ext cx="632260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Rak koppling 9">
              <a:extLst>
                <a:ext uri="{FF2B5EF4-FFF2-40B4-BE49-F238E27FC236}">
                  <a16:creationId xmlns:a16="http://schemas.microsoft.com/office/drawing/2014/main" id="{94D848E5-3E40-4B0A-A870-335589125162}"/>
                </a:ext>
              </a:extLst>
            </p:cNvPr>
            <p:cNvCxnSpPr>
              <a:cxnSpLocks/>
            </p:cNvCxnSpPr>
            <p:nvPr/>
          </p:nvCxnSpPr>
          <p:spPr>
            <a:xfrm>
              <a:off x="5213055" y="4113105"/>
              <a:ext cx="194903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Bildobjekt 10">
              <a:extLst>
                <a:ext uri="{FF2B5EF4-FFF2-40B4-BE49-F238E27FC236}">
                  <a16:creationId xmlns:a16="http://schemas.microsoft.com/office/drawing/2014/main" id="{0DD4C924-816B-47BA-A953-172CEF0D0C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6411" t="26012" r="14937" b="2566"/>
            <a:stretch/>
          </p:blipFill>
          <p:spPr>
            <a:xfrm>
              <a:off x="7162085" y="2111690"/>
              <a:ext cx="4526733" cy="3299846"/>
            </a:xfrm>
            <a:prstGeom prst="rect">
              <a:avLst/>
            </a:prstGeom>
          </p:spPr>
        </p:pic>
        <p:cxnSp>
          <p:nvCxnSpPr>
            <p:cNvPr id="12" name="Rak koppling 11">
              <a:extLst>
                <a:ext uri="{FF2B5EF4-FFF2-40B4-BE49-F238E27FC236}">
                  <a16:creationId xmlns:a16="http://schemas.microsoft.com/office/drawing/2014/main" id="{5A497C80-7D25-456F-A317-3F63936DCD9A}"/>
                </a:ext>
              </a:extLst>
            </p:cNvPr>
            <p:cNvCxnSpPr>
              <a:cxnSpLocks/>
            </p:cNvCxnSpPr>
            <p:nvPr/>
          </p:nvCxnSpPr>
          <p:spPr>
            <a:xfrm>
              <a:off x="7010151" y="4380933"/>
              <a:ext cx="459088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ak koppling 12">
              <a:extLst>
                <a:ext uri="{FF2B5EF4-FFF2-40B4-BE49-F238E27FC236}">
                  <a16:creationId xmlns:a16="http://schemas.microsoft.com/office/drawing/2014/main" id="{7D97A683-CBAC-441A-95FE-CA95CBEB98AB}"/>
                </a:ext>
              </a:extLst>
            </p:cNvPr>
            <p:cNvCxnSpPr>
              <a:cxnSpLocks/>
            </p:cNvCxnSpPr>
            <p:nvPr/>
          </p:nvCxnSpPr>
          <p:spPr>
            <a:xfrm>
              <a:off x="7010151" y="4033045"/>
              <a:ext cx="243077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Rak koppling 13">
              <a:extLst>
                <a:ext uri="{FF2B5EF4-FFF2-40B4-BE49-F238E27FC236}">
                  <a16:creationId xmlns:a16="http://schemas.microsoft.com/office/drawing/2014/main" id="{B0CA1AF0-52A3-4128-ACC3-DA9FE4C8BFC7}"/>
                </a:ext>
              </a:extLst>
            </p:cNvPr>
            <p:cNvCxnSpPr>
              <a:cxnSpLocks/>
            </p:cNvCxnSpPr>
            <p:nvPr/>
          </p:nvCxnSpPr>
          <p:spPr>
            <a:xfrm>
              <a:off x="908891" y="5045139"/>
              <a:ext cx="1069214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Rak koppling 14">
              <a:extLst>
                <a:ext uri="{FF2B5EF4-FFF2-40B4-BE49-F238E27FC236}">
                  <a16:creationId xmlns:a16="http://schemas.microsoft.com/office/drawing/2014/main" id="{E51C703A-C6C0-4CA7-BFB3-26284A1EFD15}"/>
                </a:ext>
              </a:extLst>
            </p:cNvPr>
            <p:cNvCxnSpPr/>
            <p:nvPr/>
          </p:nvCxnSpPr>
          <p:spPr>
            <a:xfrm>
              <a:off x="8246269" y="2814638"/>
              <a:ext cx="0" cy="54054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Platshållare för innehåll 10">
            <a:extLst>
              <a:ext uri="{FF2B5EF4-FFF2-40B4-BE49-F238E27FC236}">
                <a16:creationId xmlns:a16="http://schemas.microsoft.com/office/drawing/2014/main" id="{147C3162-1326-41E0-BC2B-659A12EDBDD5}"/>
              </a:ext>
            </a:extLst>
          </p:cNvPr>
          <p:cNvSpPr txBox="1">
            <a:spLocks/>
          </p:cNvSpPr>
          <p:nvPr/>
        </p:nvSpPr>
        <p:spPr>
          <a:xfrm>
            <a:off x="377320" y="5615982"/>
            <a:ext cx="11349575" cy="6226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536575" indent="-268288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Tx/>
              <a:buChar char="−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893763" indent="-3571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Char char="−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258888" indent="-3651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Char char="−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616075" indent="-3571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Char char="−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974850" indent="-358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cania Office" panose="00000500000000000000" pitchFamily="2" charset="0"/>
              <a:buChar char="–"/>
              <a:defRPr sz="18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335213" indent="-3603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cania Office" panose="00000500000000000000" pitchFamily="2" charset="0"/>
              <a:buChar char="–"/>
              <a:defRPr sz="18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687638" indent="-3524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cania Office" panose="00000500000000000000" pitchFamily="2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048000" indent="-3603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cania Office" panose="00000500000000000000" pitchFamily="2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olidFill>
                  <a:schemeClr val="tx1"/>
                </a:solidFill>
              </a:rPr>
              <a:t>N3G (left) has higher chassis height than Long haul tractors (right)</a:t>
            </a:r>
          </a:p>
          <a:p>
            <a:pPr marL="0" indent="0">
              <a:buNone/>
            </a:pPr>
            <a:r>
              <a:rPr lang="en-GB" sz="1600" dirty="0">
                <a:solidFill>
                  <a:schemeClr val="tx1"/>
                </a:solidFill>
              </a:rPr>
              <a:t>The higher cabs that are normally used in Long haul however most often result in a higher total cab floor height, as indicated above</a:t>
            </a:r>
          </a:p>
        </p:txBody>
      </p:sp>
    </p:spTree>
    <p:extLst>
      <p:ext uri="{BB962C8B-B14F-4D97-AF65-F5344CB8AC3E}">
        <p14:creationId xmlns:p14="http://schemas.microsoft.com/office/powerpoint/2010/main" val="2998562766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11656463" y="6636726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dirty="0"/>
              <a:t>N3G summary and proposals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7408" y="1328736"/>
            <a:ext cx="10801200" cy="4896544"/>
          </a:xfrm>
        </p:spPr>
        <p:txBody>
          <a:bodyPr/>
          <a:lstStyle/>
          <a:p>
            <a:pPr marL="0" lvl="1" indent="0">
              <a:lnSpc>
                <a:spcPct val="110000"/>
              </a:lnSpc>
              <a:buSzPct val="130000"/>
              <a:buNone/>
            </a:pPr>
            <a:r>
              <a:rPr lang="en-GB" dirty="0"/>
              <a:t>The following three proposals are possible:</a:t>
            </a:r>
          </a:p>
          <a:p>
            <a:pPr marL="0" lvl="1" indent="0">
              <a:lnSpc>
                <a:spcPct val="110000"/>
              </a:lnSpc>
              <a:buSzPct val="130000"/>
              <a:buNone/>
            </a:pPr>
            <a:endParaRPr lang="en-GB" sz="1200" dirty="0"/>
          </a:p>
          <a:p>
            <a:pPr marL="457200" indent="-457200">
              <a:lnSpc>
                <a:spcPct val="110000"/>
              </a:lnSpc>
              <a:buSzPct val="130000"/>
              <a:buFont typeface="+mj-lt"/>
              <a:buAutoNum type="arabicPeriod"/>
            </a:pPr>
            <a:r>
              <a:rPr lang="en-GB" sz="2400" dirty="0">
                <a:solidFill>
                  <a:schemeClr val="tx1"/>
                </a:solidFill>
              </a:rPr>
              <a:t>Introduce a third </a:t>
            </a:r>
            <a:r>
              <a:rPr lang="en-GB" sz="2400" u="sng" dirty="0">
                <a:solidFill>
                  <a:schemeClr val="tx1"/>
                </a:solidFill>
              </a:rPr>
              <a:t>level B+</a:t>
            </a:r>
            <a:r>
              <a:rPr lang="en-GB" sz="2400" dirty="0">
                <a:solidFill>
                  <a:schemeClr val="tx1"/>
                </a:solidFill>
              </a:rPr>
              <a:t> group, with a limit value </a:t>
            </a:r>
            <a:r>
              <a:rPr lang="en-GB" sz="2400" u="sng" dirty="0">
                <a:solidFill>
                  <a:schemeClr val="tx1"/>
                </a:solidFill>
              </a:rPr>
              <a:t>1 m</a:t>
            </a:r>
            <a:r>
              <a:rPr lang="en-GB" sz="2400" u="sng" baseline="30000" dirty="0">
                <a:solidFill>
                  <a:schemeClr val="tx1"/>
                </a:solidFill>
              </a:rPr>
              <a:t>3</a:t>
            </a:r>
            <a:r>
              <a:rPr lang="en-GB" sz="2400" u="sng" dirty="0">
                <a:solidFill>
                  <a:schemeClr val="tx1"/>
                </a:solidFill>
              </a:rPr>
              <a:t> above level B</a:t>
            </a:r>
            <a:r>
              <a:rPr lang="en-GB" sz="2400" dirty="0">
                <a:solidFill>
                  <a:schemeClr val="tx1"/>
                </a:solidFill>
              </a:rPr>
              <a:t> group threshold for </a:t>
            </a:r>
            <a:r>
              <a:rPr lang="en-GB" sz="2400" u="sng" dirty="0">
                <a:solidFill>
                  <a:schemeClr val="tx1"/>
                </a:solidFill>
              </a:rPr>
              <a:t>non-AWD N3G</a:t>
            </a:r>
            <a:r>
              <a:rPr lang="en-GB" sz="2400" dirty="0">
                <a:solidFill>
                  <a:schemeClr val="tx1"/>
                </a:solidFill>
              </a:rPr>
              <a:t> vehicles, </a:t>
            </a:r>
            <a:r>
              <a:rPr lang="en-GB" sz="2400" u="sng" dirty="0">
                <a:solidFill>
                  <a:schemeClr val="tx1"/>
                </a:solidFill>
              </a:rPr>
              <a:t>AWD</a:t>
            </a:r>
            <a:r>
              <a:rPr lang="en-GB" sz="2400" dirty="0">
                <a:solidFill>
                  <a:schemeClr val="tx1"/>
                </a:solidFill>
              </a:rPr>
              <a:t> vehicles in </a:t>
            </a:r>
            <a:r>
              <a:rPr lang="en-GB" sz="2400" u="sng" dirty="0">
                <a:solidFill>
                  <a:schemeClr val="tx1"/>
                </a:solidFill>
              </a:rPr>
              <a:t>level B</a:t>
            </a:r>
            <a:r>
              <a:rPr lang="en-GB" sz="2400" dirty="0">
                <a:solidFill>
                  <a:schemeClr val="tx1"/>
                </a:solidFill>
              </a:rPr>
              <a:t> group</a:t>
            </a:r>
          </a:p>
          <a:p>
            <a:pPr marL="1200150" lvl="1" indent="-457200">
              <a:lnSpc>
                <a:spcPct val="110000"/>
              </a:lnSpc>
              <a:buSzPct val="130000"/>
            </a:pPr>
            <a:r>
              <a:rPr lang="en-GB" sz="2000" dirty="0"/>
              <a:t>Technology neutral: same cab improvements as long haulage (Level B group) guaranteed</a:t>
            </a:r>
            <a:endParaRPr lang="en-GB" sz="20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10000"/>
              </a:lnSpc>
              <a:buSzPct val="130000"/>
              <a:buFont typeface="+mj-lt"/>
              <a:buAutoNum type="arabicPeriod"/>
            </a:pPr>
            <a:r>
              <a:rPr lang="en-GB" sz="2400" dirty="0">
                <a:solidFill>
                  <a:schemeClr val="tx1"/>
                </a:solidFill>
              </a:rPr>
              <a:t>N3G vehicles qualified through the </a:t>
            </a:r>
            <a:r>
              <a:rPr lang="en-GB" sz="2400" u="sng" dirty="0">
                <a:solidFill>
                  <a:schemeClr val="tx1"/>
                </a:solidFill>
              </a:rPr>
              <a:t>attack angle</a:t>
            </a:r>
            <a:r>
              <a:rPr lang="en-GB" sz="2400" dirty="0">
                <a:solidFill>
                  <a:schemeClr val="tx1"/>
                </a:solidFill>
              </a:rPr>
              <a:t> (≥25°) – </a:t>
            </a:r>
            <a:r>
              <a:rPr lang="en-GB" sz="2400" u="sng" dirty="0">
                <a:solidFill>
                  <a:schemeClr val="tx1"/>
                </a:solidFill>
              </a:rPr>
              <a:t>level B</a:t>
            </a:r>
            <a:r>
              <a:rPr lang="en-GB" sz="2400" dirty="0">
                <a:solidFill>
                  <a:schemeClr val="tx1"/>
                </a:solidFill>
              </a:rPr>
              <a:t> group</a:t>
            </a:r>
          </a:p>
          <a:p>
            <a:pPr marL="1200150" lvl="1" indent="-457200">
              <a:lnSpc>
                <a:spcPct val="110000"/>
              </a:lnSpc>
              <a:buSzPct val="130000"/>
            </a:pPr>
            <a:r>
              <a:rPr lang="en-GB" sz="2000" dirty="0"/>
              <a:t>Provide clarity but is not future proof due to potential FUP requirement</a:t>
            </a:r>
          </a:p>
          <a:p>
            <a:pPr marL="457200" indent="-457200">
              <a:lnSpc>
                <a:spcPct val="110000"/>
              </a:lnSpc>
              <a:buSzPct val="130000"/>
              <a:buFont typeface="+mj-lt"/>
              <a:buAutoNum type="arabicPeriod"/>
            </a:pPr>
            <a:r>
              <a:rPr lang="en-GB" sz="2400" dirty="0">
                <a:solidFill>
                  <a:schemeClr val="tx1"/>
                </a:solidFill>
              </a:rPr>
              <a:t>N3G vehicles qualified through </a:t>
            </a:r>
            <a:r>
              <a:rPr lang="en-GB" sz="2400" u="sng" dirty="0">
                <a:solidFill>
                  <a:schemeClr val="tx1"/>
                </a:solidFill>
              </a:rPr>
              <a:t>front ground clearance</a:t>
            </a:r>
            <a:r>
              <a:rPr lang="en-GB" sz="2400" dirty="0">
                <a:solidFill>
                  <a:schemeClr val="tx1"/>
                </a:solidFill>
              </a:rPr>
              <a:t> (≥250 mm) – </a:t>
            </a:r>
            <a:r>
              <a:rPr lang="en-GB" sz="2400" u="sng" dirty="0">
                <a:solidFill>
                  <a:schemeClr val="tx1"/>
                </a:solidFill>
              </a:rPr>
              <a:t>level B</a:t>
            </a:r>
            <a:r>
              <a:rPr lang="en-GB" sz="2400" dirty="0">
                <a:solidFill>
                  <a:schemeClr val="tx1"/>
                </a:solidFill>
              </a:rPr>
              <a:t> group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+mj-lt"/>
              <a:buChar char="–"/>
            </a:pPr>
            <a:r>
              <a:rPr lang="en-GB" sz="2000" dirty="0"/>
              <a:t>Provide clarity and is future proof to FUP requirement</a:t>
            </a:r>
          </a:p>
        </p:txBody>
      </p:sp>
    </p:spTree>
    <p:extLst>
      <p:ext uri="{BB962C8B-B14F-4D97-AF65-F5344CB8AC3E}">
        <p14:creationId xmlns:p14="http://schemas.microsoft.com/office/powerpoint/2010/main" val="31053155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dirty="0"/>
              <a:t>Direct Vision – N3 Differentiation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7408" y="1340768"/>
            <a:ext cx="10729191" cy="4968552"/>
          </a:xfrm>
        </p:spPr>
        <p:txBody>
          <a:bodyPr/>
          <a:lstStyle/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A division of the direct vision requirement between vehicles that are more likely to run in cities (Level A) and vehicles that very seldomly or never enter a city (Level B) is proposed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Different thresholds should apply for the different vehicle groups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Proposal based on a few basic vehicle characteristics and leverage on a similar division done in the EU CO2 Regulations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N3G vehicles are handled in this proposal</a:t>
            </a:r>
          </a:p>
        </p:txBody>
      </p:sp>
    </p:spTree>
    <p:extLst>
      <p:ext uri="{BB962C8B-B14F-4D97-AF65-F5344CB8AC3E}">
        <p14:creationId xmlns:p14="http://schemas.microsoft.com/office/powerpoint/2010/main" val="27756632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spc="-125" dirty="0"/>
              <a:t>What is N3G – heavy off-road truck?</a:t>
            </a:r>
            <a:endParaRPr lang="en-GB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7408" y="1340768"/>
            <a:ext cx="11089232" cy="4968552"/>
          </a:xfrm>
        </p:spPr>
        <p:txBody>
          <a:bodyPr/>
          <a:lstStyle/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An off-road vehicle is per definition one that qualifies into (sub)category G according to Annex I of Regulation (EU) 2018/858 and paragraph 2.8 of UN ECE Consolidated Resolution on the Construction of Vehicles (R.E.3)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Underlying need is to ensure off-road driving capacities and obstacle avoidance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N3G vehicles – off-road classified heavy trucks – are exempted from, or have less strict requirements in, a number of regulations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E.g. FUP (R93), RUP (R58), Noise (R51), Brakes (R13), Lights (R48), External Projections (R61)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Underlying reason is that the needs for off-road driving capacities and obstacle avoidance hinder some equipment to be mounted and makes some functions inappropriate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When derived from an N3, many of those requirements are still fulfilled by the N3G vehicle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1"/>
                </a:solidFill>
              </a:rPr>
              <a:t>N.B. </a:t>
            </a:r>
            <a:r>
              <a:rPr lang="en-GB" sz="2400" dirty="0">
                <a:solidFill>
                  <a:schemeClr val="tx1"/>
                </a:solidFill>
              </a:rPr>
              <a:t>A construction vehicle is not per definition an off-road vehicle – </a:t>
            </a:r>
            <a:br>
              <a:rPr lang="en-GB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most tipper and mixer trucks sold do not qualify into the N3G definition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F26AF7CF-FE70-4E04-99F6-CEB77EB07F2D}"/>
              </a:ext>
            </a:extLst>
          </p:cNvPr>
          <p:cNvSpPr/>
          <p:nvPr/>
        </p:nvSpPr>
        <p:spPr>
          <a:xfrm>
            <a:off x="767407" y="5598818"/>
            <a:ext cx="10729191" cy="852705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692629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spc="-125" dirty="0"/>
              <a:t>N3G ≠ construction vehicle</a:t>
            </a:r>
            <a:endParaRPr lang="en-GB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7408" y="1340769"/>
            <a:ext cx="10729191" cy="945232"/>
          </a:xfrm>
        </p:spPr>
        <p:txBody>
          <a:bodyPr/>
          <a:lstStyle/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A construction vehicle is not per definition an off-road vehicle – most tipper and mixer trucks sold do not qualify into the N3G definition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88B80B14-B4B0-4041-B8A6-6CDB29AA628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9188" y="2359173"/>
            <a:ext cx="5247988" cy="3014043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E079C902-982F-4F01-A71B-290F0B767DB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400" y="2359173"/>
            <a:ext cx="5247989" cy="3014042"/>
          </a:xfrm>
          <a:prstGeom prst="rect">
            <a:avLst/>
          </a:prstGeom>
        </p:spPr>
      </p:pic>
      <p:sp>
        <p:nvSpPr>
          <p:cNvPr id="10" name="object 3">
            <a:extLst>
              <a:ext uri="{FF2B5EF4-FFF2-40B4-BE49-F238E27FC236}">
                <a16:creationId xmlns:a16="http://schemas.microsoft.com/office/drawing/2014/main" id="{DBAAE8ED-ADA6-4931-AAF7-57F077301C21}"/>
              </a:ext>
            </a:extLst>
          </p:cNvPr>
          <p:cNvSpPr txBox="1"/>
          <p:nvPr/>
        </p:nvSpPr>
        <p:spPr>
          <a:xfrm>
            <a:off x="533400" y="5531416"/>
            <a:ext cx="5247989" cy="80438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2865" marR="68580">
              <a:lnSpc>
                <a:spcPct val="110000"/>
              </a:lnSpc>
              <a:spcBef>
                <a:spcPts val="95"/>
              </a:spcBef>
              <a:buSzPct val="129166"/>
              <a:tabLst>
                <a:tab pos="520065" algn="l"/>
                <a:tab pos="520700" algn="l"/>
              </a:tabLst>
            </a:pPr>
            <a:r>
              <a:rPr lang="en-GB" sz="2400" dirty="0">
                <a:latin typeface="+mn-lt"/>
                <a:cs typeface="Corbel"/>
              </a:rPr>
              <a:t>N3 construction vehicle</a:t>
            </a:r>
            <a:br>
              <a:rPr lang="en-GB" sz="2400" dirty="0">
                <a:latin typeface="+mn-lt"/>
                <a:cs typeface="Corbel"/>
              </a:rPr>
            </a:br>
            <a:r>
              <a:rPr lang="en-GB" sz="2400" dirty="0">
                <a:latin typeface="+mn-lt"/>
                <a:cs typeface="Corbel"/>
              </a:rPr>
              <a:t>N.B. relatively low chassis/cab height</a:t>
            </a:r>
          </a:p>
        </p:txBody>
      </p:sp>
      <p:sp>
        <p:nvSpPr>
          <p:cNvPr id="11" name="object 3">
            <a:extLst>
              <a:ext uri="{FF2B5EF4-FFF2-40B4-BE49-F238E27FC236}">
                <a16:creationId xmlns:a16="http://schemas.microsoft.com/office/drawing/2014/main" id="{759334F1-C53A-492C-9250-EFF28F3F68C6}"/>
              </a:ext>
            </a:extLst>
          </p:cNvPr>
          <p:cNvSpPr txBox="1"/>
          <p:nvPr/>
        </p:nvSpPr>
        <p:spPr>
          <a:xfrm>
            <a:off x="6439187" y="5531416"/>
            <a:ext cx="5247989" cy="80438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2865" marR="68580">
              <a:lnSpc>
                <a:spcPct val="110000"/>
              </a:lnSpc>
              <a:spcBef>
                <a:spcPts val="95"/>
              </a:spcBef>
              <a:buSzPct val="129166"/>
              <a:tabLst>
                <a:tab pos="520065" algn="l"/>
                <a:tab pos="520700" algn="l"/>
              </a:tabLst>
            </a:pPr>
            <a:r>
              <a:rPr lang="en-GB" sz="2400" dirty="0">
                <a:latin typeface="+mn-lt"/>
                <a:cs typeface="Corbel"/>
              </a:rPr>
              <a:t>N3G construction vehicle</a:t>
            </a:r>
            <a:br>
              <a:rPr lang="en-GB" sz="2400" dirty="0">
                <a:latin typeface="+mn-lt"/>
                <a:cs typeface="Corbel"/>
              </a:rPr>
            </a:br>
            <a:r>
              <a:rPr lang="en-GB" sz="2400" dirty="0">
                <a:latin typeface="+mn-lt"/>
                <a:cs typeface="Corbel"/>
              </a:rPr>
              <a:t>N.B. relatively high chassis/cab height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671308AD-F43D-4E81-BE20-2190A7FF18EE}"/>
              </a:ext>
            </a:extLst>
          </p:cNvPr>
          <p:cNvSpPr/>
          <p:nvPr/>
        </p:nvSpPr>
        <p:spPr>
          <a:xfrm>
            <a:off x="6480720" y="2420888"/>
            <a:ext cx="3287688" cy="752514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Bef>
                <a:spcPct val="20000"/>
              </a:spcBef>
              <a:buSzPct val="130000"/>
            </a:pPr>
            <a:r>
              <a:rPr lang="en-GB" sz="2000" b="1" i="1" kern="0" dirty="0">
                <a:solidFill>
                  <a:srgbClr val="FF0000"/>
                </a:solidFill>
                <a:latin typeface="Corbel"/>
                <a:cs typeface="Times New Roman"/>
              </a:rPr>
              <a:t>Machinery on wheels</a:t>
            </a:r>
            <a:r>
              <a:rPr lang="en-GB" sz="2000" b="1" kern="0" dirty="0">
                <a:solidFill>
                  <a:srgbClr val="FF0000"/>
                </a:solidFill>
                <a:latin typeface="Corbel"/>
                <a:cs typeface="Times New Roman"/>
              </a:rPr>
              <a:t>: </a:t>
            </a:r>
            <a:br>
              <a:rPr lang="en-GB" sz="2000" b="1" kern="0" dirty="0">
                <a:solidFill>
                  <a:srgbClr val="FF0000"/>
                </a:solidFill>
                <a:latin typeface="Corbel"/>
                <a:cs typeface="Times New Roman"/>
              </a:rPr>
            </a:br>
            <a:r>
              <a:rPr lang="en-GB" sz="2000" b="1" kern="0" dirty="0">
                <a:solidFill>
                  <a:srgbClr val="FF0000"/>
                </a:solidFill>
                <a:latin typeface="Corbel"/>
                <a:cs typeface="Times New Roman"/>
              </a:rPr>
              <a:t>Small fleet and low mileage</a:t>
            </a:r>
          </a:p>
        </p:txBody>
      </p:sp>
    </p:spTree>
    <p:extLst>
      <p:ext uri="{BB962C8B-B14F-4D97-AF65-F5344CB8AC3E}">
        <p14:creationId xmlns:p14="http://schemas.microsoft.com/office/powerpoint/2010/main" val="1126969144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spc="-125" dirty="0"/>
              <a:t>N3G – Regulation (EU) 2018/858</a:t>
            </a:r>
            <a:r>
              <a:rPr lang="en-GB" sz="4400" dirty="0"/>
              <a:t> (and R.E.3)</a:t>
            </a:r>
            <a:endParaRPr lang="en-GB" dirty="0"/>
          </a:p>
        </p:txBody>
      </p:sp>
      <p:grpSp>
        <p:nvGrpSpPr>
          <p:cNvPr id="4" name="Grupp 3">
            <a:extLst>
              <a:ext uri="{FF2B5EF4-FFF2-40B4-BE49-F238E27FC236}">
                <a16:creationId xmlns:a16="http://schemas.microsoft.com/office/drawing/2014/main" id="{B8C6D279-D56D-4FD9-9BB3-B1FA74AB8C44}"/>
              </a:ext>
            </a:extLst>
          </p:cNvPr>
          <p:cNvGrpSpPr/>
          <p:nvPr/>
        </p:nvGrpSpPr>
        <p:grpSpPr>
          <a:xfrm>
            <a:off x="152400" y="1212945"/>
            <a:ext cx="11810492" cy="4952359"/>
            <a:chOff x="152400" y="1212945"/>
            <a:chExt cx="11810492" cy="4952359"/>
          </a:xfrm>
        </p:grpSpPr>
        <p:pic>
          <p:nvPicPr>
            <p:cNvPr id="2" name="Bildobjekt 1">
              <a:extLst>
                <a:ext uri="{FF2B5EF4-FFF2-40B4-BE49-F238E27FC236}">
                  <a16:creationId xmlns:a16="http://schemas.microsoft.com/office/drawing/2014/main" id="{864A1156-FB31-42BE-A364-030883F6AD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7646" y="1212945"/>
              <a:ext cx="10980000" cy="4952359"/>
            </a:xfrm>
            <a:prstGeom prst="rect">
              <a:avLst/>
            </a:prstGeom>
          </p:spPr>
        </p:pic>
        <p:sp>
          <p:nvSpPr>
            <p:cNvPr id="16" name="Rektangel 15">
              <a:extLst>
                <a:ext uri="{FF2B5EF4-FFF2-40B4-BE49-F238E27FC236}">
                  <a16:creationId xmlns:a16="http://schemas.microsoft.com/office/drawing/2014/main" id="{2432C6A8-0C39-4738-A7E2-3F6CAF051E27}"/>
                </a:ext>
              </a:extLst>
            </p:cNvPr>
            <p:cNvSpPr/>
            <p:nvPr/>
          </p:nvSpPr>
          <p:spPr>
            <a:xfrm>
              <a:off x="152400" y="2571750"/>
              <a:ext cx="11810492" cy="2076450"/>
            </a:xfrm>
            <a:prstGeom prst="rect">
              <a:avLst/>
            </a:prstGeom>
            <a:solidFill>
              <a:sysClr val="window" lastClr="FFFFFF">
                <a:alpha val="6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" name="Rektangel 7">
            <a:extLst>
              <a:ext uri="{FF2B5EF4-FFF2-40B4-BE49-F238E27FC236}">
                <a16:creationId xmlns:a16="http://schemas.microsoft.com/office/drawing/2014/main" id="{D33D35F4-F883-4090-8BE2-D113E0C9A8E9}"/>
              </a:ext>
            </a:extLst>
          </p:cNvPr>
          <p:cNvSpPr/>
          <p:nvPr/>
        </p:nvSpPr>
        <p:spPr>
          <a:xfrm>
            <a:off x="4925865" y="5177048"/>
            <a:ext cx="6570735" cy="936104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7351428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11656463" y="6636726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dirty="0"/>
              <a:t>N3G – not possible to “phase out”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7408" y="1340768"/>
            <a:ext cx="10729191" cy="4896544"/>
          </a:xfrm>
        </p:spPr>
        <p:txBody>
          <a:bodyPr/>
          <a:lstStyle/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N3G operation in relevant operations and locations, </a:t>
            </a:r>
            <a:r>
              <a:rPr lang="en-GB" sz="2400" i="1" dirty="0">
                <a:solidFill>
                  <a:schemeClr val="tx1"/>
                </a:solidFill>
              </a:rPr>
              <a:t>non exhaustive</a:t>
            </a:r>
            <a:endParaRPr lang="en-GB" sz="2400" dirty="0">
              <a:solidFill>
                <a:schemeClr val="tx1"/>
              </a:solidFill>
            </a:endParaRP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Forestry in Scandinavia and South Africa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Open pit mining in Australia and Malaysia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Underground mining in South Africa and Sweden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Reclaiming land from the sea in the Netherlands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Road construction in Siberia during flooding in the spring 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Defence operation all over the world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Construction sites all over the world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i="1" dirty="0"/>
              <a:t>City construction and waste handling to a low extent, in particular UK</a:t>
            </a:r>
          </a:p>
        </p:txBody>
      </p:sp>
    </p:spTree>
    <p:extLst>
      <p:ext uri="{BB962C8B-B14F-4D97-AF65-F5344CB8AC3E}">
        <p14:creationId xmlns:p14="http://schemas.microsoft.com/office/powerpoint/2010/main" val="1988249778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11656463" y="6636726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dirty="0"/>
              <a:t>Direct vision – performance Analysis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7408" y="1340768"/>
            <a:ext cx="10729191" cy="4896544"/>
          </a:xfrm>
        </p:spPr>
        <p:txBody>
          <a:bodyPr/>
          <a:lstStyle/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Achieving a high direct vision performance, according to the volumetric method, requires the chassis/cab height to be low, since direct vision performance is built up from a combination of: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+mj-lt"/>
              <a:buAutoNum type="arabicPeriod"/>
            </a:pPr>
            <a:r>
              <a:rPr lang="en-GB" sz="2000" dirty="0">
                <a:solidFill>
                  <a:schemeClr val="tx1"/>
                </a:solidFill>
              </a:rPr>
              <a:t>Chassis/cab height (driver’s position height)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+mj-lt"/>
              <a:buAutoNum type="arabicPeriod"/>
            </a:pPr>
            <a:r>
              <a:rPr lang="en-GB" sz="2000" dirty="0">
                <a:solidFill>
                  <a:schemeClr val="tx1"/>
                </a:solidFill>
              </a:rPr>
              <a:t>Cab design specificities (i-panel, doors, windows, driver’s longitudinal position…)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…in which parameter 1, chassis/cab height, has the predominant influence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the higher chassis/cab height, the lower the direct vision performance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Parameter 1 is a customer choice based on their operational needs</a:t>
            </a:r>
            <a:endParaRPr lang="en-GB" sz="2000" dirty="0"/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Parameter 2 can be influenced by the OEM by considerable redesigns of the cab and/or additional medium-heavy development work</a:t>
            </a:r>
          </a:p>
        </p:txBody>
      </p:sp>
    </p:spTree>
    <p:extLst>
      <p:ext uri="{BB962C8B-B14F-4D97-AF65-F5344CB8AC3E}">
        <p14:creationId xmlns:p14="http://schemas.microsoft.com/office/powerpoint/2010/main" val="52115653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11656463" y="6636726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 fontScale="92500"/>
          </a:bodyPr>
          <a:lstStyle/>
          <a:p>
            <a:r>
              <a:rPr lang="en-GB" dirty="0"/>
              <a:t>Direct vision – </a:t>
            </a:r>
            <a:r>
              <a:rPr lang="en-GB" sz="4800" dirty="0"/>
              <a:t>Chassis/cab height </a:t>
            </a:r>
            <a:r>
              <a:rPr lang="en-GB" dirty="0"/>
              <a:t>Analysis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7408" y="1351654"/>
            <a:ext cx="10729191" cy="1788269"/>
          </a:xfrm>
        </p:spPr>
        <p:txBody>
          <a:bodyPr/>
          <a:lstStyle/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The most predominantly influencing parameter (1) is the sum of</a:t>
            </a:r>
          </a:p>
          <a:p>
            <a:pPr marL="1125537" lvl="2" indent="-457200">
              <a:buFont typeface="+mj-lt"/>
              <a:buAutoNum type="alphaLcParenR"/>
            </a:pPr>
            <a:r>
              <a:rPr lang="en-GB" sz="2000" dirty="0"/>
              <a:t>Chassis height, i.e. size of axle drop, height of suspension and wheel size</a:t>
            </a:r>
          </a:p>
          <a:p>
            <a:pPr marL="1125537" lvl="2" indent="-457200">
              <a:buFont typeface="+mj-lt"/>
              <a:buAutoNum type="alphaLcParenR"/>
            </a:pPr>
            <a:r>
              <a:rPr lang="en-GB" sz="2000" dirty="0"/>
              <a:t>Cab floor height over the chassis</a:t>
            </a:r>
          </a:p>
        </p:txBody>
      </p:sp>
      <p:grpSp>
        <p:nvGrpSpPr>
          <p:cNvPr id="6" name="Grupp 5">
            <a:extLst>
              <a:ext uri="{FF2B5EF4-FFF2-40B4-BE49-F238E27FC236}">
                <a16:creationId xmlns:a16="http://schemas.microsoft.com/office/drawing/2014/main" id="{975C7AB1-CA85-4FB9-B7F8-66086A227537}"/>
              </a:ext>
            </a:extLst>
          </p:cNvPr>
          <p:cNvGrpSpPr/>
          <p:nvPr/>
        </p:nvGrpSpPr>
        <p:grpSpPr>
          <a:xfrm>
            <a:off x="252690" y="3089711"/>
            <a:ext cx="5633760" cy="3034952"/>
            <a:chOff x="252690" y="3301901"/>
            <a:chExt cx="5633760" cy="3034952"/>
          </a:xfrm>
        </p:grpSpPr>
        <p:grpSp>
          <p:nvGrpSpPr>
            <p:cNvPr id="7" name="Grupp 6">
              <a:extLst>
                <a:ext uri="{FF2B5EF4-FFF2-40B4-BE49-F238E27FC236}">
                  <a16:creationId xmlns:a16="http://schemas.microsoft.com/office/drawing/2014/main" id="{0D488994-AED4-4C4B-9571-A78CDE3FB858}"/>
                </a:ext>
              </a:extLst>
            </p:cNvPr>
            <p:cNvGrpSpPr/>
            <p:nvPr/>
          </p:nvGrpSpPr>
          <p:grpSpPr>
            <a:xfrm>
              <a:off x="285750" y="3301901"/>
              <a:ext cx="5600700" cy="2495649"/>
              <a:chOff x="285750" y="3301901"/>
              <a:chExt cx="5600700" cy="2495649"/>
            </a:xfrm>
          </p:grpSpPr>
          <p:pic>
            <p:nvPicPr>
              <p:cNvPr id="13" name="Bildobjekt 12">
                <a:extLst>
                  <a:ext uri="{FF2B5EF4-FFF2-40B4-BE49-F238E27FC236}">
                    <a16:creationId xmlns:a16="http://schemas.microsoft.com/office/drawing/2014/main" id="{CCFB3782-668A-4E77-96CB-6CD8BC615D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5936" y="3301901"/>
                <a:ext cx="5030379" cy="2495649"/>
              </a:xfrm>
              <a:prstGeom prst="rect">
                <a:avLst/>
              </a:prstGeom>
            </p:spPr>
          </p:pic>
          <p:sp>
            <p:nvSpPr>
              <p:cNvPr id="14" name="Platshållare för innehåll 10">
                <a:extLst>
                  <a:ext uri="{FF2B5EF4-FFF2-40B4-BE49-F238E27FC236}">
                    <a16:creationId xmlns:a16="http://schemas.microsoft.com/office/drawing/2014/main" id="{0FF39AC5-A3D9-45D4-A649-44F543591FE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66324" y="3301901"/>
                <a:ext cx="2036763" cy="641779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536575" indent="-268288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2pPr>
                <a:lvl3pPr marL="893763" indent="-357188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3pPr>
                <a:lvl4pPr marL="1258888" indent="-36512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4pPr>
                <a:lvl5pPr marL="1616075" indent="-357188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5pPr>
                <a:lvl6pPr marL="1974850" indent="-35877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6pPr>
                <a:lvl7pPr marL="2335213" indent="-360363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7pPr>
                <a:lvl8pPr marL="2687638" indent="-35242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8pPr>
                <a:lvl9pPr marL="3048000" indent="-360363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sv-SE" dirty="0">
                    <a:solidFill>
                      <a:srgbClr val="FF0000"/>
                    </a:solidFill>
                  </a:rPr>
                  <a:t>a</a:t>
                </a:r>
                <a:r>
                  <a:rPr lang="en-GB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  <p:cxnSp>
            <p:nvCxnSpPr>
              <p:cNvPr id="15" name="Rak koppling 14">
                <a:extLst>
                  <a:ext uri="{FF2B5EF4-FFF2-40B4-BE49-F238E27FC236}">
                    <a16:creationId xmlns:a16="http://schemas.microsoft.com/office/drawing/2014/main" id="{484C194D-6A83-4F33-8B3A-09276870E4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5750" y="5667375"/>
                <a:ext cx="56007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Rak koppling 15">
                <a:extLst>
                  <a:ext uri="{FF2B5EF4-FFF2-40B4-BE49-F238E27FC236}">
                    <a16:creationId xmlns:a16="http://schemas.microsoft.com/office/drawing/2014/main" id="{9F547B1D-CEB8-465F-ACC6-9917893E18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03087" y="4660900"/>
                <a:ext cx="251380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Rak koppling 16">
                <a:extLst>
                  <a:ext uri="{FF2B5EF4-FFF2-40B4-BE49-F238E27FC236}">
                    <a16:creationId xmlns:a16="http://schemas.microsoft.com/office/drawing/2014/main" id="{7A230E4B-E02E-4EDE-99B6-032544184F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84705" y="4933950"/>
                <a:ext cx="146327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Rak koppling 17">
                <a:extLst>
                  <a:ext uri="{FF2B5EF4-FFF2-40B4-BE49-F238E27FC236}">
                    <a16:creationId xmlns:a16="http://schemas.microsoft.com/office/drawing/2014/main" id="{C7C57D07-C2DD-402B-A7D9-13254169FD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5750" y="4819650"/>
                <a:ext cx="146327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Rak koppling 19">
                <a:extLst>
                  <a:ext uri="{FF2B5EF4-FFF2-40B4-BE49-F238E27FC236}">
                    <a16:creationId xmlns:a16="http://schemas.microsoft.com/office/drawing/2014/main" id="{75AB7857-9DD0-4F09-B634-B7ADE98407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5750" y="4347709"/>
                <a:ext cx="146327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Rak pilkoppling 20">
                <a:extLst>
                  <a:ext uri="{FF2B5EF4-FFF2-40B4-BE49-F238E27FC236}">
                    <a16:creationId xmlns:a16="http://schemas.microsoft.com/office/drawing/2014/main" id="{CA97C25A-F0C7-4AF9-AE44-5421F143AC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62449" y="4660900"/>
                <a:ext cx="0" cy="1006475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arrow" w="lg" len="med"/>
                <a:tailEnd type="arrow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Rak pilkoppling 21">
                <a:extLst>
                  <a:ext uri="{FF2B5EF4-FFF2-40B4-BE49-F238E27FC236}">
                    <a16:creationId xmlns:a16="http://schemas.microsoft.com/office/drawing/2014/main" id="{2E376A7F-1D14-47E6-9810-47C5A166C7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08275" y="4667250"/>
                <a:ext cx="0" cy="26670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arrow" w="lg" len="med"/>
                <a:tailEnd type="arrow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Rak pilkoppling 22">
                <a:extLst>
                  <a:ext uri="{FF2B5EF4-FFF2-40B4-BE49-F238E27FC236}">
                    <a16:creationId xmlns:a16="http://schemas.microsoft.com/office/drawing/2014/main" id="{915B17F4-A7B9-412A-A370-D6E9097B5A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7675" y="4347709"/>
                <a:ext cx="0" cy="471941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arrow" w="lg" len="med"/>
                <a:tailEnd type="arrow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upp 7">
              <a:extLst>
                <a:ext uri="{FF2B5EF4-FFF2-40B4-BE49-F238E27FC236}">
                  <a16:creationId xmlns:a16="http://schemas.microsoft.com/office/drawing/2014/main" id="{673D5BE4-7061-4D6E-80A1-5C294BE38ECE}"/>
                </a:ext>
              </a:extLst>
            </p:cNvPr>
            <p:cNvGrpSpPr/>
            <p:nvPr/>
          </p:nvGrpSpPr>
          <p:grpSpPr>
            <a:xfrm>
              <a:off x="252690" y="4496493"/>
              <a:ext cx="5480619" cy="1840360"/>
              <a:chOff x="252690" y="4496493"/>
              <a:chExt cx="5480619" cy="1840360"/>
            </a:xfrm>
          </p:grpSpPr>
          <p:sp>
            <p:nvSpPr>
              <p:cNvPr id="9" name="Platshållare för innehåll 10">
                <a:extLst>
                  <a:ext uri="{FF2B5EF4-FFF2-40B4-BE49-F238E27FC236}">
                    <a16:creationId xmlns:a16="http://schemas.microsoft.com/office/drawing/2014/main" id="{0467127A-BB6D-4F99-BC05-ECDE47BC0A1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471957" y="4715851"/>
                <a:ext cx="486908" cy="388244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536575" indent="-268288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2pPr>
                <a:lvl3pPr marL="893763" indent="-357188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3pPr>
                <a:lvl4pPr marL="1258888" indent="-36512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4pPr>
                <a:lvl5pPr marL="1616075" indent="-357188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5pPr>
                <a:lvl6pPr marL="1974850" indent="-35877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6pPr>
                <a:lvl7pPr marL="2335213" indent="-360363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7pPr>
                <a:lvl8pPr marL="2687638" indent="-35242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8pPr>
                <a:lvl9pPr marL="3048000" indent="-360363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sv-SE" sz="1600" dirty="0">
                    <a:solidFill>
                      <a:srgbClr val="FF0000"/>
                    </a:solidFill>
                  </a:rPr>
                  <a:t>2</a:t>
                </a:r>
                <a:endParaRPr lang="en-GB" sz="16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0" name="Platshållare för innehåll 10">
                <a:extLst>
                  <a:ext uri="{FF2B5EF4-FFF2-40B4-BE49-F238E27FC236}">
                    <a16:creationId xmlns:a16="http://schemas.microsoft.com/office/drawing/2014/main" id="{71AB9068-E5A7-4725-9259-93619B9FE0B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00180" y="4843462"/>
                <a:ext cx="486908" cy="388244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536575" indent="-268288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2pPr>
                <a:lvl3pPr marL="893763" indent="-357188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3pPr>
                <a:lvl4pPr marL="1258888" indent="-36512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4pPr>
                <a:lvl5pPr marL="1616075" indent="-357188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5pPr>
                <a:lvl6pPr marL="1974850" indent="-35877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6pPr>
                <a:lvl7pPr marL="2335213" indent="-360363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7pPr>
                <a:lvl8pPr marL="2687638" indent="-35242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8pPr>
                <a:lvl9pPr marL="3048000" indent="-360363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sv-SE" sz="1600" dirty="0">
                    <a:solidFill>
                      <a:srgbClr val="FF0000"/>
                    </a:solidFill>
                  </a:rPr>
                  <a:t>1</a:t>
                </a:r>
                <a:endParaRPr lang="en-GB" sz="16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1" name="Platshållare för innehåll 10">
                <a:extLst>
                  <a:ext uri="{FF2B5EF4-FFF2-40B4-BE49-F238E27FC236}">
                    <a16:creationId xmlns:a16="http://schemas.microsoft.com/office/drawing/2014/main" id="{39117922-ECFF-4800-9D0A-17CD4081C9F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2690" y="4496493"/>
                <a:ext cx="486908" cy="388244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536575" indent="-268288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2pPr>
                <a:lvl3pPr marL="893763" indent="-357188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3pPr>
                <a:lvl4pPr marL="1258888" indent="-36512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4pPr>
                <a:lvl5pPr marL="1616075" indent="-357188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5pPr>
                <a:lvl6pPr marL="1974850" indent="-35877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6pPr>
                <a:lvl7pPr marL="2335213" indent="-360363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7pPr>
                <a:lvl8pPr marL="2687638" indent="-35242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8pPr>
                <a:lvl9pPr marL="3048000" indent="-360363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sv-SE" sz="1600" dirty="0">
                    <a:solidFill>
                      <a:srgbClr val="FF0000"/>
                    </a:solidFill>
                  </a:rPr>
                  <a:t>3</a:t>
                </a:r>
                <a:endParaRPr lang="en-GB" sz="16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2" name="Platshållare för innehåll 10">
                <a:extLst>
                  <a:ext uri="{FF2B5EF4-FFF2-40B4-BE49-F238E27FC236}">
                    <a16:creationId xmlns:a16="http://schemas.microsoft.com/office/drawing/2014/main" id="{FCC9CFA6-B059-40EE-B0B4-50D7946CF03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2690" y="5839068"/>
                <a:ext cx="5480619" cy="497785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536575" indent="-268288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2pPr>
                <a:lvl3pPr marL="893763" indent="-357188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3pPr>
                <a:lvl4pPr marL="1258888" indent="-36512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4pPr>
                <a:lvl5pPr marL="1616075" indent="-357188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5pPr>
                <a:lvl6pPr marL="1974850" indent="-35877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6pPr>
                <a:lvl7pPr marL="2335213" indent="-360363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7pPr>
                <a:lvl8pPr marL="2687638" indent="-35242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8pPr>
                <a:lvl9pPr marL="3048000" indent="-360363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66700" indent="-266700">
                  <a:buNone/>
                  <a:tabLst>
                    <a:tab pos="266700" algn="l"/>
                  </a:tabLst>
                </a:pPr>
                <a:r>
                  <a:rPr lang="sv-SE" sz="1600" dirty="0">
                    <a:solidFill>
                      <a:srgbClr val="FF0000"/>
                    </a:solidFill>
                  </a:rPr>
                  <a:t>a)	</a:t>
                </a:r>
                <a:r>
                  <a:rPr lang="en-GB" sz="1600" dirty="0">
                    <a:solidFill>
                      <a:schemeClr val="tx1"/>
                    </a:solidFill>
                  </a:rPr>
                  <a:t>Chassis height: wheel size (</a:t>
                </a:r>
                <a:r>
                  <a:rPr lang="en-GB" sz="1600" dirty="0">
                    <a:solidFill>
                      <a:srgbClr val="FF0000"/>
                    </a:solidFill>
                  </a:rPr>
                  <a:t>1</a:t>
                </a:r>
                <a:r>
                  <a:rPr lang="en-GB" sz="1600" dirty="0">
                    <a:solidFill>
                      <a:schemeClr val="tx1"/>
                    </a:solidFill>
                  </a:rPr>
                  <a:t>), axle drop (</a:t>
                </a:r>
                <a:r>
                  <a:rPr lang="en-GB" sz="1600" dirty="0">
                    <a:solidFill>
                      <a:srgbClr val="FF0000"/>
                    </a:solidFill>
                  </a:rPr>
                  <a:t>2</a:t>
                </a:r>
                <a:r>
                  <a:rPr lang="en-GB" sz="1600" dirty="0">
                    <a:solidFill>
                      <a:schemeClr val="tx1"/>
                    </a:solidFill>
                  </a:rPr>
                  <a:t>) and  suspension height (</a:t>
                </a:r>
                <a:r>
                  <a:rPr lang="en-GB" sz="1600" dirty="0">
                    <a:solidFill>
                      <a:srgbClr val="FF0000"/>
                    </a:solidFill>
                  </a:rPr>
                  <a:t>3</a:t>
                </a:r>
                <a:r>
                  <a:rPr lang="en-GB" sz="1600" dirty="0">
                    <a:solidFill>
                      <a:schemeClr val="tx1"/>
                    </a:solidFill>
                  </a:rPr>
                  <a:t>)</a:t>
                </a:r>
              </a:p>
            </p:txBody>
          </p:sp>
        </p:grpSp>
      </p:grpSp>
      <p:grpSp>
        <p:nvGrpSpPr>
          <p:cNvPr id="24" name="Grupp 23">
            <a:extLst>
              <a:ext uri="{FF2B5EF4-FFF2-40B4-BE49-F238E27FC236}">
                <a16:creationId xmlns:a16="http://schemas.microsoft.com/office/drawing/2014/main" id="{4A44D1C6-5EE0-42FF-9263-34D35588971D}"/>
              </a:ext>
            </a:extLst>
          </p:cNvPr>
          <p:cNvGrpSpPr/>
          <p:nvPr/>
        </p:nvGrpSpPr>
        <p:grpSpPr>
          <a:xfrm>
            <a:off x="5648325" y="2780928"/>
            <a:ext cx="6286500" cy="3343735"/>
            <a:chOff x="5648325" y="2993118"/>
            <a:chExt cx="6286500" cy="3343735"/>
          </a:xfrm>
        </p:grpSpPr>
        <p:grpSp>
          <p:nvGrpSpPr>
            <p:cNvPr id="25" name="Grupp 24">
              <a:extLst>
                <a:ext uri="{FF2B5EF4-FFF2-40B4-BE49-F238E27FC236}">
                  <a16:creationId xmlns:a16="http://schemas.microsoft.com/office/drawing/2014/main" id="{345969A1-4AEC-4A4B-B0D4-0A8A1FF9AE73}"/>
                </a:ext>
              </a:extLst>
            </p:cNvPr>
            <p:cNvGrpSpPr/>
            <p:nvPr/>
          </p:nvGrpSpPr>
          <p:grpSpPr>
            <a:xfrm>
              <a:off x="5648325" y="2993118"/>
              <a:ext cx="6286500" cy="2690132"/>
              <a:chOff x="5648325" y="2993118"/>
              <a:chExt cx="6286500" cy="2690132"/>
            </a:xfrm>
          </p:grpSpPr>
          <p:grpSp>
            <p:nvGrpSpPr>
              <p:cNvPr id="30" name="Grupp 29">
                <a:extLst>
                  <a:ext uri="{FF2B5EF4-FFF2-40B4-BE49-F238E27FC236}">
                    <a16:creationId xmlns:a16="http://schemas.microsoft.com/office/drawing/2014/main" id="{18F2365F-E842-4BEE-8DE8-C17B0EC42DB0}"/>
                  </a:ext>
                </a:extLst>
              </p:cNvPr>
              <p:cNvGrpSpPr/>
              <p:nvPr/>
            </p:nvGrpSpPr>
            <p:grpSpPr>
              <a:xfrm>
                <a:off x="6326999" y="2993118"/>
                <a:ext cx="5480826" cy="2690132"/>
                <a:chOff x="5993624" y="3507469"/>
                <a:chExt cx="5480826" cy="2690132"/>
              </a:xfrm>
            </p:grpSpPr>
            <p:pic>
              <p:nvPicPr>
                <p:cNvPr id="39" name="Bildobjekt 38">
                  <a:extLst>
                    <a:ext uri="{FF2B5EF4-FFF2-40B4-BE49-F238E27FC236}">
                      <a16:creationId xmlns:a16="http://schemas.microsoft.com/office/drawing/2014/main" id="{2CC1A325-2A3E-4010-B418-5D68FB4002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t="3745" b="4867"/>
                <a:stretch/>
              </p:blipFill>
              <p:spPr>
                <a:xfrm>
                  <a:off x="5993624" y="3507469"/>
                  <a:ext cx="3048776" cy="2690132"/>
                </a:xfrm>
                <a:prstGeom prst="rect">
                  <a:avLst/>
                </a:prstGeom>
              </p:spPr>
            </p:pic>
            <p:pic>
              <p:nvPicPr>
                <p:cNvPr id="40" name="Bildobjekt 39">
                  <a:extLst>
                    <a:ext uri="{FF2B5EF4-FFF2-40B4-BE49-F238E27FC236}">
                      <a16:creationId xmlns:a16="http://schemas.microsoft.com/office/drawing/2014/main" id="{E998C70E-FE62-4E06-86B5-1A55CD4184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14866" r="4359" b="2334"/>
                <a:stretch/>
              </p:blipFill>
              <p:spPr>
                <a:xfrm>
                  <a:off x="9042400" y="3507469"/>
                  <a:ext cx="2432050" cy="2690132"/>
                </a:xfrm>
                <a:prstGeom prst="rect">
                  <a:avLst/>
                </a:prstGeom>
              </p:spPr>
            </p:pic>
          </p:grpSp>
          <p:sp>
            <p:nvSpPr>
              <p:cNvPr id="31" name="Platshållare för innehåll 10">
                <a:extLst>
                  <a:ext uri="{FF2B5EF4-FFF2-40B4-BE49-F238E27FC236}">
                    <a16:creationId xmlns:a16="http://schemas.microsoft.com/office/drawing/2014/main" id="{233BD40E-A32C-4DB6-A3F1-6167A889348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95599" y="3301901"/>
                <a:ext cx="2036763" cy="641779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536575" indent="-268288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2pPr>
                <a:lvl3pPr marL="893763" indent="-357188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3pPr>
                <a:lvl4pPr marL="1258888" indent="-36512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4pPr>
                <a:lvl5pPr marL="1616075" indent="-357188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Tx/>
                  <a:buChar char="−"/>
                  <a:defRPr sz="20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5pPr>
                <a:lvl6pPr marL="1974850" indent="-35877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6pPr>
                <a:lvl7pPr marL="2335213" indent="-360363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7pPr>
                <a:lvl8pPr marL="2687638" indent="-35242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8pPr>
                <a:lvl9pPr marL="3048000" indent="-360363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cania Office" panose="00000500000000000000" pitchFamily="2" charset="0"/>
                  <a:buChar char="–"/>
                  <a:defRPr sz="18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sv-SE" dirty="0">
                    <a:solidFill>
                      <a:srgbClr val="FF0000"/>
                    </a:solidFill>
                  </a:rPr>
                  <a:t>b</a:t>
                </a:r>
                <a:r>
                  <a:rPr lang="en-GB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  <p:cxnSp>
            <p:nvCxnSpPr>
              <p:cNvPr id="32" name="Rak koppling 31">
                <a:extLst>
                  <a:ext uri="{FF2B5EF4-FFF2-40B4-BE49-F238E27FC236}">
                    <a16:creationId xmlns:a16="http://schemas.microsoft.com/office/drawing/2014/main" id="{8D84ED24-6DB8-4234-9307-E550FFC6FA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48450" y="5048250"/>
                <a:ext cx="5027611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Rak koppling 32">
                <a:extLst>
                  <a:ext uri="{FF2B5EF4-FFF2-40B4-BE49-F238E27FC236}">
                    <a16:creationId xmlns:a16="http://schemas.microsoft.com/office/drawing/2014/main" id="{E38824F0-290F-4ECC-98E4-6E037A8BDF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62255" y="4848225"/>
                <a:ext cx="2513806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Rak koppling 33">
                <a:extLst>
                  <a:ext uri="{FF2B5EF4-FFF2-40B4-BE49-F238E27FC236}">
                    <a16:creationId xmlns:a16="http://schemas.microsoft.com/office/drawing/2014/main" id="{43E98503-86B9-4FC8-A00F-D58CAEDF27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48450" y="4638675"/>
                <a:ext cx="251380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Rak pilkoppling 34">
                <a:extLst>
                  <a:ext uri="{FF2B5EF4-FFF2-40B4-BE49-F238E27FC236}">
                    <a16:creationId xmlns:a16="http://schemas.microsoft.com/office/drawing/2014/main" id="{19596688-1157-4A5D-9CD7-C0326D2C92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8374" y="5048250"/>
                <a:ext cx="0" cy="619125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arrow" w="lg" len="med"/>
                <a:tailEnd type="arrow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Rak pilkoppling 35">
                <a:extLst>
                  <a:ext uri="{FF2B5EF4-FFF2-40B4-BE49-F238E27FC236}">
                    <a16:creationId xmlns:a16="http://schemas.microsoft.com/office/drawing/2014/main" id="{BA48D3CA-7034-4C37-90B8-2A1A26327A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6356" y="4638675"/>
                <a:ext cx="0" cy="409575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arrow" w="lg" len="med"/>
                <a:tailEnd type="arrow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Rak pilkoppling 36">
                <a:extLst>
                  <a:ext uri="{FF2B5EF4-FFF2-40B4-BE49-F238E27FC236}">
                    <a16:creationId xmlns:a16="http://schemas.microsoft.com/office/drawing/2014/main" id="{5107D2D1-4B6C-448D-B62E-815E08EE21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01175" y="4843462"/>
                <a:ext cx="0" cy="204788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arrow" w="lg" len="med"/>
                <a:tailEnd type="arrow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Rak koppling 37">
                <a:extLst>
                  <a:ext uri="{FF2B5EF4-FFF2-40B4-BE49-F238E27FC236}">
                    <a16:creationId xmlns:a16="http://schemas.microsoft.com/office/drawing/2014/main" id="{4A4E1EE5-8211-43EF-9CCE-09731CCDB0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48325" y="5667375"/>
                <a:ext cx="62865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Platshållare för innehåll 10">
              <a:extLst>
                <a:ext uri="{FF2B5EF4-FFF2-40B4-BE49-F238E27FC236}">
                  <a16:creationId xmlns:a16="http://schemas.microsoft.com/office/drawing/2014/main" id="{F609B4DF-D190-4ECA-9C86-98FA23DAADAA}"/>
                </a:ext>
              </a:extLst>
            </p:cNvPr>
            <p:cNvSpPr txBox="1">
              <a:spLocks/>
            </p:cNvSpPr>
            <p:nvPr/>
          </p:nvSpPr>
          <p:spPr>
            <a:xfrm>
              <a:off x="9047786" y="5254624"/>
              <a:ext cx="486908" cy="38824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536575" indent="-268288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buClr>
                  <a:schemeClr val="accent1"/>
                </a:buClr>
                <a:buFontTx/>
                <a:buChar char="−"/>
                <a:defRPr sz="20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2pPr>
              <a:lvl3pPr marL="893763" indent="-35718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accent1"/>
                </a:buClr>
                <a:buFontTx/>
                <a:buChar char="−"/>
                <a:defRPr sz="20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1258888" indent="-3651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accent1"/>
                </a:buClr>
                <a:buFontTx/>
                <a:buChar char="−"/>
                <a:defRPr sz="20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1616075" indent="-35718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accent1"/>
                </a:buClr>
                <a:buFontTx/>
                <a:buChar char="−"/>
                <a:defRPr sz="20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5pPr>
              <a:lvl6pPr marL="1974850" indent="-35877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Scania Office" panose="00000500000000000000" pitchFamily="2" charset="0"/>
                <a:buChar char="–"/>
                <a:defRPr sz="1800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6pPr>
              <a:lvl7pPr marL="2335213" indent="-360363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Scania Office" panose="00000500000000000000" pitchFamily="2" charset="0"/>
                <a:buChar char="–"/>
                <a:defRPr sz="1800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2687638" indent="-3524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Scania Office" panose="00000500000000000000" pitchFamily="2" charset="0"/>
                <a:buChar char="–"/>
                <a:defRPr sz="18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3048000" indent="-360363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Scania Office" panose="00000500000000000000" pitchFamily="2" charset="0"/>
                <a:buChar char="–"/>
                <a:defRPr sz="18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sv-SE" sz="1600" dirty="0">
                  <a:solidFill>
                    <a:srgbClr val="FF0000"/>
                  </a:solidFill>
                </a:rPr>
                <a:t>1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  <p:sp>
          <p:nvSpPr>
            <p:cNvPr id="27" name="Platshållare för innehåll 10">
              <a:extLst>
                <a:ext uri="{FF2B5EF4-FFF2-40B4-BE49-F238E27FC236}">
                  <a16:creationId xmlns:a16="http://schemas.microsoft.com/office/drawing/2014/main" id="{88CAB63E-2433-4793-BABA-4D3AF4235B48}"/>
                </a:ext>
              </a:extLst>
            </p:cNvPr>
            <p:cNvSpPr txBox="1">
              <a:spLocks/>
            </p:cNvSpPr>
            <p:nvPr/>
          </p:nvSpPr>
          <p:spPr>
            <a:xfrm>
              <a:off x="9062334" y="4855157"/>
              <a:ext cx="486908" cy="38824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536575" indent="-268288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buClr>
                  <a:schemeClr val="accent1"/>
                </a:buClr>
                <a:buFontTx/>
                <a:buChar char="−"/>
                <a:defRPr sz="20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2pPr>
              <a:lvl3pPr marL="893763" indent="-35718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accent1"/>
                </a:buClr>
                <a:buFontTx/>
                <a:buChar char="−"/>
                <a:defRPr sz="20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1258888" indent="-3651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accent1"/>
                </a:buClr>
                <a:buFontTx/>
                <a:buChar char="−"/>
                <a:defRPr sz="20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1616075" indent="-35718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accent1"/>
                </a:buClr>
                <a:buFontTx/>
                <a:buChar char="−"/>
                <a:defRPr sz="20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5pPr>
              <a:lvl6pPr marL="1974850" indent="-35877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Scania Office" panose="00000500000000000000" pitchFamily="2" charset="0"/>
                <a:buChar char="–"/>
                <a:defRPr sz="1800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6pPr>
              <a:lvl7pPr marL="2335213" indent="-360363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Scania Office" panose="00000500000000000000" pitchFamily="2" charset="0"/>
                <a:buChar char="–"/>
                <a:defRPr sz="1800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2687638" indent="-3524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Scania Office" panose="00000500000000000000" pitchFamily="2" charset="0"/>
                <a:buChar char="–"/>
                <a:defRPr sz="18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3048000" indent="-360363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Scania Office" panose="00000500000000000000" pitchFamily="2" charset="0"/>
                <a:buChar char="–"/>
                <a:defRPr sz="18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sv-SE" sz="1600" dirty="0">
                  <a:solidFill>
                    <a:srgbClr val="FF0000"/>
                  </a:solidFill>
                </a:rPr>
                <a:t>2a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  <p:sp>
          <p:nvSpPr>
            <p:cNvPr id="28" name="Platshållare för innehåll 10">
              <a:extLst>
                <a:ext uri="{FF2B5EF4-FFF2-40B4-BE49-F238E27FC236}">
                  <a16:creationId xmlns:a16="http://schemas.microsoft.com/office/drawing/2014/main" id="{468BF76A-B994-4BCF-9464-06EBF3837622}"/>
                </a:ext>
              </a:extLst>
            </p:cNvPr>
            <p:cNvSpPr txBox="1">
              <a:spLocks/>
            </p:cNvSpPr>
            <p:nvPr/>
          </p:nvSpPr>
          <p:spPr>
            <a:xfrm>
              <a:off x="8645413" y="4739828"/>
              <a:ext cx="486908" cy="38824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536575" indent="-268288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buClr>
                  <a:schemeClr val="accent1"/>
                </a:buClr>
                <a:buFontTx/>
                <a:buChar char="−"/>
                <a:defRPr sz="20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2pPr>
              <a:lvl3pPr marL="893763" indent="-35718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accent1"/>
                </a:buClr>
                <a:buFontTx/>
                <a:buChar char="−"/>
                <a:defRPr sz="20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1258888" indent="-3651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accent1"/>
                </a:buClr>
                <a:buFontTx/>
                <a:buChar char="−"/>
                <a:defRPr sz="20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1616075" indent="-35718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accent1"/>
                </a:buClr>
                <a:buFontTx/>
                <a:buChar char="−"/>
                <a:defRPr sz="20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5pPr>
              <a:lvl6pPr marL="1974850" indent="-35877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Scania Office" panose="00000500000000000000" pitchFamily="2" charset="0"/>
                <a:buChar char="–"/>
                <a:defRPr sz="1800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6pPr>
              <a:lvl7pPr marL="2335213" indent="-360363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Scania Office" panose="00000500000000000000" pitchFamily="2" charset="0"/>
                <a:buChar char="–"/>
                <a:defRPr sz="1800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2687638" indent="-3524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Scania Office" panose="00000500000000000000" pitchFamily="2" charset="0"/>
                <a:buChar char="–"/>
                <a:defRPr sz="18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3048000" indent="-360363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Scania Office" panose="00000500000000000000" pitchFamily="2" charset="0"/>
                <a:buChar char="–"/>
                <a:defRPr sz="18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sv-SE" sz="1600" dirty="0">
                  <a:solidFill>
                    <a:srgbClr val="FF0000"/>
                  </a:solidFill>
                </a:rPr>
                <a:t>2b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  <p:sp>
          <p:nvSpPr>
            <p:cNvPr id="29" name="Platshållare för innehåll 10">
              <a:extLst>
                <a:ext uri="{FF2B5EF4-FFF2-40B4-BE49-F238E27FC236}">
                  <a16:creationId xmlns:a16="http://schemas.microsoft.com/office/drawing/2014/main" id="{7FEC6F52-9D61-4320-92B4-FDF959A3E3E9}"/>
                </a:ext>
              </a:extLst>
            </p:cNvPr>
            <p:cNvSpPr txBox="1">
              <a:spLocks/>
            </p:cNvSpPr>
            <p:nvPr/>
          </p:nvSpPr>
          <p:spPr>
            <a:xfrm>
              <a:off x="6327206" y="5839068"/>
              <a:ext cx="5480619" cy="497785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536575" indent="-268288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buClr>
                  <a:schemeClr val="accent1"/>
                </a:buClr>
                <a:buFontTx/>
                <a:buChar char="−"/>
                <a:defRPr sz="20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2pPr>
              <a:lvl3pPr marL="893763" indent="-35718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accent1"/>
                </a:buClr>
                <a:buFontTx/>
                <a:buChar char="−"/>
                <a:defRPr sz="20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1258888" indent="-3651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accent1"/>
                </a:buClr>
                <a:buFontTx/>
                <a:buChar char="−"/>
                <a:defRPr sz="20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1616075" indent="-35718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accent1"/>
                </a:buClr>
                <a:buFontTx/>
                <a:buChar char="−"/>
                <a:defRPr sz="20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5pPr>
              <a:lvl6pPr marL="1974850" indent="-35877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Scania Office" panose="00000500000000000000" pitchFamily="2" charset="0"/>
                <a:buChar char="–"/>
                <a:defRPr sz="1800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6pPr>
              <a:lvl7pPr marL="2335213" indent="-360363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Scania Office" panose="00000500000000000000" pitchFamily="2" charset="0"/>
                <a:buChar char="–"/>
                <a:defRPr sz="1800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2687638" indent="-3524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Scania Office" panose="00000500000000000000" pitchFamily="2" charset="0"/>
                <a:buChar char="–"/>
                <a:defRPr sz="18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3048000" indent="-360363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Scania Office" panose="00000500000000000000" pitchFamily="2" charset="0"/>
                <a:buChar char="–"/>
                <a:defRPr sz="18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indent="-266700">
                <a:buNone/>
                <a:tabLst>
                  <a:tab pos="266700" algn="l"/>
                </a:tabLst>
              </a:pPr>
              <a:r>
                <a:rPr lang="sv-SE" sz="1600" dirty="0">
                  <a:solidFill>
                    <a:srgbClr val="FF0000"/>
                  </a:solidFill>
                </a:rPr>
                <a:t>b)	</a:t>
              </a:r>
              <a:r>
                <a:rPr lang="en-GB" sz="1600" dirty="0">
                  <a:solidFill>
                    <a:schemeClr val="tx1"/>
                  </a:solidFill>
                </a:rPr>
                <a:t>Cab floor height over the chassis (</a:t>
              </a:r>
              <a:r>
                <a:rPr lang="en-GB" sz="1600" dirty="0">
                  <a:solidFill>
                    <a:srgbClr val="FF0000"/>
                  </a:solidFill>
                </a:rPr>
                <a:t>2a, 2b</a:t>
              </a:r>
              <a:r>
                <a:rPr lang="en-GB" sz="1600" dirty="0">
                  <a:solidFill>
                    <a:schemeClr val="tx1"/>
                  </a:solidFill>
                </a:rPr>
                <a:t>) for two different cabs with same chassis height (</a:t>
              </a:r>
              <a:r>
                <a:rPr lang="en-GB" sz="1600" dirty="0">
                  <a:solidFill>
                    <a:srgbClr val="FF0000"/>
                  </a:solidFill>
                </a:rPr>
                <a:t>1</a:t>
              </a:r>
              <a:r>
                <a:rPr lang="en-GB" sz="1600" dirty="0">
                  <a:solidFill>
                    <a:schemeClr val="tx1"/>
                  </a:solidFill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2957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11656463" y="6636726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 fontScale="92500"/>
          </a:bodyPr>
          <a:lstStyle/>
          <a:p>
            <a:r>
              <a:rPr lang="en-GB" dirty="0"/>
              <a:t>Direct vision – </a:t>
            </a:r>
            <a:r>
              <a:rPr lang="en-GB" sz="4800" dirty="0"/>
              <a:t>Chassis/cab height </a:t>
            </a:r>
            <a:r>
              <a:rPr lang="en-GB" dirty="0"/>
              <a:t>Analysis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7408" y="1340768"/>
            <a:ext cx="10729191" cy="4896544"/>
          </a:xfrm>
        </p:spPr>
        <p:txBody>
          <a:bodyPr/>
          <a:lstStyle/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The most predominantly influencing parameter (1) is the sum of</a:t>
            </a:r>
          </a:p>
          <a:p>
            <a:pPr marL="1125537" lvl="2" indent="-457200">
              <a:buFont typeface="+mj-lt"/>
              <a:buAutoNum type="alphaLcParenR"/>
            </a:pPr>
            <a:r>
              <a:rPr lang="en-GB" sz="2000" dirty="0"/>
              <a:t>Chassis height, i.e. size of axle drop, height of suspension and wheel size</a:t>
            </a:r>
          </a:p>
          <a:p>
            <a:pPr marL="1125537" lvl="2" indent="-457200">
              <a:buFont typeface="+mj-lt"/>
              <a:buAutoNum type="alphaLcParenR"/>
            </a:pPr>
            <a:r>
              <a:rPr lang="en-GB" sz="2000" dirty="0"/>
              <a:t>Cab floor height over the chassis</a:t>
            </a:r>
          </a:p>
          <a:p>
            <a:pPr marL="45720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dirty="0">
                <a:ea typeface="+mn-ea"/>
              </a:rPr>
              <a:t>For long haulage, the highest chassis heights (a) are rarely needed, while the highest cab floor heights (b) are both needed and desirable</a:t>
            </a:r>
          </a:p>
          <a:p>
            <a:pPr marL="45720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dirty="0">
                <a:ea typeface="+mn-ea"/>
              </a:rPr>
              <a:t>For off-road trucks (N3G), the highest cabs (b) are rarely needed, while high chassis heights (a) including large wheels are operational prerequisites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Exemptions among N3G are AWD-trucks and a small portion of non-AWD</a:t>
            </a:r>
          </a:p>
          <a:p>
            <a:pPr marL="45720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endParaRPr lang="en-GB" dirty="0">
              <a:ea typeface="+mn-ea"/>
            </a:endParaRPr>
          </a:p>
          <a:p>
            <a:pPr marL="45720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endParaRPr lang="en-GB" dirty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55842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_LANGUAGETEXTBOX" val="Eng U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_LANGUAGETEXTBOX" val="Eng US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_LANGUAGETEXTBOX" val="Eng US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_VERSIONTEXTBOX" val="1.0"/>
</p:tagLst>
</file>

<file path=ppt/theme/theme1.xml><?xml version="1.0" encoding="utf-8"?>
<a:theme xmlns:a="http://schemas.openxmlformats.org/drawingml/2006/main" name="ACEA master slide">
  <a:themeElements>
    <a:clrScheme name="ACEA">
      <a:dk1>
        <a:srgbClr val="000000"/>
      </a:dk1>
      <a:lt1>
        <a:srgbClr val="FFFFFF"/>
      </a:lt1>
      <a:dk2>
        <a:srgbClr val="003478"/>
      </a:dk2>
      <a:lt2>
        <a:srgbClr val="E0E0E0"/>
      </a:lt2>
      <a:accent1>
        <a:srgbClr val="01748E"/>
      </a:accent1>
      <a:accent2>
        <a:srgbClr val="E84242"/>
      </a:accent2>
      <a:accent3>
        <a:srgbClr val="FBBA00"/>
      </a:accent3>
      <a:accent4>
        <a:srgbClr val="884B67"/>
      </a:accent4>
      <a:accent5>
        <a:srgbClr val="12B2AB"/>
      </a:accent5>
      <a:accent6>
        <a:srgbClr val="003478"/>
      </a:accent6>
      <a:hlink>
        <a:srgbClr val="003496"/>
      </a:hlink>
      <a:folHlink>
        <a:srgbClr val="004896"/>
      </a:folHlink>
    </a:clrScheme>
    <a:fontScheme name="Custom 1">
      <a:majorFont>
        <a:latin typeface="Corbel"/>
        <a:ea typeface=""/>
        <a:cs typeface="Times New Roman"/>
      </a:majorFont>
      <a:minorFont>
        <a:latin typeface="Corbe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0" tIns="0" rIns="0" bIns="0"/>
      <a:lstStyle>
        <a:defPPr>
          <a:defRPr dirty="0" smtClean="0"/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CEA_Powerpoint_template_16x9_COLOUr" id="{0C617818-1CC5-4FA6-A332-D9610CDBD633}" vid="{758C5CFD-6A66-4254-91DF-0B780A5CCC5B}"/>
    </a:ext>
  </a:extLst>
</a:theme>
</file>

<file path=ppt/theme/theme2.xml><?xml version="1.0" encoding="utf-8"?>
<a:theme xmlns:a="http://schemas.openxmlformats.org/drawingml/2006/main" name="1_ACEA Main page">
  <a:themeElements>
    <a:clrScheme name="ACEA 1">
      <a:dk1>
        <a:srgbClr val="000000"/>
      </a:dk1>
      <a:lt1>
        <a:srgbClr val="FFFFFF"/>
      </a:lt1>
      <a:dk2>
        <a:srgbClr val="155396"/>
      </a:dk2>
      <a:lt2>
        <a:srgbClr val="E0E0E0"/>
      </a:lt2>
      <a:accent1>
        <a:srgbClr val="00B050"/>
      </a:accent1>
      <a:accent2>
        <a:srgbClr val="3333CC"/>
      </a:accent2>
      <a:accent3>
        <a:srgbClr val="00B0F0"/>
      </a:accent3>
      <a:accent4>
        <a:srgbClr val="7030A0"/>
      </a:accent4>
      <a:accent5>
        <a:srgbClr val="FF0000"/>
      </a:accent5>
      <a:accent6>
        <a:srgbClr val="21FB36"/>
      </a:accent6>
      <a:hlink>
        <a:srgbClr val="0000E5"/>
      </a:hlink>
      <a:folHlink>
        <a:srgbClr val="7030A0"/>
      </a:folHlink>
    </a:clrScheme>
    <a:fontScheme name="Custom 1">
      <a:majorFont>
        <a:latin typeface="Corbel"/>
        <a:ea typeface=""/>
        <a:cs typeface="Times New Roman"/>
      </a:majorFont>
      <a:minorFont>
        <a:latin typeface="Corbe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0" tIns="0" rIns="0" bIns="0"/>
      <a:lstStyle>
        <a:defPPr>
          <a:defRPr dirty="0" smtClean="0"/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CEA Powerpoint 16by9" id="{15FE4636-2E13-4FED-9E23-833C64F33545}" vid="{F39AAA51-A1B2-45C2-97B5-E4210FF0724E}"/>
    </a:ext>
  </a:extLst>
</a:theme>
</file>

<file path=ppt/theme/theme3.xml><?xml version="1.0" encoding="utf-8"?>
<a:theme xmlns:a="http://schemas.openxmlformats.org/drawingml/2006/main" name="Scania">
  <a:themeElements>
    <a:clrScheme name="Scania">
      <a:dk1>
        <a:sysClr val="windowText" lastClr="000000"/>
      </a:dk1>
      <a:lt1>
        <a:sysClr val="window" lastClr="FFFFFF"/>
      </a:lt1>
      <a:dk2>
        <a:srgbClr val="D6001C"/>
      </a:dk2>
      <a:lt2>
        <a:srgbClr val="CEB888"/>
      </a:lt2>
      <a:accent1>
        <a:srgbClr val="041E42"/>
      </a:accent1>
      <a:accent2>
        <a:srgbClr val="97999B"/>
      </a:accent2>
      <a:accent3>
        <a:srgbClr val="C8C9C7"/>
      </a:accent3>
      <a:accent4>
        <a:srgbClr val="E3520C"/>
      </a:accent4>
      <a:accent5>
        <a:srgbClr val="94A596"/>
      </a:accent5>
      <a:accent6>
        <a:srgbClr val="2C5234"/>
      </a:accent6>
      <a:hlink>
        <a:srgbClr val="281E42"/>
      </a:hlink>
      <a:folHlink>
        <a:srgbClr val="281E42"/>
      </a:folHlink>
    </a:clrScheme>
    <a:fontScheme name="Nordea">
      <a:majorFont>
        <a:latin typeface="Scania Office Headline Bold"/>
        <a:ea typeface=""/>
        <a:cs typeface=""/>
      </a:majorFont>
      <a:minorFont>
        <a:latin typeface="Scania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24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2400" dirty="0" err="1" smtClean="0">
            <a:solidFill>
              <a:schemeClr val="accent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cania.potx" id="{6D11357C-1CEF-4D37-BD73-3FEFB9F3EC08}" vid="{3BCB644F-8ED9-4F00-BD57-A4E9127B1802}"/>
    </a:ext>
  </a:extLst>
</a:theme>
</file>

<file path=ppt/theme/theme4.xml><?xml version="1.0" encoding="utf-8"?>
<a:theme xmlns:a="http://schemas.openxmlformats.org/drawingml/2006/main" name="1_Scania">
  <a:themeElements>
    <a:clrScheme name="Scania">
      <a:dk1>
        <a:sysClr val="windowText" lastClr="000000"/>
      </a:dk1>
      <a:lt1>
        <a:sysClr val="window" lastClr="FFFFFF"/>
      </a:lt1>
      <a:dk2>
        <a:srgbClr val="D6001C"/>
      </a:dk2>
      <a:lt2>
        <a:srgbClr val="CEB888"/>
      </a:lt2>
      <a:accent1>
        <a:srgbClr val="041E42"/>
      </a:accent1>
      <a:accent2>
        <a:srgbClr val="97999B"/>
      </a:accent2>
      <a:accent3>
        <a:srgbClr val="C8C9C7"/>
      </a:accent3>
      <a:accent4>
        <a:srgbClr val="E3520C"/>
      </a:accent4>
      <a:accent5>
        <a:srgbClr val="94A596"/>
      </a:accent5>
      <a:accent6>
        <a:srgbClr val="2C5234"/>
      </a:accent6>
      <a:hlink>
        <a:srgbClr val="281E42"/>
      </a:hlink>
      <a:folHlink>
        <a:srgbClr val="281E42"/>
      </a:folHlink>
    </a:clrScheme>
    <a:fontScheme name="Nordea">
      <a:majorFont>
        <a:latin typeface="Scania Office Headline Bold"/>
        <a:ea typeface=""/>
        <a:cs typeface=""/>
      </a:majorFont>
      <a:minorFont>
        <a:latin typeface="Scania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spcBef>
            <a:spcPts val="1200"/>
          </a:spcBef>
          <a:defRPr sz="24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90000"/>
          </a:lnSpc>
          <a:spcBef>
            <a:spcPts val="1200"/>
          </a:spcBef>
          <a:defRPr sz="2400" dirty="0" err="1" smtClean="0">
            <a:solidFill>
              <a:schemeClr val="accent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cania16_9 - Scania Sans" id="{B6C047AE-0590-4D09-84F4-3230DFAF2DDA}" vid="{1D15E9BF-811A-4245-811C-DCA92409473D}"/>
    </a:ext>
  </a:extLst>
</a:theme>
</file>

<file path=ppt/theme/theme5.xml><?xml version="1.0" encoding="utf-8"?>
<a:theme xmlns:a="http://schemas.openxmlformats.org/drawingml/2006/main" name="1_ACEA master slide">
  <a:themeElements>
    <a:clrScheme name="ACEA">
      <a:dk1>
        <a:srgbClr val="000000"/>
      </a:dk1>
      <a:lt1>
        <a:srgbClr val="FFFFFF"/>
      </a:lt1>
      <a:dk2>
        <a:srgbClr val="003478"/>
      </a:dk2>
      <a:lt2>
        <a:srgbClr val="E0E0E0"/>
      </a:lt2>
      <a:accent1>
        <a:srgbClr val="01748E"/>
      </a:accent1>
      <a:accent2>
        <a:srgbClr val="E84242"/>
      </a:accent2>
      <a:accent3>
        <a:srgbClr val="FBBA00"/>
      </a:accent3>
      <a:accent4>
        <a:srgbClr val="884B67"/>
      </a:accent4>
      <a:accent5>
        <a:srgbClr val="12B2AB"/>
      </a:accent5>
      <a:accent6>
        <a:srgbClr val="003478"/>
      </a:accent6>
      <a:hlink>
        <a:srgbClr val="003496"/>
      </a:hlink>
      <a:folHlink>
        <a:srgbClr val="004896"/>
      </a:folHlink>
    </a:clrScheme>
    <a:fontScheme name="Custom 1">
      <a:majorFont>
        <a:latin typeface="Corbel"/>
        <a:ea typeface=""/>
        <a:cs typeface="Times New Roman"/>
      </a:majorFont>
      <a:minorFont>
        <a:latin typeface="Corbe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0" tIns="0" rIns="0" bIns="0"/>
      <a:lstStyle>
        <a:defPPr>
          <a:defRPr dirty="0" smtClean="0"/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CEA_Powerpoint_template_16x9" id="{6483BC4A-2080-4E82-B2F4-0273395D77D8}" vid="{F139B2D3-0D1A-4559-8AE6-CD2E0EB9C40F}"/>
    </a:ext>
  </a:extLst>
</a:theme>
</file>

<file path=ppt/theme/theme6.xml><?xml version="1.0" encoding="utf-8"?>
<a:theme xmlns:a="http://schemas.openxmlformats.org/drawingml/2006/main" name="Globe">
  <a:themeElements>
    <a:clrScheme name="Personnalisé 12">
      <a:dk1>
        <a:srgbClr val="000000"/>
      </a:dk1>
      <a:lt1>
        <a:srgbClr val="FFFFFF"/>
      </a:lt1>
      <a:dk2>
        <a:srgbClr val="616161"/>
      </a:dk2>
      <a:lt2>
        <a:srgbClr val="9D9E9C"/>
      </a:lt2>
      <a:accent1>
        <a:srgbClr val="B1BCC8"/>
      </a:accent1>
      <a:accent2>
        <a:srgbClr val="627890"/>
      </a:accent2>
      <a:accent3>
        <a:srgbClr val="8FA8A0"/>
      </a:accent3>
      <a:accent4>
        <a:srgbClr val="C7D3D0"/>
      </a:accent4>
      <a:accent5>
        <a:srgbClr val="A65E6D"/>
      </a:accent5>
      <a:accent6>
        <a:srgbClr val="E5DAA2"/>
      </a:accent6>
      <a:hlink>
        <a:srgbClr val="0070C0"/>
      </a:hlink>
      <a:folHlink>
        <a:srgbClr val="0070C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/>
      </a:spPr>
      <a:bodyPr rtlCol="0" anchor="ctr"/>
      <a:lstStyle>
        <a:defPPr algn="ctr">
          <a:defRPr sz="20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000" smtClean="0"/>
        </a:defPPr>
      </a:lstStyle>
    </a:tx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E95AB3795ED044833A8BC9D15D9FE2" ma:contentTypeVersion="13" ma:contentTypeDescription="Create a new document." ma:contentTypeScope="" ma:versionID="e8d9b37ab5b0b04729075b9a6326a403">
  <xsd:schema xmlns:xsd="http://www.w3.org/2001/XMLSchema" xmlns:xs="http://www.w3.org/2001/XMLSchema" xmlns:p="http://schemas.microsoft.com/office/2006/metadata/properties" xmlns:ns3="2df774cf-cb23-45a7-af1c-dda3dd594e52" xmlns:ns4="ae61ddb5-609b-4b70-b560-7f075bbddd16" targetNamespace="http://schemas.microsoft.com/office/2006/metadata/properties" ma:root="true" ma:fieldsID="636f8a7d74fd2e8e72ead358d86ae2a0" ns3:_="" ns4:_="">
    <xsd:import namespace="2df774cf-cb23-45a7-af1c-dda3dd594e52"/>
    <xsd:import namespace="ae61ddb5-609b-4b70-b560-7f075bbddd1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EventHashCode" minOccurs="0"/>
                <xsd:element ref="ns3:MediaServiceGenerationTime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f774cf-cb23-45a7-af1c-dda3dd594e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61ddb5-609b-4b70-b560-7f075bbddd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355AB51-9F81-45A7-8291-C76062C198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df774cf-cb23-45a7-af1c-dda3dd594e52"/>
    <ds:schemaRef ds:uri="ae61ddb5-609b-4b70-b560-7f075bbddd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A1C87AA-4E30-4BAB-9D10-2B730DA7A7CF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2df774cf-cb23-45a7-af1c-dda3dd594e52"/>
    <ds:schemaRef ds:uri="http://purl.org/dc/elements/1.1/"/>
    <ds:schemaRef ds:uri="http://schemas.microsoft.com/office/2006/metadata/properties"/>
    <ds:schemaRef ds:uri="ae61ddb5-609b-4b70-b560-7f075bbddd1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7AD8192-DEB9-4BD7-906E-1DDE64E064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 16by9</Template>
  <TotalTime>0</TotalTime>
  <Words>1082</Words>
  <Application>Microsoft Office PowerPoint</Application>
  <PresentationFormat>Breedbeeld</PresentationFormat>
  <Paragraphs>109</Paragraphs>
  <Slides>12</Slides>
  <Notes>12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17</vt:i4>
      </vt:variant>
      <vt:variant>
        <vt:lpstr>Thema</vt:lpstr>
      </vt:variant>
      <vt:variant>
        <vt:i4>6</vt:i4>
      </vt:variant>
      <vt:variant>
        <vt:lpstr>Diatitels</vt:lpstr>
      </vt:variant>
      <vt:variant>
        <vt:i4>12</vt:i4>
      </vt:variant>
    </vt:vector>
  </HeadingPairs>
  <TitlesOfParts>
    <vt:vector size="35" baseType="lpstr">
      <vt:lpstr>Arial</vt:lpstr>
      <vt:lpstr>Arial Nova</vt:lpstr>
      <vt:lpstr>Calibri</vt:lpstr>
      <vt:lpstr>Century Gothic</vt:lpstr>
      <vt:lpstr>Corbel</vt:lpstr>
      <vt:lpstr>Courier New</vt:lpstr>
      <vt:lpstr>Helvetica</vt:lpstr>
      <vt:lpstr>Lucida Grande</vt:lpstr>
      <vt:lpstr>Scania Office</vt:lpstr>
      <vt:lpstr>Scania Office Bold</vt:lpstr>
      <vt:lpstr>Scania Office Headline</vt:lpstr>
      <vt:lpstr>Scania Office Headline Bold</vt:lpstr>
      <vt:lpstr>Symbol</vt:lpstr>
      <vt:lpstr>Tahoma</vt:lpstr>
      <vt:lpstr>Times New Roman</vt:lpstr>
      <vt:lpstr>Verdana</vt:lpstr>
      <vt:lpstr>Wingdings</vt:lpstr>
      <vt:lpstr>ACEA master slide</vt:lpstr>
      <vt:lpstr>1_ACEA Main page</vt:lpstr>
      <vt:lpstr>Scania</vt:lpstr>
      <vt:lpstr>1_Scania</vt:lpstr>
      <vt:lpstr>1_ACEA master slide</vt:lpstr>
      <vt:lpstr>Globe</vt:lpstr>
      <vt:lpstr>Direct Vision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2020-05-12T16:53:26Z</dcterms:created>
  <dcterms:modified xsi:type="dcterms:W3CDTF">2020-11-17T16:20:39Z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f2ec83-e677-438d-afb7-4c7c0dbc872b_Enabled">
    <vt:lpwstr>True</vt:lpwstr>
  </property>
  <property fmtid="{D5CDD505-2E9C-101B-9397-08002B2CF9AE}" pid="3" name="MSIP_Label_a7f2ec83-e677-438d-afb7-4c7c0dbc872b_SiteId">
    <vt:lpwstr>3bc062e4-ac9d-4c17-b4dd-3aad637ff1ac</vt:lpwstr>
  </property>
  <property fmtid="{D5CDD505-2E9C-101B-9397-08002B2CF9AE}" pid="4" name="MSIP_Label_a7f2ec83-e677-438d-afb7-4c7c0dbc872b_Owner">
    <vt:lpwstr>erik.dahlberg@scania.com</vt:lpwstr>
  </property>
  <property fmtid="{D5CDD505-2E9C-101B-9397-08002B2CF9AE}" pid="5" name="MSIP_Label_a7f2ec83-e677-438d-afb7-4c7c0dbc872b_SetDate">
    <vt:lpwstr>2020-05-12T16:54:53.5283253Z</vt:lpwstr>
  </property>
  <property fmtid="{D5CDD505-2E9C-101B-9397-08002B2CF9AE}" pid="6" name="MSIP_Label_a7f2ec83-e677-438d-afb7-4c7c0dbc872b_Name">
    <vt:lpwstr>Internal</vt:lpwstr>
  </property>
  <property fmtid="{D5CDD505-2E9C-101B-9397-08002B2CF9AE}" pid="7" name="MSIP_Label_a7f2ec83-e677-438d-afb7-4c7c0dbc872b_Application">
    <vt:lpwstr>Microsoft Azure Information Protection</vt:lpwstr>
  </property>
  <property fmtid="{D5CDD505-2E9C-101B-9397-08002B2CF9AE}" pid="8" name="MSIP_Label_a7f2ec83-e677-438d-afb7-4c7c0dbc872b_Extended_MSFT_Method">
    <vt:lpwstr>Automatic</vt:lpwstr>
  </property>
  <property fmtid="{D5CDD505-2E9C-101B-9397-08002B2CF9AE}" pid="9" name="Sensitivity">
    <vt:lpwstr>Internal</vt:lpwstr>
  </property>
  <property fmtid="{D5CDD505-2E9C-101B-9397-08002B2CF9AE}" pid="10" name="ContentTypeId">
    <vt:lpwstr>0x01010016E95AB3795ED044833A8BC9D15D9FE2</vt:lpwstr>
  </property>
</Properties>
</file>