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4"/>
  </p:sldMasterIdLst>
  <p:notesMasterIdLst>
    <p:notesMasterId r:id="rId7"/>
  </p:notesMasterIdLst>
  <p:handoutMasterIdLst>
    <p:handoutMasterId r:id="rId8"/>
  </p:handoutMasterIdLst>
  <p:sldIdLst>
    <p:sldId id="294" r:id="rId5"/>
    <p:sldId id="295" r:id="rId6"/>
  </p:sldIdLst>
  <p:sldSz cx="12192000" cy="6858000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478"/>
    <a:srgbClr val="155396"/>
    <a:srgbClr val="153771"/>
    <a:srgbClr val="003399"/>
    <a:srgbClr val="004896"/>
    <a:srgbClr val="0053A0"/>
    <a:srgbClr val="7F7F7F"/>
    <a:srgbClr val="4A6490"/>
    <a:srgbClr val="333399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07C34E8-B2B8-47CA-9708-F02ABE2D8535}" v="6" dt="2020-11-17T18:18:17.6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250" autoAdjust="0"/>
  </p:normalViewPr>
  <p:slideViewPr>
    <p:cSldViewPr snapToGrid="0">
      <p:cViewPr varScale="1">
        <p:scale>
          <a:sx n="111" d="100"/>
          <a:sy n="111" d="100"/>
        </p:scale>
        <p:origin x="396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45" d="100"/>
          <a:sy n="45" d="100"/>
        </p:scale>
        <p:origin x="2796" y="68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fld id="{837CF203-1A17-487D-9E81-0621B2E95774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4706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9700" y="768350"/>
            <a:ext cx="68199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fld id="{9F24E7D7-114A-4DD9-B220-AE0144D7A9B7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5643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2504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FE2CFF-C77F-45F5-8196-7FFE9E57B434}" type="slidenum">
              <a:rPr kumimoji="0" lang="ja-JP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34" charset="-128"/>
                <a:cs typeface="+mn-cs"/>
              </a:rPr>
              <a:pPr marL="0" marR="0" lvl="0" indent="0" algn="r" defTabSz="925046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50297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25046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FE2CFF-C77F-45F5-8196-7FFE9E57B434}" type="slidenum">
              <a:rPr kumimoji="0" lang="ja-JP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34" charset="-128"/>
                <a:cs typeface="+mn-cs"/>
              </a:rPr>
              <a:pPr marL="0" marR="0" lvl="0" indent="0" algn="r" defTabSz="925046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00056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ACEA_eu" TargetMode="External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acea.be/" TargetMode="External"/><Relationship Id="rId5" Type="http://schemas.openxmlformats.org/officeDocument/2006/relationships/hyperlink" Target="https://www.linkedin.com/company/acea" TargetMode="External"/><Relationship Id="rId4" Type="http://schemas.openxmlformats.org/officeDocument/2006/relationships/hyperlink" Target="https://www.youtube.com/ACEAeu" TargetMode="Externa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tiff"/><Relationship Id="rId5" Type="http://schemas.openxmlformats.org/officeDocument/2006/relationships/image" Target="../media/image16.jpe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50000" y="360000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4" name="Straight Connector 3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767408" y="1494892"/>
            <a:ext cx="10729191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225068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9"/>
          <p:cNvSpPr txBox="1">
            <a:spLocks/>
          </p:cNvSpPr>
          <p:nvPr userDrawn="1"/>
        </p:nvSpPr>
        <p:spPr>
          <a:xfrm>
            <a:off x="2855640" y="1988840"/>
            <a:ext cx="5631269" cy="778568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500" b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99"/>
                </a:solidFill>
                <a:latin typeface="Verdana" pitchFamily="34" charset="0"/>
                <a:cs typeface="Times New Roman" pitchFamily="18" charset="0"/>
              </a:defRPr>
            </a:lvl9pPr>
          </a:lstStyle>
          <a:p>
            <a:endParaRPr lang="en-GB" sz="4500" kern="0" dirty="0"/>
          </a:p>
        </p:txBody>
      </p:sp>
      <p:sp>
        <p:nvSpPr>
          <p:cNvPr id="12" name="Text Placeholder 28"/>
          <p:cNvSpPr>
            <a:spLocks noGrp="1"/>
          </p:cNvSpPr>
          <p:nvPr>
            <p:ph type="body" sz="quarter" idx="11" hasCustomPrompt="1"/>
          </p:nvPr>
        </p:nvSpPr>
        <p:spPr>
          <a:xfrm>
            <a:off x="2936063" y="2763590"/>
            <a:ext cx="5630313" cy="620410"/>
          </a:xfrm>
          <a:prstGeom prst="rect">
            <a:avLst/>
          </a:prstGeom>
        </p:spPr>
        <p:txBody>
          <a:bodyPr lIns="90000" rIns="0"/>
          <a:lstStyle>
            <a:lvl1pPr marL="0" indent="0">
              <a:buNone/>
              <a:defRPr sz="39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 hasCustomPrompt="1"/>
          </p:nvPr>
        </p:nvSpPr>
        <p:spPr>
          <a:xfrm>
            <a:off x="2936063" y="2100808"/>
            <a:ext cx="8152235" cy="662782"/>
          </a:xfrm>
          <a:prstGeom prst="rect">
            <a:avLst/>
          </a:prstGeom>
        </p:spPr>
        <p:txBody>
          <a:bodyPr rIns="0"/>
          <a:lstStyle>
            <a:lvl1pPr algn="l">
              <a:defRPr sz="45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Chapter title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cxnSp>
        <p:nvCxnSpPr>
          <p:cNvPr id="7" name="Straight Connector 6"/>
          <p:cNvCxnSpPr>
            <a:cxnSpLocks noChangeShapeType="1"/>
          </p:cNvCxnSpPr>
          <p:nvPr userDrawn="1"/>
        </p:nvCxnSpPr>
        <p:spPr bwMode="auto">
          <a:xfrm>
            <a:off x="2711624" y="2096990"/>
            <a:ext cx="0" cy="1340835"/>
          </a:xfrm>
          <a:prstGeom prst="line">
            <a:avLst/>
          </a:prstGeom>
          <a:noFill/>
          <a:ln w="38100">
            <a:solidFill>
              <a:srgbClr val="15377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919681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456040" y="1494892"/>
            <a:ext cx="4968552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3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767409" y="1494892"/>
            <a:ext cx="4968552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cxnSp>
        <p:nvCxnSpPr>
          <p:cNvPr id="34" name="Straight Connector 33"/>
          <p:cNvCxnSpPr>
            <a:cxnSpLocks noChangeShapeType="1"/>
          </p:cNvCxnSpPr>
          <p:nvPr userDrawn="1"/>
        </p:nvCxnSpPr>
        <p:spPr bwMode="auto">
          <a:xfrm>
            <a:off x="6096000" y="1628800"/>
            <a:ext cx="0" cy="4608512"/>
          </a:xfrm>
          <a:prstGeom prst="line">
            <a:avLst/>
          </a:prstGeom>
          <a:noFill/>
          <a:ln w="38100">
            <a:gradFill>
              <a:gsLst>
                <a:gs pos="72000">
                  <a:srgbClr val="155396"/>
                </a:gs>
                <a:gs pos="20000">
                  <a:srgbClr val="155396"/>
                </a:gs>
              </a:gsLst>
              <a:lin ang="5400000" scaled="1"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50000" y="360000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5B2FA1A-1591-497A-87EB-CC63BCC6DAE7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998916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767408" y="1494892"/>
            <a:ext cx="6840760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752184" y="1500076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752184" y="3932832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E754E85-7A03-412A-BDE5-2FA517B0760E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A2D9763-3A6F-4107-A10D-BC0DFDFCC28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50000" y="360000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</p:spTree>
    <p:extLst>
      <p:ext uri="{BB962C8B-B14F-4D97-AF65-F5344CB8AC3E}">
        <p14:creationId xmlns:p14="http://schemas.microsoft.com/office/powerpoint/2010/main" val="3417729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with pictures revers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5086548" y="1475632"/>
            <a:ext cx="6840760" cy="4814428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67408" y="1475632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67408" y="3882846"/>
            <a:ext cx="4175125" cy="2376488"/>
          </a:xfrm>
          <a:prstGeom prst="rect">
            <a:avLst/>
          </a:prstGeom>
          <a:effectLst>
            <a:softEdge rad="31750"/>
          </a:effectLst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9E08893-9206-4496-9A1C-9C843ACB67A5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BCDDFB03-0241-4CA2-8F1C-715C8B25688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50000" y="360000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</p:spTree>
    <p:extLst>
      <p:ext uri="{BB962C8B-B14F-4D97-AF65-F5344CB8AC3E}">
        <p14:creationId xmlns:p14="http://schemas.microsoft.com/office/powerpoint/2010/main" val="3514087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 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767409" y="1479959"/>
            <a:ext cx="4031108" cy="4783702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799014" y="1479552"/>
            <a:ext cx="6769100" cy="4784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8" name="Rectangle 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44EE7C3-DC90-45E8-BA1D-2C337F476631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08B43AC8-82CD-493D-977D-FBAAD44D598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50000" y="360000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</p:spTree>
    <p:extLst>
      <p:ext uri="{BB962C8B-B14F-4D97-AF65-F5344CB8AC3E}">
        <p14:creationId xmlns:p14="http://schemas.microsoft.com/office/powerpoint/2010/main" val="532247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403624"/>
            <a:ext cx="12192000" cy="5193728"/>
          </a:xfrm>
          <a:prstGeom prst="rect">
            <a:avLst/>
          </a:prstGeom>
          <a:effectLst>
            <a:softEdge rad="31750"/>
          </a:effectLst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AACD7A3-688F-4F57-B6B9-45C118CCD7F9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D2C757F-9D75-44BC-AC2E-7AF3A5C586B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50000" y="360000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</p:spTree>
    <p:extLst>
      <p:ext uri="{BB962C8B-B14F-4D97-AF65-F5344CB8AC3E}">
        <p14:creationId xmlns:p14="http://schemas.microsoft.com/office/powerpoint/2010/main" val="975385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bg>
      <p:bgPr>
        <a:solidFill>
          <a:srgbClr val="0048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02EF5ADE-0A5D-49F1-B316-3768B790865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126" y="668586"/>
            <a:ext cx="9273747" cy="5496718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407368" y="404664"/>
            <a:ext cx="1584176" cy="888479"/>
          </a:xfrm>
          <a:prstGeom prst="rect">
            <a:avLst/>
          </a:prstGeom>
          <a:solidFill>
            <a:srgbClr val="0048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hlinkClick r:id="rId3"/>
            <a:extLst>
              <a:ext uri="{FF2B5EF4-FFF2-40B4-BE49-F238E27FC236}">
                <a16:creationId xmlns:a16="http://schemas.microsoft.com/office/drawing/2014/main" id="{954C5EA2-AA02-4FFA-854D-161FD52411B9}"/>
              </a:ext>
            </a:extLst>
          </p:cNvPr>
          <p:cNvSpPr/>
          <p:nvPr userDrawn="1"/>
        </p:nvSpPr>
        <p:spPr>
          <a:xfrm>
            <a:off x="3396000" y="4898974"/>
            <a:ext cx="1547872" cy="115783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hlinkClick r:id="rId4"/>
            <a:extLst>
              <a:ext uri="{FF2B5EF4-FFF2-40B4-BE49-F238E27FC236}">
                <a16:creationId xmlns:a16="http://schemas.microsoft.com/office/drawing/2014/main" id="{B618DCC8-2250-4050-AF5F-482FCD5320A6}"/>
              </a:ext>
            </a:extLst>
          </p:cNvPr>
          <p:cNvSpPr/>
          <p:nvPr userDrawn="1"/>
        </p:nvSpPr>
        <p:spPr>
          <a:xfrm>
            <a:off x="7212424" y="4898974"/>
            <a:ext cx="1547872" cy="115783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hlinkClick r:id="rId5"/>
            <a:extLst>
              <a:ext uri="{FF2B5EF4-FFF2-40B4-BE49-F238E27FC236}">
                <a16:creationId xmlns:a16="http://schemas.microsoft.com/office/drawing/2014/main" id="{5AFE674B-0C3D-48EA-82CA-1BB491E9C9A3}"/>
              </a:ext>
            </a:extLst>
          </p:cNvPr>
          <p:cNvSpPr/>
          <p:nvPr userDrawn="1"/>
        </p:nvSpPr>
        <p:spPr>
          <a:xfrm>
            <a:off x="5087888" y="4898974"/>
            <a:ext cx="2016224" cy="115783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hlinkClick r:id="rId6"/>
            <a:extLst>
              <a:ext uri="{FF2B5EF4-FFF2-40B4-BE49-F238E27FC236}">
                <a16:creationId xmlns:a16="http://schemas.microsoft.com/office/drawing/2014/main" id="{701AF030-9E1F-49D9-A12B-F1CAB0529315}"/>
              </a:ext>
            </a:extLst>
          </p:cNvPr>
          <p:cNvSpPr/>
          <p:nvPr userDrawn="1"/>
        </p:nvSpPr>
        <p:spPr>
          <a:xfrm>
            <a:off x="5436000" y="3438000"/>
            <a:ext cx="1277992" cy="28803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BA27AAF3-1DF3-4CA3-AA8C-2321EF2E5A3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656463" y="6642000"/>
            <a:ext cx="379537" cy="216000"/>
          </a:xfrm>
        </p:spPr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1349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figures detail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0D14095-9EF8-463C-81B8-1E222B748FA7}"/>
              </a:ext>
            </a:extLst>
          </p:cNvPr>
          <p:cNvSpPr/>
          <p:nvPr userDrawn="1"/>
        </p:nvSpPr>
        <p:spPr>
          <a:xfrm>
            <a:off x="426000" y="324000"/>
            <a:ext cx="1710000" cy="94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AFFE1D23-6DC3-4635-9BF9-5CF8194DEB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534" y="201450"/>
            <a:ext cx="10206931" cy="6332550"/>
          </a:xfrm>
          <a:prstGeom prst="rect">
            <a:avLst/>
          </a:prstGeom>
        </p:spPr>
      </p:pic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5955914B-CFDD-4B31-80FC-F9A2B7E340F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656463" y="6642000"/>
            <a:ext cx="379537" cy="216000"/>
          </a:xfrm>
        </p:spPr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332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 October 2020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89C4E-5E1E-4E6E-BE74-5AC43785748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06119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 without brush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52531704-8F80-415D-BD2B-6B9991AE822F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28324" y="1504602"/>
            <a:ext cx="10932180" cy="4875670"/>
          </a:xfrm>
        </p:spPr>
        <p:txBody>
          <a:bodyPr/>
          <a:lstStyle>
            <a:lvl1pPr marL="359712" indent="-359712">
              <a:buSzPct val="100000"/>
              <a:buFont typeface="+mj-lt"/>
              <a:buAutoNum type="arabicPeriod"/>
              <a:defRPr>
                <a:solidFill>
                  <a:schemeClr val="tx1"/>
                </a:solidFill>
              </a:defRPr>
            </a:lvl1pPr>
            <a:lvl2pPr marL="359712" indent="-359712">
              <a:buFont typeface="+mj-lt"/>
              <a:buAutoNum type="arabicPeriod"/>
              <a:defRPr>
                <a:solidFill>
                  <a:schemeClr val="tx1"/>
                </a:solidFill>
              </a:defRPr>
            </a:lvl2pPr>
            <a:lvl3pPr marL="359712" indent="-359712">
              <a:buFont typeface="+mj-lt"/>
              <a:buAutoNum type="arabicPeriod"/>
              <a:defRPr>
                <a:solidFill>
                  <a:schemeClr val="tx1"/>
                </a:solidFill>
              </a:defRPr>
            </a:lvl3pPr>
            <a:lvl4pPr marL="359712" indent="-359712">
              <a:buFont typeface="+mj-lt"/>
              <a:buAutoNum type="arabicPeriod"/>
              <a:defRPr>
                <a:solidFill>
                  <a:schemeClr val="tx1"/>
                </a:solidFill>
              </a:defRPr>
            </a:lvl4pPr>
            <a:lvl5pPr marL="359712" indent="-359712">
              <a:buFont typeface="+mj-lt"/>
              <a:buAutoNum type="arabicPeriod"/>
              <a:defRPr>
                <a:solidFill>
                  <a:schemeClr val="tx1"/>
                </a:solidFill>
              </a:defRPr>
            </a:lvl5pPr>
            <a:lvl6pPr marL="359712" indent="-359712">
              <a:buFont typeface="+mj-lt"/>
              <a:buAutoNum type="arabicPeriod"/>
              <a:defRPr>
                <a:solidFill>
                  <a:schemeClr val="tx1"/>
                </a:solidFill>
              </a:defRPr>
            </a:lvl6pPr>
            <a:lvl7pPr marL="359712" indent="-359712">
              <a:buFont typeface="+mj-lt"/>
              <a:buAutoNum type="arabicPeriod"/>
              <a:defRPr>
                <a:solidFill>
                  <a:schemeClr val="tx1"/>
                </a:solidFill>
              </a:defRPr>
            </a:lvl7pPr>
            <a:lvl8pPr marL="359712" indent="-359712">
              <a:buFont typeface="+mj-lt"/>
              <a:buAutoNum type="arabicPeriod"/>
              <a:defRPr>
                <a:solidFill>
                  <a:schemeClr val="tx1"/>
                </a:solidFill>
              </a:defRPr>
            </a:lvl8pPr>
            <a:lvl9pPr marL="359712" indent="-359712">
              <a:buFont typeface="+mj-lt"/>
              <a:buAutoNum type="arabicPeriod"/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GB" dirty="0"/>
              <a:t>Insert Agenda point</a:t>
            </a:r>
          </a:p>
          <a:p>
            <a:pPr lvl="1"/>
            <a:r>
              <a:rPr lang="en-GB" dirty="0"/>
              <a:t>Second level 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dirty="0"/>
              <a:t>Sixth level</a:t>
            </a:r>
          </a:p>
          <a:p>
            <a:pPr lvl="6"/>
            <a:r>
              <a:rPr lang="en-GB" dirty="0"/>
              <a:t>Sevens level</a:t>
            </a:r>
          </a:p>
          <a:p>
            <a:pPr lvl="7"/>
            <a:r>
              <a:rPr lang="en-GB" dirty="0"/>
              <a:t>Eight level</a:t>
            </a:r>
          </a:p>
          <a:p>
            <a:pPr lvl="8"/>
            <a:r>
              <a:rPr lang="en-GB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14014132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82">
          <p15:clr>
            <a:srgbClr val="FBAE40"/>
          </p15:clr>
        </p15:guide>
        <p15:guide id="2" orient="horz" pos="948">
          <p15:clr>
            <a:srgbClr val="FBAE40"/>
          </p15:clr>
        </p15:guide>
        <p15:guide id="3" orient="horz" pos="402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35560" y="365125"/>
            <a:ext cx="9218240" cy="1325563"/>
          </a:xfrm>
          <a:prstGeom prst="rect">
            <a:avLst/>
          </a:prstGeom>
        </p:spPr>
        <p:txBody>
          <a:bodyPr/>
          <a:lstStyle>
            <a:lvl1pPr algn="l">
              <a:defRPr sz="3200"/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pic>
        <p:nvPicPr>
          <p:cNvPr id="4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6520" y="476672"/>
            <a:ext cx="1103164" cy="351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146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 October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3C6E6-4335-4428-AB21-BBACF8148F3A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41283053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 October 2020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89C4E-5E1E-4E6E-BE74-5AC437857484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30398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 slide,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0000" y="1088700"/>
            <a:ext cx="10153126" cy="4953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3900" b="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GB" sz="3900" b="0" dirty="0"/>
              <a:t>Insert subtitle here</a:t>
            </a:r>
            <a:endParaRPr lang="en-GB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350000" y="360000"/>
            <a:ext cx="10153128" cy="692497"/>
          </a:xfrm>
          <a:prstGeom prst="rect">
            <a:avLst/>
          </a:prstGeom>
          <a:noFill/>
          <a:ln w="34925">
            <a:noFill/>
          </a:ln>
        </p:spPr>
        <p:txBody>
          <a:bodyPr vert="horz" wrap="square" lIns="0" tIns="0" rIns="0" bIns="0" anchor="ctr">
            <a:normAutofit/>
          </a:bodyPr>
          <a:lstStyle>
            <a:lvl1pPr marL="0" indent="0">
              <a:buNone/>
              <a:defRPr sz="4500" b="0" cap="all" spc="-140" baseline="0">
                <a:solidFill>
                  <a:schemeClr val="tx1"/>
                </a:solidFill>
                <a:latin typeface="Corbel"/>
                <a:cs typeface="Corbel"/>
              </a:defRPr>
            </a:lvl1pPr>
          </a:lstStyle>
          <a:p>
            <a:pPr lvl="0"/>
            <a:r>
              <a:rPr lang="nl-BE" dirty="0"/>
              <a:t>INSERT SLIDE TITLE HERE</a:t>
            </a:r>
          </a:p>
        </p:txBody>
      </p:sp>
      <p:cxnSp>
        <p:nvCxnSpPr>
          <p:cNvPr id="11" name="Straight Connector 10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10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767408" y="1803928"/>
            <a:ext cx="10729191" cy="4505392"/>
          </a:xfrm>
          <a:prstGeom prst="rect">
            <a:avLst/>
          </a:prstGeom>
        </p:spPr>
        <p:txBody>
          <a:bodyPr vert="horz" lIns="0" tIns="0" rIns="0" bIns="0"/>
          <a:lstStyle>
            <a:lvl1pPr marL="342900" indent="-342900">
              <a:buSzPct val="100000"/>
              <a:buFont typeface="Arial" panose="020B0604020202020204" pitchFamily="34" charset="0"/>
              <a:buChar char="•"/>
              <a:defRPr sz="3000" b="1" cap="none" baseline="0">
                <a:solidFill>
                  <a:srgbClr val="003478"/>
                </a:solidFill>
                <a:latin typeface="Corbel"/>
                <a:cs typeface="Corbel"/>
              </a:defRPr>
            </a:lvl1pPr>
            <a:lvl2pPr marL="800100" indent="-342900">
              <a:buSzPct val="100000"/>
              <a:buFont typeface="Courier New" panose="02070309020205020404" pitchFamily="49" charset="0"/>
              <a:buChar char="o"/>
              <a:defRPr b="0" cap="none" baseline="0">
                <a:latin typeface="Corbel"/>
                <a:cs typeface="Corbel"/>
              </a:defRPr>
            </a:lvl2pPr>
            <a:lvl3pPr marL="1257300" indent="-342900">
              <a:buSzPct val="100000"/>
              <a:buFont typeface="Wingdings" panose="05000000000000000000" pitchFamily="2" charset="2"/>
              <a:buChar char="§"/>
              <a:defRPr sz="2000" b="1" cap="none" baseline="0">
                <a:solidFill>
                  <a:srgbClr val="003478"/>
                </a:solidFill>
                <a:latin typeface="Corbel"/>
                <a:cs typeface="Corbel"/>
              </a:defRPr>
            </a:lvl3pPr>
            <a:lvl4pPr marL="1587600" indent="0">
              <a:spcBef>
                <a:spcPts val="336"/>
              </a:spcBef>
              <a:buSzPct val="50000"/>
              <a:buFont typeface="Arial" panose="020B0604020202020204" pitchFamily="34" charset="0"/>
              <a:buNone/>
              <a:defRPr sz="1400" b="0" cap="none" baseline="0">
                <a:latin typeface="Corbel"/>
                <a:cs typeface="Corbel"/>
              </a:defRPr>
            </a:lvl4pPr>
            <a:lvl5pPr marL="2171700" indent="-342900">
              <a:buSzPct val="50000"/>
              <a:buFont typeface="Lucida Grande"/>
              <a:buChar char="&gt;"/>
              <a:defRPr b="0">
                <a:latin typeface="Corbel"/>
                <a:cs typeface="Corbe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Slide Number Placeholder 1">
            <a:extLst>
              <a:ext uri="{FF2B5EF4-FFF2-40B4-BE49-F238E27FC236}">
                <a16:creationId xmlns:a16="http://schemas.microsoft.com/office/drawing/2014/main" id="{527555EB-2A36-436E-95BD-B705102D862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656463" y="6642000"/>
            <a:ext cx="379537" cy="216000"/>
          </a:xfrm>
        </p:spPr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8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bg>
      <p:bgPr>
        <a:solidFill>
          <a:srgbClr val="0048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10AFD188-2A9D-4251-A22B-3E50CF2DC2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7367" y="360000"/>
            <a:ext cx="2893092" cy="1224000"/>
          </a:xfrm>
          <a:prstGeom prst="rect">
            <a:avLst/>
          </a:prstGeom>
        </p:spPr>
      </p:pic>
      <p:sp>
        <p:nvSpPr>
          <p:cNvPr id="45" name="Rectangle 44">
            <a:extLst>
              <a:ext uri="{FF2B5EF4-FFF2-40B4-BE49-F238E27FC236}">
                <a16:creationId xmlns:a16="http://schemas.microsoft.com/office/drawing/2014/main" id="{7F7C3EB5-4611-42AB-A42E-86B830281A2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1989908"/>
            <a:ext cx="12196800" cy="16551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vert="horz" wrap="square" lIns="0" tIns="45720" rIns="0" bIns="45720" anchor="ctr" anchorCtr="0" upright="1">
            <a:noAutofit/>
          </a:bodyPr>
          <a:lstStyle/>
          <a:p>
            <a:endParaRPr lang="en-US" sz="2400" dirty="0">
              <a:solidFill>
                <a:srgbClr val="004896"/>
              </a:solidFill>
            </a:endParaRPr>
          </a:p>
        </p:txBody>
      </p:sp>
      <p:sp>
        <p:nvSpPr>
          <p:cNvPr id="7" name="Text Box 2"/>
          <p:cNvSpPr txBox="1"/>
          <p:nvPr userDrawn="1"/>
        </p:nvSpPr>
        <p:spPr>
          <a:xfrm>
            <a:off x="430008" y="6466989"/>
            <a:ext cx="2640293" cy="120352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indent="0">
              <a:spcAft>
                <a:spcPts val="0"/>
              </a:spcAft>
            </a:pPr>
            <a:endParaRPr lang="fr-FR" sz="1400" b="1" dirty="0">
              <a:effectLst/>
              <a:latin typeface="Corbel"/>
              <a:ea typeface="Times New Roman"/>
              <a:cs typeface="Corbel"/>
            </a:endParaRPr>
          </a:p>
        </p:txBody>
      </p:sp>
      <p:sp>
        <p:nvSpPr>
          <p:cNvPr id="35" name="Title 19">
            <a:extLst>
              <a:ext uri="{FF2B5EF4-FFF2-40B4-BE49-F238E27FC236}">
                <a16:creationId xmlns:a16="http://schemas.microsoft.com/office/drawing/2014/main" id="{AAD1616A-2680-488A-98C0-D8FF8D2657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1364" y="2132856"/>
            <a:ext cx="10029272" cy="778568"/>
          </a:xfrm>
          <a:prstGeom prst="rect">
            <a:avLst/>
          </a:prstGeom>
        </p:spPr>
        <p:txBody>
          <a:bodyPr lIns="0" tIns="46800" rIns="0" bIns="46800">
            <a:noAutofit/>
          </a:bodyPr>
          <a:lstStyle>
            <a:lvl1pPr algn="l">
              <a:defRPr sz="4500" b="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INSERT TITLE</a:t>
            </a:r>
            <a:endParaRPr lang="en-GB" dirty="0"/>
          </a:p>
        </p:txBody>
      </p:sp>
      <p:sp>
        <p:nvSpPr>
          <p:cNvPr id="36" name="Text Placeholder 28">
            <a:extLst>
              <a:ext uri="{FF2B5EF4-FFF2-40B4-BE49-F238E27FC236}">
                <a16:creationId xmlns:a16="http://schemas.microsoft.com/office/drawing/2014/main" id="{D3F096C3-5F8D-459B-A2D0-33614BC2620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81364" y="2780928"/>
            <a:ext cx="10029272" cy="756409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3900" b="0">
                <a:solidFill>
                  <a:srgbClr val="7F7F7F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SzPct val="25000"/>
              <a:buFont typeface="Corbel" panose="020B0503020204020204" pitchFamily="34" charset="0"/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Subtitle</a:t>
            </a:r>
          </a:p>
          <a:p>
            <a:pPr lvl="1"/>
            <a:endParaRPr lang="en-US" dirty="0"/>
          </a:p>
        </p:txBody>
      </p:sp>
      <p:sp>
        <p:nvSpPr>
          <p:cNvPr id="37" name="Text Placeholder 28">
            <a:extLst>
              <a:ext uri="{FF2B5EF4-FFF2-40B4-BE49-F238E27FC236}">
                <a16:creationId xmlns:a16="http://schemas.microsoft.com/office/drawing/2014/main" id="{96680907-2BD9-45E5-98AC-6BA74F15904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768411" y="4958568"/>
            <a:ext cx="2584173" cy="39745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200" b="0">
                <a:solidFill>
                  <a:schemeClr val="bg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30 September 2020</a:t>
            </a:r>
          </a:p>
        </p:txBody>
      </p:sp>
      <p:sp>
        <p:nvSpPr>
          <p:cNvPr id="39" name="Text Placeholder 28">
            <a:extLst>
              <a:ext uri="{FF2B5EF4-FFF2-40B4-BE49-F238E27FC236}">
                <a16:creationId xmlns:a16="http://schemas.microsoft.com/office/drawing/2014/main" id="{B9D4F607-8B36-4C72-9065-2CF90BEA592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67611" y="5294779"/>
            <a:ext cx="5627608" cy="321869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sz="2400" b="1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40" name="Text Placeholder 28">
            <a:extLst>
              <a:ext uri="{FF2B5EF4-FFF2-40B4-BE49-F238E27FC236}">
                <a16:creationId xmlns:a16="http://schemas.microsoft.com/office/drawing/2014/main" id="{EC3078EA-E5F9-4E0F-A7D7-E1894D2E71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567611" y="5617729"/>
            <a:ext cx="5627608" cy="403767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lang="en-GB" sz="2200" b="0" cap="none" baseline="0" dirty="0">
                <a:solidFill>
                  <a:schemeClr val="bg1">
                    <a:lumMod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marL="0" lvl="0" indent="0" algn="r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</a:pPr>
            <a:r>
              <a:rPr lang="en-US" dirty="0"/>
              <a:t>Job title</a:t>
            </a:r>
            <a:endParaRPr lang="en-GB" dirty="0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920E704-89D7-494D-A43A-C354175581D6}"/>
              </a:ext>
            </a:extLst>
          </p:cNvPr>
          <p:cNvCxnSpPr/>
          <p:nvPr userDrawn="1"/>
        </p:nvCxnSpPr>
        <p:spPr>
          <a:xfrm>
            <a:off x="8472267" y="4221296"/>
            <a:ext cx="0" cy="1872000"/>
          </a:xfrm>
          <a:prstGeom prst="line">
            <a:avLst/>
          </a:prstGeom>
          <a:ln w="285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 Placeholder 28">
            <a:extLst>
              <a:ext uri="{FF2B5EF4-FFF2-40B4-BE49-F238E27FC236}">
                <a16:creationId xmlns:a16="http://schemas.microsoft.com/office/drawing/2014/main" id="{EA11A1AC-C3E9-43EB-9F21-C8E8607CB0D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81363" y="4286667"/>
            <a:ext cx="7113855" cy="321869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sz="2400" b="1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43" name="Text Placeholder 28">
            <a:extLst>
              <a:ext uri="{FF2B5EF4-FFF2-40B4-BE49-F238E27FC236}">
                <a16:creationId xmlns:a16="http://schemas.microsoft.com/office/drawing/2014/main" id="{929AA64E-CFC5-4083-947C-2EFAC14179F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81363" y="4609617"/>
            <a:ext cx="7113856" cy="403767"/>
          </a:xfrm>
          <a:prstGeom prst="rect">
            <a:avLst/>
          </a:prstGeom>
        </p:spPr>
        <p:txBody>
          <a:bodyPr lIns="0" tIns="0" rIns="0" bIns="0"/>
          <a:lstStyle>
            <a:lvl1pPr marL="0" indent="0" algn="r">
              <a:buNone/>
              <a:defRPr lang="en-GB" sz="2200" b="0" cap="none" baseline="0" dirty="0">
                <a:solidFill>
                  <a:schemeClr val="bg1">
                    <a:lumMod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0" indent="0">
              <a:buNone/>
              <a:defRPr sz="3200">
                <a:solidFill>
                  <a:srgbClr val="7F7F7F"/>
                </a:solidFill>
              </a:defRPr>
            </a:lvl2pPr>
            <a:lvl3pPr marL="0" indent="0">
              <a:spcBef>
                <a:spcPts val="1200"/>
              </a:spcBef>
              <a:buNone/>
              <a:defRPr sz="2000" cap="all" baseline="0">
                <a:solidFill>
                  <a:srgbClr val="155396"/>
                </a:solidFill>
              </a:defRPr>
            </a:lvl3pPr>
            <a:lvl4pPr marL="0" indent="11113">
              <a:spcBef>
                <a:spcPts val="600"/>
              </a:spcBef>
              <a:defRPr sz="1400" b="1">
                <a:latin typeface="+mn-lt"/>
              </a:defRPr>
            </a:lvl4pPr>
            <a:lvl5pPr marL="0" indent="0">
              <a:buNone/>
              <a:defRPr sz="1400">
                <a:latin typeface="+mn-lt"/>
              </a:defRPr>
            </a:lvl5pPr>
          </a:lstStyle>
          <a:p>
            <a:pPr marL="0" lvl="0" indent="0" algn="r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</a:pPr>
            <a:r>
              <a:rPr lang="en-US" dirty="0"/>
              <a:t>Location</a:t>
            </a:r>
            <a:endParaRPr lang="en-GB" dirty="0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DAA9FEB4-292D-4AC6-960E-4D90C8923091}"/>
              </a:ext>
            </a:extLst>
          </p:cNvPr>
          <p:cNvCxnSpPr/>
          <p:nvPr userDrawn="1"/>
        </p:nvCxnSpPr>
        <p:spPr>
          <a:xfrm>
            <a:off x="8472267" y="396000"/>
            <a:ext cx="0" cy="1188000"/>
          </a:xfrm>
          <a:prstGeom prst="line">
            <a:avLst/>
          </a:prstGeom>
          <a:ln w="28575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>
            <a:extLst>
              <a:ext uri="{FF2B5EF4-FFF2-40B4-BE49-F238E27FC236}">
                <a16:creationId xmlns:a16="http://schemas.microsoft.com/office/drawing/2014/main" id="{400AD6FA-A7C8-4105-ADFF-9C79FA23BA8F}"/>
              </a:ext>
            </a:extLst>
          </p:cNvPr>
          <p:cNvSpPr/>
          <p:nvPr userDrawn="1"/>
        </p:nvSpPr>
        <p:spPr>
          <a:xfrm>
            <a:off x="407368" y="404664"/>
            <a:ext cx="1584176" cy="888479"/>
          </a:xfrm>
          <a:prstGeom prst="rect">
            <a:avLst/>
          </a:prstGeom>
          <a:solidFill>
            <a:srgbClr val="0048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Slide Number Placeholder 1">
            <a:extLst>
              <a:ext uri="{FF2B5EF4-FFF2-40B4-BE49-F238E27FC236}">
                <a16:creationId xmlns:a16="http://schemas.microsoft.com/office/drawing/2014/main" id="{C2AEA3A8-9295-4735-80A9-87F7C802B58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656463" y="6642000"/>
            <a:ext cx="379537" cy="216000"/>
          </a:xfrm>
        </p:spPr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6784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EA member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362D2627-2D2B-48F5-967C-5B9E4E95C0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758" y="1404738"/>
            <a:ext cx="10476484" cy="4867200"/>
          </a:xfrm>
          <a:prstGeom prst="rect">
            <a:avLst/>
          </a:prstGeom>
        </p:spPr>
      </p:pic>
      <p:sp>
        <p:nvSpPr>
          <p:cNvPr id="28" name="Rectangle 2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Connector 51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 userDrawn="1"/>
        </p:nvSpPr>
        <p:spPr>
          <a:xfrm>
            <a:off x="1350000" y="360000"/>
            <a:ext cx="8800002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4500" dirty="0">
                <a:latin typeface="+mj-lt"/>
              </a:rPr>
              <a:t>ACEA’S 16 MEMBERS</a:t>
            </a:r>
            <a:endParaRPr lang="en-GB" dirty="0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08035944-C6F5-4739-8A64-152BBA55343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656463" y="6642000"/>
            <a:ext cx="379537" cy="216000"/>
          </a:xfrm>
        </p:spPr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21BD075-A268-4490-83DB-B3FCB7220974}"/>
              </a:ext>
            </a:extLst>
          </p:cNvPr>
          <p:cNvSpPr/>
          <p:nvPr userDrawn="1"/>
        </p:nvSpPr>
        <p:spPr>
          <a:xfrm>
            <a:off x="8886000" y="5274000"/>
            <a:ext cx="2025000" cy="76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95014AC1-E9A7-403C-B19E-49D3416ADE6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8800" y="5166000"/>
            <a:ext cx="994500" cy="99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448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V member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Connector 51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 userDrawn="1"/>
        </p:nvSpPr>
        <p:spPr>
          <a:xfrm>
            <a:off x="1350000" y="360000"/>
            <a:ext cx="10456301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4500" dirty="0">
                <a:latin typeface="+mj-lt"/>
              </a:rPr>
              <a:t>COMMERCIAL</a:t>
            </a:r>
            <a:r>
              <a:rPr lang="en-GB" sz="4500" baseline="0" dirty="0">
                <a:latin typeface="+mj-lt"/>
              </a:rPr>
              <a:t> </a:t>
            </a:r>
            <a:r>
              <a:rPr lang="en-GB" sz="4500" dirty="0">
                <a:latin typeface="+mj-lt"/>
              </a:rPr>
              <a:t>VEHICLE MEMBERS</a:t>
            </a:r>
            <a:endParaRPr lang="en-GB" dirty="0"/>
          </a:p>
        </p:txBody>
      </p:sp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38B5E923-01B4-4552-92FD-399575190CF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656463" y="6642000"/>
            <a:ext cx="379537" cy="216000"/>
          </a:xfrm>
        </p:spPr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EB0B0DBB-09BF-4457-B84B-6643D6833E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67" t="5076" r="2193" b="18422"/>
          <a:stretch/>
        </p:blipFill>
        <p:spPr>
          <a:xfrm>
            <a:off x="3081000" y="1714962"/>
            <a:ext cx="1980000" cy="52737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28A44CB-3BEC-423A-B426-FB844FD82E1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8919" y="3465353"/>
            <a:ext cx="2314161" cy="54503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087AE7B-509A-4226-8EF3-0A1A0AE869E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2941" y="3167860"/>
            <a:ext cx="2007595" cy="111504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447137CF-88E7-4E57-BA74-9BA60F5781AE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9322" y="1772816"/>
            <a:ext cx="2961678" cy="411673"/>
          </a:xfrm>
          <a:prstGeom prst="rect">
            <a:avLst/>
          </a:prstGeom>
        </p:spPr>
      </p:pic>
      <p:pic>
        <p:nvPicPr>
          <p:cNvPr id="29" name="Picture 28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4D5B7C07-E41C-4C63-AFF1-65E35D17EA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4" t="5785" r="3149" b="5248"/>
          <a:stretch/>
        </p:blipFill>
        <p:spPr>
          <a:xfrm>
            <a:off x="2991000" y="4941169"/>
            <a:ext cx="2160240" cy="1152128"/>
          </a:xfrm>
          <a:prstGeom prst="rect">
            <a:avLst/>
          </a:prstGeom>
        </p:spPr>
      </p:pic>
      <p:pic>
        <p:nvPicPr>
          <p:cNvPr id="30" name="Picture 29" descr="A picture containing food&#10;&#10;Description automatically generated">
            <a:extLst>
              <a:ext uri="{FF2B5EF4-FFF2-40B4-BE49-F238E27FC236}">
                <a16:creationId xmlns:a16="http://schemas.microsoft.com/office/drawing/2014/main" id="{6217362C-B426-4092-88FC-A21D71B4B76F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488" y="2978787"/>
            <a:ext cx="1656184" cy="1518169"/>
          </a:xfrm>
          <a:prstGeom prst="rect">
            <a:avLst/>
          </a:prstGeom>
        </p:spPr>
      </p:pic>
      <p:pic>
        <p:nvPicPr>
          <p:cNvPr id="31" name="Picture 30" descr="A picture containing drawing&#10;&#10;Description automatically generated">
            <a:extLst>
              <a:ext uri="{FF2B5EF4-FFF2-40B4-BE49-F238E27FC236}">
                <a16:creationId xmlns:a16="http://schemas.microsoft.com/office/drawing/2014/main" id="{EE867779-AB21-466C-BC73-B70EE479B4BB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6161" y="4743233"/>
            <a:ext cx="1548000" cy="15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0832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CV member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66C42EE6-D3F8-47E1-81D4-79387EDC9CF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10" t="28849" r="14910" b="30595"/>
          <a:stretch/>
        </p:blipFill>
        <p:spPr>
          <a:xfrm>
            <a:off x="5105999" y="5109158"/>
            <a:ext cx="1974253" cy="436795"/>
          </a:xfrm>
          <a:prstGeom prst="rect">
            <a:avLst/>
          </a:prstGeom>
        </p:spPr>
      </p:pic>
      <p:pic>
        <p:nvPicPr>
          <p:cNvPr id="5" name="Picture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C5EC5B37-2DC1-4BB2-BB39-1200897AFE2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83" t="24154" r="19249" b="20826"/>
          <a:stretch/>
        </p:blipFill>
        <p:spPr>
          <a:xfrm>
            <a:off x="8352262" y="1655075"/>
            <a:ext cx="1710000" cy="69249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6000" y="4715915"/>
            <a:ext cx="2002948" cy="1233085"/>
          </a:xfrm>
          <a:prstGeom prst="rect">
            <a:avLst/>
          </a:prstGeom>
        </p:spPr>
      </p:pic>
      <p:sp>
        <p:nvSpPr>
          <p:cNvPr id="28" name="Rectangle 2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1" name="Picture 40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5766" y="3474000"/>
            <a:ext cx="1590234" cy="374535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6000" y="5066113"/>
            <a:ext cx="2442524" cy="522887"/>
          </a:xfrm>
          <a:prstGeom prst="rect">
            <a:avLst/>
          </a:prstGeom>
        </p:spPr>
      </p:pic>
      <p:cxnSp>
        <p:nvCxnSpPr>
          <p:cNvPr id="52" name="Straight Connector 51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 userDrawn="1"/>
        </p:nvSpPr>
        <p:spPr>
          <a:xfrm>
            <a:off x="1350000" y="360000"/>
            <a:ext cx="10168267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4500" dirty="0">
                <a:latin typeface="+mj-lt"/>
              </a:rPr>
              <a:t>LIGHT COMMERCIAL VEHICLE MEMBERS</a:t>
            </a:r>
            <a:endParaRPr lang="en-GB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1000" y="1539000"/>
            <a:ext cx="2064253" cy="97578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6333" y="3272915"/>
            <a:ext cx="1394667" cy="78608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1888" y="1845948"/>
            <a:ext cx="2324112" cy="323052"/>
          </a:xfrm>
          <a:prstGeom prst="rect">
            <a:avLst/>
          </a:prstGeom>
        </p:spPr>
      </p:pic>
      <p:sp>
        <p:nvSpPr>
          <p:cNvPr id="13" name="Slide Number Placeholder 1">
            <a:extLst>
              <a:ext uri="{FF2B5EF4-FFF2-40B4-BE49-F238E27FC236}">
                <a16:creationId xmlns:a16="http://schemas.microsoft.com/office/drawing/2014/main" id="{503D744C-8EAD-4777-BE5A-F3F7DD42E63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656463" y="6642000"/>
            <a:ext cx="379537" cy="216000"/>
          </a:xfrm>
        </p:spPr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52488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C member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Connector 51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7" name="TextBox 6"/>
          <p:cNvSpPr txBox="1"/>
          <p:nvPr userDrawn="1"/>
        </p:nvSpPr>
        <p:spPr>
          <a:xfrm>
            <a:off x="1350000" y="360000"/>
            <a:ext cx="10456301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4500" dirty="0">
                <a:latin typeface="+mj-lt"/>
              </a:rPr>
              <a:t>BUS AND COACH MEMBERS</a:t>
            </a:r>
            <a:endParaRPr lang="en-GB" dirty="0"/>
          </a:p>
        </p:txBody>
      </p:sp>
      <p:sp>
        <p:nvSpPr>
          <p:cNvPr id="10" name="Slide Number Placeholder 1">
            <a:extLst>
              <a:ext uri="{FF2B5EF4-FFF2-40B4-BE49-F238E27FC236}">
                <a16:creationId xmlns:a16="http://schemas.microsoft.com/office/drawing/2014/main" id="{B07523EA-F9D8-4D53-A914-67EFC922FB0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1656463" y="6642000"/>
            <a:ext cx="379537" cy="216000"/>
          </a:xfrm>
        </p:spPr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0883957-2F23-4EB9-845B-BFFE51E5FCD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1839" y="1719000"/>
            <a:ext cx="2314161" cy="54503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3C9B3AC-56FB-4DD6-97B8-DC5B20BE933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3405" y="2934000"/>
            <a:ext cx="2007595" cy="111504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2C8ABFA-5A13-42F4-BA57-28BA52FD21D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6000" y="1785682"/>
            <a:ext cx="2961678" cy="411673"/>
          </a:xfrm>
          <a:prstGeom prst="rect">
            <a:avLst/>
          </a:prstGeom>
        </p:spPr>
      </p:pic>
      <p:pic>
        <p:nvPicPr>
          <p:cNvPr id="19" name="Picture 18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E0D475CC-5EB1-4EE9-81FC-7309DE15A22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124" y="2844000"/>
            <a:ext cx="2302876" cy="1295001"/>
          </a:xfrm>
          <a:prstGeom prst="rect">
            <a:avLst/>
          </a:prstGeom>
        </p:spPr>
      </p:pic>
      <p:pic>
        <p:nvPicPr>
          <p:cNvPr id="20" name="Picture 19" descr="A picture containing drawing&#10;&#10;Description automatically generated">
            <a:extLst>
              <a:ext uri="{FF2B5EF4-FFF2-40B4-BE49-F238E27FC236}">
                <a16:creationId xmlns:a16="http://schemas.microsoft.com/office/drawing/2014/main" id="{A5FF2286-4BBF-4892-B89B-06F0F810EA33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6000" y="4554000"/>
            <a:ext cx="1548000" cy="15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9891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figure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 userDrawn="1"/>
        </p:nvSpPr>
        <p:spPr>
          <a:xfrm>
            <a:off x="766800" y="1493999"/>
            <a:ext cx="9925325" cy="472816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marL="357188" lvl="0" indent="-357188">
              <a:buFont typeface="Arial" panose="020B0604020202020204" pitchFamily="34" charset="0"/>
              <a:buChar char="•"/>
            </a:pPr>
            <a:r>
              <a:rPr lang="en-US" sz="3000" b="1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14.6 million Europeans </a:t>
            </a:r>
            <a:r>
              <a:rPr lang="en-US" sz="3000" b="0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work in the automotive sector</a:t>
            </a:r>
          </a:p>
          <a:p>
            <a:pPr marL="357188" lvl="0" indent="-357188">
              <a:buFont typeface="Arial" panose="020B0604020202020204" pitchFamily="34" charset="0"/>
              <a:buChar char="•"/>
            </a:pPr>
            <a:endParaRPr lang="en-US" sz="2500" b="0" kern="1200" dirty="0">
              <a:solidFill>
                <a:srgbClr val="003478"/>
              </a:solidFill>
              <a:latin typeface="+mj-lt"/>
              <a:ea typeface="+mn-ea"/>
              <a:cs typeface="Times New Roman" panose="02020603050405020304" pitchFamily="18" charset="0"/>
            </a:endParaRPr>
          </a:p>
          <a:p>
            <a:pPr marL="357188" lvl="0" indent="-357188">
              <a:buFont typeface="Arial" panose="020B0604020202020204" pitchFamily="34" charset="0"/>
              <a:buChar char="•"/>
            </a:pPr>
            <a:r>
              <a:rPr lang="en-US" sz="3000" b="1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11.5% of all manufacturing jobs </a:t>
            </a:r>
            <a:r>
              <a:rPr lang="en-US" sz="3000" b="0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in the EU</a:t>
            </a:r>
          </a:p>
          <a:p>
            <a:pPr marL="357188" lvl="0" indent="-357188">
              <a:buFont typeface="Arial" panose="020B0604020202020204" pitchFamily="34" charset="0"/>
              <a:buChar char="•"/>
            </a:pPr>
            <a:endParaRPr lang="en-US" sz="2500" b="0" kern="1200" dirty="0">
              <a:solidFill>
                <a:srgbClr val="003478"/>
              </a:solidFill>
              <a:latin typeface="+mj-lt"/>
              <a:ea typeface="+mn-ea"/>
              <a:cs typeface="Times New Roman" panose="02020603050405020304" pitchFamily="18" charset="0"/>
            </a:endParaRPr>
          </a:p>
          <a:p>
            <a:pPr marL="357188" lvl="0" indent="-357188">
              <a:buFont typeface="Arial" panose="020B0604020202020204" pitchFamily="34" charset="0"/>
              <a:buChar char="•"/>
            </a:pPr>
            <a:r>
              <a:rPr lang="en-US" sz="3000" b="1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€440.4 billion in taxes </a:t>
            </a:r>
            <a:r>
              <a:rPr lang="en-US" sz="3000" b="0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in major European markets</a:t>
            </a:r>
          </a:p>
          <a:p>
            <a:pPr marL="357188" lvl="0" indent="-357188">
              <a:buFont typeface="Arial" panose="020B0604020202020204" pitchFamily="34" charset="0"/>
              <a:buChar char="•"/>
            </a:pPr>
            <a:endParaRPr lang="en-US" sz="2500" b="0" kern="1200" dirty="0">
              <a:solidFill>
                <a:srgbClr val="003478"/>
              </a:solidFill>
              <a:latin typeface="+mj-lt"/>
              <a:ea typeface="+mn-ea"/>
              <a:cs typeface="Times New Roman" panose="02020603050405020304" pitchFamily="18" charset="0"/>
            </a:endParaRPr>
          </a:p>
          <a:p>
            <a:pPr marL="357188" lvl="0" indent="-357188">
              <a:buFont typeface="Arial" panose="020B0604020202020204" pitchFamily="34" charset="0"/>
              <a:buChar char="•"/>
            </a:pPr>
            <a:r>
              <a:rPr lang="en-US" sz="3000" b="1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€74 billion trade surplus</a:t>
            </a:r>
            <a:r>
              <a:rPr lang="en-US" sz="3000" b="0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 for the EU</a:t>
            </a:r>
          </a:p>
          <a:p>
            <a:pPr marL="357188" lvl="0" indent="-357188">
              <a:buFont typeface="Arial" panose="020B0604020202020204" pitchFamily="34" charset="0"/>
              <a:buChar char="•"/>
            </a:pPr>
            <a:endParaRPr lang="en-US" sz="2500" b="0" kern="1200" dirty="0">
              <a:solidFill>
                <a:srgbClr val="003478"/>
              </a:solidFill>
              <a:latin typeface="+mj-lt"/>
              <a:ea typeface="+mn-ea"/>
              <a:cs typeface="Times New Roman" panose="02020603050405020304" pitchFamily="18" charset="0"/>
            </a:endParaRPr>
          </a:p>
          <a:p>
            <a:pPr marL="357188" lvl="0" indent="-357188">
              <a:buFont typeface="Arial" panose="020B0604020202020204" pitchFamily="34" charset="0"/>
              <a:buChar char="•"/>
            </a:pPr>
            <a:r>
              <a:rPr lang="en-US" sz="3000" b="1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7% of EU GDP </a:t>
            </a:r>
            <a:r>
              <a:rPr lang="en-US" sz="3000" b="0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generated by the auto industry</a:t>
            </a:r>
          </a:p>
          <a:p>
            <a:pPr marL="357188" lvl="0" indent="-357188">
              <a:buFont typeface="Arial" panose="020B0604020202020204" pitchFamily="34" charset="0"/>
              <a:buChar char="•"/>
            </a:pPr>
            <a:endParaRPr lang="en-US" sz="2500" b="0" kern="1200" dirty="0">
              <a:solidFill>
                <a:srgbClr val="003478"/>
              </a:solidFill>
              <a:latin typeface="+mj-lt"/>
              <a:ea typeface="+mn-ea"/>
              <a:cs typeface="Times New Roman" panose="02020603050405020304" pitchFamily="18" charset="0"/>
            </a:endParaRPr>
          </a:p>
          <a:p>
            <a:pPr marL="357188" lvl="0" indent="-357188">
              <a:buFont typeface="Arial" panose="020B0604020202020204" pitchFamily="34" charset="0"/>
              <a:buChar char="•"/>
            </a:pPr>
            <a:r>
              <a:rPr lang="en-US" sz="3000" b="1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€60.9 billion in R&amp;D </a:t>
            </a:r>
            <a:r>
              <a:rPr lang="en-US" sz="3000" b="0" kern="1200" dirty="0">
                <a:solidFill>
                  <a:srgbClr val="003478"/>
                </a:solidFill>
                <a:latin typeface="+mj-lt"/>
                <a:ea typeface="+mn-ea"/>
                <a:cs typeface="Times New Roman" panose="02020603050405020304" pitchFamily="18" charset="0"/>
              </a:rPr>
              <a:t>spending, 29% of EU total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28" name="Rectangle 27"/>
          <p:cNvSpPr/>
          <p:nvPr userDrawn="1"/>
        </p:nvSpPr>
        <p:spPr>
          <a:xfrm>
            <a:off x="1055440" y="380281"/>
            <a:ext cx="1008112" cy="753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Connector 51"/>
          <p:cNvCxnSpPr>
            <a:cxnSpLocks noChangeShapeType="1"/>
          </p:cNvCxnSpPr>
          <p:nvPr userDrawn="1"/>
        </p:nvCxnSpPr>
        <p:spPr bwMode="auto">
          <a:xfrm>
            <a:off x="1167558" y="330196"/>
            <a:ext cx="0" cy="753616"/>
          </a:xfrm>
          <a:prstGeom prst="line">
            <a:avLst/>
          </a:prstGeom>
          <a:noFill/>
          <a:ln w="38100">
            <a:solidFill>
              <a:srgbClr val="00347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25" name="TextBox 24"/>
          <p:cNvSpPr txBox="1"/>
          <p:nvPr userDrawn="1"/>
        </p:nvSpPr>
        <p:spPr>
          <a:xfrm>
            <a:off x="1328331" y="351850"/>
            <a:ext cx="8800002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1350000" y="360000"/>
            <a:ext cx="9221842" cy="6924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GB" sz="4500" spc="-140" dirty="0">
                <a:latin typeface="+mj-lt"/>
              </a:rPr>
              <a:t>KEY</a:t>
            </a:r>
            <a:r>
              <a:rPr lang="en-GB" sz="4500" spc="-140" baseline="0" dirty="0">
                <a:latin typeface="+mj-lt"/>
              </a:rPr>
              <a:t> FIGURES ABOUT  THE INDUSTRY</a:t>
            </a:r>
            <a:endParaRPr lang="en-GB" sz="4500" spc="-14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103499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microsoft.com/office/2007/relationships/hdphoto" Target="../media/hdphoto1.wdp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6629400"/>
            <a:ext cx="12192000" cy="228600"/>
          </a:xfrm>
          <a:prstGeom prst="rect">
            <a:avLst/>
          </a:prstGeom>
          <a:solidFill>
            <a:srgbClr val="003478"/>
          </a:solidFill>
          <a:ln>
            <a:noFill/>
          </a:ln>
          <a:effec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en-US" sz="1100" b="1" dirty="0">
              <a:latin typeface="+mn-lt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3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4"/>
            <a:ext cx="2097207" cy="148755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656463" y="6642000"/>
            <a:ext cx="379537" cy="216000"/>
          </a:xfrm>
          <a:prstGeom prst="rect">
            <a:avLst/>
          </a:prstGeom>
        </p:spPr>
        <p:txBody>
          <a:bodyPr vert="horz" lIns="36000" tIns="36000" rIns="36000" bIns="36000" rtlCol="0" anchor="ctr"/>
          <a:lstStyle>
            <a:lvl1pPr algn="ctr">
              <a:defRPr sz="1100" b="0" i="0">
                <a:solidFill>
                  <a:schemeClr val="bg1"/>
                </a:solidFill>
                <a:latin typeface="Arial Nova" panose="020B0504020202020204" pitchFamily="34" charset="0"/>
              </a:defRPr>
            </a:lvl1pPr>
          </a:lstStyle>
          <a:p>
            <a:fld id="{89D2D49A-B678-49DD-A6F9-08A7BB776F50}" type="slidenum">
              <a:rPr lang="en-GB" smtClean="0"/>
              <a:pPr/>
              <a:t>‹nr.›</a:t>
            </a:fld>
            <a:endParaRPr lang="en-GB" dirty="0"/>
          </a:p>
        </p:txBody>
      </p:sp>
      <p:pic>
        <p:nvPicPr>
          <p:cNvPr id="7" name="Afbeelding 7"/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6520" y="476672"/>
            <a:ext cx="1103164" cy="35187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93" r:id="rId2"/>
    <p:sldLayoutId id="2147483673" r:id="rId3"/>
    <p:sldLayoutId id="2147483684" r:id="rId4"/>
    <p:sldLayoutId id="2147483665" r:id="rId5"/>
    <p:sldLayoutId id="2147483675" r:id="rId6"/>
    <p:sldLayoutId id="2147483679" r:id="rId7"/>
    <p:sldLayoutId id="2147483683" r:id="rId8"/>
    <p:sldLayoutId id="2147483686" r:id="rId9"/>
    <p:sldLayoutId id="2147483664" r:id="rId10"/>
    <p:sldLayoutId id="2147483666" r:id="rId11"/>
    <p:sldLayoutId id="2147483667" r:id="rId12"/>
    <p:sldLayoutId id="2147483669" r:id="rId13"/>
    <p:sldLayoutId id="2147483670" r:id="rId14"/>
    <p:sldLayoutId id="2147483668" r:id="rId15"/>
    <p:sldLayoutId id="2147483671" r:id="rId16"/>
    <p:sldLayoutId id="2147483687" r:id="rId17"/>
    <p:sldLayoutId id="2147483689" r:id="rId18"/>
    <p:sldLayoutId id="2147483690" r:id="rId19"/>
    <p:sldLayoutId id="2147483691" r:id="rId20"/>
    <p:sldLayoutId id="2147483692" r:id="rId2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3399"/>
          </a:solidFill>
          <a:latin typeface="Verdana" pitchFamily="34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400" b="1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ð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Times New Roman" pitchFamily="18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Potential Measures to Improve Direct Vision</a:t>
            </a:r>
            <a:r>
              <a:rPr lang="en-GB" sz="2800" kern="12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GB" sz="2800" kern="12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800" b="0" dirty="0">
                <a:latin typeface="Calibri" panose="020F0502020204030204" pitchFamily="34" charset="0"/>
                <a:cs typeface="Calibri" panose="020F0502020204030204" pitchFamily="34" charset="0"/>
              </a:rPr>
              <a:t>Category A for urban requirements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1812588" y="6642100"/>
            <a:ext cx="379412" cy="215900"/>
          </a:xfrm>
        </p:spPr>
        <p:txBody>
          <a:bodyPr/>
          <a:lstStyle/>
          <a:p>
            <a:pPr algn="r"/>
            <a:fld id="{89D2D49A-B678-49DD-A6F9-08A7BB776F50}" type="slidenum">
              <a:rPr lang="en-GB" smtClean="0"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1</a:t>
            </a:fld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5" name="Slide Number Placeholder 1">
            <a:extLst>
              <a:ext uri="{FF2B5EF4-FFF2-40B4-BE49-F238E27FC236}">
                <a16:creationId xmlns:a16="http://schemas.microsoft.com/office/drawing/2014/main" id="{2B267D7C-3BFB-49F9-BE73-005674B2BC0F}"/>
              </a:ext>
            </a:extLst>
          </p:cNvPr>
          <p:cNvSpPr txBox="1">
            <a:spLocks/>
          </p:cNvSpPr>
          <p:nvPr/>
        </p:nvSpPr>
        <p:spPr>
          <a:xfrm>
            <a:off x="8238745" y="6632856"/>
            <a:ext cx="3730200" cy="216000"/>
          </a:xfrm>
          <a:prstGeom prst="rect">
            <a:avLst/>
          </a:prstGeom>
        </p:spPr>
        <p:txBody>
          <a:bodyPr vert="horz" lIns="36000" tIns="36000" rIns="36000" bIns="3600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100" b="0" i="0" kern="1200">
                <a:solidFill>
                  <a:schemeClr val="bg1"/>
                </a:solidFill>
                <a:latin typeface="Arial Nova" panose="020B0504020202020204" pitchFamily="34" charset="0"/>
                <a:ea typeface="+mn-ea"/>
                <a:cs typeface="Times New Roman" panose="02020603050405020304" pitchFamily="18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9pPr>
          </a:lstStyle>
          <a:p>
            <a:pPr algn="l">
              <a:defRPr/>
            </a:pPr>
            <a:r>
              <a:rPr lang="en-GB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 ECE Task Force Direct Vision; 18</a:t>
            </a:r>
            <a:r>
              <a:rPr lang="en-GB" baseline="300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GB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November 2020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7664078" y="1597996"/>
            <a:ext cx="4105840" cy="1442309"/>
          </a:xfrm>
          <a:prstGeom prst="rect">
            <a:avLst/>
          </a:prstGeom>
          <a:solidFill>
            <a:srgbClr val="FF0000"/>
          </a:solidFill>
        </p:spPr>
        <p:txBody>
          <a:bodyPr vert="horz" wrap="square" lIns="36000" tIns="36000" rIns="36000" bIns="36000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Further improvement of Direct Vision will trigger more</a:t>
            </a:r>
          </a:p>
          <a:p>
            <a:pPr marL="180975" indent="-952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Unbalanced economical consequences for some OEMs, like ban from market of some cab platforms before their planned end-of-life.</a:t>
            </a:r>
          </a:p>
          <a:p>
            <a:pPr marL="180975" indent="-952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Substantial CO2 reduction as key requirement for the next years not achievable</a:t>
            </a:r>
          </a:p>
        </p:txBody>
      </p:sp>
      <p:sp>
        <p:nvSpPr>
          <p:cNvPr id="20" name="ZoneTexte 12"/>
          <p:cNvSpPr txBox="1"/>
          <p:nvPr/>
        </p:nvSpPr>
        <p:spPr>
          <a:xfrm>
            <a:off x="685796" y="6069798"/>
            <a:ext cx="11084122" cy="369332"/>
          </a:xfrm>
          <a:prstGeom prst="rect">
            <a:avLst/>
          </a:prstGeom>
          <a:solidFill>
            <a:schemeClr val="tx1"/>
          </a:solidFill>
        </p:spPr>
        <p:txBody>
          <a:bodyPr vert="horz" wrap="square" lIns="0" tIns="0" rIns="0" bIns="0" rtlCol="0" anchor="ctr">
            <a:sp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~ </a:t>
            </a:r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 m³</a:t>
            </a: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(Starting level at current worst cases)  </a:t>
            </a:r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VARY FOR MANUFACTURERS</a:t>
            </a:r>
            <a:endParaRPr lang="en-US" sz="14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ZoneTexte 4">
            <a:extLst>
              <a:ext uri="{FF2B5EF4-FFF2-40B4-BE49-F238E27FC236}">
                <a16:creationId xmlns:a16="http://schemas.microsoft.com/office/drawing/2014/main" id="{7161DC18-ABD8-40C0-BF25-FA8EA1D7BB7A}"/>
              </a:ext>
            </a:extLst>
          </p:cNvPr>
          <p:cNvSpPr txBox="1"/>
          <p:nvPr/>
        </p:nvSpPr>
        <p:spPr>
          <a:xfrm>
            <a:off x="7664078" y="3117866"/>
            <a:ext cx="4105840" cy="208864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36000" tIns="36000" rIns="36000" bIns="36000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Delete Blind Spots to the greatest possible extent 2026/29</a:t>
            </a:r>
          </a:p>
          <a:p>
            <a:pPr marL="180975" indent="-952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Wide scale use of CMS</a:t>
            </a:r>
          </a:p>
          <a:p>
            <a:pPr marL="180975" indent="-952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Lower door-window</a:t>
            </a:r>
          </a:p>
          <a:p>
            <a:pPr marL="180975" indent="-952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Extended front, and combination of that</a:t>
            </a:r>
          </a:p>
          <a:p>
            <a:pPr marL="180975" indent="-952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Accompanied by portfolio adjustment (</a:t>
            </a:r>
            <a:r>
              <a:rPr lang="en-US" sz="1400" b="1" dirty="0">
                <a:latin typeface="Calibri" panose="020F0502020204030204" pitchFamily="34" charset="0"/>
                <a:cs typeface="Calibri" panose="020F0502020204030204" pitchFamily="34" charset="0"/>
              </a:rPr>
              <a:t>sales stop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) of highest specs on all OEMs cab platforms currently planned for 2026/2029 with all related consequences for economy.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3278060E-7278-4935-B4C1-AC80DE5B75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146" y="1466850"/>
            <a:ext cx="7316932" cy="4599722"/>
          </a:xfrm>
          <a:prstGeom prst="rect">
            <a:avLst/>
          </a:prstGeom>
        </p:spPr>
      </p:pic>
      <p:sp>
        <p:nvSpPr>
          <p:cNvPr id="2" name="Tekstvak 1"/>
          <p:cNvSpPr txBox="1"/>
          <p:nvPr/>
        </p:nvSpPr>
        <p:spPr>
          <a:xfrm>
            <a:off x="10276366" y="88126"/>
            <a:ext cx="1692579" cy="27699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r>
              <a:rPr lang="nl-NL" sz="1800" b="1" dirty="0" smtClean="0">
                <a:latin typeface="+mn-lt"/>
              </a:rPr>
              <a:t>VRU-Proxi-16-08</a:t>
            </a:r>
            <a:endParaRPr lang="nl-NL" sz="1800" b="1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08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Potential Measures to Improve Direct Vision</a:t>
            </a:r>
            <a:r>
              <a:rPr lang="en-GB" sz="2800" kern="12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GB" sz="2800" kern="12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800" b="0" dirty="0">
                <a:latin typeface="Calibri" panose="020F0502020204030204" pitchFamily="34" charset="0"/>
                <a:cs typeface="Calibri" panose="020F0502020204030204" pitchFamily="34" charset="0"/>
              </a:rPr>
              <a:t>How to move on</a:t>
            </a:r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1812588" y="6642100"/>
            <a:ext cx="379412" cy="215900"/>
          </a:xfrm>
        </p:spPr>
        <p:txBody>
          <a:bodyPr/>
          <a:lstStyle/>
          <a:p>
            <a:pPr algn="r"/>
            <a:fld id="{89D2D49A-B678-49DD-A6F9-08A7BB776F50}" type="slidenum">
              <a:rPr lang="en-GB" smtClean="0">
                <a:latin typeface="Calibri" panose="020F0502020204030204" pitchFamily="34" charset="0"/>
                <a:cs typeface="Calibri" panose="020F0502020204030204" pitchFamily="34" charset="0"/>
              </a:rPr>
              <a:pPr algn="r"/>
              <a:t>2</a:t>
            </a:fld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5" name="Slide Number Placeholder 1">
            <a:extLst>
              <a:ext uri="{FF2B5EF4-FFF2-40B4-BE49-F238E27FC236}">
                <a16:creationId xmlns:a16="http://schemas.microsoft.com/office/drawing/2014/main" id="{2B267D7C-3BFB-49F9-BE73-005674B2BC0F}"/>
              </a:ext>
            </a:extLst>
          </p:cNvPr>
          <p:cNvSpPr txBox="1">
            <a:spLocks/>
          </p:cNvSpPr>
          <p:nvPr/>
        </p:nvSpPr>
        <p:spPr>
          <a:xfrm>
            <a:off x="8238745" y="6632856"/>
            <a:ext cx="3730200" cy="216000"/>
          </a:xfrm>
          <a:prstGeom prst="rect">
            <a:avLst/>
          </a:prstGeom>
        </p:spPr>
        <p:txBody>
          <a:bodyPr vert="horz" lIns="36000" tIns="36000" rIns="36000" bIns="3600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100" b="0" i="0" kern="1200">
                <a:solidFill>
                  <a:schemeClr val="bg1"/>
                </a:solidFill>
                <a:latin typeface="Arial Nova" panose="020B0504020202020204" pitchFamily="34" charset="0"/>
                <a:ea typeface="+mn-ea"/>
                <a:cs typeface="Times New Roman" panose="02020603050405020304" pitchFamily="18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9pPr>
          </a:lstStyle>
          <a:p>
            <a:pPr algn="l">
              <a:defRPr/>
            </a:pPr>
            <a:r>
              <a:rPr lang="en-GB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 ECE Task Force Direct Vision; 18</a:t>
            </a:r>
            <a:r>
              <a:rPr lang="en-GB" baseline="300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GB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November 2020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08220C-8448-4295-A2BF-DE4F76B76808}"/>
              </a:ext>
            </a:extLst>
          </p:cNvPr>
          <p:cNvSpPr txBox="1"/>
          <p:nvPr/>
        </p:nvSpPr>
        <p:spPr>
          <a:xfrm>
            <a:off x="676275" y="1819275"/>
            <a:ext cx="10839450" cy="29546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003478"/>
                </a:solidFill>
                <a:latin typeface="+mn-lt"/>
              </a:rPr>
              <a:t>Industry have deepest knowledge of vehicle architecture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003478"/>
                </a:solidFill>
                <a:latin typeface="+mn-lt"/>
              </a:rPr>
              <a:t>Establishment of EG-VRU-PROXI DV task force very helpful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003478"/>
                </a:solidFill>
                <a:latin typeface="+mn-lt"/>
              </a:rPr>
              <a:t>Still necessary steps to take concerning thresholds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3200" dirty="0">
              <a:solidFill>
                <a:srgbClr val="003478"/>
              </a:solidFill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3200" dirty="0">
              <a:solidFill>
                <a:srgbClr val="003478"/>
              </a:solidFill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3688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ACEA master slide">
  <a:themeElements>
    <a:clrScheme name="ACEA">
      <a:dk1>
        <a:srgbClr val="000000"/>
      </a:dk1>
      <a:lt1>
        <a:srgbClr val="FFFFFF"/>
      </a:lt1>
      <a:dk2>
        <a:srgbClr val="003478"/>
      </a:dk2>
      <a:lt2>
        <a:srgbClr val="E0E0E0"/>
      </a:lt2>
      <a:accent1>
        <a:srgbClr val="01748E"/>
      </a:accent1>
      <a:accent2>
        <a:srgbClr val="E84242"/>
      </a:accent2>
      <a:accent3>
        <a:srgbClr val="FBBA00"/>
      </a:accent3>
      <a:accent4>
        <a:srgbClr val="884B67"/>
      </a:accent4>
      <a:accent5>
        <a:srgbClr val="12B2AB"/>
      </a:accent5>
      <a:accent6>
        <a:srgbClr val="003478"/>
      </a:accent6>
      <a:hlink>
        <a:srgbClr val="003496"/>
      </a:hlink>
      <a:folHlink>
        <a:srgbClr val="004896"/>
      </a:folHlink>
    </a:clrScheme>
    <a:fontScheme name="Custom 1">
      <a:majorFont>
        <a:latin typeface="Corbel"/>
        <a:ea typeface=""/>
        <a:cs typeface="Times New Roman"/>
      </a:majorFont>
      <a:minorFont>
        <a:latin typeface="Corbel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0" tIns="0" rIns="0" bIns="0"/>
      <a:lstStyle>
        <a:defPPr>
          <a:defRPr dirty="0" smtClean="0"/>
        </a:defPPr>
      </a:lstStyle>
    </a:tx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ACEA_PowerPoint_template_16x9" id="{6FD4A184-E2FD-47F5-9446-B6CBDC277F32}" vid="{C192F91E-576B-47AD-ADCE-F5D2AA7F2B5F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707CEE452A3BF478CC9981BE8A0A281" ma:contentTypeVersion="10" ma:contentTypeDescription="Create a new document." ma:contentTypeScope="" ma:versionID="aea28f9002faca6aca3237699435a1a9">
  <xsd:schema xmlns:xsd="http://www.w3.org/2001/XMLSchema" xmlns:xs="http://www.w3.org/2001/XMLSchema" xmlns:p="http://schemas.microsoft.com/office/2006/metadata/properties" xmlns:ns2="f7ba12d7-d2e7-493e-a233-81753756120e" xmlns:ns3="8798577e-2542-4307-ae33-13dbc210ee60" targetNamespace="http://schemas.microsoft.com/office/2006/metadata/properties" ma:root="true" ma:fieldsID="020af0c70b5d542b115cf436f0143989" ns2:_="" ns3:_="">
    <xsd:import namespace="f7ba12d7-d2e7-493e-a233-81753756120e"/>
    <xsd:import namespace="8798577e-2542-4307-ae33-13dbc210ee60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ba12d7-d2e7-493e-a233-81753756120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98577e-2542-4307-ae33-13dbc210ee6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CCFED15-3373-4212-A082-F6668865959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7823282-2A2E-4C8A-AE55-6AB9E6DD3CB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7ba12d7-d2e7-493e-a233-81753756120e"/>
    <ds:schemaRef ds:uri="8798577e-2542-4307-ae33-13dbc210ee6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7CD2417-35AD-497E-992D-4D416C0388AE}">
  <ds:schemaRefs>
    <ds:schemaRef ds:uri="http://purl.org/dc/terms/"/>
    <ds:schemaRef ds:uri="f7ba12d7-d2e7-493e-a233-81753756120e"/>
    <ds:schemaRef ds:uri="http://schemas.microsoft.com/office/2006/documentManagement/types"/>
    <ds:schemaRef ds:uri="http://schemas.microsoft.com/office/infopath/2007/PartnerControls"/>
    <ds:schemaRef ds:uri="8798577e-2542-4307-ae33-13dbc210ee60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 16by9</Template>
  <TotalTime>129</TotalTime>
  <Words>176</Words>
  <Application>Microsoft Office PowerPoint</Application>
  <PresentationFormat>Breedbeeld</PresentationFormat>
  <Paragraphs>22</Paragraphs>
  <Slides>2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10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13" baseType="lpstr">
      <vt:lpstr>ＭＳ Ｐゴシック</vt:lpstr>
      <vt:lpstr>Arial</vt:lpstr>
      <vt:lpstr>Arial Nova</vt:lpstr>
      <vt:lpstr>Calibri</vt:lpstr>
      <vt:lpstr>Corbel</vt:lpstr>
      <vt:lpstr>Courier New</vt:lpstr>
      <vt:lpstr>Lucida Grande</vt:lpstr>
      <vt:lpstr>Times New Roman</vt:lpstr>
      <vt:lpstr>Verdana</vt:lpstr>
      <vt:lpstr>Wingdings</vt:lpstr>
      <vt:lpstr>ACEA master slide</vt:lpstr>
      <vt:lpstr>Potential Measures to Improve Direct Vision Category A for urban requirements </vt:lpstr>
      <vt:lpstr>Potential Measures to Improve Direct Vision How to move 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Johannes Peter BAUER</dc:creator>
  <cp:lastModifiedBy>Johan Broeders</cp:lastModifiedBy>
  <cp:revision>69</cp:revision>
  <dcterms:created xsi:type="dcterms:W3CDTF">2020-11-06T08:04:22Z</dcterms:created>
  <dcterms:modified xsi:type="dcterms:W3CDTF">2020-11-17T18:22:02Z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0x010100E707CEE452A3BF478CC9981BE8A0A281</vt:lpwstr>
  </property>
</Properties>
</file>