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4" r:id="rId2"/>
    <p:sldId id="265" r:id="rId3"/>
    <p:sldId id="26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426" autoAdjust="0"/>
    <p:restoredTop sz="94660"/>
  </p:normalViewPr>
  <p:slideViewPr>
    <p:cSldViewPr snapToGrid="0">
      <p:cViewPr varScale="1">
        <p:scale>
          <a:sx n="89" d="100"/>
          <a:sy n="89" d="100"/>
        </p:scale>
        <p:origin x="9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CFE2F-F90E-4ED8-AC8C-E43C6E5BBD9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482F1-D582-4170-BAB4-118BBF2E5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70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08326-8062-4F39-AF3A-C141A7877E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96E30D-36F6-49D2-87B4-7BF03867E1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E5389-4061-4684-99AC-B47DD5B7D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9D8CB-D7E0-428F-8737-DC99E3299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29663-BBC8-4618-8489-942EF74BE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1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F487E-CC3F-40A0-9F2C-EB0765528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A3A238-79FC-4C95-B0CC-A32E3A992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BDFB0-6171-41C5-ADC2-F25580509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5DE020-CA34-4717-93A9-53A35BCA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02AED-439B-4229-8EF4-DC3AB1B25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3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CF80D2-AA80-477E-9EC9-B127256069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672AC3-7115-4946-9519-C566564DD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4B168-C6BA-40C4-B696-FBCC58F36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1A1E9-C9C2-4369-88B5-5103DFBC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21772-CF40-4D65-9D59-6E58EC95F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75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2939D-2F2C-40E8-81F2-A14E882BE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67A14-FDD0-47EE-B19F-087F7F719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D76E3-D7E4-469F-9F73-95C2F89BF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4EA2D-96B3-4FBE-9C47-229F7684C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1AD25-DB17-486C-9416-D9DF0FC51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66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7B661-70D5-4AFF-AE61-BDB7006E2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FD16FE-6FCF-49CE-A8F9-56E85008D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BD7B8-0FAF-4B58-BA96-E1F145896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D407A-2A20-493B-B5E7-628EA944F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1D9D5-E8BA-465D-8FD6-5213DFD4B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1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0AAA7-68DE-40B7-8297-6D606FBD1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9AFB6-6A6A-4EBE-9378-10B75ED06E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C4B3E5-B9B7-4BC4-A4B4-DA018488DF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815156-C611-4959-8D76-B17E77529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97EE33-E969-485F-9F09-1944076E9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583B9-6A0A-4462-ABEC-DFCAC8EA9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97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47987-7E7A-41D6-BE09-E4AA9EB8D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46811-673E-40D2-BF41-2063A7D70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CB944C-E81E-469A-8C49-47B6FF3E1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115974-633E-4CB2-9067-D3AF03D70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1807DC-0013-460D-AC5D-38C8EEFFA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F14DE-324B-423F-B85E-142FFA9CD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16BA13-71B4-44D5-91B0-02D8EB4C7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A0FF19-269F-4E8B-9BB1-1E1CB8F12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1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BB73D-1E73-42FB-96C2-D29F66E5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70B8C-F0A0-4992-9435-4A5C9A844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4A7EDF-E98F-4BA3-9F53-3D668A2D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42BCB-CA4B-4412-A6E0-BF829B999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2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F83EA5-2C71-46C0-AE74-6F74227D0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24DC6B-1177-495F-A121-28E8320F9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DE415-689C-4FD6-BAA9-710265BA6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41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7DB68-3E77-46BE-A92D-96A953C5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31D7D-5D55-4A0F-A83D-F2F5B0589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A3DB48-B56C-470A-B799-8EC175C29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BE10A9-4C42-4715-9A47-273062F33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EE8284-4875-4066-A512-42CF2A115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10BA74-B12C-49EE-95F0-306F1726C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0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30B18-7CB8-48B9-B99C-E3A6EAA50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F0BBF5-D5DF-45B9-BA29-7F15FFA07D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02F1B-5C30-4D8E-A2E9-0AA154B914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551E8-15B5-4BDB-BF1C-4ECF2EFB7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FCE39-67DB-40D5-90BE-E96258960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C9FA35-050B-4F81-B6FA-85890AF03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23034B-894E-4CF2-B07E-97E535ED0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BC7C5-D1E4-4C20-B237-731A305E8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F7D6A-2749-4583-AC7A-017036A1E6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A8595-E9A0-42E7-A7A1-4E2BA092C8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A75F6-9122-4093-80FF-4BA17ED7B4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98530-FFD6-430F-A91B-D41498A71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5B056-3381-460B-8D18-A36C85FC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8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b="1" dirty="0"/>
              <a:t>AEBS HDV IWG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38016"/>
            <a:ext cx="9144000" cy="1319784"/>
          </a:xfrm>
        </p:spPr>
        <p:txBody>
          <a:bodyPr/>
          <a:lstStyle/>
          <a:p>
            <a:r>
              <a:rPr lang="en-GB" dirty="0"/>
              <a:t>Industry input for the kick-off meeting of November 9, 2020</a:t>
            </a:r>
          </a:p>
        </p:txBody>
      </p:sp>
    </p:spTree>
    <p:extLst>
      <p:ext uri="{BB962C8B-B14F-4D97-AF65-F5344CB8AC3E}">
        <p14:creationId xmlns:p14="http://schemas.microsoft.com/office/powerpoint/2010/main" val="2309199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51798"/>
            <a:ext cx="10515600" cy="1325563"/>
          </a:xfrm>
        </p:spPr>
        <p:txBody>
          <a:bodyPr/>
          <a:lstStyle/>
          <a:p>
            <a:r>
              <a:rPr lang="en-GB" dirty="0"/>
              <a:t>Generals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511808"/>
            <a:ext cx="4770120" cy="5181599"/>
          </a:xfrm>
        </p:spPr>
        <p:txBody>
          <a:bodyPr>
            <a:noAutofit/>
          </a:bodyPr>
          <a:lstStyle/>
          <a:p>
            <a:pPr marL="354013" lvl="1" indent="-347663" algn="just">
              <a:spcBef>
                <a:spcPts val="1800"/>
              </a:spcBef>
              <a:buFont typeface="Wingdings" panose="05000000000000000000" pitchFamily="2" charset="2"/>
              <a:buChar char="q"/>
              <a:tabLst>
                <a:tab pos="719138" algn="l"/>
              </a:tabLst>
            </a:pPr>
            <a:r>
              <a:rPr lang="en-US" sz="1800" dirty="0"/>
              <a:t>Industry will support the adaption of current R131 to the new state-of-the-art, which may include some reasonable carry-over of new concepts from UN R152.</a:t>
            </a:r>
          </a:p>
          <a:p>
            <a:pPr marL="354013" lvl="1" indent="-347663" algn="just">
              <a:spcBef>
                <a:spcPts val="1800"/>
              </a:spcBef>
              <a:buFont typeface="Wingdings" panose="05000000000000000000" pitchFamily="2" charset="2"/>
              <a:buChar char="q"/>
              <a:tabLst>
                <a:tab pos="719138" algn="l"/>
              </a:tabLst>
            </a:pPr>
            <a:r>
              <a:rPr lang="en-US" sz="1800" dirty="0">
                <a:solidFill>
                  <a:srgbClr val="000000"/>
                </a:solidFill>
              </a:rPr>
              <a:t>R131 currently specifies AEBS for vehicles </a:t>
            </a:r>
            <a:r>
              <a:rPr lang="en-US" sz="1800" b="1" dirty="0">
                <a:solidFill>
                  <a:srgbClr val="FF0000"/>
                </a:solidFill>
              </a:rPr>
              <a:t>primarily used under monotonous highway driving conditions</a:t>
            </a:r>
            <a:r>
              <a:rPr lang="en-US" sz="1800" dirty="0">
                <a:solidFill>
                  <a:srgbClr val="000000"/>
                </a:solidFill>
              </a:rPr>
              <a:t>.</a:t>
            </a:r>
          </a:p>
          <a:p>
            <a:pPr marL="354013" lvl="1" indent="-347663" algn="just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800" dirty="0"/>
              <a:t>Including </a:t>
            </a:r>
            <a:r>
              <a:rPr lang="en-US" sz="1800" i="1" dirty="0"/>
              <a:t>city driving </a:t>
            </a:r>
            <a:r>
              <a:rPr lang="en-US" sz="1800" dirty="0"/>
              <a:t>means developing a </a:t>
            </a:r>
            <a:r>
              <a:rPr lang="en-US" sz="1800" b="1" dirty="0"/>
              <a:t>new system</a:t>
            </a:r>
            <a:r>
              <a:rPr lang="en-US" sz="1800" dirty="0"/>
              <a:t>, e.g. with regard to the control strategy and sensors.</a:t>
            </a:r>
          </a:p>
          <a:p>
            <a:pPr marL="354013" lvl="1" indent="-347663" algn="just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800" dirty="0"/>
              <a:t>HDV manufacturers have low experience on city-AEBS, unlike passenger car manufacturers.</a:t>
            </a:r>
          </a:p>
          <a:p>
            <a:pPr marL="723900" lvl="2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With regard to LPB vs LPS, there is a world of difference between for example a solo tractor and a multi-trailer combination. How will this be accounted for?</a:t>
            </a:r>
          </a:p>
          <a:p>
            <a:pPr marL="0" indent="0">
              <a:spcBef>
                <a:spcPts val="1800"/>
              </a:spcBef>
              <a:buNone/>
            </a:pPr>
            <a:endParaRPr lang="en-US" sz="18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222023" y="597407"/>
            <a:ext cx="5519928" cy="4930907"/>
          </a:xfrm>
        </p:spPr>
        <p:txBody>
          <a:bodyPr>
            <a:noAutofit/>
          </a:bodyPr>
          <a:lstStyle/>
          <a:p>
            <a:pPr marL="354013" lvl="1" indent="-347663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800" dirty="0"/>
              <a:t>With regard to pedestrians and cyclists, industry efforts are currently put on “VRU-</a:t>
            </a:r>
            <a:r>
              <a:rPr lang="en-US" sz="1800" dirty="0" err="1"/>
              <a:t>Proxi</a:t>
            </a:r>
            <a:r>
              <a:rPr lang="en-US" sz="1800" dirty="0"/>
              <a:t>”.</a:t>
            </a:r>
          </a:p>
          <a:p>
            <a:pPr marL="723900" lvl="2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A new work item related to VRU / low speed creates a new burden with regard to resources, as well as risks to get contradictory requirements.</a:t>
            </a:r>
          </a:p>
          <a:p>
            <a:pPr marL="723900" lvl="2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Raises the question of whether VRU </a:t>
            </a:r>
            <a:r>
              <a:rPr lang="en-US" sz="1600" dirty="0" err="1"/>
              <a:t>proxi</a:t>
            </a:r>
            <a:r>
              <a:rPr lang="en-US" sz="1600" dirty="0"/>
              <a:t> has tackled the right priority with regard to VRU. The group needs accident statistics to support the need to regulate city driving / C2P / C2B, and to fix relevant priorities.</a:t>
            </a:r>
          </a:p>
          <a:p>
            <a:pPr marL="354013" lvl="1" indent="-347663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800" dirty="0"/>
              <a:t>Industry is open to consider feasibility of solutions for roadworks/service vehicles.</a:t>
            </a:r>
          </a:p>
          <a:p>
            <a:pPr marL="354013" lvl="1" indent="-347663" algn="just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800" dirty="0"/>
              <a:t>More stringent requirements may lead to:</a:t>
            </a:r>
          </a:p>
          <a:p>
            <a:pPr marL="723900" lvl="2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Even earlier warning / braking</a:t>
            </a:r>
          </a:p>
          <a:p>
            <a:pPr marL="723900" lvl="2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More potential false warnings / braking</a:t>
            </a:r>
          </a:p>
          <a:p>
            <a:pPr marL="723900" lvl="2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Drivers mistrusting the system</a:t>
            </a:r>
          </a:p>
          <a:p>
            <a:pPr marL="723900" lvl="2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Higher risks of rear-end collisions (added to the lack of forward visibility when behind an HDV)</a:t>
            </a:r>
          </a:p>
          <a:p>
            <a:endParaRPr lang="en-GB" sz="3200" dirty="0"/>
          </a:p>
        </p:txBody>
      </p:sp>
      <p:pic>
        <p:nvPicPr>
          <p:cNvPr id="8" name="Picture 7" descr="ISO 12357-4_sv_utan p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738" y="6190219"/>
            <a:ext cx="2713286" cy="503188"/>
          </a:xfrm>
          <a:prstGeom prst="rect">
            <a:avLst/>
          </a:prstGeom>
          <a:solidFill>
            <a:srgbClr val="FFFF66"/>
          </a:solidFill>
        </p:spPr>
      </p:pic>
      <p:sp>
        <p:nvSpPr>
          <p:cNvPr id="10" name="Rectangle 9"/>
          <p:cNvSpPr/>
          <p:nvPr/>
        </p:nvSpPr>
        <p:spPr>
          <a:xfrm>
            <a:off x="8998812" y="6360573"/>
            <a:ext cx="790575" cy="184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0081487" y="6360573"/>
            <a:ext cx="1206501" cy="1735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257028" y="6064771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60t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01103" y="6161076"/>
            <a:ext cx="1143468" cy="522274"/>
            <a:chOff x="7202813" y="2489732"/>
            <a:chExt cx="1143468" cy="522274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13" y="2494507"/>
              <a:ext cx="1121596" cy="5174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15" name="Rectangle 14"/>
            <p:cNvSpPr/>
            <p:nvPr/>
          </p:nvSpPr>
          <p:spPr>
            <a:xfrm>
              <a:off x="7500938" y="2489732"/>
              <a:ext cx="845343" cy="3582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022066" y="608783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8t</a:t>
            </a:r>
          </a:p>
        </p:txBody>
      </p:sp>
      <p:sp>
        <p:nvSpPr>
          <p:cNvPr id="3" name="Right Arrow 2"/>
          <p:cNvSpPr/>
          <p:nvPr/>
        </p:nvSpPr>
        <p:spPr>
          <a:xfrm rot="939901">
            <a:off x="5810416" y="5969334"/>
            <a:ext cx="503975" cy="487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78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7861"/>
            <a:ext cx="10515600" cy="1325563"/>
          </a:xfrm>
        </p:spPr>
        <p:txBody>
          <a:bodyPr/>
          <a:lstStyle/>
          <a:p>
            <a:r>
              <a:rPr lang="en-GB" dirty="0"/>
              <a:t>Industry recommendation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4013" lvl="1" indent="-347663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GB" sz="2000" dirty="0"/>
              <a:t>Focus on updating UN </a:t>
            </a:r>
            <a:r>
              <a:rPr lang="en-US" sz="2000" dirty="0"/>
              <a:t>R131 with state-of-the-art and with most interesting concepts from UN R152:</a:t>
            </a:r>
            <a:endParaRPr lang="en-GB" sz="2000" dirty="0"/>
          </a:p>
          <a:p>
            <a:pPr marL="811213" lvl="2" indent="-34766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E.g. stationary objects, clarification of range of parameters where performance is expected, system robustness (while taking care to avoid the multiplication of tests)</a:t>
            </a:r>
          </a:p>
          <a:p>
            <a:pPr marL="811213" lvl="2" indent="-34766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Keep the focus on vehicles “</a:t>
            </a:r>
            <a:r>
              <a:rPr lang="en-US" dirty="0"/>
              <a:t>primarily used under monotonous highway driving conditions”</a:t>
            </a:r>
          </a:p>
          <a:p>
            <a:pPr marL="463550" lvl="2" indent="0">
              <a:spcBef>
                <a:spcPts val="1200"/>
              </a:spcBef>
              <a:buNone/>
            </a:pPr>
            <a:endParaRPr lang="en-GB" dirty="0"/>
          </a:p>
          <a:p>
            <a:pPr marL="354013" lvl="1" indent="-347663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GB" sz="2000" dirty="0"/>
              <a:t>Consider technical feasibility to improve detection of stationary r</a:t>
            </a:r>
            <a:r>
              <a:rPr lang="en-US" sz="2000" dirty="0" err="1"/>
              <a:t>oadworks</a:t>
            </a:r>
            <a:r>
              <a:rPr lang="en-US" sz="2000" dirty="0"/>
              <a:t> / service vehicles</a:t>
            </a:r>
          </a:p>
          <a:p>
            <a:pPr marL="6350" lvl="1" indent="0">
              <a:spcBef>
                <a:spcPts val="1800"/>
              </a:spcBef>
              <a:buNone/>
            </a:pPr>
            <a:endParaRPr lang="en-US" sz="2000" dirty="0"/>
          </a:p>
          <a:p>
            <a:pPr marL="354013" lvl="1" indent="-347663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GB" sz="2000" dirty="0"/>
              <a:t>Exclude city driving / C2P / C2B from the scope, at least until the items above are cleared and relevant </a:t>
            </a:r>
            <a:r>
              <a:rPr lang="en-GB" sz="2000" dirty="0" err="1"/>
              <a:t>accidentology</a:t>
            </a:r>
            <a:r>
              <a:rPr lang="en-GB" sz="2000" dirty="0"/>
              <a:t> data given</a:t>
            </a:r>
          </a:p>
        </p:txBody>
      </p:sp>
    </p:spTree>
    <p:extLst>
      <p:ext uri="{BB962C8B-B14F-4D97-AF65-F5344CB8AC3E}">
        <p14:creationId xmlns:p14="http://schemas.microsoft.com/office/powerpoint/2010/main" val="923236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355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AEBS HDV IWG</vt:lpstr>
      <vt:lpstr>Generals</vt:lpstr>
      <vt:lpstr>Industry recommendation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TOR - extracts</dc:title>
  <dc:creator>Teyssier Pierre</dc:creator>
  <cp:lastModifiedBy>Teyssier Pierre</cp:lastModifiedBy>
  <cp:revision>64</cp:revision>
  <dcterms:created xsi:type="dcterms:W3CDTF">2020-09-02T08:06:11Z</dcterms:created>
  <dcterms:modified xsi:type="dcterms:W3CDTF">2020-11-09T05:50:42Z</dcterms:modified>
</cp:coreProperties>
</file>