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99" r:id="rId2"/>
    <p:sldId id="6514" r:id="rId3"/>
    <p:sldId id="6530" r:id="rId4"/>
    <p:sldId id="6517" r:id="rId5"/>
    <p:sldId id="6525" r:id="rId6"/>
    <p:sldId id="6524" r:id="rId7"/>
    <p:sldId id="30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77D5"/>
    <a:srgbClr val="FF6600"/>
    <a:srgbClr val="235D9D"/>
    <a:srgbClr val="2768AF"/>
    <a:srgbClr val="2177B7"/>
    <a:srgbClr val="227DC1"/>
    <a:srgbClr val="1F6DA6"/>
    <a:srgbClr val="1D679F"/>
    <a:srgbClr val="19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4" autoAdjust="0"/>
    <p:restoredTop sz="93394" autoAdjust="0"/>
  </p:normalViewPr>
  <p:slideViewPr>
    <p:cSldViewPr snapToGrid="0">
      <p:cViewPr varScale="1">
        <p:scale>
          <a:sx n="68" d="100"/>
          <a:sy n="68" d="100"/>
        </p:scale>
        <p:origin x="1050" y="84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04/12/2020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04/12/2020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0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114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277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2834-0821-534E-8745-A11778DD5BC9}"/>
              </a:ext>
            </a:extLst>
          </p:cNvPr>
          <p:cNvSpPr txBox="1"/>
          <p:nvPr userDrawn="1"/>
        </p:nvSpPr>
        <p:spPr>
          <a:xfrm>
            <a:off x="5097328" y="6303481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A8C65-6D59-B447-984D-BBBAC2CB4B4F}"/>
              </a:ext>
            </a:extLst>
          </p:cNvPr>
          <p:cNvSpPr txBox="1"/>
          <p:nvPr userDrawn="1"/>
        </p:nvSpPr>
        <p:spPr>
          <a:xfrm>
            <a:off x="9980579" y="6206019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wrap="square"/>
          <a:lstStyle/>
          <a:p>
            <a:r>
              <a:rPr lang="it-IT" sz="4800" dirty="0"/>
              <a:t>Report on the work of VMAD SG2 on </a:t>
            </a:r>
            <a:r>
              <a:rPr lang="it-IT" sz="4800" dirty="0" err="1"/>
              <a:t>Simulation</a:t>
            </a:r>
            <a:r>
              <a:rPr lang="it-IT" sz="4800" dirty="0"/>
              <a:t>/Virtual </a:t>
            </a:r>
            <a:r>
              <a:rPr lang="it-IT" sz="4800" dirty="0" err="1"/>
              <a:t>Testing</a:t>
            </a:r>
            <a:r>
              <a:rPr lang="nl-NL" sz="4000" dirty="0"/>
              <a:t/>
            </a:r>
            <a:br>
              <a:rPr lang="nl-NL" sz="4000" dirty="0"/>
            </a:br>
            <a:endParaRPr lang="nl-NL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04 December 2020</a:t>
            </a:r>
          </a:p>
          <a:p>
            <a:r>
              <a:rPr lang="nl-NL" dirty="0"/>
              <a:t>B. </a:t>
            </a:r>
            <a:r>
              <a:rPr lang="nl-NL" dirty="0" err="1"/>
              <a:t>Ciuffo</a:t>
            </a:r>
            <a:r>
              <a:rPr lang="nl-NL" dirty="0"/>
              <a:t>, B. </a:t>
            </a:r>
            <a:r>
              <a:rPr lang="nl-NL" dirty="0" err="1"/>
              <a:t>Simkin</a:t>
            </a:r>
            <a:endParaRPr lang="nl-NL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4BDB6E8-5B53-F743-B50A-2C9BC9DAF2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49" y="3420279"/>
            <a:ext cx="10290265" cy="897754"/>
          </a:xfrm>
        </p:spPr>
        <p:txBody>
          <a:bodyPr/>
          <a:lstStyle/>
          <a:p>
            <a:r>
              <a:rPr lang="it-IT" i="1" dirty="0"/>
              <a:t>VMAD-15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33046" y="422031"/>
            <a:ext cx="3404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noProof="0" dirty="0" smtClean="0"/>
              <a:t>Transmitted</a:t>
            </a:r>
            <a:r>
              <a:rPr kumimoji="1" lang="ja-JP" altLang="en-US" sz="2000" noProof="0" dirty="0" smtClean="0"/>
              <a:t> </a:t>
            </a:r>
            <a:r>
              <a:rPr kumimoji="1" lang="en-US" altLang="ja-JP" sz="2000" noProof="0" dirty="0" smtClean="0"/>
              <a:t>by</a:t>
            </a:r>
            <a:r>
              <a:rPr kumimoji="1" lang="ja-JP" altLang="en-US" sz="2000" noProof="0" dirty="0" smtClean="0"/>
              <a:t> </a:t>
            </a:r>
            <a:r>
              <a:rPr kumimoji="1" lang="en-US" altLang="ja-JP" sz="2000" noProof="0" dirty="0" smtClean="0"/>
              <a:t>SG2</a:t>
            </a:r>
            <a:r>
              <a:rPr kumimoji="1" lang="ja-JP" altLang="en-US" sz="2000" noProof="0" dirty="0" smtClean="0"/>
              <a:t> </a:t>
            </a:r>
            <a:r>
              <a:rPr kumimoji="1" lang="en-US" altLang="ja-JP" sz="2000" noProof="0" dirty="0" smtClean="0"/>
              <a:t>Leader</a:t>
            </a:r>
            <a:endParaRPr kumimoji="1" lang="ja-JP" altLang="en-US" sz="2000" noProof="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86202" y="422031"/>
            <a:ext cx="1899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noProof="0" dirty="0" smtClean="0"/>
              <a:t>VMAD-15-07</a:t>
            </a:r>
            <a:endParaRPr kumimoji="1" lang="ja-JP" altLang="en-US" sz="20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15087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E54F62-2ED6-7F44-B1A5-B97CD381F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it-IT" dirty="0" err="1"/>
              <a:t>One</a:t>
            </a:r>
            <a:r>
              <a:rPr lang="it-IT" dirty="0"/>
              <a:t> </a:t>
            </a:r>
            <a:r>
              <a:rPr lang="it-IT" dirty="0" err="1"/>
              <a:t>weakness</a:t>
            </a:r>
            <a:r>
              <a:rPr lang="it-IT" dirty="0"/>
              <a:t> </a:t>
            </a:r>
            <a:r>
              <a:rPr lang="it-IT" dirty="0" err="1"/>
              <a:t>had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added</a:t>
            </a:r>
            <a:r>
              <a:rPr lang="it-IT" dirty="0"/>
              <a:t> to the </a:t>
            </a:r>
            <a:r>
              <a:rPr lang="it-IT" dirty="0" err="1"/>
              <a:t>Table</a:t>
            </a:r>
            <a:r>
              <a:rPr lang="it-IT" dirty="0"/>
              <a:t> of par. 6.11 (</a:t>
            </a:r>
            <a:r>
              <a:rPr lang="it-IT" dirty="0" err="1"/>
              <a:t>now</a:t>
            </a:r>
            <a:r>
              <a:rPr lang="it-IT" dirty="0"/>
              <a:t> 6.10)</a:t>
            </a:r>
          </a:p>
          <a:p>
            <a:pPr lvl="2"/>
            <a:r>
              <a:rPr lang="en-CA" b="1" i="1" dirty="0"/>
              <a:t>Credibility. ADS validated on the basis of simulation results may suffer low credibility in the public opinion. </a:t>
            </a:r>
          </a:p>
          <a:p>
            <a:pPr lvl="1"/>
            <a:r>
              <a:rPr lang="en-CA" dirty="0"/>
              <a:t>Considering that the reference to public opinion was considering out of scope and considering that the first weakness already refers to a related aspect (reliability), we suggest to delete this sentence.</a:t>
            </a:r>
          </a:p>
          <a:p>
            <a:pPr lvl="2"/>
            <a:r>
              <a:rPr lang="en-CA" b="1" dirty="0"/>
              <a:t>SG2 agreed with the suggestion</a:t>
            </a:r>
            <a:endParaRPr lang="it-IT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6DA2B-6F82-3347-AA5A-83EC32A2E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Review</a:t>
            </a:r>
            <a:r>
              <a:rPr lang="it-IT" dirty="0"/>
              <a:t> of the NATM Master </a:t>
            </a:r>
            <a:r>
              <a:rPr lang="it-IT" dirty="0" err="1"/>
              <a:t>Document</a:t>
            </a:r>
            <a:r>
              <a:rPr lang="it-IT" dirty="0"/>
              <a:t/>
            </a:r>
            <a:br>
              <a:rPr lang="it-IT" dirty="0"/>
            </a:br>
            <a:r>
              <a:rPr lang="it-IT" dirty="0" err="1"/>
              <a:t>Chapter</a:t>
            </a:r>
            <a:r>
              <a:rPr lang="it-IT" dirty="0"/>
              <a:t> 6 on </a:t>
            </a:r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158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6D2D78-649D-6342-9343-2EE332B5A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Provide</a:t>
            </a:r>
            <a:r>
              <a:rPr lang="it-IT" dirty="0"/>
              <a:t> a list of common </a:t>
            </a:r>
            <a:r>
              <a:rPr lang="it-IT" dirty="0" err="1"/>
              <a:t>definitions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Prepare</a:t>
            </a:r>
            <a:r>
              <a:rPr lang="it-IT" dirty="0"/>
              <a:t> a </a:t>
            </a:r>
            <a:r>
              <a:rPr lang="it-IT" dirty="0" err="1"/>
              <a:t>clearer</a:t>
            </a:r>
            <a:r>
              <a:rPr lang="it-IT" dirty="0"/>
              <a:t> </a:t>
            </a:r>
            <a:r>
              <a:rPr lang="it-IT" dirty="0" err="1"/>
              <a:t>introduction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Analyze</a:t>
            </a:r>
            <a:r>
              <a:rPr lang="it-IT" dirty="0"/>
              <a:t> the state-of-the-art on</a:t>
            </a:r>
          </a:p>
          <a:p>
            <a:pPr marL="1371600" lvl="2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General </a:t>
            </a:r>
            <a:r>
              <a:rPr lang="it-IT" dirty="0" err="1"/>
              <a:t>simulation</a:t>
            </a:r>
            <a:r>
              <a:rPr lang="it-IT" dirty="0"/>
              <a:t> </a:t>
            </a:r>
            <a:r>
              <a:rPr lang="it-IT" dirty="0" err="1"/>
              <a:t>validation</a:t>
            </a:r>
            <a:r>
              <a:rPr lang="it-IT" dirty="0"/>
              <a:t> </a:t>
            </a:r>
            <a:r>
              <a:rPr lang="it-IT" dirty="0" err="1"/>
              <a:t>processes</a:t>
            </a:r>
            <a:r>
              <a:rPr lang="it-IT" dirty="0"/>
              <a:t> </a:t>
            </a:r>
          </a:p>
          <a:p>
            <a:pPr marL="1371600" lvl="2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Virtual </a:t>
            </a:r>
            <a:r>
              <a:rPr lang="it-IT" dirty="0" err="1"/>
              <a:t>testing</a:t>
            </a:r>
            <a:r>
              <a:rPr lang="it-IT" dirty="0"/>
              <a:t> to </a:t>
            </a:r>
            <a:r>
              <a:rPr lang="it-IT" dirty="0" err="1"/>
              <a:t>support</a:t>
            </a:r>
            <a:r>
              <a:rPr lang="it-IT" dirty="0"/>
              <a:t> </a:t>
            </a:r>
            <a:r>
              <a:rPr lang="it-IT" dirty="0" err="1"/>
              <a:t>effective</a:t>
            </a:r>
            <a:r>
              <a:rPr lang="it-IT" dirty="0"/>
              <a:t> ADS </a:t>
            </a:r>
            <a:r>
              <a:rPr lang="it-IT" dirty="0" err="1"/>
              <a:t>validation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Define</a:t>
            </a:r>
            <a:r>
              <a:rPr lang="it-IT" dirty="0"/>
              <a:t>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 can be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support</a:t>
            </a:r>
            <a:r>
              <a:rPr lang="it-IT" dirty="0"/>
              <a:t> </a:t>
            </a:r>
            <a:r>
              <a:rPr lang="it-IT" dirty="0" err="1"/>
              <a:t>other</a:t>
            </a:r>
            <a:r>
              <a:rPr lang="it-IT" dirty="0"/>
              <a:t> test </a:t>
            </a:r>
            <a:r>
              <a:rPr lang="it-IT" dirty="0" err="1"/>
              <a:t>methods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Define</a:t>
            </a:r>
            <a:r>
              <a:rPr lang="it-IT" dirty="0"/>
              <a:t> ADS 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tool</a:t>
            </a:r>
            <a:r>
              <a:rPr lang="it-IT" dirty="0"/>
              <a:t> </a:t>
            </a:r>
            <a:r>
              <a:rPr lang="it-IT" dirty="0" err="1"/>
              <a:t>chain</a:t>
            </a:r>
            <a:r>
              <a:rPr lang="it-IT" dirty="0"/>
              <a:t> </a:t>
            </a:r>
            <a:r>
              <a:rPr lang="it-IT" dirty="0" err="1"/>
              <a:t>validation</a:t>
            </a:r>
            <a:r>
              <a:rPr lang="it-IT" dirty="0"/>
              <a:t> </a:t>
            </a:r>
            <a:r>
              <a:rPr lang="it-IT" dirty="0" err="1"/>
              <a:t>principles</a:t>
            </a:r>
            <a:r>
              <a:rPr lang="it-IT" dirty="0"/>
              <a:t> and </a:t>
            </a:r>
            <a:r>
              <a:rPr lang="it-IT" dirty="0" err="1"/>
              <a:t>methods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Identify</a:t>
            </a:r>
            <a:r>
              <a:rPr lang="it-IT" dirty="0"/>
              <a:t> </a:t>
            </a:r>
            <a:r>
              <a:rPr lang="it-IT" dirty="0" err="1"/>
              <a:t>documentation</a:t>
            </a:r>
            <a:r>
              <a:rPr lang="it-IT" dirty="0"/>
              <a:t> </a:t>
            </a:r>
            <a:r>
              <a:rPr lang="it-IT" dirty="0" err="1"/>
              <a:t>requirements</a:t>
            </a:r>
            <a:r>
              <a:rPr lang="it-IT" dirty="0"/>
              <a:t> for </a:t>
            </a:r>
            <a:r>
              <a:rPr lang="it-IT" dirty="0" err="1"/>
              <a:t>vehicle</a:t>
            </a:r>
            <a:r>
              <a:rPr lang="it-IT" dirty="0"/>
              <a:t> </a:t>
            </a:r>
            <a:r>
              <a:rPr lang="it-IT" dirty="0" err="1"/>
              <a:t>manufacturers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Future of </a:t>
            </a:r>
            <a:r>
              <a:rPr lang="it-IT" dirty="0" err="1"/>
              <a:t>simulation</a:t>
            </a:r>
            <a:r>
              <a:rPr lang="it-IT" dirty="0"/>
              <a:t> and 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r>
              <a:rPr lang="it-IT" dirty="0"/>
              <a:t> in </a:t>
            </a:r>
            <a:r>
              <a:rPr lang="it-IT" dirty="0" err="1"/>
              <a:t>certification</a:t>
            </a:r>
            <a:r>
              <a:rPr lang="it-IT" dirty="0"/>
              <a:t> and </a:t>
            </a:r>
            <a:r>
              <a:rPr lang="it-IT" dirty="0" err="1"/>
              <a:t>type-approval</a:t>
            </a:r>
            <a:endParaRPr lang="it-IT" dirty="0"/>
          </a:p>
          <a:p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219718-B797-5146-B9CE-34F7981B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Simulation</a:t>
            </a:r>
            <a:r>
              <a:rPr lang="it-IT" dirty="0"/>
              <a:t>/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testing</a:t>
            </a:r>
            <a:r>
              <a:rPr lang="it-IT" dirty="0"/>
              <a:t> -&gt; </a:t>
            </a:r>
            <a:r>
              <a:rPr lang="it-IT" dirty="0" err="1"/>
              <a:t>Outstanding</a:t>
            </a:r>
            <a:r>
              <a:rPr lang="it-IT" dirty="0"/>
              <a:t> </a:t>
            </a:r>
            <a:r>
              <a:rPr lang="it-IT" dirty="0" err="1"/>
              <a:t>issues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208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1D25FA-1288-F94C-97B8-4B46AB244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192" y="1583888"/>
            <a:ext cx="8266176" cy="4170363"/>
          </a:xfrm>
        </p:spPr>
        <p:txBody>
          <a:bodyPr/>
          <a:lstStyle/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Common </a:t>
            </a:r>
            <a:r>
              <a:rPr lang="it-IT" dirty="0" err="1"/>
              <a:t>definitions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Introduction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b="1" i="1" dirty="0"/>
              <a:t>Virtual </a:t>
            </a:r>
            <a:r>
              <a:rPr lang="it-IT" b="1" i="1" dirty="0" err="1"/>
              <a:t>testing</a:t>
            </a:r>
            <a:r>
              <a:rPr lang="it-IT" b="1" i="1" dirty="0"/>
              <a:t> and </a:t>
            </a:r>
            <a:r>
              <a:rPr lang="it-IT" b="1" i="1" dirty="0" err="1"/>
              <a:t>simulation</a:t>
            </a:r>
            <a:r>
              <a:rPr lang="it-IT" b="1" i="1" dirty="0"/>
              <a:t> </a:t>
            </a:r>
            <a:r>
              <a:rPr lang="it-IT" b="1" i="1" dirty="0" err="1"/>
              <a:t>including</a:t>
            </a:r>
            <a:r>
              <a:rPr lang="it-IT" b="1" i="1" dirty="0"/>
              <a:t> general </a:t>
            </a:r>
            <a:r>
              <a:rPr lang="it-IT" b="1" i="1" dirty="0" err="1"/>
              <a:t>methods</a:t>
            </a:r>
            <a:r>
              <a:rPr lang="it-IT" b="1" i="1" dirty="0"/>
              <a:t>, </a:t>
            </a:r>
            <a:r>
              <a:rPr lang="it-IT" b="1" i="1" dirty="0" err="1"/>
              <a:t>stenghts</a:t>
            </a:r>
            <a:r>
              <a:rPr lang="it-IT" b="1" i="1" dirty="0"/>
              <a:t> and </a:t>
            </a:r>
            <a:r>
              <a:rPr lang="it-IT" b="1" i="1" dirty="0" err="1"/>
              <a:t>weaknesses</a:t>
            </a:r>
            <a:r>
              <a:rPr lang="it-IT" b="1" i="1" dirty="0"/>
              <a:t>, </a:t>
            </a:r>
            <a:r>
              <a:rPr lang="it-IT" b="1" i="1" dirty="0" err="1"/>
              <a:t>maturity</a:t>
            </a:r>
            <a:r>
              <a:rPr lang="it-IT" b="1" i="1" dirty="0"/>
              <a:t> (i.e. the </a:t>
            </a:r>
            <a:r>
              <a:rPr lang="it-IT" b="1" i="1" dirty="0" err="1"/>
              <a:t>agreed</a:t>
            </a:r>
            <a:r>
              <a:rPr lang="it-IT" b="1" i="1" dirty="0"/>
              <a:t> </a:t>
            </a:r>
            <a:r>
              <a:rPr lang="it-IT" b="1" i="1" dirty="0" err="1"/>
              <a:t>version</a:t>
            </a:r>
            <a:r>
              <a:rPr lang="it-IT" b="1" i="1" dirty="0"/>
              <a:t> of the </a:t>
            </a:r>
            <a:r>
              <a:rPr lang="it-IT" b="1" i="1" dirty="0" err="1"/>
              <a:t>chapter</a:t>
            </a:r>
            <a:r>
              <a:rPr lang="it-IT" b="1" i="1" dirty="0"/>
              <a:t>)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General </a:t>
            </a:r>
            <a:r>
              <a:rPr lang="it-IT" dirty="0" err="1"/>
              <a:t>simulation</a:t>
            </a:r>
            <a:r>
              <a:rPr lang="it-IT" dirty="0"/>
              <a:t> </a:t>
            </a:r>
            <a:r>
              <a:rPr lang="it-IT" dirty="0" err="1"/>
              <a:t>validation</a:t>
            </a:r>
            <a:r>
              <a:rPr lang="it-IT" dirty="0"/>
              <a:t> </a:t>
            </a:r>
            <a:r>
              <a:rPr lang="it-IT" dirty="0" err="1"/>
              <a:t>processes</a:t>
            </a:r>
            <a:r>
              <a:rPr lang="it-IT" dirty="0"/>
              <a:t> 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Virtual </a:t>
            </a:r>
            <a:r>
              <a:rPr lang="it-IT" dirty="0" err="1"/>
              <a:t>testing</a:t>
            </a:r>
            <a:r>
              <a:rPr lang="it-IT" dirty="0"/>
              <a:t> to </a:t>
            </a:r>
            <a:r>
              <a:rPr lang="it-IT" dirty="0" err="1"/>
              <a:t>support</a:t>
            </a:r>
            <a:r>
              <a:rPr lang="it-IT" dirty="0"/>
              <a:t> </a:t>
            </a:r>
            <a:r>
              <a:rPr lang="it-IT" dirty="0" err="1"/>
              <a:t>effective</a:t>
            </a:r>
            <a:r>
              <a:rPr lang="it-IT" dirty="0"/>
              <a:t> ADS </a:t>
            </a:r>
            <a:r>
              <a:rPr lang="it-IT" dirty="0" err="1"/>
              <a:t>validation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How </a:t>
            </a:r>
            <a:r>
              <a:rPr lang="it-IT" dirty="0" err="1"/>
              <a:t>simulation</a:t>
            </a:r>
            <a:r>
              <a:rPr lang="it-IT" dirty="0"/>
              <a:t> can be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support</a:t>
            </a:r>
            <a:r>
              <a:rPr lang="it-IT" dirty="0"/>
              <a:t> </a:t>
            </a:r>
            <a:r>
              <a:rPr lang="it-IT" dirty="0" err="1"/>
              <a:t>other</a:t>
            </a:r>
            <a:r>
              <a:rPr lang="it-IT" dirty="0"/>
              <a:t> test </a:t>
            </a:r>
            <a:r>
              <a:rPr lang="it-IT" dirty="0" err="1"/>
              <a:t>methods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ADS </a:t>
            </a:r>
            <a:r>
              <a:rPr lang="it-IT" dirty="0" err="1"/>
              <a:t>virtual</a:t>
            </a:r>
            <a:r>
              <a:rPr lang="it-IT" dirty="0"/>
              <a:t> </a:t>
            </a:r>
            <a:r>
              <a:rPr lang="it-IT" dirty="0" err="1"/>
              <a:t>tool</a:t>
            </a:r>
            <a:r>
              <a:rPr lang="it-IT" dirty="0"/>
              <a:t> </a:t>
            </a:r>
            <a:r>
              <a:rPr lang="it-IT" dirty="0" err="1"/>
              <a:t>chain</a:t>
            </a:r>
            <a:r>
              <a:rPr lang="it-IT" dirty="0"/>
              <a:t> </a:t>
            </a:r>
            <a:r>
              <a:rPr lang="it-IT" dirty="0" err="1"/>
              <a:t>validation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/>
              <a:t>Future of </a:t>
            </a:r>
            <a:r>
              <a:rPr lang="it-IT" dirty="0" err="1"/>
              <a:t>simulation</a:t>
            </a:r>
            <a:r>
              <a:rPr lang="it-IT" dirty="0"/>
              <a:t> in </a:t>
            </a:r>
            <a:r>
              <a:rPr lang="it-IT" dirty="0" err="1"/>
              <a:t>certification</a:t>
            </a:r>
            <a:r>
              <a:rPr lang="it-IT" dirty="0"/>
              <a:t> and </a:t>
            </a:r>
            <a:r>
              <a:rPr lang="it-IT" dirty="0" err="1"/>
              <a:t>type-approval</a:t>
            </a:r>
            <a:endParaRPr lang="it-IT" dirty="0"/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err="1"/>
              <a:t>Annex</a:t>
            </a:r>
            <a:r>
              <a:rPr lang="it-IT" dirty="0"/>
              <a:t>. </a:t>
            </a:r>
            <a:r>
              <a:rPr lang="it-IT" dirty="0" err="1"/>
              <a:t>Documentation</a:t>
            </a:r>
            <a:r>
              <a:rPr lang="it-IT" dirty="0"/>
              <a:t> </a:t>
            </a:r>
            <a:r>
              <a:rPr lang="it-IT" dirty="0" err="1"/>
              <a:t>requirements</a:t>
            </a:r>
            <a:r>
              <a:rPr lang="it-IT" dirty="0"/>
              <a:t> for </a:t>
            </a:r>
            <a:r>
              <a:rPr lang="it-IT" dirty="0" err="1"/>
              <a:t>vehicle</a:t>
            </a:r>
            <a:r>
              <a:rPr lang="it-IT" dirty="0"/>
              <a:t> </a:t>
            </a:r>
            <a:r>
              <a:rPr lang="it-IT" dirty="0" err="1"/>
              <a:t>manufacturers</a:t>
            </a:r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9707BF-E040-E64D-AD44-F1FEC1740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New </a:t>
            </a:r>
            <a:r>
              <a:rPr lang="it-IT" dirty="0" err="1"/>
              <a:t>version</a:t>
            </a:r>
            <a:r>
              <a:rPr lang="it-IT" dirty="0"/>
              <a:t> of the </a:t>
            </a:r>
            <a:r>
              <a:rPr lang="it-IT" dirty="0" err="1"/>
              <a:t>simulation</a:t>
            </a:r>
            <a:r>
              <a:rPr lang="it-IT" dirty="0"/>
              <a:t> </a:t>
            </a:r>
            <a:r>
              <a:rPr lang="it-IT" dirty="0" err="1"/>
              <a:t>chapter</a:t>
            </a:r>
            <a:r>
              <a:rPr lang="it-IT" dirty="0"/>
              <a:t> (v.1.3)</a:t>
            </a:r>
          </a:p>
        </p:txBody>
      </p:sp>
      <p:sp>
        <p:nvSpPr>
          <p:cNvPr id="5" name="Multidocument 4">
            <a:extLst>
              <a:ext uri="{FF2B5EF4-FFF2-40B4-BE49-F238E27FC236}">
                <a16:creationId xmlns:a16="http://schemas.microsoft.com/office/drawing/2014/main" id="{1EDBCF44-705D-C54F-828E-DB53F0B6BA0C}"/>
              </a:ext>
            </a:extLst>
          </p:cNvPr>
          <p:cNvSpPr/>
          <p:nvPr/>
        </p:nvSpPr>
        <p:spPr>
          <a:xfrm>
            <a:off x="9838944" y="2713022"/>
            <a:ext cx="1645920" cy="2276856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VMAD Master </a:t>
            </a:r>
            <a:r>
              <a:rPr lang="it-IT" b="1" dirty="0" err="1"/>
              <a:t>Document</a:t>
            </a:r>
            <a:endParaRPr lang="it-IT" b="1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5AD1EA8-8A60-8945-A9D2-C06C8FF1F2A5}"/>
              </a:ext>
            </a:extLst>
          </p:cNvPr>
          <p:cNvSpPr/>
          <p:nvPr/>
        </p:nvSpPr>
        <p:spPr>
          <a:xfrm>
            <a:off x="6327179" y="3127248"/>
            <a:ext cx="3365461" cy="724202"/>
          </a:xfrm>
          <a:custGeom>
            <a:avLst/>
            <a:gdLst>
              <a:gd name="connsiteX0" fmla="*/ 469 w 3365461"/>
              <a:gd name="connsiteY0" fmla="*/ 0 h 724202"/>
              <a:gd name="connsiteX1" fmla="*/ 210781 w 3365461"/>
              <a:gd name="connsiteY1" fmla="*/ 347472 h 724202"/>
              <a:gd name="connsiteX2" fmla="*/ 1289773 w 3365461"/>
              <a:gd name="connsiteY2" fmla="*/ 667512 h 724202"/>
              <a:gd name="connsiteX3" fmla="*/ 3365461 w 3365461"/>
              <a:gd name="connsiteY3" fmla="*/ 722376 h 724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5461" h="724202">
                <a:moveTo>
                  <a:pt x="469" y="0"/>
                </a:moveTo>
                <a:cubicBezTo>
                  <a:pt x="-1817" y="118110"/>
                  <a:pt x="-4103" y="236220"/>
                  <a:pt x="210781" y="347472"/>
                </a:cubicBezTo>
                <a:cubicBezTo>
                  <a:pt x="425665" y="458724"/>
                  <a:pt x="763993" y="605028"/>
                  <a:pt x="1289773" y="667512"/>
                </a:cubicBezTo>
                <a:cubicBezTo>
                  <a:pt x="1815553" y="729996"/>
                  <a:pt x="2590507" y="726186"/>
                  <a:pt x="3365461" y="722376"/>
                </a:cubicBezTo>
              </a:path>
            </a:pathLst>
          </a:custGeom>
          <a:noFill/>
          <a:ln w="381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7097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1D25FA-1288-F94C-97B8-4B46AB244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41846"/>
            <a:ext cx="10267462" cy="41703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dirty="0" err="1"/>
              <a:t>Actions</a:t>
            </a:r>
            <a:r>
              <a:rPr lang="it-IT" sz="2800" dirty="0"/>
              <a:t> from SG2 </a:t>
            </a:r>
            <a:r>
              <a:rPr lang="it-IT" sz="2800" dirty="0" err="1"/>
              <a:t>members</a:t>
            </a:r>
            <a:r>
              <a:rPr lang="it-IT" sz="2800" dirty="0"/>
              <a:t>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sz="2400" dirty="0" err="1"/>
              <a:t>Provide</a:t>
            </a:r>
            <a:r>
              <a:rPr lang="it-IT" sz="2400" dirty="0"/>
              <a:t> feedback on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it-IT" sz="2000" b="1" dirty="0" err="1"/>
              <a:t>What</a:t>
            </a:r>
            <a:r>
              <a:rPr lang="it-IT" sz="2000" b="1" dirty="0"/>
              <a:t> </a:t>
            </a:r>
            <a:r>
              <a:rPr lang="it-IT" sz="2000" b="1" dirty="0" err="1"/>
              <a:t>is</a:t>
            </a:r>
            <a:r>
              <a:rPr lang="it-IT" sz="2000" b="1" dirty="0"/>
              <a:t> </a:t>
            </a:r>
            <a:r>
              <a:rPr lang="it-IT" sz="2000" b="1" dirty="0" err="1"/>
              <a:t>missing</a:t>
            </a:r>
            <a:endParaRPr lang="it-IT" sz="2000" b="1" dirty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it-IT" sz="2000" b="1" dirty="0" err="1"/>
              <a:t>What</a:t>
            </a:r>
            <a:r>
              <a:rPr lang="it-IT" sz="2000" b="1" dirty="0"/>
              <a:t> </a:t>
            </a:r>
            <a:r>
              <a:rPr lang="it-IT" sz="2000" b="1" dirty="0" err="1"/>
              <a:t>is</a:t>
            </a:r>
            <a:r>
              <a:rPr lang="it-IT" sz="2000" b="1" dirty="0"/>
              <a:t> </a:t>
            </a:r>
            <a:r>
              <a:rPr lang="it-IT" sz="2000" b="1" dirty="0" err="1"/>
              <a:t>redundant</a:t>
            </a:r>
            <a:endParaRPr lang="it-IT" sz="2000" b="1" dirty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it-IT" sz="2000" b="1" dirty="0" err="1"/>
              <a:t>What</a:t>
            </a:r>
            <a:r>
              <a:rPr lang="it-IT" sz="2000" b="1" dirty="0"/>
              <a:t> </a:t>
            </a:r>
            <a:r>
              <a:rPr lang="it-IT" sz="2000" b="1" dirty="0" err="1"/>
              <a:t>should</a:t>
            </a:r>
            <a:r>
              <a:rPr lang="it-IT" sz="2000" b="1" dirty="0"/>
              <a:t> be </a:t>
            </a:r>
            <a:r>
              <a:rPr lang="it-IT" sz="2000" b="1" dirty="0" err="1"/>
              <a:t>enriched</a:t>
            </a:r>
            <a:r>
              <a:rPr lang="it-IT" sz="2000" b="1" dirty="0"/>
              <a:t>, </a:t>
            </a:r>
            <a:r>
              <a:rPr lang="it-IT" sz="2000" b="1" dirty="0" err="1"/>
              <a:t>explained</a:t>
            </a:r>
            <a:r>
              <a:rPr lang="it-IT" sz="2000" b="1" dirty="0"/>
              <a:t> </a:t>
            </a:r>
            <a:r>
              <a:rPr lang="it-IT" sz="2000" b="1" dirty="0" err="1"/>
              <a:t>better</a:t>
            </a:r>
            <a:r>
              <a:rPr lang="it-IT" sz="2000" b="1" dirty="0"/>
              <a:t> and/or </a:t>
            </a:r>
            <a:r>
              <a:rPr lang="it-IT" sz="2000" b="1" dirty="0" err="1"/>
              <a:t>expanded</a:t>
            </a:r>
            <a:r>
              <a:rPr lang="it-IT" sz="2000" b="1" dirty="0"/>
              <a:t> </a:t>
            </a:r>
            <a:br>
              <a:rPr lang="it-IT" sz="2000" b="1" dirty="0"/>
            </a:br>
            <a:r>
              <a:rPr lang="it-IT" sz="2000" b="1" dirty="0"/>
              <a:t>(with </a:t>
            </a:r>
            <a:r>
              <a:rPr lang="it-IT" sz="2000" b="1" dirty="0" err="1"/>
              <a:t>textual</a:t>
            </a:r>
            <a:r>
              <a:rPr lang="it-IT" sz="2000" b="1" dirty="0"/>
              <a:t> </a:t>
            </a:r>
            <a:r>
              <a:rPr lang="it-IT" sz="2000" b="1" dirty="0" err="1"/>
              <a:t>inputs</a:t>
            </a:r>
            <a:r>
              <a:rPr lang="it-IT" sz="2000" b="1" dirty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dirty="0" err="1"/>
              <a:t>Comments</a:t>
            </a:r>
            <a:r>
              <a:rPr lang="it-IT" sz="2800" dirty="0"/>
              <a:t> </a:t>
            </a:r>
            <a:r>
              <a:rPr lang="it-IT" sz="2800" dirty="0" err="1"/>
              <a:t>received</a:t>
            </a:r>
            <a:r>
              <a:rPr lang="it-IT" sz="2800" dirty="0"/>
              <a:t> from AAPC, NL, SAFE, JP, AVL, OICA </a:t>
            </a:r>
            <a:r>
              <a:rPr lang="it-IT" sz="2800" dirty="0" err="1"/>
              <a:t>members</a:t>
            </a:r>
            <a:r>
              <a:rPr lang="it-IT" sz="2800" dirty="0"/>
              <a:t>, SAE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dirty="0"/>
              <a:t>First round of </a:t>
            </a:r>
            <a:r>
              <a:rPr lang="it-IT" sz="2800" dirty="0" err="1"/>
              <a:t>discussions</a:t>
            </a:r>
            <a:r>
              <a:rPr lang="it-IT" sz="2800" dirty="0"/>
              <a:t> </a:t>
            </a:r>
            <a:r>
              <a:rPr lang="it-IT" sz="2800" dirty="0" err="1"/>
              <a:t>during</a:t>
            </a:r>
            <a:r>
              <a:rPr lang="it-IT" sz="2800" dirty="0"/>
              <a:t> last SG2 meeting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9707BF-E040-E64D-AD44-F1FEC1740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Last SG2 </a:t>
            </a:r>
            <a:r>
              <a:rPr lang="it-IT" dirty="0" err="1"/>
              <a:t>meetings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4186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1D25FA-1288-F94C-97B8-4B46AB244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78422"/>
            <a:ext cx="10267462" cy="41703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dirty="0" err="1"/>
              <a:t>Objective</a:t>
            </a:r>
            <a:r>
              <a:rPr lang="it-IT" sz="2800" dirty="0"/>
              <a:t>: work </a:t>
            </a:r>
            <a:r>
              <a:rPr lang="it-IT" sz="2800" dirty="0" err="1"/>
              <a:t>until</a:t>
            </a:r>
            <a:r>
              <a:rPr lang="it-IT" sz="2800" dirty="0"/>
              <a:t> the end of the </a:t>
            </a:r>
            <a:r>
              <a:rPr lang="it-IT" sz="2800" dirty="0" err="1"/>
              <a:t>year</a:t>
            </a:r>
            <a:r>
              <a:rPr lang="it-IT" sz="2800" dirty="0"/>
              <a:t> on the new </a:t>
            </a:r>
            <a:r>
              <a:rPr lang="it-IT" sz="2800" dirty="0" err="1"/>
              <a:t>version</a:t>
            </a:r>
            <a:r>
              <a:rPr lang="it-IT" sz="2800" dirty="0"/>
              <a:t> of NATM </a:t>
            </a:r>
            <a:r>
              <a:rPr lang="it-IT" sz="2800" dirty="0" err="1"/>
              <a:t>Chapter</a:t>
            </a:r>
            <a:r>
              <a:rPr lang="it-IT" sz="2800" dirty="0"/>
              <a:t> 6.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sz="2400" dirty="0"/>
              <a:t>The </a:t>
            </a:r>
            <a:r>
              <a:rPr lang="it-IT" sz="2400" b="1" dirty="0" err="1"/>
              <a:t>sections</a:t>
            </a:r>
            <a:r>
              <a:rPr lang="it-IT" sz="2400" b="1" dirty="0"/>
              <a:t> </a:t>
            </a:r>
            <a:r>
              <a:rPr lang="it-IT" sz="2400" b="1" dirty="0" err="1"/>
              <a:t>that</a:t>
            </a:r>
            <a:r>
              <a:rPr lang="it-IT" sz="2400" b="1" dirty="0"/>
              <a:t> </a:t>
            </a:r>
            <a:r>
              <a:rPr lang="it-IT" sz="2400" b="1" dirty="0" err="1"/>
              <a:t>will</a:t>
            </a:r>
            <a:r>
              <a:rPr lang="it-IT" sz="2400" b="1" dirty="0"/>
              <a:t> be </a:t>
            </a:r>
            <a:r>
              <a:rPr lang="it-IT" sz="2400" b="1" dirty="0" err="1"/>
              <a:t>finalized</a:t>
            </a:r>
            <a:r>
              <a:rPr lang="it-IT" sz="2400" b="1" dirty="0"/>
              <a:t> </a:t>
            </a:r>
            <a:r>
              <a:rPr lang="it-IT" sz="2400" b="1" dirty="0" err="1"/>
              <a:t>will</a:t>
            </a:r>
            <a:r>
              <a:rPr lang="it-IT" sz="2400" b="1" dirty="0"/>
              <a:t> be </a:t>
            </a:r>
            <a:r>
              <a:rPr lang="it-IT" sz="2400" b="1" dirty="0" err="1"/>
              <a:t>proposed</a:t>
            </a:r>
            <a:r>
              <a:rPr lang="it-IT" sz="2400" b="1" dirty="0"/>
              <a:t> </a:t>
            </a:r>
            <a:r>
              <a:rPr lang="it-IT" sz="2400" dirty="0"/>
              <a:t>for </a:t>
            </a:r>
            <a:r>
              <a:rPr lang="it-IT" sz="2400" dirty="0" err="1"/>
              <a:t>inclusion</a:t>
            </a:r>
            <a:r>
              <a:rPr lang="it-IT" sz="2400" dirty="0"/>
              <a:t> in the </a:t>
            </a:r>
            <a:r>
              <a:rPr lang="it-IT" sz="2400" dirty="0" err="1"/>
              <a:t>final</a:t>
            </a:r>
            <a:r>
              <a:rPr lang="it-IT" sz="2400" dirty="0"/>
              <a:t> Master </a:t>
            </a:r>
            <a:r>
              <a:rPr lang="it-IT" sz="2400" dirty="0" err="1"/>
              <a:t>Document</a:t>
            </a:r>
            <a:r>
              <a:rPr lang="it-IT" sz="2400" dirty="0"/>
              <a:t> (</a:t>
            </a:r>
            <a:r>
              <a:rPr lang="it-IT" sz="2400" dirty="0" err="1"/>
              <a:t>submitted</a:t>
            </a:r>
            <a:r>
              <a:rPr lang="it-IT" sz="2400" dirty="0"/>
              <a:t> to VMAD by 8 </a:t>
            </a:r>
            <a:r>
              <a:rPr lang="it-IT" sz="2400" dirty="0" err="1"/>
              <a:t>January</a:t>
            </a:r>
            <a:r>
              <a:rPr lang="it-IT" sz="2400" dirty="0"/>
              <a:t>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it-IT" sz="2400" dirty="0" err="1"/>
              <a:t>Those</a:t>
            </a:r>
            <a:r>
              <a:rPr lang="it-IT" sz="2400" dirty="0"/>
              <a:t> </a:t>
            </a:r>
            <a:r>
              <a:rPr lang="it-IT" sz="2400" dirty="0" err="1"/>
              <a:t>which</a:t>
            </a:r>
            <a:r>
              <a:rPr lang="it-IT" sz="2400" dirty="0"/>
              <a:t> </a:t>
            </a:r>
            <a:r>
              <a:rPr lang="it-IT" sz="2400" dirty="0" err="1"/>
              <a:t>will</a:t>
            </a:r>
            <a:r>
              <a:rPr lang="it-IT" sz="2400" dirty="0"/>
              <a:t> </a:t>
            </a:r>
            <a:r>
              <a:rPr lang="it-IT" sz="2400" dirty="0" err="1"/>
              <a:t>not</a:t>
            </a:r>
            <a:r>
              <a:rPr lang="it-IT" sz="2400" dirty="0"/>
              <a:t> be </a:t>
            </a:r>
            <a:r>
              <a:rPr lang="it-IT" sz="2400" dirty="0" err="1"/>
              <a:t>finalized</a:t>
            </a:r>
            <a:r>
              <a:rPr lang="it-IT" sz="2400" dirty="0"/>
              <a:t> </a:t>
            </a:r>
            <a:r>
              <a:rPr lang="it-IT" sz="2400" dirty="0" err="1"/>
              <a:t>become</a:t>
            </a:r>
            <a:r>
              <a:rPr lang="it-IT" sz="2400" dirty="0"/>
              <a:t> the </a:t>
            </a:r>
            <a:r>
              <a:rPr lang="it-IT" sz="2400" dirty="0" err="1"/>
              <a:t>outstanding</a:t>
            </a:r>
            <a:r>
              <a:rPr lang="it-IT" sz="2400" dirty="0"/>
              <a:t> </a:t>
            </a:r>
            <a:r>
              <a:rPr lang="it-IT" sz="2400" dirty="0" err="1"/>
              <a:t>issues</a:t>
            </a:r>
            <a:endParaRPr lang="it-IT" sz="24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b="1" dirty="0"/>
              <a:t>CW 49</a:t>
            </a:r>
            <a:r>
              <a:rPr lang="it-IT" sz="2800" dirty="0"/>
              <a:t>: </a:t>
            </a:r>
            <a:r>
              <a:rPr lang="it-IT" sz="2800" dirty="0" err="1"/>
              <a:t>collect</a:t>
            </a:r>
            <a:r>
              <a:rPr lang="it-IT" sz="2800" dirty="0"/>
              <a:t> </a:t>
            </a:r>
            <a:r>
              <a:rPr lang="it-IT" sz="2800" dirty="0" err="1"/>
              <a:t>all</a:t>
            </a:r>
            <a:r>
              <a:rPr lang="it-IT" sz="2800" dirty="0"/>
              <a:t> the </a:t>
            </a:r>
            <a:r>
              <a:rPr lang="it-IT" sz="2800" dirty="0" err="1"/>
              <a:t>comments</a:t>
            </a:r>
            <a:r>
              <a:rPr lang="it-IT" sz="2800" dirty="0"/>
              <a:t> and start the </a:t>
            </a:r>
            <a:r>
              <a:rPr lang="it-IT" sz="2800" dirty="0" err="1"/>
              <a:t>discussion</a:t>
            </a:r>
            <a:endParaRPr lang="it-IT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b="1" dirty="0"/>
              <a:t>CW 50</a:t>
            </a:r>
            <a:r>
              <a:rPr lang="it-IT" sz="2800" dirty="0"/>
              <a:t>: continue the </a:t>
            </a:r>
            <a:r>
              <a:rPr lang="it-IT" sz="2800" dirty="0" err="1"/>
              <a:t>discussion</a:t>
            </a:r>
            <a:r>
              <a:rPr lang="it-IT" sz="2800" dirty="0"/>
              <a:t> on the </a:t>
            </a:r>
            <a:r>
              <a:rPr lang="it-IT" sz="2800" dirty="0" err="1"/>
              <a:t>comments</a:t>
            </a:r>
            <a:r>
              <a:rPr lang="it-IT" sz="2800" dirty="0"/>
              <a:t> </a:t>
            </a:r>
            <a:r>
              <a:rPr lang="it-IT" sz="2800" dirty="0" err="1"/>
              <a:t>received</a:t>
            </a:r>
            <a:r>
              <a:rPr lang="it-IT" sz="2800" dirty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b="1" dirty="0"/>
              <a:t>CW 51</a:t>
            </a:r>
            <a:r>
              <a:rPr lang="it-IT" sz="2800" dirty="0"/>
              <a:t>: update the </a:t>
            </a:r>
            <a:r>
              <a:rPr lang="it-IT" sz="2800" dirty="0" err="1"/>
              <a:t>document</a:t>
            </a:r>
            <a:r>
              <a:rPr lang="it-IT" sz="2800" dirty="0"/>
              <a:t> (no SG2 </a:t>
            </a:r>
            <a:r>
              <a:rPr lang="it-IT" sz="2800" dirty="0" err="1"/>
              <a:t>weekly</a:t>
            </a:r>
            <a:r>
              <a:rPr lang="it-IT" sz="2800" dirty="0"/>
              <a:t> meeting)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2800" b="1" dirty="0" err="1"/>
              <a:t>CWs</a:t>
            </a:r>
            <a:r>
              <a:rPr lang="it-IT" sz="2800" b="1" dirty="0"/>
              <a:t> 52</a:t>
            </a:r>
            <a:r>
              <a:rPr lang="it-IT" sz="2800" dirty="0"/>
              <a:t>: </a:t>
            </a:r>
            <a:r>
              <a:rPr lang="it-IT" sz="2800" dirty="0" err="1"/>
              <a:t>discuss</a:t>
            </a:r>
            <a:r>
              <a:rPr lang="it-IT" sz="2800" dirty="0"/>
              <a:t> </a:t>
            </a:r>
            <a:r>
              <a:rPr lang="it-IT" sz="2800" dirty="0" err="1"/>
              <a:t>remaining</a:t>
            </a:r>
            <a:r>
              <a:rPr lang="it-IT" sz="2800" dirty="0"/>
              <a:t> </a:t>
            </a:r>
            <a:r>
              <a:rPr lang="it-IT" sz="2800" dirty="0" err="1"/>
              <a:t>issues</a:t>
            </a:r>
            <a:r>
              <a:rPr lang="it-IT" sz="2800" dirty="0"/>
              <a:t> and </a:t>
            </a:r>
            <a:r>
              <a:rPr lang="it-IT" sz="2800" dirty="0" err="1"/>
              <a:t>prepare</a:t>
            </a:r>
            <a:r>
              <a:rPr lang="it-IT" sz="2800" dirty="0"/>
              <a:t> </a:t>
            </a:r>
            <a:r>
              <a:rPr lang="it-IT" sz="2800" dirty="0" err="1"/>
              <a:t>submission</a:t>
            </a:r>
            <a:r>
              <a:rPr lang="it-IT" sz="2800" dirty="0"/>
              <a:t> for VMAD 16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9707BF-E040-E64D-AD44-F1FEC1740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Next</a:t>
            </a:r>
            <a:r>
              <a:rPr lang="it-IT" dirty="0"/>
              <a:t> </a:t>
            </a:r>
            <a:r>
              <a:rPr lang="it-IT" dirty="0" err="1"/>
              <a:t>steps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6750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/>
              <a:t>© European Union 2020</a:t>
            </a:r>
          </a:p>
          <a:p>
            <a:r>
              <a:rPr lang="en-GB" sz="1050"/>
              <a:t>Unless otherwise noted the reuse of this presentation is authorised under the </a:t>
            </a:r>
            <a:r>
              <a:rPr lang="en-GB" sz="1050">
                <a:hlinkClick r:id="rId3"/>
              </a:rPr>
              <a:t>CC BY 4.0 </a:t>
            </a:r>
            <a:r>
              <a:rPr lang="en-GB" sz="105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GB" sz="1050"/>
              <a:t>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</a:t>
            </a:r>
            <a:r>
              <a:rPr lang="en-GB" sz="1050">
                <a:solidFill>
                  <a:schemeClr val="accent6"/>
                </a:solidFill>
              </a:rPr>
              <a:t>: e.g. Fotolia.com</a:t>
            </a:r>
            <a:r>
              <a:rPr lang="en-GB" sz="1050"/>
              <a:t>; Slide </a:t>
            </a:r>
            <a:r>
              <a:rPr lang="en-GB" sz="1050">
                <a:solidFill>
                  <a:schemeClr val="accent6"/>
                </a:solidFill>
              </a:rPr>
              <a:t>xx</a:t>
            </a:r>
            <a:r>
              <a:rPr lang="en-GB" sz="1050"/>
              <a:t>: </a:t>
            </a:r>
            <a:r>
              <a:rPr lang="en-GB" sz="1050">
                <a:solidFill>
                  <a:schemeClr val="accent6"/>
                </a:solidFill>
              </a:rPr>
              <a:t>element concerned</a:t>
            </a:r>
            <a:r>
              <a:rPr lang="en-GB" sz="1050"/>
              <a:t>, source: </a:t>
            </a:r>
            <a:r>
              <a:rPr lang="en-GB" sz="1050">
                <a:solidFill>
                  <a:schemeClr val="accent6"/>
                </a:solidFill>
              </a:rPr>
              <a:t>e.g. iStock.com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7644</TotalTime>
  <Words>430</Words>
  <Application>Microsoft Office PowerPoint</Application>
  <PresentationFormat>ワイド画面</PresentationFormat>
  <Paragraphs>58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Bauhaus 93</vt:lpstr>
      <vt:lpstr>Calibri</vt:lpstr>
      <vt:lpstr>Office Theme</vt:lpstr>
      <vt:lpstr>Report on the work of VMAD SG2 on Simulation/Virtual Testing </vt:lpstr>
      <vt:lpstr>Review of the NATM Master Document Chapter 6 on simulation/virtual testing</vt:lpstr>
      <vt:lpstr>Simulation/virtual testing -&gt; Outstanding issues</vt:lpstr>
      <vt:lpstr>New version of the simulation chapter (v.1.3)</vt:lpstr>
      <vt:lpstr>Last SG2 meetings </vt:lpstr>
      <vt:lpstr>Next steps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404</cp:revision>
  <dcterms:created xsi:type="dcterms:W3CDTF">2019-08-09T12:06:42Z</dcterms:created>
  <dcterms:modified xsi:type="dcterms:W3CDTF">2020-12-04T07:33:31Z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MSIP_Label_6b558183-044c-4105-8d9c-cea02a2a3d86_Enabled">
    <vt:lpwstr>True</vt:lpwstr>
  </property>
  <property fmtid="{D5CDD505-2E9C-101B-9397-08002B2CF9AE}" pid="10" name="MSIP_Label_6b558183-044c-4105-8d9c-cea02a2a3d86_SiteId">
    <vt:lpwstr>43083d15-7273-40c1-b7db-39efd9ccc17a</vt:lpwstr>
  </property>
  <property fmtid="{D5CDD505-2E9C-101B-9397-08002B2CF9AE}" pid="11" name="MSIP_Label_6b558183-044c-4105-8d9c-cea02a2a3d86_Owner">
    <vt:lpwstr>bsimkin@nvidia.com</vt:lpwstr>
  </property>
  <property fmtid="{D5CDD505-2E9C-101B-9397-08002B2CF9AE}" pid="12" name="MSIP_Label_6b558183-044c-4105-8d9c-cea02a2a3d86_SetDate">
    <vt:lpwstr>2020-10-21T09:46:16.7540337Z</vt:lpwstr>
  </property>
  <property fmtid="{D5CDD505-2E9C-101B-9397-08002B2CF9AE}" pid="13" name="MSIP_Label_6b558183-044c-4105-8d9c-cea02a2a3d86_Name">
    <vt:lpwstr>Unrestricted</vt:lpwstr>
  </property>
  <property fmtid="{D5CDD505-2E9C-101B-9397-08002B2CF9AE}" pid="14" name="MSIP_Label_6b558183-044c-4105-8d9c-cea02a2a3d86_Application">
    <vt:lpwstr>Microsoft Azure Information Protection</vt:lpwstr>
  </property>
  <property fmtid="{D5CDD505-2E9C-101B-9397-08002B2CF9AE}" pid="15" name="MSIP_Label_6b558183-044c-4105-8d9c-cea02a2a3d86_ActionId">
    <vt:lpwstr>905fb92f-0d3a-4ec9-8ab3-af9d122d2123</vt:lpwstr>
  </property>
  <property fmtid="{D5CDD505-2E9C-101B-9397-08002B2CF9AE}" pid="16" name="MSIP_Label_6b558183-044c-4105-8d9c-cea02a2a3d86_Extended_MSFT_Method">
    <vt:lpwstr>Automatic</vt:lpwstr>
  </property>
  <property fmtid="{D5CDD505-2E9C-101B-9397-08002B2CF9AE}" pid="17" name="Sensitivity">
    <vt:lpwstr>Unrestricted</vt:lpwstr>
  </property>
</Properties>
</file>