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D79467-6184-4181-B6B8-D20D7F38B594}" v="9" dt="2020-12-02T07:28:34.8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5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lopotek Manfred" userId="ae188048-1db7-4565-889c-bdb297e8defc" providerId="ADAL" clId="{F8D79467-6184-4181-B6B8-D20D7F38B594}"/>
    <pc:docChg chg="undo custSel addSld modSld">
      <pc:chgData name="Klopotek Manfred" userId="ae188048-1db7-4565-889c-bdb297e8defc" providerId="ADAL" clId="{F8D79467-6184-4181-B6B8-D20D7F38B594}" dt="2020-12-02T07:30:08.352" v="149" actId="20577"/>
      <pc:docMkLst>
        <pc:docMk/>
      </pc:docMkLst>
      <pc:sldChg chg="addSp modSp">
        <pc:chgData name="Klopotek Manfred" userId="ae188048-1db7-4565-889c-bdb297e8defc" providerId="ADAL" clId="{F8D79467-6184-4181-B6B8-D20D7F38B594}" dt="2020-12-02T07:29:35.020" v="140" actId="20577"/>
        <pc:sldMkLst>
          <pc:docMk/>
          <pc:sldMk cId="433003485" sldId="256"/>
        </pc:sldMkLst>
        <pc:spChg chg="mod">
          <ac:chgData name="Klopotek Manfred" userId="ae188048-1db7-4565-889c-bdb297e8defc" providerId="ADAL" clId="{F8D79467-6184-4181-B6B8-D20D7F38B594}" dt="2020-12-02T07:27:13.536" v="101" actId="20577"/>
          <ac:spMkLst>
            <pc:docMk/>
            <pc:sldMk cId="433003485" sldId="256"/>
            <ac:spMk id="2" creationId="{BD9A08C8-AB47-428D-837C-03D77BB7D518}"/>
          </ac:spMkLst>
        </pc:spChg>
        <pc:spChg chg="mod">
          <ac:chgData name="Klopotek Manfred" userId="ae188048-1db7-4565-889c-bdb297e8defc" providerId="ADAL" clId="{F8D79467-6184-4181-B6B8-D20D7F38B594}" dt="2020-12-02T07:29:35.020" v="140" actId="20577"/>
          <ac:spMkLst>
            <pc:docMk/>
            <pc:sldMk cId="433003485" sldId="256"/>
            <ac:spMk id="3" creationId="{6E3D6877-9765-4903-8769-C1563F838980}"/>
          </ac:spMkLst>
        </pc:spChg>
        <pc:spChg chg="add mod">
          <ac:chgData name="Klopotek Manfred" userId="ae188048-1db7-4565-889c-bdb297e8defc" providerId="ADAL" clId="{F8D79467-6184-4181-B6B8-D20D7F38B594}" dt="2020-12-02T07:29:01.799" v="129" actId="122"/>
          <ac:spMkLst>
            <pc:docMk/>
            <pc:sldMk cId="433003485" sldId="256"/>
            <ac:spMk id="4" creationId="{0BB66B4B-0A39-47CA-B13B-4401FDDB2DDF}"/>
          </ac:spMkLst>
        </pc:spChg>
      </pc:sldChg>
      <pc:sldChg chg="modSp">
        <pc:chgData name="Klopotek Manfred" userId="ae188048-1db7-4565-889c-bdb297e8defc" providerId="ADAL" clId="{F8D79467-6184-4181-B6B8-D20D7F38B594}" dt="2020-12-02T07:30:08.352" v="149" actId="20577"/>
        <pc:sldMkLst>
          <pc:docMk/>
          <pc:sldMk cId="354150708" sldId="258"/>
        </pc:sldMkLst>
        <pc:spChg chg="mod">
          <ac:chgData name="Klopotek Manfred" userId="ae188048-1db7-4565-889c-bdb297e8defc" providerId="ADAL" clId="{F8D79467-6184-4181-B6B8-D20D7F38B594}" dt="2020-12-02T07:30:08.352" v="149" actId="20577"/>
          <ac:spMkLst>
            <pc:docMk/>
            <pc:sldMk cId="354150708" sldId="258"/>
            <ac:spMk id="3" creationId="{31E46E7C-13B1-434D-8A6D-8C0560A532BC}"/>
          </ac:spMkLst>
        </pc:spChg>
      </pc:sldChg>
      <pc:sldChg chg="modSp add">
        <pc:chgData name="Klopotek Manfred" userId="ae188048-1db7-4565-889c-bdb297e8defc" providerId="ADAL" clId="{F8D79467-6184-4181-B6B8-D20D7F38B594}" dt="2020-12-02T07:22:52.374" v="19" actId="255"/>
        <pc:sldMkLst>
          <pc:docMk/>
          <pc:sldMk cId="2623962774" sldId="262"/>
        </pc:sldMkLst>
        <pc:spChg chg="mod">
          <ac:chgData name="Klopotek Manfred" userId="ae188048-1db7-4565-889c-bdb297e8defc" providerId="ADAL" clId="{F8D79467-6184-4181-B6B8-D20D7F38B594}" dt="2020-12-02T07:21:38.552" v="9" actId="113"/>
          <ac:spMkLst>
            <pc:docMk/>
            <pc:sldMk cId="2623962774" sldId="262"/>
            <ac:spMk id="2" creationId="{EA559911-9CC1-46FA-A6FE-04CF578E6F1E}"/>
          </ac:spMkLst>
        </pc:spChg>
        <pc:spChg chg="mod">
          <ac:chgData name="Klopotek Manfred" userId="ae188048-1db7-4565-889c-bdb297e8defc" providerId="ADAL" clId="{F8D79467-6184-4181-B6B8-D20D7F38B594}" dt="2020-12-02T07:22:52.374" v="19" actId="255"/>
          <ac:spMkLst>
            <pc:docMk/>
            <pc:sldMk cId="2623962774" sldId="262"/>
            <ac:spMk id="3" creationId="{ABC6623A-7D84-4C5E-A64B-79962E7C2288}"/>
          </ac:spMkLst>
        </pc:spChg>
      </pc:sldChg>
      <pc:sldChg chg="modSp add">
        <pc:chgData name="Klopotek Manfred" userId="ae188048-1db7-4565-889c-bdb297e8defc" providerId="ADAL" clId="{F8D79467-6184-4181-B6B8-D20D7F38B594}" dt="2020-12-02T07:23:45.568" v="41" actId="27636"/>
        <pc:sldMkLst>
          <pc:docMk/>
          <pc:sldMk cId="2714846477" sldId="263"/>
        </pc:sldMkLst>
        <pc:spChg chg="mod">
          <ac:chgData name="Klopotek Manfred" userId="ae188048-1db7-4565-889c-bdb297e8defc" providerId="ADAL" clId="{F8D79467-6184-4181-B6B8-D20D7F38B594}" dt="2020-12-02T07:23:32.418" v="33"/>
          <ac:spMkLst>
            <pc:docMk/>
            <pc:sldMk cId="2714846477" sldId="263"/>
            <ac:spMk id="2" creationId="{E64ACE39-5426-4267-97FD-56952E01673A}"/>
          </ac:spMkLst>
        </pc:spChg>
        <pc:spChg chg="mod">
          <ac:chgData name="Klopotek Manfred" userId="ae188048-1db7-4565-889c-bdb297e8defc" providerId="ADAL" clId="{F8D79467-6184-4181-B6B8-D20D7F38B594}" dt="2020-12-02T07:23:45.568" v="41" actId="27636"/>
          <ac:spMkLst>
            <pc:docMk/>
            <pc:sldMk cId="2714846477" sldId="263"/>
            <ac:spMk id="3" creationId="{9D2087C9-6169-4B48-835B-6704C9D7DAA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7D4C7-AAD0-4814-9C82-E1FBF80F1B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A4D7F8DA-A4D7-455F-B1F0-E491258580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4CC093C0-DFC0-4F7F-9013-E891E58B81BF}"/>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021F6206-54EE-4E3B-8231-EEAFFBC80DE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AD648060-0989-473E-86D4-2A97A07EC4EF}"/>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47373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06F61-96DE-42AB-AB26-4FF9CA917D76}"/>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F8CD7C8A-8415-4F5A-8F8D-50CEC223AF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65C72030-7FE5-47A5-991E-9EDEF23291F6}"/>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8985BC27-014E-4B22-BFA0-67929D16ED5C}"/>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EE222BAB-6AD3-4D22-8A1E-22AED52FA3AB}"/>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295393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FD54A2-9AB4-439D-A38F-35A5F0BAC08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874B8BEA-42B3-4126-8B1A-69BB9F0F28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96CB3E1A-0F4F-43F1-BA15-92EC1E42A1F8}"/>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CA3B7466-20FC-48F9-A316-E730BFA841FA}"/>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46410BDC-EC70-40B7-AF19-52F6A6295A9C}"/>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2109923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50C93-2E3A-435D-A3FE-48EA808A0B8D}"/>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90940233-8BAF-455A-9C0A-B273BB4D86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5D5ADE59-2B72-47BC-B72F-F28E50696EC2}"/>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D17F009B-5C8A-4F2A-B956-B98EE1512CCA}"/>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9822B7A0-5F02-42F7-9EC8-D47CB4CE2E08}"/>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840267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D5D96-755B-468E-B81B-3132E63B45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EC645033-6887-4489-89D0-BAC93A7799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52786A-957D-4022-B832-662F4D93D1EF}"/>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C10AA342-572B-4E87-93D3-E30E341B89BB}"/>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FEF79277-D372-4E0F-80AE-0F308F7BD116}"/>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93041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7D787-2782-4FC1-A619-1C5E6D1AEB60}"/>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6CB4EDCF-E6AB-49D7-A0B5-2B1FDD4EEF4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09B392F3-8F17-4458-AA20-BEBF435E19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B46798A7-4E90-434F-952D-BA0DF43CDE33}"/>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6" name="Footer Placeholder 5">
            <a:extLst>
              <a:ext uri="{FF2B5EF4-FFF2-40B4-BE49-F238E27FC236}">
                <a16:creationId xmlns:a16="http://schemas.microsoft.com/office/drawing/2014/main" id="{EBE13409-8554-4343-83BB-86270B8821B6}"/>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88BD97EA-841A-4BC2-9177-622AC0B97ED3}"/>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76098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02B9E-2567-4398-B1C1-E7CA360C642E}"/>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221FD2B9-A272-477F-BD37-3B89293933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899B3E-4EBD-4F7C-80CA-D95D3391401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EF3311A7-8F46-4B63-B46D-1C5798F182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DBF745-C3C3-4DD5-A37F-CD89741072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E7A3991D-ABFD-43EA-9820-663931CAB0D2}"/>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8" name="Footer Placeholder 7">
            <a:extLst>
              <a:ext uri="{FF2B5EF4-FFF2-40B4-BE49-F238E27FC236}">
                <a16:creationId xmlns:a16="http://schemas.microsoft.com/office/drawing/2014/main" id="{9CB1E680-5D0E-431B-92BC-1E8606B566CF}"/>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BBFB5F88-9BBD-4D54-B1E7-171DD2F65BD0}"/>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134101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534DA-A044-4C87-BFD8-10C26B9DB827}"/>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AC409CEB-0F09-44F2-A715-8E095F49452C}"/>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4" name="Footer Placeholder 3">
            <a:extLst>
              <a:ext uri="{FF2B5EF4-FFF2-40B4-BE49-F238E27FC236}">
                <a16:creationId xmlns:a16="http://schemas.microsoft.com/office/drawing/2014/main" id="{7C7024A8-2E82-4345-B060-3E9FC1B06154}"/>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BFB928FC-B3F7-4215-B410-4EE94B3ED4F5}"/>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349910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8B9496-7620-4DC6-A220-81535367E025}"/>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3" name="Footer Placeholder 2">
            <a:extLst>
              <a:ext uri="{FF2B5EF4-FFF2-40B4-BE49-F238E27FC236}">
                <a16:creationId xmlns:a16="http://schemas.microsoft.com/office/drawing/2014/main" id="{83116B81-B649-4E47-A5C7-7C2ACDF63319}"/>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9A151959-5C9B-49FE-9398-5062F7F193DE}"/>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660643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44F24-C872-4C66-B9E1-8DE8B74BB9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A5266A01-BE05-49BA-A60E-41DB3C4C41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7AC11DB1-EAA6-422D-A857-C85A331761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6AE1C8-3276-4CF7-9DDB-53DC9C2957AF}"/>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6" name="Footer Placeholder 5">
            <a:extLst>
              <a:ext uri="{FF2B5EF4-FFF2-40B4-BE49-F238E27FC236}">
                <a16:creationId xmlns:a16="http://schemas.microsoft.com/office/drawing/2014/main" id="{2D726261-AAA9-42EE-A58B-587D8C71526B}"/>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3A7F8969-02B1-443C-B91E-52BA78A6479C}"/>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206824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AAC2A-076A-46E1-8840-093205A8A9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58A62617-96D4-4A23-A02C-445649F74B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A3326332-82AF-4A91-8EAE-3760CC92A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1DE7CF-D50A-4957-85D9-9DD0F25AFA17}"/>
              </a:ext>
            </a:extLst>
          </p:cNvPr>
          <p:cNvSpPr>
            <a:spLocks noGrp="1"/>
          </p:cNvSpPr>
          <p:nvPr>
            <p:ph type="dt" sz="half" idx="10"/>
          </p:nvPr>
        </p:nvSpPr>
        <p:spPr/>
        <p:txBody>
          <a:bodyPr/>
          <a:lstStyle/>
          <a:p>
            <a:fld id="{D03C1B25-94EE-4CB7-AC4A-C9EF02E5AEFD}" type="datetimeFigureOut">
              <a:rPr lang="sv-SE" smtClean="0"/>
              <a:t>2020-12-02</a:t>
            </a:fld>
            <a:endParaRPr lang="sv-SE"/>
          </a:p>
        </p:txBody>
      </p:sp>
      <p:sp>
        <p:nvSpPr>
          <p:cNvPr id="6" name="Footer Placeholder 5">
            <a:extLst>
              <a:ext uri="{FF2B5EF4-FFF2-40B4-BE49-F238E27FC236}">
                <a16:creationId xmlns:a16="http://schemas.microsoft.com/office/drawing/2014/main" id="{98443EF6-0E80-4C66-BAA8-695170164447}"/>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FF707FD8-193F-4E51-8AC7-11EEBCFD00B7}"/>
              </a:ext>
            </a:extLst>
          </p:cNvPr>
          <p:cNvSpPr>
            <a:spLocks noGrp="1"/>
          </p:cNvSpPr>
          <p:nvPr>
            <p:ph type="sldNum" sz="quarter" idx="12"/>
          </p:nvPr>
        </p:nvSpPr>
        <p:spPr/>
        <p:txBody>
          <a:bodyPr/>
          <a:lstStyle/>
          <a:p>
            <a:fld id="{B89F11C7-ABCD-44E6-8068-25ED740C4C47}" type="slidenum">
              <a:rPr lang="sv-SE" smtClean="0"/>
              <a:t>‹#›</a:t>
            </a:fld>
            <a:endParaRPr lang="sv-SE"/>
          </a:p>
        </p:txBody>
      </p:sp>
    </p:spTree>
    <p:extLst>
      <p:ext uri="{BB962C8B-B14F-4D97-AF65-F5344CB8AC3E}">
        <p14:creationId xmlns:p14="http://schemas.microsoft.com/office/powerpoint/2010/main" val="3015578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705E1D-0C11-4398-8386-B2A22E9E17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C96E5BF1-F8E7-44B4-BCEB-5787DEA469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32A4B047-3670-41E6-86CA-D980CF85B5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3C1B25-94EE-4CB7-AC4A-C9EF02E5AEFD}" type="datetimeFigureOut">
              <a:rPr lang="sv-SE" smtClean="0"/>
              <a:t>2020-12-02</a:t>
            </a:fld>
            <a:endParaRPr lang="sv-SE"/>
          </a:p>
        </p:txBody>
      </p:sp>
      <p:sp>
        <p:nvSpPr>
          <p:cNvPr id="5" name="Footer Placeholder 4">
            <a:extLst>
              <a:ext uri="{FF2B5EF4-FFF2-40B4-BE49-F238E27FC236}">
                <a16:creationId xmlns:a16="http://schemas.microsoft.com/office/drawing/2014/main" id="{A3C4B1A0-88B3-40EA-9A23-0DA4108DEE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1EC5D8B9-DCD1-416E-9297-9A5B425019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9F11C7-ABCD-44E6-8068-25ED740C4C47}" type="slidenum">
              <a:rPr lang="sv-SE" smtClean="0"/>
              <a:t>‹#›</a:t>
            </a:fld>
            <a:endParaRPr lang="sv-SE"/>
          </a:p>
        </p:txBody>
      </p:sp>
    </p:spTree>
    <p:extLst>
      <p:ext uri="{BB962C8B-B14F-4D97-AF65-F5344CB8AC3E}">
        <p14:creationId xmlns:p14="http://schemas.microsoft.com/office/powerpoint/2010/main" val="2760657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cid:image002.jpg@01D6C738.77EDFDB0"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A08C8-AB47-428D-837C-03D77BB7D518}"/>
              </a:ext>
            </a:extLst>
          </p:cNvPr>
          <p:cNvSpPr>
            <a:spLocks noGrp="1"/>
          </p:cNvSpPr>
          <p:nvPr>
            <p:ph type="ctrTitle"/>
          </p:nvPr>
        </p:nvSpPr>
        <p:spPr/>
        <p:txBody>
          <a:bodyPr>
            <a:normAutofit/>
          </a:bodyPr>
          <a:lstStyle/>
          <a:p>
            <a:r>
              <a:rPr lang="sv-SE" sz="4800" dirty="0" err="1"/>
              <a:t>Comments</a:t>
            </a:r>
            <a:r>
              <a:rPr lang="sv-SE" sz="4800" dirty="0"/>
              <a:t> on UNECE R No.141.01</a:t>
            </a:r>
            <a:br>
              <a:rPr lang="sv-SE" sz="4800" dirty="0"/>
            </a:br>
            <a:endParaRPr lang="sv-SE" sz="4800" dirty="0"/>
          </a:p>
        </p:txBody>
      </p:sp>
      <p:sp>
        <p:nvSpPr>
          <p:cNvPr id="3" name="Subtitle 2">
            <a:extLst>
              <a:ext uri="{FF2B5EF4-FFF2-40B4-BE49-F238E27FC236}">
                <a16:creationId xmlns:a16="http://schemas.microsoft.com/office/drawing/2014/main" id="{6E3D6877-9765-4903-8769-C1563F838980}"/>
              </a:ext>
            </a:extLst>
          </p:cNvPr>
          <p:cNvSpPr>
            <a:spLocks noGrp="1"/>
          </p:cNvSpPr>
          <p:nvPr>
            <p:ph type="subTitle" idx="1"/>
          </p:nvPr>
        </p:nvSpPr>
        <p:spPr>
          <a:xfrm>
            <a:off x="1524000" y="3602038"/>
            <a:ext cx="9144000" cy="2311082"/>
          </a:xfrm>
        </p:spPr>
        <p:txBody>
          <a:bodyPr>
            <a:normAutofit fontScale="40000" lnSpcReduction="20000"/>
          </a:bodyPr>
          <a:lstStyle/>
          <a:p>
            <a:r>
              <a:rPr lang="en-US" sz="6000" dirty="0"/>
              <a:t>3 Options regarding proposal for driver-display of “Trailer TPMS not Equipped” in addition to Trailer TPMS Malfunction</a:t>
            </a:r>
          </a:p>
          <a:p>
            <a:endParaRPr lang="en-US" dirty="0"/>
          </a:p>
          <a:p>
            <a:r>
              <a:rPr lang="en-US" sz="4000" dirty="0"/>
              <a:t>elaborated by a small group of TF TPMSTI experts</a:t>
            </a:r>
          </a:p>
          <a:p>
            <a:r>
              <a:rPr lang="en-US" sz="4000" dirty="0"/>
              <a:t>(TPMSTI-10-05)</a:t>
            </a:r>
          </a:p>
          <a:p>
            <a:endParaRPr lang="en-US" sz="1800" dirty="0"/>
          </a:p>
          <a:p>
            <a:r>
              <a:rPr lang="en-US" sz="4000" dirty="0"/>
              <a:t>27 Nov 2020</a:t>
            </a:r>
            <a:endParaRPr lang="sv-SE" sz="4000" dirty="0"/>
          </a:p>
        </p:txBody>
      </p:sp>
      <p:sp>
        <p:nvSpPr>
          <p:cNvPr id="4" name="TextBox 3">
            <a:extLst>
              <a:ext uri="{FF2B5EF4-FFF2-40B4-BE49-F238E27FC236}">
                <a16:creationId xmlns:a16="http://schemas.microsoft.com/office/drawing/2014/main" id="{0BB66B4B-0A39-47CA-B13B-4401FDDB2DDF}"/>
              </a:ext>
            </a:extLst>
          </p:cNvPr>
          <p:cNvSpPr txBox="1"/>
          <p:nvPr/>
        </p:nvSpPr>
        <p:spPr>
          <a:xfrm>
            <a:off x="9823268" y="400594"/>
            <a:ext cx="1689463" cy="338554"/>
          </a:xfrm>
          <a:prstGeom prst="rect">
            <a:avLst/>
          </a:prstGeom>
          <a:noFill/>
        </p:spPr>
        <p:txBody>
          <a:bodyPr wrap="square" rtlCol="0">
            <a:spAutoFit/>
          </a:bodyPr>
          <a:lstStyle/>
          <a:p>
            <a:pPr algn="ctr"/>
            <a:r>
              <a:rPr lang="sv-SE" sz="1600" b="1" dirty="0"/>
              <a:t>TPMSTI-11-03a</a:t>
            </a:r>
          </a:p>
        </p:txBody>
      </p:sp>
    </p:spTree>
    <p:extLst>
      <p:ext uri="{BB962C8B-B14F-4D97-AF65-F5344CB8AC3E}">
        <p14:creationId xmlns:p14="http://schemas.microsoft.com/office/powerpoint/2010/main" val="433003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0BABE-42BC-4143-9BB2-86A50BC0AD9A}"/>
              </a:ext>
            </a:extLst>
          </p:cNvPr>
          <p:cNvSpPr>
            <a:spLocks noGrp="1"/>
          </p:cNvSpPr>
          <p:nvPr>
            <p:ph type="title"/>
          </p:nvPr>
        </p:nvSpPr>
        <p:spPr/>
        <p:txBody>
          <a:bodyPr/>
          <a:lstStyle/>
          <a:p>
            <a:r>
              <a:rPr lang="sv-SE" b="1" dirty="0"/>
              <a:t>Option 1</a:t>
            </a:r>
          </a:p>
        </p:txBody>
      </p:sp>
      <p:sp>
        <p:nvSpPr>
          <p:cNvPr id="3" name="Content Placeholder 2">
            <a:extLst>
              <a:ext uri="{FF2B5EF4-FFF2-40B4-BE49-F238E27FC236}">
                <a16:creationId xmlns:a16="http://schemas.microsoft.com/office/drawing/2014/main" id="{FB03B8C5-43C4-42D3-A3D7-780A45021780}"/>
              </a:ext>
            </a:extLst>
          </p:cNvPr>
          <p:cNvSpPr>
            <a:spLocks noGrp="1"/>
          </p:cNvSpPr>
          <p:nvPr>
            <p:ph idx="1"/>
          </p:nvPr>
        </p:nvSpPr>
        <p:spPr/>
        <p:txBody>
          <a:bodyPr/>
          <a:lstStyle/>
          <a:p>
            <a:r>
              <a:rPr lang="en-US" sz="2400" dirty="0"/>
              <a:t>5.4.4.           In case a vehicles of category N2 or N3 is towing a vehicle of category O3 and O4 which is not equipped with a TPMS, a notification shall be displayed to the driver that a towed vehicle without equipped TPMS is connected. This notification shall be displayed after the following conditions are fulfilled:</a:t>
            </a:r>
            <a:endParaRPr lang="sv-SE" sz="2400" dirty="0"/>
          </a:p>
          <a:p>
            <a:pPr marL="457200" lvl="1" indent="0">
              <a:buNone/>
            </a:pPr>
            <a:r>
              <a:rPr lang="en-US" dirty="0"/>
              <a:t>- The ignition switches in the "on" (run) position or a change of a towed vehicle is detected</a:t>
            </a:r>
            <a:endParaRPr lang="sv-SE" dirty="0"/>
          </a:p>
          <a:p>
            <a:pPr marL="457200" lvl="1" indent="0">
              <a:buNone/>
            </a:pPr>
            <a:r>
              <a:rPr lang="en-US" dirty="0"/>
              <a:t>- Cumulative drive time defined in Annex 5 2.5</a:t>
            </a:r>
            <a:endParaRPr lang="sv-SE" dirty="0"/>
          </a:p>
          <a:p>
            <a:endParaRPr lang="sv-SE" dirty="0"/>
          </a:p>
        </p:txBody>
      </p:sp>
    </p:spTree>
    <p:extLst>
      <p:ext uri="{BB962C8B-B14F-4D97-AF65-F5344CB8AC3E}">
        <p14:creationId xmlns:p14="http://schemas.microsoft.com/office/powerpoint/2010/main" val="280676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21AF9-6DAB-4DA1-9DE0-DE59A1FF2813}"/>
              </a:ext>
            </a:extLst>
          </p:cNvPr>
          <p:cNvSpPr>
            <a:spLocks noGrp="1"/>
          </p:cNvSpPr>
          <p:nvPr>
            <p:ph type="title"/>
          </p:nvPr>
        </p:nvSpPr>
        <p:spPr/>
        <p:txBody>
          <a:bodyPr/>
          <a:lstStyle/>
          <a:p>
            <a:r>
              <a:rPr lang="sv-SE" b="1" dirty="0"/>
              <a:t>Option 1</a:t>
            </a:r>
          </a:p>
        </p:txBody>
      </p:sp>
      <p:sp>
        <p:nvSpPr>
          <p:cNvPr id="3" name="Content Placeholder 2">
            <a:extLst>
              <a:ext uri="{FF2B5EF4-FFF2-40B4-BE49-F238E27FC236}">
                <a16:creationId xmlns:a16="http://schemas.microsoft.com/office/drawing/2014/main" id="{31E46E7C-13B1-434D-8A6D-8C0560A532BC}"/>
              </a:ext>
            </a:extLst>
          </p:cNvPr>
          <p:cNvSpPr>
            <a:spLocks noGrp="1"/>
          </p:cNvSpPr>
          <p:nvPr>
            <p:ph idx="1"/>
          </p:nvPr>
        </p:nvSpPr>
        <p:spPr/>
        <p:txBody>
          <a:bodyPr/>
          <a:lstStyle/>
          <a:p>
            <a:pPr marL="0" indent="0">
              <a:buNone/>
            </a:pPr>
            <a:r>
              <a:rPr lang="en-US" dirty="0"/>
              <a:t>Option 1 requires an addition extension of the Annex 6 by adding:</a:t>
            </a:r>
            <a:endParaRPr lang="sv-SE" dirty="0"/>
          </a:p>
          <a:p>
            <a:pPr marL="0" indent="0">
              <a:buNone/>
            </a:pPr>
            <a:r>
              <a:rPr lang="en-GB" dirty="0"/>
              <a:t>2.2.1.2.4      Simulate a towed vehicle without installed TPMS signalled by the towed vehicle TPMS and check that the towed vehicle TPMS driver notification signal specified in paragraph 5.4.4 of this Regulation is displayed after the cumulative time specified in Annex 5, 2.5</a:t>
            </a:r>
          </a:p>
          <a:p>
            <a:pPr marL="0" indent="0">
              <a:buNone/>
            </a:pPr>
            <a:endParaRPr lang="sv-SE" dirty="0"/>
          </a:p>
          <a:p>
            <a:pPr marL="0" indent="0">
              <a:buNone/>
            </a:pPr>
            <a:r>
              <a:rPr lang="en-GB" dirty="0"/>
              <a:t>The parameters defined in EBS 23 bytes 1 and 2 of ISO 11992-2:2014 shall be transmitted as follows:</a:t>
            </a:r>
            <a:endParaRPr lang="sv-SE" dirty="0"/>
          </a:p>
          <a:p>
            <a:endParaRPr lang="sv-SE" dirty="0"/>
          </a:p>
        </p:txBody>
      </p:sp>
    </p:spTree>
    <p:extLst>
      <p:ext uri="{BB962C8B-B14F-4D97-AF65-F5344CB8AC3E}">
        <p14:creationId xmlns:p14="http://schemas.microsoft.com/office/powerpoint/2010/main" val="354150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4CD74-1496-459F-B671-57A270F5857F}"/>
              </a:ext>
            </a:extLst>
          </p:cNvPr>
          <p:cNvSpPr>
            <a:spLocks noGrp="1"/>
          </p:cNvSpPr>
          <p:nvPr>
            <p:ph type="title"/>
          </p:nvPr>
        </p:nvSpPr>
        <p:spPr/>
        <p:txBody>
          <a:bodyPr/>
          <a:lstStyle/>
          <a:p>
            <a:r>
              <a:rPr lang="sv-SE" b="1" dirty="0"/>
              <a:t>Option 1</a:t>
            </a:r>
          </a:p>
        </p:txBody>
      </p:sp>
      <p:graphicFrame>
        <p:nvGraphicFramePr>
          <p:cNvPr id="5" name="Content Placeholder 4">
            <a:extLst>
              <a:ext uri="{FF2B5EF4-FFF2-40B4-BE49-F238E27FC236}">
                <a16:creationId xmlns:a16="http://schemas.microsoft.com/office/drawing/2014/main" id="{22D51D6C-3D6D-414F-A28B-EACDC8D149FC}"/>
              </a:ext>
            </a:extLst>
          </p:cNvPr>
          <p:cNvGraphicFramePr>
            <a:graphicFrameLocks noGrp="1"/>
          </p:cNvGraphicFramePr>
          <p:nvPr>
            <p:ph idx="1"/>
            <p:extLst>
              <p:ext uri="{D42A27DB-BD31-4B8C-83A1-F6EECF244321}">
                <p14:modId xmlns:p14="http://schemas.microsoft.com/office/powerpoint/2010/main" val="3269350770"/>
              </p:ext>
            </p:extLst>
          </p:nvPr>
        </p:nvGraphicFramePr>
        <p:xfrm>
          <a:off x="2120900" y="1690689"/>
          <a:ext cx="6313486" cy="3885760"/>
        </p:xfrm>
        <a:graphic>
          <a:graphicData uri="http://schemas.openxmlformats.org/drawingml/2006/table">
            <a:tbl>
              <a:tblPr firstRow="1" firstCol="1" lastRow="1" lastCol="1" bandRow="1" bandCol="1"/>
              <a:tblGrid>
                <a:gridCol w="1818181">
                  <a:extLst>
                    <a:ext uri="{9D8B030D-6E8A-4147-A177-3AD203B41FA5}">
                      <a16:colId xmlns:a16="http://schemas.microsoft.com/office/drawing/2014/main" val="3176303200"/>
                    </a:ext>
                  </a:extLst>
                </a:gridCol>
                <a:gridCol w="2670266">
                  <a:extLst>
                    <a:ext uri="{9D8B030D-6E8A-4147-A177-3AD203B41FA5}">
                      <a16:colId xmlns:a16="http://schemas.microsoft.com/office/drawing/2014/main" val="2349941256"/>
                    </a:ext>
                  </a:extLst>
                </a:gridCol>
                <a:gridCol w="1825039">
                  <a:extLst>
                    <a:ext uri="{9D8B030D-6E8A-4147-A177-3AD203B41FA5}">
                      <a16:colId xmlns:a16="http://schemas.microsoft.com/office/drawing/2014/main" val="3008913939"/>
                    </a:ext>
                  </a:extLst>
                </a:gridCol>
              </a:tblGrid>
              <a:tr h="392111">
                <a:tc>
                  <a:txBody>
                    <a:bodyPr/>
                    <a:lstStyle/>
                    <a:p>
                      <a:pPr marL="71755" marR="71755">
                        <a:lnSpc>
                          <a:spcPts val="1000"/>
                        </a:lnSpc>
                        <a:spcBef>
                          <a:spcPts val="400"/>
                        </a:spcBef>
                        <a:spcAft>
                          <a:spcPts val="400"/>
                        </a:spcAft>
                      </a:pPr>
                      <a:r>
                        <a:rPr lang="sv-SE" sz="1200" b="1" i="1" dirty="0" err="1">
                          <a:effectLst/>
                          <a:latin typeface="Arial" panose="020B0604020202020204" pitchFamily="34" charset="0"/>
                          <a:ea typeface="Calibri" panose="020F0502020204030204" pitchFamily="34" charset="0"/>
                          <a:cs typeface="Arial" panose="020B0604020202020204" pitchFamily="34" charset="0"/>
                        </a:rPr>
                        <a:t>Function</a:t>
                      </a:r>
                      <a:r>
                        <a:rPr lang="sv-SE" sz="1200" b="1" i="1" dirty="0">
                          <a:effectLst/>
                          <a:latin typeface="Arial" panose="020B0604020202020204" pitchFamily="34" charset="0"/>
                          <a:ea typeface="Calibri" panose="020F0502020204030204" pitchFamily="34" charset="0"/>
                          <a:cs typeface="Arial" panose="020B0604020202020204" pitchFamily="34" charset="0"/>
                        </a:rPr>
                        <a:t> / Parameter</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nSpc>
                          <a:spcPts val="1000"/>
                        </a:lnSpc>
                        <a:spcBef>
                          <a:spcPts val="400"/>
                        </a:spcBef>
                        <a:spcAft>
                          <a:spcPts val="400"/>
                        </a:spcAft>
                      </a:pPr>
                      <a:r>
                        <a:rPr lang="sv-SE" sz="1200" b="1" i="1">
                          <a:effectLst/>
                          <a:latin typeface="Arial" panose="020B0604020202020204" pitchFamily="34" charset="0"/>
                          <a:ea typeface="Calibri" panose="020F0502020204030204" pitchFamily="34" charset="0"/>
                          <a:cs typeface="Arial" panose="020B0604020202020204" pitchFamily="34" charset="0"/>
                        </a:rPr>
                        <a:t>ISO 11992-2:2014</a:t>
                      </a:r>
                      <a:br>
                        <a:rPr lang="sv-SE" sz="1200" b="1" i="1">
                          <a:effectLst/>
                          <a:latin typeface="Arial" panose="020B0604020202020204" pitchFamily="34" charset="0"/>
                          <a:ea typeface="Calibri" panose="020F0502020204030204" pitchFamily="34" charset="0"/>
                          <a:cs typeface="Arial" panose="020B0604020202020204" pitchFamily="34" charset="0"/>
                        </a:rPr>
                      </a:br>
                      <a:r>
                        <a:rPr lang="sv-SE" sz="1200" b="1" i="1">
                          <a:effectLst/>
                          <a:latin typeface="Arial" panose="020B0604020202020204" pitchFamily="34" charset="0"/>
                          <a:ea typeface="Calibri" panose="020F0502020204030204" pitchFamily="34" charset="0"/>
                          <a:cs typeface="Arial" panose="020B0604020202020204" pitchFamily="34" charset="0"/>
                        </a:rPr>
                        <a:t>Reference</a:t>
                      </a:r>
                      <a:endParaRPr lang="sv-SE" sz="12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nSpc>
                          <a:spcPts val="1000"/>
                        </a:lnSpc>
                        <a:spcBef>
                          <a:spcPts val="400"/>
                        </a:spcBef>
                        <a:spcAft>
                          <a:spcPts val="400"/>
                        </a:spcAft>
                      </a:pPr>
                      <a:r>
                        <a:rPr lang="sv-SE" sz="1200" b="1" i="1">
                          <a:effectLst/>
                          <a:latin typeface="Arial" panose="020B0604020202020204" pitchFamily="34" charset="0"/>
                          <a:ea typeface="Calibri" panose="020F0502020204030204" pitchFamily="34" charset="0"/>
                          <a:cs typeface="Arial" panose="020B0604020202020204" pitchFamily="34" charset="0"/>
                        </a:rPr>
                        <a:t>Driver Notification Required</a:t>
                      </a:r>
                      <a:endParaRPr lang="sv-SE" sz="12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0139828"/>
                  </a:ext>
                </a:extLst>
              </a:tr>
              <a:tr h="713578">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Tyre </a:t>
                      </a:r>
                      <a:r>
                        <a:rPr lang="sv-SE" sz="1200" b="1" dirty="0" err="1">
                          <a:effectLst/>
                          <a:latin typeface="Arial" panose="020B0604020202020204" pitchFamily="34" charset="0"/>
                          <a:ea typeface="Calibri" panose="020F0502020204030204" pitchFamily="34" charset="0"/>
                          <a:cs typeface="Arial" panose="020B0604020202020204" pitchFamily="34" charset="0"/>
                        </a:rPr>
                        <a:t>Pressure</a:t>
                      </a:r>
                      <a:r>
                        <a:rPr lang="sv-SE" sz="1200" b="1" dirty="0">
                          <a:effectLst/>
                          <a:latin typeface="Arial" panose="020B0604020202020204" pitchFamily="34" charset="0"/>
                          <a:ea typeface="Calibri" panose="020F0502020204030204" pitchFamily="34" charset="0"/>
                          <a:cs typeface="Arial" panose="020B0604020202020204" pitchFamily="34" charset="0"/>
                        </a:rPr>
                        <a:t> Status</a:t>
                      </a:r>
                      <a:endParaRPr lang="sv-SE" sz="1200"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i="1" dirty="0">
                          <a:effectLst/>
                          <a:latin typeface="Arial" panose="020B0604020202020204" pitchFamily="34" charset="0"/>
                          <a:ea typeface="Calibri" panose="020F0502020204030204" pitchFamily="34" charset="0"/>
                          <a:cs typeface="Arial" panose="020B0604020202020204" pitchFamily="34" charset="0"/>
                        </a:rPr>
                        <a:t>(TPMS data </a:t>
                      </a:r>
                      <a:r>
                        <a:rPr lang="sv-SE" sz="1200" b="1" i="1" dirty="0" err="1">
                          <a:effectLst/>
                          <a:latin typeface="Arial" panose="020B0604020202020204" pitchFamily="34" charset="0"/>
                          <a:ea typeface="Calibri" panose="020F0502020204030204" pitchFamily="34" charset="0"/>
                          <a:cs typeface="Arial" panose="020B0604020202020204" pitchFamily="34" charset="0"/>
                        </a:rPr>
                        <a:t>continously</a:t>
                      </a:r>
                      <a:r>
                        <a:rPr lang="sv-SE" sz="1200" b="1" i="1" dirty="0">
                          <a:effectLst/>
                          <a:latin typeface="Arial" panose="020B0604020202020204" pitchFamily="34" charset="0"/>
                          <a:ea typeface="Calibri" panose="020F0502020204030204" pitchFamily="34" charset="0"/>
                          <a:cs typeface="Arial" panose="020B0604020202020204" pitchFamily="34" charset="0"/>
                        </a:rPr>
                        <a:t>)</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EBS23 Byte 1</a:t>
                      </a:r>
                      <a:br>
                        <a:rPr lang="sv-SE" sz="1200" b="1" dirty="0">
                          <a:effectLst/>
                          <a:latin typeface="Arial" panose="020B0604020202020204" pitchFamily="34" charset="0"/>
                          <a:ea typeface="Calibri" panose="020F0502020204030204" pitchFamily="34" charset="0"/>
                          <a:cs typeface="Arial" panose="020B0604020202020204" pitchFamily="34" charset="0"/>
                        </a:rPr>
                      </a:br>
                      <a:r>
                        <a:rPr lang="sv-SE" sz="1200" b="1" dirty="0">
                          <a:effectLst/>
                          <a:latin typeface="Arial" panose="020B0604020202020204" pitchFamily="34" charset="0"/>
                          <a:ea typeface="Calibri" panose="020F0502020204030204" pitchFamily="34" charset="0"/>
                          <a:cs typeface="Arial" panose="020B0604020202020204" pitchFamily="34" charset="0"/>
                        </a:rPr>
                        <a:t>Bit 1-2</a:t>
                      </a:r>
                      <a:endParaRPr lang="sv-SE" sz="1200"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(112 — not </a:t>
                      </a:r>
                      <a:r>
                        <a:rPr lang="sv-SE" sz="1200" b="1" dirty="0" err="1">
                          <a:effectLst/>
                          <a:latin typeface="Arial" panose="020B0604020202020204" pitchFamily="34" charset="0"/>
                          <a:ea typeface="Calibri" panose="020F0502020204030204" pitchFamily="34" charset="0"/>
                          <a:cs typeface="Arial" panose="020B0604020202020204" pitchFamily="34" charset="0"/>
                        </a:rPr>
                        <a:t>available</a:t>
                      </a:r>
                      <a:r>
                        <a:rPr lang="sv-SE" sz="1200" b="1" dirty="0">
                          <a:effectLst/>
                          <a:latin typeface="Arial" panose="020B0604020202020204" pitchFamily="34" charset="0"/>
                          <a:ea typeface="Calibri" panose="020F0502020204030204" pitchFamily="34" charset="0"/>
                          <a:cs typeface="Arial" panose="020B0604020202020204" pitchFamily="34" charset="0"/>
                        </a:rPr>
                        <a:t>)</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err="1">
                          <a:effectLst/>
                          <a:latin typeface="Arial" panose="020B0604020202020204" pitchFamily="34" charset="0"/>
                          <a:ea typeface="Calibri" panose="020F0502020204030204" pitchFamily="34" charset="0"/>
                          <a:cs typeface="Arial" panose="020B0604020202020204" pitchFamily="34" charset="0"/>
                        </a:rPr>
                        <a:t>Reference</a:t>
                      </a:r>
                      <a:r>
                        <a:rPr lang="sv-SE" sz="1200" b="1" dirty="0">
                          <a:effectLst/>
                          <a:latin typeface="Arial" panose="020B0604020202020204" pitchFamily="34" charset="0"/>
                          <a:ea typeface="Calibri" panose="020F0502020204030204" pitchFamily="34" charset="0"/>
                          <a:cs typeface="Arial" panose="020B0604020202020204" pitchFamily="34" charset="0"/>
                        </a:rPr>
                        <a:t> to </a:t>
                      </a:r>
                      <a:r>
                        <a:rPr lang="sv-SE" sz="1200" b="1" dirty="0" err="1">
                          <a:effectLst/>
                          <a:latin typeface="Arial" panose="020B0604020202020204" pitchFamily="34" charset="0"/>
                          <a:ea typeface="Calibri" panose="020F0502020204030204" pitchFamily="34" charset="0"/>
                          <a:cs typeface="Arial" panose="020B0604020202020204" pitchFamily="34" charset="0"/>
                        </a:rPr>
                        <a:t>paragraph</a:t>
                      </a:r>
                      <a:r>
                        <a:rPr lang="sv-SE" sz="1200" b="1" dirty="0">
                          <a:effectLst/>
                          <a:latin typeface="Arial" panose="020B0604020202020204" pitchFamily="34" charset="0"/>
                          <a:ea typeface="Calibri" panose="020F0502020204030204" pitchFamily="34" charset="0"/>
                          <a:cs typeface="Arial" panose="020B0604020202020204" pitchFamily="34" charset="0"/>
                        </a:rPr>
                        <a:t> 5.4.4. in </a:t>
                      </a:r>
                      <a:r>
                        <a:rPr lang="sv-SE" sz="1200" b="1" dirty="0" err="1">
                          <a:effectLst/>
                          <a:latin typeface="Arial" panose="020B0604020202020204" pitchFamily="34" charset="0"/>
                          <a:ea typeface="Calibri" panose="020F0502020204030204" pitchFamily="34" charset="0"/>
                          <a:cs typeface="Arial" panose="020B0604020202020204" pitchFamily="34" charset="0"/>
                        </a:rPr>
                        <a:t>this</a:t>
                      </a:r>
                      <a:r>
                        <a:rPr lang="sv-SE" sz="1200" b="1" dirty="0">
                          <a:effectLst/>
                          <a:latin typeface="Arial" panose="020B0604020202020204" pitchFamily="34" charset="0"/>
                          <a:ea typeface="Calibri" panose="020F0502020204030204" pitchFamily="34" charset="0"/>
                          <a:cs typeface="Arial" panose="020B0604020202020204" pitchFamily="34" charset="0"/>
                        </a:rPr>
                        <a:t> UN </a:t>
                      </a:r>
                      <a:r>
                        <a:rPr lang="sv-SE" sz="1200" b="1" dirty="0" err="1">
                          <a:effectLst/>
                          <a:latin typeface="Arial" panose="020B0604020202020204" pitchFamily="34" charset="0"/>
                          <a:ea typeface="Calibri" panose="020F0502020204030204" pitchFamily="34" charset="0"/>
                          <a:cs typeface="Arial" panose="020B0604020202020204" pitchFamily="34" charset="0"/>
                        </a:rPr>
                        <a:t>Regulation</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7692169"/>
                  </a:ext>
                </a:extLst>
              </a:tr>
              <a:tr h="2731649">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Tyre/</a:t>
                      </a:r>
                      <a:r>
                        <a:rPr lang="sv-SE" sz="1200" b="1" dirty="0" err="1">
                          <a:effectLst/>
                          <a:latin typeface="Arial" panose="020B0604020202020204" pitchFamily="34" charset="0"/>
                          <a:ea typeface="Calibri" panose="020F0502020204030204" pitchFamily="34" charset="0"/>
                          <a:cs typeface="Arial" panose="020B0604020202020204" pitchFamily="34" charset="0"/>
                        </a:rPr>
                        <a:t>wheel</a:t>
                      </a:r>
                      <a:r>
                        <a:rPr lang="sv-SE" sz="1200" b="1" dirty="0">
                          <a:effectLst/>
                          <a:latin typeface="Arial" panose="020B0604020202020204" pitchFamily="34" charset="0"/>
                          <a:ea typeface="Calibri" panose="020F0502020204030204" pitchFamily="34" charset="0"/>
                          <a:cs typeface="Arial" panose="020B0604020202020204" pitchFamily="34" charset="0"/>
                        </a:rPr>
                        <a:t> </a:t>
                      </a:r>
                      <a:r>
                        <a:rPr lang="sv-SE" sz="1200" b="1" dirty="0" err="1">
                          <a:effectLst/>
                          <a:latin typeface="Arial" panose="020B0604020202020204" pitchFamily="34" charset="0"/>
                          <a:ea typeface="Calibri" panose="020F0502020204030204" pitchFamily="34" charset="0"/>
                          <a:cs typeface="Arial" panose="020B0604020202020204" pitchFamily="34" charset="0"/>
                        </a:rPr>
                        <a:t>identification</a:t>
                      </a:r>
                      <a:r>
                        <a:rPr lang="sv-SE" sz="1200" b="1" dirty="0">
                          <a:effectLst/>
                          <a:latin typeface="Arial" panose="020B0604020202020204" pitchFamily="34" charset="0"/>
                          <a:ea typeface="Calibri" panose="020F0502020204030204" pitchFamily="34" charset="0"/>
                          <a:cs typeface="Arial" panose="020B0604020202020204" pitchFamily="34" charset="0"/>
                        </a:rPr>
                        <a:t> </a:t>
                      </a:r>
                      <a:r>
                        <a:rPr lang="sv-SE" sz="1200" b="1" i="1" dirty="0">
                          <a:effectLst/>
                          <a:latin typeface="Arial" panose="020B0604020202020204" pitchFamily="34" charset="0"/>
                          <a:ea typeface="Calibri" panose="020F0502020204030204" pitchFamily="34" charset="0"/>
                          <a:cs typeface="Arial" panose="020B0604020202020204" pitchFamily="34" charset="0"/>
                        </a:rPr>
                        <a:t>(</a:t>
                      </a:r>
                      <a:r>
                        <a:rPr lang="sv-SE" sz="1200" b="1" i="1" dirty="0" err="1">
                          <a:effectLst/>
                          <a:latin typeface="Arial" panose="020B0604020202020204" pitchFamily="34" charset="0"/>
                          <a:ea typeface="Calibri" panose="020F0502020204030204" pitchFamily="34" charset="0"/>
                          <a:cs typeface="Arial" panose="020B0604020202020204" pitchFamily="34" charset="0"/>
                        </a:rPr>
                        <a:t>corresponding</a:t>
                      </a:r>
                      <a:r>
                        <a:rPr lang="sv-SE" sz="1200" b="1" i="1" dirty="0">
                          <a:effectLst/>
                          <a:latin typeface="Arial" panose="020B0604020202020204" pitchFamily="34" charset="0"/>
                          <a:ea typeface="Calibri" panose="020F0502020204030204" pitchFamily="34" charset="0"/>
                          <a:cs typeface="Arial" panose="020B0604020202020204" pitchFamily="34" charset="0"/>
                        </a:rPr>
                        <a:t> to Tyre </a:t>
                      </a:r>
                      <a:r>
                        <a:rPr lang="sv-SE" sz="1200" b="1" i="1" dirty="0" err="1">
                          <a:effectLst/>
                          <a:latin typeface="Arial" panose="020B0604020202020204" pitchFamily="34" charset="0"/>
                          <a:ea typeface="Calibri" panose="020F0502020204030204" pitchFamily="34" charset="0"/>
                          <a:cs typeface="Arial" panose="020B0604020202020204" pitchFamily="34" charset="0"/>
                        </a:rPr>
                        <a:t>Pressure</a:t>
                      </a:r>
                      <a:r>
                        <a:rPr lang="sv-SE" sz="1200" b="1" i="1" dirty="0">
                          <a:effectLst/>
                          <a:latin typeface="Arial" panose="020B0604020202020204" pitchFamily="34" charset="0"/>
                          <a:ea typeface="Calibri" panose="020F0502020204030204" pitchFamily="34" charset="0"/>
                          <a:cs typeface="Arial" panose="020B0604020202020204" pitchFamily="34" charset="0"/>
                        </a:rPr>
                        <a:t> Status)</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EBS23 Byte 2</a:t>
                      </a:r>
                      <a:endParaRPr lang="sv-SE" sz="1200"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(00000000</a:t>
                      </a:r>
                      <a:r>
                        <a:rPr lang="sv-SE" sz="1200" b="1" baseline="-25000" dirty="0">
                          <a:effectLst/>
                          <a:latin typeface="Arial" panose="020B0604020202020204" pitchFamily="34" charset="0"/>
                          <a:ea typeface="Calibri" panose="020F0502020204030204" pitchFamily="34" charset="0"/>
                          <a:cs typeface="Arial" panose="020B0604020202020204" pitchFamily="34" charset="0"/>
                        </a:rPr>
                        <a:t>b</a:t>
                      </a:r>
                      <a:r>
                        <a:rPr lang="sv-SE" sz="1200" b="1" dirty="0">
                          <a:effectLst/>
                          <a:latin typeface="Arial" panose="020B0604020202020204" pitchFamily="34" charset="0"/>
                          <a:ea typeface="Calibri" panose="020F0502020204030204" pitchFamily="34" charset="0"/>
                          <a:cs typeface="Arial" panose="020B0604020202020204" pitchFamily="34" charset="0"/>
                        </a:rPr>
                        <a:t> —  Tyre/Wheel ID not </a:t>
                      </a:r>
                      <a:r>
                        <a:rPr lang="sv-SE" sz="1200" b="1" dirty="0" err="1">
                          <a:effectLst/>
                          <a:latin typeface="Arial" panose="020B0604020202020204" pitchFamily="34" charset="0"/>
                          <a:ea typeface="Calibri" panose="020F0502020204030204" pitchFamily="34" charset="0"/>
                          <a:cs typeface="Arial" panose="020B0604020202020204" pitchFamily="34" charset="0"/>
                        </a:rPr>
                        <a:t>defined</a:t>
                      </a:r>
                      <a:r>
                        <a:rPr lang="sv-SE" sz="1200" b="1" dirty="0">
                          <a:effectLst/>
                          <a:latin typeface="Arial" panose="020B0604020202020204" pitchFamily="34" charset="0"/>
                          <a:ea typeface="Calibri" panose="020F0502020204030204" pitchFamily="34" charset="0"/>
                          <a:cs typeface="Arial" panose="020B0604020202020204" pitchFamily="34" charset="0"/>
                        </a:rPr>
                        <a:t> or </a:t>
                      </a:r>
                      <a:r>
                        <a:rPr lang="sv-SE" sz="1200" b="1" dirty="0" err="1">
                          <a:effectLst/>
                          <a:latin typeface="Arial" panose="020B0604020202020204" pitchFamily="34" charset="0"/>
                          <a:ea typeface="Calibri" panose="020F0502020204030204" pitchFamily="34" charset="0"/>
                          <a:cs typeface="Arial" panose="020B0604020202020204" pitchFamily="34" charset="0"/>
                        </a:rPr>
                        <a:t>wheel</a:t>
                      </a:r>
                      <a:r>
                        <a:rPr lang="sv-SE" sz="1200" b="1" dirty="0">
                          <a:effectLst/>
                          <a:latin typeface="Arial" panose="020B0604020202020204" pitchFamily="34" charset="0"/>
                          <a:ea typeface="Calibri" panose="020F0502020204030204" pitchFamily="34" charset="0"/>
                          <a:cs typeface="Arial" panose="020B0604020202020204" pitchFamily="34" charset="0"/>
                        </a:rPr>
                        <a:t> not </a:t>
                      </a:r>
                      <a:r>
                        <a:rPr lang="sv-SE" sz="1200" b="1" dirty="0" err="1">
                          <a:effectLst/>
                          <a:latin typeface="Arial" panose="020B0604020202020204" pitchFamily="34" charset="0"/>
                          <a:ea typeface="Calibri" panose="020F0502020204030204" pitchFamily="34" charset="0"/>
                          <a:cs typeface="Arial" panose="020B0604020202020204" pitchFamily="34" charset="0"/>
                        </a:rPr>
                        <a:t>defined</a:t>
                      </a:r>
                      <a:r>
                        <a:rPr lang="sv-SE" sz="1200" b="1" dirty="0">
                          <a:effectLst/>
                          <a:latin typeface="Arial" panose="020B0604020202020204" pitchFamily="34" charset="0"/>
                          <a:ea typeface="Calibri" panose="020F0502020204030204" pitchFamily="34" charset="0"/>
                          <a:cs typeface="Arial" panose="020B0604020202020204" pitchFamily="34" charset="0"/>
                        </a:rPr>
                        <a:t> and </a:t>
                      </a:r>
                      <a:r>
                        <a:rPr lang="sv-SE" sz="1200" b="1" dirty="0" err="1">
                          <a:effectLst/>
                          <a:latin typeface="Arial" panose="020B0604020202020204" pitchFamily="34" charset="0"/>
                          <a:ea typeface="Calibri" panose="020F0502020204030204" pitchFamily="34" charset="0"/>
                          <a:cs typeface="Arial" panose="020B0604020202020204" pitchFamily="34" charset="0"/>
                        </a:rPr>
                        <a:t>axle</a:t>
                      </a:r>
                      <a:r>
                        <a:rPr lang="sv-SE" sz="1200" b="1" dirty="0">
                          <a:effectLst/>
                          <a:latin typeface="Arial" panose="020B0604020202020204" pitchFamily="34" charset="0"/>
                          <a:ea typeface="Calibri" panose="020F0502020204030204" pitchFamily="34" charset="0"/>
                          <a:cs typeface="Arial" panose="020B0604020202020204" pitchFamily="34" charset="0"/>
                        </a:rPr>
                        <a:t> &gt; 15</a:t>
                      </a:r>
                      <a:r>
                        <a:rPr lang="sv-SE" sz="1200" b="1" baseline="-25000" dirty="0">
                          <a:effectLst/>
                          <a:latin typeface="Arial" panose="020B0604020202020204" pitchFamily="34" charset="0"/>
                          <a:ea typeface="Calibri" panose="020F0502020204030204" pitchFamily="34" charset="0"/>
                          <a:cs typeface="Arial" panose="020B0604020202020204" pitchFamily="34" charset="0"/>
                        </a:rPr>
                        <a:t>10 </a:t>
                      </a:r>
                      <a:r>
                        <a:rPr lang="sv-SE" sz="1200" b="1" dirty="0">
                          <a:effectLst/>
                          <a:latin typeface="Arial" panose="020B0604020202020204" pitchFamily="34" charset="0"/>
                          <a:ea typeface="Calibri" panose="020F0502020204030204" pitchFamily="34" charset="0"/>
                          <a:cs typeface="Arial" panose="020B0604020202020204" pitchFamily="34" charset="0"/>
                        </a:rPr>
                        <a:t>   )</a:t>
                      </a:r>
                      <a:endParaRPr lang="sv-SE" sz="1200"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OR</a:t>
                      </a:r>
                      <a:endParaRPr lang="sv-SE" sz="1200"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a:effectLst/>
                          <a:latin typeface="Arial" panose="020B0604020202020204" pitchFamily="34" charset="0"/>
                          <a:ea typeface="Calibri" panose="020F0502020204030204" pitchFamily="34" charset="0"/>
                          <a:cs typeface="Arial" panose="020B0604020202020204" pitchFamily="34" charset="0"/>
                        </a:rPr>
                        <a:t>(11111111</a:t>
                      </a:r>
                      <a:r>
                        <a:rPr lang="sv-SE" sz="1200" b="1" baseline="-25000" dirty="0">
                          <a:effectLst/>
                          <a:latin typeface="Arial" panose="020B0604020202020204" pitchFamily="34" charset="0"/>
                          <a:ea typeface="Calibri" panose="020F0502020204030204" pitchFamily="34" charset="0"/>
                          <a:cs typeface="Arial" panose="020B0604020202020204" pitchFamily="34" charset="0"/>
                        </a:rPr>
                        <a:t>b</a:t>
                      </a:r>
                      <a:r>
                        <a:rPr lang="sv-SE" sz="1200" b="1" dirty="0">
                          <a:effectLst/>
                          <a:latin typeface="Arial" panose="020B0604020202020204" pitchFamily="34" charset="0"/>
                          <a:ea typeface="Calibri" panose="020F0502020204030204" pitchFamily="34" charset="0"/>
                          <a:cs typeface="Arial" panose="020B0604020202020204" pitchFamily="34" charset="0"/>
                        </a:rPr>
                        <a:t> —  Tyre/Wheel ID not </a:t>
                      </a:r>
                      <a:r>
                        <a:rPr lang="sv-SE" sz="1200" b="1" dirty="0" err="1">
                          <a:effectLst/>
                          <a:latin typeface="Arial" panose="020B0604020202020204" pitchFamily="34" charset="0"/>
                          <a:ea typeface="Calibri" panose="020F0502020204030204" pitchFamily="34" charset="0"/>
                          <a:cs typeface="Arial" panose="020B0604020202020204" pitchFamily="34" charset="0"/>
                        </a:rPr>
                        <a:t>available</a:t>
                      </a:r>
                      <a:r>
                        <a:rPr lang="sv-SE" sz="1200" b="1" dirty="0">
                          <a:effectLst/>
                          <a:latin typeface="Arial" panose="020B0604020202020204" pitchFamily="34" charset="0"/>
                          <a:ea typeface="Calibri" panose="020F0502020204030204" pitchFamily="34" charset="0"/>
                          <a:cs typeface="Arial" panose="020B0604020202020204" pitchFamily="34" charset="0"/>
                        </a:rPr>
                        <a:t> or Tyre 15</a:t>
                      </a:r>
                      <a:r>
                        <a:rPr lang="sv-SE" sz="1200" b="1" baseline="-25000" dirty="0">
                          <a:effectLst/>
                          <a:latin typeface="Arial" panose="020B0604020202020204" pitchFamily="34" charset="0"/>
                          <a:ea typeface="Calibri" panose="020F0502020204030204" pitchFamily="34" charset="0"/>
                          <a:cs typeface="Arial" panose="020B0604020202020204" pitchFamily="34" charset="0"/>
                        </a:rPr>
                        <a:t>10</a:t>
                      </a:r>
                      <a:r>
                        <a:rPr lang="sv-SE" sz="1200" b="1" dirty="0">
                          <a:effectLst/>
                          <a:latin typeface="Arial" panose="020B0604020202020204" pitchFamily="34" charset="0"/>
                          <a:ea typeface="Calibri" panose="020F0502020204030204" pitchFamily="34" charset="0"/>
                          <a:cs typeface="Arial" panose="020B0604020202020204" pitchFamily="34" charset="0"/>
                        </a:rPr>
                        <a:t>/Wheel 15</a:t>
                      </a:r>
                      <a:r>
                        <a:rPr lang="sv-SE" sz="1200" b="1" baseline="-25000" dirty="0">
                          <a:effectLst/>
                          <a:latin typeface="Arial" panose="020B0604020202020204" pitchFamily="34" charset="0"/>
                          <a:ea typeface="Calibri" panose="020F0502020204030204" pitchFamily="34" charset="0"/>
                          <a:cs typeface="Arial" panose="020B0604020202020204" pitchFamily="34" charset="0"/>
                        </a:rPr>
                        <a:t>10</a:t>
                      </a:r>
                      <a:r>
                        <a:rPr lang="sv-SE" sz="1200" b="1" dirty="0">
                          <a:effectLst/>
                          <a:latin typeface="Arial" panose="020B0604020202020204" pitchFamily="34" charset="0"/>
                          <a:ea typeface="Calibri" panose="020F0502020204030204" pitchFamily="34" charset="0"/>
                          <a:cs typeface="Arial" panose="020B0604020202020204" pitchFamily="34" charset="0"/>
                        </a:rPr>
                        <a:t>, no </a:t>
                      </a:r>
                      <a:r>
                        <a:rPr lang="sv-SE" sz="1200" b="1" dirty="0" err="1">
                          <a:effectLst/>
                          <a:latin typeface="Arial" panose="020B0604020202020204" pitchFamily="34" charset="0"/>
                          <a:ea typeface="Calibri" panose="020F0502020204030204" pitchFamily="34" charset="0"/>
                          <a:cs typeface="Arial" panose="020B0604020202020204" pitchFamily="34" charset="0"/>
                        </a:rPr>
                        <a:t>other</a:t>
                      </a:r>
                      <a:r>
                        <a:rPr lang="sv-SE" sz="1200" b="1" dirty="0">
                          <a:effectLst/>
                          <a:latin typeface="Arial" panose="020B0604020202020204" pitchFamily="34" charset="0"/>
                          <a:ea typeface="Calibri" panose="020F0502020204030204" pitchFamily="34" charset="0"/>
                          <a:cs typeface="Arial" panose="020B0604020202020204" pitchFamily="34" charset="0"/>
                        </a:rPr>
                        <a:t> Tyre/Wheel IDs </a:t>
                      </a:r>
                      <a:r>
                        <a:rPr lang="sv-SE" sz="1200" b="1" dirty="0" err="1">
                          <a:effectLst/>
                          <a:latin typeface="Arial" panose="020B0604020202020204" pitchFamily="34" charset="0"/>
                          <a:ea typeface="Calibri" panose="020F0502020204030204" pitchFamily="34" charset="0"/>
                          <a:cs typeface="Arial" panose="020B0604020202020204" pitchFamily="34" charset="0"/>
                        </a:rPr>
                        <a:t>with</a:t>
                      </a:r>
                      <a:r>
                        <a:rPr lang="sv-SE" sz="1200" b="1" dirty="0">
                          <a:effectLst/>
                          <a:latin typeface="Arial" panose="020B0604020202020204" pitchFamily="34" charset="0"/>
                          <a:ea typeface="Calibri" panose="020F0502020204030204" pitchFamily="34" charset="0"/>
                          <a:cs typeface="Arial" panose="020B0604020202020204" pitchFamily="34" charset="0"/>
                        </a:rPr>
                        <a:t> </a:t>
                      </a:r>
                      <a:r>
                        <a:rPr lang="sv-SE" sz="1200" b="1" dirty="0" err="1">
                          <a:effectLst/>
                          <a:latin typeface="Arial" panose="020B0604020202020204" pitchFamily="34" charset="0"/>
                          <a:ea typeface="Calibri" panose="020F0502020204030204" pitchFamily="34" charset="0"/>
                          <a:cs typeface="Arial" panose="020B0604020202020204" pitchFamily="34" charset="0"/>
                        </a:rPr>
                        <a:t>this</a:t>
                      </a:r>
                      <a:r>
                        <a:rPr lang="sv-SE" sz="1200" b="1" dirty="0">
                          <a:effectLst/>
                          <a:latin typeface="Arial" panose="020B0604020202020204" pitchFamily="34" charset="0"/>
                          <a:ea typeface="Calibri" panose="020F0502020204030204" pitchFamily="34" charset="0"/>
                          <a:cs typeface="Arial" panose="020B0604020202020204" pitchFamily="34" charset="0"/>
                        </a:rPr>
                        <a:t> Status </a:t>
                      </a:r>
                      <a:r>
                        <a:rPr lang="sv-SE" sz="1200" b="1" dirty="0" err="1">
                          <a:effectLst/>
                          <a:latin typeface="Arial" panose="020B0604020202020204" pitchFamily="34" charset="0"/>
                          <a:ea typeface="Calibri" panose="020F0502020204030204" pitchFamily="34" charset="0"/>
                          <a:cs typeface="Arial" panose="020B0604020202020204" pitchFamily="34" charset="0"/>
                        </a:rPr>
                        <a:t>are</a:t>
                      </a:r>
                      <a:r>
                        <a:rPr lang="sv-SE" sz="1200" b="1" dirty="0">
                          <a:effectLst/>
                          <a:latin typeface="Arial" panose="020B0604020202020204" pitchFamily="34" charset="0"/>
                          <a:ea typeface="Calibri" panose="020F0502020204030204" pitchFamily="34" charset="0"/>
                          <a:cs typeface="Arial" panose="020B0604020202020204" pitchFamily="34" charset="0"/>
                        </a:rPr>
                        <a:t> present)</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nSpc>
                          <a:spcPts val="1100"/>
                        </a:lnSpc>
                        <a:spcBef>
                          <a:spcPts val="200"/>
                        </a:spcBef>
                        <a:spcAft>
                          <a:spcPts val="600"/>
                        </a:spcAft>
                      </a:pPr>
                      <a:endParaRPr lang="sv-SE" sz="1200" b="1" dirty="0">
                        <a:effectLst/>
                        <a:latin typeface="Arial" panose="020B0604020202020204" pitchFamily="34" charset="0"/>
                        <a:ea typeface="Calibri" panose="020F0502020204030204" pitchFamily="34" charset="0"/>
                        <a:cs typeface="Arial" panose="020B0604020202020204" pitchFamily="34" charset="0"/>
                      </a:endParaRPr>
                    </a:p>
                    <a:p>
                      <a:pPr marL="71755" marR="71755">
                        <a:lnSpc>
                          <a:spcPts val="1100"/>
                        </a:lnSpc>
                        <a:spcBef>
                          <a:spcPts val="200"/>
                        </a:spcBef>
                        <a:spcAft>
                          <a:spcPts val="600"/>
                        </a:spcAft>
                      </a:pPr>
                      <a:r>
                        <a:rPr lang="sv-SE" sz="1200" b="1" dirty="0" err="1">
                          <a:effectLst/>
                          <a:latin typeface="Arial" panose="020B0604020202020204" pitchFamily="34" charset="0"/>
                          <a:ea typeface="Calibri" panose="020F0502020204030204" pitchFamily="34" charset="0"/>
                          <a:cs typeface="Arial" panose="020B0604020202020204" pitchFamily="34" charset="0"/>
                        </a:rPr>
                        <a:t>Reference</a:t>
                      </a:r>
                      <a:r>
                        <a:rPr lang="sv-SE" sz="1200" b="1" dirty="0">
                          <a:effectLst/>
                          <a:latin typeface="Arial" panose="020B0604020202020204" pitchFamily="34" charset="0"/>
                          <a:ea typeface="Calibri" panose="020F0502020204030204" pitchFamily="34" charset="0"/>
                          <a:cs typeface="Arial" panose="020B0604020202020204" pitchFamily="34" charset="0"/>
                        </a:rPr>
                        <a:t> to </a:t>
                      </a:r>
                      <a:r>
                        <a:rPr lang="sv-SE" sz="1200" b="1" dirty="0" err="1">
                          <a:effectLst/>
                          <a:latin typeface="Arial" panose="020B0604020202020204" pitchFamily="34" charset="0"/>
                          <a:ea typeface="Calibri" panose="020F0502020204030204" pitchFamily="34" charset="0"/>
                          <a:cs typeface="Arial" panose="020B0604020202020204" pitchFamily="34" charset="0"/>
                        </a:rPr>
                        <a:t>paragraph</a:t>
                      </a:r>
                      <a:r>
                        <a:rPr lang="sv-SE" sz="1200" b="1" dirty="0">
                          <a:effectLst/>
                          <a:latin typeface="Arial" panose="020B0604020202020204" pitchFamily="34" charset="0"/>
                          <a:ea typeface="Calibri" panose="020F0502020204030204" pitchFamily="34" charset="0"/>
                          <a:cs typeface="Arial" panose="020B0604020202020204" pitchFamily="34" charset="0"/>
                        </a:rPr>
                        <a:t> 5.4.4. in </a:t>
                      </a:r>
                      <a:r>
                        <a:rPr lang="sv-SE" sz="1200" b="1" dirty="0" err="1">
                          <a:effectLst/>
                          <a:latin typeface="Arial" panose="020B0604020202020204" pitchFamily="34" charset="0"/>
                          <a:ea typeface="Calibri" panose="020F0502020204030204" pitchFamily="34" charset="0"/>
                          <a:cs typeface="Arial" panose="020B0604020202020204" pitchFamily="34" charset="0"/>
                        </a:rPr>
                        <a:t>this</a:t>
                      </a:r>
                      <a:r>
                        <a:rPr lang="sv-SE" sz="1200" b="1" dirty="0">
                          <a:effectLst/>
                          <a:latin typeface="Arial" panose="020B0604020202020204" pitchFamily="34" charset="0"/>
                          <a:ea typeface="Calibri" panose="020F0502020204030204" pitchFamily="34" charset="0"/>
                          <a:cs typeface="Arial" panose="020B0604020202020204" pitchFamily="34" charset="0"/>
                        </a:rPr>
                        <a:t> UN </a:t>
                      </a:r>
                      <a:r>
                        <a:rPr lang="sv-SE" sz="1200" b="1" dirty="0" err="1">
                          <a:effectLst/>
                          <a:latin typeface="Arial" panose="020B0604020202020204" pitchFamily="34" charset="0"/>
                          <a:ea typeface="Calibri" panose="020F0502020204030204" pitchFamily="34" charset="0"/>
                          <a:cs typeface="Arial" panose="020B0604020202020204" pitchFamily="34" charset="0"/>
                        </a:rPr>
                        <a:t>Regulation</a:t>
                      </a:r>
                      <a:endParaRPr lang="sv-SE"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8778852"/>
                  </a:ext>
                </a:extLst>
              </a:tr>
            </a:tbl>
          </a:graphicData>
        </a:graphic>
      </p:graphicFrame>
      <p:sp>
        <p:nvSpPr>
          <p:cNvPr id="6" name="Rectangle 5">
            <a:extLst>
              <a:ext uri="{FF2B5EF4-FFF2-40B4-BE49-F238E27FC236}">
                <a16:creationId xmlns:a16="http://schemas.microsoft.com/office/drawing/2014/main" id="{DD890EA0-57C6-4FFB-9883-37B40E63B2EB}"/>
              </a:ext>
            </a:extLst>
          </p:cNvPr>
          <p:cNvSpPr/>
          <p:nvPr/>
        </p:nvSpPr>
        <p:spPr>
          <a:xfrm>
            <a:off x="1308100" y="5824039"/>
            <a:ext cx="10210800" cy="246221"/>
          </a:xfrm>
          <a:prstGeom prst="rect">
            <a:avLst/>
          </a:prstGeom>
        </p:spPr>
        <p:txBody>
          <a:bodyPr wrap="square">
            <a:spAutoFit/>
          </a:bodyPr>
          <a:lstStyle/>
          <a:p>
            <a:pPr indent="-68580" algn="just">
              <a:lnSpc>
                <a:spcPts val="1200"/>
              </a:lnSpc>
              <a:spcAft>
                <a:spcPts val="600"/>
              </a:spcAft>
            </a:pPr>
            <a:r>
              <a:rPr lang="en-GB" sz="1200" dirty="0">
                <a:latin typeface="Arial" panose="020B0604020202020204" pitchFamily="34" charset="0"/>
                <a:ea typeface="Times New Roman" panose="02020603050405020304" pitchFamily="18" charset="0"/>
              </a:rPr>
              <a:t>Note: This test covers the scenario when a towing vehicle is combined with a towed vehicle released before TPMS was mandatory.</a:t>
            </a:r>
            <a:endParaRPr lang="sv-SE"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61143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BD57-F9E8-4212-BF43-5260A24D1521}"/>
              </a:ext>
            </a:extLst>
          </p:cNvPr>
          <p:cNvSpPr>
            <a:spLocks noGrp="1"/>
          </p:cNvSpPr>
          <p:nvPr>
            <p:ph type="title"/>
          </p:nvPr>
        </p:nvSpPr>
        <p:spPr/>
        <p:txBody>
          <a:bodyPr/>
          <a:lstStyle/>
          <a:p>
            <a:r>
              <a:rPr lang="sv-SE" b="1" dirty="0"/>
              <a:t>Option 1</a:t>
            </a:r>
          </a:p>
        </p:txBody>
      </p:sp>
      <p:sp>
        <p:nvSpPr>
          <p:cNvPr id="3" name="Content Placeholder 2">
            <a:extLst>
              <a:ext uri="{FF2B5EF4-FFF2-40B4-BE49-F238E27FC236}">
                <a16:creationId xmlns:a16="http://schemas.microsoft.com/office/drawing/2014/main" id="{D785303C-B4F8-4812-B030-91299522F648}"/>
              </a:ext>
            </a:extLst>
          </p:cNvPr>
          <p:cNvSpPr>
            <a:spLocks noGrp="1"/>
          </p:cNvSpPr>
          <p:nvPr>
            <p:ph idx="1"/>
          </p:nvPr>
        </p:nvSpPr>
        <p:spPr/>
        <p:txBody>
          <a:bodyPr>
            <a:normAutofit fontScale="92500" lnSpcReduction="20000"/>
          </a:bodyPr>
          <a:lstStyle/>
          <a:p>
            <a:pPr marL="0" indent="0">
              <a:buNone/>
            </a:pPr>
            <a:r>
              <a:rPr lang="en-IE" dirty="0"/>
              <a:t>Pros:</a:t>
            </a:r>
            <a:endParaRPr lang="sv-SE" dirty="0"/>
          </a:p>
          <a:p>
            <a:pPr lvl="0"/>
            <a:r>
              <a:rPr lang="en-IE" dirty="0"/>
              <a:t>Driver is always aware about the status of the Trailer TPMS</a:t>
            </a:r>
          </a:p>
          <a:p>
            <a:pPr marL="0" lvl="0" indent="0">
              <a:buNone/>
            </a:pPr>
            <a:endParaRPr lang="sv-SE" dirty="0"/>
          </a:p>
          <a:p>
            <a:pPr marL="0" indent="0">
              <a:buNone/>
            </a:pPr>
            <a:r>
              <a:rPr lang="en-IE" dirty="0"/>
              <a:t>Cons: </a:t>
            </a:r>
            <a:endParaRPr lang="sv-SE" dirty="0"/>
          </a:p>
          <a:p>
            <a:pPr lvl="0"/>
            <a:r>
              <a:rPr lang="en-IE" dirty="0"/>
              <a:t>Driver might get annoyed with the notification</a:t>
            </a:r>
            <a:endParaRPr lang="sv-SE" dirty="0"/>
          </a:p>
          <a:p>
            <a:pPr lvl="0"/>
            <a:r>
              <a:rPr lang="en-IE" dirty="0"/>
              <a:t>In some cases (no ISO 11992 and ISO 11992) the notification might be superfluous</a:t>
            </a:r>
            <a:endParaRPr lang="sv-SE" dirty="0"/>
          </a:p>
          <a:p>
            <a:pPr lvl="0"/>
            <a:r>
              <a:rPr lang="en-IE" dirty="0"/>
              <a:t>Additional implementation requirement for truck manufacturers (might not be part of the scope of the legislation)</a:t>
            </a:r>
            <a:endParaRPr lang="sv-SE" dirty="0"/>
          </a:p>
          <a:p>
            <a:pPr lvl="0"/>
            <a:r>
              <a:rPr lang="en-IE" dirty="0"/>
              <a:t>Notification only possible 10 minutes after cumulative driving</a:t>
            </a:r>
            <a:endParaRPr lang="sv-SE" dirty="0"/>
          </a:p>
          <a:p>
            <a:pPr lvl="0"/>
            <a:r>
              <a:rPr lang="en-IE" dirty="0"/>
              <a:t>Behaviour for TPRS is unclear</a:t>
            </a:r>
            <a:endParaRPr lang="sv-SE" dirty="0"/>
          </a:p>
          <a:p>
            <a:endParaRPr lang="sv-SE" dirty="0"/>
          </a:p>
        </p:txBody>
      </p:sp>
    </p:spTree>
    <p:extLst>
      <p:ext uri="{BB962C8B-B14F-4D97-AF65-F5344CB8AC3E}">
        <p14:creationId xmlns:p14="http://schemas.microsoft.com/office/powerpoint/2010/main" val="1376208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197C3-E211-4273-87AA-DAB68691C356}"/>
              </a:ext>
            </a:extLst>
          </p:cNvPr>
          <p:cNvSpPr>
            <a:spLocks noGrp="1"/>
          </p:cNvSpPr>
          <p:nvPr>
            <p:ph type="title"/>
          </p:nvPr>
        </p:nvSpPr>
        <p:spPr/>
        <p:txBody>
          <a:bodyPr/>
          <a:lstStyle/>
          <a:p>
            <a:r>
              <a:rPr lang="sv-SE" b="1" dirty="0"/>
              <a:t>Option 1</a:t>
            </a:r>
          </a:p>
        </p:txBody>
      </p:sp>
      <p:sp>
        <p:nvSpPr>
          <p:cNvPr id="6" name="Rectangle 5">
            <a:extLst>
              <a:ext uri="{FF2B5EF4-FFF2-40B4-BE49-F238E27FC236}">
                <a16:creationId xmlns:a16="http://schemas.microsoft.com/office/drawing/2014/main" id="{9E305D5D-55B5-405F-A02C-C6456879D169}"/>
              </a:ext>
            </a:extLst>
          </p:cNvPr>
          <p:cNvSpPr>
            <a:spLocks noChangeArrowheads="1"/>
          </p:cNvSpPr>
          <p:nvPr/>
        </p:nvSpPr>
        <p:spPr bwMode="auto">
          <a:xfrm>
            <a:off x="8244403" y="2636550"/>
            <a:ext cx="8864084" cy="728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sv-SE"/>
          </a:p>
        </p:txBody>
      </p:sp>
      <p:pic>
        <p:nvPicPr>
          <p:cNvPr id="2052" name="Picture 1">
            <a:extLst>
              <a:ext uri="{FF2B5EF4-FFF2-40B4-BE49-F238E27FC236}">
                <a16:creationId xmlns:a16="http://schemas.microsoft.com/office/drawing/2014/main" id="{51934C90-5180-4702-8739-EF3BD218E54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41287" y="2307178"/>
            <a:ext cx="11909425" cy="263947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6192F440-CE59-45F2-89D2-EA054043F47C}"/>
              </a:ext>
            </a:extLst>
          </p:cNvPr>
          <p:cNvSpPr>
            <a:spLocks noChangeArrowheads="1"/>
          </p:cNvSpPr>
          <p:nvPr/>
        </p:nvSpPr>
        <p:spPr bwMode="auto">
          <a:xfrm flipV="1">
            <a:off x="8244403" y="4881306"/>
            <a:ext cx="88640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IE" altLang="sv-SE" sz="1000" b="0" i="0" u="none" strike="noStrike" cap="none" normalizeH="0" baseline="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kumimoji="0" lang="en-IE" altLang="sv-S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936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59911-9CC1-46FA-A6FE-04CF578E6F1E}"/>
              </a:ext>
            </a:extLst>
          </p:cNvPr>
          <p:cNvSpPr>
            <a:spLocks noGrp="1"/>
          </p:cNvSpPr>
          <p:nvPr>
            <p:ph type="title"/>
          </p:nvPr>
        </p:nvSpPr>
        <p:spPr/>
        <p:txBody>
          <a:bodyPr/>
          <a:lstStyle/>
          <a:p>
            <a:r>
              <a:rPr lang="sv-SE" b="1" dirty="0"/>
              <a:t>Option 2</a:t>
            </a:r>
          </a:p>
        </p:txBody>
      </p:sp>
      <p:sp>
        <p:nvSpPr>
          <p:cNvPr id="3" name="Content Placeholder 2">
            <a:extLst>
              <a:ext uri="{FF2B5EF4-FFF2-40B4-BE49-F238E27FC236}">
                <a16:creationId xmlns:a16="http://schemas.microsoft.com/office/drawing/2014/main" id="{ABC6623A-7D84-4C5E-A64B-79962E7C2288}"/>
              </a:ext>
            </a:extLst>
          </p:cNvPr>
          <p:cNvSpPr>
            <a:spLocks noGrp="1"/>
          </p:cNvSpPr>
          <p:nvPr>
            <p:ph idx="1"/>
          </p:nvPr>
        </p:nvSpPr>
        <p:spPr/>
        <p:txBody>
          <a:bodyPr>
            <a:normAutofit fontScale="70000" lnSpcReduction="20000"/>
          </a:bodyPr>
          <a:lstStyle/>
          <a:p>
            <a:pPr marL="0" indent="0">
              <a:buNone/>
            </a:pPr>
            <a:r>
              <a:rPr lang="en-IE" sz="3400" dirty="0"/>
              <a:t>5.4.4.           In case a vehicles of category N2 or N3 is towing a vehicle of category O3 and O4 which is not equipped with a TPMS, a notification may be displayed to the driver that a towed vehicle without equipped TPMS is connected.</a:t>
            </a:r>
            <a:endParaRPr lang="sv-SE" sz="3400" dirty="0"/>
          </a:p>
          <a:p>
            <a:pPr marL="0" indent="0">
              <a:buNone/>
            </a:pPr>
            <a:endParaRPr lang="en-IE" dirty="0"/>
          </a:p>
          <a:p>
            <a:pPr marL="0" indent="0">
              <a:buNone/>
            </a:pPr>
            <a:r>
              <a:rPr lang="en-IE" dirty="0"/>
              <a:t>Pros:</a:t>
            </a:r>
            <a:endParaRPr lang="sv-SE" dirty="0"/>
          </a:p>
          <a:p>
            <a:pPr lvl="0"/>
            <a:r>
              <a:rPr lang="en-IE" dirty="0"/>
              <a:t>No annoying notifications to the driver</a:t>
            </a:r>
            <a:endParaRPr lang="sv-SE" dirty="0"/>
          </a:p>
          <a:p>
            <a:pPr lvl="0"/>
            <a:r>
              <a:rPr lang="en-IE" dirty="0"/>
              <a:t>No additional requirements for truck manufacturers</a:t>
            </a:r>
            <a:endParaRPr lang="sv-SE" dirty="0"/>
          </a:p>
          <a:p>
            <a:pPr lvl="0"/>
            <a:r>
              <a:rPr lang="en-IE" dirty="0"/>
              <a:t>Truck manufactures get aware of the issue and try to find proprietary solution</a:t>
            </a:r>
            <a:endParaRPr lang="sv-SE" dirty="0"/>
          </a:p>
          <a:p>
            <a:pPr marL="0" indent="0">
              <a:buNone/>
            </a:pPr>
            <a:endParaRPr lang="en-IE" dirty="0"/>
          </a:p>
          <a:p>
            <a:pPr marL="0" indent="0">
              <a:buNone/>
            </a:pPr>
            <a:r>
              <a:rPr lang="en-IE" dirty="0"/>
              <a:t>Cons: </a:t>
            </a:r>
            <a:endParaRPr lang="sv-SE" dirty="0"/>
          </a:p>
          <a:p>
            <a:pPr lvl="0"/>
            <a:r>
              <a:rPr lang="en-IE" dirty="0"/>
              <a:t>Driver will not be notified in case there is no TPMS on the trailer (old trailer)</a:t>
            </a:r>
            <a:endParaRPr lang="sv-SE" dirty="0"/>
          </a:p>
          <a:p>
            <a:pPr lvl="0"/>
            <a:r>
              <a:rPr lang="en-IE" dirty="0"/>
              <a:t>Regulation is changed without really adding a new requirement</a:t>
            </a:r>
            <a:endParaRPr lang="sv-SE" dirty="0"/>
          </a:p>
          <a:p>
            <a:pPr lvl="0"/>
            <a:r>
              <a:rPr lang="en-IE" dirty="0"/>
              <a:t>Behaviour for TPRS is unclear</a:t>
            </a:r>
            <a:endParaRPr lang="sv-SE" dirty="0"/>
          </a:p>
          <a:p>
            <a:endParaRPr lang="sv-SE" dirty="0"/>
          </a:p>
        </p:txBody>
      </p:sp>
    </p:spTree>
    <p:extLst>
      <p:ext uri="{BB962C8B-B14F-4D97-AF65-F5344CB8AC3E}">
        <p14:creationId xmlns:p14="http://schemas.microsoft.com/office/powerpoint/2010/main" val="2623962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ACE39-5426-4267-97FD-56952E01673A}"/>
              </a:ext>
            </a:extLst>
          </p:cNvPr>
          <p:cNvSpPr>
            <a:spLocks noGrp="1"/>
          </p:cNvSpPr>
          <p:nvPr>
            <p:ph type="title"/>
          </p:nvPr>
        </p:nvSpPr>
        <p:spPr/>
        <p:txBody>
          <a:bodyPr/>
          <a:lstStyle/>
          <a:p>
            <a:r>
              <a:rPr lang="sv-SE" b="1" dirty="0"/>
              <a:t>Option 3</a:t>
            </a:r>
          </a:p>
        </p:txBody>
      </p:sp>
      <p:sp>
        <p:nvSpPr>
          <p:cNvPr id="3" name="Content Placeholder 2">
            <a:extLst>
              <a:ext uri="{FF2B5EF4-FFF2-40B4-BE49-F238E27FC236}">
                <a16:creationId xmlns:a16="http://schemas.microsoft.com/office/drawing/2014/main" id="{9D2087C9-6169-4B48-835B-6704C9D7DAAD}"/>
              </a:ext>
            </a:extLst>
          </p:cNvPr>
          <p:cNvSpPr>
            <a:spLocks noGrp="1"/>
          </p:cNvSpPr>
          <p:nvPr>
            <p:ph idx="1"/>
          </p:nvPr>
        </p:nvSpPr>
        <p:spPr/>
        <p:txBody>
          <a:bodyPr>
            <a:normAutofit fontScale="92500" lnSpcReduction="10000"/>
          </a:bodyPr>
          <a:lstStyle/>
          <a:p>
            <a:pPr marL="0" indent="0">
              <a:buNone/>
            </a:pPr>
            <a:r>
              <a:rPr lang="en-IE" dirty="0"/>
              <a:t>Kept Regulation and Annex unchanged </a:t>
            </a:r>
            <a:endParaRPr lang="sv-SE" dirty="0"/>
          </a:p>
          <a:p>
            <a:endParaRPr lang="sv-SE" dirty="0"/>
          </a:p>
          <a:p>
            <a:pPr marL="0" indent="0">
              <a:buNone/>
            </a:pPr>
            <a:r>
              <a:rPr lang="en-IE" dirty="0"/>
              <a:t>Pros:</a:t>
            </a:r>
            <a:endParaRPr lang="sv-SE" dirty="0"/>
          </a:p>
          <a:p>
            <a:pPr lvl="0"/>
            <a:r>
              <a:rPr lang="en-IE" dirty="0"/>
              <a:t>No annoying notifications to the driver</a:t>
            </a:r>
            <a:endParaRPr lang="sv-SE" dirty="0"/>
          </a:p>
          <a:p>
            <a:pPr lvl="0"/>
            <a:r>
              <a:rPr lang="en-IE" dirty="0"/>
              <a:t>No additional requirements for truck manufacturers</a:t>
            </a:r>
            <a:endParaRPr lang="sv-SE" dirty="0"/>
          </a:p>
          <a:p>
            <a:pPr lvl="0"/>
            <a:r>
              <a:rPr lang="en-IE" dirty="0"/>
              <a:t>Behaviour for TPRS is not affected</a:t>
            </a:r>
          </a:p>
          <a:p>
            <a:pPr lvl="0"/>
            <a:endParaRPr lang="sv-SE" dirty="0"/>
          </a:p>
          <a:p>
            <a:pPr marL="0" indent="0">
              <a:buNone/>
            </a:pPr>
            <a:r>
              <a:rPr lang="en-IE" dirty="0"/>
              <a:t>Cons: </a:t>
            </a:r>
            <a:endParaRPr lang="sv-SE" dirty="0"/>
          </a:p>
          <a:p>
            <a:pPr lvl="0"/>
            <a:r>
              <a:rPr lang="en-IE" dirty="0"/>
              <a:t>Driver will not be notified in case there is no TPMS on the trailer (old trailer)</a:t>
            </a:r>
            <a:endParaRPr lang="sv-SE" dirty="0"/>
          </a:p>
          <a:p>
            <a:endParaRPr lang="sv-SE" dirty="0"/>
          </a:p>
        </p:txBody>
      </p:sp>
    </p:spTree>
    <p:extLst>
      <p:ext uri="{BB962C8B-B14F-4D97-AF65-F5344CB8AC3E}">
        <p14:creationId xmlns:p14="http://schemas.microsoft.com/office/powerpoint/2010/main" val="27148464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B8C314500969478205C9B80FF82035" ma:contentTypeVersion="9" ma:contentTypeDescription="Create a new document." ma:contentTypeScope="" ma:versionID="274f1edcdf3b3f1d3027a7c9a63beade">
  <xsd:schema xmlns:xsd="http://www.w3.org/2001/XMLSchema" xmlns:xs="http://www.w3.org/2001/XMLSchema" xmlns:p="http://schemas.microsoft.com/office/2006/metadata/properties" xmlns:ns3="bbaba591-5868-4d92-94c5-d3e565773f09" targetNamespace="http://schemas.microsoft.com/office/2006/metadata/properties" ma:root="true" ma:fieldsID="70eee9dc8506094c2f7088f6db1e67ea" ns3:_="">
    <xsd:import namespace="bbaba591-5868-4d92-94c5-d3e565773f0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DateTake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aba591-5868-4d92-94c5-d3e565773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010497-B604-4155-9D4F-295A4752B7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aba591-5868-4d92-94c5-d3e565773f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BEF870-0D9F-404A-91E7-FABD25B70EFB}">
  <ds:schemaRefs>
    <ds:schemaRef ds:uri="http://schemas.microsoft.com/sharepoint/v3/contenttype/forms"/>
  </ds:schemaRefs>
</ds:datastoreItem>
</file>

<file path=customXml/itemProps3.xml><?xml version="1.0" encoding="utf-8"?>
<ds:datastoreItem xmlns:ds="http://schemas.openxmlformats.org/officeDocument/2006/customXml" ds:itemID="{CBCE9953-D9D5-4866-9EDC-3FD3DBE86E1D}">
  <ds:schemaRefs>
    <ds:schemaRef ds:uri="http://schemas.microsoft.com/office/2006/documentManagement/types"/>
    <ds:schemaRef ds:uri="http://schemas.microsoft.com/office/2006/metadata/properties"/>
    <ds:schemaRef ds:uri="bbaba591-5868-4d92-94c5-d3e565773f09"/>
    <ds:schemaRef ds:uri="http://purl.org/dc/elements/1.1/"/>
    <ds:schemaRef ds:uri="http://purl.org/dc/dcmitype/"/>
    <ds:schemaRef ds:uri="http://purl.org/dc/term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22</TotalTime>
  <Words>265</Words>
  <Application>Microsoft Office PowerPoint</Application>
  <PresentationFormat>Widescreen</PresentationFormat>
  <Paragraphs>73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Comments on UNECE R No.141.01 </vt:lpstr>
      <vt:lpstr>Option 1</vt:lpstr>
      <vt:lpstr>Option 1</vt:lpstr>
      <vt:lpstr>Option 1</vt:lpstr>
      <vt:lpstr>Option 1</vt:lpstr>
      <vt:lpstr>Option 1</vt:lpstr>
      <vt:lpstr>Option 2</vt:lpstr>
      <vt:lpstr>Option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Klopotek Manfred</dc:creator>
  <cp:lastModifiedBy>Klopotek Manfred</cp:lastModifiedBy>
  <cp:revision>2</cp:revision>
  <dcterms:created xsi:type="dcterms:W3CDTF">2020-12-02T07:08:21Z</dcterms:created>
  <dcterms:modified xsi:type="dcterms:W3CDTF">2020-12-02T07:30:30Z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2020-12-02T08:19:42.0619758+01:00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y fmtid="{D5CDD505-2E9C-101B-9397-08002B2CF9AE}" pid="11" name="ContentTypeId">
    <vt:lpwstr>0x010100DEB8C314500969478205C9B80FF82035</vt:lpwstr>
  </property>
</Properties>
</file>