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59" r:id="rId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6" autoAdjust="0"/>
    <p:restoredTop sz="94660"/>
  </p:normalViewPr>
  <p:slideViewPr>
    <p:cSldViewPr snapToGrid="0">
      <p:cViewPr varScale="1">
        <p:scale>
          <a:sx n="73" d="100"/>
          <a:sy n="73" d="100"/>
        </p:scale>
        <p:origin x="57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D282838C-A9F0-4FBA-9881-2A0FA52B9D57}" type="datetimeFigureOut">
              <a:rPr lang="de-DE" smtClean="0"/>
              <a:t>26.02.2021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1C5FE79-3DA9-4F0D-A3D9-57ED9CCAF264}" type="slidenum">
              <a:rPr lang="de-DE" smtClean="0"/>
              <a:t>‹#›</a:t>
            </a:fld>
            <a:endParaRPr lang="de-DE"/>
          </a:p>
        </p:txBody>
      </p:sp>
    </p:spTree>
    <p:extLst>
      <p:ext uri="{BB962C8B-B14F-4D97-AF65-F5344CB8AC3E}">
        <p14:creationId xmlns:p14="http://schemas.microsoft.com/office/powerpoint/2010/main" val="1136939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D282838C-A9F0-4FBA-9881-2A0FA52B9D57}" type="datetimeFigureOut">
              <a:rPr lang="de-DE" smtClean="0"/>
              <a:t>26.02.2021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1C5FE79-3DA9-4F0D-A3D9-57ED9CCAF264}" type="slidenum">
              <a:rPr lang="de-DE" smtClean="0"/>
              <a:t>‹#›</a:t>
            </a:fld>
            <a:endParaRPr lang="de-DE"/>
          </a:p>
        </p:txBody>
      </p:sp>
    </p:spTree>
    <p:extLst>
      <p:ext uri="{BB962C8B-B14F-4D97-AF65-F5344CB8AC3E}">
        <p14:creationId xmlns:p14="http://schemas.microsoft.com/office/powerpoint/2010/main" val="3148785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D282838C-A9F0-4FBA-9881-2A0FA52B9D57}" type="datetimeFigureOut">
              <a:rPr lang="de-DE" smtClean="0"/>
              <a:t>26.02.2021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1C5FE79-3DA9-4F0D-A3D9-57ED9CCAF264}" type="slidenum">
              <a:rPr lang="de-DE" smtClean="0"/>
              <a:t>‹#›</a:t>
            </a:fld>
            <a:endParaRPr lang="de-DE"/>
          </a:p>
        </p:txBody>
      </p:sp>
    </p:spTree>
    <p:extLst>
      <p:ext uri="{BB962C8B-B14F-4D97-AF65-F5344CB8AC3E}">
        <p14:creationId xmlns:p14="http://schemas.microsoft.com/office/powerpoint/2010/main" val="2466839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D282838C-A9F0-4FBA-9881-2A0FA52B9D57}" type="datetimeFigureOut">
              <a:rPr lang="de-DE" smtClean="0"/>
              <a:t>26.02.2021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1C5FE79-3DA9-4F0D-A3D9-57ED9CCAF264}" type="slidenum">
              <a:rPr lang="de-DE" smtClean="0"/>
              <a:t>‹#›</a:t>
            </a:fld>
            <a:endParaRPr lang="de-DE"/>
          </a:p>
        </p:txBody>
      </p:sp>
    </p:spTree>
    <p:extLst>
      <p:ext uri="{BB962C8B-B14F-4D97-AF65-F5344CB8AC3E}">
        <p14:creationId xmlns:p14="http://schemas.microsoft.com/office/powerpoint/2010/main" val="297929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Formatvorlagen des Textmasters bearbeiten</a:t>
            </a:r>
          </a:p>
        </p:txBody>
      </p:sp>
      <p:sp>
        <p:nvSpPr>
          <p:cNvPr id="4" name="Datumsplatzhalter 3"/>
          <p:cNvSpPr>
            <a:spLocks noGrp="1"/>
          </p:cNvSpPr>
          <p:nvPr>
            <p:ph type="dt" sz="half" idx="10"/>
          </p:nvPr>
        </p:nvSpPr>
        <p:spPr/>
        <p:txBody>
          <a:bodyPr/>
          <a:lstStyle/>
          <a:p>
            <a:fld id="{D282838C-A9F0-4FBA-9881-2A0FA52B9D57}" type="datetimeFigureOut">
              <a:rPr lang="de-DE" smtClean="0"/>
              <a:t>26.02.2021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1C5FE79-3DA9-4F0D-A3D9-57ED9CCAF264}" type="slidenum">
              <a:rPr lang="de-DE" smtClean="0"/>
              <a:t>‹#›</a:t>
            </a:fld>
            <a:endParaRPr lang="de-DE"/>
          </a:p>
        </p:txBody>
      </p:sp>
    </p:spTree>
    <p:extLst>
      <p:ext uri="{BB962C8B-B14F-4D97-AF65-F5344CB8AC3E}">
        <p14:creationId xmlns:p14="http://schemas.microsoft.com/office/powerpoint/2010/main" val="3620986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D282838C-A9F0-4FBA-9881-2A0FA52B9D57}" type="datetimeFigureOut">
              <a:rPr lang="de-DE" smtClean="0"/>
              <a:t>26.02.2021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1C5FE79-3DA9-4F0D-A3D9-57ED9CCAF264}" type="slidenum">
              <a:rPr lang="de-DE" smtClean="0"/>
              <a:t>‹#›</a:t>
            </a:fld>
            <a:endParaRPr lang="de-DE"/>
          </a:p>
        </p:txBody>
      </p:sp>
    </p:spTree>
    <p:extLst>
      <p:ext uri="{BB962C8B-B14F-4D97-AF65-F5344CB8AC3E}">
        <p14:creationId xmlns:p14="http://schemas.microsoft.com/office/powerpoint/2010/main" val="3663319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D282838C-A9F0-4FBA-9881-2A0FA52B9D57}" type="datetimeFigureOut">
              <a:rPr lang="de-DE" smtClean="0"/>
              <a:t>26.02.2021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11C5FE79-3DA9-4F0D-A3D9-57ED9CCAF264}" type="slidenum">
              <a:rPr lang="de-DE" smtClean="0"/>
              <a:t>‹#›</a:t>
            </a:fld>
            <a:endParaRPr lang="de-DE"/>
          </a:p>
        </p:txBody>
      </p:sp>
    </p:spTree>
    <p:extLst>
      <p:ext uri="{BB962C8B-B14F-4D97-AF65-F5344CB8AC3E}">
        <p14:creationId xmlns:p14="http://schemas.microsoft.com/office/powerpoint/2010/main" val="388340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D282838C-A9F0-4FBA-9881-2A0FA52B9D57}" type="datetimeFigureOut">
              <a:rPr lang="de-DE" smtClean="0"/>
              <a:t>26.02.2021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11C5FE79-3DA9-4F0D-A3D9-57ED9CCAF264}" type="slidenum">
              <a:rPr lang="de-DE" smtClean="0"/>
              <a:t>‹#›</a:t>
            </a:fld>
            <a:endParaRPr lang="de-DE"/>
          </a:p>
        </p:txBody>
      </p:sp>
    </p:spTree>
    <p:extLst>
      <p:ext uri="{BB962C8B-B14F-4D97-AF65-F5344CB8AC3E}">
        <p14:creationId xmlns:p14="http://schemas.microsoft.com/office/powerpoint/2010/main" val="1622947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D282838C-A9F0-4FBA-9881-2A0FA52B9D57}" type="datetimeFigureOut">
              <a:rPr lang="de-DE" smtClean="0"/>
              <a:t>26.02.2021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11C5FE79-3DA9-4F0D-A3D9-57ED9CCAF264}" type="slidenum">
              <a:rPr lang="de-DE" smtClean="0"/>
              <a:t>‹#›</a:t>
            </a:fld>
            <a:endParaRPr lang="de-DE"/>
          </a:p>
        </p:txBody>
      </p:sp>
    </p:spTree>
    <p:extLst>
      <p:ext uri="{BB962C8B-B14F-4D97-AF65-F5344CB8AC3E}">
        <p14:creationId xmlns:p14="http://schemas.microsoft.com/office/powerpoint/2010/main" val="3992575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D282838C-A9F0-4FBA-9881-2A0FA52B9D57}" type="datetimeFigureOut">
              <a:rPr lang="de-DE" smtClean="0"/>
              <a:t>26.02.2021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1C5FE79-3DA9-4F0D-A3D9-57ED9CCAF264}" type="slidenum">
              <a:rPr lang="de-DE" smtClean="0"/>
              <a:t>‹#›</a:t>
            </a:fld>
            <a:endParaRPr lang="de-DE"/>
          </a:p>
        </p:txBody>
      </p:sp>
    </p:spTree>
    <p:extLst>
      <p:ext uri="{BB962C8B-B14F-4D97-AF65-F5344CB8AC3E}">
        <p14:creationId xmlns:p14="http://schemas.microsoft.com/office/powerpoint/2010/main" val="3094794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Formatvorlagen des Textmasters bearbeiten</a:t>
            </a:r>
          </a:p>
        </p:txBody>
      </p:sp>
      <p:sp>
        <p:nvSpPr>
          <p:cNvPr id="5" name="Datumsplatzhalter 4"/>
          <p:cNvSpPr>
            <a:spLocks noGrp="1"/>
          </p:cNvSpPr>
          <p:nvPr>
            <p:ph type="dt" sz="half" idx="10"/>
          </p:nvPr>
        </p:nvSpPr>
        <p:spPr/>
        <p:txBody>
          <a:bodyPr/>
          <a:lstStyle/>
          <a:p>
            <a:fld id="{D282838C-A9F0-4FBA-9881-2A0FA52B9D57}" type="datetimeFigureOut">
              <a:rPr lang="de-DE" smtClean="0"/>
              <a:t>26.02.2021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1C5FE79-3DA9-4F0D-A3D9-57ED9CCAF264}" type="slidenum">
              <a:rPr lang="de-DE" smtClean="0"/>
              <a:t>‹#›</a:t>
            </a:fld>
            <a:endParaRPr lang="de-DE"/>
          </a:p>
        </p:txBody>
      </p:sp>
    </p:spTree>
    <p:extLst>
      <p:ext uri="{BB962C8B-B14F-4D97-AF65-F5344CB8AC3E}">
        <p14:creationId xmlns:p14="http://schemas.microsoft.com/office/powerpoint/2010/main" val="806511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82838C-A9F0-4FBA-9881-2A0FA52B9D57}" type="datetimeFigureOut">
              <a:rPr lang="de-DE" smtClean="0"/>
              <a:t>26.02.2021</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C5FE79-3DA9-4F0D-A3D9-57ED9CCAF264}" type="slidenum">
              <a:rPr lang="de-DE" smtClean="0"/>
              <a:t>‹#›</a:t>
            </a:fld>
            <a:endParaRPr lang="de-DE"/>
          </a:p>
        </p:txBody>
      </p:sp>
    </p:spTree>
    <p:extLst>
      <p:ext uri="{BB962C8B-B14F-4D97-AF65-F5344CB8AC3E}">
        <p14:creationId xmlns:p14="http://schemas.microsoft.com/office/powerpoint/2010/main" val="31806323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GB" dirty="0" smtClean="0"/>
              <a:t>GRPE Ambassador Input to IWG IWVTA #35</a:t>
            </a:r>
            <a:endParaRPr lang="en-GB" dirty="0"/>
          </a:p>
        </p:txBody>
      </p:sp>
      <p:sp>
        <p:nvSpPr>
          <p:cNvPr id="3" name="Rechteck 2"/>
          <p:cNvSpPr/>
          <p:nvPr/>
        </p:nvSpPr>
        <p:spPr>
          <a:xfrm>
            <a:off x="10445384" y="250232"/>
            <a:ext cx="1415387" cy="369332"/>
          </a:xfrm>
          <a:prstGeom prst="rect">
            <a:avLst/>
          </a:prstGeom>
        </p:spPr>
        <p:txBody>
          <a:bodyPr wrap="none">
            <a:spAutoFit/>
          </a:bodyPr>
          <a:lstStyle/>
          <a:p>
            <a:r>
              <a:rPr lang="de-DE" dirty="0"/>
              <a:t>IWVTA-35-03</a:t>
            </a:r>
          </a:p>
        </p:txBody>
      </p:sp>
    </p:spTree>
    <p:extLst>
      <p:ext uri="{BB962C8B-B14F-4D97-AF65-F5344CB8AC3E}">
        <p14:creationId xmlns:p14="http://schemas.microsoft.com/office/powerpoint/2010/main" val="19483850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Decisions of GRPE 82 (January 2021)</a:t>
            </a:r>
            <a:endParaRPr lang="en-GB" dirty="0"/>
          </a:p>
        </p:txBody>
      </p:sp>
      <p:sp>
        <p:nvSpPr>
          <p:cNvPr id="3" name="Inhaltsplatzhalter 2"/>
          <p:cNvSpPr>
            <a:spLocks noGrp="1"/>
          </p:cNvSpPr>
          <p:nvPr>
            <p:ph idx="1"/>
          </p:nvPr>
        </p:nvSpPr>
        <p:spPr/>
        <p:txBody>
          <a:bodyPr/>
          <a:lstStyle/>
          <a:p>
            <a:r>
              <a:rPr lang="en-US" dirty="0" smtClean="0"/>
              <a:t>GRPE requested the GRPE ambassador to International Whole vehicle Type Approval (IWVTA) to ask for removal of UN Regulation No.154 and forthcoming UN regulation No. [XXX] on RDE from the list of candidates for IWVTA Phase 2. </a:t>
            </a:r>
          </a:p>
          <a:p>
            <a:r>
              <a:rPr lang="en-US" dirty="0" smtClean="0"/>
              <a:t>GRPE also required the ambassador to seek guidance from the IWG on IWVTA on how to include provision related to Repair and Maintenance Information </a:t>
            </a:r>
            <a:r>
              <a:rPr lang="en-US" dirty="0"/>
              <a:t>and [access to </a:t>
            </a:r>
            <a:r>
              <a:rPr lang="en-US" dirty="0" smtClean="0"/>
              <a:t>vehicle] On-Board Diagnosis into UN Regulation No. 0.</a:t>
            </a:r>
            <a:endParaRPr lang="de-DE" dirty="0"/>
          </a:p>
        </p:txBody>
      </p:sp>
    </p:spTree>
    <p:extLst>
      <p:ext uri="{BB962C8B-B14F-4D97-AF65-F5344CB8AC3E}">
        <p14:creationId xmlns:p14="http://schemas.microsoft.com/office/powerpoint/2010/main" val="2894383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Removal of UNR 154 and RDE from candidate list for R0 - Background</a:t>
            </a:r>
            <a:endParaRPr lang="en-GB" dirty="0"/>
          </a:p>
        </p:txBody>
      </p:sp>
      <p:sp>
        <p:nvSpPr>
          <p:cNvPr id="3" name="Inhaltsplatzhalter 2"/>
          <p:cNvSpPr>
            <a:spLocks noGrp="1"/>
          </p:cNvSpPr>
          <p:nvPr>
            <p:ph idx="1"/>
          </p:nvPr>
        </p:nvSpPr>
        <p:spPr/>
        <p:txBody>
          <a:bodyPr>
            <a:normAutofit fontScale="85000" lnSpcReduction="10000"/>
          </a:bodyPr>
          <a:lstStyle/>
          <a:p>
            <a:r>
              <a:rPr lang="en-GB" dirty="0" smtClean="0"/>
              <a:t>In informal document WP.29-179-08 (Nov. 2019), IWG IWVTA Presented the following status:</a:t>
            </a:r>
          </a:p>
          <a:p>
            <a:pPr marL="987425" indent="-987425">
              <a:buNone/>
            </a:pPr>
            <a:endParaRPr lang="en-GB" dirty="0"/>
          </a:p>
          <a:p>
            <a:pPr marL="987425" indent="-987425">
              <a:buNone/>
            </a:pPr>
            <a:endParaRPr lang="en-GB" dirty="0" smtClean="0"/>
          </a:p>
          <a:p>
            <a:pPr marL="987425" indent="-987425">
              <a:buNone/>
            </a:pPr>
            <a:endParaRPr lang="en-GB" dirty="0"/>
          </a:p>
          <a:p>
            <a:pPr marL="987425" indent="-987425">
              <a:buNone/>
            </a:pPr>
            <a:endParaRPr lang="en-GB" dirty="0"/>
          </a:p>
          <a:p>
            <a:pPr marL="987425" indent="-987425">
              <a:buNone/>
            </a:pPr>
            <a:endParaRPr lang="en-GB" dirty="0" smtClean="0"/>
          </a:p>
          <a:p>
            <a:endParaRPr lang="en-GB" dirty="0" smtClean="0"/>
          </a:p>
          <a:p>
            <a:endParaRPr lang="en-GB" dirty="0" smtClean="0"/>
          </a:p>
          <a:p>
            <a:r>
              <a:rPr lang="en-GB" dirty="0" smtClean="0"/>
              <a:t>The assumption at the time was that UNR RDE and UNR 83.08 would enter into force within 6 months of the original version of UNR 154 (i.e. before UNR 154.01)</a:t>
            </a:r>
            <a:endParaRPr lang="en-GB" dirty="0"/>
          </a:p>
        </p:txBody>
      </p:sp>
      <p:pic>
        <p:nvPicPr>
          <p:cNvPr id="4" name="Grafik 3"/>
          <p:cNvPicPr>
            <a:picLocks noChangeAspect="1"/>
          </p:cNvPicPr>
          <p:nvPr/>
        </p:nvPicPr>
        <p:blipFill>
          <a:blip r:embed="rId2"/>
          <a:stretch>
            <a:fillRect/>
          </a:stretch>
        </p:blipFill>
        <p:spPr>
          <a:xfrm>
            <a:off x="2118911" y="2464218"/>
            <a:ext cx="7954178" cy="1338549"/>
          </a:xfrm>
          <a:prstGeom prst="rect">
            <a:avLst/>
          </a:prstGeom>
        </p:spPr>
      </p:pic>
      <p:pic>
        <p:nvPicPr>
          <p:cNvPr id="5" name="Grafik 4"/>
          <p:cNvPicPr>
            <a:picLocks noChangeAspect="1"/>
          </p:cNvPicPr>
          <p:nvPr/>
        </p:nvPicPr>
        <p:blipFill>
          <a:blip r:embed="rId3"/>
          <a:stretch>
            <a:fillRect/>
          </a:stretch>
        </p:blipFill>
        <p:spPr>
          <a:xfrm>
            <a:off x="2009278" y="3883849"/>
            <a:ext cx="8262651" cy="1443210"/>
          </a:xfrm>
          <a:prstGeom prst="rect">
            <a:avLst/>
          </a:prstGeom>
        </p:spPr>
      </p:pic>
    </p:spTree>
    <p:extLst>
      <p:ext uri="{BB962C8B-B14F-4D97-AF65-F5344CB8AC3E}">
        <p14:creationId xmlns:p14="http://schemas.microsoft.com/office/powerpoint/2010/main" val="21126817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Removal of UNR 154 and RDE from candidate list for R0 – Current situation</a:t>
            </a:r>
            <a:endParaRPr lang="en-GB" dirty="0"/>
          </a:p>
        </p:txBody>
      </p:sp>
      <p:sp>
        <p:nvSpPr>
          <p:cNvPr id="3" name="Inhaltsplatzhalter 2"/>
          <p:cNvSpPr>
            <a:spLocks noGrp="1"/>
          </p:cNvSpPr>
          <p:nvPr>
            <p:ph idx="1"/>
          </p:nvPr>
        </p:nvSpPr>
        <p:spPr/>
        <p:txBody>
          <a:bodyPr>
            <a:normAutofit/>
          </a:bodyPr>
          <a:lstStyle/>
          <a:p>
            <a:r>
              <a:rPr lang="en-GB" dirty="0" smtClean="0"/>
              <a:t>UNR RDE was removed from the agenda of WP.29 182 (Nov. 2020) awaiting resolution of an element in square brackets.</a:t>
            </a:r>
          </a:p>
          <a:p>
            <a:r>
              <a:rPr lang="en-GB" dirty="0" smtClean="0"/>
              <a:t>UNR 83.08 has yet to be adopted by GRPE</a:t>
            </a:r>
          </a:p>
          <a:p>
            <a:r>
              <a:rPr lang="en-GB" dirty="0" smtClean="0"/>
              <a:t>As there are interconnections between the three Regulations, GRPE cannot foresee UNR 154 and UNR RDE being individually suitable for inclusion in UNR 0 and therefore requests their removal from the list of candidates for Phase 2.</a:t>
            </a:r>
          </a:p>
        </p:txBody>
      </p:sp>
    </p:spTree>
    <p:extLst>
      <p:ext uri="{BB962C8B-B14F-4D97-AF65-F5344CB8AC3E}">
        <p14:creationId xmlns:p14="http://schemas.microsoft.com/office/powerpoint/2010/main" val="41360514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Inclusion of „whole vehicle“ requirements in UNR 0</a:t>
            </a:r>
            <a:endParaRPr lang="en-GB" dirty="0"/>
          </a:p>
        </p:txBody>
      </p:sp>
      <p:sp>
        <p:nvSpPr>
          <p:cNvPr id="3" name="Inhaltsplatzhalter 2"/>
          <p:cNvSpPr>
            <a:spLocks noGrp="1"/>
          </p:cNvSpPr>
          <p:nvPr>
            <p:ph idx="1"/>
          </p:nvPr>
        </p:nvSpPr>
        <p:spPr/>
        <p:txBody>
          <a:bodyPr>
            <a:normAutofit fontScale="85000" lnSpcReduction="10000"/>
          </a:bodyPr>
          <a:lstStyle/>
          <a:p>
            <a:r>
              <a:rPr lang="en-GB" dirty="0" smtClean="0"/>
              <a:t>EU Regulation 2018/858 (The Framework Regulation) contains some technical requirements in addition to describing Whole Vehicle Type Approval e.g. „Repair and Maintenance Information“ (</a:t>
            </a:r>
            <a:r>
              <a:rPr lang="en-GB" dirty="0" err="1" smtClean="0"/>
              <a:t>RMI</a:t>
            </a:r>
            <a:r>
              <a:rPr lang="en-GB" dirty="0" smtClean="0"/>
              <a:t>)</a:t>
            </a:r>
          </a:p>
          <a:p>
            <a:r>
              <a:rPr lang="en-GB" dirty="0" smtClean="0"/>
              <a:t>As this subject has been recently moved from EU emissions legislation into the Framework Regulation, a mirroring of the EU type Approval process would suggest it‘s inclusion in UNR 0</a:t>
            </a:r>
          </a:p>
          <a:p>
            <a:r>
              <a:rPr lang="en-US" dirty="0" smtClean="0"/>
              <a:t>For the EU it would be a long term desire to introduce access to vehicle OBD/</a:t>
            </a:r>
            <a:r>
              <a:rPr lang="en-US" dirty="0" err="1" smtClean="0"/>
              <a:t>RMI</a:t>
            </a:r>
            <a:r>
              <a:rPr lang="en-US" dirty="0" smtClean="0"/>
              <a:t> provisions at whole vehicle level, no concrete actions have been taken at this point. For the time being such provisions would remain in the existing emission </a:t>
            </a:r>
            <a:r>
              <a:rPr lang="en-US" dirty="0" err="1" smtClean="0"/>
              <a:t>UNRs</a:t>
            </a:r>
            <a:r>
              <a:rPr lang="en-US" dirty="0" smtClean="0"/>
              <a:t>. For </a:t>
            </a:r>
            <a:r>
              <a:rPr lang="en-US" dirty="0" err="1" smtClean="0"/>
              <a:t>LDV</a:t>
            </a:r>
            <a:r>
              <a:rPr lang="en-US" dirty="0" smtClean="0"/>
              <a:t> these requirements will remain in UNR83, as these have not been introduced in UNR154. And for </a:t>
            </a:r>
            <a:r>
              <a:rPr lang="en-US" dirty="0" err="1" smtClean="0"/>
              <a:t>HDV</a:t>
            </a:r>
            <a:r>
              <a:rPr lang="en-US" dirty="0" smtClean="0"/>
              <a:t> these requirements remain in UNR49.</a:t>
            </a:r>
          </a:p>
          <a:p>
            <a:r>
              <a:rPr lang="en-GB" dirty="0" smtClean="0"/>
              <a:t>GRPE would like the opinions of IWG IWVTA regarding this and if it is seen as undesirable, any alternative suggestions.</a:t>
            </a:r>
          </a:p>
        </p:txBody>
      </p:sp>
    </p:spTree>
    <p:extLst>
      <p:ext uri="{BB962C8B-B14F-4D97-AF65-F5344CB8AC3E}">
        <p14:creationId xmlns:p14="http://schemas.microsoft.com/office/powerpoint/2010/main" val="2096922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Back up: Transitional Provision in UNR 154:</a:t>
            </a:r>
            <a:endParaRPr lang="en-GB" dirty="0"/>
          </a:p>
        </p:txBody>
      </p:sp>
      <p:sp>
        <p:nvSpPr>
          <p:cNvPr id="3" name="Inhaltsplatzhalter 2"/>
          <p:cNvSpPr>
            <a:spLocks noGrp="1"/>
          </p:cNvSpPr>
          <p:nvPr>
            <p:ph idx="1"/>
          </p:nvPr>
        </p:nvSpPr>
        <p:spPr/>
        <p:txBody>
          <a:bodyPr>
            <a:normAutofit fontScale="92500" lnSpcReduction="20000"/>
          </a:bodyPr>
          <a:lstStyle/>
          <a:p>
            <a:pPr marL="0" indent="0">
              <a:buNone/>
            </a:pPr>
            <a:r>
              <a:rPr lang="en-US" dirty="0"/>
              <a:t>For information </a:t>
            </a:r>
            <a:r>
              <a:rPr lang="en-US" dirty="0" smtClean="0"/>
              <a:t>the discussion regarding the inclusion of R154 in R0 </a:t>
            </a:r>
            <a:r>
              <a:rPr lang="en-US" dirty="0"/>
              <a:t>raises some questions regarding the obligations of Contacting parties and highlights a possible requirement to update the transitional provisions in UNR 154 (also drafted under that same assumption as highlighted </a:t>
            </a:r>
            <a:r>
              <a:rPr lang="en-US" dirty="0" smtClean="0"/>
              <a:t>before)</a:t>
            </a:r>
          </a:p>
          <a:p>
            <a:pPr marL="0" indent="0">
              <a:buNone/>
            </a:pPr>
            <a:endParaRPr lang="en-US" dirty="0"/>
          </a:p>
          <a:p>
            <a:pPr marL="987425" indent="-987425">
              <a:buNone/>
            </a:pPr>
            <a:r>
              <a:rPr lang="en-GB" dirty="0" smtClean="0"/>
              <a:t>12.1.	As from the official date of entry into force of the 01 series of amendments to this Regulation, and by way of derogation to the obligations of Contracting Parties, the Contracting Parties applying this Regulation and also applying the 08 or a later series of amendments to Regulation No. 83 may refuse to accept type approvals granted on the basis of this Regulation which are not accompanied by an approval to the 08 or a later series of amendments to Regulation No. 83.</a:t>
            </a:r>
          </a:p>
        </p:txBody>
      </p:sp>
    </p:spTree>
    <p:extLst>
      <p:ext uri="{BB962C8B-B14F-4D97-AF65-F5344CB8AC3E}">
        <p14:creationId xmlns:p14="http://schemas.microsoft.com/office/powerpoint/2010/main" val="3327751530"/>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469</Words>
  <Application>Microsoft Office PowerPoint</Application>
  <PresentationFormat>ワイド画面</PresentationFormat>
  <Paragraphs>28</Paragraphs>
  <Slides>6</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6</vt:i4>
      </vt:variant>
    </vt:vector>
  </HeadingPairs>
  <TitlesOfParts>
    <vt:vector size="10" baseType="lpstr">
      <vt:lpstr>Arial</vt:lpstr>
      <vt:lpstr>Calibri</vt:lpstr>
      <vt:lpstr>Calibri Light</vt:lpstr>
      <vt:lpstr>Office</vt:lpstr>
      <vt:lpstr>GRPE Ambassador Input to IWG IWVTA #35</vt:lpstr>
      <vt:lpstr>Decisions of GRPE 82 (January 2021)</vt:lpstr>
      <vt:lpstr>Removal of UNR 154 and RDE from candidate list for R0 - Background</vt:lpstr>
      <vt:lpstr>Removal of UNR 154 and RDE from candidate list for R0 – Current situation</vt:lpstr>
      <vt:lpstr>Inclusion of „whole vehicle“ requirements in UNR 0</vt:lpstr>
      <vt:lpstr>Back up: Transitional Provision in UNR 154:</vt:lpstr>
    </vt:vector>
  </TitlesOfParts>
  <Company>Volkswagen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GRPE Ambassador Input to IWG IWVTA #35</dc:title>
  <dc:creator>OICA</dc:creator>
  <cp:lastModifiedBy>Oshita, Ryuzo/大下 隆三</cp:lastModifiedBy>
  <cp:revision>12</cp:revision>
  <dcterms:created xsi:type="dcterms:W3CDTF">2021-02-17T12:14:19Z</dcterms:created>
  <dcterms:modified xsi:type="dcterms:W3CDTF">2021-02-25T23:26:53Z</dcterms:modified>
</cp:coreProperties>
</file>