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57" r:id="rId5"/>
    <p:sldId id="351" r:id="rId6"/>
    <p:sldId id="339" r:id="rId7"/>
    <p:sldId id="340" r:id="rId8"/>
    <p:sldId id="350" r:id="rId9"/>
  </p:sldIdLst>
  <p:sldSz cx="9144000" cy="6858000" type="screen4x3"/>
  <p:notesSz cx="6858000" cy="9144000"/>
  <p:defaultTextStyle>
    <a:defPPr>
      <a:defRPr lang="it-IT"/>
    </a:defPPr>
    <a:lvl1pPr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Terburg" initials="B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CC00"/>
    <a:srgbClr val="D205FB"/>
    <a:srgbClr val="FC6204"/>
    <a:srgbClr val="FB8605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05DB8F-3DAD-4CCF-8B7C-BC8D26EEEBB8}" v="4" dt="2021-01-05T09:38:31.2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39" autoAdjust="0"/>
    <p:restoredTop sz="93957" autoAdjust="0"/>
  </p:normalViewPr>
  <p:slideViewPr>
    <p:cSldViewPr>
      <p:cViewPr varScale="1">
        <p:scale>
          <a:sx n="106" d="100"/>
          <a:sy n="106" d="100"/>
        </p:scale>
        <p:origin x="1734" y="102"/>
      </p:cViewPr>
      <p:guideLst>
        <p:guide orient="horz" pos="9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282" y="11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athner, Dr. Philipp" userId="09f7c899-ff69-4bdb-82cd-0b9d127b4d3d" providerId="ADAL" clId="{3449D6EB-BA6D-4AEE-BDFD-BBF7BF1D2E2D}"/>
    <pc:docChg chg="modSld">
      <pc:chgData name="Plathner, Dr. Philipp" userId="09f7c899-ff69-4bdb-82cd-0b9d127b4d3d" providerId="ADAL" clId="{3449D6EB-BA6D-4AEE-BDFD-BBF7BF1D2E2D}" dt="2021-01-05T09:39:08.294" v="62" actId="790"/>
      <pc:docMkLst>
        <pc:docMk/>
      </pc:docMkLst>
      <pc:sldChg chg="modSp">
        <pc:chgData name="Plathner, Dr. Philipp" userId="09f7c899-ff69-4bdb-82cd-0b9d127b4d3d" providerId="ADAL" clId="{3449D6EB-BA6D-4AEE-BDFD-BBF7BF1D2E2D}" dt="2021-01-05T09:39:08.294" v="62" actId="790"/>
        <pc:sldMkLst>
          <pc:docMk/>
          <pc:sldMk cId="0" sldId="257"/>
        </pc:sldMkLst>
        <pc:spChg chg="mod">
          <ac:chgData name="Plathner, Dr. Philipp" userId="09f7c899-ff69-4bdb-82cd-0b9d127b4d3d" providerId="ADAL" clId="{3449D6EB-BA6D-4AEE-BDFD-BBF7BF1D2E2D}" dt="2021-01-05T09:37:26.077" v="15" actId="208"/>
          <ac:spMkLst>
            <pc:docMk/>
            <pc:sldMk cId="0" sldId="257"/>
            <ac:spMk id="2" creationId="{C1E472D6-55BC-43B7-823F-681C3D9B27F0}"/>
          </ac:spMkLst>
        </pc:spChg>
        <pc:spChg chg="mod">
          <ac:chgData name="Plathner, Dr. Philipp" userId="09f7c899-ff69-4bdb-82cd-0b9d127b4d3d" providerId="ADAL" clId="{3449D6EB-BA6D-4AEE-BDFD-BBF7BF1D2E2D}" dt="2021-01-05T09:39:08.294" v="62" actId="790"/>
          <ac:spMkLst>
            <pc:docMk/>
            <pc:sldMk cId="0" sldId="257"/>
            <ac:spMk id="7" creationId="{00000000-0000-0000-0000-000000000000}"/>
          </ac:spMkLst>
        </pc:spChg>
      </pc:sldChg>
      <pc:sldChg chg="modSp">
        <pc:chgData name="Plathner, Dr. Philipp" userId="09f7c899-ff69-4bdb-82cd-0b9d127b4d3d" providerId="ADAL" clId="{3449D6EB-BA6D-4AEE-BDFD-BBF7BF1D2E2D}" dt="2021-01-05T09:38:31.204" v="61" actId="207"/>
        <pc:sldMkLst>
          <pc:docMk/>
          <pc:sldMk cId="137873741" sldId="339"/>
        </pc:sldMkLst>
        <pc:spChg chg="mod">
          <ac:chgData name="Plathner, Dr. Philipp" userId="09f7c899-ff69-4bdb-82cd-0b9d127b4d3d" providerId="ADAL" clId="{3449D6EB-BA6D-4AEE-BDFD-BBF7BF1D2E2D}" dt="2021-01-05T09:38:31.204" v="61" actId="207"/>
          <ac:spMkLst>
            <pc:docMk/>
            <pc:sldMk cId="137873741" sldId="339"/>
            <ac:spMk id="2" creationId="{00000000-0000-0000-0000-000000000000}"/>
          </ac:spMkLst>
        </pc:spChg>
      </pc:sldChg>
      <pc:sldChg chg="modSp">
        <pc:chgData name="Plathner, Dr. Philipp" userId="09f7c899-ff69-4bdb-82cd-0b9d127b4d3d" providerId="ADAL" clId="{3449D6EB-BA6D-4AEE-BDFD-BBF7BF1D2E2D}" dt="2021-01-05T09:38:17.484" v="55" actId="207"/>
        <pc:sldMkLst>
          <pc:docMk/>
          <pc:sldMk cId="681762104" sldId="340"/>
        </pc:sldMkLst>
        <pc:spChg chg="mod">
          <ac:chgData name="Plathner, Dr. Philipp" userId="09f7c899-ff69-4bdb-82cd-0b9d127b4d3d" providerId="ADAL" clId="{3449D6EB-BA6D-4AEE-BDFD-BBF7BF1D2E2D}" dt="2021-01-05T09:38:17.484" v="55" actId="207"/>
          <ac:spMkLst>
            <pc:docMk/>
            <pc:sldMk cId="681762104" sldId="340"/>
            <ac:spMk id="2" creationId="{00000000-0000-0000-0000-000000000000}"/>
          </ac:spMkLst>
        </pc:spChg>
      </pc:sldChg>
      <pc:sldChg chg="modSp">
        <pc:chgData name="Plathner, Dr. Philipp" userId="09f7c899-ff69-4bdb-82cd-0b9d127b4d3d" providerId="ADAL" clId="{3449D6EB-BA6D-4AEE-BDFD-BBF7BF1D2E2D}" dt="2021-01-05T09:37:53.748" v="39" actId="207"/>
        <pc:sldMkLst>
          <pc:docMk/>
          <pc:sldMk cId="2298962286" sldId="351"/>
        </pc:sldMkLst>
        <pc:spChg chg="mod">
          <ac:chgData name="Plathner, Dr. Philipp" userId="09f7c899-ff69-4bdb-82cd-0b9d127b4d3d" providerId="ADAL" clId="{3449D6EB-BA6D-4AEE-BDFD-BBF7BF1D2E2D}" dt="2021-01-05T09:37:53.748" v="39" actId="207"/>
          <ac:spMkLst>
            <pc:docMk/>
            <pc:sldMk cId="2298962286" sldId="351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C4B4F730-E3AC-4E37-9973-8AB243ECB66C}" type="slidenum">
              <a:rPr lang="it-IT"/>
              <a:pPr>
                <a:defRPr/>
              </a:pPr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269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4F730-E3AC-4E37-9973-8AB243ECB66C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7226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4F730-E3AC-4E37-9973-8AB243ECB66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442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4F730-E3AC-4E37-9973-8AB243ECB66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3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10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6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it-IT" dirty="0">
                <a:latin typeface="Calibri" pitchFamily="34" charset="0"/>
              </a:rPr>
              <a:t>GTB Document LS-xxxx</a:t>
            </a:r>
            <a:endParaRPr lang="it-IT" dirty="0">
              <a:solidFill>
                <a:srgbClr val="FF0000"/>
              </a:solidFill>
              <a:latin typeface="Calibri" pitchFamily="34" charset="0"/>
            </a:endParaRPr>
          </a:p>
          <a:p>
            <a:endParaRPr lang="it-IT" sz="1400" dirty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86DD45E-0221-4ACF-A69C-65A61901C5D4}" type="slidenum">
              <a:rPr lang="it-IT"/>
              <a:pPr>
                <a:defRPr/>
              </a:pPr>
              <a:t>‹Nr.›</a:t>
            </a:fld>
            <a:endParaRPr lang="it-IT"/>
          </a:p>
        </p:txBody>
      </p:sp>
      <p:cxnSp>
        <p:nvCxnSpPr>
          <p:cNvPr id="1032" name="Straight Connector 10"/>
          <p:cNvCxnSpPr>
            <a:cxnSpLocks noChangeShapeType="1"/>
          </p:cNvCxnSpPr>
          <p:nvPr userDrawn="1"/>
        </p:nvCxnSpPr>
        <p:spPr bwMode="auto">
          <a:xfrm>
            <a:off x="0" y="6172200"/>
            <a:ext cx="152400" cy="0"/>
          </a:xfrm>
          <a:prstGeom prst="line">
            <a:avLst/>
          </a:prstGeom>
          <a:noFill/>
          <a:ln w="9525" algn="ctr">
            <a:solidFill>
              <a:srgbClr val="333399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7" r:id="rId1"/>
    <p:sldLayoutId id="2147484938" r:id="rId2"/>
    <p:sldLayoutId id="2147484939" r:id="rId3"/>
    <p:sldLayoutId id="2147484940" r:id="rId4"/>
    <p:sldLayoutId id="2147484941" r:id="rId5"/>
    <p:sldLayoutId id="2147484942" r:id="rId6"/>
    <p:sldLayoutId id="2147484943" r:id="rId7"/>
    <p:sldLayoutId id="2147484944" r:id="rId8"/>
    <p:sldLayoutId id="2147484945" r:id="rId9"/>
    <p:sldLayoutId id="2147484946" r:id="rId10"/>
    <p:sldLayoutId id="2147484947" r:id="rId11"/>
    <p:sldLayoutId id="2147484948" r:id="rId12"/>
    <p:sldLayoutId id="2147484949" r:id="rId13"/>
    <p:sldLayoutId id="2147484950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720700" y="2744924"/>
            <a:ext cx="5336717" cy="21852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b="1" dirty="0">
                <a:ln w="0"/>
                <a:latin typeface="+mn-lt"/>
              </a:rPr>
              <a:t>LEDr Light Sources </a:t>
            </a:r>
          </a:p>
          <a:p>
            <a:pPr algn="ctr"/>
            <a:r>
              <a:rPr lang="en-GB" b="1" dirty="0">
                <a:ln w="0"/>
                <a:latin typeface="+mn-lt"/>
              </a:rPr>
              <a:t>Equivalence Report for C5W LEDr</a:t>
            </a:r>
          </a:p>
          <a:p>
            <a:pPr algn="ctr"/>
            <a:r>
              <a:rPr lang="en-GB" cap="none" spc="0" dirty="0">
                <a:ln w="0"/>
                <a:latin typeface="+mn-lt"/>
              </a:rPr>
              <a:t>In support of document TFSR-15-05</a:t>
            </a:r>
          </a:p>
          <a:p>
            <a:pPr algn="ctr"/>
            <a:endParaRPr lang="en-GB" sz="1600" dirty="0">
              <a:ln w="0"/>
              <a:latin typeface="+mn-lt"/>
            </a:endParaRPr>
          </a:p>
          <a:p>
            <a:pPr algn="ctr"/>
            <a:r>
              <a:rPr lang="en-GB" sz="1600" dirty="0">
                <a:ln w="0"/>
                <a:solidFill>
                  <a:schemeClr val="bg1">
                    <a:lumMod val="50000"/>
                  </a:schemeClr>
                </a:solidFill>
                <a:latin typeface="+mn-lt"/>
              </a:rPr>
              <a:t>P. Plathner</a:t>
            </a:r>
          </a:p>
          <a:p>
            <a:pPr algn="ctr"/>
            <a:r>
              <a:rPr lang="en-GB" sz="1600" dirty="0">
                <a:ln w="0"/>
                <a:solidFill>
                  <a:schemeClr val="bg1">
                    <a:lumMod val="50000"/>
                  </a:schemeClr>
                </a:solidFill>
                <a:latin typeface="+mn-lt"/>
              </a:rPr>
              <a:t>5 January 2021</a:t>
            </a:r>
          </a:p>
          <a:p>
            <a:pPr algn="ctr"/>
            <a:endParaRPr lang="de-DE" sz="1600" dirty="0">
              <a:ln w="0"/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1E472D6-55BC-43B7-823F-681C3D9B27F0}"/>
              </a:ext>
            </a:extLst>
          </p:cNvPr>
          <p:cNvSpPr txBox="1"/>
          <p:nvPr/>
        </p:nvSpPr>
        <p:spPr>
          <a:xfrm>
            <a:off x="6804248" y="584684"/>
            <a:ext cx="14542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TFSR-15-06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500100"/>
          </a:xfrm>
        </p:spPr>
        <p:txBody>
          <a:bodyPr/>
          <a:lstStyle/>
          <a:p>
            <a:r>
              <a:rPr lang="en-US" sz="2000" dirty="0"/>
              <a:t>Checklist for Equivalence of Parameters </a:t>
            </a:r>
            <a:r>
              <a:rPr lang="en-US" sz="1800" dirty="0"/>
              <a:t>C5W LEDr (12V)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10698" y="836712"/>
            <a:ext cx="7522604" cy="5868888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u="sng" dirty="0"/>
              <a:t>Parameters</a:t>
            </a:r>
            <a:r>
              <a:rPr lang="en-GB" sz="1100" dirty="0"/>
              <a:t>		</a:t>
            </a:r>
            <a:r>
              <a:rPr lang="en-GB" sz="1100" u="sng" dirty="0"/>
              <a:t>Check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3.1.	Parameters with the same values	</a:t>
            </a:r>
          </a:p>
          <a:p>
            <a:pPr marL="0" indent="0">
              <a:buNone/>
              <a:tabLst>
                <a:tab pos="352425" algn="l"/>
                <a:tab pos="1071563" algn="l"/>
                <a:tab pos="6456363" algn="r"/>
              </a:tabLst>
            </a:pPr>
            <a:r>
              <a:rPr lang="en-GB" sz="1100" dirty="0"/>
              <a:t>	3.1.1.	Cap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3.1.2.	Maximum lamp outline dimensions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3.1.3.	Electrical connector	</a:t>
            </a:r>
            <a:r>
              <a:rPr lang="en-US" sz="1100" i="1" dirty="0"/>
              <a:t>  </a:t>
            </a:r>
            <a:r>
              <a:rPr lang="de-DE" sz="1100" i="1" dirty="0">
                <a:sym typeface="Wingdings"/>
              </a:rPr>
              <a:t>n/a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3.1.4.	Test voltage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3.1.5.	Objective luminous flux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3.1.6.	Colour of emitted light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3.1.7.	Light centre length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3.1.8.	Distortion free zone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3.2.	Parameters with similar values	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3.2.1.	Normalized luminous intensity distribution	</a:t>
            </a:r>
            <a:r>
              <a:rPr lang="en-GB" sz="1100" i="1" dirty="0"/>
              <a:t>see page 3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3.2.2.	Size and position of the light-emitting-area	 </a:t>
            </a:r>
            <a:r>
              <a:rPr lang="en-GB" sz="1100" i="1" dirty="0"/>
              <a:t>see page 4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3.2.3.	Homogeneity of the light-emitting-area	 see page 4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3.2.4.	Contrast of the light emitting area	</a:t>
            </a:r>
            <a:r>
              <a:rPr lang="en-GB" sz="1100" dirty="0">
                <a:solidFill>
                  <a:srgbClr val="FF0000"/>
                </a:solidFill>
              </a:rPr>
              <a:t> </a:t>
            </a:r>
            <a:r>
              <a:rPr lang="de-DE" sz="1100" i="1" dirty="0">
                <a:sym typeface="Wingdings"/>
              </a:rPr>
              <a:t>n/a </a:t>
            </a:r>
            <a:endParaRPr lang="en-GB" sz="1100" i="1" dirty="0">
              <a:sym typeface="Wingdings"/>
            </a:endParaRP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>
                <a:sym typeface="Wingdings"/>
              </a:rPr>
              <a:t>3.3.</a:t>
            </a:r>
            <a:r>
              <a:rPr lang="en-GB" sz="1100" i="1" dirty="0">
                <a:sym typeface="Wingdings"/>
              </a:rPr>
              <a:t>	</a:t>
            </a:r>
            <a:r>
              <a:rPr lang="en-GB" sz="1100" dirty="0"/>
              <a:t>Parameters with different values	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3.3.1.	Electrical power consumption	</a:t>
            </a:r>
            <a:r>
              <a:rPr lang="en-GB" sz="1100" i="1" dirty="0"/>
              <a:t>2.0 W max (HE) / 2.5 W min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3.3.2.	</a:t>
            </a:r>
            <a:r>
              <a:rPr lang="en-US" sz="1100" dirty="0"/>
              <a:t>Dependency of the luminous flux on the applied voltage (range)</a:t>
            </a:r>
            <a:r>
              <a:rPr lang="en-GB" sz="1100" dirty="0"/>
              <a:t>	</a:t>
            </a:r>
            <a:r>
              <a:rPr lang="de-DE" sz="1100" i="1" dirty="0">
                <a:solidFill>
                  <a:srgbClr val="FF0000"/>
                </a:solidFill>
                <a:latin typeface="Symbol" pitchFamily="18" charset="2"/>
                <a:sym typeface="Wingdings"/>
              </a:rPr>
              <a:t>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3.3.3.	</a:t>
            </a:r>
            <a:r>
              <a:rPr lang="en-US" sz="1100" dirty="0"/>
              <a:t>Dependency of the luminous flux on elevated ambient temperatures 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3.3.4.	Cap temperature	75°C max, see page 5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3.3.5.	The spectral content	</a:t>
            </a:r>
            <a:r>
              <a:rPr lang="en-US" sz="1100" i="1" dirty="0"/>
              <a:t>  n/a 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3.4.	Additional parameters	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3.4.1.	Thermal run-up behaviour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 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3.4.2.1	</a:t>
            </a:r>
            <a:r>
              <a:rPr lang="en-US" sz="1100" dirty="0"/>
              <a:t>PWM operation to stabilize the applied voltage 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US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US" sz="1100" dirty="0"/>
              <a:t>	3.4.2.2	PWM operation to dim light sources	n/a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US" sz="1100" dirty="0"/>
              <a:t>	3.4.3	Polarity</a:t>
            </a:r>
            <a:r>
              <a:rPr lang="en-GB" sz="1100" dirty="0"/>
              <a:t>	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GB" sz="1100" dirty="0"/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Requirements regarding failure detection</a:t>
            </a: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/>
              <a:t>	4.1	Failure detection	150 mA min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 </a:t>
            </a:r>
            <a:endParaRPr lang="en-GB" sz="1100" dirty="0">
              <a:sym typeface="Wingdings"/>
            </a:endParaRPr>
          </a:p>
          <a:p>
            <a:pPr marL="0" indent="0">
              <a:buNone/>
              <a:tabLst>
                <a:tab pos="352425" algn="l"/>
                <a:tab pos="1071563" algn="l"/>
                <a:tab pos="6453188" algn="r"/>
              </a:tabLst>
            </a:pPr>
            <a:r>
              <a:rPr lang="en-GB" sz="1100" dirty="0">
                <a:sym typeface="Wingdings"/>
              </a:rPr>
              <a:t>	</a:t>
            </a:r>
            <a:r>
              <a:rPr lang="en-GB" sz="1100" dirty="0"/>
              <a:t>4.2	Failure behaviour	</a:t>
            </a:r>
            <a:r>
              <a:rPr lang="en-US" sz="1100" i="1" dirty="0">
                <a:sym typeface="Wingdings"/>
              </a:rPr>
              <a:t>below 10 mA (12V) </a:t>
            </a:r>
            <a:r>
              <a:rPr lang="en-GB" sz="1100" i="1" dirty="0"/>
              <a:t> </a:t>
            </a:r>
            <a:r>
              <a:rPr lang="de-DE" sz="1100" dirty="0">
                <a:solidFill>
                  <a:srgbClr val="00B050"/>
                </a:solidFill>
                <a:latin typeface="Symbol" pitchFamily="18" charset="2"/>
                <a:sym typeface="Wingdings"/>
              </a:rPr>
              <a:t></a:t>
            </a:r>
            <a:endParaRPr lang="en-US" sz="11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298962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Normalised</a:t>
            </a:r>
            <a:r>
              <a:rPr lang="en-US" dirty="0"/>
              <a:t> Intensity Distribution </a:t>
            </a:r>
            <a:br>
              <a:rPr lang="en-US" dirty="0"/>
            </a:br>
            <a:r>
              <a:rPr lang="en-US" dirty="0"/>
              <a:t>C5W (incandescent lamp)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16578"/>
            <a:ext cx="6905241" cy="446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5"/>
          <p:cNvSpPr txBox="1"/>
          <p:nvPr/>
        </p:nvSpPr>
        <p:spPr>
          <a:xfrm>
            <a:off x="7732825" y="343412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+mn-lt"/>
              </a:rPr>
              <a:t>C0</a:t>
            </a:r>
          </a:p>
        </p:txBody>
      </p:sp>
    </p:spTree>
    <p:extLst>
      <p:ext uri="{BB962C8B-B14F-4D97-AF65-F5344CB8AC3E}">
        <p14:creationId xmlns:p14="http://schemas.microsoft.com/office/powerpoint/2010/main" val="13787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Size, Position and Homogeneity of the Light-Emitting-Area C5W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442" y="1369406"/>
            <a:ext cx="7701994" cy="472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6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23E8431-35F4-4F76-9060-D9CFC3E3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Cap temperature (incandescent lamp)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1EAFC2-E7F2-4255-B95D-874CBD6CD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DE9C68-5C52-4B1A-97F1-512814E144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15" t="20619" r="47538"/>
          <a:stretch/>
        </p:blipFill>
        <p:spPr>
          <a:xfrm>
            <a:off x="2792524" y="1803946"/>
            <a:ext cx="2895600" cy="217652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2B939D3-AA74-49EB-B118-EA87D70F48BA}"/>
              </a:ext>
            </a:extLst>
          </p:cNvPr>
          <p:cNvSpPr txBox="1"/>
          <p:nvPr/>
        </p:nvSpPr>
        <p:spPr>
          <a:xfrm>
            <a:off x="1367644" y="4797152"/>
            <a:ext cx="3401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MP1: Free burning 85°C</a:t>
            </a:r>
          </a:p>
          <a:p>
            <a:pPr algn="l"/>
            <a:r>
              <a:rPr lang="en-GB" dirty="0"/>
              <a:t>MP2:  Free burning 75°C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103737E-67D9-494E-9A9A-A48121EAB87C}"/>
              </a:ext>
            </a:extLst>
          </p:cNvPr>
          <p:cNvSpPr txBox="1"/>
          <p:nvPr/>
        </p:nvSpPr>
        <p:spPr>
          <a:xfrm>
            <a:off x="5590474" y="1373368"/>
            <a:ext cx="784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MP1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1128D51-0C70-4134-AB6B-BA5709328221}"/>
              </a:ext>
            </a:extLst>
          </p:cNvPr>
          <p:cNvSpPr txBox="1"/>
          <p:nvPr/>
        </p:nvSpPr>
        <p:spPr>
          <a:xfrm>
            <a:off x="5688124" y="1938715"/>
            <a:ext cx="784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MP2</a:t>
            </a:r>
          </a:p>
        </p:txBody>
      </p:sp>
    </p:spTree>
    <p:extLst>
      <p:ext uri="{BB962C8B-B14F-4D97-AF65-F5344CB8AC3E}">
        <p14:creationId xmlns:p14="http://schemas.microsoft.com/office/powerpoint/2010/main" val="112830423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4A7EB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4A7EB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F7847627A084996C0CDD8261652C3" ma:contentTypeVersion="13" ma:contentTypeDescription="Create a new document." ma:contentTypeScope="" ma:versionID="3869b89f685f6487c516d3b551b43daa">
  <xsd:schema xmlns:xsd="http://www.w3.org/2001/XMLSchema" xmlns:xs="http://www.w3.org/2001/XMLSchema" xmlns:p="http://schemas.microsoft.com/office/2006/metadata/properties" xmlns:ns3="5a07457b-da3d-47e1-9f6e-47d86a57261a" xmlns:ns4="3c5cc0ae-4f24-4e2b-aa26-757cfaf3c87b" targetNamespace="http://schemas.microsoft.com/office/2006/metadata/properties" ma:root="true" ma:fieldsID="9769ddc3e54b9d4c0d8f8ea107a528a0" ns3:_="" ns4:_="">
    <xsd:import namespace="5a07457b-da3d-47e1-9f6e-47d86a57261a"/>
    <xsd:import namespace="3c5cc0ae-4f24-4e2b-aa26-757cfaf3c87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07457b-da3d-47e1-9f6e-47d86a57261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5cc0ae-4f24-4e2b-aa26-757cfaf3c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DC4E3D-E4DE-4BEA-A4BB-0DB584E039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2E7D7B-518D-4D92-863B-406A7D874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07457b-da3d-47e1-9f6e-47d86a57261a"/>
    <ds:schemaRef ds:uri="3c5cc0ae-4f24-4e2b-aa26-757cfaf3c8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5CB762-1392-4019-B1CB-EE698709943C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5a07457b-da3d-47e1-9f6e-47d86a57261a"/>
    <ds:schemaRef ds:uri="http://purl.org/dc/elements/1.1/"/>
    <ds:schemaRef ds:uri="http://schemas.microsoft.com/office/2006/metadata/properties"/>
    <ds:schemaRef ds:uri="3c5cc0ae-4f24-4e2b-aa26-757cfaf3c87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Bildschirmpräsentation (4:3)</PresentationFormat>
  <Paragraphs>52</Paragraphs>
  <Slides>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Symbol</vt:lpstr>
      <vt:lpstr>Tahoma</vt:lpstr>
      <vt:lpstr>Times New Roman</vt:lpstr>
      <vt:lpstr>Struttura predefinita</vt:lpstr>
      <vt:lpstr>PowerPoint-Präsentation</vt:lpstr>
      <vt:lpstr>Checklist for Equivalence of Parameters C5W LEDr (12V)</vt:lpstr>
      <vt:lpstr>Normalised Intensity Distribution  C5W (incandescent lamp)</vt:lpstr>
      <vt:lpstr>Size, Position and Homogeneity of the Light-Emitting-Area C5W</vt:lpstr>
      <vt:lpstr>Cap temperature (incandescent lamp)</vt:lpstr>
    </vt:vector>
  </TitlesOfParts>
  <Company>CUNA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GTB Working Group  Light Sources</dc:title>
  <dc:subject>Progress report to GRE</dc:subject>
  <dc:creator>Ad de Visser</dc:creator>
  <cp:lastModifiedBy>Plathner, Dr. Philipp</cp:lastModifiedBy>
  <cp:revision>662</cp:revision>
  <dcterms:created xsi:type="dcterms:W3CDTF">2011-02-15T18:00:14Z</dcterms:created>
  <dcterms:modified xsi:type="dcterms:W3CDTF">2021-01-05T09:39:10Z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c8e0fde-d954-47be-ab67-d16694a3feef_Enabled">
    <vt:lpwstr>True</vt:lpwstr>
  </property>
  <property fmtid="{D5CDD505-2E9C-101B-9397-08002B2CF9AE}" pid="3" name="MSIP_Label_1c8e0fde-d954-47be-ab67-d16694a3feef_SiteId">
    <vt:lpwstr>ec1ca250-c234-4d56-a76b-7dfb9eee0c46</vt:lpwstr>
  </property>
  <property fmtid="{D5CDD505-2E9C-101B-9397-08002B2CF9AE}" pid="4" name="MSIP_Label_1c8e0fde-d954-47be-ab67-d16694a3feef_Ref">
    <vt:lpwstr>https://api.informationprotection.azure.com/api/ec1ca250-c234-4d56-a76b-7dfb9eee0c46</vt:lpwstr>
  </property>
  <property fmtid="{D5CDD505-2E9C-101B-9397-08002B2CF9AE}" pid="5" name="MSIP_Label_1c8e0fde-d954-47be-ab67-d16694a3feef_Owner">
    <vt:lpwstr>Bart.Terburg@osram.com</vt:lpwstr>
  </property>
  <property fmtid="{D5CDD505-2E9C-101B-9397-08002B2CF9AE}" pid="6" name="MSIP_Label_1c8e0fde-d954-47be-ab67-d16694a3feef_SetDate">
    <vt:lpwstr>2019-01-13T21:09:51.4260427-05:00</vt:lpwstr>
  </property>
  <property fmtid="{D5CDD505-2E9C-101B-9397-08002B2CF9AE}" pid="7" name="MSIP_Label_1c8e0fde-d954-47be-ab67-d16694a3feef_Name">
    <vt:lpwstr>Internal Use</vt:lpwstr>
  </property>
  <property fmtid="{D5CDD505-2E9C-101B-9397-08002B2CF9AE}" pid="8" name="MSIP_Label_1c8e0fde-d954-47be-ab67-d16694a3feef_Application">
    <vt:lpwstr>Microsoft Azure Information Protection</vt:lpwstr>
  </property>
  <property fmtid="{D5CDD505-2E9C-101B-9397-08002B2CF9AE}" pid="9" name="MSIP_Label_1c8e0fde-d954-47be-ab67-d16694a3feef_Extended_MSFT_Method">
    <vt:lpwstr>Automatic</vt:lpwstr>
  </property>
  <property fmtid="{D5CDD505-2E9C-101B-9397-08002B2CF9AE}" pid="10" name="MSIP_Label_f9dda1df-3fca-45c7-91be-5629a3733338_Enabled">
    <vt:lpwstr>True</vt:lpwstr>
  </property>
  <property fmtid="{D5CDD505-2E9C-101B-9397-08002B2CF9AE}" pid="11" name="MSIP_Label_f9dda1df-3fca-45c7-91be-5629a3733338_SiteId">
    <vt:lpwstr>ec1ca250-c234-4d56-a76b-7dfb9eee0c46</vt:lpwstr>
  </property>
  <property fmtid="{D5CDD505-2E9C-101B-9397-08002B2CF9AE}" pid="12" name="MSIP_Label_f9dda1df-3fca-45c7-91be-5629a3733338_Ref">
    <vt:lpwstr>https://api.informationprotection.azure.com/api/ec1ca250-c234-4d56-a76b-7dfb9eee0c46</vt:lpwstr>
  </property>
  <property fmtid="{D5CDD505-2E9C-101B-9397-08002B2CF9AE}" pid="13" name="MSIP_Label_f9dda1df-3fca-45c7-91be-5629a3733338_Owner">
    <vt:lpwstr>Bart.Terburg@osram.com</vt:lpwstr>
  </property>
  <property fmtid="{D5CDD505-2E9C-101B-9397-08002B2CF9AE}" pid="14" name="MSIP_Label_f9dda1df-3fca-45c7-91be-5629a3733338_SetDate">
    <vt:lpwstr>2019-01-13T21:09:51.4260427-05:00</vt:lpwstr>
  </property>
  <property fmtid="{D5CDD505-2E9C-101B-9397-08002B2CF9AE}" pid="15" name="MSIP_Label_f9dda1df-3fca-45c7-91be-5629a3733338_Name">
    <vt:lpwstr>All employees (unprotected)</vt:lpwstr>
  </property>
  <property fmtid="{D5CDD505-2E9C-101B-9397-08002B2CF9AE}" pid="16" name="MSIP_Label_f9dda1df-3fca-45c7-91be-5629a3733338_Application">
    <vt:lpwstr>Microsoft Azure Information Protection</vt:lpwstr>
  </property>
  <property fmtid="{D5CDD505-2E9C-101B-9397-08002B2CF9AE}" pid="17" name="MSIP_Label_f9dda1df-3fca-45c7-91be-5629a3733338_Extended_MSFT_Method">
    <vt:lpwstr>Automatic</vt:lpwstr>
  </property>
  <property fmtid="{D5CDD505-2E9C-101B-9397-08002B2CF9AE}" pid="18" name="MSIP_Label_f9dda1df-3fca-45c7-91be-5629a3733338_Parent">
    <vt:lpwstr>1c8e0fde-d954-47be-ab67-d16694a3feef</vt:lpwstr>
  </property>
  <property fmtid="{D5CDD505-2E9C-101B-9397-08002B2CF9AE}" pid="19" name="Sensitivity">
    <vt:lpwstr>Internal Use All employees (unprotected)</vt:lpwstr>
  </property>
  <property fmtid="{D5CDD505-2E9C-101B-9397-08002B2CF9AE}" pid="20" name="ContentTypeId">
    <vt:lpwstr>0x010100FF7F7847627A084996C0CDD8261652C3</vt:lpwstr>
  </property>
</Properties>
</file>