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0A505-1B2B-4E5C-83AC-4EA41D864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C19480-097C-4CA0-A5F6-0D522F08FF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EFFC-7C77-4059-B7FC-83EBADE0C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9FE54-4849-4AC0-8323-2FD47CAD5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E865B-94E7-4955-9718-12A41D576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911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CF53A-9B6F-4D1C-997E-B29B0EE8A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493294-1D59-4365-896F-DAFA21E246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5A386-1BCE-45A4-82F7-93909D8D8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BC74B-17A4-462A-AE6C-9DA87A1F8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F4561-4C98-4878-96B5-7BBF31963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121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86B619-BD31-411F-AF84-093FF26BED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4309EC-949C-436B-8CCA-7DCE494560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74A8B-9EAD-46B7-9547-08888BB4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6E660-0593-4559-9DF4-9B7DB2B84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9ED2F-303B-4959-9F0D-0BCC538D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473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BD9E2-DCDA-4AE5-A0D8-2B1D60497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A1883-59B1-4BD4-B462-08DEA6B0A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2333A-578C-41A8-8EA5-10F2EE06B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9EB1F-87C4-4255-87E5-07FAB4216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59F86-D9E3-42E6-A521-A85084CA5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249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DA1C9-42C0-43D6-A787-C826CE10E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A9A52-9514-4507-89EA-80E566E5F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C7ADC-47B8-43D9-BF02-B79AA7A4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D3482-8DB9-4B56-8DE4-A7B24BD5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3D99-BD23-4B24-8289-25EA76E26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7735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8F713-4CB4-470C-A555-12E1F744B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3F7A4-4BA4-4FB4-AB6F-403E76EC0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BEB4C5-EDE9-4737-B83A-8FD7EFE7F2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5528C-A550-465F-AE8C-BCBD3BD62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16FB73-4ADD-4DCB-8D42-0D032FD7C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3A9EF-45A2-4A39-AE10-9E936B95E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8269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64E-B760-4F52-8B97-2D6728594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F31D1-DDA8-43CE-8E63-5FBF7F8AC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615878-B000-451D-B424-B19669ED0D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DE8083-A122-45FD-BAC6-711BDA3131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633C18-71C4-4F20-96D9-4B90AF641C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70B8C3-DF20-4CB6-BBD2-5D8E34256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110925-217E-47C3-A5DA-BE3835177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EDA512-95FE-4B61-9A54-2829FB6E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9139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44097-0BA1-467A-B4AC-D2296DD16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0DA8BD-11EC-4949-B442-54DFD84A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C687C-75C2-4C83-A01F-520D6AA0F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3AEBA-A9DF-4893-A600-CB0B53F55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2577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20AE3-3CAB-4C16-8AE9-253CCB4EC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3F0D67-2D1B-4AB9-8A2B-31AF6D7D2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33EDA-1AAF-4DB0-BED5-9EE044909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447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6BEB6-451A-4003-AA3C-1FD3F47B6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E897-A684-4B38-A6C6-BB1791EF1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BEA4F-E09D-44A3-8E60-564BC3E1F0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0D08A8-5D28-41CB-A913-AFEEA41F9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71152-12BC-4CDD-9CE3-9A732647B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164FE-EC25-40B4-A790-91C577074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3710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A64EA-C127-42B9-B309-BACB58FA1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4D7435-8560-4E7A-BF97-B386C84770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F7A91-540E-416F-988A-7934204C0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2B974-4A81-40ED-B129-5E3272A85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6C326-FA63-4CF1-9221-970613DC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63FEB3-E4C1-43EB-9615-417AAEAA9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52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4B94B-6438-4FAE-9D5F-B9EC92707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51CF-CDE3-4D4A-A8FC-81400BC32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BF9DB-E8CB-49A9-A4ED-A65B3A148C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7DDA-80C9-4D58-8C27-3125147EF59F}" type="datetimeFigureOut">
              <a:rPr lang="nb-NO" smtClean="0"/>
              <a:t>11.01.2021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410D6-E9A9-43A7-BDFD-63BF82C39A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E23AB-DD0A-43FB-B8D7-328535488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498F2-9034-4170-878B-89638077B7D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28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68399-4604-494F-9118-FF8475C7F9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IWG MU and work to be done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6F1C07-49FA-4ADD-86AE-E6D0264B20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Presentation by Chair of IWG MU at 8th session, 12 January 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C7F162-CB2E-4FB6-BAF0-AD95E5DA0693}"/>
              </a:ext>
            </a:extLst>
          </p:cNvPr>
          <p:cNvSpPr txBox="1"/>
          <p:nvPr/>
        </p:nvSpPr>
        <p:spPr>
          <a:xfrm>
            <a:off x="8191500" y="600075"/>
            <a:ext cx="2112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GRBP IWGMU-08-03</a:t>
            </a:r>
          </a:p>
        </p:txBody>
      </p:sp>
    </p:spTree>
    <p:extLst>
      <p:ext uri="{BB962C8B-B14F-4D97-AF65-F5344CB8AC3E}">
        <p14:creationId xmlns:p14="http://schemas.microsoft.com/office/powerpoint/2010/main" val="32060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E4EE-A2E9-4885-B2C5-1779B5747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IWG MU shall deliver: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4CBDD-1EBF-4454-AB41-514CC9A0C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According to Terms of Reference:</a:t>
            </a:r>
          </a:p>
          <a:p>
            <a:pPr marL="514350" indent="-514350">
              <a:buAutoNum type="arabicParenR"/>
            </a:pPr>
            <a:r>
              <a:rPr lang="en-GB" dirty="0"/>
              <a:t>A Document of Reference  (general approach how to handle measurement uncertainties)</a:t>
            </a:r>
          </a:p>
          <a:p>
            <a:pPr marL="514350" indent="-514350">
              <a:buAutoNum type="arabicParenR"/>
            </a:pPr>
            <a:r>
              <a:rPr lang="en-GB" dirty="0"/>
              <a:t>Amendments for Reg.51.03 and Reg.117 to reduce measurement uncertainties</a:t>
            </a:r>
          </a:p>
          <a:p>
            <a:pPr marL="0" indent="0">
              <a:buNone/>
            </a:pPr>
            <a:r>
              <a:rPr lang="en-GB" dirty="0"/>
              <a:t>For the 73rd session of GRBP (January 2021): Informal documents</a:t>
            </a:r>
          </a:p>
          <a:p>
            <a:pPr marL="0" indent="0">
              <a:buNone/>
            </a:pPr>
            <a:r>
              <a:rPr lang="en-GB" dirty="0"/>
              <a:t>For the 74th session (September 2021): Working documents for Reg.51 and Reg.117</a:t>
            </a:r>
          </a:p>
          <a:p>
            <a:pPr marL="0" indent="0">
              <a:buNone/>
            </a:pPr>
            <a:r>
              <a:rPr lang="en-GB" dirty="0"/>
              <a:t>For </a:t>
            </a:r>
            <a:r>
              <a:rPr lang="en-GB" dirty="0" err="1"/>
              <a:t>te</a:t>
            </a:r>
            <a:r>
              <a:rPr lang="en-GB" dirty="0"/>
              <a:t> 75th session (January 2022): Working document on general guidelines (Document of Reference)</a:t>
            </a:r>
          </a:p>
          <a:p>
            <a:pPr marL="514350" indent="-514350">
              <a:buAutoNum type="arabicParenR"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3406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28A61-3F4E-4AA1-874C-47F0CF297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done: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8EC19-23C5-4F6C-AFE1-51A945497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4150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Detailed investigation of the impact of quantities when measuring noise of M and N vehicles. Tables of statistical calculation of uncertainties for Reg.51.03 (</a:t>
            </a:r>
            <a:r>
              <a:rPr lang="en-GB" dirty="0">
                <a:solidFill>
                  <a:srgbClr val="00B0F0"/>
                </a:solidFill>
              </a:rPr>
              <a:t>IWGMU-06-02</a:t>
            </a:r>
            <a:r>
              <a:rPr lang="en-GB" dirty="0"/>
              <a:t> and </a:t>
            </a:r>
            <a:r>
              <a:rPr lang="en-GB" dirty="0">
                <a:solidFill>
                  <a:srgbClr val="00B0F0"/>
                </a:solidFill>
              </a:rPr>
              <a:t>IWGMU-07-05</a:t>
            </a:r>
            <a:r>
              <a:rPr lang="en-GB" dirty="0"/>
              <a:t>)</a:t>
            </a:r>
          </a:p>
          <a:p>
            <a:r>
              <a:rPr lang="en-GB" dirty="0"/>
              <a:t>Similar analysis for Reg.117 (</a:t>
            </a:r>
            <a:r>
              <a:rPr lang="en-GB" dirty="0">
                <a:solidFill>
                  <a:srgbClr val="00B0F0"/>
                </a:solidFill>
              </a:rPr>
              <a:t>TFMU-02-02 Rev.1 </a:t>
            </a:r>
            <a:r>
              <a:rPr lang="en-GB" dirty="0"/>
              <a:t>(ETRTO) and</a:t>
            </a:r>
            <a:r>
              <a:rPr lang="en-GB" dirty="0">
                <a:solidFill>
                  <a:srgbClr val="00B0F0"/>
                </a:solidFill>
              </a:rPr>
              <a:t>TFMU-05-04</a:t>
            </a:r>
            <a:r>
              <a:rPr lang="en-GB" dirty="0"/>
              <a:t>(Chair)), including temperature influence and aging effects (</a:t>
            </a:r>
            <a:r>
              <a:rPr lang="en-GB" dirty="0">
                <a:solidFill>
                  <a:srgbClr val="00B0F0"/>
                </a:solidFill>
              </a:rPr>
              <a:t>IWGMU-07-02</a:t>
            </a:r>
            <a:r>
              <a:rPr lang="en-GB" dirty="0"/>
              <a:t> (ETRTO)</a:t>
            </a:r>
          </a:p>
          <a:p>
            <a:r>
              <a:rPr lang="en-GB" dirty="0"/>
              <a:t>Still some open issues regarding tyres and N-vehicles (to be discussed at the 8th meeting)</a:t>
            </a:r>
          </a:p>
          <a:p>
            <a:r>
              <a:rPr lang="en-GB" dirty="0"/>
              <a:t>Draft proposal for amendments of Reg.51.03 (</a:t>
            </a:r>
            <a:r>
              <a:rPr lang="en-GB" dirty="0">
                <a:solidFill>
                  <a:srgbClr val="00B0F0"/>
                </a:solidFill>
              </a:rPr>
              <a:t>IWGMU-07-04 Rev.2 </a:t>
            </a:r>
            <a:r>
              <a:rPr lang="en-GB" dirty="0"/>
              <a:t>(OICA))</a:t>
            </a:r>
          </a:p>
          <a:p>
            <a:r>
              <a:rPr lang="en-GB" dirty="0"/>
              <a:t>Draft of Document of Reference to be discussed at the 8th meeting of IWG MU </a:t>
            </a:r>
            <a:r>
              <a:rPr lang="en-GB" dirty="0">
                <a:solidFill>
                  <a:srgbClr val="00B0F0"/>
                </a:solidFill>
              </a:rPr>
              <a:t>(IWGMU-08-02 Rev.1)</a:t>
            </a:r>
          </a:p>
          <a:p>
            <a:endParaRPr lang="en-GB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6530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EEB8E-C2EC-45C6-9D13-E6C3EAD8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0"/>
            <a:ext cx="10515600" cy="1325563"/>
          </a:xfrm>
        </p:spPr>
        <p:txBody>
          <a:bodyPr>
            <a:normAutofit/>
          </a:bodyPr>
          <a:lstStyle/>
          <a:p>
            <a:r>
              <a:rPr lang="nb-NO" sz="3600" dirty="0"/>
              <a:t>Questions: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75FDF-898F-4BCD-BCD6-A4079AE3E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253331"/>
            <a:ext cx="10515600" cy="4351338"/>
          </a:xfrm>
        </p:spPr>
        <p:txBody>
          <a:bodyPr/>
          <a:lstStyle/>
          <a:p>
            <a:r>
              <a:rPr lang="en-GB" dirty="0"/>
              <a:t>The proposals (IWGMU-07-04) for amendments to the text in Reg.51.03 (and I assume similar text will be ready for Reg.117) are meant to reduce uncertainties (like ambient conditions and test track influence). </a:t>
            </a:r>
            <a:r>
              <a:rPr lang="en-GB" i="1" dirty="0">
                <a:highlight>
                  <a:srgbClr val="FFFF00"/>
                </a:highlight>
              </a:rPr>
              <a:t>Shall we also include an annex showing the table of impact quantities and the calculated expanded uncertainty?</a:t>
            </a:r>
          </a:p>
          <a:p>
            <a:r>
              <a:rPr lang="en-GB" dirty="0"/>
              <a:t>Todays regulation (Reg.51.03) states a noise limit: x dB + 1 dB for "uncertainty". (additional 1 dB for COP</a:t>
            </a:r>
            <a:r>
              <a:rPr lang="en-GB" dirty="0">
                <a:highlight>
                  <a:srgbClr val="FFFF00"/>
                </a:highlight>
              </a:rPr>
              <a:t>). </a:t>
            </a:r>
            <a:r>
              <a:rPr lang="en-GB" i="1" dirty="0">
                <a:highlight>
                  <a:srgbClr val="FFFF00"/>
                </a:highlight>
              </a:rPr>
              <a:t>How do we implement the results of the work of IWG MU in the regulations? A new approach, like x dB (limit) + y dB (variability) + z dB (uncertainty) ?</a:t>
            </a:r>
          </a:p>
        </p:txBody>
      </p:sp>
    </p:spTree>
    <p:extLst>
      <p:ext uri="{BB962C8B-B14F-4D97-AF65-F5344CB8AC3E}">
        <p14:creationId xmlns:p14="http://schemas.microsoft.com/office/powerpoint/2010/main" val="425222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6AAF1-E353-4992-A8C0-6036381F5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73rd session of GRBP- Proposals for presentations from IWGMU: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21DEE-0F54-47DB-927C-574C5BC80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Chair - Informal documents:  </a:t>
            </a:r>
          </a:p>
          <a:p>
            <a:pPr marL="0" indent="0">
              <a:buNone/>
            </a:pPr>
            <a:r>
              <a:rPr lang="en-GB" dirty="0"/>
              <a:t> - Status report</a:t>
            </a:r>
          </a:p>
          <a:p>
            <a:pPr marL="0" indent="0">
              <a:buNone/>
            </a:pPr>
            <a:r>
              <a:rPr lang="en-GB" dirty="0"/>
              <a:t> -  Document of Reference</a:t>
            </a:r>
          </a:p>
          <a:p>
            <a:r>
              <a:rPr lang="en-GB" dirty="0"/>
              <a:t>OICA – Informal document on amendments of Reg.51.03</a:t>
            </a:r>
          </a:p>
          <a:p>
            <a:r>
              <a:rPr lang="en-GB" dirty="0"/>
              <a:t>ETRTO – Informal document on amendments of Reg.117</a:t>
            </a:r>
          </a:p>
        </p:txBody>
      </p:sp>
    </p:spTree>
    <p:extLst>
      <p:ext uri="{BB962C8B-B14F-4D97-AF65-F5344CB8AC3E}">
        <p14:creationId xmlns:p14="http://schemas.microsoft.com/office/powerpoint/2010/main" val="4087803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32D5B8-7EB1-4D98-B277-6212CBCF90B2}">
  <ds:schemaRefs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bbaba591-5868-4d92-94c5-d3e565773f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0461B55-CDFA-47DD-9CA7-79F72981DC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E0D508-2B78-4A8C-B95E-38649523F7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402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Status of IWG MU and work to be done</vt:lpstr>
      <vt:lpstr>What IWG MU shall deliver:</vt:lpstr>
      <vt:lpstr>What has been done:</vt:lpstr>
      <vt:lpstr>Questions:</vt:lpstr>
      <vt:lpstr>73rd session of GRBP- Proposals for presentations from IWGMU: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IWG MU and work to be done</dc:title>
  <dc:creator>Truls Berge</dc:creator>
  <cp:lastModifiedBy>Klopotek Manfred</cp:lastModifiedBy>
  <cp:revision>14</cp:revision>
  <dcterms:created xsi:type="dcterms:W3CDTF">2021-01-11T11:53:12Z</dcterms:created>
  <dcterms:modified xsi:type="dcterms:W3CDTF">2021-01-11T15:56:47Z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1439621485</vt:i4>
  </property>
  <property fmtid="{D5CDD505-2E9C-101B-9397-08002B2CF9AE}" pid="3" name="_NewReviewCycle">
    <vt:lpwstr/>
  </property>
  <property fmtid="{D5CDD505-2E9C-101B-9397-08002B2CF9AE}" pid="4" name="_EmailSubject">
    <vt:lpwstr>IWGMU presentation by chair</vt:lpwstr>
  </property>
  <property fmtid="{D5CDD505-2E9C-101B-9397-08002B2CF9AE}" pid="5" name="_AuthorEmail">
    <vt:lpwstr>Truls.Berge@sintef.no</vt:lpwstr>
  </property>
  <property fmtid="{D5CDD505-2E9C-101B-9397-08002B2CF9AE}" pid="6" name="_AuthorEmailDisplayName">
    <vt:lpwstr>Truls Berge</vt:lpwstr>
  </property>
  <property fmtid="{D5CDD505-2E9C-101B-9397-08002B2CF9AE}" pid="7" name="MSIP_Label_a7f2ec83-e677-438d-afb7-4c7c0dbc872b_Enabled">
    <vt:lpwstr>True</vt:lpwstr>
  </property>
  <property fmtid="{D5CDD505-2E9C-101B-9397-08002B2CF9AE}" pid="8" name="MSIP_Label_a7f2ec83-e677-438d-afb7-4c7c0dbc872b_SiteId">
    <vt:lpwstr>3bc062e4-ac9d-4c17-b4dd-3aad637ff1ac</vt:lpwstr>
  </property>
  <property fmtid="{D5CDD505-2E9C-101B-9397-08002B2CF9AE}" pid="9" name="MSIP_Label_a7f2ec83-e677-438d-afb7-4c7c0dbc872b_Ref">
    <vt:lpwstr>https://api.informationprotection.azure.com/api/3bc062e4-ac9d-4c17-b4dd-3aad637ff1ac</vt:lpwstr>
  </property>
  <property fmtid="{D5CDD505-2E9C-101B-9397-08002B2CF9AE}" pid="10" name="MSIP_Label_a7f2ec83-e677-438d-afb7-4c7c0dbc872b_Owner">
    <vt:lpwstr>manfred.klopotek@scania.com</vt:lpwstr>
  </property>
  <property fmtid="{D5CDD505-2E9C-101B-9397-08002B2CF9AE}" pid="11" name="MSIP_Label_a7f2ec83-e677-438d-afb7-4c7c0dbc872b_SetDate">
    <vt:lpwstr>2021-01-11T16:51:37.4118738+01:00</vt:lpwstr>
  </property>
  <property fmtid="{D5CDD505-2E9C-101B-9397-08002B2CF9AE}" pid="12" name="MSIP_Label_a7f2ec83-e677-438d-afb7-4c7c0dbc872b_Name">
    <vt:lpwstr>Internal</vt:lpwstr>
  </property>
  <property fmtid="{D5CDD505-2E9C-101B-9397-08002B2CF9AE}" pid="13" name="MSIP_Label_a7f2ec83-e677-438d-afb7-4c7c0dbc872b_Application">
    <vt:lpwstr>Microsoft Azure Information Protection</vt:lpwstr>
  </property>
  <property fmtid="{D5CDD505-2E9C-101B-9397-08002B2CF9AE}" pid="14" name="MSIP_Label_a7f2ec83-e677-438d-afb7-4c7c0dbc872b_Extended_MSFT_Method">
    <vt:lpwstr>Automatic</vt:lpwstr>
  </property>
  <property fmtid="{D5CDD505-2E9C-101B-9397-08002B2CF9AE}" pid="15" name="Sensitivity">
    <vt:lpwstr>Internal</vt:lpwstr>
  </property>
  <property fmtid="{D5CDD505-2E9C-101B-9397-08002B2CF9AE}" pid="16" name="ContentTypeId">
    <vt:lpwstr>0x010100DEB8C314500969478205C9B80FF82035</vt:lpwstr>
  </property>
</Properties>
</file>