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344" r:id="rId5"/>
    <p:sldId id="345" r:id="rId6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0000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8C5C87-FA39-4B42-BD27-76AC0A04771A}" v="3" dt="2021-01-20T15:14:43.0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81" d="100"/>
          <a:sy n="81" d="100"/>
        </p:scale>
        <p:origin x="148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B702179-BB20-4D4E-A8AF-7B99DD8BDF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‹N°›</a:t>
            </a:fld>
            <a:endParaRPr lang="fr-FR" altLang="ja-JP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077AA37-839A-40B8-BDFD-D116C7EC7C0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  <p:sp>
        <p:nvSpPr>
          <p:cNvPr id="2" name="MSIPCMContentMarking" descr="{&quot;HashCode&quot;:-424964394,&quot;Placement&quot;:&quot;Footer&quot;,&quot;Top&quot;:520.3781,&quot;Left&quot;:634.774353,&quot;SlideWidth&quot;:720,&quot;SlideHeight&quot;:540}">
            <a:extLst>
              <a:ext uri="{FF2B5EF4-FFF2-40B4-BE49-F238E27FC236}">
                <a16:creationId xmlns:a16="http://schemas.microsoft.com/office/drawing/2014/main" id="{59A79D99-BE9A-4FD7-B2B7-4CEDD4BB1349}"/>
              </a:ext>
            </a:extLst>
          </p:cNvPr>
          <p:cNvSpPr txBox="1"/>
          <p:nvPr userDrawn="1"/>
        </p:nvSpPr>
        <p:spPr>
          <a:xfrm>
            <a:off x="8061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fr-FR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072" y="2275611"/>
            <a:ext cx="2873010" cy="286144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062836" y="250426"/>
            <a:ext cx="5181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HBM positioning </a:t>
            </a:r>
          </a:p>
          <a:p>
            <a:r>
              <a:rPr lang="en-US" sz="2400" b="1" dirty="0"/>
              <a:t>in Euro NCAP Tech. Bulletin 024 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82" y="2275611"/>
            <a:ext cx="1183073" cy="284469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68" y="4284180"/>
            <a:ext cx="1652423" cy="63843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8" name="Textfeld 7"/>
          <p:cNvSpPr txBox="1"/>
          <p:nvPr/>
        </p:nvSpPr>
        <p:spPr>
          <a:xfrm>
            <a:off x="563870" y="1484784"/>
            <a:ext cx="19812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Anatomic landmarks </a:t>
            </a:r>
            <a:r>
              <a:rPr lang="en-US" dirty="0"/>
              <a:t>used to define measure points on the skeleton: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714" y="2951359"/>
            <a:ext cx="1187618" cy="110163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cxnSp>
        <p:nvCxnSpPr>
          <p:cNvPr id="11" name="Gerade Verbindung mit Pfeil 10"/>
          <p:cNvCxnSpPr>
            <a:stCxn id="7" idx="3"/>
          </p:cNvCxnSpPr>
          <p:nvPr/>
        </p:nvCxnSpPr>
        <p:spPr>
          <a:xfrm flipV="1">
            <a:off x="2245291" y="4423416"/>
            <a:ext cx="631916" cy="1799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1960332" y="2882583"/>
            <a:ext cx="916876" cy="5101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722510" y="1635978"/>
            <a:ext cx="21398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2. For each HBM</a:t>
            </a:r>
            <a:r>
              <a:rPr lang="en-US" dirty="0"/>
              <a:t>:</a:t>
            </a:r>
          </a:p>
          <a:p>
            <a:r>
              <a:rPr lang="en-US" dirty="0"/>
              <a:t>Definition of reference values for all measure points (under use of tolerances).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96342" y="5883640"/>
            <a:ext cx="6688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OICA confirms using the TB 024 HBM positioning and proposes to introduce it in amended </a:t>
            </a:r>
            <a:r>
              <a:rPr lang="de-DE" sz="2000" b="1" i="1" dirty="0"/>
              <a:t>GTR9/UN R127. </a:t>
            </a:r>
            <a:r>
              <a:rPr lang="en-US" sz="2000" b="1" i="1" dirty="0"/>
              <a:t>  </a:t>
            </a:r>
          </a:p>
        </p:txBody>
      </p:sp>
      <p:sp>
        <p:nvSpPr>
          <p:cNvPr id="20" name="Ellipse 19"/>
          <p:cNvSpPr/>
          <p:nvPr/>
        </p:nvSpPr>
        <p:spPr>
          <a:xfrm>
            <a:off x="4743450" y="2120178"/>
            <a:ext cx="1072302" cy="325364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209791" y="5028375"/>
            <a:ext cx="24185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“based on the recommendations of the international society of biomechanics (ISB)“</a:t>
            </a:r>
          </a:p>
          <a:p>
            <a:r>
              <a:rPr lang="en-US" sz="900" dirty="0"/>
              <a:t>[TB024, p33]</a:t>
            </a:r>
            <a:endParaRPr lang="de-DE" sz="900" dirty="0"/>
          </a:p>
        </p:txBody>
      </p:sp>
      <p:sp>
        <p:nvSpPr>
          <p:cNvPr id="23" name="Textfeld 22"/>
          <p:cNvSpPr txBox="1"/>
          <p:nvPr/>
        </p:nvSpPr>
        <p:spPr>
          <a:xfrm>
            <a:off x="6784537" y="5456008"/>
            <a:ext cx="2310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700"/>
            </a:lvl1pPr>
          </a:lstStyle>
          <a:p>
            <a:r>
              <a:rPr lang="en-US" sz="900" dirty="0"/>
              <a:t>“The joint angles of the legs are based on SAE J2782 and the arm posture is based on a natural posture.” [TB024, p7]</a:t>
            </a:r>
            <a:endParaRPr lang="de-DE" sz="900" dirty="0"/>
          </a:p>
        </p:txBody>
      </p:sp>
      <p:pic>
        <p:nvPicPr>
          <p:cNvPr id="52" name="Grafik 5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768130" y="3469476"/>
            <a:ext cx="1935663" cy="196002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EBF60D5-1B6D-458D-AE34-689937938583}"/>
              </a:ext>
            </a:extLst>
          </p:cNvPr>
          <p:cNvSpPr txBox="1"/>
          <p:nvPr/>
        </p:nvSpPr>
        <p:spPr>
          <a:xfrm>
            <a:off x="5828266" y="81808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Reminder </a:t>
            </a:r>
            <a:r>
              <a:rPr lang="fr-FR" dirty="0"/>
              <a:t>of IWG-DPPS-7-08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070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B675E1-EA8D-4620-A962-E12EB3177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9176" cy="988098"/>
          </a:xfrm>
        </p:spPr>
        <p:txBody>
          <a:bodyPr/>
          <a:lstStyle/>
          <a:p>
            <a:pPr algn="l"/>
            <a:r>
              <a:rPr lang="en-US" sz="2400" b="1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Follow-up HIT numerical simulation </a:t>
            </a:r>
            <a:br>
              <a:rPr lang="en-US" sz="2400" b="1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en-US" sz="2400" b="1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Transfer TB 024 in GTR9- </a:t>
            </a:r>
            <a:r>
              <a:rPr lang="en-US" sz="2400" b="1" kern="1200" dirty="0">
                <a:solidFill>
                  <a:srgbClr val="0033CC"/>
                </a:solidFill>
                <a:latin typeface="Arial" charset="0"/>
                <a:ea typeface="+mn-ea"/>
                <a:cs typeface="+mn-cs"/>
              </a:rPr>
              <a:t>preliminary discussion</a:t>
            </a:r>
            <a:endParaRPr lang="en-GB" sz="2400" b="1" kern="1200" dirty="0">
              <a:solidFill>
                <a:srgbClr val="0033CC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CCE9AE6C-8B1D-4812-9772-44094ADC151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95536" y="1443911"/>
            <a:ext cx="8587611" cy="4716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US" sz="2000" dirty="0"/>
              <a:t>OICA (VDA Expert Group “PG Simulation” ) is currently working to simplify TB024 in order to transfer the in GTR9-DPPS amendment.</a:t>
            </a:r>
          </a:p>
          <a:p>
            <a:pPr marL="0" indent="0">
              <a:lnSpc>
                <a:spcPct val="150000"/>
              </a:lnSpc>
              <a:spcBef>
                <a:spcPts val="300"/>
              </a:spcBef>
              <a:buNone/>
            </a:pPr>
            <a:endParaRPr lang="en-US" sz="2000" dirty="0"/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US" sz="2000" b="1" dirty="0"/>
              <a:t>Certification of human body models (HBM):</a:t>
            </a:r>
          </a:p>
          <a:p>
            <a:pPr marL="614363" lvl="1" indent="-214313">
              <a:lnSpc>
                <a:spcPct val="150000"/>
              </a:lnSpc>
              <a:spcBef>
                <a:spcPts val="300"/>
              </a:spcBef>
              <a:buFontTx/>
              <a:buChar char="-"/>
            </a:pPr>
            <a:r>
              <a:rPr lang="en-US" sz="1800" dirty="0"/>
              <a:t>HBMs fulfill positioning requirements at beginning of simulation </a:t>
            </a:r>
            <a:r>
              <a:rPr lang="en-US" sz="1800" b="1" dirty="0"/>
              <a:t>t</a:t>
            </a:r>
            <a:r>
              <a:rPr lang="en-US" sz="2400" b="1" baseline="-25000" dirty="0"/>
              <a:t>0</a:t>
            </a:r>
          </a:p>
          <a:p>
            <a:pPr marL="614363" lvl="1" indent="-214313">
              <a:lnSpc>
                <a:spcPct val="150000"/>
              </a:lnSpc>
              <a:spcBef>
                <a:spcPts val="300"/>
              </a:spcBef>
              <a:buFontTx/>
              <a:buChar char="-"/>
            </a:pPr>
            <a:r>
              <a:rPr lang="en-US" sz="1800" dirty="0"/>
              <a:t>OEM runs simulations on </a:t>
            </a:r>
            <a:r>
              <a:rPr lang="en-US" sz="1800" b="1" dirty="0">
                <a:solidFill>
                  <a:srgbClr val="FF0000"/>
                </a:solidFill>
              </a:rPr>
              <a:t>G</a:t>
            </a:r>
            <a:r>
              <a:rPr lang="en-US" sz="1800" dirty="0"/>
              <a:t>eneric </a:t>
            </a:r>
            <a:r>
              <a:rPr lang="en-US" sz="1800" b="1" dirty="0">
                <a:solidFill>
                  <a:srgbClr val="FF0000"/>
                </a:solidFill>
              </a:rPr>
              <a:t>V</a:t>
            </a:r>
            <a:r>
              <a:rPr lang="en-US" sz="1800" dirty="0"/>
              <a:t>ehicles (</a:t>
            </a:r>
            <a:r>
              <a:rPr lang="en-US" sz="1800" b="1" dirty="0">
                <a:solidFill>
                  <a:srgbClr val="FF0000"/>
                </a:solidFill>
              </a:rPr>
              <a:t>GV</a:t>
            </a:r>
            <a:r>
              <a:rPr lang="en-US" sz="1800" dirty="0"/>
              <a:t>)</a:t>
            </a:r>
            <a:r>
              <a:rPr lang="en-US" sz="1800" dirty="0">
                <a:solidFill>
                  <a:srgbClr val="FF0000"/>
                </a:solidFill>
              </a:rPr>
              <a:t>*</a:t>
            </a:r>
            <a:r>
              <a:rPr lang="en-US" sz="1800" dirty="0"/>
              <a:t>: 2 velocities, 3 car shapes</a:t>
            </a:r>
          </a:p>
          <a:p>
            <a:pPr marL="614363" lvl="1" indent="-214313">
              <a:lnSpc>
                <a:spcPct val="150000"/>
              </a:lnSpc>
              <a:spcBef>
                <a:spcPts val="300"/>
              </a:spcBef>
              <a:buFontTx/>
              <a:buChar char="-"/>
            </a:pPr>
            <a:r>
              <a:rPr lang="en-US" sz="1800" dirty="0"/>
              <a:t>Requirements for </a:t>
            </a:r>
            <a:r>
              <a:rPr lang="en-US" sz="1800" b="1" dirty="0"/>
              <a:t>contact time </a:t>
            </a:r>
            <a:r>
              <a:rPr lang="en-US" sz="1800" dirty="0"/>
              <a:t>and </a:t>
            </a:r>
            <a:r>
              <a:rPr lang="en-US" sz="1800" b="1" dirty="0"/>
              <a:t>position of head </a:t>
            </a:r>
            <a:r>
              <a:rPr lang="en-US" sz="1800" dirty="0"/>
              <a:t>and </a:t>
            </a:r>
            <a:r>
              <a:rPr lang="en-US" sz="1800" b="1" dirty="0"/>
              <a:t>pelvis</a:t>
            </a:r>
            <a:r>
              <a:rPr lang="en-US" sz="1800" dirty="0"/>
              <a:t> vs. the GVs</a:t>
            </a:r>
          </a:p>
          <a:p>
            <a:pPr marL="614363" lvl="1" indent="-214313">
              <a:lnSpc>
                <a:spcPct val="150000"/>
              </a:lnSpc>
              <a:spcBef>
                <a:spcPts val="300"/>
              </a:spcBef>
              <a:buFontTx/>
              <a:buChar char="-"/>
            </a:pPr>
            <a:r>
              <a:rPr lang="en-US" sz="1800" dirty="0"/>
              <a:t>Simulations must fulfill quality requirements</a:t>
            </a:r>
          </a:p>
          <a:p>
            <a:pPr marL="400050" lvl="1" indent="0">
              <a:lnSpc>
                <a:spcPct val="150000"/>
              </a:lnSpc>
              <a:spcBef>
                <a:spcPts val="300"/>
              </a:spcBef>
              <a:buNone/>
            </a:pPr>
            <a:endParaRPr lang="en-US" sz="1600" dirty="0"/>
          </a:p>
          <a:p>
            <a:pPr marL="0" indent="0">
              <a:spcBef>
                <a:spcPts val="300"/>
              </a:spcBef>
              <a:buNone/>
            </a:pPr>
            <a:endParaRPr lang="en-US" sz="1600" dirty="0"/>
          </a:p>
          <a:p>
            <a:pPr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GV : </a:t>
            </a:r>
            <a:r>
              <a:rPr lang="en-US" sz="1600" dirty="0"/>
              <a:t>discussion on administration of the models ongoing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D6494E1-9101-4E3B-82D5-CCA01653C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3" y="5085185"/>
            <a:ext cx="1728192" cy="157108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8A578F4-F272-48B0-83F8-52B21AE4AD20}"/>
              </a:ext>
            </a:extLst>
          </p:cNvPr>
          <p:cNvSpPr txBox="1"/>
          <p:nvPr/>
        </p:nvSpPr>
        <p:spPr>
          <a:xfrm>
            <a:off x="7011245" y="94012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IWG-DPPS-9-10.r1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210353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" id="{41F3EA33-912A-4903-8CCA-99FF488B0193}" vid="{C303C125-C101-4B8B-B005-6DF588CFC6F5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B1DF7E2BFF1C4F8C10768B9F78FC10" ma:contentTypeVersion="13" ma:contentTypeDescription="Create a new document." ma:contentTypeScope="" ma:versionID="01fa8e8b0ebe91149c82c322efbea06a">
  <xsd:schema xmlns:xsd="http://www.w3.org/2001/XMLSchema" xmlns:xs="http://www.w3.org/2001/XMLSchema" xmlns:p="http://schemas.microsoft.com/office/2006/metadata/properties" xmlns:ns3="e34b8fb6-8336-4264-93cb-744c0f0e928f" xmlns:ns4="95afc812-6b0b-4f96-a412-b1f6cdf2b664" targetNamespace="http://schemas.microsoft.com/office/2006/metadata/properties" ma:root="true" ma:fieldsID="ed67039334b6db659d9e8422172da4fc" ns3:_="" ns4:_="">
    <xsd:import namespace="e34b8fb6-8336-4264-93cb-744c0f0e928f"/>
    <xsd:import namespace="95afc812-6b0b-4f96-a412-b1f6cdf2b6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4b8fb6-8336-4264-93cb-744c0f0e92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fc812-6b0b-4f96-a412-b1f6cdf2b6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4EB823-F7EB-4F06-A869-EFD487E23DF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6A141B5-AECA-4FFD-9915-29D171FE78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4b8fb6-8336-4264-93cb-744c0f0e928f"/>
    <ds:schemaRef ds:uri="95afc812-6b0b-4f96-a412-b1f6cdf2b6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53F6B91-4BCE-4ADD-A9E3-C4E190CF54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</Template>
  <TotalTime>1887</TotalTime>
  <Words>212</Words>
  <Application>Microsoft Office PowerPoint</Application>
  <PresentationFormat>Affichage à l'écran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Wingdings</vt:lpstr>
      <vt:lpstr>Masque présentation OICA</vt:lpstr>
      <vt:lpstr>Présentation PowerPoint</vt:lpstr>
      <vt:lpstr>Follow-up HIT numerical simulation  Transfer TB 024 in GTR9- preliminary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DAUSSE Irina</dc:creator>
  <cp:lastModifiedBy>DAUSSE Irina</cp:lastModifiedBy>
  <cp:revision>1</cp:revision>
  <dcterms:created xsi:type="dcterms:W3CDTF">2020-03-23T08:33:51Z</dcterms:created>
  <dcterms:modified xsi:type="dcterms:W3CDTF">2021-01-20T15:25:09Z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2020-03-23T08:34:23Z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463e764f-c4cc-451f-b9d5-0000357d613c</vt:lpwstr>
  </property>
  <property fmtid="{D5CDD505-2E9C-101B-9397-08002B2CF9AE}" pid="8" name="MSIP_Label_fd1c0902-ed92-4fed-896d-2e7725de02d4_ContentBits">
    <vt:lpwstr>2</vt:lpwstr>
  </property>
  <property fmtid="{D5CDD505-2E9C-101B-9397-08002B2CF9AE}" pid="9" name="ContentTypeId">
    <vt:lpwstr>0x01010063B1DF7E2BFF1C4F8C10768B9F78FC10</vt:lpwstr>
  </property>
</Properties>
</file>