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73" r:id="rId6"/>
    <p:sldId id="276" r:id="rId7"/>
    <p:sldId id="277" r:id="rId8"/>
    <p:sldId id="278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52423-5511-4DBB-9C1C-34B3770616DE}" v="57" dt="2020-12-18T16:45:36.5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57" autoAdjust="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MON Pierre Marie" userId="62316b92-ac81-422d-bdf7-353986b1ac6a" providerId="ADAL" clId="{16FDD576-273C-4271-9363-D981B97BEE4D}"/>
    <pc:docChg chg="undo custSel modSld">
      <pc:chgData name="DAMON Pierre Marie" userId="62316b92-ac81-422d-bdf7-353986b1ac6a" providerId="ADAL" clId="{16FDD576-273C-4271-9363-D981B97BEE4D}" dt="2020-12-18T16:45:40.553" v="2612" actId="20577"/>
      <pc:docMkLst>
        <pc:docMk/>
      </pc:docMkLst>
      <pc:sldChg chg="modSp">
        <pc:chgData name="DAMON Pierre Marie" userId="62316b92-ac81-422d-bdf7-353986b1ac6a" providerId="ADAL" clId="{16FDD576-273C-4271-9363-D981B97BEE4D}" dt="2020-12-18T15:59:35.332" v="60" actId="20577"/>
        <pc:sldMkLst>
          <pc:docMk/>
          <pc:sldMk cId="3382738556" sldId="257"/>
        </pc:sldMkLst>
        <pc:spChg chg="mod">
          <ac:chgData name="DAMON Pierre Marie" userId="62316b92-ac81-422d-bdf7-353986b1ac6a" providerId="ADAL" clId="{16FDD576-273C-4271-9363-D981B97BEE4D}" dt="2020-12-18T15:57:12.040" v="25" actId="20577"/>
          <ac:spMkLst>
            <pc:docMk/>
            <pc:sldMk cId="3382738556" sldId="257"/>
            <ac:spMk id="4" creationId="{00000000-0000-0000-0000-000000000000}"/>
          </ac:spMkLst>
        </pc:spChg>
        <pc:spChg chg="mod">
          <ac:chgData name="DAMON Pierre Marie" userId="62316b92-ac81-422d-bdf7-353986b1ac6a" providerId="ADAL" clId="{16FDD576-273C-4271-9363-D981B97BEE4D}" dt="2020-12-18T15:59:35.332" v="60" actId="20577"/>
          <ac:spMkLst>
            <pc:docMk/>
            <pc:sldMk cId="3382738556" sldId="257"/>
            <ac:spMk id="5" creationId="{00000000-0000-0000-0000-000000000000}"/>
          </ac:spMkLst>
        </pc:spChg>
      </pc:sldChg>
      <pc:sldChg chg="modSp">
        <pc:chgData name="DAMON Pierre Marie" userId="62316b92-ac81-422d-bdf7-353986b1ac6a" providerId="ADAL" clId="{16FDD576-273C-4271-9363-D981B97BEE4D}" dt="2020-12-18T16:21:21.170" v="1072" actId="20577"/>
        <pc:sldMkLst>
          <pc:docMk/>
          <pc:sldMk cId="1906664191" sldId="273"/>
        </pc:sldMkLst>
        <pc:spChg chg="mod">
          <ac:chgData name="DAMON Pierre Marie" userId="62316b92-ac81-422d-bdf7-353986b1ac6a" providerId="ADAL" clId="{16FDD576-273C-4271-9363-D981B97BEE4D}" dt="2020-12-18T16:05:46.962" v="521" actId="20577"/>
          <ac:spMkLst>
            <pc:docMk/>
            <pc:sldMk cId="1906664191" sldId="273"/>
            <ac:spMk id="2" creationId="{C1D347AD-68BB-44D1-8160-FB272DAC3B66}"/>
          </ac:spMkLst>
        </pc:spChg>
        <pc:spChg chg="mod">
          <ac:chgData name="DAMON Pierre Marie" userId="62316b92-ac81-422d-bdf7-353986b1ac6a" providerId="ADAL" clId="{16FDD576-273C-4271-9363-D981B97BEE4D}" dt="2020-12-18T16:21:21.170" v="1072" actId="20577"/>
          <ac:spMkLst>
            <pc:docMk/>
            <pc:sldMk cId="1906664191" sldId="273"/>
            <ac:spMk id="3" creationId="{F5E17805-F4BE-4F11-9658-3EA0275B6D9D}"/>
          </ac:spMkLst>
        </pc:spChg>
      </pc:sldChg>
      <pc:sldChg chg="modSp">
        <pc:chgData name="DAMON Pierre Marie" userId="62316b92-ac81-422d-bdf7-353986b1ac6a" providerId="ADAL" clId="{16FDD576-273C-4271-9363-D981B97BEE4D}" dt="2020-12-18T16:45:40.553" v="2612" actId="20577"/>
        <pc:sldMkLst>
          <pc:docMk/>
          <pc:sldMk cId="3698392804" sldId="274"/>
        </pc:sldMkLst>
        <pc:spChg chg="mod">
          <ac:chgData name="DAMON Pierre Marie" userId="62316b92-ac81-422d-bdf7-353986b1ac6a" providerId="ADAL" clId="{16FDD576-273C-4271-9363-D981B97BEE4D}" dt="2020-12-18T16:45:40.553" v="2612" actId="20577"/>
          <ac:spMkLst>
            <pc:docMk/>
            <pc:sldMk cId="3698392804" sldId="274"/>
            <ac:spMk id="3" creationId="{4C9D37D6-E847-4D99-9E68-5DE1E0154A0A}"/>
          </ac:spMkLst>
        </pc:spChg>
      </pc:sldChg>
      <pc:sldChg chg="modSp">
        <pc:chgData name="DAMON Pierre Marie" userId="62316b92-ac81-422d-bdf7-353986b1ac6a" providerId="ADAL" clId="{16FDD576-273C-4271-9363-D981B97BEE4D}" dt="2020-12-18T16:21:16.319" v="1071"/>
        <pc:sldMkLst>
          <pc:docMk/>
          <pc:sldMk cId="3597313070" sldId="276"/>
        </pc:sldMkLst>
        <pc:spChg chg="mod">
          <ac:chgData name="DAMON Pierre Marie" userId="62316b92-ac81-422d-bdf7-353986b1ac6a" providerId="ADAL" clId="{16FDD576-273C-4271-9363-D981B97BEE4D}" dt="2020-12-18T16:15:14.154" v="748" actId="20577"/>
          <ac:spMkLst>
            <pc:docMk/>
            <pc:sldMk cId="3597313070" sldId="276"/>
            <ac:spMk id="2" creationId="{A658F3A0-80C9-48E8-B564-F73C164A5442}"/>
          </ac:spMkLst>
        </pc:spChg>
        <pc:spChg chg="mod">
          <ac:chgData name="DAMON Pierre Marie" userId="62316b92-ac81-422d-bdf7-353986b1ac6a" providerId="ADAL" clId="{16FDD576-273C-4271-9363-D981B97BEE4D}" dt="2020-12-18T16:21:16.319" v="1071"/>
          <ac:spMkLst>
            <pc:docMk/>
            <pc:sldMk cId="3597313070" sldId="276"/>
            <ac:spMk id="3" creationId="{C0FE1BDB-E897-4012-BE37-55AC341FF160}"/>
          </ac:spMkLst>
        </pc:spChg>
        <pc:graphicFrameChg chg="mod modGraphic">
          <ac:chgData name="DAMON Pierre Marie" userId="62316b92-ac81-422d-bdf7-353986b1ac6a" providerId="ADAL" clId="{16FDD576-273C-4271-9363-D981B97BEE4D}" dt="2020-12-18T16:19:59.801" v="1012" actId="20577"/>
          <ac:graphicFrameMkLst>
            <pc:docMk/>
            <pc:sldMk cId="3597313070" sldId="276"/>
            <ac:graphicFrameMk id="7" creationId="{D56049DC-4CD7-40B3-A5F4-9404DD034DEE}"/>
          </ac:graphicFrameMkLst>
        </pc:graphicFrameChg>
        <pc:graphicFrameChg chg="mod modGraphic">
          <ac:chgData name="DAMON Pierre Marie" userId="62316b92-ac81-422d-bdf7-353986b1ac6a" providerId="ADAL" clId="{16FDD576-273C-4271-9363-D981B97BEE4D}" dt="2020-12-18T16:17:37.117" v="845" actId="20577"/>
          <ac:graphicFrameMkLst>
            <pc:docMk/>
            <pc:sldMk cId="3597313070" sldId="276"/>
            <ac:graphicFrameMk id="8" creationId="{45A10EA0-BAD7-4750-9C9E-07E7AAA16597}"/>
          </ac:graphicFrameMkLst>
        </pc:graphicFrameChg>
        <pc:graphicFrameChg chg="modGraphic">
          <ac:chgData name="DAMON Pierre Marie" userId="62316b92-ac81-422d-bdf7-353986b1ac6a" providerId="ADAL" clId="{16FDD576-273C-4271-9363-D981B97BEE4D}" dt="2020-12-18T16:17:58.047" v="893" actId="20577"/>
          <ac:graphicFrameMkLst>
            <pc:docMk/>
            <pc:sldMk cId="3597313070" sldId="276"/>
            <ac:graphicFrameMk id="9" creationId="{FF69FF27-4C03-4A71-8A74-B2A8E7E63967}"/>
          </ac:graphicFrameMkLst>
        </pc:graphicFrameChg>
        <pc:graphicFrameChg chg="mod modGraphic">
          <ac:chgData name="DAMON Pierre Marie" userId="62316b92-ac81-422d-bdf7-353986b1ac6a" providerId="ADAL" clId="{16FDD576-273C-4271-9363-D981B97BEE4D}" dt="2020-12-18T16:18:28.897" v="949" actId="20577"/>
          <ac:graphicFrameMkLst>
            <pc:docMk/>
            <pc:sldMk cId="3597313070" sldId="276"/>
            <ac:graphicFrameMk id="10" creationId="{4C67109E-DB79-47BA-A405-25C8129BEF2B}"/>
          </ac:graphicFrameMkLst>
        </pc:graphicFrameChg>
        <pc:graphicFrameChg chg="mod modGraphic">
          <ac:chgData name="DAMON Pierre Marie" userId="62316b92-ac81-422d-bdf7-353986b1ac6a" providerId="ADAL" clId="{16FDD576-273C-4271-9363-D981B97BEE4D}" dt="2020-12-18T16:20:41.913" v="1048" actId="20577"/>
          <ac:graphicFrameMkLst>
            <pc:docMk/>
            <pc:sldMk cId="3597313070" sldId="276"/>
            <ac:graphicFrameMk id="11" creationId="{E23E8373-1F83-4355-96AF-5C0B807BA488}"/>
          </ac:graphicFrameMkLst>
        </pc:graphicFrameChg>
      </pc:sldChg>
      <pc:sldChg chg="modSp">
        <pc:chgData name="DAMON Pierre Marie" userId="62316b92-ac81-422d-bdf7-353986b1ac6a" providerId="ADAL" clId="{16FDD576-273C-4271-9363-D981B97BEE4D}" dt="2020-12-18T16:40:07.797" v="2207" actId="20577"/>
        <pc:sldMkLst>
          <pc:docMk/>
          <pc:sldMk cId="3050400625" sldId="277"/>
        </pc:sldMkLst>
        <pc:spChg chg="mod">
          <ac:chgData name="DAMON Pierre Marie" userId="62316b92-ac81-422d-bdf7-353986b1ac6a" providerId="ADAL" clId="{16FDD576-273C-4271-9363-D981B97BEE4D}" dt="2020-12-18T16:40:07.797" v="2207" actId="20577"/>
          <ac:spMkLst>
            <pc:docMk/>
            <pc:sldMk cId="3050400625" sldId="277"/>
            <ac:spMk id="2" creationId="{D9983ADD-5F56-46BE-82F9-9A9703A7B829}"/>
          </ac:spMkLst>
        </pc:spChg>
        <pc:spChg chg="mod">
          <ac:chgData name="DAMON Pierre Marie" userId="62316b92-ac81-422d-bdf7-353986b1ac6a" providerId="ADAL" clId="{16FDD576-273C-4271-9363-D981B97BEE4D}" dt="2020-12-18T16:21:07.596" v="1070" actId="20577"/>
          <ac:spMkLst>
            <pc:docMk/>
            <pc:sldMk cId="3050400625" sldId="277"/>
            <ac:spMk id="3" creationId="{A1E58D81-AAB5-4936-B60B-1F74A0975D21}"/>
          </ac:spMkLst>
        </pc:spChg>
      </pc:sldChg>
      <pc:sldChg chg="addSp delSp modSp">
        <pc:chgData name="DAMON Pierre Marie" userId="62316b92-ac81-422d-bdf7-353986b1ac6a" providerId="ADAL" clId="{16FDD576-273C-4271-9363-D981B97BEE4D}" dt="2020-12-18T16:45:27.836" v="2606" actId="20577"/>
        <pc:sldMkLst>
          <pc:docMk/>
          <pc:sldMk cId="3935829668" sldId="278"/>
        </pc:sldMkLst>
        <pc:spChg chg="mod">
          <ac:chgData name="DAMON Pierre Marie" userId="62316b92-ac81-422d-bdf7-353986b1ac6a" providerId="ADAL" clId="{16FDD576-273C-4271-9363-D981B97BEE4D}" dt="2020-12-18T16:45:27.836" v="2606" actId="20577"/>
          <ac:spMkLst>
            <pc:docMk/>
            <pc:sldMk cId="3935829668" sldId="278"/>
            <ac:spMk id="2" creationId="{667B5652-39E4-47FD-832F-DD9AF6BCE626}"/>
          </ac:spMkLst>
        </pc:spChg>
        <pc:spChg chg="del">
          <ac:chgData name="DAMON Pierre Marie" userId="62316b92-ac81-422d-bdf7-353986b1ac6a" providerId="ADAL" clId="{16FDD576-273C-4271-9363-D981B97BEE4D}" dt="2020-12-18T16:40:33.133" v="2233" actId="478"/>
          <ac:spMkLst>
            <pc:docMk/>
            <pc:sldMk cId="3935829668" sldId="278"/>
            <ac:spMk id="3" creationId="{2B4074E4-A07D-4245-94A3-693F7FB940DF}"/>
          </ac:spMkLst>
        </pc:spChg>
        <pc:spChg chg="add del mod">
          <ac:chgData name="DAMON Pierre Marie" userId="62316b92-ac81-422d-bdf7-353986b1ac6a" providerId="ADAL" clId="{16FDD576-273C-4271-9363-D981B97BEE4D}" dt="2020-12-18T16:40:35.543" v="2235" actId="478"/>
          <ac:spMkLst>
            <pc:docMk/>
            <pc:sldMk cId="3935829668" sldId="278"/>
            <ac:spMk id="7" creationId="{8AE67195-1011-40C6-9DF1-4C8674490B9C}"/>
          </ac:spMkLst>
        </pc:spChg>
        <pc:spChg chg="add del">
          <ac:chgData name="DAMON Pierre Marie" userId="62316b92-ac81-422d-bdf7-353986b1ac6a" providerId="ADAL" clId="{16FDD576-273C-4271-9363-D981B97BEE4D}" dt="2020-12-18T16:40:38.466" v="2236" actId="478"/>
          <ac:spMkLst>
            <pc:docMk/>
            <pc:sldMk cId="3935829668" sldId="278"/>
            <ac:spMk id="8" creationId="{7087197C-F055-4A85-931E-5777E784588A}"/>
          </ac:spMkLst>
        </pc:spChg>
        <pc:spChg chg="add">
          <ac:chgData name="DAMON Pierre Marie" userId="62316b92-ac81-422d-bdf7-353986b1ac6a" providerId="ADAL" clId="{16FDD576-273C-4271-9363-D981B97BEE4D}" dt="2020-12-18T16:40:39.192" v="2237"/>
          <ac:spMkLst>
            <pc:docMk/>
            <pc:sldMk cId="3935829668" sldId="278"/>
            <ac:spMk id="9" creationId="{97A202D9-3A7A-4E8B-BD06-204590D689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3" r="8972" b="15028"/>
          <a:stretch/>
        </p:blipFill>
        <p:spPr bwMode="auto">
          <a:xfrm>
            <a:off x="0" y="926797"/>
            <a:ext cx="12192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21/12/2020</a:t>
            </a:fld>
            <a:endParaRPr lang="fr-FR" kern="0" dirty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50" y="281418"/>
            <a:ext cx="4603765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/>
              <a:t>Titre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81418"/>
            <a:ext cx="4603765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11487408" y="0"/>
            <a:ext cx="7045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>
                <a:solidFill>
                  <a:schemeClr val="bg1"/>
                </a:solidFill>
              </a:rPr>
              <a:t>V.5</a:t>
            </a: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335360" y="3641993"/>
            <a:ext cx="1152128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/>
              <a:t>TITRE</a:t>
            </a:r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19403" y="4653136"/>
            <a:ext cx="10753195" cy="432048"/>
          </a:xfrm>
        </p:spPr>
        <p:txBody>
          <a:bodyPr>
            <a:normAutofit/>
          </a:bodyPr>
          <a:lstStyle>
            <a:lvl1pPr marL="0" indent="0" algn="ctr">
              <a:buNone/>
              <a:defRPr sz="1600" i="1"/>
            </a:lvl1pPr>
          </a:lstStyle>
          <a:p>
            <a:pPr marL="0" indent="0" algn="ctr">
              <a:buNone/>
            </a:pPr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2965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1371" y="1412776"/>
            <a:ext cx="11329259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507169" y="548680"/>
            <a:ext cx="1024191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335361" y="807724"/>
            <a:ext cx="1171809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32357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BD4DFCB-F38A-4824-9F25-571CAC793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73" y="1093821"/>
            <a:ext cx="11329259" cy="4999475"/>
          </a:xfrm>
        </p:spPr>
        <p:txBody>
          <a:bodyPr/>
          <a:lstStyle>
            <a:lvl1pPr marL="257175" indent="-257175">
              <a:buSzPct val="110000"/>
              <a:buFontTx/>
              <a:buBlip>
                <a:blip r:embed="rId2"/>
              </a:buBlip>
              <a:defRPr/>
            </a:lvl1pPr>
            <a:lvl2pPr marL="557213" indent="-214313">
              <a:buFontTx/>
              <a:buBlip>
                <a:blip r:embed="rId2"/>
              </a:buBlip>
              <a:defRPr/>
            </a:lvl2pPr>
            <a:lvl3pPr marL="857250" indent="-171450">
              <a:buSzPct val="80000"/>
              <a:buFont typeface="Century Gothic" panose="020B0502020202020204" pitchFamily="34" charset="0"/>
              <a:buChar char="−"/>
              <a:defRPr/>
            </a:lvl3pPr>
            <a:lvl4pPr marL="1200150" indent="-171450">
              <a:buSzPct val="80000"/>
              <a:buFont typeface="Arial" panose="020B0604020202020204" pitchFamily="34" charset="0"/>
              <a:buChar char="•"/>
              <a:defRPr sz="1050"/>
            </a:lvl4pPr>
            <a:lvl5pPr marL="1543050" indent="-171450">
              <a:buFont typeface="Century Gothic" panose="020B0502020202020204" pitchFamily="34" charset="0"/>
              <a:buChar char="□"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1885950" indent="-171450">
              <a:buFont typeface="Wingdings" panose="05000000000000000000" pitchFamily="2" charset="2"/>
              <a:buChar char="§"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2757488" marR="0" indent="-8572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7" name="Titre 18">
            <a:extLst>
              <a:ext uri="{FF2B5EF4-FFF2-40B4-BE49-F238E27FC236}">
                <a16:creationId xmlns:a16="http://schemas.microsoft.com/office/drawing/2014/main" id="{0187721F-269F-41FD-B49A-73A3241F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4" y="0"/>
            <a:ext cx="10241919" cy="648072"/>
          </a:xfrm>
          <a:noFill/>
          <a:effectLst/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e la date 12">
            <a:extLst>
              <a:ext uri="{FF2B5EF4-FFF2-40B4-BE49-F238E27FC236}">
                <a16:creationId xmlns:a16="http://schemas.microsoft.com/office/drawing/2014/main" id="{EDA767D9-BA18-4917-85BD-AC9EF19CD2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28725" y="584686"/>
            <a:ext cx="1295467" cy="365125"/>
          </a:xfrm>
          <a:prstGeom prst="rect">
            <a:avLst/>
          </a:prstGeom>
        </p:spPr>
        <p:txBody>
          <a:bodyPr anchor="ctr"/>
          <a:lstStyle>
            <a:lvl1pPr algn="r">
              <a:defRPr sz="600">
                <a:solidFill>
                  <a:schemeClr val="bg1"/>
                </a:solidFill>
                <a:latin typeface="+mj-lt"/>
              </a:defRPr>
            </a:lvl1pPr>
          </a:lstStyle>
          <a:p>
            <a:fld id="{0D4D4512-7F6A-4CB0-A408-25E0A566E4D5}" type="datetime1">
              <a:rPr lang="fr-FR" smtClean="0"/>
              <a:t>21/12/2020</a:t>
            </a:fld>
            <a:endParaRPr lang="fr-BE" dirty="0"/>
          </a:p>
        </p:txBody>
      </p:sp>
      <p:sp>
        <p:nvSpPr>
          <p:cNvPr id="11" name="Espace réservé du pied de page 13">
            <a:extLst>
              <a:ext uri="{FF2B5EF4-FFF2-40B4-BE49-F238E27FC236}">
                <a16:creationId xmlns:a16="http://schemas.microsoft.com/office/drawing/2014/main" id="{64FF89F5-39C2-45E6-B79B-A0B19750D5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24193" y="584686"/>
            <a:ext cx="3408379" cy="365125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BE" dirty="0"/>
              <a:t>Euro NCAP</a:t>
            </a:r>
            <a:endParaRPr lang="fr-BE" baseline="30000" dirty="0"/>
          </a:p>
        </p:txBody>
      </p:sp>
    </p:spTree>
    <p:extLst>
      <p:ext uri="{BB962C8B-B14F-4D97-AF65-F5344CB8AC3E}">
        <p14:creationId xmlns:p14="http://schemas.microsoft.com/office/powerpoint/2010/main" val="316043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1371" y="547417"/>
            <a:ext cx="11317717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6371294"/>
            <a:ext cx="12202585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371" y="1196753"/>
            <a:ext cx="11329259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60"/>
            <a:ext cx="1295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21/12/2020</a:t>
            </a:fld>
            <a:endParaRPr lang="fr-FR" kern="0" dirty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5467" y="6520260"/>
            <a:ext cx="681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/>
              <a:t>Group Presentation</a:t>
            </a:r>
            <a:endParaRPr lang="fr-FR" kern="0" dirty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10800523" y="6536726"/>
            <a:ext cx="576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sz="800" kern="0" smtClean="0"/>
              <a:pPr/>
              <a:t>‹N°›</a:t>
            </a:fld>
            <a:endParaRPr lang="fr-FR" sz="800" kern="0" dirty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4400" y="74948"/>
            <a:ext cx="2642032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431371" y="547417"/>
            <a:ext cx="11317717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6371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>
                <a:solidFill>
                  <a:prstClr val="white"/>
                </a:solidFill>
                <a:latin typeface="Calibri"/>
              </a:rPr>
              <a:pPr/>
              <a:t>21/12/2020</a:t>
            </a:fld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noProof="0" dirty="0"/>
              <a:t>AEBS HDV – </a:t>
            </a:r>
            <a:br>
              <a:rPr lang="en-US" noProof="0" dirty="0"/>
            </a:br>
            <a:r>
              <a:rPr lang="en-US" noProof="0" dirty="0"/>
              <a:t>French Railway crossing accidents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47733" y="4758306"/>
            <a:ext cx="10753195" cy="432048"/>
          </a:xfrm>
        </p:spPr>
        <p:txBody>
          <a:bodyPr/>
          <a:lstStyle/>
          <a:p>
            <a:r>
              <a:rPr lang="en-US" i="0" dirty="0"/>
              <a:t>21</a:t>
            </a:r>
            <a:r>
              <a:rPr lang="en-US" i="0" baseline="30000" dirty="0"/>
              <a:t>th</a:t>
            </a:r>
            <a:r>
              <a:rPr lang="en-US" i="0" dirty="0"/>
              <a:t> December 2020</a:t>
            </a:r>
            <a:endParaRPr lang="en-US" i="0" noProof="0" dirty="0"/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1D347AD-68BB-44D1-8160-FB272DAC3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</a:t>
            </a:r>
            <a:r>
              <a:rPr lang="en-US" noProof="0" dirty="0"/>
              <a:t> </a:t>
            </a:r>
            <a:r>
              <a:rPr lang="en-US" b="0" noProof="0" dirty="0"/>
              <a:t>: investigate railway crossing accidents to assess the potential of the AEB in these situations</a:t>
            </a:r>
          </a:p>
          <a:p>
            <a:r>
              <a:rPr lang="en-US" noProof="0" dirty="0"/>
              <a:t>Database</a:t>
            </a:r>
            <a:r>
              <a:rPr lang="en-US" b="0" noProof="0" dirty="0"/>
              <a:t>: BEA-TT (Bureau </a:t>
            </a:r>
            <a:r>
              <a:rPr lang="en-US" b="0" noProof="0" dirty="0" err="1"/>
              <a:t>d’Enquêtes</a:t>
            </a:r>
            <a:r>
              <a:rPr lang="en-US" b="0" noProof="0" dirty="0"/>
              <a:t> sur les Accidents de Transport </a:t>
            </a:r>
            <a:r>
              <a:rPr lang="en-US" b="0" dirty="0"/>
              <a:t>T</a:t>
            </a:r>
            <a:r>
              <a:rPr lang="en-US" b="0" noProof="0" dirty="0" err="1"/>
              <a:t>errestre</a:t>
            </a:r>
            <a:r>
              <a:rPr lang="en-US" b="0" noProof="0" dirty="0"/>
              <a:t>)</a:t>
            </a:r>
          </a:p>
          <a:p>
            <a:pPr lvl="1"/>
            <a:r>
              <a:rPr lang="en-US" noProof="0" dirty="0"/>
              <a:t>31 accidents at railway crossing which have been investigated in depth</a:t>
            </a:r>
          </a:p>
          <a:p>
            <a:pPr lvl="2"/>
            <a:r>
              <a:rPr lang="en-US" noProof="0" dirty="0"/>
              <a:t>2 accidents involved pedestrian without any road vehicle</a:t>
            </a:r>
          </a:p>
          <a:p>
            <a:pPr lvl="2"/>
            <a:r>
              <a:rPr lang="en-US" noProof="0" dirty="0"/>
              <a:t>1 accident is due to infrastructure default </a:t>
            </a:r>
          </a:p>
          <a:p>
            <a:pPr marL="914400" lvl="2" indent="0">
              <a:buNone/>
            </a:pPr>
            <a:r>
              <a:rPr lang="en-US" sz="2400" noProof="0" dirty="0"/>
              <a:t>→ </a:t>
            </a:r>
            <a:r>
              <a:rPr lang="en-US" b="1" noProof="0" dirty="0"/>
              <a:t>28 accidents </a:t>
            </a:r>
            <a:r>
              <a:rPr lang="en-US" noProof="0" dirty="0"/>
              <a:t>have been considered</a:t>
            </a:r>
            <a:endParaRPr lang="en-US" sz="2400" noProof="0" dirty="0"/>
          </a:p>
          <a:p>
            <a:pPr lvl="1"/>
            <a:r>
              <a:rPr lang="en-US" noProof="0" dirty="0"/>
              <a:t>These accidents occurred between 2004 and 2019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5E17805-F4BE-4F11-9658-3EA0275B6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Context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AC92DA-D41A-4A29-BFF5-FFF90596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9983344-6AC2-4F06-AC02-420A8B974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666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658F3A0-80C9-48E8-B564-F73C164A5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71" y="1412776"/>
            <a:ext cx="11329259" cy="4896544"/>
          </a:xfrm>
        </p:spPr>
        <p:txBody>
          <a:bodyPr>
            <a:normAutofit/>
          </a:bodyPr>
          <a:lstStyle/>
          <a:p>
            <a:r>
              <a:rPr lang="en-US" noProof="0" dirty="0"/>
              <a:t>Categories of involved vehicles: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r>
              <a:rPr lang="en-US" noProof="0" dirty="0"/>
              <a:t>Fatalities and injured people :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r>
              <a:rPr lang="en-US" noProof="0" dirty="0"/>
              <a:t>Railway crossing type: </a:t>
            </a:r>
          </a:p>
          <a:p>
            <a:endParaRPr lang="en-US" noProof="0" dirty="0"/>
          </a:p>
          <a:p>
            <a:r>
              <a:rPr lang="en-US" noProof="0" dirty="0"/>
              <a:t>Barrier position (24 accidents at railway crossing with barrier) :</a:t>
            </a:r>
          </a:p>
          <a:p>
            <a:endParaRPr lang="en-US" noProof="0" dirty="0"/>
          </a:p>
          <a:p>
            <a:r>
              <a:rPr lang="en-US" noProof="0" dirty="0"/>
              <a:t>Attempt to circumvent the barrier: </a:t>
            </a:r>
          </a:p>
          <a:p>
            <a:endParaRPr lang="en-US" noProof="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0FE1BDB-E897-4012-BE37-55AC341FF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EE9247-0169-4D26-AD28-84762CABA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graphicFrame>
        <p:nvGraphicFramePr>
          <p:cNvPr id="7" name="Espace réservé du contenu 14">
            <a:extLst>
              <a:ext uri="{FF2B5EF4-FFF2-40B4-BE49-F238E27FC236}">
                <a16:creationId xmlns:a16="http://schemas.microsoft.com/office/drawing/2014/main" id="{D56049DC-4CD7-40B3-A5F4-9404DD034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171997"/>
              </p:ext>
            </p:extLst>
          </p:nvPr>
        </p:nvGraphicFramePr>
        <p:xfrm>
          <a:off x="5072378" y="1196752"/>
          <a:ext cx="3111500" cy="1202055"/>
        </p:xfrm>
        <a:graphic>
          <a:graphicData uri="http://schemas.openxmlformats.org/drawingml/2006/table">
            <a:tbl>
              <a:tblPr/>
              <a:tblGrid>
                <a:gridCol w="2271586">
                  <a:extLst>
                    <a:ext uri="{9D8B030D-6E8A-4147-A177-3AD203B41FA5}">
                      <a16:colId xmlns:a16="http://schemas.microsoft.com/office/drawing/2014/main" val="2698609176"/>
                    </a:ext>
                  </a:extLst>
                </a:gridCol>
                <a:gridCol w="839914">
                  <a:extLst>
                    <a:ext uri="{9D8B030D-6E8A-4147-A177-3AD203B41FA5}">
                      <a16:colId xmlns:a16="http://schemas.microsoft.com/office/drawing/2014/main" val="3031638535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1603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(Heavy Vehicle)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6682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(Light Vehicle)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87285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 (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Special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Convoy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570838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 (Bus)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33619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315768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45A10EA0-BAD7-4750-9C9E-07E7AAA165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093993"/>
              </p:ext>
            </p:extLst>
          </p:nvPr>
        </p:nvGraphicFramePr>
        <p:xfrm>
          <a:off x="4723998" y="2602448"/>
          <a:ext cx="3111500" cy="1009650"/>
        </p:xfrm>
        <a:graphic>
          <a:graphicData uri="http://schemas.openxmlformats.org/drawingml/2006/table">
            <a:tbl>
              <a:tblPr/>
              <a:tblGrid>
                <a:gridCol w="2271586">
                  <a:extLst>
                    <a:ext uri="{9D8B030D-6E8A-4147-A177-3AD203B41FA5}">
                      <a16:colId xmlns:a16="http://schemas.microsoft.com/office/drawing/2014/main" val="3440086506"/>
                    </a:ext>
                  </a:extLst>
                </a:gridCol>
                <a:gridCol w="839914">
                  <a:extLst>
                    <a:ext uri="{9D8B030D-6E8A-4147-A177-3AD203B41FA5}">
                      <a16:colId xmlns:a16="http://schemas.microsoft.com/office/drawing/2014/main" val="354595711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total de victimes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3615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Injured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people in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62993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Killed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people in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5399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Injured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people in trains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43936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Killed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people in trains</a:t>
                      </a: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70444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F69FF27-4C03-4A71-8A74-B2A8E7E63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63076"/>
              </p:ext>
            </p:extLst>
          </p:nvPr>
        </p:nvGraphicFramePr>
        <p:xfrm>
          <a:off x="4227428" y="4224935"/>
          <a:ext cx="2768600" cy="600075"/>
        </p:xfrm>
        <a:graphic>
          <a:graphicData uri="http://schemas.openxmlformats.org/drawingml/2006/table">
            <a:tbl>
              <a:tblPr/>
              <a:tblGrid>
                <a:gridCol w="1460675">
                  <a:extLst>
                    <a:ext uri="{9D8B030D-6E8A-4147-A177-3AD203B41FA5}">
                      <a16:colId xmlns:a16="http://schemas.microsoft.com/office/drawing/2014/main" val="4117241235"/>
                    </a:ext>
                  </a:extLst>
                </a:gridCol>
                <a:gridCol w="1307925">
                  <a:extLst>
                    <a:ext uri="{9D8B030D-6E8A-4147-A177-3AD203B41FA5}">
                      <a16:colId xmlns:a16="http://schemas.microsoft.com/office/drawing/2014/main" val="683662771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Railway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crossing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type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66217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30303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1805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Without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766298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4C67109E-DB79-47BA-A405-25C8129BE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10997"/>
              </p:ext>
            </p:extLst>
          </p:nvPr>
        </p:nvGraphicFramePr>
        <p:xfrm>
          <a:off x="8183878" y="4817852"/>
          <a:ext cx="2768600" cy="619125"/>
        </p:xfrm>
        <a:graphic>
          <a:graphicData uri="http://schemas.openxmlformats.org/drawingml/2006/table">
            <a:tbl>
              <a:tblPr/>
              <a:tblGrid>
                <a:gridCol w="1460675">
                  <a:extLst>
                    <a:ext uri="{9D8B030D-6E8A-4147-A177-3AD203B41FA5}">
                      <a16:colId xmlns:a16="http://schemas.microsoft.com/office/drawing/2014/main" val="3838173834"/>
                    </a:ext>
                  </a:extLst>
                </a:gridCol>
                <a:gridCol w="1307925">
                  <a:extLst>
                    <a:ext uri="{9D8B030D-6E8A-4147-A177-3AD203B41FA5}">
                      <a16:colId xmlns:a16="http://schemas.microsoft.com/office/drawing/2014/main" val="950682651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Barrier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vehcile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arriving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7086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0042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98102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E23E8373-1F83-4355-96AF-5C0B807BA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72858"/>
              </p:ext>
            </p:extLst>
          </p:nvPr>
        </p:nvGraphicFramePr>
        <p:xfrm>
          <a:off x="5924148" y="5585825"/>
          <a:ext cx="3822700" cy="609600"/>
        </p:xfrm>
        <a:graphic>
          <a:graphicData uri="http://schemas.openxmlformats.org/drawingml/2006/table">
            <a:tbl>
              <a:tblPr/>
              <a:tblGrid>
                <a:gridCol w="1458536">
                  <a:extLst>
                    <a:ext uri="{9D8B030D-6E8A-4147-A177-3AD203B41FA5}">
                      <a16:colId xmlns:a16="http://schemas.microsoft.com/office/drawing/2014/main" val="9008698"/>
                    </a:ext>
                  </a:extLst>
                </a:gridCol>
                <a:gridCol w="1306010">
                  <a:extLst>
                    <a:ext uri="{9D8B030D-6E8A-4147-A177-3AD203B41FA5}">
                      <a16:colId xmlns:a16="http://schemas.microsoft.com/office/drawing/2014/main" val="1427358938"/>
                    </a:ext>
                  </a:extLst>
                </a:gridCol>
                <a:gridCol w="1058154">
                  <a:extLst>
                    <a:ext uri="{9D8B030D-6E8A-4147-A177-3AD203B41FA5}">
                      <a16:colId xmlns:a16="http://schemas.microsoft.com/office/drawing/2014/main" val="60579672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Circumvention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attempt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de véh.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15338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LV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45061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(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barrier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impact)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HV, 1 BU, 1 LV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166217"/>
                  </a:ext>
                </a:extLst>
              </a:tr>
            </a:tbl>
          </a:graphicData>
        </a:graphic>
      </p:graphicFrame>
      <p:sp>
        <p:nvSpPr>
          <p:cNvPr id="12" name="Espace réservé du pied de page 2">
            <a:extLst>
              <a:ext uri="{FF2B5EF4-FFF2-40B4-BE49-F238E27FC236}">
                <a16:creationId xmlns:a16="http://schemas.microsoft.com/office/drawing/2014/main" id="{DCCE3569-0553-4A6B-99B0-71AEBBC5C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731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9983ADD-5F56-46BE-82F9-9A9703A7B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 accidents scenarios</a:t>
            </a:r>
            <a:r>
              <a:rPr lang="en-US" noProof="0" dirty="0"/>
              <a:t>:</a:t>
            </a:r>
          </a:p>
          <a:p>
            <a:pPr lvl="1"/>
            <a:r>
              <a:rPr lang="en-US" noProof="0" dirty="0"/>
              <a:t>Vehicle maneuvering at Railway </a:t>
            </a:r>
            <a:r>
              <a:rPr lang="en-US" dirty="0"/>
              <a:t>C</a:t>
            </a:r>
            <a:r>
              <a:rPr lang="en-US" noProof="0" dirty="0" err="1"/>
              <a:t>rossing</a:t>
            </a:r>
            <a:r>
              <a:rPr lang="en-US" noProof="0" dirty="0"/>
              <a:t> (RC) : 5 accidents (1 SP et 4 HV)</a:t>
            </a:r>
          </a:p>
          <a:p>
            <a:pPr lvl="1"/>
            <a:r>
              <a:rPr lang="en-US" noProof="0" dirty="0"/>
              <a:t>Trailer stuck at RC: 4 accidents (4 SP)</a:t>
            </a:r>
          </a:p>
          <a:p>
            <a:pPr lvl="1"/>
            <a:r>
              <a:rPr lang="en-US" noProof="0" dirty="0"/>
              <a:t>Vehicle stuck at RC because of dense traffic : 2 accidents (1 BU et 1 PL)</a:t>
            </a:r>
          </a:p>
          <a:p>
            <a:pPr lvl="1"/>
            <a:endParaRPr lang="en-US" noProof="0" dirty="0"/>
          </a:p>
          <a:p>
            <a:r>
              <a:rPr lang="en-US" noProof="0" dirty="0"/>
              <a:t>Conclusion :</a:t>
            </a:r>
          </a:p>
          <a:p>
            <a:pPr lvl="1"/>
            <a:r>
              <a:rPr lang="en-US" dirty="0"/>
              <a:t>Many accidents occurred while barrier was opened when the vehicle was arriving</a:t>
            </a:r>
            <a:endParaRPr lang="en-US" noProof="0" dirty="0"/>
          </a:p>
          <a:p>
            <a:pPr lvl="1"/>
            <a:r>
              <a:rPr lang="en-US" noProof="0" dirty="0"/>
              <a:t>Some scenarios are identified as redundant</a:t>
            </a:r>
            <a:r>
              <a:rPr lang="en-US" dirty="0"/>
              <a:t> (trailer stuck, vehicle maneuvering at the RC, etc.)</a:t>
            </a:r>
            <a:endParaRPr lang="en-US" noProof="0" dirty="0"/>
          </a:p>
          <a:p>
            <a:pPr lvl="1"/>
            <a:r>
              <a:rPr lang="en-US" noProof="0" dirty="0"/>
              <a:t>For more than half of all accidents with closed barrier when vehicle was approaching, there were attempts </a:t>
            </a:r>
            <a:r>
              <a:rPr lang="en-US" dirty="0"/>
              <a:t>to circumvent the barrier (either for intentional reason like during a chase or for unintentional reason like driver fault)</a:t>
            </a:r>
            <a:endParaRPr lang="en-US" noProof="0" dirty="0"/>
          </a:p>
          <a:p>
            <a:pPr lvl="1"/>
            <a:r>
              <a:rPr lang="en-US" dirty="0"/>
              <a:t>Considering an AEBS capable of detecting closed RC barrier only 3 accidents could have been avoided. The one involving the HV is due to ice on the road and unlikely avoidable with a such system.</a:t>
            </a:r>
            <a:endParaRPr lang="en-US" noProof="0" dirty="0"/>
          </a:p>
          <a:p>
            <a:pPr marL="457200" lvl="1" indent="0">
              <a:buNone/>
            </a:pPr>
            <a:r>
              <a:rPr lang="en-US" b="1" noProof="0" dirty="0"/>
              <a:t>→ An adequate AEB could have avoided  2 </a:t>
            </a:r>
            <a:r>
              <a:rPr lang="en-US" b="1" dirty="0"/>
              <a:t>railway crossing </a:t>
            </a:r>
            <a:r>
              <a:rPr lang="en-US" b="1" noProof="0" dirty="0"/>
              <a:t>accidents involving for the first a LV (4 killed people) and the second a bus(18 injured and 6 killed people)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40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67B5652-39E4-47FD-832F-DD9AF6BCE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Potential of the AEBS:</a:t>
            </a:r>
          </a:p>
          <a:p>
            <a:pPr lvl="1"/>
            <a:r>
              <a:rPr lang="en-US" noProof="0" dirty="0"/>
              <a:t>Regarding the accident sample (28 accidents), the AEBS could have :</a:t>
            </a:r>
          </a:p>
          <a:p>
            <a:pPr lvl="2"/>
            <a:r>
              <a:rPr lang="en-US" b="1" noProof="0" dirty="0"/>
              <a:t>avoided 7 % of all </a:t>
            </a:r>
            <a:r>
              <a:rPr lang="en-US" b="1" dirty="0"/>
              <a:t>accidents at railway crossing</a:t>
            </a:r>
            <a:endParaRPr lang="en-US" b="1" noProof="0" dirty="0"/>
          </a:p>
          <a:p>
            <a:pPr lvl="2"/>
            <a:r>
              <a:rPr lang="en-US" b="1" noProof="0" dirty="0"/>
              <a:t>decrease of -30% the people killed in the vehicle</a:t>
            </a:r>
          </a:p>
          <a:p>
            <a:pPr lvl="2"/>
            <a:r>
              <a:rPr lang="en-US" b="1" dirty="0"/>
              <a:t>decrease </a:t>
            </a:r>
            <a:r>
              <a:rPr lang="en-US" b="1" noProof="0" dirty="0"/>
              <a:t>of -28% the killed people (in vehicles and trains) </a:t>
            </a:r>
          </a:p>
          <a:p>
            <a:pPr lvl="2"/>
            <a:r>
              <a:rPr lang="en-US" b="1" dirty="0"/>
              <a:t>decrease </a:t>
            </a:r>
            <a:r>
              <a:rPr lang="en-US" b="1" noProof="0" dirty="0"/>
              <a:t>of -26% the injured and killed people in the vehicles</a:t>
            </a:r>
          </a:p>
          <a:p>
            <a:pPr lvl="2"/>
            <a:r>
              <a:rPr lang="en-US" b="1" dirty="0"/>
              <a:t>decrease </a:t>
            </a:r>
            <a:r>
              <a:rPr lang="en-US" b="1" noProof="0" dirty="0"/>
              <a:t>of -10% the killed and injured people (in vehicles and trains)</a:t>
            </a:r>
          </a:p>
          <a:p>
            <a:pPr lvl="2"/>
            <a:endParaRPr lang="en-US" noProof="0" dirty="0"/>
          </a:p>
          <a:p>
            <a:pPr lvl="2"/>
            <a:endParaRPr lang="en-US" noProof="0" dirty="0"/>
          </a:p>
          <a:p>
            <a:pPr lvl="2"/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877D3D-C142-416E-A945-1949C9CB2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97A202D9-3A7A-4E8B-BD06-204590D68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169" y="548680"/>
            <a:ext cx="10241919" cy="648072"/>
          </a:xfrm>
        </p:spPr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FA792C04-BBFC-4BBC-880B-702900E3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582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9D37D6-E847-4D99-9E68-5DE1E0154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SNCF information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518BC7-3839-4327-95D9-DA9351243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21/12/2020</a:t>
            </a:fld>
            <a:endParaRPr lang="fr-FR" kern="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543DD8E-ED37-4BBC-BCAA-6EC96BE2E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1387569"/>
            <a:ext cx="7865755" cy="4941874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CEF4C11-B30B-4A40-9038-7B2191DC21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32576" y="1741243"/>
            <a:ext cx="4716512" cy="1789748"/>
          </a:xfrm>
          <a:prstGeom prst="rect">
            <a:avLst/>
          </a:prstGeom>
        </p:spPr>
      </p:pic>
      <p:sp>
        <p:nvSpPr>
          <p:cNvPr id="8" name="Espace réservé du pied de page 2">
            <a:extLst>
              <a:ext uri="{FF2B5EF4-FFF2-40B4-BE49-F238E27FC236}">
                <a16:creationId xmlns:a16="http://schemas.microsoft.com/office/drawing/2014/main" id="{7CBD334A-4027-42C1-B2BE-67BC675F9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839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06682766C80746903D00D84C968CC1" ma:contentTypeVersion="2" ma:contentTypeDescription="Crée un document." ma:contentTypeScope="" ma:versionID="b64bc60ee3c997823c6dd8ea18cc387e">
  <xsd:schema xmlns:xsd="http://www.w3.org/2001/XMLSchema" xmlns:xs="http://www.w3.org/2001/XMLSchema" xmlns:p="http://schemas.microsoft.com/office/2006/metadata/properties" xmlns:ns3="9d083a93-3b8c-4641-a0e2-aa8b4252ae6a" targetNamespace="http://schemas.microsoft.com/office/2006/metadata/properties" ma:root="true" ma:fieldsID="1c6cd8a4fcbfe5c29571ced932f34ab6" ns3:_="">
    <xsd:import namespace="9d083a93-3b8c-4641-a0e2-aa8b4252ae6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83a93-3b8c-4641-a0e2-aa8b4252ae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B147D6-0BC6-459D-97C0-12E28279FBB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C5F36B-E867-4D87-AC24-1EFA214064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560155-63D3-4349-BA34-9E50D81353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83a93-3b8c-4641-a0e2-aa8b4252ae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6295</TotalTime>
  <Words>545</Words>
  <Application>Microsoft Office PowerPoint</Application>
  <PresentationFormat>Grand écran</PresentationFormat>
  <Paragraphs>98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Thème_UTAC-CERAM_2017</vt:lpstr>
      <vt:lpstr>AEBS HDV –  French Railway crossing accidents</vt:lpstr>
      <vt:lpstr>Context</vt:lpstr>
      <vt:lpstr>Railway crossing accident analysis</vt:lpstr>
      <vt:lpstr>Railway crossing accident analysis</vt:lpstr>
      <vt:lpstr>Railway crossing accident analysis</vt:lpstr>
      <vt:lpstr>SNCF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 – Comité innovation</dc:title>
  <dc:creator>GARCIA Aurélien</dc:creator>
  <cp:lastModifiedBy>ANDRE Aymeric</cp:lastModifiedBy>
  <cp:revision>45</cp:revision>
  <dcterms:created xsi:type="dcterms:W3CDTF">2020-09-28T11:30:49Z</dcterms:created>
  <dcterms:modified xsi:type="dcterms:W3CDTF">2020-12-21T08:58:06Z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0x0101003E06682766C80746903D00D84C968CC1</vt:lpwstr>
  </property>
</Properties>
</file>