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  <p:sldId id="277" r:id="rId6"/>
    <p:sldId id="281" r:id="rId7"/>
    <p:sldId id="280" r:id="rId8"/>
    <p:sldId id="282" r:id="rId9"/>
    <p:sldId id="283" r:id="rId10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57" autoAdjust="0"/>
  </p:normalViewPr>
  <p:slideViewPr>
    <p:cSldViewPr snapToGrid="0">
      <p:cViewPr varScale="1">
        <p:scale>
          <a:sx n="110" d="100"/>
          <a:sy n="110" d="100"/>
        </p:scale>
        <p:origin x="630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2.jp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073" r="8972" b="15028"/>
          <a:stretch/>
        </p:blipFill>
        <p:spPr bwMode="auto">
          <a:xfrm>
            <a:off x="0" y="926797"/>
            <a:ext cx="12192000" cy="2027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CE447A86-57C9-4BF5-9969-FB3C24CE7C6A}" type="datetime1">
              <a:rPr lang="fr-FR" kern="0" smtClean="0"/>
              <a:pPr/>
              <a:t>26/01/2021</a:t>
            </a:fld>
            <a:endParaRPr lang="fr-FR" kern="0" dirty="0"/>
          </a:p>
        </p:txBody>
      </p:sp>
      <p:pic>
        <p:nvPicPr>
          <p:cNvPr id="14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876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350" y="281418"/>
            <a:ext cx="4603765" cy="627303"/>
          </a:xfrm>
          <a:prstGeom prst="rect">
            <a:avLst/>
          </a:prstGeom>
        </p:spPr>
      </p:pic>
      <p:sp>
        <p:nvSpPr>
          <p:cNvPr id="13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>
            <a:lvl1pPr>
              <a:defRPr>
                <a:latin typeface="+mn-lt"/>
              </a:defRPr>
            </a:lvl1pPr>
          </a:lstStyle>
          <a:p>
            <a:r>
              <a:rPr lang="fr-FR" kern="0" dirty="0"/>
              <a:t>Titre</a:t>
            </a:r>
          </a:p>
        </p:txBody>
      </p:sp>
      <p:pic>
        <p:nvPicPr>
          <p:cNvPr id="9" name="Picture 3" descr="D:\debailleux\Mes documents\DCM\REFONTE FICHES ADAS\OK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5" cstate="print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50" y="281418"/>
            <a:ext cx="4603765" cy="627303"/>
          </a:xfrm>
          <a:prstGeom prst="rect">
            <a:avLst/>
          </a:prstGeom>
        </p:spPr>
      </p:pic>
      <p:sp>
        <p:nvSpPr>
          <p:cNvPr id="17" name="ZoneTexte 16"/>
          <p:cNvSpPr txBox="1"/>
          <p:nvPr userDrawn="1"/>
        </p:nvSpPr>
        <p:spPr>
          <a:xfrm>
            <a:off x="11487408" y="0"/>
            <a:ext cx="70459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600" dirty="0">
                <a:solidFill>
                  <a:schemeClr val="bg1"/>
                </a:solidFill>
              </a:rPr>
              <a:t>V.5</a:t>
            </a:r>
          </a:p>
        </p:txBody>
      </p:sp>
      <p:sp>
        <p:nvSpPr>
          <p:cNvPr id="18" name="Titre 1"/>
          <p:cNvSpPr>
            <a:spLocks noGrp="1"/>
          </p:cNvSpPr>
          <p:nvPr>
            <p:ph type="ctrTitle" hasCustomPrompt="1"/>
          </p:nvPr>
        </p:nvSpPr>
        <p:spPr>
          <a:xfrm>
            <a:off x="335360" y="3641993"/>
            <a:ext cx="11521280" cy="650503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pPr algn="ctr"/>
            <a:r>
              <a:rPr lang="en-US" dirty="0"/>
              <a:t>TITRE</a:t>
            </a:r>
          </a:p>
        </p:txBody>
      </p:sp>
      <p:sp>
        <p:nvSpPr>
          <p:cNvPr id="19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719403" y="4653136"/>
            <a:ext cx="10753195" cy="432048"/>
          </a:xfrm>
        </p:spPr>
        <p:txBody>
          <a:bodyPr>
            <a:normAutofit/>
          </a:bodyPr>
          <a:lstStyle>
            <a:lvl1pPr marL="0" indent="0" algn="ctr">
              <a:buNone/>
              <a:defRPr sz="1600" i="1"/>
            </a:lvl1pPr>
          </a:lstStyle>
          <a:p>
            <a:pPr marL="0" indent="0" algn="ctr">
              <a:buNone/>
            </a:pPr>
            <a:r>
              <a:rPr lang="en-US" dirty="0"/>
              <a:t>Sous-</a:t>
            </a:r>
            <a:r>
              <a:rPr lang="en-US" dirty="0" err="1"/>
              <a:t>Titre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229656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31371" y="1412776"/>
            <a:ext cx="11329259" cy="4536505"/>
          </a:xfrm>
        </p:spPr>
        <p:txBody>
          <a:bodyPr/>
          <a:lstStyle>
            <a:lvl1pPr marL="342900" indent="-342900">
              <a:buSzPct val="110000"/>
              <a:buFontTx/>
              <a:buBlip>
                <a:blip r:embed="rId2"/>
              </a:buBlip>
              <a:defRPr/>
            </a:lvl1pPr>
            <a:lvl2pPr marL="742950" indent="-285750">
              <a:buFontTx/>
              <a:buBlip>
                <a:blip r:embed="rId2"/>
              </a:buBlip>
              <a:defRPr/>
            </a:lvl2pPr>
            <a:lvl3pPr marL="1143000" indent="-228600">
              <a:buSzPct val="80000"/>
              <a:buFont typeface="Century Gothic" panose="020B0502020202020204" pitchFamily="34" charset="0"/>
              <a:buChar char="−"/>
              <a:defRPr/>
            </a:lvl3pPr>
            <a:lvl4pPr marL="1600200" indent="-228600">
              <a:buSzPct val="80000"/>
              <a:buFont typeface="Arial" panose="020B0604020202020204" pitchFamily="34" charset="0"/>
              <a:buChar char="•"/>
              <a:defRPr sz="1400"/>
            </a:lvl4pPr>
            <a:lvl5pPr marL="2057400" indent="-228600">
              <a:buFont typeface="Century Gothic" panose="020B0502020202020204" pitchFamily="34" charset="0"/>
              <a:buChar char="□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5pPr>
            <a:lvl6pPr marL="2514600" indent="-228600">
              <a:buFont typeface="Wingdings" panose="05000000000000000000" pitchFamily="2" charset="2"/>
              <a:buChar char="§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6pPr>
            <a:lvl7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7pPr>
            <a:lvl8pPr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8pPr>
            <a:lvl9pPr marL="3676650" marR="0" indent="-114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</p:txBody>
      </p:sp>
      <p:sp>
        <p:nvSpPr>
          <p:cNvPr id="19" name="Titre 18"/>
          <p:cNvSpPr>
            <a:spLocks noGrp="1"/>
          </p:cNvSpPr>
          <p:nvPr>
            <p:ph type="title"/>
          </p:nvPr>
        </p:nvSpPr>
        <p:spPr>
          <a:xfrm>
            <a:off x="1507169" y="548680"/>
            <a:ext cx="10241919" cy="648072"/>
          </a:xfrm>
          <a:noFill/>
          <a:effectLst/>
        </p:spPr>
        <p:txBody>
          <a:bodyPr/>
          <a:lstStyle>
            <a:lvl1pPr>
              <a:defRPr sz="3200">
                <a:solidFill>
                  <a:srgbClr val="6666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335361" y="807724"/>
            <a:ext cx="1171809" cy="241252"/>
            <a:chOff x="361635" y="4427185"/>
            <a:chExt cx="550639" cy="15115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9" name="Ellipse 8"/>
            <p:cNvSpPr/>
            <p:nvPr/>
          </p:nvSpPr>
          <p:spPr>
            <a:xfrm>
              <a:off x="761431" y="4427185"/>
              <a:ext cx="150843" cy="150844"/>
            </a:xfrm>
            <a:prstGeom prst="ellipse">
              <a:avLst/>
            </a:prstGeom>
            <a:solidFill>
              <a:srgbClr val="7877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0" name="Ellipse 9"/>
            <p:cNvSpPr/>
            <p:nvPr/>
          </p:nvSpPr>
          <p:spPr>
            <a:xfrm>
              <a:off x="562782" y="4427495"/>
              <a:ext cx="150843" cy="150844"/>
            </a:xfrm>
            <a:prstGeom prst="ellipse">
              <a:avLst/>
            </a:prstGeom>
            <a:solidFill>
              <a:srgbClr val="AAA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61635" y="4427495"/>
              <a:ext cx="150843" cy="150844"/>
            </a:xfrm>
            <a:prstGeom prst="ellipse">
              <a:avLst/>
            </a:prstGeom>
            <a:solidFill>
              <a:srgbClr val="E0DC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800"/>
            </a:p>
          </p:txBody>
        </p:sp>
      </p:grpSp>
      <p:sp>
        <p:nvSpPr>
          <p:cNvPr id="13" name="Espace réservé de la date 1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800">
                <a:latin typeface="+mj-lt"/>
              </a:defRPr>
            </a:lvl1pPr>
          </a:lstStyle>
          <a:p>
            <a:fld id="{400AC7AD-5D20-48F1-A18A-B4E8EE5A547C}" type="datetime1">
              <a:rPr lang="fr-FR" kern="0" smtClean="0"/>
              <a:pPr/>
              <a:t>26/01/2021</a:t>
            </a:fld>
            <a:endParaRPr lang="fr-FR" kern="0" dirty="0"/>
          </a:p>
        </p:txBody>
      </p:sp>
      <p:sp>
        <p:nvSpPr>
          <p:cNvPr id="12" name="Espace réservé du pied de page 13"/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>
            <a:lvl1pPr>
              <a:defRPr sz="800">
                <a:latin typeface="+mj-lt"/>
              </a:defRPr>
            </a:lvl1pPr>
          </a:lstStyle>
          <a:p>
            <a:r>
              <a:rPr lang="fr-FR" kern="0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332357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2">
            <a:extLst>
              <a:ext uri="{FF2B5EF4-FFF2-40B4-BE49-F238E27FC236}">
                <a16:creationId xmlns:a16="http://schemas.microsoft.com/office/drawing/2014/main" id="{FBD4DFCB-F38A-4824-9F25-571CAC793E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373" y="1093821"/>
            <a:ext cx="11329259" cy="4999475"/>
          </a:xfrm>
        </p:spPr>
        <p:txBody>
          <a:bodyPr/>
          <a:lstStyle>
            <a:lvl1pPr marL="257175" indent="-257175">
              <a:buSzPct val="110000"/>
              <a:buFontTx/>
              <a:buBlip>
                <a:blip r:embed="rId2"/>
              </a:buBlip>
              <a:defRPr/>
            </a:lvl1pPr>
            <a:lvl2pPr marL="557213" indent="-214313">
              <a:buFontTx/>
              <a:buBlip>
                <a:blip r:embed="rId2"/>
              </a:buBlip>
              <a:defRPr/>
            </a:lvl2pPr>
            <a:lvl3pPr marL="857250" indent="-171450">
              <a:buSzPct val="80000"/>
              <a:buFont typeface="Century Gothic" panose="020B0502020202020204" pitchFamily="34" charset="0"/>
              <a:buChar char="−"/>
              <a:defRPr/>
            </a:lvl3pPr>
            <a:lvl4pPr marL="1200150" indent="-171450">
              <a:buSzPct val="80000"/>
              <a:buFont typeface="Arial" panose="020B0604020202020204" pitchFamily="34" charset="0"/>
              <a:buChar char="•"/>
              <a:defRPr sz="1050"/>
            </a:lvl4pPr>
            <a:lvl5pPr marL="1543050" indent="-171450">
              <a:buFont typeface="Century Gothic" panose="020B0502020202020204" pitchFamily="34" charset="0"/>
              <a:buChar char="□"/>
              <a:defRPr lang="fr-FR" sz="105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5pPr>
            <a:lvl6pPr marL="1885950" indent="-171450">
              <a:buFont typeface="Wingdings" panose="05000000000000000000" pitchFamily="2" charset="2"/>
              <a:buChar char="§"/>
              <a:defRPr lang="fr-FR" sz="105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6pPr>
            <a:lvl7pPr>
              <a:defRPr lang="fr-FR" sz="105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7pPr>
            <a:lvl8pPr>
              <a:defRPr lang="fr-FR" sz="105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8pPr>
            <a:lvl9pPr marL="2757488" marR="0" indent="-85725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05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9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7" name="Titre 18">
            <a:extLst>
              <a:ext uri="{FF2B5EF4-FFF2-40B4-BE49-F238E27FC236}">
                <a16:creationId xmlns:a16="http://schemas.microsoft.com/office/drawing/2014/main" id="{0187721F-269F-41FD-B49A-73A3241FE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374" y="0"/>
            <a:ext cx="10241919" cy="648072"/>
          </a:xfrm>
          <a:noFill/>
          <a:effectLst/>
        </p:spPr>
        <p:txBody>
          <a:bodyPr anchor="t"/>
          <a:lstStyle>
            <a:lvl1pPr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e la date 12">
            <a:extLst>
              <a:ext uri="{FF2B5EF4-FFF2-40B4-BE49-F238E27FC236}">
                <a16:creationId xmlns:a16="http://schemas.microsoft.com/office/drawing/2014/main" id="{EDA767D9-BA18-4917-85BD-AC9EF19CD2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28725" y="584686"/>
            <a:ext cx="1295467" cy="365125"/>
          </a:xfrm>
          <a:prstGeom prst="rect">
            <a:avLst/>
          </a:prstGeom>
        </p:spPr>
        <p:txBody>
          <a:bodyPr anchor="ctr"/>
          <a:lstStyle>
            <a:lvl1pPr algn="r">
              <a:defRPr sz="600">
                <a:solidFill>
                  <a:schemeClr val="bg1"/>
                </a:solidFill>
                <a:latin typeface="+mj-lt"/>
              </a:defRPr>
            </a:lvl1pPr>
          </a:lstStyle>
          <a:p>
            <a:fld id="{0D4D4512-7F6A-4CB0-A408-25E0A566E4D5}" type="datetime1">
              <a:rPr lang="fr-FR" smtClean="0"/>
              <a:t>26/01/2021</a:t>
            </a:fld>
            <a:endParaRPr lang="fr-BE" dirty="0"/>
          </a:p>
        </p:txBody>
      </p:sp>
      <p:sp>
        <p:nvSpPr>
          <p:cNvPr id="11" name="Espace réservé du pied de page 13">
            <a:extLst>
              <a:ext uri="{FF2B5EF4-FFF2-40B4-BE49-F238E27FC236}">
                <a16:creationId xmlns:a16="http://schemas.microsoft.com/office/drawing/2014/main" id="{64FF89F5-39C2-45E6-B79B-A0B19750D5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824193" y="584686"/>
            <a:ext cx="3408379" cy="365125"/>
          </a:xfrm>
          <a:prstGeom prst="rect">
            <a:avLst/>
          </a:prstGeom>
        </p:spPr>
        <p:txBody>
          <a:bodyPr anchor="ctr"/>
          <a:lstStyle>
            <a:lvl1pPr>
              <a:defRPr sz="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fr-BE" dirty="0"/>
              <a:t>Euro NCAP</a:t>
            </a:r>
            <a:endParaRPr lang="fr-BE" baseline="30000" dirty="0"/>
          </a:p>
        </p:txBody>
      </p:sp>
    </p:spTree>
    <p:extLst>
      <p:ext uri="{BB962C8B-B14F-4D97-AF65-F5344CB8AC3E}">
        <p14:creationId xmlns:p14="http://schemas.microsoft.com/office/powerpoint/2010/main" val="3160436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rgbClr val="E0E0E0">
                <a:lumMod val="48000"/>
                <a:lumOff val="52000"/>
              </a:srgbClr>
            </a:gs>
            <a:gs pos="1000">
              <a:schemeClr val="bg1">
                <a:lumMod val="78000"/>
                <a:lumOff val="22000"/>
              </a:schemeClr>
            </a:gs>
            <a:gs pos="100000">
              <a:schemeClr val="bg1">
                <a:lumMod val="78000"/>
                <a:lumOff val="22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31371" y="547417"/>
            <a:ext cx="11317717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10" name="Rectangle 9"/>
          <p:cNvSpPr/>
          <p:nvPr/>
        </p:nvSpPr>
        <p:spPr>
          <a:xfrm>
            <a:off x="1" y="6371294"/>
            <a:ext cx="12202585" cy="486707"/>
          </a:xfrm>
          <a:custGeom>
            <a:avLst/>
            <a:gdLst>
              <a:gd name="connsiteX0" fmla="*/ 0 w 9144000"/>
              <a:gd name="connsiteY0" fmla="*/ 0 h 216024"/>
              <a:gd name="connsiteX1" fmla="*/ 9144000 w 9144000"/>
              <a:gd name="connsiteY1" fmla="*/ 0 h 216024"/>
              <a:gd name="connsiteX2" fmla="*/ 9144000 w 9144000"/>
              <a:gd name="connsiteY2" fmla="*/ 216024 h 216024"/>
              <a:gd name="connsiteX3" fmla="*/ 0 w 9144000"/>
              <a:gd name="connsiteY3" fmla="*/ 216024 h 216024"/>
              <a:gd name="connsiteX4" fmla="*/ 0 w 9144000"/>
              <a:gd name="connsiteY4" fmla="*/ 0 h 216024"/>
              <a:gd name="connsiteX0" fmla="*/ 0 w 9147175"/>
              <a:gd name="connsiteY0" fmla="*/ 0 h 504949"/>
              <a:gd name="connsiteX1" fmla="*/ 91471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61275 w 9147175"/>
              <a:gd name="connsiteY1" fmla="*/ 288925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558882 w 9147175"/>
              <a:gd name="connsiteY1" fmla="*/ 150812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9147175"/>
              <a:gd name="connsiteY0" fmla="*/ 0 h 504949"/>
              <a:gd name="connsiteX1" fmla="*/ 7644607 w 9147175"/>
              <a:gd name="connsiteY1" fmla="*/ 291306 h 504949"/>
              <a:gd name="connsiteX2" fmla="*/ 9147175 w 9147175"/>
              <a:gd name="connsiteY2" fmla="*/ 504949 h 504949"/>
              <a:gd name="connsiteX3" fmla="*/ 3175 w 9147175"/>
              <a:gd name="connsiteY3" fmla="*/ 504949 h 504949"/>
              <a:gd name="connsiteX4" fmla="*/ 0 w 9147175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504949"/>
              <a:gd name="connsiteX1" fmla="*/ 7644607 w 7644607"/>
              <a:gd name="connsiteY1" fmla="*/ 291306 h 504949"/>
              <a:gd name="connsiteX2" fmla="*/ 7642225 w 7644607"/>
              <a:gd name="connsiteY2" fmla="*/ 502568 h 504949"/>
              <a:gd name="connsiteX3" fmla="*/ 3175 w 7644607"/>
              <a:gd name="connsiteY3" fmla="*/ 504949 h 504949"/>
              <a:gd name="connsiteX4" fmla="*/ 0 w 7644607"/>
              <a:gd name="connsiteY4" fmla="*/ 0 h 504949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86233"/>
              <a:gd name="connsiteX1" fmla="*/ 7644607 w 7644607"/>
              <a:gd name="connsiteY1" fmla="*/ 172590 h 386233"/>
              <a:gd name="connsiteX2" fmla="*/ 7642225 w 7644607"/>
              <a:gd name="connsiteY2" fmla="*/ 383852 h 386233"/>
              <a:gd name="connsiteX3" fmla="*/ 3175 w 7644607"/>
              <a:gd name="connsiteY3" fmla="*/ 386233 h 386233"/>
              <a:gd name="connsiteX4" fmla="*/ 0 w 7644607"/>
              <a:gd name="connsiteY4" fmla="*/ 0 h 386233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  <a:gd name="connsiteX0" fmla="*/ 0 w 7644607"/>
              <a:gd name="connsiteY0" fmla="*/ 0 h 347419"/>
              <a:gd name="connsiteX1" fmla="*/ 7644607 w 7644607"/>
              <a:gd name="connsiteY1" fmla="*/ 133776 h 347419"/>
              <a:gd name="connsiteX2" fmla="*/ 7642225 w 7644607"/>
              <a:gd name="connsiteY2" fmla="*/ 345038 h 347419"/>
              <a:gd name="connsiteX3" fmla="*/ 3175 w 7644607"/>
              <a:gd name="connsiteY3" fmla="*/ 347419 h 347419"/>
              <a:gd name="connsiteX4" fmla="*/ 0 w 7644607"/>
              <a:gd name="connsiteY4" fmla="*/ 0 h 3474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44607" h="347419">
                <a:moveTo>
                  <a:pt x="0" y="0"/>
                </a:moveTo>
                <a:cubicBezTo>
                  <a:pt x="2647898" y="110763"/>
                  <a:pt x="5213312" y="131577"/>
                  <a:pt x="7644607" y="133776"/>
                </a:cubicBezTo>
                <a:lnTo>
                  <a:pt x="7642225" y="345038"/>
                </a:lnTo>
                <a:lnTo>
                  <a:pt x="3175" y="347419"/>
                </a:lnTo>
                <a:cubicBezTo>
                  <a:pt x="2117" y="179103"/>
                  <a:pt x="1058" y="168316"/>
                  <a:pt x="0" y="0"/>
                </a:cubicBezTo>
                <a:close/>
              </a:path>
            </a:pathLst>
          </a:custGeom>
          <a:solidFill>
            <a:srgbClr val="546293"/>
          </a:solidFill>
          <a:ln>
            <a:noFill/>
          </a:ln>
          <a:effec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371" y="1196753"/>
            <a:ext cx="11329259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  <p:sp>
        <p:nvSpPr>
          <p:cNvPr id="4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20260"/>
            <a:ext cx="12954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fld id="{0FED933F-6AC4-471A-A0D4-60CA1229D2C7}" type="datetime1">
              <a:rPr lang="fr-FR" kern="0" smtClean="0"/>
              <a:pPr/>
              <a:t>26/01/2021</a:t>
            </a:fld>
            <a:endParaRPr lang="fr-FR" kern="0" dirty="0"/>
          </a:p>
        </p:txBody>
      </p:sp>
      <p:sp>
        <p:nvSpPr>
          <p:cNvPr id="47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95467" y="6520260"/>
            <a:ext cx="6816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fr-FR" kern="0"/>
              <a:t>Group Presentation</a:t>
            </a:r>
            <a:endParaRPr lang="fr-FR" kern="0" dirty="0"/>
          </a:p>
        </p:txBody>
      </p:sp>
      <p:sp>
        <p:nvSpPr>
          <p:cNvPr id="14" name="Espace réservé du numéro de diapositive 5"/>
          <p:cNvSpPr txBox="1">
            <a:spLocks/>
          </p:cNvSpPr>
          <p:nvPr/>
        </p:nvSpPr>
        <p:spPr>
          <a:xfrm>
            <a:off x="10800523" y="6536726"/>
            <a:ext cx="5760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ctr" defTabSz="914400" rtl="0" eaLnBrk="1" latinLnBrk="0" hangingPunct="1">
              <a:defRPr sz="800" kern="120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66B7ED3-0F0E-4479-BF52-DD7A6ADA2503}" type="slidenum">
              <a:rPr lang="fr-FR" sz="800" kern="0" smtClean="0"/>
              <a:pPr/>
              <a:t>‹N°›</a:t>
            </a:fld>
            <a:endParaRPr lang="fr-FR" sz="800" kern="0" dirty="0"/>
          </a:p>
        </p:txBody>
      </p:sp>
      <p:pic>
        <p:nvPicPr>
          <p:cNvPr id="17" name="Picture 3" descr="D:\debailleux\Mes documents\DCM\REFONTE FICHES ADAS\OK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52983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626185"/>
              </a:clrFrom>
              <a:clrTo>
                <a:srgbClr val="62618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14400" y="74948"/>
            <a:ext cx="2642032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Espace réservé du titre 1"/>
          <p:cNvSpPr>
            <a:spLocks noGrp="1"/>
          </p:cNvSpPr>
          <p:nvPr>
            <p:ph type="title"/>
          </p:nvPr>
        </p:nvSpPr>
        <p:spPr>
          <a:xfrm>
            <a:off x="431371" y="547417"/>
            <a:ext cx="11317717" cy="648072"/>
          </a:xfrm>
          <a:prstGeom prst="rect">
            <a:avLst/>
          </a:prstGeom>
          <a:noFill/>
          <a:ln>
            <a:noFill/>
          </a:ln>
          <a:effectLst>
            <a:innerShdw blurRad="114300">
              <a:prstClr val="black"/>
            </a:inn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Modifiez le style du titre</a:t>
            </a:r>
          </a:p>
        </p:txBody>
      </p:sp>
    </p:spTree>
    <p:extLst>
      <p:ext uri="{BB962C8B-B14F-4D97-AF65-F5344CB8AC3E}">
        <p14:creationId xmlns:p14="http://schemas.microsoft.com/office/powerpoint/2010/main" val="286371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rgbClr val="666699"/>
          </a:solidFill>
          <a:latin typeface="Century Gothic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Century Gothic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47A86-57C9-4BF5-9969-FB3C24CE7C6A}" type="datetime1">
              <a:rPr lang="fr-FR" kern="0">
                <a:solidFill>
                  <a:prstClr val="white"/>
                </a:solidFill>
                <a:latin typeface="Calibri"/>
              </a:rPr>
              <a:pPr/>
              <a:t>26/01/2021</a:t>
            </a:fld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noProof="0" dirty="0"/>
              <a:t>AEBS HDV – </a:t>
            </a:r>
            <a:br>
              <a:rPr lang="en-US" noProof="0" dirty="0"/>
            </a:br>
            <a:r>
              <a:rPr lang="en-US" noProof="0" dirty="0"/>
              <a:t>French Railway crossing accidents</a:t>
            </a:r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>
          <a:xfrm>
            <a:off x="647733" y="4758306"/>
            <a:ext cx="10753195" cy="432048"/>
          </a:xfrm>
        </p:spPr>
        <p:txBody>
          <a:bodyPr/>
          <a:lstStyle/>
          <a:p>
            <a:r>
              <a:rPr lang="en-US" i="0" dirty="0"/>
              <a:t>26</a:t>
            </a:r>
            <a:r>
              <a:rPr lang="en-US" i="0" baseline="30000" dirty="0"/>
              <a:t>th</a:t>
            </a:r>
            <a:r>
              <a:rPr lang="en-US" i="0" dirty="0"/>
              <a:t> January 2021</a:t>
            </a:r>
            <a:endParaRPr lang="en-US" i="0" noProof="0" dirty="0"/>
          </a:p>
        </p:txBody>
      </p:sp>
    </p:spTree>
    <p:extLst>
      <p:ext uri="{BB962C8B-B14F-4D97-AF65-F5344CB8AC3E}">
        <p14:creationId xmlns:p14="http://schemas.microsoft.com/office/powerpoint/2010/main" val="338273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9983ADD-5F56-46BE-82F9-9A9703A7B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Main accidents scenarios</a:t>
            </a:r>
            <a:r>
              <a:rPr lang="en-US" noProof="0" dirty="0"/>
              <a:t>:</a:t>
            </a:r>
          </a:p>
          <a:p>
            <a:pPr lvl="1"/>
            <a:r>
              <a:rPr lang="en-US" noProof="0" dirty="0"/>
              <a:t>Vehicle maneuvering at Railway </a:t>
            </a:r>
            <a:r>
              <a:rPr lang="en-US" dirty="0"/>
              <a:t>C</a:t>
            </a:r>
            <a:r>
              <a:rPr lang="en-US" noProof="0" dirty="0" err="1"/>
              <a:t>rossing</a:t>
            </a:r>
            <a:r>
              <a:rPr lang="en-US" noProof="0" dirty="0"/>
              <a:t> (RC) : 5 accidents (1 SP et 4 HV)</a:t>
            </a:r>
          </a:p>
          <a:p>
            <a:pPr lvl="1"/>
            <a:r>
              <a:rPr lang="en-US" noProof="0" dirty="0"/>
              <a:t>Trailer stuck at RC: 4 accidents (4 SP)</a:t>
            </a:r>
          </a:p>
          <a:p>
            <a:pPr lvl="1"/>
            <a:r>
              <a:rPr lang="en-US" noProof="0" dirty="0"/>
              <a:t>Vehicle stuck at RC because of dense traffic : 2 accidents (1 BU et 1 PL)</a:t>
            </a:r>
          </a:p>
          <a:p>
            <a:pPr lvl="1"/>
            <a:endParaRPr lang="en-US" noProof="0" dirty="0"/>
          </a:p>
          <a:p>
            <a:r>
              <a:rPr lang="en-US" noProof="0" dirty="0"/>
              <a:t>Conclusion :</a:t>
            </a:r>
          </a:p>
          <a:p>
            <a:pPr lvl="1"/>
            <a:r>
              <a:rPr lang="en-US" dirty="0"/>
              <a:t>Many accidents occurred while barrier was opened when the vehicle was arriving</a:t>
            </a:r>
            <a:endParaRPr lang="en-US" noProof="0" dirty="0"/>
          </a:p>
          <a:p>
            <a:pPr lvl="1"/>
            <a:r>
              <a:rPr lang="en-US" noProof="0" dirty="0"/>
              <a:t>Some scenarios are identified as redundant</a:t>
            </a:r>
            <a:r>
              <a:rPr lang="en-US" dirty="0"/>
              <a:t> (trailer stuck, vehicle maneuvering at the RC, etc.)</a:t>
            </a:r>
            <a:endParaRPr lang="en-US" noProof="0" dirty="0"/>
          </a:p>
          <a:p>
            <a:pPr lvl="1"/>
            <a:r>
              <a:rPr lang="en-US" noProof="0" dirty="0"/>
              <a:t>For more than half of all accidents with closed barrier when vehicle was approaching, there were attempts </a:t>
            </a:r>
            <a:r>
              <a:rPr lang="en-US" dirty="0"/>
              <a:t>to circumvent the barrier (either for intentional reason like during a chase or for unintentional reason like driver fault)</a:t>
            </a:r>
            <a:endParaRPr lang="en-US" noProof="0" dirty="0"/>
          </a:p>
          <a:p>
            <a:pPr lvl="1"/>
            <a:r>
              <a:rPr lang="en-US" dirty="0"/>
              <a:t>Considering an AEBS capable of detecting closed RC barrier only 3 accidents could have been avoided. The one involving the HV is due to ice on the road and unlikely avoidable with a such system.</a:t>
            </a:r>
            <a:endParaRPr lang="en-US" noProof="0" dirty="0"/>
          </a:p>
          <a:p>
            <a:pPr marL="457200" lvl="1" indent="0">
              <a:buNone/>
            </a:pPr>
            <a:r>
              <a:rPr lang="en-US" b="1" noProof="0" dirty="0"/>
              <a:t>→ An adequate AEB could have avoided  2 </a:t>
            </a:r>
            <a:r>
              <a:rPr lang="en-US" b="1" dirty="0"/>
              <a:t>railway crossing </a:t>
            </a:r>
            <a:r>
              <a:rPr lang="en-US" b="1" noProof="0" dirty="0"/>
              <a:t>accidents involving for the first a LV (4 killed people) and the second a bus (18 injured and 6 killed people)</a:t>
            </a:r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1E58D81-AAB5-4936-B60B-1F74A0975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Railway crossing accident analysis</a:t>
            </a:r>
            <a:endParaRPr lang="en-US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5FD268-9FDA-4FC6-8C21-06EA2169E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26/01/2021</a:t>
            </a:fld>
            <a:endParaRPr lang="fr-FR" kern="0" dirty="0"/>
          </a:p>
        </p:txBody>
      </p: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5FE7E752-1942-466D-B946-02F8F9FB9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59E3A9B8-C1FA-4713-9194-8F635207EB9F}"/>
              </a:ext>
            </a:extLst>
          </p:cNvPr>
          <p:cNvSpPr/>
          <p:nvPr/>
        </p:nvSpPr>
        <p:spPr>
          <a:xfrm>
            <a:off x="3466011" y="5294812"/>
            <a:ext cx="3892732" cy="5486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040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D9983ADD-5F56-46BE-82F9-9A9703A7B8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noProof="0" dirty="0"/>
              <a:t>One Bus accident which is AEBS relevant !</a:t>
            </a:r>
          </a:p>
          <a:p>
            <a:endParaRPr lang="en-US" dirty="0"/>
          </a:p>
          <a:p>
            <a:r>
              <a:rPr lang="en-US" b="1" noProof="0" dirty="0"/>
              <a:t>Accident information:</a:t>
            </a:r>
          </a:p>
          <a:p>
            <a:pPr lvl="1"/>
            <a:r>
              <a:rPr lang="en-US" dirty="0"/>
              <a:t>14</a:t>
            </a:r>
            <a:r>
              <a:rPr lang="en-US" baseline="30000" dirty="0"/>
              <a:t>th</a:t>
            </a:r>
            <a:r>
              <a:rPr lang="en-US" dirty="0"/>
              <a:t> December 2017</a:t>
            </a:r>
            <a:endParaRPr lang="en-US" noProof="0" dirty="0"/>
          </a:p>
          <a:p>
            <a:pPr lvl="1"/>
            <a:r>
              <a:rPr lang="en-US" noProof="0" dirty="0"/>
              <a:t>Extra-urban road located in the south of France</a:t>
            </a:r>
          </a:p>
          <a:p>
            <a:pPr lvl="1"/>
            <a:r>
              <a:rPr lang="en-US" noProof="0" dirty="0"/>
              <a:t>Railway crossing with half barrier</a:t>
            </a:r>
          </a:p>
          <a:p>
            <a:pPr lvl="1"/>
            <a:r>
              <a:rPr lang="en-US" dirty="0"/>
              <a:t>BUS within M3 vehicle category</a:t>
            </a:r>
          </a:p>
          <a:p>
            <a:pPr lvl="1"/>
            <a:r>
              <a:rPr lang="en-US" noProof="0" dirty="0"/>
              <a:t>The BUS driver was responsible</a:t>
            </a:r>
          </a:p>
          <a:p>
            <a:pPr lvl="1"/>
            <a:endParaRPr lang="en-US" noProof="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A1E58D81-AAB5-4936-B60B-1F74A0975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Railway crossing accident analysis</a:t>
            </a:r>
            <a:endParaRPr lang="en-US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5FD268-9FDA-4FC6-8C21-06EA2169E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26/01/2021</a:t>
            </a:fld>
            <a:endParaRPr lang="fr-FR" kern="0" dirty="0"/>
          </a:p>
        </p:txBody>
      </p: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5FE7E752-1942-466D-B946-02F8F9FB9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9991F5C7-40B1-4A78-8BDA-DA806E7CC9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8460" y="2846773"/>
            <a:ext cx="4838700" cy="2905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06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Espace réservé du contenu 6">
            <a:extLst>
              <a:ext uri="{FF2B5EF4-FFF2-40B4-BE49-F238E27FC236}">
                <a16:creationId xmlns:a16="http://schemas.microsoft.com/office/drawing/2014/main" id="{E293CF7C-B475-494D-913F-C65674F508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0293" r="5360"/>
          <a:stretch/>
        </p:blipFill>
        <p:spPr>
          <a:xfrm>
            <a:off x="46444" y="1992191"/>
            <a:ext cx="3328650" cy="3240000"/>
          </a:xfrm>
          <a:prstGeom prst="rect">
            <a:avLst/>
          </a:prstGeom>
        </p:spPr>
      </p:pic>
      <p:sp>
        <p:nvSpPr>
          <p:cNvPr id="3" name="Titre 2">
            <a:extLst>
              <a:ext uri="{FF2B5EF4-FFF2-40B4-BE49-F238E27FC236}">
                <a16:creationId xmlns:a16="http://schemas.microsoft.com/office/drawing/2014/main" id="{A1E58D81-AAB5-4936-B60B-1F74A0975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Railway crossing accident analysis</a:t>
            </a:r>
            <a:endParaRPr lang="en-US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5FD268-9FDA-4FC6-8C21-06EA2169E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26/01/2021</a:t>
            </a:fld>
            <a:endParaRPr lang="fr-FR" kern="0" dirty="0"/>
          </a:p>
        </p:txBody>
      </p: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5FE7E752-1942-466D-B946-02F8F9FB9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1FBAD13-C3CC-4D25-A15C-18509AFB59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587" r="14454"/>
          <a:stretch/>
        </p:blipFill>
        <p:spPr>
          <a:xfrm>
            <a:off x="3421538" y="1992191"/>
            <a:ext cx="3071070" cy="324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4D0A885-6A7C-4A88-9A5D-7520EF0FEDC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9093" r="19361"/>
          <a:stretch/>
        </p:blipFill>
        <p:spPr>
          <a:xfrm>
            <a:off x="6585496" y="1992191"/>
            <a:ext cx="2643570" cy="324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9BD0F72-763B-47E1-AC60-46F55C7FD1B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047" r="37395"/>
          <a:stretch/>
        </p:blipFill>
        <p:spPr>
          <a:xfrm>
            <a:off x="9321954" y="1992191"/>
            <a:ext cx="2643570" cy="3240000"/>
          </a:xfrm>
          <a:prstGeom prst="rect">
            <a:avLst/>
          </a:prstGeom>
        </p:spPr>
      </p:pic>
      <p:sp>
        <p:nvSpPr>
          <p:cNvPr id="11" name="Espace réservé du contenu 4">
            <a:extLst>
              <a:ext uri="{FF2B5EF4-FFF2-40B4-BE49-F238E27FC236}">
                <a16:creationId xmlns:a16="http://schemas.microsoft.com/office/drawing/2014/main" id="{7CDE1BE6-83CF-4169-A8AC-24226BF86D36}"/>
              </a:ext>
            </a:extLst>
          </p:cNvPr>
          <p:cNvSpPr txBox="1">
            <a:spLocks/>
          </p:cNvSpPr>
          <p:nvPr/>
        </p:nvSpPr>
        <p:spPr>
          <a:xfrm>
            <a:off x="431371" y="1412776"/>
            <a:ext cx="11329259" cy="4536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10000"/>
              <a:buFontTx/>
              <a:buBlip>
                <a:blip r:embed="rId6"/>
              </a:buBlip>
              <a:defRPr sz="18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Tx/>
              <a:buBlip>
                <a:blip r:embed="rId6"/>
              </a:buBlip>
              <a:defRPr sz="1600" kern="12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SzPct val="80000"/>
              <a:buFont typeface="Century Gothic" panose="020B0502020202020204" pitchFamily="34" charset="0"/>
              <a:buChar char="−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Century Gothic" panose="020B0502020202020204" pitchFamily="34" charset="0"/>
              <a:buChar char="□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8pPr>
            <a:lvl9pPr marL="3676650" marR="0" indent="-1143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lang="fr-FR" sz="1400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entury Gothic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dirty="0"/>
              <a:t>Bus trajectory: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A25E721E-B4AE-4CD2-A713-0866E46703EC}"/>
              </a:ext>
            </a:extLst>
          </p:cNvPr>
          <p:cNvSpPr txBox="1"/>
          <p:nvPr/>
        </p:nvSpPr>
        <p:spPr>
          <a:xfrm>
            <a:off x="9762310" y="5265274"/>
            <a:ext cx="2473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Train speed ≈ 80 km/h</a:t>
            </a:r>
          </a:p>
          <a:p>
            <a:r>
              <a:rPr lang="en-US" dirty="0">
                <a:solidFill>
                  <a:srgbClr val="FF0000"/>
                </a:solidFill>
              </a:rPr>
              <a:t>Impact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F872A69C-F202-427C-839C-359401DDA14B}"/>
              </a:ext>
            </a:extLst>
          </p:cNvPr>
          <p:cNvSpPr txBox="1"/>
          <p:nvPr/>
        </p:nvSpPr>
        <p:spPr>
          <a:xfrm>
            <a:off x="5638991" y="5297445"/>
            <a:ext cx="2473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Vehicle speed ≈ 10 km/h</a:t>
            </a:r>
          </a:p>
          <a:p>
            <a:r>
              <a:rPr lang="en-US" dirty="0">
                <a:solidFill>
                  <a:srgbClr val="FF0000"/>
                </a:solidFill>
              </a:rPr>
              <a:t>Barrier closed</a:t>
            </a:r>
          </a:p>
        </p:txBody>
      </p:sp>
    </p:spTree>
    <p:extLst>
      <p:ext uri="{BB962C8B-B14F-4D97-AF65-F5344CB8AC3E}">
        <p14:creationId xmlns:p14="http://schemas.microsoft.com/office/powerpoint/2010/main" val="195052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E58D81-AAB5-4936-B60B-1F74A0975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Railway crossing accident analysis</a:t>
            </a:r>
            <a:endParaRPr lang="en-US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5FD268-9FDA-4FC6-8C21-06EA2169E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26/01/2021</a:t>
            </a:fld>
            <a:endParaRPr lang="fr-FR" kern="0" dirty="0"/>
          </a:p>
        </p:txBody>
      </p: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5FE7E752-1942-466D-B946-02F8F9FB9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4712668-04A9-43D7-A918-BFDAB0ED4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Consequences: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95425C66-5EDF-4969-B42E-72532F25C2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747" y="1992220"/>
            <a:ext cx="5219951" cy="3377615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192F186-E451-42E1-B13A-83F07A8AC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8192" y="1992219"/>
            <a:ext cx="4468614" cy="337761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394AAE2F-52CB-4265-A426-1542A08F6B8E}"/>
              </a:ext>
            </a:extLst>
          </p:cNvPr>
          <p:cNvSpPr txBox="1"/>
          <p:nvPr/>
        </p:nvSpPr>
        <p:spPr>
          <a:xfrm>
            <a:off x="1690049" y="5662989"/>
            <a:ext cx="86818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17 children &amp; 1 adult seriously injured and 6 children killed on their way to school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8415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A1E58D81-AAB5-4936-B60B-1F74A0975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Railway crossing accident analysis</a:t>
            </a:r>
            <a:endParaRPr lang="en-US" noProof="0" dirty="0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55FD268-9FDA-4FC6-8C21-06EA2169E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C7AD-5D20-48F1-A18A-B4E8EE5A547C}" type="datetime1">
              <a:rPr lang="fr-FR" kern="0" smtClean="0"/>
              <a:pPr/>
              <a:t>26/01/2021</a:t>
            </a:fld>
            <a:endParaRPr lang="fr-FR" kern="0" dirty="0"/>
          </a:p>
        </p:txBody>
      </p:sp>
      <p:sp>
        <p:nvSpPr>
          <p:cNvPr id="6" name="Espace réservé du pied de page 2">
            <a:extLst>
              <a:ext uri="{FF2B5EF4-FFF2-40B4-BE49-F238E27FC236}">
                <a16:creationId xmlns:a16="http://schemas.microsoft.com/office/drawing/2014/main" id="{5FE7E752-1942-466D-B946-02F8F9FB9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95467" y="6520260"/>
            <a:ext cx="6816757" cy="365125"/>
          </a:xfrm>
        </p:spPr>
        <p:txBody>
          <a:bodyPr/>
          <a:lstStyle/>
          <a:p>
            <a:r>
              <a:rPr lang="fr-FR" kern="0" dirty="0">
                <a:solidFill>
                  <a:prstClr val="white"/>
                </a:solidFill>
                <a:latin typeface="Calibri"/>
              </a:rPr>
              <a:t>AEBS HDV – French Railway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crossing</a:t>
            </a:r>
            <a:r>
              <a:rPr lang="fr-FR" kern="0" dirty="0">
                <a:solidFill>
                  <a:prstClr val="white"/>
                </a:solidFill>
                <a:latin typeface="Calibri"/>
              </a:rPr>
              <a:t> </a:t>
            </a:r>
            <a:r>
              <a:rPr lang="fr-FR" kern="0" dirty="0" err="1">
                <a:solidFill>
                  <a:prstClr val="white"/>
                </a:solidFill>
                <a:latin typeface="Calibri"/>
              </a:rPr>
              <a:t>acidents</a:t>
            </a:r>
            <a:endParaRPr lang="fr-FR" kern="0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4712668-04A9-43D7-A918-BFDAB0ED4F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Conclusion:</a:t>
            </a:r>
          </a:p>
          <a:p>
            <a:pPr lvl="1"/>
            <a:r>
              <a:rPr lang="en-US" dirty="0"/>
              <a:t>Number </a:t>
            </a:r>
            <a:r>
              <a:rPr lang="en-US"/>
              <a:t>of HDV-AEBS </a:t>
            </a:r>
            <a:r>
              <a:rPr lang="en-US" dirty="0"/>
              <a:t>relevant accidents is not representative</a:t>
            </a:r>
          </a:p>
          <a:p>
            <a:pPr lvl="1"/>
            <a:r>
              <a:rPr lang="en-US" dirty="0"/>
              <a:t>Number of HDV-AEBS relevant lives that could have been saved is much more representative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9917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Thème_UTAC-CERAM_2017">
  <a:themeElements>
    <a:clrScheme name="Personnalisé 10">
      <a:dk1>
        <a:sysClr val="windowText" lastClr="000000"/>
      </a:dk1>
      <a:lt1>
        <a:sysClr val="window" lastClr="FFFFFF"/>
      </a:lt1>
      <a:dk2>
        <a:srgbClr val="666699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666699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E06682766C80746903D00D84C968CC1" ma:contentTypeVersion="2" ma:contentTypeDescription="Crée un document." ma:contentTypeScope="" ma:versionID="b64bc60ee3c997823c6dd8ea18cc387e">
  <xsd:schema xmlns:xsd="http://www.w3.org/2001/XMLSchema" xmlns:xs="http://www.w3.org/2001/XMLSchema" xmlns:p="http://schemas.microsoft.com/office/2006/metadata/properties" xmlns:ns3="9d083a93-3b8c-4641-a0e2-aa8b4252ae6a" targetNamespace="http://schemas.microsoft.com/office/2006/metadata/properties" ma:root="true" ma:fieldsID="1c6cd8a4fcbfe5c29571ced932f34ab6" ns3:_="">
    <xsd:import namespace="9d083a93-3b8c-4641-a0e2-aa8b4252ae6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083a93-3b8c-4641-a0e2-aa8b4252ae6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B147D6-0BC6-459D-97C0-12E28279FBB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D560155-63D3-4349-BA34-9E50D81353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083a93-3b8c-4641-a0e2-aa8b4252ae6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9C5F36B-E867-4D87-AC24-1EFA214064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6333</TotalTime>
  <Words>372</Words>
  <Application>Microsoft Office PowerPoint</Application>
  <PresentationFormat>Grand écran</PresentationFormat>
  <Paragraphs>48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</vt:lpstr>
      <vt:lpstr>Thème_UTAC-CERAM_2017</vt:lpstr>
      <vt:lpstr>AEBS HDV –  French Railway crossing accidents</vt:lpstr>
      <vt:lpstr>Railway crossing accident analysis</vt:lpstr>
      <vt:lpstr>Railway crossing accident analysis</vt:lpstr>
      <vt:lpstr>Railway crossing accident analysis</vt:lpstr>
      <vt:lpstr>Railway crossing accident analysis</vt:lpstr>
      <vt:lpstr>Railway crossing accident analysis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ADS – Comité innovation</dc:title>
  <dc:creator>GARCIA Aurélien</dc:creator>
  <cp:lastModifiedBy>DAMON Pierre Marie</cp:lastModifiedBy>
  <cp:revision>54</cp:revision>
  <dcterms:created xsi:type="dcterms:W3CDTF">2020-09-28T11:30:49Z</dcterms:created>
  <dcterms:modified xsi:type="dcterms:W3CDTF">2021-01-26T17:05:55Z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0x0101003E06682766C80746903D00D84C968CC1</vt:lpwstr>
  </property>
</Properties>
</file>