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57" r:id="rId3"/>
    <p:sldId id="274" r:id="rId4"/>
    <p:sldId id="275" r:id="rId5"/>
    <p:sldId id="278" r:id="rId6"/>
    <p:sldId id="277" r:id="rId7"/>
    <p:sldId id="267" r:id="rId8"/>
    <p:sldId id="268" r:id="rId9"/>
    <p:sldId id="279" r:id="rId10"/>
    <p:sldId id="359" r:id="rId11"/>
    <p:sldId id="272" r:id="rId12"/>
    <p:sldId id="271" r:id="rId13"/>
    <p:sldId id="258" r:id="rId14"/>
  </p:sldIdLst>
  <p:sldSz cx="9144000" cy="5143500" type="screen16x9"/>
  <p:notesSz cx="6781800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77917"/>
    <a:srgbClr val="CC8648"/>
    <a:srgbClr val="EE251D"/>
    <a:srgbClr val="667AB3"/>
    <a:srgbClr val="FFF500"/>
    <a:srgbClr val="54B6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E186BA-E024-43E7-AE57-803155EBCF0E}" v="14" dt="2021-01-21T10:27:07.4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114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Sander" userId="98951b6521a2b725" providerId="LiveId" clId="{61E186BA-E024-43E7-AE57-803155EBCF0E}"/>
    <pc:docChg chg="custSel addSld delSld modSld">
      <pc:chgData name="Daniel Sander" userId="98951b6521a2b725" providerId="LiveId" clId="{61E186BA-E024-43E7-AE57-803155EBCF0E}" dt="2021-01-21T10:24:02.869" v="15" actId="47"/>
      <pc:docMkLst>
        <pc:docMk/>
      </pc:docMkLst>
      <pc:sldChg chg="del">
        <pc:chgData name="Daniel Sander" userId="98951b6521a2b725" providerId="LiveId" clId="{61E186BA-E024-43E7-AE57-803155EBCF0E}" dt="2021-01-21T10:24:02.869" v="15" actId="47"/>
        <pc:sldMkLst>
          <pc:docMk/>
          <pc:sldMk cId="0" sldId="258"/>
        </pc:sldMkLst>
      </pc:sldChg>
      <pc:sldChg chg="del">
        <pc:chgData name="Daniel Sander" userId="98951b6521a2b725" providerId="LiveId" clId="{61E186BA-E024-43E7-AE57-803155EBCF0E}" dt="2021-01-21T10:14:19.197" v="0" actId="47"/>
        <pc:sldMkLst>
          <pc:docMk/>
          <pc:sldMk cId="702343827" sldId="267"/>
        </pc:sldMkLst>
      </pc:sldChg>
      <pc:sldChg chg="del">
        <pc:chgData name="Daniel Sander" userId="98951b6521a2b725" providerId="LiveId" clId="{61E186BA-E024-43E7-AE57-803155EBCF0E}" dt="2021-01-21T10:18:05.078" v="3" actId="47"/>
        <pc:sldMkLst>
          <pc:docMk/>
          <pc:sldMk cId="1765838660" sldId="276"/>
        </pc:sldMkLst>
      </pc:sldChg>
      <pc:sldChg chg="del">
        <pc:chgData name="Daniel Sander" userId="98951b6521a2b725" providerId="LiveId" clId="{61E186BA-E024-43E7-AE57-803155EBCF0E}" dt="2021-01-21T10:14:21.533" v="1" actId="47"/>
        <pc:sldMkLst>
          <pc:docMk/>
          <pc:sldMk cId="800923992" sldId="277"/>
        </pc:sldMkLst>
      </pc:sldChg>
      <pc:sldChg chg="addSp delSp modSp new mod">
        <pc:chgData name="Daniel Sander" userId="98951b6521a2b725" providerId="LiveId" clId="{61E186BA-E024-43E7-AE57-803155EBCF0E}" dt="2021-01-21T10:21:42.940" v="14" actId="1076"/>
        <pc:sldMkLst>
          <pc:docMk/>
          <pc:sldMk cId="3295150269" sldId="278"/>
        </pc:sldMkLst>
        <pc:spChg chg="mod">
          <ac:chgData name="Daniel Sander" userId="98951b6521a2b725" providerId="LiveId" clId="{61E186BA-E024-43E7-AE57-803155EBCF0E}" dt="2021-01-21T10:21:00.154" v="6" actId="20577"/>
          <ac:spMkLst>
            <pc:docMk/>
            <pc:sldMk cId="3295150269" sldId="278"/>
            <ac:spMk id="2" creationId="{10047712-01C8-4931-946F-93C49F0DDCE9}"/>
          </ac:spMkLst>
        </pc:spChg>
        <pc:spChg chg="del">
          <ac:chgData name="Daniel Sander" userId="98951b6521a2b725" providerId="LiveId" clId="{61E186BA-E024-43E7-AE57-803155EBCF0E}" dt="2021-01-21T10:21:04.037" v="7" actId="478"/>
          <ac:spMkLst>
            <pc:docMk/>
            <pc:sldMk cId="3295150269" sldId="278"/>
            <ac:spMk id="3" creationId="{15D6CD15-D796-4CB9-8B7D-F7C78A1ABD9A}"/>
          </ac:spMkLst>
        </pc:spChg>
        <pc:spChg chg="del">
          <ac:chgData name="Daniel Sander" userId="98951b6521a2b725" providerId="LiveId" clId="{61E186BA-E024-43E7-AE57-803155EBCF0E}" dt="2021-01-21T10:21:17.761" v="9" actId="478"/>
          <ac:spMkLst>
            <pc:docMk/>
            <pc:sldMk cId="3295150269" sldId="278"/>
            <ac:spMk id="4" creationId="{FEC0EBD3-BD66-48CB-96C4-A702FD05D176}"/>
          </ac:spMkLst>
        </pc:spChg>
        <pc:spChg chg="add mod">
          <ac:chgData name="Daniel Sander" userId="98951b6521a2b725" providerId="LiveId" clId="{61E186BA-E024-43E7-AE57-803155EBCF0E}" dt="2021-01-21T10:21:18.482" v="10"/>
          <ac:spMkLst>
            <pc:docMk/>
            <pc:sldMk cId="3295150269" sldId="278"/>
            <ac:spMk id="9" creationId="{153A76E8-FB90-4C93-9A50-CC6190F48474}"/>
          </ac:spMkLst>
        </pc:spChg>
        <pc:graphicFrameChg chg="add del mod">
          <ac:chgData name="Daniel Sander" userId="98951b6521a2b725" providerId="LiveId" clId="{61E186BA-E024-43E7-AE57-803155EBCF0E}" dt="2021-01-21T10:21:30.060" v="12"/>
          <ac:graphicFrameMkLst>
            <pc:docMk/>
            <pc:sldMk cId="3295150269" sldId="278"/>
            <ac:graphicFrameMk id="10" creationId="{63B2456C-BAB0-49F0-8A65-9B2219DE4A7A}"/>
          </ac:graphicFrameMkLst>
        </pc:graphicFrameChg>
        <pc:picChg chg="add mod">
          <ac:chgData name="Daniel Sander" userId="98951b6521a2b725" providerId="LiveId" clId="{61E186BA-E024-43E7-AE57-803155EBCF0E}" dt="2021-01-21T10:21:07.054" v="8"/>
          <ac:picMkLst>
            <pc:docMk/>
            <pc:sldMk cId="3295150269" sldId="278"/>
            <ac:picMk id="8" creationId="{E7011722-8729-4B05-9EF0-9F22E25A57DC}"/>
          </ac:picMkLst>
        </pc:picChg>
        <pc:picChg chg="add mod">
          <ac:chgData name="Daniel Sander" userId="98951b6521a2b725" providerId="LiveId" clId="{61E186BA-E024-43E7-AE57-803155EBCF0E}" dt="2021-01-21T10:21:42.940" v="14" actId="1076"/>
          <ac:picMkLst>
            <pc:docMk/>
            <pc:sldMk cId="3295150269" sldId="278"/>
            <ac:picMk id="11" creationId="{ABBE4EEB-B072-4820-A29E-30D9A9886D3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451" y="0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451" y="9428583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9E37F10-4DB9-40D2-B049-1DC282333FE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451" y="0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2550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80" y="4715153"/>
            <a:ext cx="54254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451" y="9428583"/>
            <a:ext cx="293878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4A4E034-DEAF-460D-A87F-75A7F60F95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102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7AA347-A5E8-41F5-9A7D-9116A6E347A6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de-DE"/>
              <a:t>Bundesanstalt für Straßenwesen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de-DE"/>
              <a:t>Datum/Jahr</a:t>
            </a: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de-DE"/>
              <a:t>Max Mustermann</a:t>
            </a:r>
          </a:p>
        </p:txBody>
      </p:sp>
      <p:sp>
        <p:nvSpPr>
          <p:cNvPr id="112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413208-D560-4CB8-9ECC-543CC1E08149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112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A4E034-DEAF-460D-A87F-75A7F60F951B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2168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A4E034-DEAF-460D-A87F-75A7F60F951B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119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Bundesanstalt für Straßenwesen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A4E034-DEAF-460D-A87F-75A7F60F951B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6672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4408488" y="4421188"/>
            <a:ext cx="4532312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>
                <a:cs typeface="+mn-cs"/>
              </a:rPr>
              <a:t>Bundesanstalt für Straßenwesen</a:t>
            </a:r>
          </a:p>
        </p:txBody>
      </p: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0" y="227013"/>
            <a:ext cx="9144000" cy="4576762"/>
            <a:chOff x="0" y="190"/>
            <a:chExt cx="5760" cy="3845"/>
          </a:xfrm>
        </p:grpSpPr>
        <p:sp>
          <p:nvSpPr>
            <p:cNvPr id="6" name="Line 8"/>
            <p:cNvSpPr>
              <a:spLocks noChangeShapeType="1"/>
            </p:cNvSpPr>
            <p:nvPr userDrawn="1"/>
          </p:nvSpPr>
          <p:spPr bwMode="auto">
            <a:xfrm>
              <a:off x="0" y="339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3910" y="190"/>
              <a:ext cx="959" cy="97"/>
              <a:chOff x="3910" y="190"/>
              <a:chExt cx="959" cy="97"/>
            </a:xfrm>
          </p:grpSpPr>
          <p:sp>
            <p:nvSpPr>
              <p:cNvPr id="9" name="AutoShape 2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" name="Rectangle 3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1" name="Freeform 3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</p:grpSp>
      </p:grpSp>
      <p:pic>
        <p:nvPicPr>
          <p:cNvPr id="12" name="Picture 1" descr="S:\Medien\Grafiken\Logos\BASt\bast_transpar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3888" y="50800"/>
            <a:ext cx="64928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006083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247900"/>
            <a:ext cx="6400800" cy="1314450"/>
          </a:xfrm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de-DE"/>
              <a:t>Master-Untertitelformat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</a:t>
            </a:r>
            <a:fld id="{C10E8846-B132-4499-B0F0-4D4A8DE461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90650"/>
            <a:ext cx="4141788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1395" y="1390650"/>
            <a:ext cx="4141787" cy="3314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</a:t>
            </a:r>
            <a:fld id="{EEE75477-9D6A-4B63-8D26-751743BF63C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</a:t>
            </a:r>
            <a:fld id="{EB4A56E4-0062-4FFA-8AC4-16B2BD09E19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</a:t>
            </a:r>
            <a:fld id="{9CEC2B20-2E75-4499-B203-D7CEE2708F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Folie Nr. </a:t>
            </a:r>
            <a:fld id="{5C1BC4D6-8854-46FF-AC34-24AFA119EA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Folie Nr. </a:t>
            </a:r>
            <a:fld id="{1A36BE26-8A53-4D99-AC99-4570AEDC05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73075"/>
            <a:ext cx="84359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 durch Klicken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90650"/>
            <a:ext cx="843597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35375" y="4806950"/>
            <a:ext cx="18462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4806950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1013" y="4806950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de-DE"/>
              <a:t>Folie Nr. </a:t>
            </a:r>
            <a:fld id="{C6796070-07E9-4878-AEA0-5D3A0A41CDC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grpSp>
        <p:nvGrpSpPr>
          <p:cNvPr id="3079" name="Group 55"/>
          <p:cNvGrpSpPr>
            <a:grpSpLocks/>
          </p:cNvGrpSpPr>
          <p:nvPr/>
        </p:nvGrpSpPr>
        <p:grpSpPr bwMode="auto">
          <a:xfrm>
            <a:off x="0" y="227013"/>
            <a:ext cx="9144000" cy="4576762"/>
            <a:chOff x="0" y="190"/>
            <a:chExt cx="5760" cy="3845"/>
          </a:xfrm>
        </p:grpSpPr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>
              <a:off x="0" y="339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0" y="4035"/>
              <a:ext cx="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de-DE">
                <a:cs typeface="+mn-cs"/>
              </a:endParaRPr>
            </a:p>
          </p:txBody>
        </p:sp>
        <p:grpSp>
          <p:nvGrpSpPr>
            <p:cNvPr id="3083" name="Group 41"/>
            <p:cNvGrpSpPr>
              <a:grpSpLocks/>
            </p:cNvGrpSpPr>
            <p:nvPr userDrawn="1"/>
          </p:nvGrpSpPr>
          <p:grpSpPr bwMode="auto">
            <a:xfrm>
              <a:off x="3839" y="190"/>
              <a:ext cx="1030" cy="97"/>
              <a:chOff x="3839" y="190"/>
              <a:chExt cx="1030" cy="97"/>
            </a:xfrm>
          </p:grpSpPr>
          <p:sp>
            <p:nvSpPr>
              <p:cNvPr id="1066" name="AutoShape 42"/>
              <p:cNvSpPr>
                <a:spLocks noChangeAspect="1" noChangeArrowheads="1" noTextEdit="1"/>
              </p:cNvSpPr>
              <p:nvPr userDrawn="1"/>
            </p:nvSpPr>
            <p:spPr bwMode="auto">
              <a:xfrm>
                <a:off x="3910" y="190"/>
                <a:ext cx="95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auto">
              <a:xfrm>
                <a:off x="3840" y="198"/>
                <a:ext cx="145" cy="81"/>
              </a:xfrm>
              <a:prstGeom prst="rect">
                <a:avLst/>
              </a:prstGeom>
              <a:solidFill>
                <a:srgbClr val="E7791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68" name="Freeform 44"/>
              <p:cNvSpPr>
                <a:spLocks noEditPoints="1"/>
              </p:cNvSpPr>
              <p:nvPr userDrawn="1"/>
            </p:nvSpPr>
            <p:spPr bwMode="auto">
              <a:xfrm>
                <a:off x="3839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69" name="Rectangle 45"/>
              <p:cNvSpPr>
                <a:spLocks noChangeArrowheads="1"/>
              </p:cNvSpPr>
              <p:nvPr userDrawn="1"/>
            </p:nvSpPr>
            <p:spPr bwMode="auto">
              <a:xfrm>
                <a:off x="4013" y="198"/>
                <a:ext cx="146" cy="81"/>
              </a:xfrm>
              <a:prstGeom prst="rect">
                <a:avLst/>
              </a:prstGeom>
              <a:solidFill>
                <a:srgbClr val="CC864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0" name="Freeform 46"/>
              <p:cNvSpPr>
                <a:spLocks noEditPoints="1"/>
              </p:cNvSpPr>
              <p:nvPr userDrawn="1"/>
            </p:nvSpPr>
            <p:spPr bwMode="auto">
              <a:xfrm>
                <a:off x="40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1" name="Rectangle 47"/>
              <p:cNvSpPr>
                <a:spLocks noChangeArrowheads="1"/>
              </p:cNvSpPr>
              <p:nvPr userDrawn="1"/>
            </p:nvSpPr>
            <p:spPr bwMode="auto">
              <a:xfrm>
                <a:off x="4190" y="198"/>
                <a:ext cx="145" cy="81"/>
              </a:xfrm>
              <a:prstGeom prst="rect">
                <a:avLst/>
              </a:prstGeom>
              <a:solidFill>
                <a:srgbClr val="EE251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2" name="Freeform 48"/>
              <p:cNvSpPr>
                <a:spLocks noEditPoints="1"/>
              </p:cNvSpPr>
              <p:nvPr userDrawn="1"/>
            </p:nvSpPr>
            <p:spPr bwMode="auto">
              <a:xfrm>
                <a:off x="4186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3" name="Rectangle 49"/>
              <p:cNvSpPr>
                <a:spLocks noChangeArrowheads="1"/>
              </p:cNvSpPr>
              <p:nvPr userDrawn="1"/>
            </p:nvSpPr>
            <p:spPr bwMode="auto">
              <a:xfrm>
                <a:off x="4362" y="198"/>
                <a:ext cx="145" cy="81"/>
              </a:xfrm>
              <a:prstGeom prst="rect">
                <a:avLst/>
              </a:prstGeom>
              <a:solidFill>
                <a:srgbClr val="667A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4" name="Freeform 50"/>
              <p:cNvSpPr>
                <a:spLocks noEditPoints="1"/>
              </p:cNvSpPr>
              <p:nvPr userDrawn="1"/>
            </p:nvSpPr>
            <p:spPr bwMode="auto">
              <a:xfrm>
                <a:off x="4362" y="195"/>
                <a:ext cx="150" cy="87"/>
              </a:xfrm>
              <a:custGeom>
                <a:avLst/>
                <a:gdLst/>
                <a:ahLst/>
                <a:cxnLst>
                  <a:cxn ang="0">
                    <a:pos x="837" y="500"/>
                  </a:cxn>
                  <a:cxn ang="0">
                    <a:pos x="823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3" y="486"/>
                  </a:cxn>
                  <a:cxn ang="0">
                    <a:pos x="837" y="500"/>
                  </a:cxn>
                  <a:cxn ang="0">
                    <a:pos x="837" y="500"/>
                  </a:cxn>
                  <a:cxn ang="0">
                    <a:pos x="837" y="521"/>
                  </a:cxn>
                  <a:cxn ang="0">
                    <a:pos x="823" y="521"/>
                  </a:cxn>
                  <a:cxn ang="0">
                    <a:pos x="837" y="500"/>
                  </a:cxn>
                  <a:cxn ang="0">
                    <a:pos x="823" y="0"/>
                  </a:cxn>
                  <a:cxn ang="0">
                    <a:pos x="837" y="21"/>
                  </a:cxn>
                  <a:cxn ang="0">
                    <a:pos x="837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3" y="0"/>
                  </a:cxn>
                  <a:cxn ang="0">
                    <a:pos x="823" y="0"/>
                  </a:cxn>
                  <a:cxn ang="0">
                    <a:pos x="837" y="0"/>
                  </a:cxn>
                  <a:cxn ang="0">
                    <a:pos x="837" y="21"/>
                  </a:cxn>
                  <a:cxn ang="0">
                    <a:pos x="823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3" y="0"/>
                  </a:cxn>
                  <a:cxn ang="0">
                    <a:pos x="823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7" y="21"/>
                  </a:cxn>
                  <a:cxn ang="0">
                    <a:pos x="27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7" h="521">
                    <a:moveTo>
                      <a:pt x="837" y="500"/>
                    </a:moveTo>
                    <a:lnTo>
                      <a:pt x="823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3" y="486"/>
                    </a:lnTo>
                    <a:lnTo>
                      <a:pt x="837" y="500"/>
                    </a:lnTo>
                    <a:close/>
                    <a:moveTo>
                      <a:pt x="837" y="500"/>
                    </a:moveTo>
                    <a:lnTo>
                      <a:pt x="837" y="521"/>
                    </a:lnTo>
                    <a:lnTo>
                      <a:pt x="823" y="521"/>
                    </a:lnTo>
                    <a:lnTo>
                      <a:pt x="837" y="500"/>
                    </a:lnTo>
                    <a:close/>
                    <a:moveTo>
                      <a:pt x="823" y="0"/>
                    </a:moveTo>
                    <a:lnTo>
                      <a:pt x="837" y="21"/>
                    </a:lnTo>
                    <a:lnTo>
                      <a:pt x="837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3" y="0"/>
                    </a:lnTo>
                    <a:close/>
                    <a:moveTo>
                      <a:pt x="823" y="0"/>
                    </a:moveTo>
                    <a:lnTo>
                      <a:pt x="837" y="0"/>
                    </a:lnTo>
                    <a:lnTo>
                      <a:pt x="837" y="21"/>
                    </a:lnTo>
                    <a:lnTo>
                      <a:pt x="823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3" y="0"/>
                    </a:lnTo>
                    <a:lnTo>
                      <a:pt x="823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7" y="21"/>
                    </a:lnTo>
                    <a:lnTo>
                      <a:pt x="27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5" name="Rectangle 51"/>
              <p:cNvSpPr>
                <a:spLocks noChangeArrowheads="1"/>
              </p:cNvSpPr>
              <p:nvPr userDrawn="1"/>
            </p:nvSpPr>
            <p:spPr bwMode="auto">
              <a:xfrm>
                <a:off x="4541" y="198"/>
                <a:ext cx="145" cy="81"/>
              </a:xfrm>
              <a:prstGeom prst="rect">
                <a:avLst/>
              </a:prstGeom>
              <a:solidFill>
                <a:srgbClr val="FFF5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6" name="Freeform 52"/>
              <p:cNvSpPr>
                <a:spLocks noEditPoints="1"/>
              </p:cNvSpPr>
              <p:nvPr userDrawn="1"/>
            </p:nvSpPr>
            <p:spPr bwMode="auto">
              <a:xfrm>
                <a:off x="4537" y="195"/>
                <a:ext cx="150" cy="87"/>
              </a:xfrm>
              <a:custGeom>
                <a:avLst/>
                <a:gdLst/>
                <a:ahLst/>
                <a:cxnLst>
                  <a:cxn ang="0">
                    <a:pos x="844" y="500"/>
                  </a:cxn>
                  <a:cxn ang="0">
                    <a:pos x="831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31" y="486"/>
                  </a:cxn>
                  <a:cxn ang="0">
                    <a:pos x="844" y="500"/>
                  </a:cxn>
                  <a:cxn ang="0">
                    <a:pos x="844" y="500"/>
                  </a:cxn>
                  <a:cxn ang="0">
                    <a:pos x="844" y="521"/>
                  </a:cxn>
                  <a:cxn ang="0">
                    <a:pos x="831" y="521"/>
                  </a:cxn>
                  <a:cxn ang="0">
                    <a:pos x="844" y="500"/>
                  </a:cxn>
                  <a:cxn ang="0">
                    <a:pos x="831" y="0"/>
                  </a:cxn>
                  <a:cxn ang="0">
                    <a:pos x="844" y="21"/>
                  </a:cxn>
                  <a:cxn ang="0">
                    <a:pos x="844" y="500"/>
                  </a:cxn>
                  <a:cxn ang="0">
                    <a:pos x="817" y="500"/>
                  </a:cxn>
                  <a:cxn ang="0">
                    <a:pos x="817" y="21"/>
                  </a:cxn>
                  <a:cxn ang="0">
                    <a:pos x="831" y="0"/>
                  </a:cxn>
                  <a:cxn ang="0">
                    <a:pos x="831" y="0"/>
                  </a:cxn>
                  <a:cxn ang="0">
                    <a:pos x="844" y="0"/>
                  </a:cxn>
                  <a:cxn ang="0">
                    <a:pos x="844" y="21"/>
                  </a:cxn>
                  <a:cxn ang="0">
                    <a:pos x="831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31" y="0"/>
                  </a:cxn>
                  <a:cxn ang="0">
                    <a:pos x="831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44" h="521">
                    <a:moveTo>
                      <a:pt x="844" y="500"/>
                    </a:moveTo>
                    <a:lnTo>
                      <a:pt x="831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31" y="486"/>
                    </a:lnTo>
                    <a:lnTo>
                      <a:pt x="844" y="500"/>
                    </a:lnTo>
                    <a:close/>
                    <a:moveTo>
                      <a:pt x="844" y="500"/>
                    </a:moveTo>
                    <a:lnTo>
                      <a:pt x="844" y="521"/>
                    </a:lnTo>
                    <a:lnTo>
                      <a:pt x="831" y="521"/>
                    </a:lnTo>
                    <a:lnTo>
                      <a:pt x="844" y="500"/>
                    </a:lnTo>
                    <a:close/>
                    <a:moveTo>
                      <a:pt x="831" y="0"/>
                    </a:moveTo>
                    <a:lnTo>
                      <a:pt x="844" y="21"/>
                    </a:lnTo>
                    <a:lnTo>
                      <a:pt x="844" y="500"/>
                    </a:lnTo>
                    <a:lnTo>
                      <a:pt x="817" y="500"/>
                    </a:lnTo>
                    <a:lnTo>
                      <a:pt x="817" y="21"/>
                    </a:lnTo>
                    <a:lnTo>
                      <a:pt x="831" y="0"/>
                    </a:lnTo>
                    <a:close/>
                    <a:moveTo>
                      <a:pt x="831" y="0"/>
                    </a:moveTo>
                    <a:lnTo>
                      <a:pt x="844" y="0"/>
                    </a:lnTo>
                    <a:lnTo>
                      <a:pt x="844" y="21"/>
                    </a:lnTo>
                    <a:lnTo>
                      <a:pt x="831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31" y="0"/>
                    </a:lnTo>
                    <a:lnTo>
                      <a:pt x="831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7" name="Rectangle 53"/>
              <p:cNvSpPr>
                <a:spLocks noChangeArrowheads="1"/>
              </p:cNvSpPr>
              <p:nvPr userDrawn="1"/>
            </p:nvSpPr>
            <p:spPr bwMode="auto">
              <a:xfrm>
                <a:off x="4715" y="198"/>
                <a:ext cx="145" cy="81"/>
              </a:xfrm>
              <a:prstGeom prst="rect">
                <a:avLst/>
              </a:prstGeom>
              <a:solidFill>
                <a:srgbClr val="54B63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078" name="Freeform 54"/>
              <p:cNvSpPr>
                <a:spLocks noEditPoints="1"/>
              </p:cNvSpPr>
              <p:nvPr userDrawn="1"/>
            </p:nvSpPr>
            <p:spPr bwMode="auto">
              <a:xfrm>
                <a:off x="4713" y="195"/>
                <a:ext cx="150" cy="87"/>
              </a:xfrm>
              <a:custGeom>
                <a:avLst/>
                <a:gdLst/>
                <a:ahLst/>
                <a:cxnLst>
                  <a:cxn ang="0">
                    <a:pos x="838" y="500"/>
                  </a:cxn>
                  <a:cxn ang="0">
                    <a:pos x="824" y="521"/>
                  </a:cxn>
                  <a:cxn ang="0">
                    <a:pos x="14" y="521"/>
                  </a:cxn>
                  <a:cxn ang="0">
                    <a:pos x="14" y="486"/>
                  </a:cxn>
                  <a:cxn ang="0">
                    <a:pos x="824" y="486"/>
                  </a:cxn>
                  <a:cxn ang="0">
                    <a:pos x="838" y="500"/>
                  </a:cxn>
                  <a:cxn ang="0">
                    <a:pos x="838" y="500"/>
                  </a:cxn>
                  <a:cxn ang="0">
                    <a:pos x="838" y="521"/>
                  </a:cxn>
                  <a:cxn ang="0">
                    <a:pos x="824" y="521"/>
                  </a:cxn>
                  <a:cxn ang="0">
                    <a:pos x="838" y="500"/>
                  </a:cxn>
                  <a:cxn ang="0">
                    <a:pos x="824" y="0"/>
                  </a:cxn>
                  <a:cxn ang="0">
                    <a:pos x="838" y="21"/>
                  </a:cxn>
                  <a:cxn ang="0">
                    <a:pos x="838" y="500"/>
                  </a:cxn>
                  <a:cxn ang="0">
                    <a:pos x="810" y="500"/>
                  </a:cxn>
                  <a:cxn ang="0">
                    <a:pos x="810" y="21"/>
                  </a:cxn>
                  <a:cxn ang="0">
                    <a:pos x="824" y="0"/>
                  </a:cxn>
                  <a:cxn ang="0">
                    <a:pos x="824" y="0"/>
                  </a:cxn>
                  <a:cxn ang="0">
                    <a:pos x="838" y="0"/>
                  </a:cxn>
                  <a:cxn ang="0">
                    <a:pos x="838" y="21"/>
                  </a:cxn>
                  <a:cxn ang="0">
                    <a:pos x="824" y="0"/>
                  </a:cxn>
                  <a:cxn ang="0">
                    <a:pos x="0" y="21"/>
                  </a:cxn>
                  <a:cxn ang="0">
                    <a:pos x="14" y="0"/>
                  </a:cxn>
                  <a:cxn ang="0">
                    <a:pos x="824" y="0"/>
                  </a:cxn>
                  <a:cxn ang="0">
                    <a:pos x="824" y="35"/>
                  </a:cxn>
                  <a:cxn ang="0">
                    <a:pos x="14" y="35"/>
                  </a:cxn>
                  <a:cxn ang="0">
                    <a:pos x="0" y="21"/>
                  </a:cxn>
                  <a:cxn ang="0">
                    <a:pos x="0" y="21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0" y="21"/>
                  </a:cxn>
                  <a:cxn ang="0">
                    <a:pos x="14" y="521"/>
                  </a:cxn>
                  <a:cxn ang="0">
                    <a:pos x="0" y="500"/>
                  </a:cxn>
                  <a:cxn ang="0">
                    <a:pos x="0" y="21"/>
                  </a:cxn>
                  <a:cxn ang="0">
                    <a:pos x="28" y="21"/>
                  </a:cxn>
                  <a:cxn ang="0">
                    <a:pos x="28" y="500"/>
                  </a:cxn>
                  <a:cxn ang="0">
                    <a:pos x="14" y="521"/>
                  </a:cxn>
                  <a:cxn ang="0">
                    <a:pos x="14" y="521"/>
                  </a:cxn>
                  <a:cxn ang="0">
                    <a:pos x="0" y="521"/>
                  </a:cxn>
                  <a:cxn ang="0">
                    <a:pos x="0" y="500"/>
                  </a:cxn>
                  <a:cxn ang="0">
                    <a:pos x="14" y="521"/>
                  </a:cxn>
                </a:cxnLst>
                <a:rect l="0" t="0" r="r" b="b"/>
                <a:pathLst>
                  <a:path w="838" h="521">
                    <a:moveTo>
                      <a:pt x="838" y="500"/>
                    </a:moveTo>
                    <a:lnTo>
                      <a:pt x="824" y="521"/>
                    </a:lnTo>
                    <a:lnTo>
                      <a:pt x="14" y="521"/>
                    </a:lnTo>
                    <a:lnTo>
                      <a:pt x="14" y="486"/>
                    </a:lnTo>
                    <a:lnTo>
                      <a:pt x="824" y="486"/>
                    </a:lnTo>
                    <a:lnTo>
                      <a:pt x="838" y="500"/>
                    </a:lnTo>
                    <a:close/>
                    <a:moveTo>
                      <a:pt x="838" y="500"/>
                    </a:moveTo>
                    <a:lnTo>
                      <a:pt x="838" y="521"/>
                    </a:lnTo>
                    <a:lnTo>
                      <a:pt x="824" y="521"/>
                    </a:lnTo>
                    <a:lnTo>
                      <a:pt x="838" y="500"/>
                    </a:lnTo>
                    <a:close/>
                    <a:moveTo>
                      <a:pt x="824" y="0"/>
                    </a:moveTo>
                    <a:lnTo>
                      <a:pt x="838" y="21"/>
                    </a:lnTo>
                    <a:lnTo>
                      <a:pt x="838" y="500"/>
                    </a:lnTo>
                    <a:lnTo>
                      <a:pt x="810" y="500"/>
                    </a:lnTo>
                    <a:lnTo>
                      <a:pt x="810" y="21"/>
                    </a:lnTo>
                    <a:lnTo>
                      <a:pt x="824" y="0"/>
                    </a:lnTo>
                    <a:close/>
                    <a:moveTo>
                      <a:pt x="824" y="0"/>
                    </a:moveTo>
                    <a:lnTo>
                      <a:pt x="838" y="0"/>
                    </a:lnTo>
                    <a:lnTo>
                      <a:pt x="838" y="21"/>
                    </a:lnTo>
                    <a:lnTo>
                      <a:pt x="824" y="0"/>
                    </a:lnTo>
                    <a:close/>
                    <a:moveTo>
                      <a:pt x="0" y="21"/>
                    </a:moveTo>
                    <a:lnTo>
                      <a:pt x="14" y="0"/>
                    </a:lnTo>
                    <a:lnTo>
                      <a:pt x="824" y="0"/>
                    </a:lnTo>
                    <a:lnTo>
                      <a:pt x="824" y="35"/>
                    </a:lnTo>
                    <a:lnTo>
                      <a:pt x="14" y="35"/>
                    </a:lnTo>
                    <a:lnTo>
                      <a:pt x="0" y="21"/>
                    </a:lnTo>
                    <a:close/>
                    <a:moveTo>
                      <a:pt x="0" y="21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0" y="21"/>
                    </a:lnTo>
                    <a:close/>
                    <a:moveTo>
                      <a:pt x="14" y="521"/>
                    </a:moveTo>
                    <a:lnTo>
                      <a:pt x="0" y="500"/>
                    </a:lnTo>
                    <a:lnTo>
                      <a:pt x="0" y="21"/>
                    </a:lnTo>
                    <a:lnTo>
                      <a:pt x="28" y="21"/>
                    </a:lnTo>
                    <a:lnTo>
                      <a:pt x="28" y="500"/>
                    </a:lnTo>
                    <a:lnTo>
                      <a:pt x="14" y="521"/>
                    </a:lnTo>
                    <a:close/>
                    <a:moveTo>
                      <a:pt x="14" y="521"/>
                    </a:moveTo>
                    <a:lnTo>
                      <a:pt x="0" y="521"/>
                    </a:lnTo>
                    <a:lnTo>
                      <a:pt x="0" y="500"/>
                    </a:lnTo>
                    <a:lnTo>
                      <a:pt x="14" y="5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ctr">
                  <a:defRPr/>
                </a:pPr>
                <a:endParaRPr lang="de-DE">
                  <a:cs typeface="+mn-cs"/>
                </a:endParaRPr>
              </a:p>
            </p:txBody>
          </p:sp>
        </p:grpSp>
      </p:grpSp>
      <p:pic>
        <p:nvPicPr>
          <p:cNvPr id="3080" name="Picture 1" descr="S:\Medien\Grafiken\Logos\BASt\bast_transparent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43888" y="50800"/>
            <a:ext cx="64928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9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61950" indent="-3619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95350" indent="-354013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435100" indent="-36036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974850" indent="-360363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»"/>
        <a:defRPr sz="1600">
          <a:solidFill>
            <a:schemeClr val="tx1"/>
          </a:solidFill>
          <a:latin typeface="+mn-lt"/>
        </a:defRPr>
      </a:lvl4pPr>
      <a:lvl5pPr marL="25146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5pPr>
      <a:lvl6pPr marL="29718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6pPr>
      <a:lvl7pPr marL="34290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7pPr>
      <a:lvl8pPr marL="38862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8pPr>
      <a:lvl9pPr marL="4343400" indent="-360363" algn="l" rtl="0" eaLnBrk="1" fontAlgn="base" hangingPunct="1">
        <a:spcBef>
          <a:spcPct val="20000"/>
        </a:spcBef>
        <a:spcAft>
          <a:spcPct val="0"/>
        </a:spcAft>
        <a:buChar char="o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1006475"/>
            <a:ext cx="7772400" cy="1101725"/>
          </a:xfrm>
        </p:spPr>
        <p:txBody>
          <a:bodyPr/>
          <a:lstStyle/>
          <a:p>
            <a:r>
              <a:rPr lang="de-DE" dirty="0"/>
              <a:t>IWG AEBS HDV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Accident</a:t>
            </a:r>
            <a:r>
              <a:rPr lang="de-DE" dirty="0"/>
              <a:t> Analysis</a:t>
            </a:r>
          </a:p>
          <a:p>
            <a:endParaRPr lang="de-DE" dirty="0"/>
          </a:p>
          <a:p>
            <a:r>
              <a:rPr lang="de-DE" sz="1800" b="0" dirty="0"/>
              <a:t>Daniel Sander (</a:t>
            </a:r>
            <a:r>
              <a:rPr lang="de-DE" sz="1800" b="0" dirty="0" err="1"/>
              <a:t>BASt</a:t>
            </a:r>
            <a:r>
              <a:rPr lang="de-DE" sz="1800" b="0" dirty="0"/>
              <a:t> / Germany)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790FCD-CC8B-43A7-A47D-343495A42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3075"/>
            <a:ext cx="8435975" cy="749300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Impact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AEBS on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development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rear</a:t>
            </a:r>
            <a:r>
              <a:rPr lang="de-DE" dirty="0">
                <a:solidFill>
                  <a:schemeClr val="tx1"/>
                </a:solidFill>
              </a:rPr>
              <a:t>-end </a:t>
            </a:r>
            <a:r>
              <a:rPr lang="de-DE" dirty="0" err="1">
                <a:solidFill>
                  <a:schemeClr val="tx1"/>
                </a:solidFill>
              </a:rPr>
              <a:t>collisions</a:t>
            </a:r>
            <a:r>
              <a:rPr lang="de-DE" dirty="0">
                <a:solidFill>
                  <a:schemeClr val="tx1"/>
                </a:solidFill>
              </a:rPr>
              <a:t> on German </a:t>
            </a:r>
            <a:r>
              <a:rPr lang="de-DE" dirty="0" err="1">
                <a:solidFill>
                  <a:schemeClr val="tx1"/>
                </a:solidFill>
              </a:rPr>
              <a:t>motorways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0DBB15-C0BB-460F-BA4D-8FCD1A7C4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01/2021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E043F7-0942-44B1-8F60-0D4F4C282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Daniel Sander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002C92-3399-4658-AE03-5C9C9FFC0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Folie Nr. </a:t>
            </a:r>
            <a:fld id="{C10E8846-B132-4499-B0F0-4D4A8DE461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cxnSp>
        <p:nvCxnSpPr>
          <p:cNvPr id="19" name="Gerade Verbindung 45">
            <a:extLst>
              <a:ext uri="{FF2B5EF4-FFF2-40B4-BE49-F238E27FC236}">
                <a16:creationId xmlns:a16="http://schemas.microsoft.com/office/drawing/2014/main" id="{153D7B52-33D3-4AEF-B1D1-87C281F4F21F}"/>
              </a:ext>
            </a:extLst>
          </p:cNvPr>
          <p:cNvCxnSpPr/>
          <p:nvPr/>
        </p:nvCxnSpPr>
        <p:spPr>
          <a:xfrm>
            <a:off x="5172522" y="1454400"/>
            <a:ext cx="0" cy="1260000"/>
          </a:xfrm>
          <a:prstGeom prst="line">
            <a:avLst/>
          </a:pr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lussdiagramm: Verbinder 23">
            <a:extLst>
              <a:ext uri="{FF2B5EF4-FFF2-40B4-BE49-F238E27FC236}">
                <a16:creationId xmlns:a16="http://schemas.microsoft.com/office/drawing/2014/main" id="{2CB8C667-00C6-4434-B725-1556ADED3281}"/>
              </a:ext>
            </a:extLst>
          </p:cNvPr>
          <p:cNvSpPr>
            <a:spLocks noChangeAspect="1"/>
          </p:cNvSpPr>
          <p:nvPr/>
        </p:nvSpPr>
        <p:spPr bwMode="auto">
          <a:xfrm>
            <a:off x="5167783" y="1464211"/>
            <a:ext cx="72000" cy="72000"/>
          </a:xfrm>
          <a:prstGeom prst="flowChartConnector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" name="Pfeil nach rechts 6">
            <a:extLst>
              <a:ext uri="{FF2B5EF4-FFF2-40B4-BE49-F238E27FC236}">
                <a16:creationId xmlns:a16="http://schemas.microsoft.com/office/drawing/2014/main" id="{9CA0FD91-7857-4E83-9510-664EFB5E4561}"/>
              </a:ext>
            </a:extLst>
          </p:cNvPr>
          <p:cNvSpPr/>
          <p:nvPr/>
        </p:nvSpPr>
        <p:spPr>
          <a:xfrm>
            <a:off x="355788" y="1294932"/>
            <a:ext cx="8136904" cy="1080000"/>
          </a:xfrm>
          <a:prstGeom prst="rightArrow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cxnSp>
        <p:nvCxnSpPr>
          <p:cNvPr id="9" name="Gerade Verbindung 9">
            <a:extLst>
              <a:ext uri="{FF2B5EF4-FFF2-40B4-BE49-F238E27FC236}">
                <a16:creationId xmlns:a16="http://schemas.microsoft.com/office/drawing/2014/main" id="{B370CA9F-FEB5-415E-802E-2EE7990F9AA2}"/>
              </a:ext>
            </a:extLst>
          </p:cNvPr>
          <p:cNvCxnSpPr/>
          <p:nvPr/>
        </p:nvCxnSpPr>
        <p:spPr>
          <a:xfrm>
            <a:off x="1168389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0">
            <a:extLst>
              <a:ext uri="{FF2B5EF4-FFF2-40B4-BE49-F238E27FC236}">
                <a16:creationId xmlns:a16="http://schemas.microsoft.com/office/drawing/2014/main" id="{88657031-852A-44B3-96E5-1D970216B88C}"/>
              </a:ext>
            </a:extLst>
          </p:cNvPr>
          <p:cNvCxnSpPr/>
          <p:nvPr/>
        </p:nvCxnSpPr>
        <p:spPr>
          <a:xfrm>
            <a:off x="1996464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1">
            <a:extLst>
              <a:ext uri="{FF2B5EF4-FFF2-40B4-BE49-F238E27FC236}">
                <a16:creationId xmlns:a16="http://schemas.microsoft.com/office/drawing/2014/main" id="{FBCF1577-0184-453B-B92B-84290C7B750E}"/>
              </a:ext>
            </a:extLst>
          </p:cNvPr>
          <p:cNvCxnSpPr/>
          <p:nvPr/>
        </p:nvCxnSpPr>
        <p:spPr>
          <a:xfrm>
            <a:off x="2824539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2">
            <a:extLst>
              <a:ext uri="{FF2B5EF4-FFF2-40B4-BE49-F238E27FC236}">
                <a16:creationId xmlns:a16="http://schemas.microsoft.com/office/drawing/2014/main" id="{0129418B-580E-425E-B720-937FA2838B77}"/>
              </a:ext>
            </a:extLst>
          </p:cNvPr>
          <p:cNvCxnSpPr/>
          <p:nvPr/>
        </p:nvCxnSpPr>
        <p:spPr>
          <a:xfrm>
            <a:off x="3652614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3">
            <a:extLst>
              <a:ext uri="{FF2B5EF4-FFF2-40B4-BE49-F238E27FC236}">
                <a16:creationId xmlns:a16="http://schemas.microsoft.com/office/drawing/2014/main" id="{82218322-92BE-42A6-98CD-21CA6E780421}"/>
              </a:ext>
            </a:extLst>
          </p:cNvPr>
          <p:cNvCxnSpPr/>
          <p:nvPr/>
        </p:nvCxnSpPr>
        <p:spPr>
          <a:xfrm>
            <a:off x="4480689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4">
            <a:extLst>
              <a:ext uri="{FF2B5EF4-FFF2-40B4-BE49-F238E27FC236}">
                <a16:creationId xmlns:a16="http://schemas.microsoft.com/office/drawing/2014/main" id="{D0D2668B-9DBE-4AEB-A5D5-BDD3FDDEF83A}"/>
              </a:ext>
            </a:extLst>
          </p:cNvPr>
          <p:cNvCxnSpPr/>
          <p:nvPr/>
        </p:nvCxnSpPr>
        <p:spPr>
          <a:xfrm>
            <a:off x="5308764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5">
            <a:extLst>
              <a:ext uri="{FF2B5EF4-FFF2-40B4-BE49-F238E27FC236}">
                <a16:creationId xmlns:a16="http://schemas.microsoft.com/office/drawing/2014/main" id="{7B19ADCB-9BF8-4C1D-981E-E6012F260914}"/>
              </a:ext>
            </a:extLst>
          </p:cNvPr>
          <p:cNvCxnSpPr/>
          <p:nvPr/>
        </p:nvCxnSpPr>
        <p:spPr>
          <a:xfrm>
            <a:off x="6136839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6">
            <a:extLst>
              <a:ext uri="{FF2B5EF4-FFF2-40B4-BE49-F238E27FC236}">
                <a16:creationId xmlns:a16="http://schemas.microsoft.com/office/drawing/2014/main" id="{F291A314-8A67-4524-B814-939906D9ED4C}"/>
              </a:ext>
            </a:extLst>
          </p:cNvPr>
          <p:cNvCxnSpPr/>
          <p:nvPr/>
        </p:nvCxnSpPr>
        <p:spPr>
          <a:xfrm>
            <a:off x="6964914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9">
            <a:extLst>
              <a:ext uri="{FF2B5EF4-FFF2-40B4-BE49-F238E27FC236}">
                <a16:creationId xmlns:a16="http://schemas.microsoft.com/office/drawing/2014/main" id="{CE7909AF-0A57-40B8-9EB7-BE75CC368A9B}"/>
              </a:ext>
            </a:extLst>
          </p:cNvPr>
          <p:cNvCxnSpPr/>
          <p:nvPr/>
        </p:nvCxnSpPr>
        <p:spPr>
          <a:xfrm>
            <a:off x="7792989" y="1561411"/>
            <a:ext cx="0" cy="547200"/>
          </a:xfrm>
          <a:prstGeom prst="lin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F0C3A38C-3612-405C-8152-D90191CD103B}"/>
              </a:ext>
            </a:extLst>
          </p:cNvPr>
          <p:cNvSpPr txBox="1"/>
          <p:nvPr/>
        </p:nvSpPr>
        <p:spPr>
          <a:xfrm>
            <a:off x="407823" y="1662601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2010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FED52BE2-434D-4475-B806-6DA4404AD74A}"/>
              </a:ext>
            </a:extLst>
          </p:cNvPr>
          <p:cNvSpPr txBox="1"/>
          <p:nvPr/>
        </p:nvSpPr>
        <p:spPr>
          <a:xfrm>
            <a:off x="1214970" y="1671000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2011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34586EE-D9B9-44E3-B904-89C0389E731F}"/>
              </a:ext>
            </a:extLst>
          </p:cNvPr>
          <p:cNvSpPr txBox="1"/>
          <p:nvPr/>
        </p:nvSpPr>
        <p:spPr>
          <a:xfrm>
            <a:off x="2043044" y="1662601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2012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E5C70F0D-573C-40C7-ADFE-B77840B6A150}"/>
              </a:ext>
            </a:extLst>
          </p:cNvPr>
          <p:cNvSpPr txBox="1"/>
          <p:nvPr/>
        </p:nvSpPr>
        <p:spPr>
          <a:xfrm>
            <a:off x="3685668" y="1662601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2014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ADA49A6-246B-473C-947C-383C4BBCBFF8}"/>
              </a:ext>
            </a:extLst>
          </p:cNvPr>
          <p:cNvSpPr txBox="1"/>
          <p:nvPr/>
        </p:nvSpPr>
        <p:spPr>
          <a:xfrm>
            <a:off x="2874759" y="1671000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2013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82FB6813-3BDD-420D-8108-F1B329392108}"/>
              </a:ext>
            </a:extLst>
          </p:cNvPr>
          <p:cNvSpPr txBox="1"/>
          <p:nvPr/>
        </p:nvSpPr>
        <p:spPr>
          <a:xfrm>
            <a:off x="4567058" y="1671000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2015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25AE1E31-C220-497B-8F18-EB86271D7CE5}"/>
              </a:ext>
            </a:extLst>
          </p:cNvPr>
          <p:cNvSpPr txBox="1"/>
          <p:nvPr/>
        </p:nvSpPr>
        <p:spPr>
          <a:xfrm>
            <a:off x="7050982" y="1653887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2018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9B0461F-3956-4F09-B738-93E3B545AE64}"/>
              </a:ext>
            </a:extLst>
          </p:cNvPr>
          <p:cNvSpPr txBox="1"/>
          <p:nvPr/>
        </p:nvSpPr>
        <p:spPr>
          <a:xfrm>
            <a:off x="6222908" y="1653887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2017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EA42969A-7781-4ECE-83F5-2E2D39DCA36E}"/>
              </a:ext>
            </a:extLst>
          </p:cNvPr>
          <p:cNvSpPr txBox="1"/>
          <p:nvPr/>
        </p:nvSpPr>
        <p:spPr>
          <a:xfrm>
            <a:off x="5400441" y="1653887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2016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6AF6CFD7-9A6E-4DAD-AFA7-3D0B83D7380F}"/>
              </a:ext>
            </a:extLst>
          </p:cNvPr>
          <p:cNvSpPr/>
          <p:nvPr/>
        </p:nvSpPr>
        <p:spPr bwMode="auto">
          <a:xfrm>
            <a:off x="366099" y="1550887"/>
            <a:ext cx="2458435" cy="565200"/>
          </a:xfrm>
          <a:prstGeom prst="rect">
            <a:avLst/>
          </a:prstGeom>
          <a:noFill/>
          <a:ln w="19050" cap="flat" cmpd="sng" algn="ctr">
            <a:solidFill>
              <a:srgbClr val="E7791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9A848743-4A6A-4E15-98A0-8899F2B81778}"/>
              </a:ext>
            </a:extLst>
          </p:cNvPr>
          <p:cNvSpPr/>
          <p:nvPr/>
        </p:nvSpPr>
        <p:spPr bwMode="auto">
          <a:xfrm>
            <a:off x="5315570" y="1550887"/>
            <a:ext cx="2477418" cy="565200"/>
          </a:xfrm>
          <a:prstGeom prst="rect">
            <a:avLst/>
          </a:prstGeom>
          <a:noFill/>
          <a:ln w="1905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C58E03A9-85FC-4A72-A548-F2184FE06E51}"/>
              </a:ext>
            </a:extLst>
          </p:cNvPr>
          <p:cNvSpPr txBox="1"/>
          <p:nvPr/>
        </p:nvSpPr>
        <p:spPr>
          <a:xfrm>
            <a:off x="5172308" y="1381843"/>
            <a:ext cx="1094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noFill/>
              </a:rPr>
              <a:t>Stufe 1:</a:t>
            </a:r>
          </a:p>
          <a:p>
            <a:r>
              <a:rPr lang="de-DE" sz="1600" dirty="0">
                <a:noFill/>
              </a:rPr>
              <a:t>Neufahr-</a:t>
            </a:r>
          </a:p>
          <a:p>
            <a:r>
              <a:rPr lang="de-DE" sz="1600" dirty="0">
                <a:noFill/>
              </a:rPr>
              <a:t>zeuge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C9A374F9-2733-4FB9-B8CF-5AA95633C7BF}"/>
              </a:ext>
            </a:extLst>
          </p:cNvPr>
          <p:cNvSpPr txBox="1"/>
          <p:nvPr/>
        </p:nvSpPr>
        <p:spPr>
          <a:xfrm>
            <a:off x="283780" y="1204857"/>
            <a:ext cx="26548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>
                <a:solidFill>
                  <a:srgbClr val="E77917"/>
                </a:solidFill>
              </a:rPr>
              <a:t>Comparison</a:t>
            </a:r>
            <a:r>
              <a:rPr lang="de-DE" sz="1600" dirty="0">
                <a:solidFill>
                  <a:srgbClr val="E77917"/>
                </a:solidFill>
              </a:rPr>
              <a:t> </a:t>
            </a:r>
            <a:r>
              <a:rPr lang="de-DE" sz="1600" dirty="0" err="1">
                <a:solidFill>
                  <a:srgbClr val="E77917"/>
                </a:solidFill>
              </a:rPr>
              <a:t>period</a:t>
            </a:r>
            <a:r>
              <a:rPr lang="de-DE" sz="1600" dirty="0">
                <a:solidFill>
                  <a:srgbClr val="E77917"/>
                </a:solidFill>
              </a:rPr>
              <a:t> (CP)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1C7AD72-B006-4F17-A6E9-415516598670}"/>
              </a:ext>
            </a:extLst>
          </p:cNvPr>
          <p:cNvSpPr txBox="1"/>
          <p:nvPr/>
        </p:nvSpPr>
        <p:spPr>
          <a:xfrm>
            <a:off x="5413203" y="1207071"/>
            <a:ext cx="22701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Analysis </a:t>
            </a:r>
            <a:r>
              <a:rPr lang="de-DE" sz="1600" dirty="0" err="1">
                <a:solidFill>
                  <a:schemeClr val="accent5">
                    <a:lumMod val="75000"/>
                  </a:schemeClr>
                </a:solidFill>
              </a:rPr>
              <a:t>period</a:t>
            </a:r>
            <a:r>
              <a:rPr lang="de-DE" sz="1600" dirty="0">
                <a:solidFill>
                  <a:schemeClr val="accent5">
                    <a:lumMod val="75000"/>
                  </a:schemeClr>
                </a:solidFill>
              </a:rPr>
              <a:t> (AP)</a:t>
            </a:r>
          </a:p>
        </p:txBody>
      </p:sp>
      <p:graphicFrame>
        <p:nvGraphicFramePr>
          <p:cNvPr id="48" name="Inhaltsplatzhalter 6">
            <a:extLst>
              <a:ext uri="{FF2B5EF4-FFF2-40B4-BE49-F238E27FC236}">
                <a16:creationId xmlns:a16="http://schemas.microsoft.com/office/drawing/2014/main" id="{4B5BBD83-7A24-4819-83D4-A1B0CAA156D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47993" y="2275193"/>
          <a:ext cx="4219065" cy="19018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79801">
                  <a:extLst>
                    <a:ext uri="{9D8B030D-6E8A-4147-A177-3AD203B41FA5}">
                      <a16:colId xmlns:a16="http://schemas.microsoft.com/office/drawing/2014/main" val="2570432841"/>
                    </a:ext>
                  </a:extLst>
                </a:gridCol>
                <a:gridCol w="846082">
                  <a:extLst>
                    <a:ext uri="{9D8B030D-6E8A-4147-A177-3AD203B41FA5}">
                      <a16:colId xmlns:a16="http://schemas.microsoft.com/office/drawing/2014/main" val="2300548938"/>
                    </a:ext>
                  </a:extLst>
                </a:gridCol>
                <a:gridCol w="1296591">
                  <a:extLst>
                    <a:ext uri="{9D8B030D-6E8A-4147-A177-3AD203B41FA5}">
                      <a16:colId xmlns:a16="http://schemas.microsoft.com/office/drawing/2014/main" val="4256048902"/>
                    </a:ext>
                  </a:extLst>
                </a:gridCol>
                <a:gridCol w="1296591">
                  <a:extLst>
                    <a:ext uri="{9D8B030D-6E8A-4147-A177-3AD203B41FA5}">
                      <a16:colId xmlns:a16="http://schemas.microsoft.com/office/drawing/2014/main" val="3205809296"/>
                    </a:ext>
                  </a:extLst>
                </a:gridCol>
              </a:tblGrid>
              <a:tr h="42634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Scenario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372505"/>
                  </a:ext>
                </a:extLst>
              </a:tr>
              <a:tr h="42634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err="1"/>
                        <a:t>Rear</a:t>
                      </a:r>
                      <a:r>
                        <a:rPr lang="de-DE" dirty="0"/>
                        <a:t>-End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Other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290440"/>
                  </a:ext>
                </a:extLst>
              </a:tr>
              <a:tr h="524585">
                <a:tc rowSpan="2"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bg1"/>
                          </a:solidFill>
                        </a:rPr>
                        <a:t>Vehicle </a:t>
                      </a:r>
                      <a:r>
                        <a:rPr lang="de-DE" b="1" dirty="0" err="1">
                          <a:solidFill>
                            <a:schemeClr val="bg1"/>
                          </a:solidFill>
                        </a:rPr>
                        <a:t>age</a:t>
                      </a:r>
                      <a:endParaRPr lang="de-DE" dirty="0"/>
                    </a:p>
                  </a:txBody>
                  <a:tcPr vert="vert27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New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AG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6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CG I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486C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717776"/>
                  </a:ext>
                </a:extLst>
              </a:tr>
              <a:tr h="524585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Old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CG II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486C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tx1"/>
                          </a:solidFill>
                        </a:rPr>
                        <a:t>CG III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8486C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395258"/>
                  </a:ext>
                </a:extLst>
              </a:tr>
            </a:tbl>
          </a:graphicData>
        </a:graphic>
      </p:graphicFrame>
      <p:sp>
        <p:nvSpPr>
          <p:cNvPr id="49" name="Inhaltsplatzhalter 2">
            <a:extLst>
              <a:ext uri="{FF2B5EF4-FFF2-40B4-BE49-F238E27FC236}">
                <a16:creationId xmlns:a16="http://schemas.microsoft.com/office/drawing/2014/main" id="{2997390C-56A9-4002-870C-0DF1D6573713}"/>
              </a:ext>
            </a:extLst>
          </p:cNvPr>
          <p:cNvSpPr txBox="1">
            <a:spLocks/>
          </p:cNvSpPr>
          <p:nvPr/>
        </p:nvSpPr>
        <p:spPr bwMode="auto">
          <a:xfrm>
            <a:off x="5030813" y="2363015"/>
            <a:ext cx="3600400" cy="2262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61950" indent="-36195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3540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4351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3pPr>
            <a:lvl4pPr marL="197485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Font typeface="Verdana" pitchFamily="34" charset="0"/>
              <a:buChar char="»"/>
              <a:defRPr sz="1600">
                <a:solidFill>
                  <a:schemeClr val="tx1"/>
                </a:solidFill>
                <a:latin typeface="+mn-lt"/>
              </a:defRPr>
            </a:lvl4pPr>
            <a:lvl5pPr marL="25146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5pPr>
            <a:lvl6pPr marL="29718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6pPr>
            <a:lvl7pPr marL="34290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7pPr>
            <a:lvl8pPr marL="38862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8pPr>
            <a:lvl9pPr marL="4343400" indent="-360363" algn="l" rtl="0" eaLnBrk="1" fontAlgn="base" hangingPunct="1">
              <a:spcBef>
                <a:spcPct val="20000"/>
              </a:spcBef>
              <a:spcAft>
                <a:spcPct val="0"/>
              </a:spcAft>
              <a:buChar char="o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/>
              <a:t>Odds </a:t>
            </a:r>
            <a:r>
              <a:rPr lang="de-DE" kern="0" dirty="0" err="1"/>
              <a:t>ratios</a:t>
            </a:r>
            <a:r>
              <a:rPr lang="de-DE" kern="0" dirty="0"/>
              <a:t> </a:t>
            </a:r>
            <a:r>
              <a:rPr lang="de-DE" kern="0" dirty="0" err="1"/>
              <a:t>used</a:t>
            </a:r>
            <a:r>
              <a:rPr lang="de-DE" kern="0" dirty="0"/>
              <a:t> </a:t>
            </a:r>
            <a:r>
              <a:rPr lang="de-DE" kern="0" dirty="0" err="1"/>
              <a:t>to</a:t>
            </a:r>
            <a:r>
              <a:rPr lang="de-DE" kern="0" dirty="0"/>
              <a:t> </a:t>
            </a:r>
            <a:r>
              <a:rPr lang="de-DE" kern="0" dirty="0" err="1"/>
              <a:t>determine</a:t>
            </a:r>
            <a:r>
              <a:rPr lang="de-DE" kern="0" dirty="0"/>
              <a:t> total </a:t>
            </a:r>
            <a:r>
              <a:rPr lang="de-DE" kern="0" dirty="0" err="1"/>
              <a:t>effect</a:t>
            </a:r>
            <a:r>
              <a:rPr lang="de-DE" kern="0" dirty="0"/>
              <a:t> </a:t>
            </a:r>
            <a:r>
              <a:rPr lang="de-DE" kern="0" dirty="0" err="1"/>
              <a:t>of</a:t>
            </a:r>
            <a:r>
              <a:rPr lang="de-DE" kern="0" dirty="0"/>
              <a:t> AEBS</a:t>
            </a:r>
          </a:p>
          <a:p>
            <a:r>
              <a:rPr lang="de-DE" kern="0" dirty="0"/>
              <a:t>Total </a:t>
            </a:r>
            <a:r>
              <a:rPr lang="de-DE" kern="0" dirty="0" err="1"/>
              <a:t>effect</a:t>
            </a:r>
            <a:r>
              <a:rPr lang="de-DE" kern="0" dirty="0"/>
              <a:t> </a:t>
            </a:r>
            <a:r>
              <a:rPr lang="de-DE" kern="0" dirty="0" err="1"/>
              <a:t>has</a:t>
            </a:r>
            <a:r>
              <a:rPr lang="de-DE" kern="0" dirty="0"/>
              <a:t> </a:t>
            </a:r>
            <a:r>
              <a:rPr lang="de-DE" kern="0" dirty="0" err="1"/>
              <a:t>been</a:t>
            </a:r>
            <a:r>
              <a:rPr lang="de-DE" kern="0" dirty="0"/>
              <a:t> </a:t>
            </a:r>
            <a:r>
              <a:rPr lang="de-DE" kern="0" dirty="0" err="1"/>
              <a:t>determined</a:t>
            </a:r>
            <a:r>
              <a:rPr lang="de-DE" kern="0" dirty="0"/>
              <a:t> </a:t>
            </a:r>
            <a:r>
              <a:rPr lang="de-DE" kern="0" dirty="0" err="1"/>
              <a:t>from</a:t>
            </a:r>
            <a:r>
              <a:rPr lang="de-DE" kern="0" dirty="0"/>
              <a:t> individual </a:t>
            </a:r>
            <a:r>
              <a:rPr lang="de-DE" kern="0" dirty="0" err="1"/>
              <a:t>changes</a:t>
            </a:r>
            <a:r>
              <a:rPr lang="de-DE" kern="0" dirty="0"/>
              <a:t> </a:t>
            </a:r>
            <a:r>
              <a:rPr lang="de-DE" kern="0" dirty="0" err="1"/>
              <a:t>within</a:t>
            </a:r>
            <a:r>
              <a:rPr lang="de-DE" kern="0" dirty="0"/>
              <a:t> </a:t>
            </a:r>
            <a:r>
              <a:rPr lang="de-DE" kern="0" dirty="0" err="1"/>
              <a:t>each</a:t>
            </a:r>
            <a:r>
              <a:rPr lang="de-DE" kern="0" dirty="0"/>
              <a:t> </a:t>
            </a:r>
            <a:r>
              <a:rPr lang="de-DE" kern="0" dirty="0" err="1"/>
              <a:t>group</a:t>
            </a:r>
            <a:r>
              <a:rPr lang="de-DE" kern="0" dirty="0"/>
              <a:t> </a:t>
            </a:r>
            <a:r>
              <a:rPr lang="de-DE" kern="0" dirty="0" err="1"/>
              <a:t>from</a:t>
            </a:r>
            <a:r>
              <a:rPr lang="de-DE" kern="0" dirty="0"/>
              <a:t> CP </a:t>
            </a:r>
            <a:r>
              <a:rPr lang="de-DE" kern="0" dirty="0" err="1"/>
              <a:t>to</a:t>
            </a:r>
            <a:r>
              <a:rPr lang="de-DE" kern="0" dirty="0"/>
              <a:t> AP </a:t>
            </a:r>
          </a:p>
          <a:p>
            <a:r>
              <a:rPr lang="de-DE" kern="0" dirty="0"/>
              <a:t>Total </a:t>
            </a:r>
            <a:r>
              <a:rPr lang="de-DE" kern="0" dirty="0" err="1"/>
              <a:t>effect</a:t>
            </a:r>
            <a:r>
              <a:rPr lang="de-DE" kern="0" dirty="0"/>
              <a:t> 37% (</a:t>
            </a:r>
            <a:r>
              <a:rPr lang="de-DE" kern="0" dirty="0" err="1"/>
              <a:t>significant</a:t>
            </a:r>
            <a:r>
              <a:rPr lang="de-DE" kern="0" dirty="0"/>
              <a:t>); also </a:t>
            </a:r>
            <a:r>
              <a:rPr lang="de-DE" kern="0" dirty="0" err="1"/>
              <a:t>reduction</a:t>
            </a:r>
            <a:r>
              <a:rPr lang="de-DE" kern="0" dirty="0"/>
              <a:t> in </a:t>
            </a:r>
            <a:r>
              <a:rPr lang="de-DE" kern="0" dirty="0" err="1"/>
              <a:t>injury</a:t>
            </a:r>
            <a:r>
              <a:rPr lang="de-DE" kern="0" dirty="0"/>
              <a:t> </a:t>
            </a:r>
            <a:r>
              <a:rPr lang="de-DE" kern="0" dirty="0" err="1"/>
              <a:t>severity</a:t>
            </a:r>
            <a:endParaRPr lang="de-DE" kern="0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8BCB5CFC-A628-482B-AC06-9B37A9C94979}"/>
              </a:ext>
            </a:extLst>
          </p:cNvPr>
          <p:cNvSpPr txBox="1"/>
          <p:nvPr/>
        </p:nvSpPr>
        <p:spPr>
          <a:xfrm>
            <a:off x="347993" y="4281810"/>
            <a:ext cx="4771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AG: Analysis </a:t>
            </a:r>
            <a:r>
              <a:rPr lang="de-DE" sz="1600" dirty="0" err="1"/>
              <a:t>group</a:t>
            </a:r>
            <a:r>
              <a:rPr lang="de-DE" sz="1600" dirty="0"/>
              <a:t>   CG: Control </a:t>
            </a:r>
            <a:r>
              <a:rPr lang="de-DE" sz="1600" dirty="0" err="1"/>
              <a:t>group</a:t>
            </a:r>
            <a:r>
              <a:rPr lang="de-DE" sz="1600" dirty="0"/>
              <a:t> I-III</a:t>
            </a:r>
          </a:p>
        </p:txBody>
      </p:sp>
    </p:spTree>
    <p:extLst>
      <p:ext uri="{BB962C8B-B14F-4D97-AF65-F5344CB8AC3E}">
        <p14:creationId xmlns:p14="http://schemas.microsoft.com/office/powerpoint/2010/main" val="129885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3A4123-9B27-48C3-9E04-EE8808643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641F73-15F5-4BC9-9DE8-E17B49A12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Rear</a:t>
            </a:r>
            <a:r>
              <a:rPr lang="de-DE" dirty="0"/>
              <a:t>-End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HDV </a:t>
            </a:r>
            <a:r>
              <a:rPr lang="de-DE" dirty="0" err="1"/>
              <a:t>are</a:t>
            </a:r>
            <a:r>
              <a:rPr lang="de-DE" dirty="0"/>
              <a:t> still a </a:t>
            </a:r>
            <a:r>
              <a:rPr lang="de-DE" dirty="0" err="1"/>
              <a:t>problem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(&gt; 1000 </a:t>
            </a:r>
            <a:r>
              <a:rPr lang="de-DE" dirty="0" err="1"/>
              <a:t>fatalities</a:t>
            </a:r>
            <a:r>
              <a:rPr lang="de-DE" dirty="0"/>
              <a:t> in </a:t>
            </a:r>
            <a:r>
              <a:rPr lang="de-DE" dirty="0" err="1"/>
              <a:t>Sweden</a:t>
            </a:r>
            <a:r>
              <a:rPr lang="de-DE" dirty="0"/>
              <a:t>, UK, France, Austria and Germany in 2016-2018)</a:t>
            </a:r>
          </a:p>
          <a:p>
            <a:r>
              <a:rPr lang="de-DE" dirty="0"/>
              <a:t>A </a:t>
            </a:r>
            <a:r>
              <a:rPr lang="de-DE" dirty="0" err="1"/>
              <a:t>huge</a:t>
            </a:r>
            <a:r>
              <a:rPr lang="de-DE" dirty="0"/>
              <a:t> </a:t>
            </a:r>
            <a:r>
              <a:rPr lang="de-DE" dirty="0" err="1"/>
              <a:t>portion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struck</a:t>
            </a:r>
            <a:r>
              <a:rPr lang="de-DE" dirty="0"/>
              <a:t> </a:t>
            </a:r>
            <a:r>
              <a:rPr lang="de-DE" dirty="0" err="1"/>
              <a:t>vehicles</a:t>
            </a:r>
            <a:r>
              <a:rPr lang="de-DE" dirty="0"/>
              <a:t> </a:t>
            </a:r>
            <a:r>
              <a:rPr lang="de-DE" dirty="0" err="1"/>
              <a:t>remains</a:t>
            </a:r>
            <a:r>
              <a:rPr lang="de-DE" dirty="0"/>
              <a:t> </a:t>
            </a:r>
            <a:r>
              <a:rPr lang="de-DE" dirty="0" err="1"/>
              <a:t>stationary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speed</a:t>
            </a:r>
            <a:r>
              <a:rPr lang="de-DE" dirty="0"/>
              <a:t> (&lt; 10 km/h)</a:t>
            </a:r>
          </a:p>
          <a:p>
            <a:r>
              <a:rPr lang="de-DE" dirty="0"/>
              <a:t>Notable </a:t>
            </a:r>
            <a:r>
              <a:rPr lang="de-DE" dirty="0" err="1"/>
              <a:t>amount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maintenance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broken</a:t>
            </a:r>
            <a:r>
              <a:rPr lang="de-DE" dirty="0"/>
              <a:t> down </a:t>
            </a:r>
            <a:r>
              <a:rPr lang="de-DE" dirty="0" err="1"/>
              <a:t>vehicles</a:t>
            </a:r>
            <a:endParaRPr lang="de-DE" dirty="0"/>
          </a:p>
          <a:p>
            <a:r>
              <a:rPr lang="de-DE" dirty="0" err="1"/>
              <a:t>Accidents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Killed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seriously</a:t>
            </a:r>
            <a:r>
              <a:rPr lang="de-DE" dirty="0"/>
              <a:t> </a:t>
            </a:r>
            <a:r>
              <a:rPr lang="de-DE" dirty="0" err="1"/>
              <a:t>injured</a:t>
            </a:r>
            <a:r>
              <a:rPr lang="de-DE" dirty="0"/>
              <a:t> </a:t>
            </a:r>
            <a:r>
              <a:rPr lang="de-DE" dirty="0" err="1"/>
              <a:t>car</a:t>
            </a:r>
            <a:r>
              <a:rPr lang="de-DE" dirty="0"/>
              <a:t> </a:t>
            </a:r>
            <a:r>
              <a:rPr lang="de-DE" dirty="0" err="1"/>
              <a:t>occupants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frequent on </a:t>
            </a:r>
            <a:r>
              <a:rPr lang="de-DE" dirty="0" err="1"/>
              <a:t>Motorways</a:t>
            </a: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958E19-9F1D-4F48-8317-3B313716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C10E8846-B132-4499-B0F0-4D4A8DE461AA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D609371B-96CB-4030-A31A-2159C5EE8C4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635375" y="4806950"/>
            <a:ext cx="1846263" cy="357188"/>
          </a:xfrm>
          <a:noFill/>
        </p:spPr>
        <p:txBody>
          <a:bodyPr/>
          <a:lstStyle/>
          <a:p>
            <a:r>
              <a:rPr lang="de-DE" dirty="0"/>
              <a:t>01/2021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FCE1789-BE33-4CBB-AA12-980D7774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313" y="4806950"/>
            <a:ext cx="2895600" cy="357188"/>
          </a:xfrm>
          <a:noFill/>
        </p:spPr>
        <p:txBody>
          <a:bodyPr/>
          <a:lstStyle/>
          <a:p>
            <a:r>
              <a:rPr lang="de-DE" dirty="0"/>
              <a:t>Daniel Sander</a:t>
            </a:r>
          </a:p>
        </p:txBody>
      </p:sp>
    </p:spTree>
    <p:extLst>
      <p:ext uri="{BB962C8B-B14F-4D97-AF65-F5344CB8AC3E}">
        <p14:creationId xmlns:p14="http://schemas.microsoft.com/office/powerpoint/2010/main" val="164901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4D909A-FA37-4DBD-A482-BE5E8C529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EA8E7F-7523-490F-BE8F-94AFC5B6E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200" b="1" dirty="0"/>
              <a:t>[1]</a:t>
            </a:r>
            <a:r>
              <a:rPr lang="de-DE" sz="1200" dirty="0"/>
              <a:t>	E. Petersen, C. Scholze und R. Böhnke, „Notbremsassistenzsysteme im Lkw - Eine Analyse niedersächsischer Autobahnunfälle des Jahres 2017 und Einfluss aktueller Systeme“, Zeitschrift für Verkehrssicherheit, Jg. 2018, Nr. 5, S. 336–344, 2018.</a:t>
            </a:r>
            <a:br>
              <a:rPr lang="de-DE" sz="1200" dirty="0"/>
            </a:br>
            <a:endParaRPr lang="de-DE" sz="1200" dirty="0"/>
          </a:p>
          <a:p>
            <a:pPr marL="0" indent="0">
              <a:buNone/>
            </a:pPr>
            <a:r>
              <a:rPr lang="de-DE" sz="1200" b="1" dirty="0"/>
              <a:t>[2]</a:t>
            </a:r>
            <a:r>
              <a:rPr lang="de-DE" sz="1200" dirty="0"/>
              <a:t>	E. Petersen, C. Scholze und C. Falke, „Notbremsassistenzsysteme im Lkw - eine Analyse niedersächsischer Autobahnunfälle in den Jahren 2015 bis 2019 und der Einfluss aktueller Systeme“, Zeitschrift für Verkehrssicherheit, Jg. 2020, Nr. 66, S. 245–256, 2020.</a:t>
            </a:r>
            <a:br>
              <a:rPr lang="de-DE" sz="1200" dirty="0"/>
            </a:br>
            <a:endParaRPr lang="de-DE" sz="1200" dirty="0"/>
          </a:p>
          <a:p>
            <a:pPr marL="0" indent="0">
              <a:buNone/>
            </a:pPr>
            <a:r>
              <a:rPr lang="de-DE" sz="1200" b="1" dirty="0"/>
              <a:t>[3]</a:t>
            </a:r>
            <a:r>
              <a:rPr lang="de-DE" sz="1200" dirty="0"/>
              <a:t>	E. Petersen, N. Simon und U. </a:t>
            </a:r>
            <a:r>
              <a:rPr lang="de-DE" sz="1200" dirty="0" err="1"/>
              <a:t>Krupitzer</a:t>
            </a:r>
            <a:r>
              <a:rPr lang="de-DE" sz="1200" dirty="0"/>
              <a:t>, „Lkw-</a:t>
            </a:r>
            <a:r>
              <a:rPr lang="de-DE" sz="1200" dirty="0" err="1"/>
              <a:t>Unfaelle</a:t>
            </a:r>
            <a:r>
              <a:rPr lang="de-DE" sz="1200" dirty="0"/>
              <a:t> mit schweren </a:t>
            </a:r>
            <a:r>
              <a:rPr lang="de-DE" sz="1200" dirty="0" err="1"/>
              <a:t>Personenschaeden</a:t>
            </a:r>
            <a:r>
              <a:rPr lang="de-DE" sz="1200" dirty="0"/>
              <a:t> auf </a:t>
            </a:r>
            <a:r>
              <a:rPr lang="de-DE" sz="1200" dirty="0" err="1"/>
              <a:t>niedersaechsischen</a:t>
            </a:r>
            <a:r>
              <a:rPr lang="de-DE" sz="1200" dirty="0"/>
              <a:t> Autobahnen und deren Relevanz sowie Vermeidbarkeit durch aktuelle Notbrems-Assistenzsysteme“, Zeitschrift für Verkehrssicherheit, Jg. 2016, Nr. 5, S. 273–279, 2016.</a:t>
            </a:r>
            <a:br>
              <a:rPr lang="de-DE" sz="1200" dirty="0"/>
            </a:br>
            <a:endParaRPr lang="de-DE" sz="1200" dirty="0"/>
          </a:p>
          <a:p>
            <a:pPr marL="0" indent="0">
              <a:buNone/>
            </a:pPr>
            <a:r>
              <a:rPr lang="de-DE" sz="1200" b="1" dirty="0"/>
              <a:t>[4]</a:t>
            </a:r>
            <a:r>
              <a:rPr lang="de-DE" sz="1200" dirty="0"/>
              <a:t>	T. Trabert, I. Shevchenko, G. Müller und A. </a:t>
            </a:r>
            <a:r>
              <a:rPr lang="de-DE" sz="1200" dirty="0" err="1"/>
              <a:t>Malczyk</a:t>
            </a:r>
            <a:r>
              <a:rPr lang="de-DE" sz="1200" dirty="0"/>
              <a:t>, In-</a:t>
            </a:r>
            <a:r>
              <a:rPr lang="de-DE" sz="1200" dirty="0" err="1"/>
              <a:t>depth</a:t>
            </a:r>
            <a:r>
              <a:rPr lang="de-DE" sz="1200" dirty="0"/>
              <a:t> Analyse schwerer Unfälle mit schweren Lkw. Berlin: Gesamtverband der Deutschen Versicherungswirtschaft e.V., Unfallforschung der Versicherer, 2018.</a:t>
            </a:r>
            <a:br>
              <a:rPr lang="de-DE" sz="1200" dirty="0"/>
            </a:br>
            <a:br>
              <a:rPr lang="de-DE" sz="1200" dirty="0"/>
            </a:br>
            <a:r>
              <a:rPr lang="de-DE" sz="1200" b="1" dirty="0"/>
              <a:t>[5]</a:t>
            </a:r>
            <a:r>
              <a:rPr lang="de-DE" sz="1200" dirty="0"/>
              <a:t>	EU-</a:t>
            </a:r>
            <a:r>
              <a:rPr lang="de-DE" sz="1200" dirty="0" err="1"/>
              <a:t>Accident</a:t>
            </a:r>
            <a:r>
              <a:rPr lang="de-DE" sz="1200" dirty="0"/>
              <a:t>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commercial</a:t>
            </a:r>
            <a:r>
              <a:rPr lang="de-DE" sz="1200" dirty="0"/>
              <a:t> </a:t>
            </a:r>
            <a:r>
              <a:rPr lang="de-DE" sz="1200" dirty="0" err="1"/>
              <a:t>vehicles</a:t>
            </a:r>
            <a:r>
              <a:rPr lang="de-DE" sz="1200" dirty="0"/>
              <a:t>. </a:t>
            </a:r>
            <a:r>
              <a:rPr lang="de-DE" sz="1200" dirty="0" err="1"/>
              <a:t>Provided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Euro NCAP Truck </a:t>
            </a:r>
            <a:r>
              <a:rPr lang="de-DE" sz="1200" dirty="0" err="1"/>
              <a:t>working</a:t>
            </a:r>
            <a:r>
              <a:rPr lang="de-DE" sz="1200" dirty="0"/>
              <a:t> </a:t>
            </a:r>
            <a:r>
              <a:rPr lang="de-DE" sz="1200" dirty="0" err="1"/>
              <a:t>group</a:t>
            </a:r>
            <a:endParaRPr lang="de-DE" sz="12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8D4C9C-9839-40A3-A776-E87BCEE09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C10E8846-B132-4499-B0F0-4D4A8DE461AA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C758CC6D-D7C9-46AA-B289-4513CFFEFE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635375" y="4806950"/>
            <a:ext cx="1846263" cy="357188"/>
          </a:xfrm>
          <a:noFill/>
        </p:spPr>
        <p:txBody>
          <a:bodyPr/>
          <a:lstStyle/>
          <a:p>
            <a:r>
              <a:rPr lang="de-DE" dirty="0"/>
              <a:t>01/2021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6C7F2DB5-2EF8-4987-A603-E488EE5F8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313" y="4806950"/>
            <a:ext cx="2895600" cy="357188"/>
          </a:xfrm>
          <a:noFill/>
        </p:spPr>
        <p:txBody>
          <a:bodyPr/>
          <a:lstStyle/>
          <a:p>
            <a:r>
              <a:rPr lang="de-DE" dirty="0"/>
              <a:t>Daniel Sander</a:t>
            </a:r>
          </a:p>
        </p:txBody>
      </p:sp>
    </p:spTree>
    <p:extLst>
      <p:ext uri="{BB962C8B-B14F-4D97-AF65-F5344CB8AC3E}">
        <p14:creationId xmlns:p14="http://schemas.microsoft.com/office/powerpoint/2010/main" val="275215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9750" y="1006475"/>
            <a:ext cx="8353425" cy="1101725"/>
          </a:xfrm>
        </p:spPr>
        <p:txBody>
          <a:bodyPr/>
          <a:lstStyle/>
          <a:p>
            <a:pPr algn="ctr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listening</a:t>
            </a:r>
            <a:r>
              <a:rPr lang="de-DE" dirty="0"/>
              <a:t>!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331640" y="2139702"/>
            <a:ext cx="691276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de-DE" dirty="0"/>
              <a:t>Sander, Daniel</a:t>
            </a:r>
          </a:p>
          <a:p>
            <a:pPr>
              <a:lnSpc>
                <a:spcPts val="2000"/>
              </a:lnSpc>
            </a:pPr>
            <a:r>
              <a:rPr lang="en-US" dirty="0"/>
              <a:t>Section F1 – Active Vehicle Safety and Driver Assistance Systems</a:t>
            </a:r>
          </a:p>
          <a:p>
            <a:pPr>
              <a:lnSpc>
                <a:spcPts val="2000"/>
              </a:lnSpc>
            </a:pPr>
            <a:r>
              <a:rPr lang="en-US" dirty="0"/>
              <a:t>Federal Highway Research Institute (</a:t>
            </a:r>
            <a:r>
              <a:rPr lang="en-US" dirty="0" err="1"/>
              <a:t>BASt</a:t>
            </a:r>
            <a:r>
              <a:rPr lang="en-US" dirty="0"/>
              <a:t>) </a:t>
            </a:r>
            <a:r>
              <a:rPr lang="de-DE" dirty="0"/>
              <a:t>Brüderstraße 53</a:t>
            </a:r>
          </a:p>
          <a:p>
            <a:pPr>
              <a:lnSpc>
                <a:spcPts val="2000"/>
              </a:lnSpc>
            </a:pPr>
            <a:r>
              <a:rPr lang="de-DE" dirty="0"/>
              <a:t>51427 Bergisch Gladbach</a:t>
            </a:r>
          </a:p>
          <a:p>
            <a:pPr>
              <a:lnSpc>
                <a:spcPts val="2000"/>
              </a:lnSpc>
            </a:pPr>
            <a:r>
              <a:rPr lang="de-DE" dirty="0"/>
              <a:t>Telefon +49 (0)2204 43 5112</a:t>
            </a:r>
          </a:p>
          <a:p>
            <a:pPr>
              <a:lnSpc>
                <a:spcPts val="2000"/>
              </a:lnSpc>
            </a:pPr>
            <a:r>
              <a:rPr lang="de-DE" dirty="0"/>
              <a:t>sander@bast.de</a:t>
            </a:r>
          </a:p>
          <a:p>
            <a:pPr>
              <a:lnSpc>
                <a:spcPts val="2000"/>
              </a:lnSpc>
            </a:pPr>
            <a:r>
              <a:rPr lang="de-DE" dirty="0"/>
              <a:t>www.bast.de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umsplatzhalt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de-DE" dirty="0"/>
              <a:t>01/2021</a:t>
            </a:r>
          </a:p>
        </p:txBody>
      </p:sp>
      <p:sp>
        <p:nvSpPr>
          <p:cNvPr id="7171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dirty="0"/>
              <a:t>Daniel Sander</a:t>
            </a:r>
          </a:p>
        </p:txBody>
      </p:sp>
      <p:sp>
        <p:nvSpPr>
          <p:cNvPr id="717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de-DE"/>
              <a:t>Folie Nr. </a:t>
            </a:r>
            <a:fld id="{69145393-A8DD-42EE-BE28-74FD4993117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Content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085850"/>
            <a:ext cx="8435975" cy="33147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General </a:t>
            </a:r>
            <a:r>
              <a:rPr lang="de-DE" dirty="0" err="1"/>
              <a:t>accident</a:t>
            </a:r>
            <a:r>
              <a:rPr lang="de-DE" dirty="0"/>
              <a:t> </a:t>
            </a:r>
            <a:r>
              <a:rPr lang="de-DE" dirty="0" err="1"/>
              <a:t>situation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HDV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German </a:t>
            </a:r>
            <a:r>
              <a:rPr lang="de-DE" dirty="0" err="1"/>
              <a:t>Insurers</a:t>
            </a:r>
            <a:r>
              <a:rPr lang="de-DE" dirty="0"/>
              <a:t> Data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Lower </a:t>
            </a:r>
            <a:r>
              <a:rPr lang="de-DE" dirty="0" err="1"/>
              <a:t>Saxony</a:t>
            </a:r>
            <a:r>
              <a:rPr lang="de-DE" dirty="0"/>
              <a:t> </a:t>
            </a:r>
            <a:r>
              <a:rPr lang="de-DE" dirty="0" err="1"/>
              <a:t>Statistic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German In-Depth </a:t>
            </a:r>
            <a:r>
              <a:rPr lang="de-DE" dirty="0" err="1"/>
              <a:t>Accident</a:t>
            </a:r>
            <a:r>
              <a:rPr lang="de-DE" dirty="0"/>
              <a:t> Study (GIDAS)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Impact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AEBS on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development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rear</a:t>
            </a:r>
            <a:r>
              <a:rPr lang="de-DE" dirty="0">
                <a:solidFill>
                  <a:schemeClr val="tx1"/>
                </a:solidFill>
              </a:rPr>
              <a:t>-end </a:t>
            </a:r>
            <a:r>
              <a:rPr lang="de-DE" dirty="0" err="1">
                <a:solidFill>
                  <a:schemeClr val="tx1"/>
                </a:solidFill>
              </a:rPr>
              <a:t>collisions</a:t>
            </a:r>
            <a:r>
              <a:rPr lang="de-DE" dirty="0">
                <a:solidFill>
                  <a:schemeClr val="tx1"/>
                </a:solidFill>
              </a:rPr>
              <a:t> on German </a:t>
            </a:r>
            <a:r>
              <a:rPr lang="de-DE" dirty="0" err="1">
                <a:solidFill>
                  <a:schemeClr val="tx1"/>
                </a:solidFill>
              </a:rPr>
              <a:t>motorways</a:t>
            </a:r>
            <a:endParaRPr lang="de-DE" dirty="0"/>
          </a:p>
          <a:p>
            <a:pPr marL="457200" indent="-457200">
              <a:buFont typeface="+mj-lt"/>
              <a:buAutoNum type="arabicPeriod"/>
            </a:pPr>
            <a:r>
              <a:rPr lang="de-DE" dirty="0" err="1"/>
              <a:t>Conclusion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48AED3E2-C8A5-4AD5-88AF-03ED0A74D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3075"/>
            <a:ext cx="8435975" cy="749300"/>
          </a:xfrm>
        </p:spPr>
        <p:txBody>
          <a:bodyPr/>
          <a:lstStyle/>
          <a:p>
            <a:r>
              <a:rPr lang="de-DE" dirty="0"/>
              <a:t>General </a:t>
            </a:r>
            <a:r>
              <a:rPr lang="de-DE" dirty="0" err="1"/>
              <a:t>accident</a:t>
            </a:r>
            <a:r>
              <a:rPr lang="de-DE" dirty="0"/>
              <a:t> </a:t>
            </a:r>
            <a:r>
              <a:rPr lang="de-DE" dirty="0" err="1"/>
              <a:t>situation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HDV [5]</a:t>
            </a:r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4DACC90-F1D3-408F-9DDC-C2D7C6179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626" y="1390650"/>
            <a:ext cx="2916935" cy="3314700"/>
          </a:xfrm>
          <a:prstGeom prst="rect">
            <a:avLst/>
          </a:prstGeom>
          <a:noFill/>
        </p:spPr>
      </p:pic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B9A7C773-941E-4FD0-B3D4-AFD0540A4D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275856" y="1851670"/>
            <a:ext cx="324000" cy="324000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F753B0-305D-4C78-8552-E5402D229D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35375" y="4806950"/>
            <a:ext cx="1846263" cy="357188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01/2021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BA90EAE-A3FF-4356-AFC4-39E5448D7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313" y="4806950"/>
            <a:ext cx="2895600" cy="357188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Daniel Sander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4C8BA0-3B28-4255-9BB5-69BD7F32B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1013" y="4806950"/>
            <a:ext cx="2133600" cy="357188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Folie Nr. </a:t>
            </a:r>
            <a:fld id="{EEE75477-9D6A-4B63-8D26-751743BF63C5}" type="slidenum">
              <a:rPr lang="de-DE" smtClean="0"/>
              <a:pPr>
                <a:spcAft>
                  <a:spcPts val="600"/>
                </a:spcAft>
                <a:defRPr/>
              </a:pPr>
              <a:t>3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D3D5B5D-90F0-4CBB-AC37-64470BCDAF98}"/>
              </a:ext>
            </a:extLst>
          </p:cNvPr>
          <p:cNvSpPr txBox="1"/>
          <p:nvPr/>
        </p:nvSpPr>
        <p:spPr>
          <a:xfrm>
            <a:off x="4139953" y="1390648"/>
            <a:ext cx="4536504" cy="247724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Nearly 114,000 commercial vehicle drivers involved in accidents with personal injuries (Sum 2016-2018)</a:t>
            </a:r>
            <a:br>
              <a:rPr lang="en-US" sz="1800" dirty="0"/>
            </a:b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Development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figures</a:t>
            </a:r>
            <a:r>
              <a:rPr lang="de-DE" sz="1800" dirty="0"/>
              <a:t> </a:t>
            </a:r>
            <a:r>
              <a:rPr lang="de-DE" sz="1800" dirty="0" err="1"/>
              <a:t>relatively</a:t>
            </a:r>
            <a:r>
              <a:rPr lang="de-DE" sz="1800" dirty="0"/>
              <a:t> </a:t>
            </a:r>
            <a:r>
              <a:rPr lang="de-DE" sz="1800" dirty="0" err="1"/>
              <a:t>constant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reviewed</a:t>
            </a:r>
            <a:r>
              <a:rPr lang="de-DE" sz="1800" dirty="0"/>
              <a:t> </a:t>
            </a:r>
            <a:r>
              <a:rPr lang="de-DE" sz="1800" dirty="0" err="1"/>
              <a:t>period</a:t>
            </a:r>
            <a:endParaRPr lang="de-DE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EE3B7DA-ED5C-4E25-9802-05C80285A273}"/>
              </a:ext>
            </a:extLst>
          </p:cNvPr>
          <p:cNvSpPr txBox="1"/>
          <p:nvPr/>
        </p:nvSpPr>
        <p:spPr>
          <a:xfrm>
            <a:off x="4139953" y="4381536"/>
            <a:ext cx="4249168" cy="244998"/>
          </a:xfrm>
          <a:prstGeom prst="rect">
            <a:avLst/>
          </a:prstGeom>
          <a:noFill/>
        </p:spPr>
        <p:txBody>
          <a:bodyPr wrap="square" rtlCol="0">
            <a:normAutofit fontScale="55000" lnSpcReduction="20000"/>
          </a:bodyPr>
          <a:lstStyle/>
          <a:p>
            <a:r>
              <a:rPr lang="de-DE" dirty="0"/>
              <a:t>Commercial </a:t>
            </a:r>
            <a:r>
              <a:rPr lang="de-DE" dirty="0" err="1"/>
              <a:t>vehicle</a:t>
            </a:r>
            <a:r>
              <a:rPr lang="de-DE" dirty="0"/>
              <a:t> &gt; 3.5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7D3622F-A5DD-4435-9E13-89C5994903A2}"/>
              </a:ext>
            </a:extLst>
          </p:cNvPr>
          <p:cNvSpPr txBox="1"/>
          <p:nvPr/>
        </p:nvSpPr>
        <p:spPr>
          <a:xfrm>
            <a:off x="4139953" y="4547870"/>
            <a:ext cx="4249168" cy="244998"/>
          </a:xfrm>
          <a:prstGeom prst="rect">
            <a:avLst/>
          </a:prstGeom>
          <a:noFill/>
        </p:spPr>
        <p:txBody>
          <a:bodyPr wrap="square" rtlCol="0">
            <a:normAutofit fontScale="55000" lnSpcReduction="20000"/>
          </a:bodyPr>
          <a:lstStyle/>
          <a:p>
            <a:r>
              <a:rPr lang="de-DE" dirty="0"/>
              <a:t>Semi-trailer </a:t>
            </a:r>
            <a:r>
              <a:rPr lang="de-DE" dirty="0" err="1"/>
              <a:t>tractor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A5356B5-13A3-4CC4-847D-C917478D9BCC}"/>
              </a:ext>
            </a:extLst>
          </p:cNvPr>
          <p:cNvSpPr/>
          <p:nvPr/>
        </p:nvSpPr>
        <p:spPr bwMode="auto">
          <a:xfrm>
            <a:off x="4040544" y="4394865"/>
            <a:ext cx="144000" cy="144000"/>
          </a:xfrm>
          <a:prstGeom prst="rect">
            <a:avLst/>
          </a:prstGeom>
          <a:solidFill>
            <a:srgbClr val="6491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F026090-B906-4DEC-BEB7-EE4239D91BFD}"/>
              </a:ext>
            </a:extLst>
          </p:cNvPr>
          <p:cNvSpPr/>
          <p:nvPr/>
        </p:nvSpPr>
        <p:spPr bwMode="auto">
          <a:xfrm>
            <a:off x="4037743" y="4582388"/>
            <a:ext cx="144000" cy="144000"/>
          </a:xfrm>
          <a:prstGeom prst="rect">
            <a:avLst/>
          </a:prstGeom>
          <a:solidFill>
            <a:srgbClr val="D79F4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201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97A0828-1BD6-4CE4-92EB-F7B9343AA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01/2021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CA7984-5344-4C96-B785-D84D65FD3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Daniel Sander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947C32C-7D6F-4E29-BE8B-F8CA50D9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EEE75477-9D6A-4B63-8D26-751743BF63C5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33E19319-29BB-46F9-B6D0-24182F1D56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43"/>
          <a:stretch/>
        </p:blipFill>
        <p:spPr>
          <a:xfrm>
            <a:off x="140692" y="986226"/>
            <a:ext cx="4680521" cy="3557508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172729DE-AD7A-40FB-ADA1-F62D7447E7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949113"/>
            <a:ext cx="2352208" cy="3639441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20CDE4C0-DFA7-4300-A70F-4440F0CC8B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559" b="6682"/>
          <a:stretch/>
        </p:blipFill>
        <p:spPr>
          <a:xfrm>
            <a:off x="3187834" y="2336302"/>
            <a:ext cx="2293804" cy="1944216"/>
          </a:xfrm>
          <a:prstGeom prst="rect">
            <a:avLst/>
          </a:prstGeom>
        </p:spPr>
      </p:pic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631B339F-9024-444E-8C70-F36622FF3AD1}"/>
              </a:ext>
            </a:extLst>
          </p:cNvPr>
          <p:cNvSpPr/>
          <p:nvPr/>
        </p:nvSpPr>
        <p:spPr bwMode="auto">
          <a:xfrm>
            <a:off x="2531576" y="3435846"/>
            <a:ext cx="978408" cy="484632"/>
          </a:xfrm>
          <a:prstGeom prst="rightArrow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9E10CAB-7654-4597-9E24-61EE6E32EC98}"/>
              </a:ext>
            </a:extLst>
          </p:cNvPr>
          <p:cNvCxnSpPr>
            <a:cxnSpLocks/>
          </p:cNvCxnSpPr>
          <p:nvPr/>
        </p:nvCxnSpPr>
        <p:spPr bwMode="auto">
          <a:xfrm flipV="1">
            <a:off x="5368883" y="1050150"/>
            <a:ext cx="1167187" cy="15936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51AB72D5-ABD6-4D67-8025-BAEFFB575E7D}"/>
              </a:ext>
            </a:extLst>
          </p:cNvPr>
          <p:cNvCxnSpPr>
            <a:cxnSpLocks/>
          </p:cNvCxnSpPr>
          <p:nvPr/>
        </p:nvCxnSpPr>
        <p:spPr bwMode="auto">
          <a:xfrm>
            <a:off x="5368883" y="3244871"/>
            <a:ext cx="1200214" cy="12367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3C7A1CEB-7D0F-42E7-8778-5333E74BDBB1}"/>
              </a:ext>
            </a:extLst>
          </p:cNvPr>
          <p:cNvSpPr txBox="1"/>
          <p:nvPr/>
        </p:nvSpPr>
        <p:spPr>
          <a:xfrm>
            <a:off x="358735" y="4529951"/>
            <a:ext cx="1949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/>
              <a:t>Accidents</a:t>
            </a:r>
            <a:r>
              <a:rPr lang="de-DE" sz="1200" dirty="0"/>
              <a:t> per Scenario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01ACF24-D9A7-4FC8-8D8F-327B056F4978}"/>
              </a:ext>
            </a:extLst>
          </p:cNvPr>
          <p:cNvSpPr txBox="1"/>
          <p:nvPr/>
        </p:nvSpPr>
        <p:spPr>
          <a:xfrm>
            <a:off x="2966275" y="4207316"/>
            <a:ext cx="2951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Most frequent </a:t>
            </a:r>
            <a:r>
              <a:rPr lang="de-DE" sz="1200" dirty="0" err="1"/>
              <a:t>accident</a:t>
            </a:r>
            <a:r>
              <a:rPr lang="de-DE" sz="1200" dirty="0"/>
              <a:t> </a:t>
            </a:r>
            <a:r>
              <a:rPr lang="de-DE" sz="1200" dirty="0" err="1"/>
              <a:t>scenarios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fatalities</a:t>
            </a:r>
            <a:endParaRPr lang="de-DE" sz="12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5A0DA68-9CF1-493F-9DD2-BAA64C98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General </a:t>
            </a:r>
            <a:r>
              <a:rPr lang="de-DE" dirty="0" err="1"/>
              <a:t>accident</a:t>
            </a:r>
            <a:r>
              <a:rPr lang="de-DE" dirty="0"/>
              <a:t> </a:t>
            </a:r>
            <a:r>
              <a:rPr lang="de-DE" dirty="0" err="1"/>
              <a:t>situation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HDV [5]</a:t>
            </a:r>
          </a:p>
        </p:txBody>
      </p:sp>
    </p:spTree>
    <p:extLst>
      <p:ext uri="{BB962C8B-B14F-4D97-AF65-F5344CB8AC3E}">
        <p14:creationId xmlns:p14="http://schemas.microsoft.com/office/powerpoint/2010/main" val="73322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47712-01C8-4931-946F-93C49F0DD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kern="0" dirty="0"/>
              <a:t>German </a:t>
            </a:r>
            <a:r>
              <a:rPr lang="de-DE" kern="0" dirty="0" err="1"/>
              <a:t>Insurers</a:t>
            </a:r>
            <a:r>
              <a:rPr lang="de-DE" kern="0" dirty="0"/>
              <a:t> Data [</a:t>
            </a:r>
            <a:r>
              <a:rPr lang="de-DE" kern="0" dirty="0">
                <a:solidFill>
                  <a:schemeClr val="tx1"/>
                </a:solidFill>
              </a:rPr>
              <a:t>4</a:t>
            </a:r>
            <a:r>
              <a:rPr lang="de-DE" kern="0" dirty="0"/>
              <a:t>]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B142594-01FF-4D13-9C26-5BF878B5F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Datum/Jahr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BEC3AA-327C-4CDD-AE06-ABECC487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Max Mustermann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6F914F-12F5-4A29-BEB3-FBA16CE48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EEE75477-9D6A-4B63-8D26-751743BF63C5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7011722-8729-4B05-9EF0-9F22E25A5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1035919"/>
            <a:ext cx="2935825" cy="3649946"/>
          </a:xfrm>
          <a:prstGeom prst="rect">
            <a:avLst/>
          </a:prstGeom>
        </p:spPr>
      </p:pic>
      <p:sp>
        <p:nvSpPr>
          <p:cNvPr id="9" name="Inhaltsplatzhalter 6">
            <a:extLst>
              <a:ext uri="{FF2B5EF4-FFF2-40B4-BE49-F238E27FC236}">
                <a16:creationId xmlns:a16="http://schemas.microsoft.com/office/drawing/2014/main" id="{153A76E8-FB90-4C93-9A50-CC6190F484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63888" y="1059581"/>
            <a:ext cx="5256584" cy="3649945"/>
          </a:xfrm>
        </p:spPr>
        <p:txBody>
          <a:bodyPr/>
          <a:lstStyle/>
          <a:p>
            <a:r>
              <a:rPr lang="en-US" sz="1400" dirty="0"/>
              <a:t>70 accidents with the knowledge concerning the state of motion of the struck vehicle</a:t>
            </a:r>
            <a:endParaRPr lang="en-US" sz="1400" noProof="0" dirty="0"/>
          </a:p>
          <a:p>
            <a:r>
              <a:rPr lang="en-US" sz="1400" dirty="0"/>
              <a:t>6 out of 29 moving struck vehicles had a velocity</a:t>
            </a:r>
            <a:br>
              <a:rPr lang="en-US" sz="1400" dirty="0"/>
            </a:br>
            <a:r>
              <a:rPr lang="en-US" sz="1400" dirty="0"/>
              <a:t> &lt; 10 km/h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1400" dirty="0">
                <a:sym typeface="Wingdings" panose="05000000000000000000" pitchFamily="2" charset="2"/>
              </a:rPr>
              <a:t>Avoidance of 41 (stationary) + 6 (low speed) accidents not addressed by UN R 131</a:t>
            </a:r>
          </a:p>
          <a:p>
            <a:pPr marL="0" indent="0">
              <a:buNone/>
            </a:pPr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Additional in-depth investigation of N3-caused Rear-End collisions in Brandenburg 2016 shows quite similar results:</a:t>
            </a:r>
          </a:p>
          <a:p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 </a:t>
            </a:r>
            <a:endParaRPr lang="en-US" sz="1400" dirty="0"/>
          </a:p>
          <a:p>
            <a:endParaRPr lang="en-US" sz="24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BBE4EEB-B072-4820-A29E-30D9A9886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816" y="3192216"/>
            <a:ext cx="5255207" cy="149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150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9F79C7-E696-425A-A399-A745F9FDA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Lower </a:t>
            </a:r>
            <a:r>
              <a:rPr lang="de-DE" dirty="0" err="1"/>
              <a:t>Saxony</a:t>
            </a:r>
            <a:r>
              <a:rPr lang="de-DE" dirty="0"/>
              <a:t> </a:t>
            </a:r>
            <a:r>
              <a:rPr lang="de-DE" dirty="0" err="1"/>
              <a:t>summary</a:t>
            </a:r>
            <a:r>
              <a:rPr lang="de-DE" dirty="0"/>
              <a:t> [1-3]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FECF10-53F0-4C51-B9D8-FBFB62F4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01/2021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25F340-2A72-47F5-B8FF-7DC1F6C0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Daniel Sander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5DAC49-73C9-4A08-8283-1614689E6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C10E8846-B132-4499-B0F0-4D4A8DE461AA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6A4523A-4058-46DB-B01B-205AB12B1A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722" y="1100007"/>
            <a:ext cx="4965912" cy="3696277"/>
          </a:xfrm>
          <a:prstGeom prst="rect">
            <a:avLst/>
          </a:prstGeom>
        </p:spPr>
      </p:pic>
      <p:sp>
        <p:nvSpPr>
          <p:cNvPr id="11" name="Inhaltsplatzhalter 6">
            <a:extLst>
              <a:ext uri="{FF2B5EF4-FFF2-40B4-BE49-F238E27FC236}">
                <a16:creationId xmlns:a16="http://schemas.microsoft.com/office/drawing/2014/main" id="{19AD73C3-7616-4EB0-810E-9A56D83E5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69521" y="1222375"/>
            <a:ext cx="3695092" cy="3649945"/>
          </a:xfrm>
        </p:spPr>
        <p:txBody>
          <a:bodyPr/>
          <a:lstStyle/>
          <a:p>
            <a:r>
              <a:rPr lang="en-US" sz="1400" dirty="0"/>
              <a:t>Huge portion of stationary struck vehicles (54% in average)</a:t>
            </a:r>
          </a:p>
          <a:p>
            <a:r>
              <a:rPr lang="en-US" sz="1400" dirty="0"/>
              <a:t>Accidents with stationary Safety/Service or broken down vehicles are an issue (6 accidents in 2017, 5 in 2019)</a:t>
            </a:r>
          </a:p>
          <a:p>
            <a:endParaRPr lang="en-US" sz="1400" noProof="0" dirty="0"/>
          </a:p>
          <a:p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 </a:t>
            </a:r>
            <a:endParaRPr lang="en-US" sz="1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092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299F905D-E825-457D-925B-0C7E7617C3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090" y="1293078"/>
            <a:ext cx="4146641" cy="325807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AF5A21A-8703-4F51-823C-F6DCB8F98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3075"/>
            <a:ext cx="8435975" cy="749300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de-DE" sz="2200" dirty="0"/>
              <a:t>German In-Depth </a:t>
            </a:r>
            <a:r>
              <a:rPr lang="de-DE" sz="2200" dirty="0" err="1"/>
              <a:t>Accident</a:t>
            </a:r>
            <a:r>
              <a:rPr lang="de-DE" sz="2200" dirty="0"/>
              <a:t> Study (GIDAS)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29C0D1FB-B794-4BE5-BDB5-D54A3DB795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4400" y="1222375"/>
            <a:ext cx="4141787" cy="3314700"/>
          </a:xfrm>
        </p:spPr>
        <p:txBody>
          <a:bodyPr/>
          <a:lstStyle/>
          <a:p>
            <a:r>
              <a:rPr lang="en-US" sz="2000" dirty="0"/>
              <a:t>Most accidents (n=60) in traffic jam situations (611-613)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Notable amount of accidents due to traffic light situations (623) and following scenarios (601, 602)</a:t>
            </a:r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24E4A7-C84F-47B3-AE2F-BD39F2EF6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31013" y="4806950"/>
            <a:ext cx="2133600" cy="357188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Folie Nr. </a:t>
            </a:r>
            <a:fld id="{C10E8846-B132-4499-B0F0-4D4A8DE461AA}" type="slidenum">
              <a:rPr lang="de-DE" smtClean="0"/>
              <a:pPr>
                <a:spcAft>
                  <a:spcPts val="600"/>
                </a:spcAft>
                <a:defRPr/>
              </a:pPr>
              <a:t>7</a:t>
            </a:fld>
            <a:endParaRPr lang="de-DE"/>
          </a:p>
        </p:txBody>
      </p:sp>
      <p:sp>
        <p:nvSpPr>
          <p:cNvPr id="12" name="AutoShape 4">
            <a:extLst>
              <a:ext uri="{FF2B5EF4-FFF2-40B4-BE49-F238E27FC236}">
                <a16:creationId xmlns:a16="http://schemas.microsoft.com/office/drawing/2014/main" id="{8AD1300A-E7CD-4FC3-A5ED-17CD3EBD528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EB38D2E3-CED7-4597-BE6C-5275AE5ED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391" y="1902602"/>
            <a:ext cx="309803" cy="740504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DC62C993-F670-4DF7-9350-6715F6E6B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043" y="1912282"/>
            <a:ext cx="443398" cy="734028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9B84D3F-8933-49F5-BB7F-F2907310C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1465" y="1912283"/>
            <a:ext cx="515241" cy="752474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C3248374-F640-4B21-8A5C-02742A0CA2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4488" y="3921125"/>
            <a:ext cx="358363" cy="70315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37E134D9-CC4C-459C-8539-09B64C43E6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5832" y="3921125"/>
            <a:ext cx="427405" cy="70315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170CCF9F-FCC1-46BE-A82C-AA87D5068E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1223" y="3921125"/>
            <a:ext cx="493394" cy="657859"/>
          </a:xfrm>
          <a:prstGeom prst="rect">
            <a:avLst/>
          </a:prstGeom>
        </p:spPr>
      </p:pic>
      <p:sp>
        <p:nvSpPr>
          <p:cNvPr id="15" name="Datumsplatzhalter 3">
            <a:extLst>
              <a:ext uri="{FF2B5EF4-FFF2-40B4-BE49-F238E27FC236}">
                <a16:creationId xmlns:a16="http://schemas.microsoft.com/office/drawing/2014/main" id="{B03405C6-0CFB-4868-A911-7954DFF7BEE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635375" y="4806950"/>
            <a:ext cx="1846263" cy="357188"/>
          </a:xfrm>
          <a:noFill/>
        </p:spPr>
        <p:txBody>
          <a:bodyPr/>
          <a:lstStyle/>
          <a:p>
            <a:r>
              <a:rPr lang="de-DE" dirty="0"/>
              <a:t>01/2021</a:t>
            </a: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6BECFE8D-90F1-4E28-AF10-3F2D3208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313" y="4806950"/>
            <a:ext cx="2895600" cy="357188"/>
          </a:xfrm>
          <a:noFill/>
        </p:spPr>
        <p:txBody>
          <a:bodyPr/>
          <a:lstStyle/>
          <a:p>
            <a:r>
              <a:rPr lang="de-DE" dirty="0"/>
              <a:t>Daniel Sander</a:t>
            </a:r>
          </a:p>
        </p:txBody>
      </p:sp>
    </p:spTree>
    <p:extLst>
      <p:ext uri="{BB962C8B-B14F-4D97-AF65-F5344CB8AC3E}">
        <p14:creationId xmlns:p14="http://schemas.microsoft.com/office/powerpoint/2010/main" val="702343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2099F3-643F-4B07-BF33-182387896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German In-Depth </a:t>
            </a:r>
            <a:r>
              <a:rPr lang="de-DE" sz="2400" dirty="0" err="1"/>
              <a:t>Accident</a:t>
            </a:r>
            <a:r>
              <a:rPr lang="de-DE" sz="2400" dirty="0"/>
              <a:t> Study (GIDAS)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357C32-07DE-49A9-A25A-1AFC8BBD7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EEE75477-9D6A-4B63-8D26-751743BF63C5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008825D-53EA-4337-B6F7-0DB1AA8D9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200" y="1490530"/>
            <a:ext cx="6096527" cy="3048264"/>
          </a:xfrm>
          <a:prstGeom prst="rect">
            <a:avLst/>
          </a:prstGeom>
        </p:spPr>
      </p:pic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6E76EB83-1827-4C1F-9CB6-41443E536C34}"/>
              </a:ext>
            </a:extLst>
          </p:cNvPr>
          <p:cNvCxnSpPr>
            <a:cxnSpLocks/>
          </p:cNvCxnSpPr>
          <p:nvPr/>
        </p:nvCxnSpPr>
        <p:spPr bwMode="auto">
          <a:xfrm>
            <a:off x="6660232" y="1851670"/>
            <a:ext cx="57606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B991D04E-9C3A-4810-B765-A0F13C656149}"/>
              </a:ext>
            </a:extLst>
          </p:cNvPr>
          <p:cNvCxnSpPr>
            <a:cxnSpLocks/>
          </p:cNvCxnSpPr>
          <p:nvPr/>
        </p:nvCxnSpPr>
        <p:spPr bwMode="auto">
          <a:xfrm>
            <a:off x="6652437" y="2406774"/>
            <a:ext cx="576064" cy="0"/>
          </a:xfrm>
          <a:prstGeom prst="line">
            <a:avLst/>
          </a:prstGeom>
          <a:ln>
            <a:solidFill>
              <a:srgbClr val="00FF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CA7AFA2C-B86E-49BA-B7BD-4F24F75349EB}"/>
              </a:ext>
            </a:extLst>
          </p:cNvPr>
          <p:cNvSpPr txBox="1"/>
          <p:nvPr/>
        </p:nvSpPr>
        <p:spPr>
          <a:xfrm>
            <a:off x="6553728" y="1876754"/>
            <a:ext cx="1983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Collision</a:t>
            </a:r>
            <a:r>
              <a:rPr lang="de-DE" sz="1600" dirty="0"/>
              <a:t> </a:t>
            </a:r>
            <a:r>
              <a:rPr lang="de-DE" sz="1600" dirty="0" err="1"/>
              <a:t>speed</a:t>
            </a:r>
            <a:r>
              <a:rPr lang="de-DE" sz="1600" dirty="0"/>
              <a:t> </a:t>
            </a:r>
            <a:r>
              <a:rPr lang="de-DE" sz="1600" dirty="0" err="1"/>
              <a:t>v</a:t>
            </a:r>
            <a:r>
              <a:rPr lang="de-DE" sz="1600" baseline="-25000" dirty="0" err="1"/>
              <a:t>c</a:t>
            </a:r>
            <a:endParaRPr lang="de-DE" sz="1600" baseline="-250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E5FC196-441A-45CA-B162-AEE4059648C0}"/>
              </a:ext>
            </a:extLst>
          </p:cNvPr>
          <p:cNvSpPr txBox="1"/>
          <p:nvPr/>
        </p:nvSpPr>
        <p:spPr>
          <a:xfrm>
            <a:off x="6546897" y="2417517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Initial </a:t>
            </a:r>
            <a:r>
              <a:rPr lang="de-DE" sz="1600" dirty="0" err="1"/>
              <a:t>speed</a:t>
            </a:r>
            <a:r>
              <a:rPr lang="de-DE" sz="1600" dirty="0"/>
              <a:t> v</a:t>
            </a:r>
            <a:r>
              <a:rPr lang="de-DE" sz="1600" baseline="-25000" dirty="0"/>
              <a:t>0</a:t>
            </a: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3120AB4-0400-47C7-B8F8-15F798679F6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635375" y="4806950"/>
            <a:ext cx="1846263" cy="357188"/>
          </a:xfrm>
          <a:noFill/>
        </p:spPr>
        <p:txBody>
          <a:bodyPr/>
          <a:lstStyle/>
          <a:p>
            <a:r>
              <a:rPr lang="de-DE" dirty="0"/>
              <a:t>01/2021</a:t>
            </a: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600D50C8-FA92-4D1D-BFEE-456F39DBA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313" y="4806950"/>
            <a:ext cx="2895600" cy="357188"/>
          </a:xfrm>
          <a:noFill/>
        </p:spPr>
        <p:txBody>
          <a:bodyPr/>
          <a:lstStyle/>
          <a:p>
            <a:r>
              <a:rPr lang="de-DE" dirty="0"/>
              <a:t>Daniel Sander</a:t>
            </a:r>
          </a:p>
        </p:txBody>
      </p:sp>
    </p:spTree>
    <p:extLst>
      <p:ext uri="{BB962C8B-B14F-4D97-AF65-F5344CB8AC3E}">
        <p14:creationId xmlns:p14="http://schemas.microsoft.com/office/powerpoint/2010/main" val="713671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2099F3-643F-4B07-BF33-182387896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German In-Depth </a:t>
            </a:r>
            <a:r>
              <a:rPr lang="de-DE" sz="2400" dirty="0" err="1"/>
              <a:t>Accident</a:t>
            </a:r>
            <a:r>
              <a:rPr lang="de-DE" sz="2400" dirty="0"/>
              <a:t> Study (GIDAS)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357C32-07DE-49A9-A25A-1AFC8BBD7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Folie Nr. </a:t>
            </a:r>
            <a:fld id="{EEE75477-9D6A-4B63-8D26-751743BF63C5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B3120AB4-0400-47C7-B8F8-15F798679F6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635375" y="4806950"/>
            <a:ext cx="1846263" cy="357188"/>
          </a:xfrm>
          <a:noFill/>
        </p:spPr>
        <p:txBody>
          <a:bodyPr/>
          <a:lstStyle/>
          <a:p>
            <a:r>
              <a:rPr lang="de-DE" dirty="0"/>
              <a:t>01/2021</a:t>
            </a:r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600D50C8-FA92-4D1D-BFEE-456F39DBA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8313" y="4806950"/>
            <a:ext cx="2895600" cy="357188"/>
          </a:xfrm>
          <a:noFill/>
        </p:spPr>
        <p:txBody>
          <a:bodyPr/>
          <a:lstStyle/>
          <a:p>
            <a:r>
              <a:rPr lang="de-DE" dirty="0"/>
              <a:t>Daniel Sander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E83D0FF-A61A-40D3-841F-135841045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26128"/>
            <a:ext cx="3024336" cy="166338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A5EE104-5B7C-42CA-B51B-F01E5BC6B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1199451"/>
            <a:ext cx="2304256" cy="1810486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EC91B85D-F42C-4293-93FC-73457D9DBF24}"/>
              </a:ext>
            </a:extLst>
          </p:cNvPr>
          <p:cNvCxnSpPr>
            <a:cxnSpLocks/>
          </p:cNvCxnSpPr>
          <p:nvPr/>
        </p:nvCxnSpPr>
        <p:spPr bwMode="auto">
          <a:xfrm>
            <a:off x="6983082" y="1285823"/>
            <a:ext cx="57606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72A03086-7DD8-46F0-AA1F-08EBBCCC0D5C}"/>
              </a:ext>
            </a:extLst>
          </p:cNvPr>
          <p:cNvCxnSpPr>
            <a:cxnSpLocks/>
          </p:cNvCxnSpPr>
          <p:nvPr/>
        </p:nvCxnSpPr>
        <p:spPr bwMode="auto">
          <a:xfrm>
            <a:off x="6975287" y="1840927"/>
            <a:ext cx="576064" cy="0"/>
          </a:xfrm>
          <a:prstGeom prst="line">
            <a:avLst/>
          </a:prstGeom>
          <a:ln>
            <a:solidFill>
              <a:srgbClr val="00FF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32C9F434-CD47-411B-B474-E4F4F1C0B896}"/>
              </a:ext>
            </a:extLst>
          </p:cNvPr>
          <p:cNvSpPr txBox="1"/>
          <p:nvPr/>
        </p:nvSpPr>
        <p:spPr>
          <a:xfrm>
            <a:off x="6876578" y="1310907"/>
            <a:ext cx="1983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Collision</a:t>
            </a:r>
            <a:r>
              <a:rPr lang="de-DE" sz="1600" dirty="0"/>
              <a:t> </a:t>
            </a:r>
            <a:r>
              <a:rPr lang="de-DE" sz="1600" dirty="0" err="1"/>
              <a:t>speed</a:t>
            </a:r>
            <a:r>
              <a:rPr lang="de-DE" sz="1600" dirty="0"/>
              <a:t> </a:t>
            </a:r>
            <a:r>
              <a:rPr lang="de-DE" sz="1600" dirty="0" err="1"/>
              <a:t>v</a:t>
            </a:r>
            <a:r>
              <a:rPr lang="de-DE" sz="1600" baseline="-25000" dirty="0" err="1"/>
              <a:t>c</a:t>
            </a:r>
            <a:endParaRPr lang="de-DE" sz="1600" baseline="-250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DC8A506D-2DC0-49F4-9E89-5F3F5945E042}"/>
              </a:ext>
            </a:extLst>
          </p:cNvPr>
          <p:cNvSpPr txBox="1"/>
          <p:nvPr/>
        </p:nvSpPr>
        <p:spPr>
          <a:xfrm>
            <a:off x="6869747" y="1851670"/>
            <a:ext cx="1733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Initial </a:t>
            </a:r>
            <a:r>
              <a:rPr lang="de-DE" sz="1600" dirty="0" err="1"/>
              <a:t>speed</a:t>
            </a:r>
            <a:r>
              <a:rPr lang="de-DE" sz="1600" dirty="0"/>
              <a:t> v</a:t>
            </a:r>
            <a:r>
              <a:rPr lang="de-DE" sz="1600" baseline="-25000" dirty="0"/>
              <a:t>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9DBEA35-CB3C-4F25-853C-85697691B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955" y="3098434"/>
            <a:ext cx="3240038" cy="1620019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793753A7-D904-483A-AEAA-C0610B6A6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0655" y="3060825"/>
            <a:ext cx="2304256" cy="1645897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F17D5BFB-68EF-4E32-9744-B4390EBEE9A3}"/>
              </a:ext>
            </a:extLst>
          </p:cNvPr>
          <p:cNvSpPr txBox="1"/>
          <p:nvPr/>
        </p:nvSpPr>
        <p:spPr>
          <a:xfrm rot="16200000">
            <a:off x="-154297" y="1738419"/>
            <a:ext cx="1293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/>
              <a:t>Motorways</a:t>
            </a:r>
            <a:endParaRPr lang="de-DE" sz="1600" baseline="-250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28E6149-85F9-4BD0-81CD-495822BC608B}"/>
              </a:ext>
            </a:extLst>
          </p:cNvPr>
          <p:cNvSpPr txBox="1"/>
          <p:nvPr/>
        </p:nvSpPr>
        <p:spPr>
          <a:xfrm rot="16200000">
            <a:off x="215002" y="3594373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KSI</a:t>
            </a:r>
            <a:endParaRPr lang="de-DE" sz="1600" baseline="-250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958D212-A249-4491-9A0B-7F847B88F438}"/>
              </a:ext>
            </a:extLst>
          </p:cNvPr>
          <p:cNvSpPr txBox="1"/>
          <p:nvPr/>
        </p:nvSpPr>
        <p:spPr>
          <a:xfrm>
            <a:off x="6885282" y="2931160"/>
            <a:ext cx="20078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ym typeface="Wingdings" panose="05000000000000000000" pitchFamily="2" charset="2"/>
              </a:rPr>
              <a:t> </a:t>
            </a:r>
            <a:r>
              <a:rPr lang="de-DE" sz="1600" dirty="0"/>
              <a:t>22 out </a:t>
            </a:r>
            <a:r>
              <a:rPr lang="de-DE" sz="1600" dirty="0" err="1"/>
              <a:t>of</a:t>
            </a:r>
            <a:r>
              <a:rPr lang="de-DE" sz="1600" dirty="0"/>
              <a:t> 25 </a:t>
            </a:r>
            <a:r>
              <a:rPr lang="de-DE" sz="1600" dirty="0" err="1"/>
              <a:t>cases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killed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</a:t>
            </a:r>
            <a:r>
              <a:rPr lang="de-DE" sz="1600" dirty="0" err="1"/>
              <a:t>seriously</a:t>
            </a:r>
            <a:r>
              <a:rPr lang="de-DE" sz="1600" dirty="0"/>
              <a:t> </a:t>
            </a:r>
            <a:r>
              <a:rPr lang="de-DE" sz="1600" dirty="0" err="1"/>
              <a:t>injured</a:t>
            </a:r>
            <a:r>
              <a:rPr lang="de-DE" sz="1600" dirty="0"/>
              <a:t> (KSI) </a:t>
            </a:r>
            <a:r>
              <a:rPr lang="de-DE" sz="1600" dirty="0" err="1"/>
              <a:t>car</a:t>
            </a:r>
            <a:r>
              <a:rPr lang="de-DE" sz="1600" dirty="0"/>
              <a:t> </a:t>
            </a:r>
            <a:r>
              <a:rPr lang="de-DE" sz="1600" dirty="0" err="1"/>
              <a:t>occupants</a:t>
            </a:r>
            <a:r>
              <a:rPr lang="de-DE" sz="1600" dirty="0"/>
              <a:t> </a:t>
            </a:r>
            <a:r>
              <a:rPr lang="de-DE" sz="1600" dirty="0" err="1"/>
              <a:t>happened</a:t>
            </a:r>
            <a:r>
              <a:rPr lang="de-DE" sz="1600" dirty="0"/>
              <a:t> on </a:t>
            </a:r>
            <a:r>
              <a:rPr lang="de-DE" sz="1600" dirty="0" err="1"/>
              <a:t>motorways</a:t>
            </a:r>
            <a:endParaRPr lang="de-DE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1618456083"/>
      </p:ext>
    </p:extLst>
  </p:cSld>
  <p:clrMapOvr>
    <a:masterClrMapping/>
  </p:clrMapOvr>
</p:sld>
</file>

<file path=ppt/theme/theme1.xml><?xml version="1.0" encoding="utf-8"?>
<a:theme xmlns:a="http://schemas.openxmlformats.org/drawingml/2006/main" name="bast-vorlage-16-9">
  <a:themeElements>
    <a:clrScheme name="Larissa-Design 1">
      <a:dk1>
        <a:srgbClr val="000000"/>
      </a:dk1>
      <a:lt1>
        <a:srgbClr val="F4FAF4"/>
      </a:lt1>
      <a:dk2>
        <a:srgbClr val="000000"/>
      </a:dk2>
      <a:lt2>
        <a:srgbClr val="808080"/>
      </a:lt2>
      <a:accent1>
        <a:srgbClr val="54B631"/>
      </a:accent1>
      <a:accent2>
        <a:srgbClr val="CC8648"/>
      </a:accent2>
      <a:accent3>
        <a:srgbClr val="F8FCF8"/>
      </a:accent3>
      <a:accent4>
        <a:srgbClr val="000000"/>
      </a:accent4>
      <a:accent5>
        <a:srgbClr val="B3D7AD"/>
      </a:accent5>
      <a:accent6>
        <a:srgbClr val="B97940"/>
      </a:accent6>
      <a:hlink>
        <a:srgbClr val="667AB3"/>
      </a:hlink>
      <a:folHlink>
        <a:srgbClr val="FFF500"/>
      </a:folHlink>
    </a:clrScheme>
    <a:fontScheme name="Larissa-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8FCF8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4B631"/>
        </a:accent1>
        <a:accent2>
          <a:srgbClr val="CC8648"/>
        </a:accent2>
        <a:accent3>
          <a:srgbClr val="FFFFFF"/>
        </a:accent3>
        <a:accent4>
          <a:srgbClr val="000000"/>
        </a:accent4>
        <a:accent5>
          <a:srgbClr val="B3D7AD"/>
        </a:accent5>
        <a:accent6>
          <a:srgbClr val="B97940"/>
        </a:accent6>
        <a:hlink>
          <a:srgbClr val="667AB3"/>
        </a:hlink>
        <a:folHlink>
          <a:srgbClr val="FFF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4FAF4"/>
        </a:lt1>
        <a:dk2>
          <a:srgbClr val="6E6E6E"/>
        </a:dk2>
        <a:lt2>
          <a:srgbClr val="AAAAAA"/>
        </a:lt2>
        <a:accent1>
          <a:srgbClr val="8CD26E"/>
        </a:accent1>
        <a:accent2>
          <a:srgbClr val="DCB48C"/>
        </a:accent2>
        <a:accent3>
          <a:srgbClr val="F8FCF8"/>
        </a:accent3>
        <a:accent4>
          <a:srgbClr val="000000"/>
        </a:accent4>
        <a:accent5>
          <a:srgbClr val="C5E5BA"/>
        </a:accent5>
        <a:accent6>
          <a:srgbClr val="C7A37E"/>
        </a:accent6>
        <a:hlink>
          <a:srgbClr val="A0AAC8"/>
        </a:hlink>
        <a:folHlink>
          <a:srgbClr val="FAF0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4FAF4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F8FCF8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96C896"/>
        </a:lt1>
        <a:dk2>
          <a:srgbClr val="000000"/>
        </a:dk2>
        <a:lt2>
          <a:srgbClr val="808080"/>
        </a:lt2>
        <a:accent1>
          <a:srgbClr val="32641E"/>
        </a:accent1>
        <a:accent2>
          <a:srgbClr val="8C5A28"/>
        </a:accent2>
        <a:accent3>
          <a:srgbClr val="C9E0C9"/>
        </a:accent3>
        <a:accent4>
          <a:srgbClr val="000000"/>
        </a:accent4>
        <a:accent5>
          <a:srgbClr val="ADB8AB"/>
        </a:accent5>
        <a:accent6>
          <a:srgbClr val="7E5123"/>
        </a:accent6>
        <a:hlink>
          <a:srgbClr val="3C5078"/>
        </a:hlink>
        <a:folHlink>
          <a:srgbClr val="C8B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3399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ADCA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bast-vorlage</Template>
  <TotalTime>0</TotalTime>
  <Words>862</Words>
  <Application>Microsoft Office PowerPoint</Application>
  <PresentationFormat>Bildschirmpräsentation (16:9)</PresentationFormat>
  <Paragraphs>150</Paragraphs>
  <Slides>13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Verdana</vt:lpstr>
      <vt:lpstr>Wingdings</vt:lpstr>
      <vt:lpstr>bast-vorlage-16-9</vt:lpstr>
      <vt:lpstr>IWG AEBS HDV</vt:lpstr>
      <vt:lpstr>Content</vt:lpstr>
      <vt:lpstr>General accident situation for HDV [5]</vt:lpstr>
      <vt:lpstr>General accident situation for HDV [5]</vt:lpstr>
      <vt:lpstr>German Insurers Data [4]</vt:lpstr>
      <vt:lpstr>Lower Saxony summary [1-3]</vt:lpstr>
      <vt:lpstr>German In-Depth Accident Study (GIDAS)</vt:lpstr>
      <vt:lpstr>German In-Depth Accident Study (GIDAS)</vt:lpstr>
      <vt:lpstr>German In-Depth Accident Study (GIDAS)</vt:lpstr>
      <vt:lpstr>Impact of AEBS on the development of rear-end collisions on German motorways</vt:lpstr>
      <vt:lpstr>Conclusions</vt:lpstr>
      <vt:lpstr>Sources</vt:lpstr>
      <vt:lpstr>Thank you for listening!</vt:lpstr>
    </vt:vector>
  </TitlesOfParts>
  <Company>BASt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IWG AEBS HDV</dc:title>
  <dc:subject>BASt MusterFolie</dc:subject>
  <dc:creator>Daniel Sander</dc:creator>
  <cp:keywords>BASt MusterFolie</cp:keywords>
  <dc:description>BASt MusterFolie_x000d_
20061221</dc:description>
  <cp:lastModifiedBy>Daniel Sander</cp:lastModifiedBy>
  <cp:revision>1</cp:revision>
  <dcterms:created xsi:type="dcterms:W3CDTF">2021-01-21T10:04:48Z</dcterms:created>
  <dcterms:modified xsi:type="dcterms:W3CDTF">2021-01-21T10:27:16Z</dcterms:modified>
  <cp:category>BASt MusterFolie</cp:category>
</cp:coreProperties>
</file>