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lf Sandberg" initials="US" lastIdx="2" clrIdx="0">
    <p:extLst>
      <p:ext uri="{19B8F6BF-5375-455C-9EA6-DF929625EA0E}">
        <p15:presenceInfo xmlns:p15="http://schemas.microsoft.com/office/powerpoint/2012/main" userId="S::ulf.sandberg@vti.se::a58e3f66-d443-49f3-bc87-c19b0f2b719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0" d="100"/>
          <a:sy n="110" d="100"/>
        </p:scale>
        <p:origin x="63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B0566-7A4D-4859-85F6-02864497C0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b-NO"/>
          </a:p>
        </p:txBody>
      </p:sp>
      <p:sp>
        <p:nvSpPr>
          <p:cNvPr id="3" name="Subtitle 2">
            <a:extLst>
              <a:ext uri="{FF2B5EF4-FFF2-40B4-BE49-F238E27FC236}">
                <a16:creationId xmlns:a16="http://schemas.microsoft.com/office/drawing/2014/main" id="{87C9967D-51A3-4AB9-8517-C7F6D849F9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a:extLst>
              <a:ext uri="{FF2B5EF4-FFF2-40B4-BE49-F238E27FC236}">
                <a16:creationId xmlns:a16="http://schemas.microsoft.com/office/drawing/2014/main" id="{C975B76A-AE35-492E-A5EE-0826E4B52D57}"/>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5" name="Footer Placeholder 4">
            <a:extLst>
              <a:ext uri="{FF2B5EF4-FFF2-40B4-BE49-F238E27FC236}">
                <a16:creationId xmlns:a16="http://schemas.microsoft.com/office/drawing/2014/main" id="{AE7823EE-B921-4BDF-8CE6-FCD1F87B1E84}"/>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4EFB6AB6-E6C3-40DE-8D61-DF856C03335B}"/>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2449167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508F-7D56-4C18-869D-2F65EF3F3E4B}"/>
              </a:ext>
            </a:extLst>
          </p:cNvPr>
          <p:cNvSpPr>
            <a:spLocks noGrp="1"/>
          </p:cNvSpPr>
          <p:nvPr>
            <p:ph type="title"/>
          </p:nvPr>
        </p:nvSpPr>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60EB6458-C4E4-4068-BA91-8C00E2B496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34B67ADE-1E41-4483-B6C9-D8605C53A47E}"/>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5" name="Footer Placeholder 4">
            <a:extLst>
              <a:ext uri="{FF2B5EF4-FFF2-40B4-BE49-F238E27FC236}">
                <a16:creationId xmlns:a16="http://schemas.microsoft.com/office/drawing/2014/main" id="{C62EED53-88EF-4AF7-9622-A983592F93DC}"/>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CF2D3E74-7EFE-4046-A120-8E6FF65251AC}"/>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3414834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B6D80A-EBCD-4201-86F5-830D57FD0A0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E79C4955-404E-47D5-827C-631FD245A4A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0F7233DA-CC5A-4AFE-B6DC-BE36C552520D}"/>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5" name="Footer Placeholder 4">
            <a:extLst>
              <a:ext uri="{FF2B5EF4-FFF2-40B4-BE49-F238E27FC236}">
                <a16:creationId xmlns:a16="http://schemas.microsoft.com/office/drawing/2014/main" id="{1682DDED-8995-42C1-8B04-13D7F789F85B}"/>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02805DCC-BB62-46A3-885F-4619E5C42572}"/>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561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6235D-A9BF-40FF-8DC2-2AD7ABC5D4D6}"/>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CF1AC05D-2A07-4D60-BC2E-E0E8E61DCC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40FFD731-7E19-4BD3-9225-1B34EDC4D4AA}"/>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5" name="Footer Placeholder 4">
            <a:extLst>
              <a:ext uri="{FF2B5EF4-FFF2-40B4-BE49-F238E27FC236}">
                <a16:creationId xmlns:a16="http://schemas.microsoft.com/office/drawing/2014/main" id="{15FAFD7F-C868-47F9-93BE-DECF46003D47}"/>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4E74C8ED-AE5A-4BCA-BF47-A58B77BED409}"/>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1776134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ABD78-35B1-45D3-9AB5-5270C6432A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a:extLst>
              <a:ext uri="{FF2B5EF4-FFF2-40B4-BE49-F238E27FC236}">
                <a16:creationId xmlns:a16="http://schemas.microsoft.com/office/drawing/2014/main" id="{81D3548A-F035-4FE4-91AD-492039C5F2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C96640-5AA6-4C57-89DB-B8F5CBE3040F}"/>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5" name="Footer Placeholder 4">
            <a:extLst>
              <a:ext uri="{FF2B5EF4-FFF2-40B4-BE49-F238E27FC236}">
                <a16:creationId xmlns:a16="http://schemas.microsoft.com/office/drawing/2014/main" id="{C1489447-D77E-46D3-8677-2C358A434C88}"/>
              </a:ext>
            </a:extLst>
          </p:cNvPr>
          <p:cNvSpPr>
            <a:spLocks noGrp="1"/>
          </p:cNvSpPr>
          <p:nvPr>
            <p:ph type="ftr" sz="quarter" idx="11"/>
          </p:nvPr>
        </p:nvSpPr>
        <p:spPr/>
        <p:txBody>
          <a:bodyPr/>
          <a:lstStyle/>
          <a:p>
            <a:endParaRPr lang="nb-NO"/>
          </a:p>
        </p:txBody>
      </p:sp>
      <p:sp>
        <p:nvSpPr>
          <p:cNvPr id="6" name="Slide Number Placeholder 5">
            <a:extLst>
              <a:ext uri="{FF2B5EF4-FFF2-40B4-BE49-F238E27FC236}">
                <a16:creationId xmlns:a16="http://schemas.microsoft.com/office/drawing/2014/main" id="{BFE5AE3C-FCC2-420E-B69B-43D2746C2094}"/>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2952683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34D4-CEEE-4290-A9D4-EC73C32283B5}"/>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201763F3-D899-443C-884D-75C598A7E32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EDCFD12D-A525-4956-843F-51C73CC6C8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AF7DB3DB-41A0-4BDC-B23C-D18E4CFD5E13}"/>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6" name="Footer Placeholder 5">
            <a:extLst>
              <a:ext uri="{FF2B5EF4-FFF2-40B4-BE49-F238E27FC236}">
                <a16:creationId xmlns:a16="http://schemas.microsoft.com/office/drawing/2014/main" id="{05E59E06-E656-4BD0-A613-48F3E6C06DC2}"/>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16519E33-8825-4CDD-982F-ECDCE5C73F07}"/>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1542047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ABF5F-3F17-40EA-B94F-6F5838CE4B74}"/>
              </a:ext>
            </a:extLst>
          </p:cNvPr>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23FB2BF1-026F-4A94-ABE6-CB3A23919B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B08FF1-1320-49E6-8960-4BF41FA319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0AA226D2-1191-4B16-8AC5-7C279E702B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B5E30D-5263-4174-82AB-A87BC4E179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F55AD1E0-BAFD-499B-B180-E6DB0632664F}"/>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8" name="Footer Placeholder 7">
            <a:extLst>
              <a:ext uri="{FF2B5EF4-FFF2-40B4-BE49-F238E27FC236}">
                <a16:creationId xmlns:a16="http://schemas.microsoft.com/office/drawing/2014/main" id="{319181A0-3EA0-45ED-B957-1701ADC1381C}"/>
              </a:ext>
            </a:extLst>
          </p:cNvPr>
          <p:cNvSpPr>
            <a:spLocks noGrp="1"/>
          </p:cNvSpPr>
          <p:nvPr>
            <p:ph type="ftr" sz="quarter" idx="11"/>
          </p:nvPr>
        </p:nvSpPr>
        <p:spPr/>
        <p:txBody>
          <a:bodyPr/>
          <a:lstStyle/>
          <a:p>
            <a:endParaRPr lang="nb-NO"/>
          </a:p>
        </p:txBody>
      </p:sp>
      <p:sp>
        <p:nvSpPr>
          <p:cNvPr id="9" name="Slide Number Placeholder 8">
            <a:extLst>
              <a:ext uri="{FF2B5EF4-FFF2-40B4-BE49-F238E27FC236}">
                <a16:creationId xmlns:a16="http://schemas.microsoft.com/office/drawing/2014/main" id="{6EFB81CF-DE78-4072-84B6-0A817070EF8B}"/>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2153982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4ECF-7381-4424-9140-81C7DC97E65B}"/>
              </a:ext>
            </a:extLst>
          </p:cNvPr>
          <p:cNvSpPr>
            <a:spLocks noGrp="1"/>
          </p:cNvSpPr>
          <p:nvPr>
            <p:ph type="title"/>
          </p:nvPr>
        </p:nvSpPr>
        <p:spPr/>
        <p:txBody>
          <a:bodyPr/>
          <a:lstStyle/>
          <a:p>
            <a:r>
              <a:rPr lang="en-US"/>
              <a:t>Click to edit Master title style</a:t>
            </a:r>
            <a:endParaRPr lang="nb-NO"/>
          </a:p>
        </p:txBody>
      </p:sp>
      <p:sp>
        <p:nvSpPr>
          <p:cNvPr id="3" name="Date Placeholder 2">
            <a:extLst>
              <a:ext uri="{FF2B5EF4-FFF2-40B4-BE49-F238E27FC236}">
                <a16:creationId xmlns:a16="http://schemas.microsoft.com/office/drawing/2014/main" id="{C2CFA828-A09B-4701-8C79-8DCD54536FAE}"/>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4" name="Footer Placeholder 3">
            <a:extLst>
              <a:ext uri="{FF2B5EF4-FFF2-40B4-BE49-F238E27FC236}">
                <a16:creationId xmlns:a16="http://schemas.microsoft.com/office/drawing/2014/main" id="{528223A8-0BFB-405D-8824-6552BA209DE8}"/>
              </a:ext>
            </a:extLst>
          </p:cNvPr>
          <p:cNvSpPr>
            <a:spLocks noGrp="1"/>
          </p:cNvSpPr>
          <p:nvPr>
            <p:ph type="ftr" sz="quarter" idx="11"/>
          </p:nvPr>
        </p:nvSpPr>
        <p:spPr/>
        <p:txBody>
          <a:bodyPr/>
          <a:lstStyle/>
          <a:p>
            <a:endParaRPr lang="nb-NO"/>
          </a:p>
        </p:txBody>
      </p:sp>
      <p:sp>
        <p:nvSpPr>
          <p:cNvPr id="5" name="Slide Number Placeholder 4">
            <a:extLst>
              <a:ext uri="{FF2B5EF4-FFF2-40B4-BE49-F238E27FC236}">
                <a16:creationId xmlns:a16="http://schemas.microsoft.com/office/drawing/2014/main" id="{01A46CD3-A808-4BBC-9310-6FA794D28FF9}"/>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123812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C7B469-05FD-484F-9BB1-38EB8BE4A05F}"/>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3" name="Footer Placeholder 2">
            <a:extLst>
              <a:ext uri="{FF2B5EF4-FFF2-40B4-BE49-F238E27FC236}">
                <a16:creationId xmlns:a16="http://schemas.microsoft.com/office/drawing/2014/main" id="{B93F57C6-6C41-46A0-9496-53DD4D487B45}"/>
              </a:ext>
            </a:extLst>
          </p:cNvPr>
          <p:cNvSpPr>
            <a:spLocks noGrp="1"/>
          </p:cNvSpPr>
          <p:nvPr>
            <p:ph type="ftr" sz="quarter" idx="11"/>
          </p:nvPr>
        </p:nvSpPr>
        <p:spPr/>
        <p:txBody>
          <a:bodyPr/>
          <a:lstStyle/>
          <a:p>
            <a:endParaRPr lang="nb-NO"/>
          </a:p>
        </p:txBody>
      </p:sp>
      <p:sp>
        <p:nvSpPr>
          <p:cNvPr id="4" name="Slide Number Placeholder 3">
            <a:extLst>
              <a:ext uri="{FF2B5EF4-FFF2-40B4-BE49-F238E27FC236}">
                <a16:creationId xmlns:a16="http://schemas.microsoft.com/office/drawing/2014/main" id="{9EFB8E5E-2965-4BF8-B942-A5E596521EBB}"/>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3450260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D96D6-6B54-47B3-B960-FA1D5CAC9E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E60AF468-DFE8-4A25-9FD8-6E2FC16EF2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4B1FCAC4-E0B8-40D5-A939-312C07663D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BEEF79-ACB4-4714-941B-121FE41C4DA7}"/>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6" name="Footer Placeholder 5">
            <a:extLst>
              <a:ext uri="{FF2B5EF4-FFF2-40B4-BE49-F238E27FC236}">
                <a16:creationId xmlns:a16="http://schemas.microsoft.com/office/drawing/2014/main" id="{FF1A1D1A-6A4B-48B4-A823-18B5AC2EA4D8}"/>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FC8B2F91-033C-47A4-AB62-12B210D9F8EB}"/>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3886990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4A7A5-1CD6-4673-8CC3-615260D365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D3797BB2-1C99-4A23-930E-F953B16D36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81D87C8F-E71E-40F8-8495-28CBE3E15A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D1329A-54AD-4825-A483-BE4736F720DD}"/>
              </a:ext>
            </a:extLst>
          </p:cNvPr>
          <p:cNvSpPr>
            <a:spLocks noGrp="1"/>
          </p:cNvSpPr>
          <p:nvPr>
            <p:ph type="dt" sz="half" idx="10"/>
          </p:nvPr>
        </p:nvSpPr>
        <p:spPr/>
        <p:txBody>
          <a:bodyPr/>
          <a:lstStyle/>
          <a:p>
            <a:fld id="{FABF9712-D35E-42E9-BE4F-A66EAEADE070}" type="datetimeFigureOut">
              <a:rPr lang="nb-NO" smtClean="0"/>
              <a:t>19.02.2021</a:t>
            </a:fld>
            <a:endParaRPr lang="nb-NO"/>
          </a:p>
        </p:txBody>
      </p:sp>
      <p:sp>
        <p:nvSpPr>
          <p:cNvPr id="6" name="Footer Placeholder 5">
            <a:extLst>
              <a:ext uri="{FF2B5EF4-FFF2-40B4-BE49-F238E27FC236}">
                <a16:creationId xmlns:a16="http://schemas.microsoft.com/office/drawing/2014/main" id="{120A1DAE-A748-4FAC-9431-B20CEB658030}"/>
              </a:ext>
            </a:extLst>
          </p:cNvPr>
          <p:cNvSpPr>
            <a:spLocks noGrp="1"/>
          </p:cNvSpPr>
          <p:nvPr>
            <p:ph type="ftr" sz="quarter" idx="11"/>
          </p:nvPr>
        </p:nvSpPr>
        <p:spPr/>
        <p:txBody>
          <a:bodyPr/>
          <a:lstStyle/>
          <a:p>
            <a:endParaRPr lang="nb-NO"/>
          </a:p>
        </p:txBody>
      </p:sp>
      <p:sp>
        <p:nvSpPr>
          <p:cNvPr id="7" name="Slide Number Placeholder 6">
            <a:extLst>
              <a:ext uri="{FF2B5EF4-FFF2-40B4-BE49-F238E27FC236}">
                <a16:creationId xmlns:a16="http://schemas.microsoft.com/office/drawing/2014/main" id="{CC75C851-6C1E-407A-A891-CB5F99FD2A85}"/>
              </a:ext>
            </a:extLst>
          </p:cNvPr>
          <p:cNvSpPr>
            <a:spLocks noGrp="1"/>
          </p:cNvSpPr>
          <p:nvPr>
            <p:ph type="sldNum" sz="quarter" idx="12"/>
          </p:nvPr>
        </p:nvSpPr>
        <p:spPr/>
        <p:txBody>
          <a:bodyPr/>
          <a:lstStyle/>
          <a:p>
            <a:fld id="{A514AD80-EDDE-45A1-8E03-E4AAD408A62D}" type="slidenum">
              <a:rPr lang="nb-NO" smtClean="0"/>
              <a:t>‹#›</a:t>
            </a:fld>
            <a:endParaRPr lang="nb-NO"/>
          </a:p>
        </p:txBody>
      </p:sp>
    </p:spTree>
    <p:extLst>
      <p:ext uri="{BB962C8B-B14F-4D97-AF65-F5344CB8AC3E}">
        <p14:creationId xmlns:p14="http://schemas.microsoft.com/office/powerpoint/2010/main" val="328932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F7E527-04A3-46C0-81BB-8EF6D1D525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a:extLst>
              <a:ext uri="{FF2B5EF4-FFF2-40B4-BE49-F238E27FC236}">
                <a16:creationId xmlns:a16="http://schemas.microsoft.com/office/drawing/2014/main" id="{0192D522-5D05-4C47-8309-7C4FC86715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9A4C3B46-204B-4E16-B916-70DBD3541D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BF9712-D35E-42E9-BE4F-A66EAEADE070}" type="datetimeFigureOut">
              <a:rPr lang="nb-NO" smtClean="0"/>
              <a:t>19.02.2021</a:t>
            </a:fld>
            <a:endParaRPr lang="nb-NO"/>
          </a:p>
        </p:txBody>
      </p:sp>
      <p:sp>
        <p:nvSpPr>
          <p:cNvPr id="5" name="Footer Placeholder 4">
            <a:extLst>
              <a:ext uri="{FF2B5EF4-FFF2-40B4-BE49-F238E27FC236}">
                <a16:creationId xmlns:a16="http://schemas.microsoft.com/office/drawing/2014/main" id="{0D240961-1664-404E-A388-0980834D70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a:extLst>
              <a:ext uri="{FF2B5EF4-FFF2-40B4-BE49-F238E27FC236}">
                <a16:creationId xmlns:a16="http://schemas.microsoft.com/office/drawing/2014/main" id="{CF195629-BA30-40E5-B123-1007140B50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4AD80-EDDE-45A1-8E03-E4AAD408A62D}" type="slidenum">
              <a:rPr lang="nb-NO" smtClean="0"/>
              <a:t>‹#›</a:t>
            </a:fld>
            <a:endParaRPr lang="nb-NO"/>
          </a:p>
        </p:txBody>
      </p:sp>
    </p:spTree>
    <p:extLst>
      <p:ext uri="{BB962C8B-B14F-4D97-AF65-F5344CB8AC3E}">
        <p14:creationId xmlns:p14="http://schemas.microsoft.com/office/powerpoint/2010/main" val="398845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D1E99-CE1E-4BA1-8B3F-5C8C0460F210}"/>
              </a:ext>
            </a:extLst>
          </p:cNvPr>
          <p:cNvSpPr>
            <a:spLocks noGrp="1"/>
          </p:cNvSpPr>
          <p:nvPr>
            <p:ph type="ctrTitle"/>
          </p:nvPr>
        </p:nvSpPr>
        <p:spPr/>
        <p:txBody>
          <a:bodyPr>
            <a:normAutofit fontScale="90000"/>
          </a:bodyPr>
          <a:lstStyle/>
          <a:p>
            <a:r>
              <a:rPr lang="en-GB" b="1" dirty="0"/>
              <a:t>Temperature effects on tyre/road noise– presentations from the STEER project</a:t>
            </a:r>
          </a:p>
        </p:txBody>
      </p:sp>
      <p:sp>
        <p:nvSpPr>
          <p:cNvPr id="3" name="Subtitle 2">
            <a:extLst>
              <a:ext uri="{FF2B5EF4-FFF2-40B4-BE49-F238E27FC236}">
                <a16:creationId xmlns:a16="http://schemas.microsoft.com/office/drawing/2014/main" id="{38799504-B62B-4ECD-9101-750F9532573F}"/>
              </a:ext>
            </a:extLst>
          </p:cNvPr>
          <p:cNvSpPr>
            <a:spLocks noGrp="1"/>
          </p:cNvSpPr>
          <p:nvPr>
            <p:ph type="subTitle" idx="1"/>
          </p:nvPr>
        </p:nvSpPr>
        <p:spPr/>
        <p:txBody>
          <a:bodyPr/>
          <a:lstStyle/>
          <a:p>
            <a:r>
              <a:rPr lang="en-GB" dirty="0"/>
              <a:t>Presented by the chair of IWG MU</a:t>
            </a:r>
          </a:p>
          <a:p>
            <a:r>
              <a:rPr lang="en-GB" dirty="0"/>
              <a:t>9</a:t>
            </a:r>
            <a:r>
              <a:rPr lang="en-GB" baseline="30000" dirty="0"/>
              <a:t>th</a:t>
            </a:r>
            <a:r>
              <a:rPr lang="en-GB" dirty="0"/>
              <a:t> meeting, 23 February 2021</a:t>
            </a:r>
          </a:p>
        </p:txBody>
      </p:sp>
      <p:sp>
        <p:nvSpPr>
          <p:cNvPr id="4" name="TextBox 3">
            <a:extLst>
              <a:ext uri="{FF2B5EF4-FFF2-40B4-BE49-F238E27FC236}">
                <a16:creationId xmlns:a16="http://schemas.microsoft.com/office/drawing/2014/main" id="{4E39015D-B63E-4C6A-A27B-E1B6CA68CA27}"/>
              </a:ext>
            </a:extLst>
          </p:cNvPr>
          <p:cNvSpPr txBox="1"/>
          <p:nvPr/>
        </p:nvSpPr>
        <p:spPr>
          <a:xfrm>
            <a:off x="8656320" y="416560"/>
            <a:ext cx="1544718" cy="646331"/>
          </a:xfrm>
          <a:prstGeom prst="rect">
            <a:avLst/>
          </a:prstGeom>
          <a:noFill/>
        </p:spPr>
        <p:txBody>
          <a:bodyPr wrap="none" rtlCol="0">
            <a:spAutoFit/>
          </a:bodyPr>
          <a:lstStyle/>
          <a:p>
            <a:r>
              <a:rPr lang="nb-NO" dirty="0"/>
              <a:t>IWGMU-09-02</a:t>
            </a:r>
          </a:p>
          <a:p>
            <a:endParaRPr lang="nb-NO" dirty="0"/>
          </a:p>
        </p:txBody>
      </p:sp>
    </p:spTree>
    <p:extLst>
      <p:ext uri="{BB962C8B-B14F-4D97-AF65-F5344CB8AC3E}">
        <p14:creationId xmlns:p14="http://schemas.microsoft.com/office/powerpoint/2010/main" val="925959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27F3-4132-4BAB-ACDD-156F669CD3AF}"/>
              </a:ext>
            </a:extLst>
          </p:cNvPr>
          <p:cNvSpPr>
            <a:spLocks noGrp="1"/>
          </p:cNvSpPr>
          <p:nvPr>
            <p:ph type="title"/>
          </p:nvPr>
        </p:nvSpPr>
        <p:spPr>
          <a:xfrm>
            <a:off x="838200" y="121285"/>
            <a:ext cx="10515600" cy="1325563"/>
          </a:xfrm>
        </p:spPr>
        <p:txBody>
          <a:bodyPr>
            <a:normAutofit/>
          </a:bodyPr>
          <a:lstStyle/>
          <a:p>
            <a:r>
              <a:rPr lang="en-GB" sz="3200" dirty="0"/>
              <a:t>Proposal from STEER, for temperature correction(R117):</a:t>
            </a:r>
          </a:p>
        </p:txBody>
      </p:sp>
      <p:sp>
        <p:nvSpPr>
          <p:cNvPr id="3" name="Content Placeholder 2">
            <a:extLst>
              <a:ext uri="{FF2B5EF4-FFF2-40B4-BE49-F238E27FC236}">
                <a16:creationId xmlns:a16="http://schemas.microsoft.com/office/drawing/2014/main" id="{9D50A6A1-45F4-4F23-8E9B-714E2727D89A}"/>
              </a:ext>
            </a:extLst>
          </p:cNvPr>
          <p:cNvSpPr>
            <a:spLocks noGrp="1"/>
          </p:cNvSpPr>
          <p:nvPr>
            <p:ph idx="1"/>
          </p:nvPr>
        </p:nvSpPr>
        <p:spPr>
          <a:xfrm>
            <a:off x="909320" y="1182211"/>
            <a:ext cx="10515600" cy="4351338"/>
          </a:xfrm>
        </p:spPr>
        <p:txBody>
          <a:bodyPr>
            <a:normAutofit lnSpcReduction="10000"/>
          </a:bodyPr>
          <a:lstStyle/>
          <a:p>
            <a:r>
              <a:rPr lang="en-GB" dirty="0"/>
              <a:t>Air temperature: As proposed in ISO/DTS 13471-2:</a:t>
            </a:r>
          </a:p>
          <a:p>
            <a:pPr marL="0" indent="0">
              <a:buNone/>
            </a:pPr>
            <a:r>
              <a:rPr lang="en-GB" dirty="0"/>
              <a:t>C1/C2 tyres: -0.10 dB/°C, C3 tyres: -0.06 dB/°C (dense surfaces).</a:t>
            </a:r>
          </a:p>
          <a:p>
            <a:r>
              <a:rPr lang="en-GB" dirty="0"/>
              <a:t>If road surface temperature is used (for political reasons):</a:t>
            </a:r>
          </a:p>
          <a:p>
            <a:r>
              <a:rPr lang="en-GB" dirty="0"/>
              <a:t>C1/C2 tyres:</a:t>
            </a:r>
          </a:p>
          <a:p>
            <a:pPr marL="0" indent="0">
              <a:buNone/>
            </a:pPr>
            <a:r>
              <a:rPr lang="en-GB" dirty="0"/>
              <a:t>-0.07 dB/°C &lt; 30°C</a:t>
            </a:r>
          </a:p>
          <a:p>
            <a:pPr marL="0" indent="0">
              <a:buNone/>
            </a:pPr>
            <a:r>
              <a:rPr lang="en-GB" dirty="0"/>
              <a:t>-0.05 dB/°C &gt; 30°C</a:t>
            </a:r>
          </a:p>
          <a:p>
            <a:pPr marL="0" indent="0">
              <a:buNone/>
            </a:pPr>
            <a:r>
              <a:rPr lang="en-GB" dirty="0"/>
              <a:t>C3 tyres:</a:t>
            </a:r>
          </a:p>
          <a:p>
            <a:pPr marL="0" indent="0">
              <a:buNone/>
            </a:pPr>
            <a:r>
              <a:rPr lang="en-GB" dirty="0"/>
              <a:t>-0.04 dB/°C &lt; 30°C</a:t>
            </a:r>
          </a:p>
          <a:p>
            <a:pPr marL="0" indent="0">
              <a:buNone/>
            </a:pPr>
            <a:r>
              <a:rPr lang="en-GB" dirty="0"/>
              <a:t>-0.03 dB/°C &gt; 30°C</a:t>
            </a:r>
          </a:p>
        </p:txBody>
      </p:sp>
      <p:pic>
        <p:nvPicPr>
          <p:cNvPr id="4" name="Picture 3">
            <a:extLst>
              <a:ext uri="{FF2B5EF4-FFF2-40B4-BE49-F238E27FC236}">
                <a16:creationId xmlns:a16="http://schemas.microsoft.com/office/drawing/2014/main" id="{0CB0DB7E-A1A2-48F9-A67E-BE6589A46799}"/>
              </a:ext>
            </a:extLst>
          </p:cNvPr>
          <p:cNvPicPr>
            <a:picLocks noChangeAspect="1"/>
          </p:cNvPicPr>
          <p:nvPr/>
        </p:nvPicPr>
        <p:blipFill>
          <a:blip r:embed="rId2"/>
          <a:stretch>
            <a:fillRect/>
          </a:stretch>
        </p:blipFill>
        <p:spPr>
          <a:xfrm>
            <a:off x="5576329" y="2746719"/>
            <a:ext cx="5706351" cy="3773751"/>
          </a:xfrm>
          <a:prstGeom prst="rect">
            <a:avLst/>
          </a:prstGeom>
        </p:spPr>
      </p:pic>
    </p:spTree>
    <p:extLst>
      <p:ext uri="{BB962C8B-B14F-4D97-AF65-F5344CB8AC3E}">
        <p14:creationId xmlns:p14="http://schemas.microsoft.com/office/powerpoint/2010/main" val="323451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DE140-F68D-4034-BCC2-416F4FF1D100}"/>
              </a:ext>
            </a:extLst>
          </p:cNvPr>
          <p:cNvSpPr>
            <a:spLocks noGrp="1"/>
          </p:cNvSpPr>
          <p:nvPr>
            <p:ph type="title"/>
          </p:nvPr>
        </p:nvSpPr>
        <p:spPr/>
        <p:txBody>
          <a:bodyPr>
            <a:normAutofit/>
          </a:bodyPr>
          <a:lstStyle/>
          <a:p>
            <a:r>
              <a:rPr lang="en-GB" sz="3600" dirty="0"/>
              <a:t>Conclusions:</a:t>
            </a:r>
          </a:p>
        </p:txBody>
      </p:sp>
      <p:sp>
        <p:nvSpPr>
          <p:cNvPr id="3" name="Content Placeholder 2">
            <a:extLst>
              <a:ext uri="{FF2B5EF4-FFF2-40B4-BE49-F238E27FC236}">
                <a16:creationId xmlns:a16="http://schemas.microsoft.com/office/drawing/2014/main" id="{C7218C97-8611-49C2-AA02-186FD9171680}"/>
              </a:ext>
            </a:extLst>
          </p:cNvPr>
          <p:cNvSpPr>
            <a:spLocks noGrp="1"/>
          </p:cNvSpPr>
          <p:nvPr>
            <p:ph idx="1"/>
          </p:nvPr>
        </p:nvSpPr>
        <p:spPr>
          <a:xfrm>
            <a:off x="838200" y="1577975"/>
            <a:ext cx="10515600" cy="4351338"/>
          </a:xfrm>
        </p:spPr>
        <p:txBody>
          <a:bodyPr>
            <a:normAutofit fontScale="92500" lnSpcReduction="20000"/>
          </a:bodyPr>
          <a:lstStyle/>
          <a:p>
            <a:r>
              <a:rPr lang="en-GB" dirty="0"/>
              <a:t>The amount of available data is far from satisfactory, However, by using the recommendation, measurement uncertainty will be reduced. It is estimated that the standard error of 0.1 dB and a maximum error of 0.75 dB (at the highest temperatures) if the adjustments of allowed range is applied. The correction shall be based on air temperatures.</a:t>
            </a:r>
          </a:p>
          <a:p>
            <a:r>
              <a:rPr lang="en-GB" dirty="0"/>
              <a:t>Both air and road temperature shall be limited to +5 to 40°C. The upper limit for road surface temperature can for example be met by making the ISO surface light grey instead of black (examples given from asphalts in Tokyo) or by reversing "heating" devices, as found on northern European ISO test tracks</a:t>
            </a:r>
          </a:p>
          <a:p>
            <a:r>
              <a:rPr lang="en-GB" dirty="0"/>
              <a:t>To stabilize tyre temperatures, the following warm-up periods for tyres are proposed:</a:t>
            </a:r>
          </a:p>
          <a:p>
            <a:pPr marL="0" indent="0">
              <a:buNone/>
            </a:pPr>
            <a:r>
              <a:rPr lang="en-GB" dirty="0"/>
              <a:t>  C1 tyres: 40 min, C2 tyres: 1 hour, C3 tyres: 2 hours</a:t>
            </a:r>
          </a:p>
          <a:p>
            <a:pPr marL="0" indent="0">
              <a:buNone/>
            </a:pPr>
            <a:endParaRPr lang="nb-NO" dirty="0"/>
          </a:p>
        </p:txBody>
      </p:sp>
    </p:spTree>
    <p:extLst>
      <p:ext uri="{BB962C8B-B14F-4D97-AF65-F5344CB8AC3E}">
        <p14:creationId xmlns:p14="http://schemas.microsoft.com/office/powerpoint/2010/main" val="3458422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62D7A-645B-4020-A9E0-1B5E7141CE2B}"/>
              </a:ext>
            </a:extLst>
          </p:cNvPr>
          <p:cNvSpPr>
            <a:spLocks noGrp="1"/>
          </p:cNvSpPr>
          <p:nvPr>
            <p:ph type="title"/>
          </p:nvPr>
        </p:nvSpPr>
        <p:spPr/>
        <p:txBody>
          <a:bodyPr>
            <a:normAutofit/>
          </a:bodyPr>
          <a:lstStyle/>
          <a:p>
            <a:r>
              <a:rPr lang="en-GB" sz="2800" dirty="0">
                <a:latin typeface="Arial Black" panose="020B0A04020102020204" pitchFamily="34" charset="0"/>
              </a:rPr>
              <a:t>The STEER project (</a:t>
            </a:r>
            <a:r>
              <a:rPr lang="en-GB" sz="2800" b="1" dirty="0" err="1">
                <a:latin typeface="Arial Black" panose="020B0A04020102020204" pitchFamily="34" charset="0"/>
              </a:rPr>
              <a:t>ST</a:t>
            </a:r>
            <a:r>
              <a:rPr lang="en-GB" sz="2800" dirty="0" err="1">
                <a:latin typeface="Arial Black" panose="020B0A04020102020204" pitchFamily="34" charset="0"/>
              </a:rPr>
              <a:t>renghtening</a:t>
            </a:r>
            <a:r>
              <a:rPr lang="en-GB" sz="2800" dirty="0">
                <a:latin typeface="Arial Black" panose="020B0A04020102020204" pitchFamily="34" charset="0"/>
              </a:rPr>
              <a:t> the </a:t>
            </a:r>
            <a:r>
              <a:rPr lang="en-GB" sz="2800" b="1" dirty="0">
                <a:latin typeface="Arial Black" panose="020B0A04020102020204" pitchFamily="34" charset="0"/>
              </a:rPr>
              <a:t>E</a:t>
            </a:r>
            <a:r>
              <a:rPr lang="en-GB" sz="2800" dirty="0">
                <a:latin typeface="Arial Black" panose="020B0A04020102020204" pitchFamily="34" charset="0"/>
              </a:rPr>
              <a:t>ffect of quieter tyres on </a:t>
            </a:r>
            <a:r>
              <a:rPr lang="en-GB" sz="2800" b="1" dirty="0">
                <a:latin typeface="Arial Black" panose="020B0A04020102020204" pitchFamily="34" charset="0"/>
              </a:rPr>
              <a:t>E</a:t>
            </a:r>
            <a:r>
              <a:rPr lang="en-GB" sz="2800" dirty="0">
                <a:latin typeface="Arial Black" panose="020B0A04020102020204" pitchFamily="34" charset="0"/>
              </a:rPr>
              <a:t>uropean </a:t>
            </a:r>
            <a:r>
              <a:rPr lang="en-GB" sz="2800" b="1" dirty="0">
                <a:latin typeface="Arial Black" panose="020B0A04020102020204" pitchFamily="34" charset="0"/>
              </a:rPr>
              <a:t>R</a:t>
            </a:r>
            <a:r>
              <a:rPr lang="en-GB" sz="2800" dirty="0">
                <a:latin typeface="Arial Black" panose="020B0A04020102020204" pitchFamily="34" charset="0"/>
              </a:rPr>
              <a:t>oads):</a:t>
            </a:r>
          </a:p>
        </p:txBody>
      </p:sp>
      <p:sp>
        <p:nvSpPr>
          <p:cNvPr id="3" name="Content Placeholder 2">
            <a:extLst>
              <a:ext uri="{FF2B5EF4-FFF2-40B4-BE49-F238E27FC236}">
                <a16:creationId xmlns:a16="http://schemas.microsoft.com/office/drawing/2014/main" id="{3FFF1A81-CEA6-4480-987F-0A68AF5B9EBF}"/>
              </a:ext>
            </a:extLst>
          </p:cNvPr>
          <p:cNvSpPr>
            <a:spLocks noGrp="1"/>
          </p:cNvSpPr>
          <p:nvPr>
            <p:ph idx="1"/>
          </p:nvPr>
        </p:nvSpPr>
        <p:spPr>
          <a:xfrm>
            <a:off x="838200" y="1690688"/>
            <a:ext cx="10515600" cy="4351338"/>
          </a:xfrm>
        </p:spPr>
        <p:txBody>
          <a:bodyPr>
            <a:normAutofit fontScale="92500" lnSpcReduction="10000"/>
          </a:bodyPr>
          <a:lstStyle/>
          <a:p>
            <a:r>
              <a:rPr lang="en-GB" sz="2400" dirty="0"/>
              <a:t>CEDR Call 2018 Noise and Nuisance, A: Quieter tyres, Tyre Labelling System and Pavements</a:t>
            </a:r>
          </a:p>
          <a:p>
            <a:r>
              <a:rPr lang="en-GB" sz="2400" dirty="0"/>
              <a:t>Partners:</a:t>
            </a:r>
          </a:p>
          <a:p>
            <a:pPr marL="0" indent="0">
              <a:buNone/>
            </a:pPr>
            <a:r>
              <a:rPr lang="en-GB" sz="2400" dirty="0"/>
              <a:t> - </a:t>
            </a:r>
            <a:r>
              <a:rPr lang="en-GB" sz="2400" dirty="0" err="1"/>
              <a:t>Grolimund</a:t>
            </a:r>
            <a:r>
              <a:rPr lang="en-GB" sz="2400" dirty="0"/>
              <a:t> &amp; Partner AG (CH) (Coordinator)</a:t>
            </a:r>
          </a:p>
          <a:p>
            <a:pPr>
              <a:buFontTx/>
              <a:buChar char="-"/>
            </a:pPr>
            <a:r>
              <a:rPr lang="en-GB" sz="2400" dirty="0"/>
              <a:t>BRRC (BE)</a:t>
            </a:r>
          </a:p>
          <a:p>
            <a:pPr>
              <a:buFontTx/>
              <a:buChar char="-"/>
            </a:pPr>
            <a:r>
              <a:rPr lang="en-GB" sz="2400" dirty="0"/>
              <a:t>VTI (SE)</a:t>
            </a:r>
          </a:p>
          <a:p>
            <a:pPr>
              <a:buFontTx/>
              <a:buChar char="-"/>
            </a:pPr>
            <a:r>
              <a:rPr lang="en-GB" sz="2400" dirty="0"/>
              <a:t>SINTEF (NO)</a:t>
            </a:r>
          </a:p>
          <a:p>
            <a:pPr>
              <a:buFontTx/>
              <a:buChar char="-"/>
            </a:pPr>
            <a:r>
              <a:rPr lang="en-GB" sz="2400" dirty="0"/>
              <a:t>Nokian Tyres plc (FIN)</a:t>
            </a:r>
          </a:p>
          <a:p>
            <a:r>
              <a:rPr lang="en-GB" sz="2400" dirty="0"/>
              <a:t>Time frame: Dec.2019-Nov.2021</a:t>
            </a:r>
          </a:p>
          <a:p>
            <a:r>
              <a:rPr lang="en-GB" sz="2400" dirty="0"/>
              <a:t>Budget: 316 000 EUR</a:t>
            </a:r>
          </a:p>
          <a:p>
            <a:r>
              <a:rPr lang="en-GB" sz="2400" dirty="0"/>
              <a:t>Investigation limited to C1 tyres</a:t>
            </a:r>
          </a:p>
          <a:p>
            <a:pPr marL="0" indent="0">
              <a:buNone/>
            </a:pPr>
            <a:endParaRPr lang="nb-NO" dirty="0"/>
          </a:p>
          <a:p>
            <a:endParaRPr lang="nb-NO" dirty="0"/>
          </a:p>
        </p:txBody>
      </p:sp>
      <p:pic>
        <p:nvPicPr>
          <p:cNvPr id="4" name="Picture 3">
            <a:extLst>
              <a:ext uri="{FF2B5EF4-FFF2-40B4-BE49-F238E27FC236}">
                <a16:creationId xmlns:a16="http://schemas.microsoft.com/office/drawing/2014/main" id="{0381EC52-FA53-4B86-A7C7-5B3ACCE140C9}"/>
              </a:ext>
            </a:extLst>
          </p:cNvPr>
          <p:cNvPicPr>
            <a:picLocks noChangeAspect="1"/>
          </p:cNvPicPr>
          <p:nvPr/>
        </p:nvPicPr>
        <p:blipFill>
          <a:blip r:embed="rId2"/>
          <a:stretch>
            <a:fillRect/>
          </a:stretch>
        </p:blipFill>
        <p:spPr>
          <a:xfrm>
            <a:off x="9060578" y="4927540"/>
            <a:ext cx="2523963" cy="1371719"/>
          </a:xfrm>
          <a:prstGeom prst="rect">
            <a:avLst/>
          </a:prstGeom>
        </p:spPr>
      </p:pic>
    </p:spTree>
    <p:extLst>
      <p:ext uri="{BB962C8B-B14F-4D97-AF65-F5344CB8AC3E}">
        <p14:creationId xmlns:p14="http://schemas.microsoft.com/office/powerpoint/2010/main" val="2861828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743D9-EBF0-4AEE-A990-CBDC933E7FCF}"/>
              </a:ext>
            </a:extLst>
          </p:cNvPr>
          <p:cNvSpPr>
            <a:spLocks noGrp="1"/>
          </p:cNvSpPr>
          <p:nvPr>
            <p:ph type="title"/>
          </p:nvPr>
        </p:nvSpPr>
        <p:spPr/>
        <p:txBody>
          <a:bodyPr/>
          <a:lstStyle/>
          <a:p>
            <a:r>
              <a:rPr lang="en-GB" dirty="0"/>
              <a:t>Project structure:</a:t>
            </a:r>
          </a:p>
        </p:txBody>
      </p:sp>
      <p:sp>
        <p:nvSpPr>
          <p:cNvPr id="3" name="Content Placeholder 2">
            <a:extLst>
              <a:ext uri="{FF2B5EF4-FFF2-40B4-BE49-F238E27FC236}">
                <a16:creationId xmlns:a16="http://schemas.microsoft.com/office/drawing/2014/main" id="{5E8F0D5A-B407-438D-AB07-ED614A596A8D}"/>
              </a:ext>
            </a:extLst>
          </p:cNvPr>
          <p:cNvSpPr>
            <a:spLocks noGrp="1"/>
          </p:cNvSpPr>
          <p:nvPr>
            <p:ph idx="1"/>
          </p:nvPr>
        </p:nvSpPr>
        <p:spPr/>
        <p:txBody>
          <a:bodyPr/>
          <a:lstStyle/>
          <a:p>
            <a:r>
              <a:rPr lang="en-GB" dirty="0"/>
              <a:t>WP1: Coordination and project management</a:t>
            </a:r>
          </a:p>
          <a:p>
            <a:r>
              <a:rPr lang="en-GB" dirty="0"/>
              <a:t>WP2: Identification and discussion of the problem</a:t>
            </a:r>
          </a:p>
          <a:p>
            <a:r>
              <a:rPr lang="en-GB" dirty="0"/>
              <a:t>WP3: Solving the reproducibility issues of tyre labels</a:t>
            </a:r>
          </a:p>
          <a:p>
            <a:r>
              <a:rPr lang="en-GB" dirty="0"/>
              <a:t>WP4: Improving the representativity of tyre labels for the noise emission on actual European roads</a:t>
            </a:r>
          </a:p>
          <a:p>
            <a:r>
              <a:rPr lang="en-GB" dirty="0"/>
              <a:t>WP5: Impact analysis and scenarios</a:t>
            </a:r>
          </a:p>
          <a:p>
            <a:r>
              <a:rPr lang="en-GB" dirty="0"/>
              <a:t>WP6: Conclusions, recommendations and dissemination</a:t>
            </a:r>
          </a:p>
        </p:txBody>
      </p:sp>
      <p:pic>
        <p:nvPicPr>
          <p:cNvPr id="4" name="Picture 3">
            <a:extLst>
              <a:ext uri="{FF2B5EF4-FFF2-40B4-BE49-F238E27FC236}">
                <a16:creationId xmlns:a16="http://schemas.microsoft.com/office/drawing/2014/main" id="{4605B4EC-F1D0-4F47-A8EA-746107FC06B6}"/>
              </a:ext>
            </a:extLst>
          </p:cNvPr>
          <p:cNvPicPr>
            <a:picLocks noChangeAspect="1"/>
          </p:cNvPicPr>
          <p:nvPr/>
        </p:nvPicPr>
        <p:blipFill>
          <a:blip r:embed="rId2"/>
          <a:stretch>
            <a:fillRect/>
          </a:stretch>
        </p:blipFill>
        <p:spPr>
          <a:xfrm>
            <a:off x="9364743" y="342046"/>
            <a:ext cx="2523963" cy="1371719"/>
          </a:xfrm>
          <a:prstGeom prst="rect">
            <a:avLst/>
          </a:prstGeom>
        </p:spPr>
      </p:pic>
    </p:spTree>
    <p:extLst>
      <p:ext uri="{BB962C8B-B14F-4D97-AF65-F5344CB8AC3E}">
        <p14:creationId xmlns:p14="http://schemas.microsoft.com/office/powerpoint/2010/main" val="3881831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E02F2-4FEA-4D6E-A792-AFCDFEC79EED}"/>
              </a:ext>
            </a:extLst>
          </p:cNvPr>
          <p:cNvSpPr>
            <a:spLocks noGrp="1"/>
          </p:cNvSpPr>
          <p:nvPr>
            <p:ph type="title"/>
          </p:nvPr>
        </p:nvSpPr>
        <p:spPr/>
        <p:txBody>
          <a:bodyPr/>
          <a:lstStyle/>
          <a:p>
            <a:r>
              <a:rPr lang="en-GB" dirty="0"/>
              <a:t>Deliverables per February 2021:</a:t>
            </a:r>
          </a:p>
        </p:txBody>
      </p:sp>
      <p:sp>
        <p:nvSpPr>
          <p:cNvPr id="3" name="Content Placeholder 2">
            <a:extLst>
              <a:ext uri="{FF2B5EF4-FFF2-40B4-BE49-F238E27FC236}">
                <a16:creationId xmlns:a16="http://schemas.microsoft.com/office/drawing/2014/main" id="{69775885-C0BE-459A-81FF-0F077C8197AB}"/>
              </a:ext>
            </a:extLst>
          </p:cNvPr>
          <p:cNvSpPr>
            <a:spLocks noGrp="1"/>
          </p:cNvSpPr>
          <p:nvPr>
            <p:ph idx="1"/>
          </p:nvPr>
        </p:nvSpPr>
        <p:spPr>
          <a:xfrm>
            <a:off x="838200" y="1511300"/>
            <a:ext cx="10515600" cy="4351338"/>
          </a:xfrm>
        </p:spPr>
        <p:txBody>
          <a:bodyPr>
            <a:normAutofit fontScale="92500"/>
          </a:bodyPr>
          <a:lstStyle/>
          <a:p>
            <a:r>
              <a:rPr lang="en-GB" dirty="0"/>
              <a:t>Task 2.1 Report on the background information and existing data (SINTEF) (approved by CEDR)</a:t>
            </a:r>
          </a:p>
          <a:p>
            <a:r>
              <a:rPr lang="en-GB" dirty="0"/>
              <a:t>Task 2.2 Report of the a priori uncertainty analysis of the tyre labelling procedure (BRRC) (approved)</a:t>
            </a:r>
          </a:p>
          <a:p>
            <a:r>
              <a:rPr lang="en-GB" dirty="0"/>
              <a:t>Task 3.1 Temperature effects on tyre/road noise measurements (VTI) (Draft - not yet approved)</a:t>
            </a:r>
          </a:p>
          <a:p>
            <a:r>
              <a:rPr lang="en-GB" dirty="0"/>
              <a:t>Task 4.3.1 Report on the representativity of the ISO test track compared to common European roads (BRRC, SINTEF, VTI) (Draft – not yet approved)</a:t>
            </a:r>
          </a:p>
          <a:p>
            <a:r>
              <a:rPr lang="en-GB" dirty="0"/>
              <a:t>Task 5.5 Constraints/impediments for tyre manufacturers to produce quieter tyres (Nokian) (Draft – not yet approved)  </a:t>
            </a:r>
          </a:p>
        </p:txBody>
      </p:sp>
    </p:spTree>
    <p:extLst>
      <p:ext uri="{BB962C8B-B14F-4D97-AF65-F5344CB8AC3E}">
        <p14:creationId xmlns:p14="http://schemas.microsoft.com/office/powerpoint/2010/main" val="425526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D7F86-C696-4CB4-A246-B14F0CA81B63}"/>
              </a:ext>
            </a:extLst>
          </p:cNvPr>
          <p:cNvSpPr>
            <a:spLocks noGrp="1"/>
          </p:cNvSpPr>
          <p:nvPr>
            <p:ph type="title"/>
          </p:nvPr>
        </p:nvSpPr>
        <p:spPr/>
        <p:txBody>
          <a:bodyPr>
            <a:normAutofit/>
          </a:bodyPr>
          <a:lstStyle/>
          <a:p>
            <a:r>
              <a:rPr lang="en-GB" dirty="0"/>
              <a:t>T3.1: Temperature effects on tyre/road noise measurements – Review of methods:</a:t>
            </a:r>
          </a:p>
        </p:txBody>
      </p:sp>
      <p:sp>
        <p:nvSpPr>
          <p:cNvPr id="3" name="Content Placeholder 2">
            <a:extLst>
              <a:ext uri="{FF2B5EF4-FFF2-40B4-BE49-F238E27FC236}">
                <a16:creationId xmlns:a16="http://schemas.microsoft.com/office/drawing/2014/main" id="{290C27D2-01F6-4032-8BC9-0D5DCFD42064}"/>
              </a:ext>
            </a:extLst>
          </p:cNvPr>
          <p:cNvSpPr>
            <a:spLocks noGrp="1"/>
          </p:cNvSpPr>
          <p:nvPr>
            <p:ph idx="1"/>
          </p:nvPr>
        </p:nvSpPr>
        <p:spPr/>
        <p:txBody>
          <a:bodyPr>
            <a:normAutofit/>
          </a:bodyPr>
          <a:lstStyle/>
          <a:p>
            <a:r>
              <a:rPr lang="en-GB" dirty="0"/>
              <a:t>Existing temperature correction procedures in relevant standards and regulations are reviewed and the latest information about the noise-temperature relations is explored and commented:</a:t>
            </a:r>
          </a:p>
          <a:p>
            <a:pPr marL="0" indent="0">
              <a:buNone/>
            </a:pPr>
            <a:r>
              <a:rPr lang="en-GB" dirty="0"/>
              <a:t> - UN ECE and EU regulations (117, EC 661/2009 and EC 1222/2009)</a:t>
            </a:r>
          </a:p>
          <a:p>
            <a:pPr marL="0" indent="0">
              <a:buNone/>
            </a:pPr>
            <a:r>
              <a:rPr lang="en-GB" dirty="0"/>
              <a:t> - ISO/TS 13471-1:2017 (CPX)</a:t>
            </a:r>
          </a:p>
          <a:p>
            <a:pPr marL="0" indent="0">
              <a:buNone/>
            </a:pPr>
            <a:r>
              <a:rPr lang="en-GB" dirty="0"/>
              <a:t> - ISO/DTS 13471-2:2020 (Pass-by, expected to be published in 2021)</a:t>
            </a:r>
          </a:p>
          <a:p>
            <a:pPr marL="0" indent="0">
              <a:buNone/>
            </a:pPr>
            <a:r>
              <a:rPr lang="en-GB" dirty="0"/>
              <a:t> - OBSI method and AASHTO TP76-13</a:t>
            </a:r>
          </a:p>
          <a:p>
            <a:pPr marL="0" indent="0">
              <a:buNone/>
            </a:pPr>
            <a:r>
              <a:rPr lang="en-GB" dirty="0"/>
              <a:t> - SAE J57</a:t>
            </a:r>
          </a:p>
        </p:txBody>
      </p:sp>
    </p:spTree>
    <p:extLst>
      <p:ext uri="{BB962C8B-B14F-4D97-AF65-F5344CB8AC3E}">
        <p14:creationId xmlns:p14="http://schemas.microsoft.com/office/powerpoint/2010/main" val="3331642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D2F53-1C61-4B54-9E91-8251B2D639AC}"/>
              </a:ext>
            </a:extLst>
          </p:cNvPr>
          <p:cNvSpPr>
            <a:spLocks noGrp="1"/>
          </p:cNvSpPr>
          <p:nvPr>
            <p:ph type="title"/>
          </p:nvPr>
        </p:nvSpPr>
        <p:spPr>
          <a:xfrm>
            <a:off x="838200" y="88901"/>
            <a:ext cx="10515600" cy="1073150"/>
          </a:xfrm>
        </p:spPr>
        <p:txBody>
          <a:bodyPr/>
          <a:lstStyle/>
          <a:p>
            <a:r>
              <a:rPr lang="en-GB" dirty="0"/>
              <a:t>Temperature to be used –pros and cons:</a:t>
            </a:r>
          </a:p>
        </p:txBody>
      </p:sp>
      <p:sp>
        <p:nvSpPr>
          <p:cNvPr id="3" name="Content Placeholder 2">
            <a:extLst>
              <a:ext uri="{FF2B5EF4-FFF2-40B4-BE49-F238E27FC236}">
                <a16:creationId xmlns:a16="http://schemas.microsoft.com/office/drawing/2014/main" id="{A3DDC9A4-B473-408F-8A2A-AE3CF73FD347}"/>
              </a:ext>
            </a:extLst>
          </p:cNvPr>
          <p:cNvSpPr>
            <a:spLocks noGrp="1"/>
          </p:cNvSpPr>
          <p:nvPr>
            <p:ph idx="1"/>
          </p:nvPr>
        </p:nvSpPr>
        <p:spPr>
          <a:xfrm>
            <a:off x="838200" y="1063625"/>
            <a:ext cx="10515600" cy="4351338"/>
          </a:xfrm>
        </p:spPr>
        <p:txBody>
          <a:bodyPr>
            <a:normAutofit fontScale="77500" lnSpcReduction="20000"/>
          </a:bodyPr>
          <a:lstStyle/>
          <a:p>
            <a:r>
              <a:rPr lang="en-GB" b="1" dirty="0"/>
              <a:t>Tyre temp</a:t>
            </a:r>
            <a:r>
              <a:rPr lang="en-GB" dirty="0"/>
              <a:t>: Most relevant temperature influencing the noise-temperature relationship. However, variability of temperature within the tyre, difficult to measure, and not stable in time. May be accessible in the future with sensors within the tyre, transmitting temperature data.</a:t>
            </a:r>
          </a:p>
          <a:p>
            <a:r>
              <a:rPr lang="en-GB" b="1" dirty="0"/>
              <a:t>Road surface temp: </a:t>
            </a:r>
            <a:r>
              <a:rPr lang="en-GB" dirty="0"/>
              <a:t>Already in regulations, however correction procedure is based on investigations more than 20 years ago. Road surface temperature is influenced by variables such as cloudiness/sunshine, solar radiation, position of temperature measurement device, etc. Literature shows that for a certain air temperature, the road temperature can vary from 11-17°C. Road surface temperature can be measured by IR-sensor or sensors within the road surface. </a:t>
            </a:r>
          </a:p>
          <a:p>
            <a:r>
              <a:rPr lang="en-GB" b="1" dirty="0"/>
              <a:t>Air temperature: </a:t>
            </a:r>
            <a:r>
              <a:rPr lang="en-GB" dirty="0"/>
              <a:t>There is much more data available for air temperature vs noise than for road surface temperature vs noise. Studies so far have indicated that tyre temperature is more influenced by air than by road surface temperature. If tyre temperature is acknowledged as the optimal for temperature correction, one would prefer air temperature (until relevant and stable tyre temperatures can be used). Or maybe a weighted mix of air and surface temperatures would be better (but this requires more studies to find the best mix and the appropriate coefficients). </a:t>
            </a:r>
          </a:p>
        </p:txBody>
      </p:sp>
    </p:spTree>
    <p:extLst>
      <p:ext uri="{BB962C8B-B14F-4D97-AF65-F5344CB8AC3E}">
        <p14:creationId xmlns:p14="http://schemas.microsoft.com/office/powerpoint/2010/main" val="655796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DAE952-AD2C-41BA-BCF1-C723D9C5429D}"/>
              </a:ext>
            </a:extLst>
          </p:cNvPr>
          <p:cNvSpPr>
            <a:spLocks noGrp="1"/>
          </p:cNvSpPr>
          <p:nvPr>
            <p:ph idx="1"/>
          </p:nvPr>
        </p:nvSpPr>
        <p:spPr>
          <a:xfrm>
            <a:off x="771525" y="365125"/>
            <a:ext cx="10515600" cy="4351338"/>
          </a:xfrm>
        </p:spPr>
        <p:txBody>
          <a:bodyPr/>
          <a:lstStyle/>
          <a:p>
            <a:r>
              <a:rPr lang="en-GB" b="1" dirty="0"/>
              <a:t>Air temperature: </a:t>
            </a:r>
            <a:r>
              <a:rPr lang="en-GB" dirty="0"/>
              <a:t>Most stable and easiest to measure. Often used in standards. Can be influenced by the position of the measuring device. Recommendation to measure 1.2-1.5 m above the ground, to reduce influence of radiation. Correlation with road surface temperature has been investigated in several projects:</a:t>
            </a:r>
          </a:p>
          <a:p>
            <a:pPr marL="0" indent="0">
              <a:buNone/>
            </a:pPr>
            <a:r>
              <a:rPr lang="en-GB" b="1" dirty="0"/>
              <a:t>   </a:t>
            </a:r>
            <a:r>
              <a:rPr lang="en-GB" sz="2400" dirty="0"/>
              <a:t>Japan (ref. Nissan/Shirahashi, 2020):      The Netherlands (ref. M+P, 2005):</a:t>
            </a:r>
          </a:p>
        </p:txBody>
      </p:sp>
      <p:pic>
        <p:nvPicPr>
          <p:cNvPr id="4" name="Picture 3">
            <a:extLst>
              <a:ext uri="{FF2B5EF4-FFF2-40B4-BE49-F238E27FC236}">
                <a16:creationId xmlns:a16="http://schemas.microsoft.com/office/drawing/2014/main" id="{5E655905-6D08-475E-9019-6C92407EA9E5}"/>
              </a:ext>
            </a:extLst>
          </p:cNvPr>
          <p:cNvPicPr>
            <a:picLocks noChangeAspect="1"/>
          </p:cNvPicPr>
          <p:nvPr/>
        </p:nvPicPr>
        <p:blipFill>
          <a:blip r:embed="rId2"/>
          <a:stretch>
            <a:fillRect/>
          </a:stretch>
        </p:blipFill>
        <p:spPr>
          <a:xfrm>
            <a:off x="633215" y="3073412"/>
            <a:ext cx="4131825" cy="3431898"/>
          </a:xfrm>
          <a:prstGeom prst="rect">
            <a:avLst/>
          </a:prstGeom>
        </p:spPr>
      </p:pic>
      <p:pic>
        <p:nvPicPr>
          <p:cNvPr id="5" name="Picture 4">
            <a:extLst>
              <a:ext uri="{FF2B5EF4-FFF2-40B4-BE49-F238E27FC236}">
                <a16:creationId xmlns:a16="http://schemas.microsoft.com/office/drawing/2014/main" id="{F71AA50E-97CD-44E6-AD02-D383E0580E29}"/>
              </a:ext>
            </a:extLst>
          </p:cNvPr>
          <p:cNvPicPr>
            <a:picLocks noChangeAspect="1"/>
          </p:cNvPicPr>
          <p:nvPr/>
        </p:nvPicPr>
        <p:blipFill>
          <a:blip r:embed="rId3"/>
          <a:stretch>
            <a:fillRect/>
          </a:stretch>
        </p:blipFill>
        <p:spPr>
          <a:xfrm>
            <a:off x="6146587" y="2967564"/>
            <a:ext cx="4047913" cy="3546682"/>
          </a:xfrm>
          <a:prstGeom prst="rect">
            <a:avLst/>
          </a:prstGeom>
        </p:spPr>
      </p:pic>
    </p:spTree>
    <p:extLst>
      <p:ext uri="{BB962C8B-B14F-4D97-AF65-F5344CB8AC3E}">
        <p14:creationId xmlns:p14="http://schemas.microsoft.com/office/powerpoint/2010/main" val="3511404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2F96E-9210-44FC-B512-3B56E98C36F2}"/>
              </a:ext>
            </a:extLst>
          </p:cNvPr>
          <p:cNvSpPr>
            <a:spLocks noGrp="1"/>
          </p:cNvSpPr>
          <p:nvPr>
            <p:ph type="title"/>
          </p:nvPr>
        </p:nvSpPr>
        <p:spPr/>
        <p:txBody>
          <a:bodyPr>
            <a:normAutofit/>
          </a:bodyPr>
          <a:lstStyle/>
          <a:p>
            <a:r>
              <a:rPr lang="en-GB" sz="3200" dirty="0"/>
              <a:t>Conversion between temperature coefficients based on air and road temperatures</a:t>
            </a:r>
            <a:r>
              <a:rPr lang="nb-NO" sz="3200" dirty="0"/>
              <a:t>:</a:t>
            </a:r>
          </a:p>
        </p:txBody>
      </p:sp>
      <p:pic>
        <p:nvPicPr>
          <p:cNvPr id="6" name="Picture 5">
            <a:extLst>
              <a:ext uri="{FF2B5EF4-FFF2-40B4-BE49-F238E27FC236}">
                <a16:creationId xmlns:a16="http://schemas.microsoft.com/office/drawing/2014/main" id="{D1AA4187-03E9-4D61-913F-4C85C8021527}"/>
              </a:ext>
            </a:extLst>
          </p:cNvPr>
          <p:cNvPicPr>
            <a:picLocks noChangeAspect="1"/>
          </p:cNvPicPr>
          <p:nvPr/>
        </p:nvPicPr>
        <p:blipFill>
          <a:blip r:embed="rId2"/>
          <a:stretch>
            <a:fillRect/>
          </a:stretch>
        </p:blipFill>
        <p:spPr>
          <a:xfrm>
            <a:off x="6859102" y="2082800"/>
            <a:ext cx="5210978" cy="4114800"/>
          </a:xfrm>
          <a:prstGeom prst="rect">
            <a:avLst/>
          </a:prstGeom>
        </p:spPr>
      </p:pic>
      <p:sp>
        <p:nvSpPr>
          <p:cNvPr id="7" name="TextBox 6">
            <a:extLst>
              <a:ext uri="{FF2B5EF4-FFF2-40B4-BE49-F238E27FC236}">
                <a16:creationId xmlns:a16="http://schemas.microsoft.com/office/drawing/2014/main" id="{3CB6BACA-384C-4DD0-A200-1AF5B43C3CA0}"/>
              </a:ext>
            </a:extLst>
          </p:cNvPr>
          <p:cNvSpPr txBox="1"/>
          <p:nvPr/>
        </p:nvSpPr>
        <p:spPr>
          <a:xfrm>
            <a:off x="7533371" y="1566445"/>
            <a:ext cx="4223913" cy="369332"/>
          </a:xfrm>
          <a:prstGeom prst="rect">
            <a:avLst/>
          </a:prstGeom>
          <a:noFill/>
        </p:spPr>
        <p:txBody>
          <a:bodyPr wrap="none" rtlCol="0">
            <a:spAutoFit/>
          </a:bodyPr>
          <a:lstStyle/>
          <a:p>
            <a:r>
              <a:rPr lang="nb-NO" dirty="0"/>
              <a:t>From GRPB-73-17 (</a:t>
            </a:r>
            <a:r>
              <a:rPr lang="en-GB" dirty="0"/>
              <a:t>not in the STEER report</a:t>
            </a:r>
            <a:r>
              <a:rPr lang="nb-NO" dirty="0"/>
              <a:t>)</a:t>
            </a:r>
          </a:p>
        </p:txBody>
      </p:sp>
      <p:pic>
        <p:nvPicPr>
          <p:cNvPr id="10" name="Content Placeholder 9">
            <a:extLst>
              <a:ext uri="{FF2B5EF4-FFF2-40B4-BE49-F238E27FC236}">
                <a16:creationId xmlns:a16="http://schemas.microsoft.com/office/drawing/2014/main" id="{938554D8-7DAA-4CC8-BBFA-476790B89E97}"/>
              </a:ext>
            </a:extLst>
          </p:cNvPr>
          <p:cNvPicPr>
            <a:picLocks noGrp="1" noChangeAspect="1"/>
          </p:cNvPicPr>
          <p:nvPr>
            <p:ph idx="1"/>
          </p:nvPr>
        </p:nvPicPr>
        <p:blipFill>
          <a:blip r:embed="rId3"/>
          <a:stretch>
            <a:fillRect/>
          </a:stretch>
        </p:blipFill>
        <p:spPr>
          <a:xfrm>
            <a:off x="406141" y="2466488"/>
            <a:ext cx="6817225" cy="3347423"/>
          </a:xfrm>
          <a:prstGeom prst="rect">
            <a:avLst/>
          </a:prstGeom>
        </p:spPr>
      </p:pic>
      <p:sp>
        <p:nvSpPr>
          <p:cNvPr id="3" name="textruta 2">
            <a:extLst>
              <a:ext uri="{FF2B5EF4-FFF2-40B4-BE49-F238E27FC236}">
                <a16:creationId xmlns:a16="http://schemas.microsoft.com/office/drawing/2014/main" id="{0AD1E097-97B7-47CB-9734-69D3E91A200F}"/>
              </a:ext>
            </a:extLst>
          </p:cNvPr>
          <p:cNvSpPr txBox="1"/>
          <p:nvPr/>
        </p:nvSpPr>
        <p:spPr>
          <a:xfrm>
            <a:off x="261928" y="2229563"/>
            <a:ext cx="7105650" cy="369332"/>
          </a:xfrm>
          <a:prstGeom prst="rect">
            <a:avLst/>
          </a:prstGeom>
          <a:noFill/>
        </p:spPr>
        <p:txBody>
          <a:bodyPr wrap="square" rtlCol="0">
            <a:spAutoFit/>
          </a:bodyPr>
          <a:lstStyle/>
          <a:p>
            <a:r>
              <a:rPr lang="en-GB" dirty="0"/>
              <a:t>Conversion factors when converting from air to road surface temperature:</a:t>
            </a:r>
          </a:p>
        </p:txBody>
      </p:sp>
    </p:spTree>
    <p:extLst>
      <p:ext uri="{BB962C8B-B14F-4D97-AF65-F5344CB8AC3E}">
        <p14:creationId xmlns:p14="http://schemas.microsoft.com/office/powerpoint/2010/main" val="2404828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35718-1708-4C76-BCAA-016CAEDC1F7E}"/>
              </a:ext>
            </a:extLst>
          </p:cNvPr>
          <p:cNvSpPr>
            <a:spLocks noGrp="1"/>
          </p:cNvSpPr>
          <p:nvPr>
            <p:ph type="title"/>
          </p:nvPr>
        </p:nvSpPr>
        <p:spPr/>
        <p:txBody>
          <a:bodyPr>
            <a:normAutofit/>
          </a:bodyPr>
          <a:lstStyle/>
          <a:p>
            <a:r>
              <a:rPr lang="en-GB" sz="3600" dirty="0"/>
              <a:t>Discussion of potential non-linearity in temperature corrections based on road temperatures:</a:t>
            </a:r>
          </a:p>
        </p:txBody>
      </p:sp>
      <p:sp>
        <p:nvSpPr>
          <p:cNvPr id="6" name="TextBox 5">
            <a:extLst>
              <a:ext uri="{FF2B5EF4-FFF2-40B4-BE49-F238E27FC236}">
                <a16:creationId xmlns:a16="http://schemas.microsoft.com/office/drawing/2014/main" id="{98E2A6FA-1797-4DD9-AFFF-7758280A5D41}"/>
              </a:ext>
            </a:extLst>
          </p:cNvPr>
          <p:cNvSpPr txBox="1"/>
          <p:nvPr/>
        </p:nvSpPr>
        <p:spPr>
          <a:xfrm>
            <a:off x="636964" y="1690688"/>
            <a:ext cx="11427039" cy="1569660"/>
          </a:xfrm>
          <a:prstGeom prst="rect">
            <a:avLst/>
          </a:prstGeom>
          <a:noFill/>
        </p:spPr>
        <p:txBody>
          <a:bodyPr wrap="none" rtlCol="0">
            <a:spAutoFit/>
          </a:bodyPr>
          <a:lstStyle/>
          <a:p>
            <a:r>
              <a:rPr lang="en-GB" sz="2400" dirty="0"/>
              <a:t>The relations between noise and air temperature are assumed to be linear. This is because</a:t>
            </a:r>
          </a:p>
          <a:p>
            <a:r>
              <a:rPr lang="en-GB" sz="2400" dirty="0"/>
              <a:t>there is no firm evidence of a non-linear behaviour that has been published. It has so far</a:t>
            </a:r>
          </a:p>
          <a:p>
            <a:r>
              <a:rPr lang="en-GB" sz="2400" dirty="0"/>
              <a:t>been considered that this the same for road temperature, since published data suggesting</a:t>
            </a:r>
          </a:p>
          <a:p>
            <a:r>
              <a:rPr lang="en-GB" sz="2400" dirty="0"/>
              <a:t>non-linearity are not known.</a:t>
            </a:r>
          </a:p>
        </p:txBody>
      </p:sp>
      <p:sp>
        <p:nvSpPr>
          <p:cNvPr id="7" name="TextBox 6">
            <a:extLst>
              <a:ext uri="{FF2B5EF4-FFF2-40B4-BE49-F238E27FC236}">
                <a16:creationId xmlns:a16="http://schemas.microsoft.com/office/drawing/2014/main" id="{6E6C8127-1928-455D-B973-496D8E873673}"/>
              </a:ext>
            </a:extLst>
          </p:cNvPr>
          <p:cNvSpPr txBox="1"/>
          <p:nvPr/>
        </p:nvSpPr>
        <p:spPr>
          <a:xfrm>
            <a:off x="656014" y="3281422"/>
            <a:ext cx="10461775" cy="1938992"/>
          </a:xfrm>
          <a:prstGeom prst="rect">
            <a:avLst/>
          </a:prstGeom>
          <a:noFill/>
        </p:spPr>
        <p:txBody>
          <a:bodyPr wrap="none" rtlCol="0">
            <a:spAutoFit/>
          </a:bodyPr>
          <a:lstStyle/>
          <a:p>
            <a:r>
              <a:rPr lang="en-GB" sz="2000" dirty="0"/>
              <a:t>H</a:t>
            </a:r>
            <a:r>
              <a:rPr lang="en-GB" sz="2400" dirty="0"/>
              <a:t>owever, if it accepted that the relationship between air and road temperatures is</a:t>
            </a:r>
          </a:p>
          <a:p>
            <a:r>
              <a:rPr lang="en-GB" sz="2400" dirty="0"/>
              <a:t>non-linear (due to the extra warm-up of dark ISO surfaces in intensive sunshine), if</a:t>
            </a:r>
          </a:p>
          <a:p>
            <a:r>
              <a:rPr lang="en-GB" sz="2400" dirty="0"/>
              <a:t>conversion is made from air to road temperature corrections, there will be a </a:t>
            </a:r>
          </a:p>
          <a:p>
            <a:r>
              <a:rPr lang="en-GB" sz="2400" dirty="0"/>
              <a:t>corresponding non-linearity in the correction based on road temperatures. </a:t>
            </a:r>
          </a:p>
          <a:p>
            <a:r>
              <a:rPr lang="en-GB" sz="2400" dirty="0"/>
              <a:t>A "knee"  temperature at  30 °C is proposed (see next slide)</a:t>
            </a:r>
          </a:p>
        </p:txBody>
      </p:sp>
    </p:spTree>
    <p:extLst>
      <p:ext uri="{BB962C8B-B14F-4D97-AF65-F5344CB8AC3E}">
        <p14:creationId xmlns:p14="http://schemas.microsoft.com/office/powerpoint/2010/main" val="1362486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B8C314500969478205C9B80FF82035" ma:contentTypeVersion="9" ma:contentTypeDescription="Create a new document." ma:contentTypeScope="" ma:versionID="274f1edcdf3b3f1d3027a7c9a63beade">
  <xsd:schema xmlns:xsd="http://www.w3.org/2001/XMLSchema" xmlns:xs="http://www.w3.org/2001/XMLSchema" xmlns:p="http://schemas.microsoft.com/office/2006/metadata/properties" xmlns:ns3="bbaba591-5868-4d92-94c5-d3e565773f09" targetNamespace="http://schemas.microsoft.com/office/2006/metadata/properties" ma:root="true" ma:fieldsID="70eee9dc8506094c2f7088f6db1e67ea" ns3:_="">
    <xsd:import namespace="bbaba591-5868-4d92-94c5-d3e565773f0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AutoKeyPoints" minOccurs="0"/>
                <xsd:element ref="ns3:MediaServiceKeyPoints" minOccurs="0"/>
                <xsd:element ref="ns3:MediaServiceDateTake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aba591-5868-4d92-94c5-d3e565773f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AA35EB9-9D15-4391-8EFE-5C3814C6AF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aba591-5868-4d92-94c5-d3e565773f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990102-57DB-4C49-B021-AEFD3805896C}">
  <ds:schemaRefs>
    <ds:schemaRef ds:uri="http://schemas.microsoft.com/sharepoint/v3/contenttype/forms"/>
  </ds:schemaRefs>
</ds:datastoreItem>
</file>

<file path=customXml/itemProps3.xml><?xml version="1.0" encoding="utf-8"?>
<ds:datastoreItem xmlns:ds="http://schemas.openxmlformats.org/officeDocument/2006/customXml" ds:itemID="{64A77DB8-F96F-4383-A86E-A70AD2EA8943}">
  <ds:schemaRefs>
    <ds:schemaRef ds:uri="http://purl.org/dc/terms/"/>
    <ds:schemaRef ds:uri="http://schemas.openxmlformats.org/package/2006/metadata/core-properties"/>
    <ds:schemaRef ds:uri="http://www.w3.org/XML/1998/namespace"/>
    <ds:schemaRef ds:uri="http://purl.org/dc/dcmitype/"/>
    <ds:schemaRef ds:uri="http://purl.org/dc/elements/1.1/"/>
    <ds:schemaRef ds:uri="http://schemas.microsoft.com/office/2006/documentManagement/types"/>
    <ds:schemaRef ds:uri="http://schemas.microsoft.com/office/2006/metadata/properties"/>
    <ds:schemaRef ds:uri="http://schemas.microsoft.com/office/infopath/2007/PartnerControls"/>
    <ds:schemaRef ds:uri="bbaba591-5868-4d92-94c5-d3e565773f09"/>
  </ds:schemaRefs>
</ds:datastoreItem>
</file>

<file path=docProps/app.xml><?xml version="1.0" encoding="utf-8"?>
<Properties xmlns="http://schemas.openxmlformats.org/officeDocument/2006/extended-properties" xmlns:vt="http://schemas.openxmlformats.org/officeDocument/2006/docPropsVTypes">
  <TotalTime>10</TotalTime>
  <Words>1101</Words>
  <Application>Microsoft Office PowerPoint</Application>
  <PresentationFormat>Widescreen</PresentationFormat>
  <Paragraphs>69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Calibri Light</vt:lpstr>
      <vt:lpstr>Office Theme</vt:lpstr>
      <vt:lpstr>Temperature effects on tyre/road noise– presentations from the STEER project</vt:lpstr>
      <vt:lpstr>The STEER project (STrenghtening the Effect of quieter tyres on European Roads):</vt:lpstr>
      <vt:lpstr>Project structure:</vt:lpstr>
      <vt:lpstr>Deliverables per February 2021:</vt:lpstr>
      <vt:lpstr>T3.1: Temperature effects on tyre/road noise measurements – Review of methods:</vt:lpstr>
      <vt:lpstr>Temperature to be used –pros and cons:</vt:lpstr>
      <vt:lpstr>PowerPoint Presentation</vt:lpstr>
      <vt:lpstr>Conversion between temperature coefficients based on air and road temperatures:</vt:lpstr>
      <vt:lpstr>Discussion of potential non-linearity in temperature corrections based on road temperatures:</vt:lpstr>
      <vt:lpstr>Proposal from STEER, for temperature correction(R117):</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Temperature effects on tyre/road noise– presentations from the STEER project</dc:title>
  <dc:creator>Truls Berge</dc:creator>
  <cp:lastModifiedBy>Klopotek Manfred</cp:lastModifiedBy>
  <cp:revision>30</cp:revision>
  <dcterms:created xsi:type="dcterms:W3CDTF">2021-02-18T09:57:07Z</dcterms:created>
  <dcterms:modified xsi:type="dcterms:W3CDTF">2021-02-19T17:29:56Z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-1162475327</vt:i4>
  </property>
  <property fmtid="{D5CDD505-2E9C-101B-9397-08002B2CF9AE}" pid="4" name="_EmailSubject">
    <vt:lpwstr>IWG MU 9th meeting</vt:lpwstr>
  </property>
  <property fmtid="{D5CDD505-2E9C-101B-9397-08002B2CF9AE}" pid="5" name="_AuthorEmail">
    <vt:lpwstr>Truls.Berge@sintef.no</vt:lpwstr>
  </property>
  <property fmtid="{D5CDD505-2E9C-101B-9397-08002B2CF9AE}" pid="6" name="_AuthorEmailDisplayName">
    <vt:lpwstr>Truls Berge</vt:lpwstr>
  </property>
  <property fmtid="{D5CDD505-2E9C-101B-9397-08002B2CF9AE}" pid="7" name="ContentTypeId">
    <vt:lpwstr>0x010100DEB8C314500969478205C9B80FF82035</vt:lpwstr>
  </property>
  <property fmtid="{D5CDD505-2E9C-101B-9397-08002B2CF9AE}" pid="8" name="MSIP_Label_a7f2ec83-e677-438d-afb7-4c7c0dbc872b_Enabled">
    <vt:lpwstr>True</vt:lpwstr>
  </property>
  <property fmtid="{D5CDD505-2E9C-101B-9397-08002B2CF9AE}" pid="9" name="MSIP_Label_a7f2ec83-e677-438d-afb7-4c7c0dbc872b_SiteId">
    <vt:lpwstr>3bc062e4-ac9d-4c17-b4dd-3aad637ff1ac</vt:lpwstr>
  </property>
  <property fmtid="{D5CDD505-2E9C-101B-9397-08002B2CF9AE}" pid="10" name="MSIP_Label_a7f2ec83-e677-438d-afb7-4c7c0dbc872b_Ref">
    <vt:lpwstr>https://api.informationprotection.azure.com/api/3bc062e4-ac9d-4c17-b4dd-3aad637ff1ac</vt:lpwstr>
  </property>
  <property fmtid="{D5CDD505-2E9C-101B-9397-08002B2CF9AE}" pid="11" name="MSIP_Label_a7f2ec83-e677-438d-afb7-4c7c0dbc872b_Owner">
    <vt:lpwstr>manfred.klopotek@scania.com</vt:lpwstr>
  </property>
  <property fmtid="{D5CDD505-2E9C-101B-9397-08002B2CF9AE}" pid="12" name="MSIP_Label_a7f2ec83-e677-438d-afb7-4c7c0dbc872b_SetDate">
    <vt:lpwstr>2021-02-19T18:29:51.5414005+01:00</vt:lpwstr>
  </property>
  <property fmtid="{D5CDD505-2E9C-101B-9397-08002B2CF9AE}" pid="13" name="MSIP_Label_a7f2ec83-e677-438d-afb7-4c7c0dbc872b_Name">
    <vt:lpwstr>Internal</vt:lpwstr>
  </property>
  <property fmtid="{D5CDD505-2E9C-101B-9397-08002B2CF9AE}" pid="14" name="MSIP_Label_a7f2ec83-e677-438d-afb7-4c7c0dbc872b_Application">
    <vt:lpwstr>Microsoft Azure Information Protection</vt:lpwstr>
  </property>
  <property fmtid="{D5CDD505-2E9C-101B-9397-08002B2CF9AE}" pid="15" name="MSIP_Label_a7f2ec83-e677-438d-afb7-4c7c0dbc872b_Extended_MSFT_Method">
    <vt:lpwstr>Automatic</vt:lpwstr>
  </property>
  <property fmtid="{D5CDD505-2E9C-101B-9397-08002B2CF9AE}" pid="16" name="Sensitivity">
    <vt:lpwstr>Internal</vt:lpwstr>
  </property>
</Properties>
</file>