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sldIdLst>
    <p:sldId id="257" r:id="rId2"/>
    <p:sldId id="263" r:id="rId3"/>
    <p:sldId id="259" r:id="rId4"/>
    <p:sldId id="261" r:id="rId5"/>
    <p:sldId id="260" r:id="rId6"/>
    <p:sldId id="262" r:id="rId7"/>
    <p:sldId id="258"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19"/>
    <p:restoredTop sz="85578" autoAdjust="0"/>
  </p:normalViewPr>
  <p:slideViewPr>
    <p:cSldViewPr snapToGrid="0" snapToObjects="1">
      <p:cViewPr varScale="1">
        <p:scale>
          <a:sx n="96" d="100"/>
          <a:sy n="96" d="100"/>
        </p:scale>
        <p:origin x="151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022286-E827-4842-A7E6-4376298E8204}" type="datetimeFigureOut">
              <a:rPr lang="en-CA" smtClean="0"/>
              <a:t>2021-04-03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1394ED-6230-B249-90BD-C477C30B5CF5}" type="slidenum">
              <a:rPr lang="en-CA" smtClean="0"/>
              <a:t>‹#›</a:t>
            </a:fld>
            <a:endParaRPr lang="en-CA"/>
          </a:p>
        </p:txBody>
      </p:sp>
    </p:spTree>
    <p:extLst>
      <p:ext uri="{BB962C8B-B14F-4D97-AF65-F5344CB8AC3E}">
        <p14:creationId xmlns:p14="http://schemas.microsoft.com/office/powerpoint/2010/main" val="3704095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394ED-6230-B249-90BD-C477C30B5CF5}" type="slidenum">
              <a:rPr lang="en-CA" smtClean="0"/>
              <a:t>6</a:t>
            </a:fld>
            <a:endParaRPr lang="en-CA"/>
          </a:p>
        </p:txBody>
      </p:sp>
    </p:spTree>
    <p:extLst>
      <p:ext uri="{BB962C8B-B14F-4D97-AF65-F5344CB8AC3E}">
        <p14:creationId xmlns:p14="http://schemas.microsoft.com/office/powerpoint/2010/main" val="2561077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394ED-6230-B249-90BD-C477C30B5CF5}" type="slidenum">
              <a:rPr lang="en-CA" smtClean="0"/>
              <a:t>8</a:t>
            </a:fld>
            <a:endParaRPr lang="en-CA"/>
          </a:p>
        </p:txBody>
      </p:sp>
    </p:spTree>
    <p:extLst>
      <p:ext uri="{BB962C8B-B14F-4D97-AF65-F5344CB8AC3E}">
        <p14:creationId xmlns:p14="http://schemas.microsoft.com/office/powerpoint/2010/main" val="19468109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4D76D74-C057-8D43-91CB-6CDD4C25EC14}" type="datetime1">
              <a:rPr lang="en-CA" smtClean="0"/>
              <a:t>2021-04-03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57062CF-B080-3646-86CE-F9C2886B328D}" type="slidenum">
              <a:rPr lang="en-CA" smtClean="0"/>
              <a:t>‹#›</a:t>
            </a:fld>
            <a:endParaRPr lang="en-CA"/>
          </a:p>
        </p:txBody>
      </p:sp>
      <p:sp>
        <p:nvSpPr>
          <p:cNvPr id="9" name="Title 1">
            <a:extLst>
              <a:ext uri="{FF2B5EF4-FFF2-40B4-BE49-F238E27FC236}">
                <a16:creationId xmlns:a16="http://schemas.microsoft.com/office/drawing/2014/main" xmlns="" id="{44BE548B-19E0-DD4F-A6EE-04B3749ACA76}"/>
              </a:ext>
            </a:extLst>
          </p:cNvPr>
          <p:cNvSpPr>
            <a:spLocks noGrp="1"/>
          </p:cNvSpPr>
          <p:nvPr>
            <p:ph type="ctrTitle"/>
          </p:nvPr>
        </p:nvSpPr>
        <p:spPr>
          <a:xfrm>
            <a:off x="685799" y="545242"/>
            <a:ext cx="7942561" cy="2387600"/>
          </a:xfrm>
        </p:spPr>
        <p:txBody>
          <a:bodyPr anchor="b">
            <a:normAutofit/>
          </a:bodyPr>
          <a:lstStyle>
            <a:lvl1pPr algn="l">
              <a:defRPr sz="4400">
                <a:solidFill>
                  <a:schemeClr val="tx1">
                    <a:lumMod val="65000"/>
                    <a:lumOff val="35000"/>
                  </a:schemeClr>
                </a:solidFill>
              </a:defRPr>
            </a:lvl1pPr>
          </a:lstStyle>
          <a:p>
            <a:r>
              <a:rPr lang="en-US" dirty="0"/>
              <a:t>Click to edit Master title style</a:t>
            </a:r>
          </a:p>
        </p:txBody>
      </p:sp>
      <p:sp>
        <p:nvSpPr>
          <p:cNvPr id="10" name="Subtitle 2">
            <a:extLst>
              <a:ext uri="{FF2B5EF4-FFF2-40B4-BE49-F238E27FC236}">
                <a16:creationId xmlns:a16="http://schemas.microsoft.com/office/drawing/2014/main" xmlns="" id="{2D459FB6-6902-3148-8D84-68ED405F8C12}"/>
              </a:ext>
            </a:extLst>
          </p:cNvPr>
          <p:cNvSpPr>
            <a:spLocks noGrp="1"/>
          </p:cNvSpPr>
          <p:nvPr>
            <p:ph type="subTitle" idx="1"/>
          </p:nvPr>
        </p:nvSpPr>
        <p:spPr>
          <a:xfrm>
            <a:off x="685800" y="3024917"/>
            <a:ext cx="7843603" cy="939981"/>
          </a:xfrm>
        </p:spPr>
        <p:txBody>
          <a:bodyPr/>
          <a:lstStyle>
            <a:lvl1pPr marL="0" indent="0" algn="l">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399366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6AD470-315F-6241-9E36-CE99120ACAC0}" type="datetime1">
              <a:rPr lang="en-CA" smtClean="0"/>
              <a:t>2021-04-03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1679078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B6C757-76C3-CE44-B847-C41A3670427C}" type="datetime1">
              <a:rPr lang="en-CA" smtClean="0"/>
              <a:t>2021-04-03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62746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3723485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8139EF-3E98-A44D-876E-2D073A87BA98}" type="datetime1">
              <a:rPr lang="en-CA" smtClean="0"/>
              <a:t>2021-04-03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796334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1D5396-C055-364A-A493-80662ED4E132}" type="datetime1">
              <a:rPr lang="en-CA" smtClean="0"/>
              <a:t>2021-04-03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637241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7F4EF4-DE97-3F47-B6FC-3A3092A0CD20}" type="datetime1">
              <a:rPr lang="en-CA" smtClean="0"/>
              <a:t>2021-04-03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2393085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96C2DD-3A25-4E4D-A3BD-32E8E684C0A8}" type="datetime1">
              <a:rPr lang="en-CA" smtClean="0"/>
              <a:t>2021-04-03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4217950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8D255-91C6-1342-8D19-78976280F51C}" type="datetime1">
              <a:rPr lang="en-CA" smtClean="0"/>
              <a:t>2021-04-03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3296840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4DF37E1-F12A-D648-9F4D-00A244895C50}" type="datetime1">
              <a:rPr lang="en-CA" smtClean="0"/>
              <a:t>2021-04-03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3924970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74918C-824C-EC4F-8320-9085A3804599}" type="datetime1">
              <a:rPr lang="en-CA" smtClean="0"/>
              <a:t>2021-04-03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57062CF-B080-3646-86CE-F9C2886B328D}" type="slidenum">
              <a:rPr lang="en-CA" smtClean="0"/>
              <a:t>‹#›</a:t>
            </a:fld>
            <a:endParaRPr lang="en-CA"/>
          </a:p>
        </p:txBody>
      </p:sp>
    </p:spTree>
    <p:extLst>
      <p:ext uri="{BB962C8B-B14F-4D97-AF65-F5344CB8AC3E}">
        <p14:creationId xmlns:p14="http://schemas.microsoft.com/office/powerpoint/2010/main" val="1310651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284792"/>
            <a:ext cx="20574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90E0AA56-D217-EC42-930E-BB880CCEC5CE}" type="datetime1">
              <a:rPr lang="en-CA" smtClean="0"/>
              <a:pPr/>
              <a:t>2021-04-03</a:t>
            </a:fld>
            <a:endParaRPr lang="en-CA"/>
          </a:p>
        </p:txBody>
      </p:sp>
      <p:sp>
        <p:nvSpPr>
          <p:cNvPr id="5" name="Footer Placeholder 4"/>
          <p:cNvSpPr>
            <a:spLocks noGrp="1"/>
          </p:cNvSpPr>
          <p:nvPr>
            <p:ph type="ftr" sz="quarter" idx="3"/>
          </p:nvPr>
        </p:nvSpPr>
        <p:spPr>
          <a:xfrm>
            <a:off x="3028950" y="6284792"/>
            <a:ext cx="30861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372727" y="6284792"/>
            <a:ext cx="508387"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fld id="{A57062CF-B080-3646-86CE-F9C2886B328D}" type="slidenum">
              <a:rPr lang="en-CA" smtClean="0"/>
              <a:pPr/>
              <a:t>‹#›</a:t>
            </a:fld>
            <a:endParaRPr lang="en-CA"/>
          </a:p>
        </p:txBody>
      </p:sp>
    </p:spTree>
    <p:extLst>
      <p:ext uri="{BB962C8B-B14F-4D97-AF65-F5344CB8AC3E}">
        <p14:creationId xmlns:p14="http://schemas.microsoft.com/office/powerpoint/2010/main" val="1045816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sz="4000" b="1" kern="1200">
          <a:solidFill>
            <a:schemeClr val="tx1">
              <a:lumMod val="65000"/>
              <a:lumOff val="3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701CC3-64CE-A24F-9F36-6159719FF1CE}"/>
              </a:ext>
            </a:extLst>
          </p:cNvPr>
          <p:cNvSpPr>
            <a:spLocks noGrp="1"/>
          </p:cNvSpPr>
          <p:nvPr>
            <p:ph type="ctrTitle"/>
          </p:nvPr>
        </p:nvSpPr>
        <p:spPr>
          <a:xfrm>
            <a:off x="520336" y="466865"/>
            <a:ext cx="7942561" cy="2387600"/>
          </a:xfrm>
        </p:spPr>
        <p:txBody>
          <a:bodyPr/>
          <a:lstStyle/>
          <a:p>
            <a:r>
              <a:rPr lang="en-US" dirty="0"/>
              <a:t>Round Table </a:t>
            </a:r>
            <a:r>
              <a:rPr lang="en-US" dirty="0" smtClean="0"/>
              <a:t>Discussion</a:t>
            </a:r>
            <a:br>
              <a:rPr lang="en-US" dirty="0" smtClean="0"/>
            </a:br>
            <a:r>
              <a:rPr lang="en-US" dirty="0" smtClean="0"/>
              <a:t>on </a:t>
            </a:r>
            <a:r>
              <a:rPr lang="en-US" dirty="0"/>
              <a:t>Thermal Propagation Requirements</a:t>
            </a:r>
            <a:endParaRPr lang="en-CA" dirty="0"/>
          </a:p>
        </p:txBody>
      </p:sp>
      <p:sp>
        <p:nvSpPr>
          <p:cNvPr id="3" name="TextBox 2"/>
          <p:cNvSpPr txBox="1"/>
          <p:nvPr/>
        </p:nvSpPr>
        <p:spPr>
          <a:xfrm>
            <a:off x="520336" y="3159265"/>
            <a:ext cx="6534150" cy="646331"/>
          </a:xfrm>
          <a:prstGeom prst="rect">
            <a:avLst/>
          </a:prstGeom>
          <a:noFill/>
        </p:spPr>
        <p:txBody>
          <a:bodyPr wrap="square" rtlCol="0">
            <a:spAutoFit/>
          </a:bodyPr>
          <a:lstStyle/>
          <a:p>
            <a:r>
              <a:rPr lang="en-US" b="1" i="1" dirty="0"/>
              <a:t>Transport Canada: </a:t>
            </a:r>
            <a:r>
              <a:rPr lang="en-US" i="1" dirty="0"/>
              <a:t>Kyle Hendershot</a:t>
            </a:r>
            <a:endParaRPr lang="en-US" b="1" i="1" dirty="0" smtClean="0"/>
          </a:p>
          <a:p>
            <a:r>
              <a:rPr lang="en-US" b="1" i="1" dirty="0" smtClean="0"/>
              <a:t>NRC</a:t>
            </a:r>
            <a:r>
              <a:rPr lang="en-US" b="1" i="1" dirty="0"/>
              <a:t>: </a:t>
            </a:r>
            <a:r>
              <a:rPr lang="en-US" i="1" dirty="0"/>
              <a:t>Dean </a:t>
            </a:r>
            <a:r>
              <a:rPr lang="en-US" i="1" dirty="0" smtClean="0"/>
              <a:t>MacNeil, Steven Recoskie</a:t>
            </a:r>
            <a:endParaRPr lang="en-US" i="1" dirty="0"/>
          </a:p>
        </p:txBody>
      </p:sp>
    </p:spTree>
    <p:extLst>
      <p:ext uri="{BB962C8B-B14F-4D97-AF65-F5344CB8AC3E}">
        <p14:creationId xmlns:p14="http://schemas.microsoft.com/office/powerpoint/2010/main" val="2259937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Introduction</a:t>
            </a:r>
            <a:endParaRPr lang="en-US" dirty="0"/>
          </a:p>
        </p:txBody>
      </p:sp>
      <p:sp>
        <p:nvSpPr>
          <p:cNvPr id="3" name="Content Placeholder 2"/>
          <p:cNvSpPr>
            <a:spLocks noGrp="1"/>
          </p:cNvSpPr>
          <p:nvPr>
            <p:ph idx="1"/>
          </p:nvPr>
        </p:nvSpPr>
        <p:spPr/>
        <p:txBody>
          <a:bodyPr>
            <a:normAutofit fontScale="77500" lnSpcReduction="20000"/>
          </a:bodyPr>
          <a:lstStyle/>
          <a:p>
            <a:r>
              <a:rPr lang="en-CA" dirty="0" smtClean="0"/>
              <a:t>Recent </a:t>
            </a:r>
            <a:r>
              <a:rPr lang="en-CA" dirty="0"/>
              <a:t>incidents with major OEM using automotive quality Li-ion battery cells from a Tier 1 supplier have highlighted our previous concern about thermal events in EV. </a:t>
            </a:r>
          </a:p>
          <a:p>
            <a:r>
              <a:rPr lang="en-CA" dirty="0"/>
              <a:t>Recommendations for this incident include charging to lower SOC</a:t>
            </a:r>
            <a:r>
              <a:rPr lang="en-CA" dirty="0" smtClean="0"/>
              <a:t>, software upgrade, </a:t>
            </a:r>
            <a:r>
              <a:rPr lang="en-CA" dirty="0"/>
              <a:t>parking outside and replacing battery </a:t>
            </a:r>
            <a:r>
              <a:rPr lang="en-CA" dirty="0" smtClean="0"/>
              <a:t>pack.</a:t>
            </a:r>
            <a:endParaRPr lang="en-CA" dirty="0"/>
          </a:p>
          <a:p>
            <a:r>
              <a:rPr lang="en-CA" dirty="0"/>
              <a:t>Perhaps an induced thermal failure evaluation is required, how should we proceed?</a:t>
            </a:r>
          </a:p>
          <a:p>
            <a:r>
              <a:rPr lang="en-CA" dirty="0" smtClean="0"/>
              <a:t>In attempting to create a proposal to incorporate a physical test as </a:t>
            </a:r>
            <a:r>
              <a:rPr lang="en-CA" dirty="0" smtClean="0"/>
              <a:t>alternative to existing documentation method, </a:t>
            </a:r>
            <a:r>
              <a:rPr lang="en-CA" dirty="0" smtClean="0"/>
              <a:t>several important questions were raised.</a:t>
            </a:r>
            <a:endParaRPr lang="en-CA" dirty="0"/>
          </a:p>
          <a:p>
            <a:r>
              <a:rPr lang="en-CA" dirty="0"/>
              <a:t>Please think of each subsequent question for a round table discussion on how to proceed with developing a test and pass/fail criteria.  You will be requested to share your thoughts on each topic. </a:t>
            </a:r>
          </a:p>
          <a:p>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2</a:t>
            </a:fld>
            <a:endParaRPr lang="en-CA"/>
          </a:p>
        </p:txBody>
      </p:sp>
    </p:spTree>
    <p:extLst>
      <p:ext uri="{BB962C8B-B14F-4D97-AF65-F5344CB8AC3E}">
        <p14:creationId xmlns:p14="http://schemas.microsoft.com/office/powerpoint/2010/main" val="418658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Test Mode - Vehicle Mode</a:t>
            </a:r>
          </a:p>
        </p:txBody>
      </p:sp>
      <p:sp>
        <p:nvSpPr>
          <p:cNvPr id="3" name="Content Placeholder 2"/>
          <p:cNvSpPr>
            <a:spLocks noGrp="1"/>
          </p:cNvSpPr>
          <p:nvPr>
            <p:ph idx="1"/>
          </p:nvPr>
        </p:nvSpPr>
        <p:spPr>
          <a:xfrm>
            <a:off x="628650" y="1625328"/>
            <a:ext cx="7886700" cy="4351338"/>
          </a:xfrm>
        </p:spPr>
        <p:txBody>
          <a:bodyPr>
            <a:normAutofit lnSpcReduction="10000"/>
          </a:bodyPr>
          <a:lstStyle/>
          <a:p>
            <a:pPr marL="0" indent="0">
              <a:buNone/>
            </a:pPr>
            <a:r>
              <a:rPr lang="en-GB" sz="1800" dirty="0" smtClean="0">
                <a:solidFill>
                  <a:srgbClr val="002060"/>
                </a:solidFill>
                <a:latin typeface="Times New Roman" panose="02020603050405020304" pitchFamily="18" charset="0"/>
              </a:rPr>
              <a:t>“D.</a:t>
            </a:r>
            <a:r>
              <a:rPr lang="en-GB" sz="1800" dirty="0">
                <a:solidFill>
                  <a:srgbClr val="002060"/>
                </a:solidFill>
                <a:latin typeface="Times New Roman" panose="02020603050405020304" pitchFamily="18" charset="0"/>
              </a:rPr>
              <a:t> </a:t>
            </a:r>
            <a:r>
              <a:rPr lang="en-GB" sz="1800" dirty="0" smtClean="0">
                <a:solidFill>
                  <a:srgbClr val="002060"/>
                </a:solidFill>
                <a:latin typeface="Times New Roman" panose="02020603050405020304" pitchFamily="18" charset="0"/>
              </a:rPr>
              <a:t>   Principle </a:t>
            </a:r>
            <a:r>
              <a:rPr lang="en-GB" sz="1800" dirty="0">
                <a:solidFill>
                  <a:srgbClr val="002060"/>
                </a:solidFill>
                <a:latin typeface="Times New Roman" panose="02020603050405020304" pitchFamily="18" charset="0"/>
              </a:rPr>
              <a:t>for developing the global technical </a:t>
            </a:r>
            <a:r>
              <a:rPr lang="en-GB" sz="1800" dirty="0" smtClean="0">
                <a:solidFill>
                  <a:srgbClr val="002060"/>
                </a:solidFill>
                <a:latin typeface="Times New Roman" panose="02020603050405020304" pitchFamily="18" charset="0"/>
              </a:rPr>
              <a:t>regulation</a:t>
            </a:r>
          </a:p>
          <a:p>
            <a:pPr marL="0" indent="0">
              <a:buNone/>
            </a:pPr>
            <a:r>
              <a:rPr lang="en-GB" sz="1800" dirty="0">
                <a:solidFill>
                  <a:srgbClr val="002060"/>
                </a:solidFill>
                <a:latin typeface="Times New Roman" panose="02020603050405020304" pitchFamily="18" charset="0"/>
              </a:rPr>
              <a:t> </a:t>
            </a:r>
            <a:r>
              <a:rPr lang="en-GB" sz="1800" dirty="0" smtClean="0">
                <a:solidFill>
                  <a:srgbClr val="002060"/>
                </a:solidFill>
                <a:latin typeface="Times New Roman" panose="02020603050405020304" pitchFamily="18" charset="0"/>
              </a:rPr>
              <a:t>        …</a:t>
            </a:r>
            <a:endParaRPr lang="en-US" sz="1800" dirty="0">
              <a:solidFill>
                <a:srgbClr val="002060"/>
              </a:solidFill>
              <a:latin typeface="Times New Roman" panose="02020603050405020304" pitchFamily="18" charset="0"/>
            </a:endParaRPr>
          </a:p>
          <a:p>
            <a:pPr marL="457200" marR="11340" lvl="1" indent="0" algn="just">
              <a:buNone/>
            </a:pPr>
            <a:r>
              <a:rPr lang="en-US" sz="1800" dirty="0" smtClean="0">
                <a:solidFill>
                  <a:srgbClr val="002060"/>
                </a:solidFill>
                <a:latin typeface="Times New Roman" panose="02020603050405020304" pitchFamily="18" charset="0"/>
              </a:rPr>
              <a:t>(</a:t>
            </a:r>
            <a:r>
              <a:rPr lang="en-US" sz="1800" dirty="0">
                <a:solidFill>
                  <a:srgbClr val="002060"/>
                </a:solidFill>
                <a:latin typeface="Times New Roman" panose="02020603050405020304" pitchFamily="18" charset="0"/>
              </a:rPr>
              <a:t>b)	To identify and assess the potential safety risks, depending on the relevant vehicle conditions such as</a:t>
            </a:r>
            <a:r>
              <a:rPr lang="en-US" altLang="ja-JP" sz="1800" dirty="0">
                <a:solidFill>
                  <a:srgbClr val="002060"/>
                </a:solidFill>
                <a:latin typeface="Times New Roman" panose="02020603050405020304" pitchFamily="18" charset="0"/>
              </a:rPr>
              <a:t>:</a:t>
            </a:r>
          </a:p>
          <a:p>
            <a:pPr marL="457200" marR="11340" lvl="1" indent="0" algn="just">
              <a:buNone/>
            </a:pPr>
            <a:r>
              <a:rPr lang="en-US" sz="1800" dirty="0">
                <a:solidFill>
                  <a:srgbClr val="002060"/>
                </a:solidFill>
                <a:latin typeface="Times New Roman" panose="02020603050405020304" pitchFamily="18" charset="0"/>
              </a:rPr>
              <a:t>	(</a:t>
            </a:r>
            <a:r>
              <a:rPr lang="en-US" sz="1800" dirty="0" err="1">
                <a:solidFill>
                  <a:srgbClr val="002060"/>
                </a:solidFill>
                <a:latin typeface="Times New Roman" panose="02020603050405020304" pitchFamily="18" charset="0"/>
              </a:rPr>
              <a:t>i</a:t>
            </a:r>
            <a:r>
              <a:rPr lang="en-US" sz="1800" dirty="0">
                <a:solidFill>
                  <a:srgbClr val="002060"/>
                </a:solidFill>
                <a:latin typeface="Times New Roman" panose="02020603050405020304" pitchFamily="18" charset="0"/>
              </a:rPr>
              <a:t>)	in normal use, in active driving possible mode </a:t>
            </a:r>
            <a:r>
              <a:rPr lang="en-US" sz="1800" dirty="0">
                <a:solidFill>
                  <a:srgbClr val="FF0000"/>
                </a:solidFill>
                <a:latin typeface="Times New Roman" panose="02020603050405020304" pitchFamily="18" charset="0"/>
              </a:rPr>
              <a:t>and parking</a:t>
            </a:r>
            <a:r>
              <a:rPr lang="en-US" altLang="ja-JP" sz="1800" dirty="0">
                <a:solidFill>
                  <a:srgbClr val="002060"/>
                </a:solidFill>
                <a:latin typeface="Times New Roman" panose="02020603050405020304" pitchFamily="18" charset="0"/>
              </a:rPr>
              <a:t>;</a:t>
            </a:r>
          </a:p>
          <a:p>
            <a:pPr marL="457200" marR="11340" lvl="1" indent="0" algn="just">
              <a:buNone/>
            </a:pPr>
            <a:r>
              <a:rPr lang="en-US" sz="1800" dirty="0">
                <a:solidFill>
                  <a:srgbClr val="002060"/>
                </a:solidFill>
                <a:latin typeface="Times New Roman" panose="02020603050405020304" pitchFamily="18" charset="0"/>
              </a:rPr>
              <a:t>	(ii)	in normal use, during external charging/feeding</a:t>
            </a:r>
            <a:r>
              <a:rPr lang="en-US" altLang="ja-JP" sz="1800" dirty="0">
                <a:solidFill>
                  <a:srgbClr val="002060"/>
                </a:solidFill>
                <a:latin typeface="Times New Roman" panose="02020603050405020304" pitchFamily="18" charset="0"/>
              </a:rPr>
              <a:t>;</a:t>
            </a:r>
          </a:p>
          <a:p>
            <a:pPr marL="457200" marR="11340" lvl="1" indent="0" algn="just">
              <a:buNone/>
            </a:pPr>
            <a:r>
              <a:rPr lang="en-US" sz="1800" dirty="0">
                <a:solidFill>
                  <a:srgbClr val="002060"/>
                </a:solidFill>
                <a:latin typeface="Times New Roman" panose="02020603050405020304" pitchFamily="18" charset="0"/>
              </a:rPr>
              <a:t>	(iii)	in an accident (during and post-crash</a:t>
            </a:r>
            <a:r>
              <a:rPr lang="en-US" altLang="ja-JP" sz="1800" dirty="0">
                <a:solidFill>
                  <a:srgbClr val="002060"/>
                </a:solidFill>
                <a:latin typeface="Times New Roman" panose="02020603050405020304" pitchFamily="18" charset="0"/>
              </a:rPr>
              <a:t>).”</a:t>
            </a:r>
            <a:endParaRPr lang="en-US" dirty="0">
              <a:solidFill>
                <a:srgbClr val="002060"/>
              </a:solidFill>
            </a:endParaRPr>
          </a:p>
          <a:p>
            <a:pPr marL="0" indent="0">
              <a:buNone/>
            </a:pPr>
            <a:r>
              <a:rPr lang="en-US" dirty="0"/>
              <a:t>A. Does “parking” imply that the vehicle is off?</a:t>
            </a:r>
          </a:p>
          <a:p>
            <a:endParaRPr lang="en-US" sz="1100" dirty="0"/>
          </a:p>
          <a:p>
            <a:pPr marL="0" indent="0">
              <a:buNone/>
            </a:pPr>
            <a:r>
              <a:rPr lang="en-US" sz="1800" dirty="0">
                <a:latin typeface="Times New Roman" panose="02020603050405020304" pitchFamily="18" charset="0"/>
              </a:rPr>
              <a:t>Section 5.4.12. Thermal propagation, does not specify the vehicle mode at which tests need to be conducted.</a:t>
            </a:r>
          </a:p>
          <a:p>
            <a:pPr marL="0" indent="0">
              <a:buNone/>
            </a:pPr>
            <a:r>
              <a:rPr lang="en-US" dirty="0"/>
              <a:t>B. Should testing be conducted in both “</a:t>
            </a:r>
            <a:r>
              <a:rPr lang="en-US" dirty="0">
                <a:solidFill>
                  <a:srgbClr val="002060"/>
                </a:solidFill>
              </a:rPr>
              <a:t>active driving possible mode and parking</a:t>
            </a:r>
            <a:r>
              <a:rPr lang="en-US" dirty="0"/>
              <a:t>”?</a:t>
            </a:r>
          </a:p>
          <a:p>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3</a:t>
            </a:fld>
            <a:endParaRPr lang="en-CA"/>
          </a:p>
        </p:txBody>
      </p:sp>
    </p:spTree>
    <p:extLst>
      <p:ext uri="{BB962C8B-B14F-4D97-AF65-F5344CB8AC3E}">
        <p14:creationId xmlns:p14="http://schemas.microsoft.com/office/powerpoint/2010/main" val="2594490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46147"/>
            <a:ext cx="7886700" cy="1325563"/>
          </a:xfrm>
        </p:spPr>
        <p:txBody>
          <a:bodyPr>
            <a:normAutofit fontScale="90000"/>
          </a:bodyPr>
          <a:lstStyle/>
          <a:p>
            <a:r>
              <a:rPr lang="en-US" dirty="0"/>
              <a:t>2. Pass/Fail Criteria - External Warning</a:t>
            </a:r>
            <a:br>
              <a:rPr lang="en-US" dirty="0"/>
            </a:br>
            <a:endParaRPr lang="en-US" dirty="0"/>
          </a:p>
        </p:txBody>
      </p:sp>
      <p:sp>
        <p:nvSpPr>
          <p:cNvPr id="3" name="Content Placeholder 2"/>
          <p:cNvSpPr>
            <a:spLocks noGrp="1"/>
          </p:cNvSpPr>
          <p:nvPr>
            <p:ph idx="1"/>
          </p:nvPr>
        </p:nvSpPr>
        <p:spPr/>
        <p:txBody>
          <a:bodyPr>
            <a:normAutofit/>
          </a:bodyPr>
          <a:lstStyle/>
          <a:p>
            <a:pPr marL="0" marR="11340" indent="0" algn="just">
              <a:buNone/>
            </a:pPr>
            <a:r>
              <a:rPr lang="en-GB" sz="2000" dirty="0">
                <a:solidFill>
                  <a:srgbClr val="002060"/>
                </a:solidFill>
                <a:latin typeface="Times New Roman" panose="02020603050405020304" pitchFamily="18" charset="0"/>
              </a:rPr>
              <a:t>“5.4.12.	Thermal propagation</a:t>
            </a:r>
            <a:r>
              <a:rPr lang="en-GB" altLang="ja-JP" sz="2000" dirty="0">
                <a:solidFill>
                  <a:srgbClr val="002060"/>
                </a:solidFill>
                <a:latin typeface="Times New Roman" panose="02020603050405020304" pitchFamily="18" charset="0"/>
              </a:rPr>
              <a:t>.</a:t>
            </a:r>
          </a:p>
          <a:p>
            <a:pPr marL="0" indent="0">
              <a:buNone/>
            </a:pPr>
            <a:r>
              <a:rPr lang="en-US" sz="2000" dirty="0">
                <a:solidFill>
                  <a:srgbClr val="002060"/>
                </a:solidFill>
                <a:latin typeface="Times New Roman" panose="02020603050405020304" pitchFamily="18" charset="0"/>
              </a:rPr>
              <a:t>For the vehicles equipped with a REESS containing flammable electrolyte, the vehicle occupants </a:t>
            </a:r>
            <a:r>
              <a:rPr lang="en-US" sz="2000" dirty="0">
                <a:solidFill>
                  <a:srgbClr val="FF0000"/>
                </a:solidFill>
                <a:latin typeface="Times New Roman" panose="02020603050405020304" pitchFamily="18" charset="0"/>
              </a:rPr>
              <a:t>and those in close proximity to the vehicle</a:t>
            </a:r>
            <a:r>
              <a:rPr lang="en-US" sz="2000" dirty="0">
                <a:latin typeface="Times New Roman" panose="02020603050405020304" pitchFamily="18" charset="0"/>
              </a:rPr>
              <a:t> </a:t>
            </a:r>
            <a:r>
              <a:rPr lang="en-US" sz="2000" dirty="0">
                <a:solidFill>
                  <a:srgbClr val="002060"/>
                </a:solidFill>
                <a:latin typeface="Times New Roman" panose="02020603050405020304" pitchFamily="18" charset="0"/>
              </a:rPr>
              <a:t>shall not be exposed to any hazardous environment caused by thermal propagation…”</a:t>
            </a:r>
          </a:p>
          <a:p>
            <a:pPr marL="0" indent="0">
              <a:buNone/>
            </a:pPr>
            <a:r>
              <a:rPr lang="en-US" sz="2000" dirty="0">
                <a:latin typeface="Times New Roman" panose="02020603050405020304" pitchFamily="18" charset="0"/>
              </a:rPr>
              <a:t>Current requirements only target a </a:t>
            </a:r>
            <a:r>
              <a:rPr lang="en-US" sz="2000" dirty="0">
                <a:solidFill>
                  <a:srgbClr val="002060"/>
                </a:solidFill>
                <a:latin typeface="Times New Roman" panose="02020603050405020304" pitchFamily="18" charset="0"/>
              </a:rPr>
              <a:t>“situation inside the passenger compartment”</a:t>
            </a:r>
          </a:p>
          <a:p>
            <a:endParaRPr lang="en-US" sz="3600" dirty="0">
              <a:latin typeface="Times New Roman" panose="02020603050405020304" pitchFamily="18" charset="0"/>
            </a:endParaRPr>
          </a:p>
          <a:p>
            <a:pPr marL="0" indent="0">
              <a:buNone/>
            </a:pPr>
            <a:r>
              <a:rPr lang="en-US" dirty="0">
                <a:latin typeface="Times New Roman" panose="02020603050405020304" pitchFamily="18" charset="0"/>
              </a:rPr>
              <a:t>C. Should an external warning be a requirement?</a:t>
            </a:r>
            <a:endParaRPr lang="en-US" sz="5400" dirty="0"/>
          </a:p>
          <a:p>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4</a:t>
            </a:fld>
            <a:endParaRPr lang="en-CA"/>
          </a:p>
        </p:txBody>
      </p:sp>
    </p:spTree>
    <p:extLst>
      <p:ext uri="{BB962C8B-B14F-4D97-AF65-F5344CB8AC3E}">
        <p14:creationId xmlns:p14="http://schemas.microsoft.com/office/powerpoint/2010/main" val="3820929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Vehicle vs </a:t>
            </a:r>
            <a:r>
              <a:rPr lang="en-US" dirty="0"/>
              <a:t>Component Level </a:t>
            </a:r>
            <a:r>
              <a:rPr lang="en-US" dirty="0" smtClean="0"/>
              <a:t>Equivalency</a:t>
            </a:r>
            <a:endParaRPr lang="en-US" dirty="0"/>
          </a:p>
        </p:txBody>
      </p:sp>
      <p:sp>
        <p:nvSpPr>
          <p:cNvPr id="3" name="Content Placeholder 2"/>
          <p:cNvSpPr>
            <a:spLocks noGrp="1"/>
          </p:cNvSpPr>
          <p:nvPr>
            <p:ph idx="1"/>
          </p:nvPr>
        </p:nvSpPr>
        <p:spPr/>
        <p:txBody>
          <a:bodyPr/>
          <a:lstStyle/>
          <a:p>
            <a:pPr marL="0" indent="0">
              <a:buNone/>
            </a:pPr>
            <a:r>
              <a:rPr lang="en-US" sz="2000" dirty="0" smtClean="0">
                <a:solidFill>
                  <a:srgbClr val="002060"/>
                </a:solidFill>
                <a:latin typeface="Times New Roman" panose="02020603050405020304" pitchFamily="18" charset="0"/>
              </a:rPr>
              <a:t>“5.4.12.1. The </a:t>
            </a:r>
            <a:r>
              <a:rPr lang="en-US" sz="2000" dirty="0">
                <a:solidFill>
                  <a:srgbClr val="002060"/>
                </a:solidFill>
                <a:latin typeface="Times New Roman" panose="02020603050405020304" pitchFamily="18" charset="0"/>
              </a:rPr>
              <a:t>vehicle shall provide an advance warning indication </a:t>
            </a:r>
            <a:r>
              <a:rPr lang="en-US" sz="2000" dirty="0">
                <a:solidFill>
                  <a:srgbClr val="FF0000"/>
                </a:solidFill>
                <a:latin typeface="Times New Roman" panose="02020603050405020304" pitchFamily="18" charset="0"/>
              </a:rPr>
              <a:t>to allow egress or 5 minutes prior to the presence of a hazardous situation</a:t>
            </a:r>
            <a:r>
              <a:rPr lang="en-US" sz="2000" dirty="0">
                <a:latin typeface="Times New Roman" panose="02020603050405020304" pitchFamily="18" charset="0"/>
              </a:rPr>
              <a:t> </a:t>
            </a:r>
            <a:r>
              <a:rPr lang="en-US" sz="2000" dirty="0">
                <a:solidFill>
                  <a:srgbClr val="002060"/>
                </a:solidFill>
                <a:latin typeface="Times New Roman" panose="02020603050405020304" pitchFamily="18" charset="0"/>
              </a:rPr>
              <a:t>inside the passenger compartment caused by thermal </a:t>
            </a:r>
            <a:r>
              <a:rPr lang="en-US" sz="2000" dirty="0" smtClean="0">
                <a:solidFill>
                  <a:srgbClr val="002060"/>
                </a:solidFill>
                <a:latin typeface="Times New Roman" panose="02020603050405020304" pitchFamily="18" charset="0"/>
              </a:rPr>
              <a:t>propagation …”</a:t>
            </a:r>
            <a:endParaRPr lang="en-US" sz="2000" dirty="0">
              <a:solidFill>
                <a:srgbClr val="002060"/>
              </a:solidFill>
            </a:endParaRPr>
          </a:p>
          <a:p>
            <a:pPr marL="0" indent="0">
              <a:buNone/>
            </a:pPr>
            <a:endParaRPr lang="en-US" sz="2000" dirty="0"/>
          </a:p>
          <a:p>
            <a:pPr marL="0" indent="0">
              <a:buNone/>
            </a:pPr>
            <a:r>
              <a:rPr lang="en-US" dirty="0"/>
              <a:t>D. How can a warning and egress time be demonstrated at a component level?</a:t>
            </a:r>
          </a:p>
          <a:p>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5</a:t>
            </a:fld>
            <a:endParaRPr lang="en-CA"/>
          </a:p>
        </p:txBody>
      </p:sp>
    </p:spTree>
    <p:extLst>
      <p:ext uri="{BB962C8B-B14F-4D97-AF65-F5344CB8AC3E}">
        <p14:creationId xmlns:p14="http://schemas.microsoft.com/office/powerpoint/2010/main" val="4196376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Early </a:t>
            </a:r>
            <a:r>
              <a:rPr lang="en-US" dirty="0"/>
              <a:t>Detection</a:t>
            </a:r>
          </a:p>
        </p:txBody>
      </p:sp>
      <p:sp>
        <p:nvSpPr>
          <p:cNvPr id="3" name="Content Placeholder 2"/>
          <p:cNvSpPr>
            <a:spLocks noGrp="1"/>
          </p:cNvSpPr>
          <p:nvPr>
            <p:ph idx="1"/>
          </p:nvPr>
        </p:nvSpPr>
        <p:spPr/>
        <p:txBody>
          <a:bodyPr>
            <a:normAutofit fontScale="92500"/>
          </a:bodyPr>
          <a:lstStyle/>
          <a:p>
            <a:pPr marL="0" marR="11340" indent="0" algn="just">
              <a:buNone/>
            </a:pPr>
            <a:r>
              <a:rPr lang="en-GB" sz="2000" dirty="0">
                <a:solidFill>
                  <a:srgbClr val="002060"/>
                </a:solidFill>
                <a:latin typeface="Times New Roman" panose="02020603050405020304" pitchFamily="18" charset="0"/>
              </a:rPr>
              <a:t>“5.4.12.	Thermal propagation</a:t>
            </a:r>
            <a:r>
              <a:rPr lang="en-GB" altLang="ja-JP" sz="2000" dirty="0">
                <a:solidFill>
                  <a:srgbClr val="002060"/>
                </a:solidFill>
                <a:latin typeface="Times New Roman" panose="02020603050405020304" pitchFamily="18" charset="0"/>
              </a:rPr>
              <a:t>.</a:t>
            </a:r>
          </a:p>
          <a:p>
            <a:pPr marL="0" indent="0">
              <a:buNone/>
            </a:pPr>
            <a:r>
              <a:rPr lang="en-US" sz="2000" dirty="0">
                <a:solidFill>
                  <a:srgbClr val="002060"/>
                </a:solidFill>
                <a:latin typeface="Times New Roman" panose="02020603050405020304" pitchFamily="18" charset="0"/>
              </a:rPr>
              <a:t>For the vehicles equipped with a REESS containing flammable electrolyte, the vehicle occupants and those in close proximity to the vehicle shall not be exposed to any hazardous environment</a:t>
            </a:r>
            <a:r>
              <a:rPr lang="en-US" sz="2000" dirty="0">
                <a:solidFill>
                  <a:srgbClr val="FF0000"/>
                </a:solidFill>
                <a:latin typeface="Times New Roman" panose="02020603050405020304" pitchFamily="18" charset="0"/>
              </a:rPr>
              <a:t> caused by thermal propagation which is triggered by </a:t>
            </a:r>
            <a:r>
              <a:rPr lang="en-GB" sz="2000" dirty="0">
                <a:solidFill>
                  <a:srgbClr val="FF0000"/>
                </a:solidFill>
                <a:latin typeface="Times New Roman" panose="02020603050405020304" pitchFamily="18" charset="0"/>
              </a:rPr>
              <a:t>an internal short circuit leading to a</a:t>
            </a:r>
            <a:r>
              <a:rPr lang="en-US" sz="2000" dirty="0">
                <a:solidFill>
                  <a:srgbClr val="002060"/>
                </a:solidFill>
                <a:latin typeface="Times New Roman" panose="02020603050405020304" pitchFamily="18" charset="0"/>
              </a:rPr>
              <a:t> </a:t>
            </a:r>
            <a:r>
              <a:rPr lang="en-US" sz="2000" dirty="0">
                <a:solidFill>
                  <a:srgbClr val="FF0000"/>
                </a:solidFill>
                <a:latin typeface="Times New Roman" panose="02020603050405020304" pitchFamily="18" charset="0"/>
              </a:rPr>
              <a:t>single cell thermal runaway</a:t>
            </a:r>
            <a:r>
              <a:rPr lang="en-US" sz="2000" dirty="0">
                <a:solidFill>
                  <a:srgbClr val="002060"/>
                </a:solidFill>
                <a:latin typeface="Times New Roman" panose="02020603050405020304" pitchFamily="18" charset="0"/>
              </a:rPr>
              <a:t>.”</a:t>
            </a:r>
            <a:r>
              <a:rPr lang="en-US" sz="2000" dirty="0">
                <a:latin typeface="Times New Roman" panose="02020603050405020304" pitchFamily="18" charset="0"/>
              </a:rPr>
              <a:t> </a:t>
            </a:r>
          </a:p>
          <a:p>
            <a:pPr marL="0" indent="0">
              <a:buNone/>
            </a:pPr>
            <a:r>
              <a:rPr lang="en-US" sz="2000" dirty="0" smtClean="0">
                <a:latin typeface="Times New Roman" panose="02020603050405020304" pitchFamily="18" charset="0"/>
              </a:rPr>
              <a:t>As written in GTR 20, c</a:t>
            </a:r>
            <a:r>
              <a:rPr lang="en-US" sz="2000" dirty="0" smtClean="0">
                <a:latin typeface="Times New Roman" panose="02020603050405020304" pitchFamily="18" charset="0"/>
              </a:rPr>
              <a:t>urrent </a:t>
            </a:r>
            <a:r>
              <a:rPr lang="en-US" sz="2000" dirty="0">
                <a:latin typeface="Times New Roman" panose="02020603050405020304" pitchFamily="18" charset="0"/>
              </a:rPr>
              <a:t>requirements do not allow for early </a:t>
            </a:r>
            <a:r>
              <a:rPr lang="en-US" sz="2000" dirty="0" smtClean="0">
                <a:latin typeface="Times New Roman" panose="02020603050405020304" pitchFamily="18" charset="0"/>
              </a:rPr>
              <a:t>detection. </a:t>
            </a:r>
            <a:endParaRPr lang="en-US" sz="2000" dirty="0" smtClean="0"/>
          </a:p>
          <a:p>
            <a:pPr marL="0" indent="0">
              <a:buNone/>
            </a:pPr>
            <a:r>
              <a:rPr lang="en-US" dirty="0" smtClean="0"/>
              <a:t>E. Do we have sufficient information to regulate this technology within our existing mandate?</a:t>
            </a:r>
          </a:p>
          <a:p>
            <a:pPr marL="0" indent="0">
              <a:buNone/>
            </a:pPr>
            <a:endParaRPr lang="en-US" dirty="0"/>
          </a:p>
          <a:p>
            <a:pPr marL="0" indent="0">
              <a:buNone/>
            </a:pPr>
            <a:r>
              <a:rPr lang="en-US" dirty="0"/>
              <a:t>F. </a:t>
            </a:r>
            <a:r>
              <a:rPr lang="en-US" dirty="0" smtClean="0"/>
              <a:t>How can </a:t>
            </a:r>
            <a:r>
              <a:rPr lang="en-US" dirty="0"/>
              <a:t>early detection be verified in a regulation? </a:t>
            </a:r>
          </a:p>
          <a:p>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6</a:t>
            </a:fld>
            <a:endParaRPr lang="en-CA"/>
          </a:p>
        </p:txBody>
      </p:sp>
    </p:spTree>
    <p:extLst>
      <p:ext uri="{BB962C8B-B14F-4D97-AF65-F5344CB8AC3E}">
        <p14:creationId xmlns:p14="http://schemas.microsoft.com/office/powerpoint/2010/main" val="1804754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CEB95A-C6D0-8648-B476-6E68FAD2C4DD}"/>
              </a:ext>
            </a:extLst>
          </p:cNvPr>
          <p:cNvSpPr>
            <a:spLocks noGrp="1"/>
          </p:cNvSpPr>
          <p:nvPr>
            <p:ph type="title"/>
          </p:nvPr>
        </p:nvSpPr>
        <p:spPr/>
        <p:txBody>
          <a:bodyPr/>
          <a:lstStyle/>
          <a:p>
            <a:r>
              <a:rPr lang="en-US" dirty="0" smtClean="0"/>
              <a:t>5. Method</a:t>
            </a:r>
            <a:endParaRPr lang="en-CA" dirty="0"/>
          </a:p>
        </p:txBody>
      </p:sp>
      <p:sp>
        <p:nvSpPr>
          <p:cNvPr id="3" name="Content Placeholder 2">
            <a:extLst>
              <a:ext uri="{FF2B5EF4-FFF2-40B4-BE49-F238E27FC236}">
                <a16:creationId xmlns:a16="http://schemas.microsoft.com/office/drawing/2014/main" xmlns="" id="{6187A12D-C220-054C-B5E1-791850B88751}"/>
              </a:ext>
            </a:extLst>
          </p:cNvPr>
          <p:cNvSpPr>
            <a:spLocks noGrp="1"/>
          </p:cNvSpPr>
          <p:nvPr>
            <p:ph idx="1"/>
          </p:nvPr>
        </p:nvSpPr>
        <p:spPr/>
        <p:txBody>
          <a:bodyPr/>
          <a:lstStyle/>
          <a:p>
            <a:pPr marL="0" indent="0">
              <a:buNone/>
            </a:pPr>
            <a:r>
              <a:rPr lang="en-US" dirty="0" smtClean="0"/>
              <a:t>G. Is </a:t>
            </a:r>
            <a:r>
              <a:rPr lang="en-US" dirty="0"/>
              <a:t>the documentation method in GTR 20 </a:t>
            </a:r>
            <a:r>
              <a:rPr lang="en-US" dirty="0" smtClean="0"/>
              <a:t>enforceable and how would it be enforced under self certification and type approval?</a:t>
            </a:r>
            <a:endParaRPr lang="en-US" dirty="0"/>
          </a:p>
          <a:p>
            <a:endParaRPr lang="en-CA" dirty="0"/>
          </a:p>
        </p:txBody>
      </p:sp>
      <p:sp>
        <p:nvSpPr>
          <p:cNvPr id="4" name="Date Placeholder 3">
            <a:extLst>
              <a:ext uri="{FF2B5EF4-FFF2-40B4-BE49-F238E27FC236}">
                <a16:creationId xmlns:a16="http://schemas.microsoft.com/office/drawing/2014/main" xmlns="" id="{CF28323E-F94A-9743-8425-402A9464BCD2}"/>
              </a:ext>
            </a:extLst>
          </p:cNvPr>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a:extLst>
              <a:ext uri="{FF2B5EF4-FFF2-40B4-BE49-F238E27FC236}">
                <a16:creationId xmlns:a16="http://schemas.microsoft.com/office/drawing/2014/main" xmlns="" id="{ABDBFE72-037F-DA43-85CA-24454456A9AC}"/>
              </a:ext>
            </a:extLst>
          </p:cNvPr>
          <p:cNvSpPr>
            <a:spLocks noGrp="1"/>
          </p:cNvSpPr>
          <p:nvPr>
            <p:ph type="sldNum" sz="quarter" idx="12"/>
          </p:nvPr>
        </p:nvSpPr>
        <p:spPr/>
        <p:txBody>
          <a:bodyPr/>
          <a:lstStyle/>
          <a:p>
            <a:fld id="{A57062CF-B080-3646-86CE-F9C2886B328D}" type="slidenum">
              <a:rPr lang="en-CA" smtClean="0"/>
              <a:t>7</a:t>
            </a:fld>
            <a:endParaRPr lang="en-CA"/>
          </a:p>
        </p:txBody>
      </p:sp>
    </p:spTree>
    <p:extLst>
      <p:ext uri="{BB962C8B-B14F-4D97-AF65-F5344CB8AC3E}">
        <p14:creationId xmlns:p14="http://schemas.microsoft.com/office/powerpoint/2010/main" val="4191273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7583"/>
            <a:ext cx="7886700" cy="1325563"/>
          </a:xfrm>
        </p:spPr>
        <p:txBody>
          <a:bodyPr/>
          <a:lstStyle/>
          <a:p>
            <a:r>
              <a:rPr lang="en-CA" dirty="0" smtClean="0"/>
              <a:t>Canadian Thoughts</a:t>
            </a:r>
            <a:endParaRPr lang="en-US" dirty="0"/>
          </a:p>
        </p:txBody>
      </p:sp>
      <p:sp>
        <p:nvSpPr>
          <p:cNvPr id="3" name="Content Placeholder 2"/>
          <p:cNvSpPr>
            <a:spLocks noGrp="1"/>
          </p:cNvSpPr>
          <p:nvPr>
            <p:ph idx="1"/>
          </p:nvPr>
        </p:nvSpPr>
        <p:spPr>
          <a:xfrm>
            <a:off x="288235" y="1336159"/>
            <a:ext cx="8227115" cy="5891350"/>
          </a:xfrm>
        </p:spPr>
        <p:txBody>
          <a:bodyPr>
            <a:noAutofit/>
          </a:bodyPr>
          <a:lstStyle/>
          <a:p>
            <a:pPr marL="0" indent="0">
              <a:buNone/>
            </a:pPr>
            <a:r>
              <a:rPr lang="en-US" sz="1400" b="1" dirty="0" smtClean="0"/>
              <a:t>A. Does </a:t>
            </a:r>
            <a:r>
              <a:rPr lang="en-US" sz="1400" b="1" dirty="0"/>
              <a:t>“parking” imply that the vehicle is off</a:t>
            </a:r>
            <a:r>
              <a:rPr lang="en-US" sz="1400" b="1" dirty="0" smtClean="0"/>
              <a:t>?</a:t>
            </a:r>
            <a:endParaRPr lang="en-US" sz="1400" b="1" dirty="0"/>
          </a:p>
          <a:p>
            <a:pPr marL="0" indent="0">
              <a:buNone/>
            </a:pPr>
            <a:r>
              <a:rPr lang="en-US" sz="1400" dirty="0"/>
              <a:t>We have seen recommendations in the field that suggest parking outside in open space to minimize damage from potential TR event. This would be a vehicle off situation, we think this could be a very stringent test that will require an advanced monitoring system that will benefit bystanders, infrastructure and vehicle owner. It could be more important than a vehicle “on” test.   </a:t>
            </a:r>
          </a:p>
          <a:p>
            <a:pPr marL="0" indent="0">
              <a:buNone/>
            </a:pPr>
            <a:r>
              <a:rPr lang="en-US" sz="1400" b="1" dirty="0"/>
              <a:t>B. Should testing be conducted in both “</a:t>
            </a:r>
            <a:r>
              <a:rPr lang="en-US" sz="1400" b="1" dirty="0">
                <a:solidFill>
                  <a:srgbClr val="002060"/>
                </a:solidFill>
              </a:rPr>
              <a:t>active driving possible mode and parking</a:t>
            </a:r>
            <a:r>
              <a:rPr lang="en-US" sz="1400" b="1" dirty="0" smtClean="0"/>
              <a:t>”?</a:t>
            </a:r>
            <a:endParaRPr lang="en-US" sz="1400" b="1" dirty="0"/>
          </a:p>
          <a:p>
            <a:pPr marL="0" indent="0">
              <a:buNone/>
            </a:pPr>
            <a:r>
              <a:rPr lang="en-US" sz="1400" dirty="0"/>
              <a:t>Need to specify whether drive mode engaged or not. We think testing under active mode is a different test than non-active mode and the key parameters are different. Most can be confirmed by testing in non-active mode (e-</a:t>
            </a:r>
            <a:r>
              <a:rPr lang="en-US" sz="1400" dirty="0" err="1"/>
              <a:t>gress</a:t>
            </a:r>
            <a:r>
              <a:rPr lang="en-US" sz="1400" dirty="0"/>
              <a:t> time, internal warnings to occupants) except whether drive mode is disengaged (is this required</a:t>
            </a:r>
            <a:r>
              <a:rPr lang="en-US" sz="1400" dirty="0" smtClean="0"/>
              <a:t>?)</a:t>
            </a:r>
          </a:p>
          <a:p>
            <a:pPr marL="0" marR="11340" indent="0" algn="just">
              <a:buNone/>
            </a:pPr>
            <a:r>
              <a:rPr lang="en-US" sz="1400" b="1" dirty="0"/>
              <a:t>C. Should an external warning be a requirement</a:t>
            </a:r>
            <a:r>
              <a:rPr lang="en-US" sz="1400" b="1" dirty="0" smtClean="0"/>
              <a:t>?</a:t>
            </a:r>
            <a:endParaRPr lang="en-US" sz="1400" b="1" dirty="0"/>
          </a:p>
          <a:p>
            <a:pPr marL="0" marR="11340" indent="0" algn="just">
              <a:buNone/>
            </a:pPr>
            <a:r>
              <a:rPr lang="en-US" sz="1400" dirty="0"/>
              <a:t>We feel that an audible external warning is a minimum response to a serious thermal event when in non-active mode. Ideally, there is an early warning detection or safety system design that does not permit serious event, in this case the vehicle must be disabled </a:t>
            </a:r>
            <a:r>
              <a:rPr lang="en-US" sz="1400" dirty="0" smtClean="0"/>
              <a:t>and </a:t>
            </a:r>
            <a:r>
              <a:rPr lang="en-US" sz="1400" dirty="0"/>
              <a:t>notification to driver provided</a:t>
            </a:r>
            <a:r>
              <a:rPr lang="en-US" sz="1400" dirty="0" smtClean="0"/>
              <a:t>. If a serious thermal event does occur could existing warning systems such as those required in UN R. 116/ FMVSS 114/CMVSS 114 be utilized?</a:t>
            </a:r>
            <a:endParaRPr lang="en-US" sz="1400" dirty="0"/>
          </a:p>
          <a:p>
            <a:pPr marL="0" indent="0">
              <a:buNone/>
            </a:pPr>
            <a:r>
              <a:rPr lang="en-US" sz="1400" b="1" dirty="0"/>
              <a:t>D. How can a warning and egress time be demonstrated at a component level</a:t>
            </a:r>
            <a:r>
              <a:rPr lang="en-US" sz="1400" b="1" dirty="0" smtClean="0"/>
              <a:t>?</a:t>
            </a:r>
            <a:endParaRPr lang="en-US" sz="1400" b="1" dirty="0"/>
          </a:p>
          <a:p>
            <a:pPr marL="0" indent="0">
              <a:buNone/>
            </a:pPr>
            <a:r>
              <a:rPr lang="en-US" sz="1400" dirty="0"/>
              <a:t>In our experience there is no substitute for a vehicle level test for TR testing. It is the most representative of in-situ conditions and does not need replication of any system to predict full system </a:t>
            </a:r>
            <a:r>
              <a:rPr lang="en-US" sz="1400" dirty="0" smtClean="0"/>
              <a:t>response. A </a:t>
            </a:r>
            <a:r>
              <a:rPr lang="en-US" sz="1400" dirty="0"/>
              <a:t>component level test helps in the design process, but is </a:t>
            </a:r>
            <a:r>
              <a:rPr lang="en-US" sz="1400" dirty="0" smtClean="0"/>
              <a:t>not a </a:t>
            </a:r>
            <a:r>
              <a:rPr lang="en-US" sz="1400" dirty="0"/>
              <a:t>substitute for a vehicle level test. In fact, many of these component level tests could very well be design restrictive when the system level response at the vehicle level is not considered</a:t>
            </a:r>
            <a:r>
              <a:rPr lang="en-US" sz="1400" dirty="0" smtClean="0"/>
              <a:t>.</a:t>
            </a:r>
            <a:endParaRPr lang="en-US" sz="1400" dirty="0"/>
          </a:p>
        </p:txBody>
      </p:sp>
      <p:sp>
        <p:nvSpPr>
          <p:cNvPr id="5" name="Slide Number Placeholder 4"/>
          <p:cNvSpPr>
            <a:spLocks noGrp="1"/>
          </p:cNvSpPr>
          <p:nvPr>
            <p:ph type="sldNum" sz="quarter" idx="12"/>
          </p:nvPr>
        </p:nvSpPr>
        <p:spPr/>
        <p:txBody>
          <a:bodyPr/>
          <a:lstStyle/>
          <a:p>
            <a:fld id="{A57062CF-B080-3646-86CE-F9C2886B328D}" type="slidenum">
              <a:rPr lang="en-CA" smtClean="0"/>
              <a:t>8</a:t>
            </a:fld>
            <a:endParaRPr lang="en-CA"/>
          </a:p>
        </p:txBody>
      </p:sp>
    </p:spTree>
    <p:extLst>
      <p:ext uri="{BB962C8B-B14F-4D97-AF65-F5344CB8AC3E}">
        <p14:creationId xmlns:p14="http://schemas.microsoft.com/office/powerpoint/2010/main" val="3361053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Canadian Thoughts</a:t>
            </a:r>
            <a:endParaRPr lang="en-US" dirty="0"/>
          </a:p>
        </p:txBody>
      </p:sp>
      <p:sp>
        <p:nvSpPr>
          <p:cNvPr id="3" name="Content Placeholder 2"/>
          <p:cNvSpPr>
            <a:spLocks noGrp="1"/>
          </p:cNvSpPr>
          <p:nvPr>
            <p:ph idx="1"/>
          </p:nvPr>
        </p:nvSpPr>
        <p:spPr/>
        <p:txBody>
          <a:bodyPr>
            <a:normAutofit fontScale="47500" lnSpcReduction="20000"/>
          </a:bodyPr>
          <a:lstStyle/>
          <a:p>
            <a:pPr marL="0" marR="11340" indent="0" algn="just">
              <a:buNone/>
            </a:pPr>
            <a:r>
              <a:rPr lang="en-US" b="1" dirty="0"/>
              <a:t>E. Do we have sufficient information to regulate this technology within our existing mandate? / F. </a:t>
            </a:r>
            <a:r>
              <a:rPr lang="en-US" b="1" dirty="0" smtClean="0"/>
              <a:t>How can </a:t>
            </a:r>
            <a:r>
              <a:rPr lang="en-US" b="1" dirty="0"/>
              <a:t>early detection be verified in a regulation? </a:t>
            </a:r>
          </a:p>
          <a:p>
            <a:pPr marL="0" indent="0">
              <a:buNone/>
            </a:pPr>
            <a:r>
              <a:rPr lang="en-US" dirty="0"/>
              <a:t>The main issue for us is validation of these technologies. Current TR tests are designed to initiate TR rapidly to minimize interferences with other system level parameters not related to safety. Validation of any early warning system is not trivial and would require significant effort in understanding every OEMs BMS system, which is not practical.</a:t>
            </a:r>
          </a:p>
          <a:p>
            <a:pPr marL="0" indent="0">
              <a:buNone/>
            </a:pPr>
            <a:r>
              <a:rPr lang="en-US" dirty="0"/>
              <a:t>OICA proposed text in EVS20-E1TP-0100 to amend section 5.4.12.2.1 to include text that would allow for early detection. </a:t>
            </a:r>
            <a:r>
              <a:rPr lang="en-CA" dirty="0"/>
              <a:t>This proposal would be insufficient as the requirements under 5.4.12. are targeted at safety measures to mitigate thermal runaway after a single cell thermal runaway has already occurred.</a:t>
            </a:r>
          </a:p>
          <a:p>
            <a:pPr marL="0" indent="0">
              <a:buNone/>
            </a:pPr>
            <a:r>
              <a:rPr lang="en-CA" dirty="0"/>
              <a:t>In principle we fully support the idea of early detection however without a sufficient method of evaluating them at a regulatory level the existing mandate of the Phase 2 may be insufficient to have it included.</a:t>
            </a:r>
            <a:endParaRPr lang="en-US" dirty="0"/>
          </a:p>
          <a:p>
            <a:pPr marL="0" indent="0">
              <a:buNone/>
            </a:pPr>
            <a:r>
              <a:rPr lang="en-US" b="1" dirty="0"/>
              <a:t>G. Is the documentation method in GTR 20 enforceable and how would it be enforced under self certification and type approval?</a:t>
            </a:r>
          </a:p>
          <a:p>
            <a:pPr marL="0" indent="0">
              <a:buNone/>
            </a:pPr>
            <a:r>
              <a:rPr lang="en-US" dirty="0"/>
              <a:t>A documented approach is dependent on tests, modelling and expert opinions on the designed safety strategies. It still needs validation. Depending on the burden of proof an enforcement body intends to apply this could pose a significant burden on manufacturers. If a sufficiently robust test can be validated by an OEM </a:t>
            </a:r>
            <a:r>
              <a:rPr lang="en-US" dirty="0" smtClean="0"/>
              <a:t>that satisfies </a:t>
            </a:r>
            <a:r>
              <a:rPr lang="en-US" dirty="0"/>
              <a:t>the enforcement body, why </a:t>
            </a:r>
            <a:r>
              <a:rPr lang="en-US" dirty="0" smtClean="0"/>
              <a:t>can’t </a:t>
            </a:r>
            <a:r>
              <a:rPr lang="en-US" dirty="0"/>
              <a:t>we just use this validated test as a regulatory requirement?</a:t>
            </a:r>
          </a:p>
          <a:p>
            <a:pPr marL="0" indent="0">
              <a:buNone/>
            </a:pPr>
            <a:r>
              <a:rPr lang="en-CA" dirty="0" smtClean="0"/>
              <a:t>To date, we </a:t>
            </a:r>
            <a:r>
              <a:rPr lang="en-CA" dirty="0"/>
              <a:t>have been unable to assess </a:t>
            </a:r>
            <a:r>
              <a:rPr lang="en-CA" dirty="0" smtClean="0"/>
              <a:t>the documentation method from </a:t>
            </a:r>
            <a:r>
              <a:rPr lang="en-CA" dirty="0"/>
              <a:t>a </a:t>
            </a:r>
            <a:r>
              <a:rPr lang="en-CA" dirty="0" smtClean="0"/>
              <a:t>legal/</a:t>
            </a:r>
            <a:r>
              <a:rPr lang="en-CA" dirty="0" err="1" smtClean="0"/>
              <a:t>enforability</a:t>
            </a:r>
            <a:r>
              <a:rPr lang="en-CA" dirty="0" smtClean="0"/>
              <a:t> </a:t>
            </a:r>
            <a:r>
              <a:rPr lang="en-CA" dirty="0" smtClean="0"/>
              <a:t>standpoint as </a:t>
            </a:r>
            <a:r>
              <a:rPr lang="en-CA" dirty="0"/>
              <a:t>we have not seen examples of what information would actually be </a:t>
            </a:r>
            <a:r>
              <a:rPr lang="en-CA" dirty="0" smtClean="0"/>
              <a:t>provided to enforcement bodies.</a:t>
            </a:r>
            <a:endParaRPr lang="en-US" dirty="0"/>
          </a:p>
          <a:p>
            <a:pPr marL="0" indent="0">
              <a:buNone/>
            </a:pPr>
            <a:endParaRPr lang="en-US" dirty="0"/>
          </a:p>
        </p:txBody>
      </p:sp>
      <p:sp>
        <p:nvSpPr>
          <p:cNvPr id="4" name="Date Placeholder 3"/>
          <p:cNvSpPr>
            <a:spLocks noGrp="1"/>
          </p:cNvSpPr>
          <p:nvPr>
            <p:ph type="dt" sz="half" idx="10"/>
          </p:nvPr>
        </p:nvSpPr>
        <p:spPr/>
        <p:txBody>
          <a:bodyPr/>
          <a:lstStyle/>
          <a:p>
            <a:fld id="{F29DF7D7-652B-F742-ACEA-A623516F5F61}" type="datetime1">
              <a:rPr lang="en-CA" smtClean="0"/>
              <a:t>2021-04-03</a:t>
            </a:fld>
            <a:endParaRPr lang="en-CA"/>
          </a:p>
        </p:txBody>
      </p:sp>
      <p:sp>
        <p:nvSpPr>
          <p:cNvPr id="5" name="Slide Number Placeholder 4"/>
          <p:cNvSpPr>
            <a:spLocks noGrp="1"/>
          </p:cNvSpPr>
          <p:nvPr>
            <p:ph type="sldNum" sz="quarter" idx="12"/>
          </p:nvPr>
        </p:nvSpPr>
        <p:spPr/>
        <p:txBody>
          <a:bodyPr/>
          <a:lstStyle/>
          <a:p>
            <a:fld id="{A57062CF-B080-3646-86CE-F9C2886B328D}" type="slidenum">
              <a:rPr lang="en-CA" smtClean="0"/>
              <a:t>9</a:t>
            </a:fld>
            <a:endParaRPr lang="en-CA"/>
          </a:p>
        </p:txBody>
      </p:sp>
    </p:spTree>
    <p:extLst>
      <p:ext uri="{BB962C8B-B14F-4D97-AF65-F5344CB8AC3E}">
        <p14:creationId xmlns:p14="http://schemas.microsoft.com/office/powerpoint/2010/main" val="611107080"/>
      </p:ext>
    </p:extLst>
  </p:cSld>
  <p:clrMapOvr>
    <a:masterClrMapping/>
  </p:clrMapOvr>
</p:sld>
</file>

<file path=ppt/theme/theme1.xml><?xml version="1.0" encoding="utf-8"?>
<a:theme xmlns:a="http://schemas.openxmlformats.org/drawingml/2006/main" name="Office Theme">
  <a:themeElements>
    <a:clrScheme name="Transport Canada">
      <a:dk1>
        <a:srgbClr val="000000"/>
      </a:dk1>
      <a:lt1>
        <a:srgbClr val="FFFFFF"/>
      </a:lt1>
      <a:dk2>
        <a:srgbClr val="44546A"/>
      </a:dk2>
      <a:lt2>
        <a:srgbClr val="E7E6E6"/>
      </a:lt2>
      <a:accent1>
        <a:srgbClr val="3FA291"/>
      </a:accent1>
      <a:accent2>
        <a:srgbClr val="7CCCBD"/>
      </a:accent2>
      <a:accent3>
        <a:srgbClr val="008AB1"/>
      </a:accent3>
      <a:accent4>
        <a:srgbClr val="DF6420"/>
      </a:accent4>
      <a:accent5>
        <a:srgbClr val="00698C"/>
      </a:accent5>
      <a:accent6>
        <a:srgbClr val="D3DF44"/>
      </a:accent6>
      <a:hlink>
        <a:srgbClr val="595959"/>
      </a:hlink>
      <a:folHlink>
        <a:srgbClr val="5959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387</TotalTime>
  <Words>934</Words>
  <Application>Microsoft Office PowerPoint</Application>
  <PresentationFormat>On-screen Show (4:3)</PresentationFormat>
  <Paragraphs>73</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ＭＳ Ｐゴシック</vt:lpstr>
      <vt:lpstr>Arial</vt:lpstr>
      <vt:lpstr>Calibri</vt:lpstr>
      <vt:lpstr>Times New Roman</vt:lpstr>
      <vt:lpstr>Office Theme</vt:lpstr>
      <vt:lpstr>Round Table Discussion on Thermal Propagation Requirements</vt:lpstr>
      <vt:lpstr>Introduction</vt:lpstr>
      <vt:lpstr>1. Test Mode - Vehicle Mode</vt:lpstr>
      <vt:lpstr>2. Pass/Fail Criteria - External Warning </vt:lpstr>
      <vt:lpstr>3. Vehicle vs Component Level Equivalency</vt:lpstr>
      <vt:lpstr>4. Early Detection</vt:lpstr>
      <vt:lpstr>5. Method</vt:lpstr>
      <vt:lpstr>Canadian Thoughts</vt:lpstr>
      <vt:lpstr>Canadian Thoughts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Hendershot, Kyle</cp:lastModifiedBy>
  <cp:revision>33</cp:revision>
  <dcterms:created xsi:type="dcterms:W3CDTF">2019-04-09T19:40:21Z</dcterms:created>
  <dcterms:modified xsi:type="dcterms:W3CDTF">2021-04-03T15:52:29Z</dcterms:modified>
</cp:coreProperties>
</file>