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11"/>
  </p:notesMasterIdLst>
  <p:handoutMasterIdLst>
    <p:handoutMasterId r:id="rId12"/>
  </p:handoutMasterIdLst>
  <p:sldIdLst>
    <p:sldId id="256" r:id="rId2"/>
    <p:sldId id="257" r:id="rId3"/>
    <p:sldId id="258" r:id="rId4"/>
    <p:sldId id="261" r:id="rId5"/>
    <p:sldId id="260" r:id="rId6"/>
    <p:sldId id="267" r:id="rId7"/>
    <p:sldId id="264" r:id="rId8"/>
    <p:sldId id="265" r:id="rId9"/>
    <p:sldId id="266" r:id="rId10"/>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07">
          <p15:clr>
            <a:srgbClr val="A4A3A4"/>
          </p15:clr>
        </p15:guide>
        <p15:guide id="2" pos="212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0317" autoAdjust="0"/>
  </p:normalViewPr>
  <p:slideViewPr>
    <p:cSldViewPr>
      <p:cViewPr varScale="1">
        <p:scale>
          <a:sx n="94" d="100"/>
          <a:sy n="94" d="100"/>
        </p:scale>
        <p:origin x="78" y="648"/>
      </p:cViewPr>
      <p:guideLst>
        <p:guide orient="horz" pos="2160"/>
        <p:guide pos="2880"/>
      </p:guideLst>
    </p:cSldViewPr>
  </p:slideViewPr>
  <p:notesTextViewPr>
    <p:cViewPr>
      <p:scale>
        <a:sx n="100" d="100"/>
        <a:sy n="100" d="100"/>
      </p:scale>
      <p:origin x="0" y="0"/>
    </p:cViewPr>
  </p:notesTextViewPr>
  <p:notesViewPr>
    <p:cSldViewPr>
      <p:cViewPr varScale="1">
        <p:scale>
          <a:sx n="86" d="100"/>
          <a:sy n="86" d="100"/>
        </p:scale>
        <p:origin x="1200" y="84"/>
      </p:cViewPr>
      <p:guideLst>
        <p:guide orient="horz" pos="3107"/>
        <p:guide pos="212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19413" cy="493713"/>
          </a:xfrm>
          <a:prstGeom prst="rect">
            <a:avLst/>
          </a:prstGeom>
        </p:spPr>
        <p:txBody>
          <a:bodyPr vert="horz" lIns="91440" tIns="45720" rIns="91440" bIns="45720" rtlCol="0"/>
          <a:lstStyle>
            <a:lvl1pPr algn="l">
              <a:defRPr sz="1200"/>
            </a:lvl1pPr>
          </a:lstStyle>
          <a:p>
            <a:endParaRPr kumimoji="1" lang="ja-JP" altLang="en-US" dirty="0"/>
          </a:p>
        </p:txBody>
      </p:sp>
      <p:sp>
        <p:nvSpPr>
          <p:cNvPr id="3" name="日付プレースホルダ 2"/>
          <p:cNvSpPr>
            <a:spLocks noGrp="1"/>
          </p:cNvSpPr>
          <p:nvPr>
            <p:ph type="dt" sz="quarter" idx="1"/>
          </p:nvPr>
        </p:nvSpPr>
        <p:spPr>
          <a:xfrm>
            <a:off x="3814763" y="0"/>
            <a:ext cx="2919412" cy="493713"/>
          </a:xfrm>
          <a:prstGeom prst="rect">
            <a:avLst/>
          </a:prstGeom>
        </p:spPr>
        <p:txBody>
          <a:bodyPr vert="horz" lIns="91440" tIns="45720" rIns="91440" bIns="45720" rtlCol="0"/>
          <a:lstStyle>
            <a:lvl1pPr algn="r">
              <a:defRPr sz="1200"/>
            </a:lvl1pPr>
          </a:lstStyle>
          <a:p>
            <a:fld id="{3B4E8594-57DE-4370-AC92-38524E9F31C8}" type="datetimeFigureOut">
              <a:rPr kumimoji="1" lang="ja-JP" altLang="en-US" smtClean="0"/>
              <a:pPr/>
              <a:t>2021/1/25</a:t>
            </a:fld>
            <a:endParaRPr kumimoji="1" lang="ja-JP" altLang="en-US" dirty="0"/>
          </a:p>
        </p:txBody>
      </p:sp>
      <p:sp>
        <p:nvSpPr>
          <p:cNvPr id="4" name="フッター プレースホルダ 3"/>
          <p:cNvSpPr>
            <a:spLocks noGrp="1"/>
          </p:cNvSpPr>
          <p:nvPr>
            <p:ph type="ftr" sz="quarter" idx="2"/>
          </p:nvPr>
        </p:nvSpPr>
        <p:spPr>
          <a:xfrm>
            <a:off x="0" y="9371013"/>
            <a:ext cx="2919413" cy="493712"/>
          </a:xfrm>
          <a:prstGeom prst="rect">
            <a:avLst/>
          </a:prstGeom>
        </p:spPr>
        <p:txBody>
          <a:bodyPr vert="horz" lIns="91440" tIns="45720" rIns="91440" bIns="45720" rtlCol="0" anchor="b"/>
          <a:lstStyle>
            <a:lvl1pPr algn="l">
              <a:defRPr sz="1200"/>
            </a:lvl1pPr>
          </a:lstStyle>
          <a:p>
            <a:endParaRPr kumimoji="1" lang="ja-JP" altLang="en-US" dirty="0"/>
          </a:p>
        </p:txBody>
      </p:sp>
      <p:sp>
        <p:nvSpPr>
          <p:cNvPr id="5" name="スライド番号プレースホルダ 4"/>
          <p:cNvSpPr>
            <a:spLocks noGrp="1"/>
          </p:cNvSpPr>
          <p:nvPr>
            <p:ph type="sldNum" sz="quarter" idx="3"/>
          </p:nvPr>
        </p:nvSpPr>
        <p:spPr>
          <a:xfrm>
            <a:off x="3814763" y="9371013"/>
            <a:ext cx="2919412" cy="493712"/>
          </a:xfrm>
          <a:prstGeom prst="rect">
            <a:avLst/>
          </a:prstGeom>
        </p:spPr>
        <p:txBody>
          <a:bodyPr vert="horz" lIns="91440" tIns="45720" rIns="91440" bIns="45720" rtlCol="0" anchor="b"/>
          <a:lstStyle>
            <a:lvl1pPr algn="r">
              <a:defRPr sz="1200"/>
            </a:lvl1pPr>
          </a:lstStyle>
          <a:p>
            <a:fld id="{F6AA5B13-4669-46D8-907D-6CE68A517064}" type="slidenum">
              <a:rPr kumimoji="1" lang="ja-JP" altLang="en-US" smtClean="0"/>
              <a:pPr/>
              <a:t>‹#›</a:t>
            </a:fld>
            <a:endParaRPr kumimoji="1" lang="ja-JP" altLang="en-US" dirty="0"/>
          </a:p>
        </p:txBody>
      </p:sp>
    </p:spTree>
    <p:extLst>
      <p:ext uri="{BB962C8B-B14F-4D97-AF65-F5344CB8AC3E}">
        <p14:creationId xmlns:p14="http://schemas.microsoft.com/office/powerpoint/2010/main" val="212241615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19413" cy="493713"/>
          </a:xfrm>
          <a:prstGeom prst="rect">
            <a:avLst/>
          </a:prstGeom>
        </p:spPr>
        <p:txBody>
          <a:bodyPr vert="horz" lIns="91440" tIns="45720" rIns="91440" bIns="45720" rtlCol="0"/>
          <a:lstStyle>
            <a:lvl1pPr algn="l">
              <a:defRPr sz="1200"/>
            </a:lvl1pPr>
          </a:lstStyle>
          <a:p>
            <a:endParaRPr kumimoji="1" lang="ja-JP" altLang="en-US" dirty="0"/>
          </a:p>
        </p:txBody>
      </p:sp>
      <p:sp>
        <p:nvSpPr>
          <p:cNvPr id="3" name="日付プレースホルダ 2"/>
          <p:cNvSpPr>
            <a:spLocks noGrp="1"/>
          </p:cNvSpPr>
          <p:nvPr>
            <p:ph type="dt" idx="1"/>
          </p:nvPr>
        </p:nvSpPr>
        <p:spPr>
          <a:xfrm>
            <a:off x="3814763" y="0"/>
            <a:ext cx="2919412" cy="493713"/>
          </a:xfrm>
          <a:prstGeom prst="rect">
            <a:avLst/>
          </a:prstGeom>
        </p:spPr>
        <p:txBody>
          <a:bodyPr vert="horz" lIns="91440" tIns="45720" rIns="91440" bIns="45720" rtlCol="0"/>
          <a:lstStyle>
            <a:lvl1pPr algn="r">
              <a:defRPr sz="1200"/>
            </a:lvl1pPr>
          </a:lstStyle>
          <a:p>
            <a:fld id="{82EDA06E-5F5D-49AB-9789-DF37881275B9}" type="datetimeFigureOut">
              <a:rPr kumimoji="1" lang="ja-JP" altLang="en-US" smtClean="0"/>
              <a:pPr/>
              <a:t>2021/1/25</a:t>
            </a:fld>
            <a:endParaRPr kumimoji="1" lang="ja-JP" altLang="en-US" dirty="0"/>
          </a:p>
        </p:txBody>
      </p:sp>
      <p:sp>
        <p:nvSpPr>
          <p:cNvPr id="4" name="スライド イメージ プレースホルダ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40" tIns="45720" rIns="91440" bIns="45720" rtlCol="0" anchor="ctr"/>
          <a:lstStyle/>
          <a:p>
            <a:endParaRPr lang="ja-JP" altLang="en-US" dirty="0"/>
          </a:p>
        </p:txBody>
      </p:sp>
      <p:sp>
        <p:nvSpPr>
          <p:cNvPr id="5" name="ノート プレースホルダ 4"/>
          <p:cNvSpPr>
            <a:spLocks noGrp="1"/>
          </p:cNvSpPr>
          <p:nvPr>
            <p:ph type="body" sz="quarter" idx="3"/>
          </p:nvPr>
        </p:nvSpPr>
        <p:spPr>
          <a:xfrm>
            <a:off x="673100" y="4686300"/>
            <a:ext cx="5389563" cy="4440238"/>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0" y="9371013"/>
            <a:ext cx="2919413" cy="493712"/>
          </a:xfrm>
          <a:prstGeom prst="rect">
            <a:avLst/>
          </a:prstGeom>
        </p:spPr>
        <p:txBody>
          <a:bodyPr vert="horz" lIns="91440" tIns="45720" rIns="91440" bIns="45720" rtlCol="0" anchor="b"/>
          <a:lstStyle>
            <a:lvl1pPr algn="l">
              <a:defRPr sz="1200"/>
            </a:lvl1pPr>
          </a:lstStyle>
          <a:p>
            <a:endParaRPr kumimoji="1" lang="ja-JP" altLang="en-US" dirty="0"/>
          </a:p>
        </p:txBody>
      </p:sp>
      <p:sp>
        <p:nvSpPr>
          <p:cNvPr id="7" name="スライド番号プレースホルダ 6"/>
          <p:cNvSpPr>
            <a:spLocks noGrp="1"/>
          </p:cNvSpPr>
          <p:nvPr>
            <p:ph type="sldNum" sz="quarter" idx="5"/>
          </p:nvPr>
        </p:nvSpPr>
        <p:spPr>
          <a:xfrm>
            <a:off x="3814763" y="9371013"/>
            <a:ext cx="2919412" cy="493712"/>
          </a:xfrm>
          <a:prstGeom prst="rect">
            <a:avLst/>
          </a:prstGeom>
        </p:spPr>
        <p:txBody>
          <a:bodyPr vert="horz" lIns="91440" tIns="45720" rIns="91440" bIns="45720" rtlCol="0" anchor="b"/>
          <a:lstStyle>
            <a:lvl1pPr algn="r">
              <a:defRPr sz="1200"/>
            </a:lvl1pPr>
          </a:lstStyle>
          <a:p>
            <a:fld id="{B8961FF3-1C0F-482C-9968-C697A684DB77}" type="slidenum">
              <a:rPr kumimoji="1" lang="ja-JP" altLang="en-US" smtClean="0"/>
              <a:pPr/>
              <a:t>‹#›</a:t>
            </a:fld>
            <a:endParaRPr kumimoji="1" lang="ja-JP" altLang="en-US" dirty="0"/>
          </a:p>
        </p:txBody>
      </p:sp>
    </p:spTree>
    <p:extLst>
      <p:ext uri="{BB962C8B-B14F-4D97-AF65-F5344CB8AC3E}">
        <p14:creationId xmlns:p14="http://schemas.microsoft.com/office/powerpoint/2010/main" val="334363428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a:xfrm>
            <a:off x="343545" y="4717132"/>
            <a:ext cx="6120680" cy="4440238"/>
          </a:xfrm>
        </p:spPr>
        <p:txBody>
          <a:bodyPr>
            <a:normAutofit/>
          </a:bodyPr>
          <a:lstStyle/>
          <a:p>
            <a:r>
              <a:rPr lang="ja-JP" altLang="en-US" sz="1400" dirty="0"/>
              <a:t>・　</a:t>
            </a:r>
            <a:r>
              <a:rPr lang="en-US" altLang="ja-JP" sz="1400" dirty="0"/>
              <a:t>Japan had formulated the guideline to improve the vehicle safety regarding Infant-Carrying Vehicles last March.</a:t>
            </a:r>
          </a:p>
          <a:p>
            <a:r>
              <a:rPr kumimoji="1" lang="en-US" altLang="ja-JP" sz="1400" dirty="0"/>
              <a:t>Here, I like to share the information in respect to this guideline.</a:t>
            </a:r>
          </a:p>
          <a:p>
            <a:endParaRPr kumimoji="1" lang="en-US" altLang="ja-JP" dirty="0"/>
          </a:p>
          <a:p>
            <a:endParaRPr lang="en-US" altLang="ja-JP" dirty="0"/>
          </a:p>
          <a:p>
            <a:r>
              <a:rPr lang="ja-JP" altLang="en-US" dirty="0"/>
              <a:t>・日本は今年の</a:t>
            </a:r>
            <a:r>
              <a:rPr lang="en-US" altLang="ja-JP" dirty="0"/>
              <a:t>3</a:t>
            </a:r>
            <a:r>
              <a:rPr lang="ja-JP" altLang="en-US" dirty="0"/>
              <a:t>月に、幼児専用車に関する車両安全性を向上させるためのガイドラインを策定したので、情報展開をさせて頂きます。</a:t>
            </a:r>
            <a:endParaRPr lang="en-US" altLang="ja-JP" dirty="0"/>
          </a:p>
          <a:p>
            <a:endParaRPr kumimoji="1" lang="ja-JP" altLang="en-US" dirty="0"/>
          </a:p>
        </p:txBody>
      </p:sp>
      <p:sp>
        <p:nvSpPr>
          <p:cNvPr id="4" name="スライド番号プレースホルダ 3"/>
          <p:cNvSpPr>
            <a:spLocks noGrp="1"/>
          </p:cNvSpPr>
          <p:nvPr>
            <p:ph type="sldNum" sz="quarter" idx="10"/>
          </p:nvPr>
        </p:nvSpPr>
        <p:spPr/>
        <p:txBody>
          <a:bodyPr/>
          <a:lstStyle/>
          <a:p>
            <a:fld id="{B8961FF3-1C0F-482C-9968-C697A684DB77}" type="slidenum">
              <a:rPr kumimoji="1" lang="ja-JP" altLang="en-US" smtClean="0"/>
              <a:pPr/>
              <a:t>1</a:t>
            </a:fld>
            <a:endParaRPr kumimoji="1" lang="ja-JP" alt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a:xfrm>
            <a:off x="343546" y="4686300"/>
            <a:ext cx="6192688" cy="4440238"/>
          </a:xfrm>
        </p:spPr>
        <p:txBody>
          <a:bodyPr>
            <a:normAutofit/>
          </a:bodyPr>
          <a:lstStyle/>
          <a:p>
            <a:r>
              <a:rPr kumimoji="1" lang="ja-JP" altLang="en-US" sz="1400" dirty="0"/>
              <a:t>・　</a:t>
            </a:r>
            <a:r>
              <a:rPr lang="en-US" altLang="ja-JP" sz="1400" dirty="0"/>
              <a:t>Now, I like to start the explanation of this guideline as outlines.</a:t>
            </a:r>
          </a:p>
          <a:p>
            <a:endParaRPr kumimoji="1" lang="en-US" altLang="ja-JP" sz="1400" dirty="0"/>
          </a:p>
          <a:p>
            <a:r>
              <a:rPr lang="ja-JP" altLang="en-US" sz="1400" dirty="0"/>
              <a:t>・　</a:t>
            </a:r>
            <a:r>
              <a:rPr lang="en-US" altLang="ja-JP" sz="1400" dirty="0"/>
              <a:t> Infant-carrying vehicles in Japan  are the vehicle used to transport infants at the ages of 3 years to 6 years old between home and preschool/kindergarten.</a:t>
            </a:r>
          </a:p>
          <a:p>
            <a:endParaRPr kumimoji="1" lang="en-US" altLang="ja-JP" sz="1400" dirty="0"/>
          </a:p>
          <a:p>
            <a:r>
              <a:rPr lang="ja-JP" altLang="en-US" sz="1400" dirty="0"/>
              <a:t>・　</a:t>
            </a:r>
            <a:r>
              <a:rPr lang="en-US" altLang="ja-JP" sz="1400" dirty="0"/>
              <a:t>And this Infant-carrying vehicles are running at the time of commuting rush hour with heavy traffic. It is the time to  go to offices in the morning or to go home in the evening.</a:t>
            </a:r>
          </a:p>
          <a:p>
            <a:endParaRPr kumimoji="1" lang="en-US" altLang="ja-JP" sz="1400" dirty="0"/>
          </a:p>
          <a:p>
            <a:r>
              <a:rPr lang="ja-JP" altLang="en-US" sz="1400" dirty="0"/>
              <a:t>・　</a:t>
            </a:r>
            <a:r>
              <a:rPr lang="en-US" altLang="ja-JP" sz="1400" dirty="0"/>
              <a:t>At the present time, we have 17,800 Infant-carrying vehicles owned in Japan.</a:t>
            </a:r>
          </a:p>
          <a:p>
            <a:endParaRPr kumimoji="1" lang="en-US" altLang="ja-JP" dirty="0"/>
          </a:p>
          <a:p>
            <a:r>
              <a:rPr lang="ja-JP" altLang="en-US" dirty="0"/>
              <a:t>・まずは、ガイドラインの概要について説明をさせて頂きます。</a:t>
            </a:r>
            <a:endParaRPr lang="en-US" altLang="ja-JP" dirty="0"/>
          </a:p>
          <a:p>
            <a:r>
              <a:rPr lang="ja-JP" altLang="en-US" dirty="0"/>
              <a:t>・日本で使用される幼児専用車は、３才から６才ぐらいの幼児を自宅と幼稚園まで間を送迎するために使用されている自動車です。</a:t>
            </a:r>
            <a:endParaRPr lang="en-US" altLang="ja-JP" dirty="0"/>
          </a:p>
          <a:p>
            <a:r>
              <a:rPr lang="ja-JP" altLang="en-US" dirty="0"/>
              <a:t>・また、幼児専用車は、比較的交通量の多い朝の通勤時間と夕方の帰宅時間に運行しています。</a:t>
            </a:r>
            <a:endParaRPr lang="en-US" altLang="ja-JP" dirty="0"/>
          </a:p>
          <a:p>
            <a:r>
              <a:rPr lang="ja-JP" altLang="en-US" dirty="0"/>
              <a:t>・現在、日本でおける幼児専用車の保有台数は、</a:t>
            </a:r>
            <a:r>
              <a:rPr lang="en-US" altLang="ja-JP" dirty="0"/>
              <a:t>17,800</a:t>
            </a:r>
            <a:r>
              <a:rPr lang="ja-JP" altLang="en-US" dirty="0"/>
              <a:t>台となっております。</a:t>
            </a:r>
          </a:p>
          <a:p>
            <a:endParaRPr kumimoji="1" lang="ja-JP" altLang="en-US" dirty="0"/>
          </a:p>
        </p:txBody>
      </p:sp>
      <p:sp>
        <p:nvSpPr>
          <p:cNvPr id="4" name="スライド番号プレースホルダ 3"/>
          <p:cNvSpPr>
            <a:spLocks noGrp="1"/>
          </p:cNvSpPr>
          <p:nvPr>
            <p:ph type="sldNum" sz="quarter" idx="10"/>
          </p:nvPr>
        </p:nvSpPr>
        <p:spPr/>
        <p:txBody>
          <a:bodyPr/>
          <a:lstStyle/>
          <a:p>
            <a:fld id="{B8961FF3-1C0F-482C-9968-C697A684DB77}" type="slidenum">
              <a:rPr kumimoji="1" lang="ja-JP" altLang="en-US" smtClean="0"/>
              <a:pPr/>
              <a:t>2</a:t>
            </a:fld>
            <a:endParaRPr kumimoji="1" lang="ja-JP" alt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a:xfrm>
            <a:off x="901700" y="739776"/>
            <a:ext cx="4194373" cy="3146792"/>
          </a:xfrm>
        </p:spPr>
      </p:sp>
      <p:sp>
        <p:nvSpPr>
          <p:cNvPr id="3" name="ノート プレースホルダ 2"/>
          <p:cNvSpPr>
            <a:spLocks noGrp="1"/>
          </p:cNvSpPr>
          <p:nvPr>
            <p:ph type="body" idx="1"/>
          </p:nvPr>
        </p:nvSpPr>
        <p:spPr>
          <a:xfrm>
            <a:off x="415554" y="3997052"/>
            <a:ext cx="6048672" cy="5129486"/>
          </a:xfrm>
        </p:spPr>
        <p:txBody>
          <a:bodyPr>
            <a:normAutofit fontScale="32500" lnSpcReduction="20000"/>
          </a:bodyPr>
          <a:lstStyle/>
          <a:p>
            <a:r>
              <a:rPr kumimoji="1" lang="ja-JP" altLang="en-US" sz="4300" dirty="0"/>
              <a:t>・　</a:t>
            </a:r>
            <a:r>
              <a:rPr kumimoji="1" lang="en-US" altLang="ja-JP" sz="4300" dirty="0"/>
              <a:t>This slide shows the safety standards applied to Infant-carrying vehicles in Japan up to now.</a:t>
            </a:r>
          </a:p>
          <a:p>
            <a:endParaRPr lang="en-US" altLang="ja-JP" sz="4300" dirty="0"/>
          </a:p>
          <a:p>
            <a:r>
              <a:rPr kumimoji="1" lang="ja-JP" altLang="en-US" sz="4300" dirty="0"/>
              <a:t>・　</a:t>
            </a:r>
            <a:r>
              <a:rPr lang="en-US" altLang="ja-JP" sz="4300" dirty="0"/>
              <a:t>Infant-carrying vehicles have the indication of carrying infants on the surface of their bodies, in order to call for the attention of other drivers.</a:t>
            </a:r>
          </a:p>
          <a:p>
            <a:endParaRPr kumimoji="1" lang="en-US" altLang="ja-JP" sz="4300" dirty="0"/>
          </a:p>
          <a:p>
            <a:r>
              <a:rPr lang="ja-JP" altLang="en-US" sz="4300" dirty="0"/>
              <a:t>・　</a:t>
            </a:r>
            <a:r>
              <a:rPr lang="en-US" altLang="ja-JP" sz="4300" dirty="0"/>
              <a:t>We have the Platform Installation requirement which specifies the requirement on the position and dimension, and also requests the Emergency Exit installation requirement.  </a:t>
            </a:r>
          </a:p>
          <a:p>
            <a:endParaRPr kumimoji="1" lang="en-US" altLang="ja-JP" sz="4300" dirty="0"/>
          </a:p>
          <a:p>
            <a:r>
              <a:rPr lang="ja-JP" altLang="en-US" sz="4300" dirty="0"/>
              <a:t>・　</a:t>
            </a:r>
            <a:r>
              <a:rPr lang="en-US" altLang="ja-JP" sz="4300" dirty="0"/>
              <a:t>Also, as the cabin requirement, we have the requirement on its seat size, gangway size , but we require the seatbelt installation as only an option.</a:t>
            </a:r>
          </a:p>
          <a:p>
            <a:endParaRPr kumimoji="1" lang="en-US" altLang="ja-JP" sz="4300" dirty="0"/>
          </a:p>
          <a:p>
            <a:r>
              <a:rPr lang="ja-JP" altLang="en-US" sz="4300" dirty="0"/>
              <a:t>・　</a:t>
            </a:r>
            <a:r>
              <a:rPr lang="en-US" altLang="ja-JP" sz="4300" dirty="0"/>
              <a:t>The reasons to exempt the seatbelt installation form the requirement are;</a:t>
            </a:r>
          </a:p>
          <a:p>
            <a:r>
              <a:rPr kumimoji="1" lang="en-US" altLang="ja-JP" sz="4300" dirty="0"/>
              <a:t>    </a:t>
            </a:r>
            <a:r>
              <a:rPr kumimoji="1" lang="ja-JP" altLang="en-US" sz="4300" dirty="0"/>
              <a:t>・　</a:t>
            </a:r>
            <a:r>
              <a:rPr kumimoji="1" lang="en-US" altLang="ja-JP" sz="4300" dirty="0"/>
              <a:t>it is not easy for infants to fasten/unfasten their own belts, therefore it would be difficult for them to exit in emergency situations.</a:t>
            </a:r>
          </a:p>
          <a:p>
            <a:r>
              <a:rPr lang="en-US" altLang="ja-JP" sz="4300" dirty="0"/>
              <a:t>    </a:t>
            </a:r>
            <a:r>
              <a:rPr lang="ja-JP" altLang="en-US" sz="4300" dirty="0"/>
              <a:t>・　</a:t>
            </a:r>
            <a:r>
              <a:rPr lang="en-US" altLang="ja-JP" sz="4300" dirty="0"/>
              <a:t>It is very difficult to designate the specific configuration of the belt, because infants body builds  are varied depending on their ages.</a:t>
            </a:r>
          </a:p>
          <a:p>
            <a:r>
              <a:rPr kumimoji="1" lang="en-US" altLang="ja-JP" sz="4300" dirty="0"/>
              <a:t>   </a:t>
            </a:r>
            <a:r>
              <a:rPr lang="ja-JP" altLang="en-US" sz="4300" dirty="0"/>
              <a:t> ・  </a:t>
            </a:r>
            <a:r>
              <a:rPr lang="en-US" altLang="ja-JP" sz="4300" dirty="0"/>
              <a:t>And, the installation of seatbelts will create works for adult passengers accompanying infants to assist them with fastening/unfastening. Therefore, the Infant-carrying vehicle with large capacity requires the many hours for this kind of assisting works, and there will be many other issues.</a:t>
            </a:r>
          </a:p>
          <a:p>
            <a:endParaRPr lang="en-US" altLang="ja-JP" sz="2200" dirty="0"/>
          </a:p>
          <a:p>
            <a:r>
              <a:rPr lang="ja-JP" altLang="en-US" sz="2800" dirty="0"/>
              <a:t>・このスライドでは、これまでの日本における幼児専用車に適用している安全基準をとりまとめてあります。</a:t>
            </a:r>
            <a:endParaRPr lang="en-US" altLang="ja-JP" sz="2800" dirty="0"/>
          </a:p>
          <a:p>
            <a:r>
              <a:rPr lang="ja-JP" altLang="en-US" sz="2800" dirty="0"/>
              <a:t>・車体表面には、他の運転者に注意を喚起することを目的として、幼児専用車であることを表示しています。</a:t>
            </a:r>
            <a:endParaRPr lang="en-US" altLang="ja-JP" sz="2800" dirty="0"/>
          </a:p>
          <a:p>
            <a:r>
              <a:rPr lang="ja-JP" altLang="en-US" sz="2800" dirty="0"/>
              <a:t>・乗降口の設置要件では、その位置や寸法要件があり、また、非常口の設置要件も求めております。</a:t>
            </a:r>
            <a:endParaRPr lang="en-US" altLang="ja-JP" sz="2800" dirty="0"/>
          </a:p>
          <a:p>
            <a:r>
              <a:rPr lang="ja-JP" altLang="en-US" sz="2800" dirty="0"/>
              <a:t>・また、客室内の要件としては、座席の座面寸法や通路寸法要件がありますが、座席ベルトの装備は任意としています。</a:t>
            </a:r>
            <a:endParaRPr lang="en-US" altLang="ja-JP" sz="2800" dirty="0"/>
          </a:p>
          <a:p>
            <a:r>
              <a:rPr lang="ja-JP" altLang="en-US" sz="2800" dirty="0"/>
              <a:t>・座席ベルトの装備要件を除外している理由としては、</a:t>
            </a:r>
            <a:r>
              <a:rPr lang="ja-JP" altLang="en-US" sz="2800" dirty="0">
                <a:latin typeface="ＭＳ Ｐゴシック" pitchFamily="50" charset="-128"/>
                <a:ea typeface="ＭＳ Ｐゴシック" pitchFamily="50" charset="-128"/>
              </a:rPr>
              <a:t>　</a:t>
            </a:r>
            <a:endParaRPr lang="en-US" altLang="ja-JP" sz="2800" dirty="0">
              <a:latin typeface="ＭＳ Ｐゴシック" pitchFamily="50" charset="-128"/>
              <a:ea typeface="ＭＳ Ｐゴシック" pitchFamily="50" charset="-128"/>
            </a:endParaRPr>
          </a:p>
          <a:p>
            <a:r>
              <a:rPr lang="ja-JP" altLang="en-US" sz="2800" dirty="0">
                <a:latin typeface="ＭＳ Ｐゴシック" pitchFamily="50" charset="-128"/>
                <a:ea typeface="ＭＳ Ｐゴシック" pitchFamily="50" charset="-128"/>
              </a:rPr>
              <a:t>・　幼児自らが座席ベルトの脱着をおこなうことができず、緊急時の脱出が困難であること。</a:t>
            </a:r>
            <a:endParaRPr lang="en-US" altLang="ja-JP" sz="2800" dirty="0">
              <a:latin typeface="ＭＳ Ｐゴシック" pitchFamily="50" charset="-128"/>
              <a:ea typeface="ＭＳ Ｐゴシック" pitchFamily="50" charset="-128"/>
            </a:endParaRPr>
          </a:p>
          <a:p>
            <a:r>
              <a:rPr lang="ja-JP" altLang="en-US" sz="2800" dirty="0">
                <a:latin typeface="ＭＳ Ｐゴシック" pitchFamily="50" charset="-128"/>
                <a:ea typeface="ＭＳ Ｐゴシック" pitchFamily="50" charset="-128"/>
              </a:rPr>
              <a:t>・　幼児の体格は年齢によって様々であり、一定の座席ベルトの設定が困難であること。</a:t>
            </a:r>
            <a:endParaRPr lang="en-US" altLang="ja-JP" sz="2800" dirty="0">
              <a:latin typeface="ＭＳ Ｐゴシック" pitchFamily="50" charset="-128"/>
              <a:ea typeface="ＭＳ Ｐゴシック" pitchFamily="50" charset="-128"/>
            </a:endParaRPr>
          </a:p>
          <a:p>
            <a:r>
              <a:rPr lang="ja-JP" altLang="en-US" sz="2800" dirty="0">
                <a:latin typeface="ＭＳ Ｐゴシック" pitchFamily="50" charset="-128"/>
                <a:ea typeface="ＭＳ Ｐゴシック" pitchFamily="50" charset="-128"/>
              </a:rPr>
              <a:t>・　そして、大人の同乗者がベルト脱着の補助作業が発生し、多くの定員をもつ幼児専用車では補助作業に多くの時間が必要となること等、多くの課題があります。</a:t>
            </a:r>
            <a:endParaRPr lang="en-US" altLang="ja-JP" sz="2800" dirty="0">
              <a:latin typeface="ＭＳ Ｐゴシック" pitchFamily="50" charset="-128"/>
              <a:ea typeface="ＭＳ Ｐゴシック" pitchFamily="50" charset="-128"/>
            </a:endParaRPr>
          </a:p>
        </p:txBody>
      </p:sp>
      <p:sp>
        <p:nvSpPr>
          <p:cNvPr id="4" name="スライド番号プレースホルダ 3"/>
          <p:cNvSpPr>
            <a:spLocks noGrp="1"/>
          </p:cNvSpPr>
          <p:nvPr>
            <p:ph type="sldNum" sz="quarter" idx="10"/>
          </p:nvPr>
        </p:nvSpPr>
        <p:spPr/>
        <p:txBody>
          <a:bodyPr/>
          <a:lstStyle/>
          <a:p>
            <a:fld id="{B8961FF3-1C0F-482C-9968-C697A684DB77}" type="slidenum">
              <a:rPr kumimoji="1" lang="ja-JP" altLang="en-US" smtClean="0"/>
              <a:pPr/>
              <a:t>3</a:t>
            </a:fld>
            <a:endParaRPr kumimoji="1" lang="ja-JP" alt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a:xfrm>
            <a:off x="343546" y="4686300"/>
            <a:ext cx="6192688" cy="4440238"/>
          </a:xfrm>
        </p:spPr>
        <p:txBody>
          <a:bodyPr>
            <a:normAutofit fontScale="92500" lnSpcReduction="20000"/>
          </a:bodyPr>
          <a:lstStyle/>
          <a:p>
            <a:r>
              <a:rPr kumimoji="1" lang="ja-JP" altLang="en-US" sz="1500" dirty="0"/>
              <a:t>・　</a:t>
            </a:r>
            <a:r>
              <a:rPr kumimoji="1" lang="en-US" altLang="ja-JP" sz="1500" dirty="0"/>
              <a:t>Next, this slide is about the past development of the safety measures.</a:t>
            </a:r>
          </a:p>
          <a:p>
            <a:endParaRPr lang="en-US" altLang="ja-JP" sz="1500" dirty="0"/>
          </a:p>
          <a:p>
            <a:r>
              <a:rPr kumimoji="1" lang="ja-JP" altLang="en-US" sz="1500" dirty="0"/>
              <a:t>・　</a:t>
            </a:r>
            <a:r>
              <a:rPr kumimoji="1" lang="en-US" altLang="ja-JP" sz="1500" dirty="0"/>
              <a:t>In Japan, person riding on the rear seat of passenger vehicles and likes have to wear seatbelt since the year of 2008 as mandatory regulations.</a:t>
            </a:r>
          </a:p>
          <a:p>
            <a:endParaRPr lang="en-US" altLang="ja-JP" sz="1500" dirty="0"/>
          </a:p>
          <a:p>
            <a:r>
              <a:rPr kumimoji="1" lang="ja-JP" altLang="en-US" sz="1500" dirty="0"/>
              <a:t>・　</a:t>
            </a:r>
            <a:r>
              <a:rPr kumimoji="1" lang="en-US" altLang="ja-JP" sz="1500" dirty="0"/>
              <a:t>Because of this regulations and the raising of public awareness to wear seatbelts among the vehic</a:t>
            </a:r>
            <a:r>
              <a:rPr lang="en-US" altLang="ja-JP" sz="1500" dirty="0"/>
              <a:t>l</a:t>
            </a:r>
            <a:r>
              <a:rPr kumimoji="1" lang="en-US" altLang="ja-JP" sz="1500" dirty="0"/>
              <a:t>e users, now we have many requests that seatbelts should be installed for even the infant-carrying vehicles. </a:t>
            </a:r>
          </a:p>
          <a:p>
            <a:endParaRPr lang="en-US" altLang="ja-JP" sz="1500" dirty="0"/>
          </a:p>
          <a:p>
            <a:r>
              <a:rPr kumimoji="1" lang="ja-JP" altLang="en-US" sz="1500" dirty="0"/>
              <a:t>・　</a:t>
            </a:r>
            <a:r>
              <a:rPr kumimoji="1" lang="en-US" altLang="ja-JP" sz="1500" dirty="0"/>
              <a:t>From this, we have decided to study the safe riding for infants including the necessity of seatbelts installation for infant-carrying vehicles.</a:t>
            </a:r>
          </a:p>
          <a:p>
            <a:endParaRPr lang="en-US" altLang="ja-JP" sz="1500" dirty="0"/>
          </a:p>
          <a:p>
            <a:r>
              <a:rPr kumimoji="1" lang="ja-JP" altLang="en-US" sz="1500" dirty="0"/>
              <a:t>・　</a:t>
            </a:r>
            <a:r>
              <a:rPr kumimoji="1" lang="en-US" altLang="ja-JP" sz="1500" dirty="0"/>
              <a:t>Since 2009, we tried to grasp the actual accident status involving Infant-carrying vehicles and the behaviors of infant bodies on collision. On the basis of the results of those studies, we set up the working group specializing on infant-carrying vehicle and started to discuss the specifications of the safety measures in details, since 2012.</a:t>
            </a:r>
          </a:p>
          <a:p>
            <a:endParaRPr lang="en-US" altLang="ja-JP" dirty="0"/>
          </a:p>
          <a:p>
            <a:r>
              <a:rPr lang="ja-JP" altLang="en-US" dirty="0"/>
              <a:t>・次に安全対策の検討経緯です。</a:t>
            </a:r>
            <a:endParaRPr lang="en-US" altLang="ja-JP" dirty="0"/>
          </a:p>
          <a:p>
            <a:r>
              <a:rPr lang="ja-JP" altLang="en-US" dirty="0"/>
              <a:t>・日本では</a:t>
            </a:r>
            <a:r>
              <a:rPr lang="en-US" altLang="ja-JP" dirty="0"/>
              <a:t>2008</a:t>
            </a:r>
            <a:r>
              <a:rPr lang="ja-JP" altLang="en-US" dirty="0"/>
              <a:t>年より、乗用車等の後部座席に乗車する際には、座席ベルトの着用が義務付けされました。</a:t>
            </a:r>
            <a:endParaRPr lang="en-US" altLang="ja-JP" dirty="0"/>
          </a:p>
          <a:p>
            <a:r>
              <a:rPr lang="ja-JP" altLang="en-US" dirty="0"/>
              <a:t>・それにより、自動車ユーザーのベルト装着に対する意識が向上し、幼児専用車についても座席ベルトを装備するべきとの要望が高まってきました。</a:t>
            </a:r>
            <a:endParaRPr lang="en-US" altLang="ja-JP" dirty="0"/>
          </a:p>
          <a:p>
            <a:r>
              <a:rPr lang="ja-JP" altLang="en-US" dirty="0"/>
              <a:t>・このことから、幼児専用車の</a:t>
            </a:r>
            <a:r>
              <a:rPr lang="ja-JP" altLang="ja-JP" dirty="0"/>
              <a:t>座席ベルト装備の必要性を含め、幼児の安全な乗車について、検討を行う</a:t>
            </a:r>
            <a:r>
              <a:rPr lang="ja-JP" altLang="en-US" dirty="0"/>
              <a:t>こととなりました。</a:t>
            </a:r>
            <a:endParaRPr lang="en-US" altLang="ja-JP" dirty="0"/>
          </a:p>
          <a:p>
            <a:r>
              <a:rPr lang="ja-JP" altLang="en-US" dirty="0"/>
              <a:t>・</a:t>
            </a:r>
            <a:r>
              <a:rPr lang="en-US" altLang="ja-JP" dirty="0"/>
              <a:t>2009</a:t>
            </a:r>
            <a:r>
              <a:rPr lang="ja-JP" altLang="en-US" dirty="0"/>
              <a:t>年より、幼児専用車の事故実態の把握や衝突時の幼児の挙動の把握をおこなった上で、</a:t>
            </a:r>
            <a:r>
              <a:rPr lang="en-US" altLang="ja-JP" dirty="0"/>
              <a:t>2012</a:t>
            </a:r>
            <a:r>
              <a:rPr lang="ja-JP" altLang="en-US" dirty="0"/>
              <a:t>年より幼児専用車ワーキンググループを設置し、具体的な安全対策の仕様を検討しました。</a:t>
            </a:r>
            <a:endParaRPr lang="en-US" altLang="ja-JP" dirty="0"/>
          </a:p>
          <a:p>
            <a:endParaRPr kumimoji="1" lang="en-US" altLang="ja-JP" dirty="0"/>
          </a:p>
          <a:p>
            <a:endParaRPr kumimoji="1" lang="ja-JP" altLang="en-US" dirty="0"/>
          </a:p>
        </p:txBody>
      </p:sp>
      <p:sp>
        <p:nvSpPr>
          <p:cNvPr id="4" name="スライド番号プレースホルダ 3"/>
          <p:cNvSpPr>
            <a:spLocks noGrp="1"/>
          </p:cNvSpPr>
          <p:nvPr>
            <p:ph type="sldNum" sz="quarter" idx="10"/>
          </p:nvPr>
        </p:nvSpPr>
        <p:spPr/>
        <p:txBody>
          <a:bodyPr/>
          <a:lstStyle/>
          <a:p>
            <a:fld id="{B8961FF3-1C0F-482C-9968-C697A684DB77}" type="slidenum">
              <a:rPr kumimoji="1" lang="ja-JP" altLang="en-US" smtClean="0"/>
              <a:pPr/>
              <a:t>4</a:t>
            </a:fld>
            <a:endParaRPr kumimoji="1" lang="ja-JP" alt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a:xfrm>
            <a:off x="901700" y="739775"/>
            <a:ext cx="4122365" cy="3092769"/>
          </a:xfrm>
        </p:spPr>
      </p:sp>
      <p:sp>
        <p:nvSpPr>
          <p:cNvPr id="3" name="ノート プレースホルダ 2"/>
          <p:cNvSpPr>
            <a:spLocks noGrp="1"/>
          </p:cNvSpPr>
          <p:nvPr>
            <p:ph type="body" idx="1"/>
          </p:nvPr>
        </p:nvSpPr>
        <p:spPr>
          <a:xfrm>
            <a:off x="199529" y="3925044"/>
            <a:ext cx="6336704" cy="4176464"/>
          </a:xfrm>
        </p:spPr>
        <p:txBody>
          <a:bodyPr>
            <a:normAutofit fontScale="92500" lnSpcReduction="20000"/>
          </a:bodyPr>
          <a:lstStyle/>
          <a:p>
            <a:r>
              <a:rPr lang="ja-JP" altLang="en-US" sz="1500" dirty="0"/>
              <a:t>・　</a:t>
            </a:r>
            <a:r>
              <a:rPr lang="en-US" altLang="ja-JP" sz="1500" dirty="0"/>
              <a:t>Next, I like to explain briefly about the actual accidents status involving infant-carrying accidents.</a:t>
            </a:r>
          </a:p>
          <a:p>
            <a:endParaRPr lang="en-US" altLang="ja-JP" sz="1500" dirty="0"/>
          </a:p>
          <a:p>
            <a:r>
              <a:rPr lang="ja-JP" altLang="en-US" sz="1500" dirty="0"/>
              <a:t>・　</a:t>
            </a:r>
            <a:r>
              <a:rPr lang="en-US" altLang="ja-JP" sz="1500" dirty="0"/>
              <a:t>For the analysis of accidents involving infant-carrying vehicles,  we used the Japan Traffic Accidents General Database in the period of 6 years from 2003 to 2008. And we have analyzed vehicle-to-vehicle accidents, single vehicle accidents and person-to-vehicle accidents as the subjects in relation to the passengers of 6 years old, or younger.</a:t>
            </a:r>
          </a:p>
          <a:p>
            <a:endParaRPr lang="en-US" altLang="ja-JP" sz="1500" dirty="0"/>
          </a:p>
          <a:p>
            <a:r>
              <a:rPr lang="ja-JP" altLang="en-US" sz="1500" dirty="0"/>
              <a:t>・　</a:t>
            </a:r>
            <a:r>
              <a:rPr lang="en-US" altLang="ja-JP" sz="1500" dirty="0"/>
              <a:t>30% of the vehicle to be collided in accidents involving infant-carrying vehicles are  at front. Following frontal collision, collision at right-front corner and then at left-front corner. As you see, those two are  still  counted  as the frontal collision. As the results, about 60% of accidents are collided at the front end of vehicles.</a:t>
            </a:r>
          </a:p>
          <a:p>
            <a:endParaRPr lang="en-US" altLang="ja-JP" sz="1500" dirty="0"/>
          </a:p>
          <a:p>
            <a:r>
              <a:rPr lang="ja-JP" altLang="en-US" sz="1500" dirty="0"/>
              <a:t>・　</a:t>
            </a:r>
            <a:r>
              <a:rPr lang="en-US" altLang="ja-JP" sz="1500" dirty="0"/>
              <a:t>At the infant-carrying vehicle accidents, most injuries of injured infants were minor. The injured body parts of injured infants were in head, face and neck injuries accounted for about 80% of total. </a:t>
            </a:r>
          </a:p>
          <a:p>
            <a:endParaRPr lang="en-US" altLang="ja-JP" dirty="0"/>
          </a:p>
          <a:p>
            <a:r>
              <a:rPr lang="ja-JP" altLang="en-US" dirty="0"/>
              <a:t>・次に幼児専用車の事故実態について、簡単にご説明させて頂きます。</a:t>
            </a:r>
            <a:endParaRPr lang="en-US" altLang="ja-JP" dirty="0"/>
          </a:p>
          <a:p>
            <a:r>
              <a:rPr lang="ja-JP" altLang="en-US" dirty="0"/>
              <a:t>・</a:t>
            </a:r>
            <a:r>
              <a:rPr lang="ja-JP" altLang="ja-JP" dirty="0">
                <a:latin typeface="ＭＳ Ｐゴシック" pitchFamily="50" charset="-128"/>
                <a:ea typeface="ＭＳ Ｐゴシック" pitchFamily="50" charset="-128"/>
              </a:rPr>
              <a:t>事故の分析は、</a:t>
            </a:r>
            <a:r>
              <a:rPr lang="en-US" altLang="ja-JP" dirty="0">
                <a:latin typeface="ＭＳ Ｐゴシック" pitchFamily="50" charset="-128"/>
                <a:ea typeface="ＭＳ Ｐゴシック" pitchFamily="50" charset="-128"/>
              </a:rPr>
              <a:t>2003</a:t>
            </a:r>
            <a:r>
              <a:rPr lang="ja-JP" altLang="en-US" dirty="0">
                <a:latin typeface="ＭＳ Ｐゴシック" pitchFamily="50" charset="-128"/>
                <a:ea typeface="ＭＳ Ｐゴシック" pitchFamily="50" charset="-128"/>
              </a:rPr>
              <a:t>年</a:t>
            </a:r>
            <a:r>
              <a:rPr lang="ja-JP" altLang="ja-JP" dirty="0">
                <a:latin typeface="ＭＳ Ｐゴシック" pitchFamily="50" charset="-128"/>
                <a:ea typeface="ＭＳ Ｐゴシック" pitchFamily="50" charset="-128"/>
              </a:rPr>
              <a:t>～</a:t>
            </a:r>
            <a:r>
              <a:rPr lang="en-US" altLang="ja-JP" dirty="0">
                <a:latin typeface="ＭＳ Ｐゴシック" pitchFamily="50" charset="-128"/>
                <a:ea typeface="ＭＳ Ｐゴシック" pitchFamily="50" charset="-128"/>
              </a:rPr>
              <a:t>2008</a:t>
            </a:r>
            <a:r>
              <a:rPr lang="ja-JP" altLang="ja-JP" dirty="0">
                <a:latin typeface="ＭＳ Ｐゴシック" pitchFamily="50" charset="-128"/>
                <a:ea typeface="ＭＳ Ｐゴシック" pitchFamily="50" charset="-128"/>
              </a:rPr>
              <a:t>年の６年間の交通事故統計データを用い、車両相互事故、車両単独事故および人対車両事故を対象とし</a:t>
            </a:r>
            <a:r>
              <a:rPr lang="ja-JP" altLang="en-US" dirty="0">
                <a:latin typeface="ＭＳ Ｐゴシック" pitchFamily="50" charset="-128"/>
                <a:ea typeface="ＭＳ Ｐゴシック" pitchFamily="50" charset="-128"/>
              </a:rPr>
              <a:t>て</a:t>
            </a:r>
            <a:r>
              <a:rPr lang="ja-JP" altLang="ja-JP" dirty="0">
                <a:latin typeface="ＭＳ Ｐゴシック" pitchFamily="50" charset="-128"/>
                <a:ea typeface="ＭＳ Ｐゴシック" pitchFamily="50" charset="-128"/>
              </a:rPr>
              <a:t>、幼児専用車の乗員のうち６歳以下の乗員について分析を行</a:t>
            </a:r>
            <a:r>
              <a:rPr lang="ja-JP" altLang="en-US" dirty="0">
                <a:latin typeface="ＭＳ Ｐゴシック" pitchFamily="50" charset="-128"/>
                <a:ea typeface="ＭＳ Ｐゴシック" pitchFamily="50" charset="-128"/>
              </a:rPr>
              <a:t>いました。</a:t>
            </a:r>
            <a:endParaRPr lang="en-US" altLang="ja-JP" dirty="0">
              <a:latin typeface="ＭＳ Ｐゴシック" pitchFamily="50" charset="-128"/>
              <a:ea typeface="ＭＳ Ｐゴシック" pitchFamily="50" charset="-128"/>
            </a:endParaRPr>
          </a:p>
          <a:p>
            <a:r>
              <a:rPr lang="ja-JP" altLang="en-US" dirty="0">
                <a:latin typeface="ＭＳ Ｐゴシック" pitchFamily="50" charset="-128"/>
                <a:ea typeface="ＭＳ Ｐゴシック" pitchFamily="50" charset="-128"/>
              </a:rPr>
              <a:t>・幼児専用車の事故における衝突部位は、</a:t>
            </a:r>
            <a:r>
              <a:rPr lang="ja-JP" altLang="ja-JP" dirty="0"/>
              <a:t>前面が最も多く約</a:t>
            </a:r>
            <a:r>
              <a:rPr lang="en-US" altLang="ja-JP" dirty="0"/>
              <a:t>30%</a:t>
            </a:r>
            <a:r>
              <a:rPr lang="ja-JP" altLang="ja-JP" dirty="0"/>
              <a:t>を占めてい</a:t>
            </a:r>
            <a:r>
              <a:rPr lang="ja-JP" altLang="en-US" dirty="0"/>
              <a:t>ます</a:t>
            </a:r>
            <a:r>
              <a:rPr lang="ja-JP" altLang="ja-JP" dirty="0"/>
              <a:t>。次いで、右前角、左前角と車両の前方を衝突する事故が</a:t>
            </a:r>
            <a:r>
              <a:rPr lang="ja-JP" altLang="en-US" dirty="0"/>
              <a:t>全体の約６割以上を占めている</a:t>
            </a:r>
            <a:r>
              <a:rPr lang="ja-JP" altLang="ja-JP" dirty="0"/>
              <a:t>ことがわかった。</a:t>
            </a:r>
            <a:endParaRPr lang="en-US" altLang="ja-JP" dirty="0"/>
          </a:p>
          <a:p>
            <a:r>
              <a:rPr lang="ja-JP" altLang="en-US" dirty="0"/>
              <a:t>・</a:t>
            </a:r>
            <a:r>
              <a:rPr lang="ja-JP" altLang="ja-JP" dirty="0"/>
              <a:t>幼児専用車の事故において、負傷した幼児の傷害は、ほとんどが軽傷</a:t>
            </a:r>
            <a:r>
              <a:rPr lang="ja-JP" altLang="en-US" dirty="0"/>
              <a:t>ではあるものの</a:t>
            </a:r>
            <a:r>
              <a:rPr lang="ja-JP" altLang="ja-JP" dirty="0"/>
              <a:t>、その傷害部位は、頭部、顔部および頚部で全体の約</a:t>
            </a:r>
            <a:r>
              <a:rPr lang="en-US" altLang="ja-JP" dirty="0"/>
              <a:t>80%</a:t>
            </a:r>
            <a:r>
              <a:rPr lang="ja-JP" altLang="ja-JP" dirty="0"/>
              <a:t>を占めてい</a:t>
            </a:r>
            <a:r>
              <a:rPr lang="ja-JP" altLang="en-US" dirty="0"/>
              <a:t>ます</a:t>
            </a:r>
            <a:r>
              <a:rPr lang="ja-JP" altLang="ja-JP" dirty="0"/>
              <a:t>。</a:t>
            </a:r>
          </a:p>
        </p:txBody>
      </p:sp>
      <p:sp>
        <p:nvSpPr>
          <p:cNvPr id="4" name="スライド番号プレースホルダ 3"/>
          <p:cNvSpPr>
            <a:spLocks noGrp="1"/>
          </p:cNvSpPr>
          <p:nvPr>
            <p:ph type="sldNum" sz="quarter" idx="10"/>
          </p:nvPr>
        </p:nvSpPr>
        <p:spPr/>
        <p:txBody>
          <a:bodyPr/>
          <a:lstStyle/>
          <a:p>
            <a:fld id="{B8961FF3-1C0F-482C-9968-C697A684DB77}" type="slidenum">
              <a:rPr kumimoji="1" lang="ja-JP" altLang="en-US" smtClean="0"/>
              <a:pPr/>
              <a:t>5</a:t>
            </a:fld>
            <a:endParaRPr kumimoji="1" lang="ja-JP" alt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a:xfrm>
            <a:off x="271537" y="4597374"/>
            <a:ext cx="6336704" cy="3072086"/>
          </a:xfrm>
        </p:spPr>
        <p:txBody>
          <a:bodyPr>
            <a:normAutofit fontScale="92500" lnSpcReduction="20000"/>
          </a:bodyPr>
          <a:lstStyle/>
          <a:p>
            <a:r>
              <a:rPr kumimoji="1" lang="ja-JP" altLang="en-US" sz="1700" dirty="0"/>
              <a:t>・　</a:t>
            </a:r>
            <a:r>
              <a:rPr kumimoji="1" lang="en-US" altLang="ja-JP" sz="1700" dirty="0"/>
              <a:t>Here, we have found that the vehicle parts to cause two-third of injuries of injured infants were seats.</a:t>
            </a:r>
          </a:p>
          <a:p>
            <a:endParaRPr lang="en-US" altLang="ja-JP" sz="1700" dirty="0"/>
          </a:p>
          <a:p>
            <a:r>
              <a:rPr kumimoji="1" lang="ja-JP" altLang="en-US" sz="1700" dirty="0"/>
              <a:t>・　</a:t>
            </a:r>
            <a:r>
              <a:rPr kumimoji="1" lang="en-US" altLang="ja-JP" sz="1700" dirty="0"/>
              <a:t>As the results of analyzing the accidents status involving infant-carrying vehicles, there are very few accidents with this vehicle resulting in fatalities and serious injuries.</a:t>
            </a:r>
          </a:p>
          <a:p>
            <a:endParaRPr lang="en-US" altLang="ja-JP" sz="1700" dirty="0"/>
          </a:p>
          <a:p>
            <a:r>
              <a:rPr kumimoji="1" lang="ja-JP" altLang="en-US" sz="1700" dirty="0"/>
              <a:t>・　</a:t>
            </a:r>
            <a:r>
              <a:rPr kumimoji="1" lang="en-US" altLang="ja-JP" sz="1700" dirty="0"/>
              <a:t>Therefore, as we have identified the damages to have injuries on face, neck or head by the seat in front which is the vehicle parts to cause the damages, we decided to present the safety measures on those subjects as priority.</a:t>
            </a:r>
          </a:p>
          <a:p>
            <a:endParaRPr lang="en-US" altLang="ja-JP" dirty="0"/>
          </a:p>
          <a:p>
            <a:endParaRPr lang="en-US" altLang="ja-JP" dirty="0"/>
          </a:p>
          <a:p>
            <a:r>
              <a:rPr lang="ja-JP" altLang="en-US" dirty="0"/>
              <a:t>・また、</a:t>
            </a:r>
            <a:r>
              <a:rPr lang="ja-JP" altLang="ja-JP" dirty="0"/>
              <a:t>負傷した幼児への加害部位は、</a:t>
            </a:r>
            <a:r>
              <a:rPr lang="en-US" altLang="ja-JP" dirty="0"/>
              <a:t>2/3</a:t>
            </a:r>
            <a:r>
              <a:rPr lang="ja-JP" altLang="ja-JP" dirty="0"/>
              <a:t>を座席が占めて</a:t>
            </a:r>
            <a:r>
              <a:rPr lang="ja-JP" altLang="en-US" dirty="0"/>
              <a:t>おりました</a:t>
            </a:r>
            <a:r>
              <a:rPr lang="ja-JP" altLang="ja-JP" dirty="0"/>
              <a:t>。</a:t>
            </a:r>
            <a:endParaRPr lang="en-US" altLang="ja-JP" dirty="0"/>
          </a:p>
          <a:p>
            <a:r>
              <a:rPr lang="ja-JP" altLang="en-US" dirty="0"/>
              <a:t>・</a:t>
            </a:r>
            <a:r>
              <a:rPr lang="ja-JP" altLang="ja-JP" dirty="0"/>
              <a:t> 　幼児専用車の事故実態を分析した結果、幼児専用車の死亡・重傷事故が少ないこと</a:t>
            </a:r>
            <a:r>
              <a:rPr lang="ja-JP" altLang="en-US" dirty="0"/>
              <a:t>もわかりました。</a:t>
            </a:r>
            <a:endParaRPr lang="en-US" altLang="ja-JP" dirty="0"/>
          </a:p>
          <a:p>
            <a:r>
              <a:rPr lang="ja-JP" altLang="en-US" dirty="0"/>
              <a:t>・したがって、</a:t>
            </a:r>
            <a:r>
              <a:rPr lang="ja-JP" altLang="ja-JP" dirty="0"/>
              <a:t>今回の検討の対象を、前方座席が加害部位となって、頭部、顔部、頚部を受傷する事故とし、優先的に安全対策を示すことと</a:t>
            </a:r>
            <a:r>
              <a:rPr lang="ja-JP" altLang="en-US" dirty="0"/>
              <a:t>しました</a:t>
            </a:r>
            <a:r>
              <a:rPr lang="ja-JP" altLang="ja-JP" dirty="0"/>
              <a:t>。</a:t>
            </a:r>
            <a:endParaRPr lang="en-US" altLang="ja-JP" dirty="0"/>
          </a:p>
        </p:txBody>
      </p:sp>
      <p:sp>
        <p:nvSpPr>
          <p:cNvPr id="4" name="スライド番号プレースホルダ 3"/>
          <p:cNvSpPr>
            <a:spLocks noGrp="1"/>
          </p:cNvSpPr>
          <p:nvPr>
            <p:ph type="sldNum" sz="quarter" idx="10"/>
          </p:nvPr>
        </p:nvSpPr>
        <p:spPr/>
        <p:txBody>
          <a:bodyPr/>
          <a:lstStyle/>
          <a:p>
            <a:fld id="{B8961FF3-1C0F-482C-9968-C697A684DB77}" type="slidenum">
              <a:rPr kumimoji="1" lang="ja-JP" altLang="en-US" smtClean="0"/>
              <a:pPr/>
              <a:t>6</a:t>
            </a:fld>
            <a:endParaRPr kumimoji="1" lang="ja-JP" alt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a:xfrm>
            <a:off x="271537" y="4573116"/>
            <a:ext cx="6336704" cy="3672408"/>
          </a:xfrm>
        </p:spPr>
        <p:txBody>
          <a:bodyPr>
            <a:normAutofit fontScale="62500" lnSpcReduction="20000"/>
          </a:bodyPr>
          <a:lstStyle/>
          <a:p>
            <a:pPr marL="0" lvl="1"/>
            <a:r>
              <a:rPr kumimoji="1" lang="ja-JP" altLang="en-US" sz="2000" dirty="0"/>
              <a:t>・　</a:t>
            </a:r>
            <a:r>
              <a:rPr kumimoji="1" lang="en-US" altLang="ja-JP" sz="2000" dirty="0"/>
              <a:t>As the results of studies;</a:t>
            </a:r>
          </a:p>
          <a:p>
            <a:pPr marL="0" lvl="1"/>
            <a:endParaRPr lang="en-US" altLang="ja-JP" sz="2000" dirty="0"/>
          </a:p>
          <a:p>
            <a:pPr marL="0" lvl="1"/>
            <a:r>
              <a:rPr kumimoji="1" lang="ja-JP" altLang="en-US" sz="2000" dirty="0"/>
              <a:t>・　</a:t>
            </a:r>
            <a:r>
              <a:rPr kumimoji="1" lang="en-US" altLang="ja-JP" sz="2000" dirty="0"/>
              <a:t>This is a part  </a:t>
            </a:r>
            <a:r>
              <a:rPr lang="en-US" altLang="ja-JP" sz="2000" dirty="0"/>
              <a:t>of seating requirement for bus described in UN R80. We will add the shock-absorbing materials to the rear of the seatback which comply with a certain shock absorbing performance. We used the performance requirements for shock-absorbing materials as a reference.</a:t>
            </a:r>
          </a:p>
          <a:p>
            <a:pPr marL="0" lvl="1"/>
            <a:endParaRPr kumimoji="1" lang="en-US" altLang="ja-JP" sz="2000" dirty="0"/>
          </a:p>
          <a:p>
            <a:pPr marL="0" lvl="1"/>
            <a:r>
              <a:rPr lang="ja-JP" altLang="en-US" sz="2000" dirty="0"/>
              <a:t>・　</a:t>
            </a:r>
            <a:r>
              <a:rPr lang="en-US" altLang="ja-JP" sz="2000" dirty="0"/>
              <a:t>Also, the height of seatback should be around 470mm to 490mm. This is the effective height to mitigate a damage to 6 years old  infants without loosing the visibility if infants from adults passenger accompanying infants.</a:t>
            </a:r>
          </a:p>
          <a:p>
            <a:pPr marL="0" lvl="1"/>
            <a:endParaRPr kumimoji="1" lang="en-US" altLang="ja-JP" sz="2000" dirty="0"/>
          </a:p>
          <a:p>
            <a:pPr marL="0" lvl="1"/>
            <a:r>
              <a:rPr lang="ja-JP" altLang="en-US" sz="2000" dirty="0"/>
              <a:t>・　</a:t>
            </a:r>
            <a:r>
              <a:rPr lang="en-US" altLang="ja-JP" sz="2000" dirty="0"/>
              <a:t>About these measures, we request auto vehicle manufacturers to develop infant seats as soon as possible or at least done by March, 2013. </a:t>
            </a:r>
          </a:p>
          <a:p>
            <a:pPr marL="0" lvl="1"/>
            <a:endParaRPr kumimoji="1" lang="en-US" altLang="ja-JP" sz="2000" dirty="0"/>
          </a:p>
          <a:p>
            <a:pPr marL="0" lvl="1"/>
            <a:r>
              <a:rPr lang="ja-JP" altLang="en-US" sz="2000" dirty="0"/>
              <a:t>・　</a:t>
            </a:r>
            <a:r>
              <a:rPr lang="en-US" altLang="ja-JP" sz="2000" dirty="0"/>
              <a:t>The motor vehicle manufacturers, etc., shall be develop seat belts suitable to the installing onto infants seats. But until then, we do not require the installation of seatbelts for infant-carrying vehicle. </a:t>
            </a:r>
          </a:p>
          <a:p>
            <a:pPr marL="0" lvl="1"/>
            <a:endParaRPr kumimoji="1" lang="en-US" altLang="ja-JP" dirty="0"/>
          </a:p>
          <a:p>
            <a:pPr marL="0" lvl="1"/>
            <a:r>
              <a:rPr lang="ja-JP" altLang="en-US" dirty="0"/>
              <a:t>・検討の結果、</a:t>
            </a:r>
            <a:endParaRPr lang="en-US" altLang="ja-JP" dirty="0"/>
          </a:p>
          <a:p>
            <a:r>
              <a:rPr lang="ja-JP" altLang="en-US" dirty="0"/>
              <a:t>・</a:t>
            </a:r>
            <a:r>
              <a:rPr lang="ja-JP" altLang="ja-JP" dirty="0"/>
              <a:t>協定規則第</a:t>
            </a:r>
            <a:r>
              <a:rPr lang="en-US" altLang="ja-JP" dirty="0"/>
              <a:t>80</a:t>
            </a:r>
            <a:r>
              <a:rPr lang="ja-JP" altLang="ja-JP" dirty="0"/>
              <a:t>号に定めるバスの座席の要件の一部である、座席後面の衝撃吸収性能要件を参考として、座席後面に一定の衝撃吸収性能要件を満たす緩衝材を追加する。</a:t>
            </a:r>
            <a:endParaRPr lang="en-US" altLang="ja-JP" dirty="0"/>
          </a:p>
          <a:p>
            <a:r>
              <a:rPr lang="ja-JP" altLang="en-US" dirty="0"/>
              <a:t>・また、</a:t>
            </a:r>
            <a:r>
              <a:rPr lang="ja-JP" altLang="ja-JP" dirty="0"/>
              <a:t>シートバックの高さについては、大人の同乗者からの視認性</a:t>
            </a:r>
            <a:r>
              <a:rPr lang="ja-JP" altLang="en-US" dirty="0"/>
              <a:t>を</a:t>
            </a:r>
            <a:r>
              <a:rPr lang="ja-JP" altLang="ja-JP" dirty="0"/>
              <a:t>低下</a:t>
            </a:r>
            <a:r>
              <a:rPr lang="ja-JP" altLang="en-US" dirty="0"/>
              <a:t>させないで、</a:t>
            </a:r>
            <a:r>
              <a:rPr lang="ja-JP" altLang="ja-JP" dirty="0"/>
              <a:t>６歳児でも被害軽減効果が有効となるよう</a:t>
            </a:r>
            <a:r>
              <a:rPr lang="ja-JP" altLang="en-US" dirty="0"/>
              <a:t>に</a:t>
            </a:r>
            <a:r>
              <a:rPr lang="ja-JP" altLang="ja-JP" dirty="0"/>
              <a:t>、</a:t>
            </a:r>
            <a:r>
              <a:rPr lang="ja-JP" altLang="en-US" dirty="0"/>
              <a:t>シートバック</a:t>
            </a:r>
            <a:r>
              <a:rPr lang="ja-JP" altLang="ja-JP" dirty="0"/>
              <a:t>の高さを</a:t>
            </a:r>
            <a:r>
              <a:rPr lang="en-US" altLang="ja-JP" dirty="0"/>
              <a:t>470mm</a:t>
            </a:r>
            <a:r>
              <a:rPr lang="ja-JP" altLang="ja-JP" dirty="0"/>
              <a:t>～</a:t>
            </a:r>
            <a:r>
              <a:rPr lang="en-US" altLang="ja-JP" dirty="0"/>
              <a:t>490mm</a:t>
            </a:r>
            <a:r>
              <a:rPr lang="ja-JP" altLang="ja-JP" dirty="0"/>
              <a:t>程度</a:t>
            </a:r>
            <a:r>
              <a:rPr lang="ja-JP" altLang="en-US" dirty="0"/>
              <a:t>とする。</a:t>
            </a:r>
            <a:endParaRPr lang="en-US" altLang="ja-JP" dirty="0"/>
          </a:p>
          <a:p>
            <a:r>
              <a:rPr lang="ja-JP" altLang="en-US" dirty="0"/>
              <a:t>・これらの対策について、自動車製作者等に対し、</a:t>
            </a:r>
            <a:r>
              <a:rPr lang="ja-JP" altLang="ja-JP" dirty="0"/>
              <a:t>幼児用座席の開発に早期に取り組み、</a:t>
            </a:r>
            <a:r>
              <a:rPr lang="en-US" altLang="ja-JP" dirty="0"/>
              <a:t>2015</a:t>
            </a:r>
            <a:r>
              <a:rPr lang="ja-JP" altLang="en-US" dirty="0"/>
              <a:t>年３月までに</a:t>
            </a:r>
            <a:r>
              <a:rPr lang="ja-JP" altLang="ja-JP" dirty="0"/>
              <a:t>車両開発を行うこと</a:t>
            </a:r>
            <a:r>
              <a:rPr lang="ja-JP" altLang="en-US" dirty="0"/>
              <a:t>を要請します。</a:t>
            </a:r>
            <a:endParaRPr lang="en-US" altLang="ja-JP" dirty="0">
              <a:latin typeface="+mn-ea"/>
            </a:endParaRPr>
          </a:p>
          <a:p>
            <a:pPr marL="0" lvl="1"/>
            <a:r>
              <a:rPr lang="ja-JP" altLang="en-US" dirty="0"/>
              <a:t>・なお、</a:t>
            </a:r>
            <a:r>
              <a:rPr lang="ja-JP" altLang="ja-JP" dirty="0"/>
              <a:t>座席ベルトは、幼児専用車に装備される幼児用座席に適した座席ベルトが開発されるまで、装備を求め</a:t>
            </a:r>
            <a:r>
              <a:rPr lang="ja-JP" altLang="en-US" dirty="0"/>
              <a:t>ておりません</a:t>
            </a:r>
            <a:r>
              <a:rPr lang="ja-JP" altLang="ja-JP" dirty="0"/>
              <a:t>。</a:t>
            </a:r>
            <a:endParaRPr lang="en-US" altLang="ja-JP" dirty="0"/>
          </a:p>
          <a:p>
            <a:pPr marL="0" lvl="1"/>
            <a:endParaRPr kumimoji="1" lang="en-US" altLang="ja-JP" dirty="0"/>
          </a:p>
        </p:txBody>
      </p:sp>
      <p:sp>
        <p:nvSpPr>
          <p:cNvPr id="4" name="スライド番号プレースホルダ 3"/>
          <p:cNvSpPr>
            <a:spLocks noGrp="1"/>
          </p:cNvSpPr>
          <p:nvPr>
            <p:ph type="sldNum" sz="quarter" idx="10"/>
          </p:nvPr>
        </p:nvSpPr>
        <p:spPr/>
        <p:txBody>
          <a:bodyPr/>
          <a:lstStyle/>
          <a:p>
            <a:fld id="{B8961FF3-1C0F-482C-9968-C697A684DB77}" type="slidenum">
              <a:rPr kumimoji="1" lang="ja-JP" altLang="en-US" smtClean="0"/>
              <a:pPr/>
              <a:t>7</a:t>
            </a:fld>
            <a:endParaRPr kumimoji="1" lang="ja-JP" alt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a:xfrm>
            <a:off x="343546" y="4686300"/>
            <a:ext cx="6192688" cy="2263080"/>
          </a:xfrm>
        </p:spPr>
        <p:txBody>
          <a:bodyPr>
            <a:normAutofit fontScale="85000" lnSpcReduction="20000"/>
          </a:bodyPr>
          <a:lstStyle/>
          <a:p>
            <a:r>
              <a:rPr kumimoji="1" lang="ja-JP" altLang="en-US" sz="1700" dirty="0"/>
              <a:t>・　</a:t>
            </a:r>
            <a:r>
              <a:rPr kumimoji="1" lang="en-US" altLang="ja-JP" sz="1700" dirty="0"/>
              <a:t>This guideline aims to point out the direction for automobile manufacturers to improve the safety at the time of developing this type of vehicles. And also, the development should be done with due consideration to the ways of actual uses of infant-carrying vehicles.</a:t>
            </a:r>
          </a:p>
          <a:p>
            <a:endParaRPr lang="en-US" altLang="ja-JP" sz="1700" dirty="0"/>
          </a:p>
          <a:p>
            <a:r>
              <a:rPr kumimoji="1" lang="ja-JP" altLang="en-US" sz="1700" dirty="0"/>
              <a:t>・　</a:t>
            </a:r>
            <a:r>
              <a:rPr kumimoji="1" lang="en-US" altLang="ja-JP" sz="1700" dirty="0"/>
              <a:t>And now, there are no seatbelts suitable to the seat for infant of the infant-carrying vehicle. Therefore, formulating this guideline, we like to prompt the development of seatbelts suitable for infant-seati</a:t>
            </a:r>
            <a:r>
              <a:rPr lang="en-US" altLang="ja-JP" sz="1700" dirty="0"/>
              <a:t>ng, now.</a:t>
            </a:r>
            <a:r>
              <a:rPr kumimoji="1" lang="en-US" altLang="ja-JP" sz="1700" dirty="0"/>
              <a:t> </a:t>
            </a:r>
          </a:p>
          <a:p>
            <a:endParaRPr lang="en-US" altLang="ja-JP" dirty="0"/>
          </a:p>
          <a:p>
            <a:pPr lvl="0"/>
            <a:r>
              <a:rPr lang="ja-JP" altLang="en-US" dirty="0">
                <a:latin typeface="ＭＳ Ｐゴシック" pitchFamily="50" charset="-128"/>
                <a:ea typeface="ＭＳ Ｐゴシック" pitchFamily="50" charset="-128"/>
              </a:rPr>
              <a:t>・本ガイドラインの目的としては、</a:t>
            </a:r>
            <a:r>
              <a:rPr lang="ja-JP" altLang="ja-JP" dirty="0">
                <a:latin typeface="ＭＳ Ｐゴシック" pitchFamily="50" charset="-128"/>
                <a:ea typeface="ＭＳ Ｐゴシック" pitchFamily="50" charset="-128"/>
              </a:rPr>
              <a:t>幼児専用車の使用実態も考慮しつつ、自動車製作者等が幼児専用車を開発するときの</a:t>
            </a:r>
            <a:r>
              <a:rPr lang="ja-JP" altLang="en-US" dirty="0">
                <a:latin typeface="ＭＳ Ｐゴシック" pitchFamily="50" charset="-128"/>
                <a:ea typeface="ＭＳ Ｐゴシック" pitchFamily="50" charset="-128"/>
              </a:rPr>
              <a:t>安全性向上のための</a:t>
            </a:r>
            <a:r>
              <a:rPr lang="ja-JP" altLang="ja-JP" dirty="0">
                <a:latin typeface="ＭＳ Ｐゴシック" pitchFamily="50" charset="-128"/>
                <a:ea typeface="ＭＳ Ｐゴシック" pitchFamily="50" charset="-128"/>
              </a:rPr>
              <a:t>方向性を示すもの</a:t>
            </a:r>
            <a:r>
              <a:rPr lang="ja-JP" altLang="en-US" dirty="0">
                <a:latin typeface="ＭＳ Ｐゴシック" pitchFamily="50" charset="-128"/>
                <a:ea typeface="ＭＳ Ｐゴシック" pitchFamily="50" charset="-128"/>
              </a:rPr>
              <a:t>です</a:t>
            </a:r>
            <a:r>
              <a:rPr lang="ja-JP" altLang="ja-JP" dirty="0">
                <a:latin typeface="ＭＳ Ｐゴシック" pitchFamily="50" charset="-128"/>
                <a:ea typeface="ＭＳ Ｐゴシック" pitchFamily="50" charset="-128"/>
              </a:rPr>
              <a:t>。</a:t>
            </a:r>
            <a:endParaRPr lang="en-US" altLang="ja-JP" dirty="0">
              <a:latin typeface="ＭＳ Ｐゴシック" pitchFamily="50" charset="-128"/>
              <a:ea typeface="ＭＳ Ｐゴシック" pitchFamily="50" charset="-128"/>
            </a:endParaRPr>
          </a:p>
          <a:p>
            <a:pPr lvl="0"/>
            <a:endParaRPr lang="ja-JP" altLang="ja-JP" dirty="0">
              <a:latin typeface="ＭＳ Ｐゴシック" pitchFamily="50" charset="-128"/>
              <a:ea typeface="ＭＳ Ｐゴシック" pitchFamily="50" charset="-128"/>
            </a:endParaRPr>
          </a:p>
          <a:p>
            <a:pPr lvl="0"/>
            <a:r>
              <a:rPr lang="ja-JP" altLang="en-US" dirty="0">
                <a:latin typeface="ＭＳ Ｐゴシック" pitchFamily="50" charset="-128"/>
                <a:ea typeface="ＭＳ Ｐゴシック" pitchFamily="50" charset="-128"/>
              </a:rPr>
              <a:t>・そして、</a:t>
            </a:r>
            <a:r>
              <a:rPr lang="ja-JP" altLang="ja-JP" dirty="0">
                <a:latin typeface="ＭＳ Ｐゴシック" pitchFamily="50" charset="-128"/>
                <a:ea typeface="ＭＳ Ｐゴシック" pitchFamily="50" charset="-128"/>
              </a:rPr>
              <a:t>現在</a:t>
            </a:r>
            <a:r>
              <a:rPr lang="ja-JP" altLang="en-US" dirty="0">
                <a:latin typeface="ＭＳ Ｐゴシック" pitchFamily="50" charset="-128"/>
                <a:ea typeface="ＭＳ Ｐゴシック" pitchFamily="50" charset="-128"/>
              </a:rPr>
              <a:t>、</a:t>
            </a:r>
            <a:r>
              <a:rPr lang="ja-JP" altLang="ja-JP" dirty="0">
                <a:latin typeface="ＭＳ Ｐゴシック" pitchFamily="50" charset="-128"/>
                <a:ea typeface="ＭＳ Ｐゴシック" pitchFamily="50" charset="-128"/>
              </a:rPr>
              <a:t>幼児専用車に装備される幼児用座席に適した座席ベルトが存在しないことから、ガイドラインの策定を機に、今後、幼児用座席に適した座席ベルトが開発されることを促すもの</a:t>
            </a:r>
            <a:r>
              <a:rPr lang="ja-JP" altLang="en-US" dirty="0">
                <a:latin typeface="ＭＳ Ｐゴシック" pitchFamily="50" charset="-128"/>
                <a:ea typeface="ＭＳ Ｐゴシック" pitchFamily="50" charset="-128"/>
              </a:rPr>
              <a:t>です</a:t>
            </a:r>
            <a:r>
              <a:rPr lang="ja-JP" altLang="ja-JP" dirty="0">
                <a:latin typeface="ＭＳ Ｐゴシック" pitchFamily="50" charset="-128"/>
                <a:ea typeface="ＭＳ Ｐゴシック" pitchFamily="50" charset="-128"/>
              </a:rPr>
              <a:t>。</a:t>
            </a:r>
            <a:r>
              <a:rPr lang="ja-JP" altLang="en-US" dirty="0">
                <a:latin typeface="ＭＳ Ｐゴシック" pitchFamily="50" charset="-128"/>
                <a:ea typeface="ＭＳ Ｐゴシック" pitchFamily="50" charset="-128"/>
              </a:rPr>
              <a:t>　</a:t>
            </a:r>
            <a:endParaRPr kumimoji="1" lang="ja-JP" altLang="en-US" dirty="0"/>
          </a:p>
        </p:txBody>
      </p:sp>
      <p:sp>
        <p:nvSpPr>
          <p:cNvPr id="4" name="スライド番号プレースホルダ 3"/>
          <p:cNvSpPr>
            <a:spLocks noGrp="1"/>
          </p:cNvSpPr>
          <p:nvPr>
            <p:ph type="sldNum" sz="quarter" idx="10"/>
          </p:nvPr>
        </p:nvSpPr>
        <p:spPr/>
        <p:txBody>
          <a:bodyPr/>
          <a:lstStyle/>
          <a:p>
            <a:fld id="{B8961FF3-1C0F-482C-9968-C697A684DB77}" type="slidenum">
              <a:rPr kumimoji="1" lang="ja-JP" altLang="en-US" smtClean="0"/>
              <a:pPr/>
              <a:t>8</a:t>
            </a:fld>
            <a:endParaRPr kumimoji="1" lang="ja-JP" alt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a:xfrm>
            <a:off x="343546" y="4686300"/>
            <a:ext cx="6192688" cy="4440238"/>
          </a:xfrm>
        </p:spPr>
        <p:txBody>
          <a:bodyPr>
            <a:normAutofit/>
          </a:bodyPr>
          <a:lstStyle/>
          <a:p>
            <a:r>
              <a:rPr kumimoji="1" lang="ja-JP" altLang="en-US" sz="1600" dirty="0"/>
              <a:t>・　</a:t>
            </a:r>
            <a:r>
              <a:rPr kumimoji="1" lang="en-US" altLang="ja-JP" sz="1600" dirty="0"/>
              <a:t>Please confirm the contents of this guideline with </a:t>
            </a:r>
            <a:r>
              <a:rPr lang="en-US" altLang="ja-JP" sz="1600" dirty="0">
                <a:solidFill>
                  <a:srgbClr val="FF0000"/>
                </a:solidFill>
              </a:rPr>
              <a:t>GRSG-104-</a:t>
            </a:r>
            <a:r>
              <a:rPr lang="ja-JP" altLang="en-US" sz="1600" dirty="0">
                <a:solidFill>
                  <a:srgbClr val="FF0000"/>
                </a:solidFill>
              </a:rPr>
              <a:t>●● </a:t>
            </a:r>
            <a:r>
              <a:rPr lang="en-US" altLang="ja-JP" sz="1600" dirty="0"/>
              <a:t>of informal documents. </a:t>
            </a:r>
          </a:p>
          <a:p>
            <a:endParaRPr kumimoji="1" lang="en-US" altLang="ja-JP" sz="1600" dirty="0"/>
          </a:p>
          <a:p>
            <a:r>
              <a:rPr lang="ja-JP" altLang="en-US" sz="1600" dirty="0"/>
              <a:t>・　</a:t>
            </a:r>
            <a:r>
              <a:rPr lang="en-US" altLang="ja-JP" sz="1600" dirty="0"/>
              <a:t>Also, we will inform this information at </a:t>
            </a:r>
            <a:r>
              <a:rPr lang="en-US" altLang="ja-JP" sz="1600" dirty="0">
                <a:solidFill>
                  <a:srgbClr val="FF0000"/>
                </a:solidFill>
              </a:rPr>
              <a:t>GRSP</a:t>
            </a:r>
            <a:r>
              <a:rPr lang="en-US" altLang="ja-JP" sz="1600" dirty="0"/>
              <a:t> on May.</a:t>
            </a:r>
          </a:p>
          <a:p>
            <a:endParaRPr lang="en-US" altLang="ja-JP" sz="1600" dirty="0"/>
          </a:p>
          <a:p>
            <a:r>
              <a:rPr lang="ja-JP" altLang="en-US" sz="1600" dirty="0"/>
              <a:t>・　</a:t>
            </a:r>
            <a:r>
              <a:rPr lang="en-US" altLang="ja-JP" sz="1600" dirty="0"/>
              <a:t>Thank you for your attentions.</a:t>
            </a:r>
          </a:p>
        </p:txBody>
      </p:sp>
      <p:sp>
        <p:nvSpPr>
          <p:cNvPr id="4" name="スライド番号プレースホルダ 3"/>
          <p:cNvSpPr>
            <a:spLocks noGrp="1"/>
          </p:cNvSpPr>
          <p:nvPr>
            <p:ph type="sldNum" sz="quarter" idx="10"/>
          </p:nvPr>
        </p:nvSpPr>
        <p:spPr/>
        <p:txBody>
          <a:bodyPr/>
          <a:lstStyle/>
          <a:p>
            <a:fld id="{B8961FF3-1C0F-482C-9968-C697A684DB77}" type="slidenum">
              <a:rPr kumimoji="1" lang="ja-JP" altLang="en-US" smtClean="0"/>
              <a:pPr/>
              <a:t>9</a:t>
            </a:fld>
            <a:endParaRPr kumimoji="1" lang="ja-JP" alt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23" name="正方形/長方形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正方形/長方形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正方形/長方形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正方形/長方形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7" name="正方形/長方形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useBgFill="1">
        <p:nvSpPr>
          <p:cNvPr id="30" name="角丸四角形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useBgFill="1">
        <p:nvSpPr>
          <p:cNvPr id="31" name="角丸四角形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7" name="正方形/長方形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正方形/長方形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正方形/長方形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正方形/長方形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タイトル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ja-JP" altLang="en-US"/>
              <a:t>マスタ タイトルの書式設定</a:t>
            </a:r>
            <a:endParaRPr kumimoji="0" lang="en-US"/>
          </a:p>
        </p:txBody>
      </p:sp>
      <p:sp>
        <p:nvSpPr>
          <p:cNvPr id="9" name="サブタイトル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ja-JP" altLang="en-US"/>
              <a:t>マスタ サブタイトルの書式設定</a:t>
            </a:r>
            <a:endParaRPr kumimoji="0" lang="en-US"/>
          </a:p>
        </p:txBody>
      </p:sp>
      <p:sp>
        <p:nvSpPr>
          <p:cNvPr id="28" name="日付プレースホルダ 27"/>
          <p:cNvSpPr>
            <a:spLocks noGrp="1"/>
          </p:cNvSpPr>
          <p:nvPr>
            <p:ph type="dt" sz="half" idx="10"/>
          </p:nvPr>
        </p:nvSpPr>
        <p:spPr>
          <a:xfrm>
            <a:off x="6705600" y="4206240"/>
            <a:ext cx="960120" cy="457200"/>
          </a:xfrm>
        </p:spPr>
        <p:txBody>
          <a:bodyPr/>
          <a:lstStyle/>
          <a:p>
            <a:fld id="{12FB8ADF-0DEC-4532-BBA1-14624460861A}" type="datetimeFigureOut">
              <a:rPr kumimoji="1" lang="ja-JP" altLang="en-US" smtClean="0"/>
              <a:pPr/>
              <a:t>2021/1/25</a:t>
            </a:fld>
            <a:endParaRPr kumimoji="1" lang="ja-JP" altLang="en-US" dirty="0"/>
          </a:p>
        </p:txBody>
      </p:sp>
      <p:sp>
        <p:nvSpPr>
          <p:cNvPr id="17" name="フッター プレースホルダ 16"/>
          <p:cNvSpPr>
            <a:spLocks noGrp="1"/>
          </p:cNvSpPr>
          <p:nvPr>
            <p:ph type="ftr" sz="quarter" idx="11"/>
          </p:nvPr>
        </p:nvSpPr>
        <p:spPr>
          <a:xfrm>
            <a:off x="5410200" y="4205288"/>
            <a:ext cx="1295400" cy="457200"/>
          </a:xfrm>
        </p:spPr>
        <p:txBody>
          <a:bodyPr/>
          <a:lstStyle/>
          <a:p>
            <a:endParaRPr kumimoji="1" lang="ja-JP" altLang="en-US" dirty="0"/>
          </a:p>
        </p:txBody>
      </p:sp>
      <p:sp>
        <p:nvSpPr>
          <p:cNvPr id="29" name="スライド番号プレースホルダ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C632C342-5E27-4510-9B28-22D69C7761C3}" type="slidenum">
              <a:rPr kumimoji="1" lang="ja-JP" altLang="en-US" smtClean="0"/>
              <a:pPr/>
              <a:t>‹#›</a:t>
            </a:fld>
            <a:endParaRPr kumimoji="1" lang="ja-JP"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a:t>マスタ タイトルの書式設定</a:t>
            </a:r>
            <a:endParaRPr kumimoji="0" lang="en-US"/>
          </a:p>
        </p:txBody>
      </p:sp>
      <p:sp>
        <p:nvSpPr>
          <p:cNvPr id="3" name="縦書きテキスト プレースホルダ 2"/>
          <p:cNvSpPr>
            <a:spLocks noGrp="1"/>
          </p:cNvSpPr>
          <p:nvPr>
            <p:ph type="body" orient="vert" idx="1"/>
          </p:nvPr>
        </p:nvSpPr>
        <p:spPr/>
        <p:txBody>
          <a:bodyPr vert="eaVert"/>
          <a:lstStyle/>
          <a:p>
            <a:pPr lvl="0" eaLnBrk="1" latinLnBrk="0" hangingPunct="1"/>
            <a:r>
              <a:rPr lang="ja-JP" altLang="en-US"/>
              <a:t>マスタ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4" name="日付プレースホルダ 3"/>
          <p:cNvSpPr>
            <a:spLocks noGrp="1"/>
          </p:cNvSpPr>
          <p:nvPr>
            <p:ph type="dt" sz="half" idx="10"/>
          </p:nvPr>
        </p:nvSpPr>
        <p:spPr/>
        <p:txBody>
          <a:bodyPr/>
          <a:lstStyle/>
          <a:p>
            <a:fld id="{12FB8ADF-0DEC-4532-BBA1-14624460861A}" type="datetimeFigureOut">
              <a:rPr kumimoji="1" lang="ja-JP" altLang="en-US" smtClean="0"/>
              <a:pPr/>
              <a:t>2021/1/25</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C632C342-5E27-4510-9B28-22D69C7761C3}" type="slidenum">
              <a:rPr kumimoji="1" lang="ja-JP" altLang="en-US" smtClean="0"/>
              <a:pPr/>
              <a:t>‹#›</a:t>
            </a:fld>
            <a:endParaRPr kumimoji="1" lang="ja-JP"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781800" y="1143000"/>
            <a:ext cx="1905000" cy="5486400"/>
          </a:xfrm>
        </p:spPr>
        <p:txBody>
          <a:bodyPr vert="eaVert"/>
          <a:lstStyle/>
          <a:p>
            <a:r>
              <a:rPr kumimoji="0" lang="ja-JP" altLang="en-US"/>
              <a:t>マスタ タイトルの書式設定</a:t>
            </a:r>
            <a:endParaRPr kumimoji="0" lang="en-US"/>
          </a:p>
        </p:txBody>
      </p:sp>
      <p:sp>
        <p:nvSpPr>
          <p:cNvPr id="3" name="縦書きテキスト プレースホルダ 2"/>
          <p:cNvSpPr>
            <a:spLocks noGrp="1"/>
          </p:cNvSpPr>
          <p:nvPr>
            <p:ph type="body" orient="vert" idx="1"/>
          </p:nvPr>
        </p:nvSpPr>
        <p:spPr>
          <a:xfrm>
            <a:off x="457200" y="1143000"/>
            <a:ext cx="6248400" cy="5486400"/>
          </a:xfrm>
        </p:spPr>
        <p:txBody>
          <a:bodyPr vert="eaVert"/>
          <a:lstStyle/>
          <a:p>
            <a:pPr lvl="0" eaLnBrk="1" latinLnBrk="0" hangingPunct="1"/>
            <a:r>
              <a:rPr lang="ja-JP" altLang="en-US"/>
              <a:t>マスタ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4" name="日付プレースホルダ 3"/>
          <p:cNvSpPr>
            <a:spLocks noGrp="1"/>
          </p:cNvSpPr>
          <p:nvPr>
            <p:ph type="dt" sz="half" idx="10"/>
          </p:nvPr>
        </p:nvSpPr>
        <p:spPr/>
        <p:txBody>
          <a:bodyPr/>
          <a:lstStyle/>
          <a:p>
            <a:fld id="{12FB8ADF-0DEC-4532-BBA1-14624460861A}" type="datetimeFigureOut">
              <a:rPr kumimoji="1" lang="ja-JP" altLang="en-US" smtClean="0"/>
              <a:pPr/>
              <a:t>2021/1/25</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C632C342-5E27-4510-9B28-22D69C7761C3}" type="slidenum">
              <a:rPr kumimoji="1" lang="ja-JP" altLang="en-US" smtClean="0"/>
              <a:pPr/>
              <a:t>‹#›</a:t>
            </a:fld>
            <a:endParaRPr kumimoji="1" lang="ja-JP"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a:t>マスタ タイトルの書式設定</a:t>
            </a:r>
            <a:endParaRPr kumimoji="0" lang="en-US"/>
          </a:p>
        </p:txBody>
      </p:sp>
      <p:sp>
        <p:nvSpPr>
          <p:cNvPr id="3" name="コンテンツ プレースホルダ 2"/>
          <p:cNvSpPr>
            <a:spLocks noGrp="1"/>
          </p:cNvSpPr>
          <p:nvPr>
            <p:ph idx="1"/>
          </p:nvPr>
        </p:nvSpPr>
        <p:spPr/>
        <p:txBody>
          <a:bodyPr/>
          <a:lstStyle/>
          <a:p>
            <a:pPr lvl="0" eaLnBrk="1" latinLnBrk="0" hangingPunct="1"/>
            <a:r>
              <a:rPr lang="ja-JP" altLang="en-US"/>
              <a:t>マスタ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4" name="日付プレースホルダ 3"/>
          <p:cNvSpPr>
            <a:spLocks noGrp="1"/>
          </p:cNvSpPr>
          <p:nvPr>
            <p:ph type="dt" sz="half" idx="10"/>
          </p:nvPr>
        </p:nvSpPr>
        <p:spPr/>
        <p:txBody>
          <a:bodyPr/>
          <a:lstStyle/>
          <a:p>
            <a:fld id="{12FB8ADF-0DEC-4532-BBA1-14624460861A}" type="datetimeFigureOut">
              <a:rPr kumimoji="1" lang="ja-JP" altLang="en-US" smtClean="0"/>
              <a:pPr/>
              <a:t>2021/1/25</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C632C342-5E27-4510-9B28-22D69C7761C3}" type="slidenum">
              <a:rPr kumimoji="1" lang="ja-JP" altLang="en-US" smtClean="0"/>
              <a:pPr/>
              <a:t>‹#›</a:t>
            </a:fld>
            <a:endParaRPr kumimoji="1" lang="ja-JP"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ja-JP" altLang="en-US"/>
              <a:t>マスタ タイトルの書式設定</a:t>
            </a:r>
            <a:endParaRPr kumimoji="0" lang="en-US"/>
          </a:p>
        </p:txBody>
      </p:sp>
      <p:sp>
        <p:nvSpPr>
          <p:cNvPr id="3" name="テキスト プレースホルダ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ja-JP" altLang="en-US"/>
              <a:t>マスタ テキストの書式設定</a:t>
            </a:r>
          </a:p>
        </p:txBody>
      </p:sp>
      <p:sp>
        <p:nvSpPr>
          <p:cNvPr id="4" name="日付プレースホルダ 3"/>
          <p:cNvSpPr>
            <a:spLocks noGrp="1"/>
          </p:cNvSpPr>
          <p:nvPr>
            <p:ph type="dt" sz="half" idx="10"/>
          </p:nvPr>
        </p:nvSpPr>
        <p:spPr/>
        <p:txBody>
          <a:bodyPr/>
          <a:lstStyle/>
          <a:p>
            <a:fld id="{12FB8ADF-0DEC-4532-BBA1-14624460861A}" type="datetimeFigureOut">
              <a:rPr kumimoji="1" lang="ja-JP" altLang="en-US" smtClean="0"/>
              <a:pPr/>
              <a:t>2021/1/25</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C632C342-5E27-4510-9B28-22D69C7761C3}" type="slidenum">
              <a:rPr kumimoji="1" lang="ja-JP" altLang="en-US" smtClean="0"/>
              <a:pPr/>
              <a:t>‹#›</a:t>
            </a:fld>
            <a:endParaRPr kumimoji="1" lang="ja-JP"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a:t>マスタ タイトルの書式設定</a:t>
            </a:r>
            <a:endParaRPr kumimoji="0" lang="en-US"/>
          </a:p>
        </p:txBody>
      </p:sp>
      <p:sp>
        <p:nvSpPr>
          <p:cNvPr id="3" name="コンテンツ プレースホルダ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ja-JP" altLang="en-US"/>
              <a:t>マスタ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4" name="コンテンツ プレースホルダ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ja-JP" altLang="en-US"/>
              <a:t>マスタ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5" name="日付プレースホルダ 4"/>
          <p:cNvSpPr>
            <a:spLocks noGrp="1"/>
          </p:cNvSpPr>
          <p:nvPr>
            <p:ph type="dt" sz="half" idx="10"/>
          </p:nvPr>
        </p:nvSpPr>
        <p:spPr/>
        <p:txBody>
          <a:bodyPr/>
          <a:lstStyle/>
          <a:p>
            <a:fld id="{12FB8ADF-0DEC-4532-BBA1-14624460861A}" type="datetimeFigureOut">
              <a:rPr kumimoji="1" lang="ja-JP" altLang="en-US" smtClean="0"/>
              <a:pPr/>
              <a:t>2021/1/25</a:t>
            </a:fld>
            <a:endParaRPr kumimoji="1" lang="ja-JP" altLang="en-US" dirty="0"/>
          </a:p>
        </p:txBody>
      </p:sp>
      <p:sp>
        <p:nvSpPr>
          <p:cNvPr id="6" name="フッター プレースホルダ 5"/>
          <p:cNvSpPr>
            <a:spLocks noGrp="1"/>
          </p:cNvSpPr>
          <p:nvPr>
            <p:ph type="ftr" sz="quarter" idx="11"/>
          </p:nvPr>
        </p:nvSpPr>
        <p:spPr/>
        <p:txBody>
          <a:bodyPr/>
          <a:lstStyle/>
          <a:p>
            <a:endParaRPr kumimoji="1" lang="ja-JP" altLang="en-US" dirty="0"/>
          </a:p>
        </p:txBody>
      </p:sp>
      <p:sp>
        <p:nvSpPr>
          <p:cNvPr id="7" name="スライド番号プレースホルダ 6"/>
          <p:cNvSpPr>
            <a:spLocks noGrp="1"/>
          </p:cNvSpPr>
          <p:nvPr>
            <p:ph type="sldNum" sz="quarter" idx="12"/>
          </p:nvPr>
        </p:nvSpPr>
        <p:spPr/>
        <p:txBody>
          <a:bodyPr/>
          <a:lstStyle/>
          <a:p>
            <a:fld id="{C632C342-5E27-4510-9B28-22D69C7761C3}" type="slidenum">
              <a:rPr kumimoji="1" lang="ja-JP" altLang="en-US" smtClean="0"/>
              <a:pPr/>
              <a:t>‹#›</a:t>
            </a:fld>
            <a:endParaRPr kumimoji="1" lang="ja-JP" alt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381000" y="1143000"/>
            <a:ext cx="8382000" cy="1069848"/>
          </a:xfrm>
        </p:spPr>
        <p:txBody>
          <a:bodyPr anchor="ctr"/>
          <a:lstStyle>
            <a:lvl1pPr>
              <a:defRPr sz="4000" b="0" i="0" cap="none" baseline="0"/>
            </a:lvl1pPr>
          </a:lstStyle>
          <a:p>
            <a:r>
              <a:rPr kumimoji="0" lang="ja-JP" altLang="en-US"/>
              <a:t>マスタ タイトルの書式設定</a:t>
            </a:r>
            <a:endParaRPr kumimoji="0" lang="en-US"/>
          </a:p>
        </p:txBody>
      </p:sp>
      <p:sp>
        <p:nvSpPr>
          <p:cNvPr id="3" name="テキスト プレースホルダ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ja-JP" altLang="en-US"/>
              <a:t>マスタ テキストの書式設定</a:t>
            </a:r>
          </a:p>
        </p:txBody>
      </p:sp>
      <p:sp>
        <p:nvSpPr>
          <p:cNvPr id="4" name="テキスト プレースホルダ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ja-JP" altLang="en-US"/>
              <a:t>マスタ テキストの書式設定</a:t>
            </a:r>
          </a:p>
        </p:txBody>
      </p:sp>
      <p:sp>
        <p:nvSpPr>
          <p:cNvPr id="5" name="コンテンツ プレースホルダ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ja-JP" altLang="en-US"/>
              <a:t>マスタ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6" name="コンテンツ プレースホルダ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ja-JP" altLang="en-US"/>
              <a:t>マスタ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26" name="日付プレースホルダ 25"/>
          <p:cNvSpPr>
            <a:spLocks noGrp="1"/>
          </p:cNvSpPr>
          <p:nvPr>
            <p:ph type="dt" sz="half" idx="10"/>
          </p:nvPr>
        </p:nvSpPr>
        <p:spPr/>
        <p:txBody>
          <a:bodyPr rtlCol="0"/>
          <a:lstStyle/>
          <a:p>
            <a:fld id="{12FB8ADF-0DEC-4532-BBA1-14624460861A}" type="datetimeFigureOut">
              <a:rPr kumimoji="1" lang="ja-JP" altLang="en-US" smtClean="0"/>
              <a:pPr/>
              <a:t>2021/1/25</a:t>
            </a:fld>
            <a:endParaRPr kumimoji="1" lang="ja-JP" altLang="en-US" dirty="0"/>
          </a:p>
        </p:txBody>
      </p:sp>
      <p:sp>
        <p:nvSpPr>
          <p:cNvPr id="27" name="スライド番号プレースホルダ 26"/>
          <p:cNvSpPr>
            <a:spLocks noGrp="1"/>
          </p:cNvSpPr>
          <p:nvPr>
            <p:ph type="sldNum" sz="quarter" idx="11"/>
          </p:nvPr>
        </p:nvSpPr>
        <p:spPr/>
        <p:txBody>
          <a:bodyPr rtlCol="0"/>
          <a:lstStyle/>
          <a:p>
            <a:fld id="{C632C342-5E27-4510-9B28-22D69C7761C3}" type="slidenum">
              <a:rPr kumimoji="1" lang="ja-JP" altLang="en-US" smtClean="0"/>
              <a:pPr/>
              <a:t>‹#›</a:t>
            </a:fld>
            <a:endParaRPr kumimoji="1" lang="ja-JP" altLang="en-US" dirty="0"/>
          </a:p>
        </p:txBody>
      </p:sp>
      <p:sp>
        <p:nvSpPr>
          <p:cNvPr id="28" name="フッター プレースホルダ 27"/>
          <p:cNvSpPr>
            <a:spLocks noGrp="1"/>
          </p:cNvSpPr>
          <p:nvPr>
            <p:ph type="ftr" sz="quarter" idx="12"/>
          </p:nvPr>
        </p:nvSpPr>
        <p:spPr/>
        <p:txBody>
          <a:bodyPr rtlCol="0"/>
          <a:lstStyle/>
          <a:p>
            <a:endParaRPr kumimoji="1" lang="ja-JP"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ja-JP" altLang="en-US"/>
              <a:t>マスタ タイトルの書式設定</a:t>
            </a:r>
            <a:endParaRPr kumimoji="0" lang="en-US"/>
          </a:p>
        </p:txBody>
      </p:sp>
      <p:sp>
        <p:nvSpPr>
          <p:cNvPr id="3" name="日付プレースホルダ 2"/>
          <p:cNvSpPr>
            <a:spLocks noGrp="1"/>
          </p:cNvSpPr>
          <p:nvPr>
            <p:ph type="dt" sz="half" idx="10"/>
          </p:nvPr>
        </p:nvSpPr>
        <p:spPr>
          <a:xfrm>
            <a:off x="6583680" y="612648"/>
            <a:ext cx="957264" cy="457200"/>
          </a:xfrm>
        </p:spPr>
        <p:txBody>
          <a:bodyPr/>
          <a:lstStyle/>
          <a:p>
            <a:fld id="{12FB8ADF-0DEC-4532-BBA1-14624460861A}" type="datetimeFigureOut">
              <a:rPr kumimoji="1" lang="ja-JP" altLang="en-US" smtClean="0"/>
              <a:pPr/>
              <a:t>2021/1/25</a:t>
            </a:fld>
            <a:endParaRPr kumimoji="1" lang="ja-JP" altLang="en-US" dirty="0"/>
          </a:p>
        </p:txBody>
      </p:sp>
      <p:sp>
        <p:nvSpPr>
          <p:cNvPr id="4" name="フッター プレースホルダ 3"/>
          <p:cNvSpPr>
            <a:spLocks noGrp="1"/>
          </p:cNvSpPr>
          <p:nvPr>
            <p:ph type="ftr" sz="quarter" idx="11"/>
          </p:nvPr>
        </p:nvSpPr>
        <p:spPr>
          <a:xfrm>
            <a:off x="5257800" y="612648"/>
            <a:ext cx="1325880" cy="457200"/>
          </a:xfrm>
        </p:spPr>
        <p:txBody>
          <a:bodyPr/>
          <a:lstStyle/>
          <a:p>
            <a:endParaRPr kumimoji="1" lang="ja-JP" altLang="en-US" dirty="0"/>
          </a:p>
        </p:txBody>
      </p:sp>
      <p:sp>
        <p:nvSpPr>
          <p:cNvPr id="5" name="スライド番号プレースホルダ 4"/>
          <p:cNvSpPr>
            <a:spLocks noGrp="1"/>
          </p:cNvSpPr>
          <p:nvPr>
            <p:ph type="sldNum" sz="quarter" idx="12"/>
          </p:nvPr>
        </p:nvSpPr>
        <p:spPr>
          <a:xfrm>
            <a:off x="8174736" y="2272"/>
            <a:ext cx="762000" cy="365760"/>
          </a:xfrm>
        </p:spPr>
        <p:txBody>
          <a:bodyPr/>
          <a:lstStyle/>
          <a:p>
            <a:fld id="{C632C342-5E27-4510-9B28-22D69C7761C3}" type="slidenum">
              <a:rPr kumimoji="1" lang="ja-JP" altLang="en-US" smtClean="0"/>
              <a:pPr/>
              <a:t>‹#›</a:t>
            </a:fld>
            <a:endParaRPr kumimoji="1" lang="ja-JP"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12FB8ADF-0DEC-4532-BBA1-14624460861A}" type="datetimeFigureOut">
              <a:rPr kumimoji="1" lang="ja-JP" altLang="en-US" smtClean="0"/>
              <a:pPr/>
              <a:t>2021/1/25</a:t>
            </a:fld>
            <a:endParaRPr kumimoji="1" lang="ja-JP" altLang="en-US" dirty="0"/>
          </a:p>
        </p:txBody>
      </p:sp>
      <p:sp>
        <p:nvSpPr>
          <p:cNvPr id="3" name="フッター プレースホルダ 2"/>
          <p:cNvSpPr>
            <a:spLocks noGrp="1"/>
          </p:cNvSpPr>
          <p:nvPr>
            <p:ph type="ftr" sz="quarter" idx="11"/>
          </p:nvPr>
        </p:nvSpPr>
        <p:spPr/>
        <p:txBody>
          <a:bodyPr/>
          <a:lstStyle/>
          <a:p>
            <a:endParaRPr kumimoji="1" lang="ja-JP" altLang="en-US" dirty="0"/>
          </a:p>
        </p:txBody>
      </p:sp>
      <p:sp>
        <p:nvSpPr>
          <p:cNvPr id="4" name="スライド番号プレースホルダ 3"/>
          <p:cNvSpPr>
            <a:spLocks noGrp="1"/>
          </p:cNvSpPr>
          <p:nvPr>
            <p:ph type="sldNum" sz="quarter" idx="12"/>
          </p:nvPr>
        </p:nvSpPr>
        <p:spPr/>
        <p:txBody>
          <a:bodyPr/>
          <a:lstStyle/>
          <a:p>
            <a:fld id="{C632C342-5E27-4510-9B28-22D69C7761C3}" type="slidenum">
              <a:rPr kumimoji="1" lang="ja-JP" altLang="en-US" smtClean="0"/>
              <a:pPr/>
              <a:t>‹#›</a:t>
            </a:fld>
            <a:endParaRPr kumimoji="1" lang="ja-JP"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5353496" y="1101970"/>
            <a:ext cx="3383280" cy="877824"/>
          </a:xfrm>
        </p:spPr>
        <p:txBody>
          <a:bodyPr anchor="b"/>
          <a:lstStyle>
            <a:lvl1pPr algn="l">
              <a:buNone/>
              <a:defRPr sz="1800" b="1"/>
            </a:lvl1pPr>
          </a:lstStyle>
          <a:p>
            <a:r>
              <a:rPr kumimoji="0" lang="ja-JP" altLang="en-US"/>
              <a:t>マスタ タイトルの書式設定</a:t>
            </a:r>
            <a:endParaRPr kumimoji="0" lang="en-US"/>
          </a:p>
        </p:txBody>
      </p:sp>
      <p:sp>
        <p:nvSpPr>
          <p:cNvPr id="3" name="テキスト プレースホルダ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ja-JP" altLang="en-US"/>
              <a:t>マスタ テキストの書式設定</a:t>
            </a:r>
          </a:p>
        </p:txBody>
      </p:sp>
      <p:sp>
        <p:nvSpPr>
          <p:cNvPr id="4" name="コンテンツ プレースホルダ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ja-JP" altLang="en-US"/>
              <a:t>マスタ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5" name="日付プレースホルダ 4"/>
          <p:cNvSpPr>
            <a:spLocks noGrp="1"/>
          </p:cNvSpPr>
          <p:nvPr>
            <p:ph type="dt" sz="half" idx="10"/>
          </p:nvPr>
        </p:nvSpPr>
        <p:spPr/>
        <p:txBody>
          <a:bodyPr/>
          <a:lstStyle/>
          <a:p>
            <a:fld id="{12FB8ADF-0DEC-4532-BBA1-14624460861A}" type="datetimeFigureOut">
              <a:rPr kumimoji="1" lang="ja-JP" altLang="en-US" smtClean="0"/>
              <a:pPr/>
              <a:t>2021/1/25</a:t>
            </a:fld>
            <a:endParaRPr kumimoji="1" lang="ja-JP" altLang="en-US" dirty="0"/>
          </a:p>
        </p:txBody>
      </p:sp>
      <p:sp>
        <p:nvSpPr>
          <p:cNvPr id="6" name="フッター プレースホルダ 5"/>
          <p:cNvSpPr>
            <a:spLocks noGrp="1"/>
          </p:cNvSpPr>
          <p:nvPr>
            <p:ph type="ftr" sz="quarter" idx="11"/>
          </p:nvPr>
        </p:nvSpPr>
        <p:spPr/>
        <p:txBody>
          <a:bodyPr/>
          <a:lstStyle/>
          <a:p>
            <a:endParaRPr kumimoji="1" lang="ja-JP" altLang="en-US" dirty="0"/>
          </a:p>
        </p:txBody>
      </p:sp>
      <p:sp>
        <p:nvSpPr>
          <p:cNvPr id="7" name="スライド番号プレースホルダ 6"/>
          <p:cNvSpPr>
            <a:spLocks noGrp="1"/>
          </p:cNvSpPr>
          <p:nvPr>
            <p:ph type="sldNum" sz="quarter" idx="12"/>
          </p:nvPr>
        </p:nvSpPr>
        <p:spPr/>
        <p:txBody>
          <a:bodyPr/>
          <a:lstStyle/>
          <a:p>
            <a:fld id="{C632C342-5E27-4510-9B28-22D69C7761C3}" type="slidenum">
              <a:rPr kumimoji="1" lang="ja-JP" altLang="en-US" smtClean="0"/>
              <a:pPr/>
              <a:t>‹#›</a:t>
            </a:fld>
            <a:endParaRPr kumimoji="1" lang="ja-JP" alt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ja-JP" altLang="en-US"/>
              <a:t>マスタ タイトルの書式設定</a:t>
            </a:r>
            <a:endParaRPr kumimoji="0" lang="en-US"/>
          </a:p>
        </p:txBody>
      </p:sp>
      <p:sp>
        <p:nvSpPr>
          <p:cNvPr id="3" name="図プレースホルダ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ja-JP" altLang="en-US" dirty="0"/>
              <a:t>アイコンをクリックして図を追加</a:t>
            </a:r>
            <a:endParaRPr kumimoji="0" lang="en-US" dirty="0"/>
          </a:p>
        </p:txBody>
      </p:sp>
      <p:sp>
        <p:nvSpPr>
          <p:cNvPr id="4" name="テキスト プレースホルダ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ja-JP" altLang="en-US"/>
              <a:t>マスタ テキストの書式設定</a:t>
            </a:r>
          </a:p>
        </p:txBody>
      </p:sp>
      <p:sp>
        <p:nvSpPr>
          <p:cNvPr id="5" name="日付プレースホルダ 4"/>
          <p:cNvSpPr>
            <a:spLocks noGrp="1"/>
          </p:cNvSpPr>
          <p:nvPr>
            <p:ph type="dt" sz="half" idx="10"/>
          </p:nvPr>
        </p:nvSpPr>
        <p:spPr/>
        <p:txBody>
          <a:bodyPr/>
          <a:lstStyle/>
          <a:p>
            <a:fld id="{12FB8ADF-0DEC-4532-BBA1-14624460861A}" type="datetimeFigureOut">
              <a:rPr kumimoji="1" lang="ja-JP" altLang="en-US" smtClean="0"/>
              <a:pPr/>
              <a:t>2021/1/25</a:t>
            </a:fld>
            <a:endParaRPr kumimoji="1" lang="ja-JP" altLang="en-US" dirty="0"/>
          </a:p>
        </p:txBody>
      </p:sp>
      <p:sp>
        <p:nvSpPr>
          <p:cNvPr id="6" name="フッター プレースホルダ 5"/>
          <p:cNvSpPr>
            <a:spLocks noGrp="1"/>
          </p:cNvSpPr>
          <p:nvPr>
            <p:ph type="ftr" sz="quarter" idx="11"/>
          </p:nvPr>
        </p:nvSpPr>
        <p:spPr/>
        <p:txBody>
          <a:bodyPr/>
          <a:lstStyle/>
          <a:p>
            <a:endParaRPr kumimoji="1" lang="ja-JP" altLang="en-US" dirty="0"/>
          </a:p>
        </p:txBody>
      </p:sp>
      <p:sp>
        <p:nvSpPr>
          <p:cNvPr id="7" name="スライド番号プレースホルダ 6"/>
          <p:cNvSpPr>
            <a:spLocks noGrp="1"/>
          </p:cNvSpPr>
          <p:nvPr>
            <p:ph type="sldNum" sz="quarter" idx="12"/>
          </p:nvPr>
        </p:nvSpPr>
        <p:spPr/>
        <p:txBody>
          <a:bodyPr/>
          <a:lstStyle/>
          <a:p>
            <a:fld id="{C632C342-5E27-4510-9B28-22D69C7761C3}" type="slidenum">
              <a:rPr kumimoji="1" lang="ja-JP" altLang="en-US" smtClean="0"/>
              <a:pPr/>
              <a:t>‹#›</a:t>
            </a:fld>
            <a:endParaRPr kumimoji="1" lang="ja-JP"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正方形/長方形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正方形/長方形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0" name="正方形/長方形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1" name="正方形/長方形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2" name="正方形/長方形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useBgFill="1">
        <p:nvSpPr>
          <p:cNvPr id="33" name="角丸四角形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useBgFill="1">
        <p:nvSpPr>
          <p:cNvPr id="34" name="角丸四角形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5" name="正方形/長方形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正方形/長方形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正方形/長方形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8" name="正方形/長方形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9" name="正方形/長方形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0" name="正方形/長方形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タイトル プレースホルダ 21"/>
          <p:cNvSpPr>
            <a:spLocks noGrp="1"/>
          </p:cNvSpPr>
          <p:nvPr>
            <p:ph type="title"/>
          </p:nvPr>
        </p:nvSpPr>
        <p:spPr>
          <a:xfrm>
            <a:off x="457200" y="1143000"/>
            <a:ext cx="8229600" cy="1066800"/>
          </a:xfrm>
          <a:prstGeom prst="rect">
            <a:avLst/>
          </a:prstGeom>
        </p:spPr>
        <p:txBody>
          <a:bodyPr vert="horz" anchor="ctr">
            <a:normAutofit/>
          </a:bodyPr>
          <a:lstStyle/>
          <a:p>
            <a:r>
              <a:rPr kumimoji="0" lang="ja-JP" altLang="en-US"/>
              <a:t>マスタ タイトルの書式設定</a:t>
            </a:r>
            <a:endParaRPr kumimoji="0" lang="en-US"/>
          </a:p>
        </p:txBody>
      </p:sp>
      <p:sp>
        <p:nvSpPr>
          <p:cNvPr id="13" name="テキスト プレースホルダ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ja-JP" altLang="en-US"/>
              <a:t>マスタ テキストの書式設定</a:t>
            </a:r>
          </a:p>
          <a:p>
            <a:pPr lvl="1" eaLnBrk="1" latinLnBrk="0" hangingPunct="1"/>
            <a:r>
              <a:rPr kumimoji="0" lang="ja-JP" altLang="en-US"/>
              <a:t>第 </a:t>
            </a:r>
            <a:r>
              <a:rPr kumimoji="0" lang="en-US" altLang="ja-JP"/>
              <a:t>2 </a:t>
            </a:r>
            <a:r>
              <a:rPr kumimoji="0" lang="ja-JP" altLang="en-US"/>
              <a:t>レベル</a:t>
            </a:r>
          </a:p>
          <a:p>
            <a:pPr lvl="2" eaLnBrk="1" latinLnBrk="0" hangingPunct="1"/>
            <a:r>
              <a:rPr kumimoji="0" lang="ja-JP" altLang="en-US"/>
              <a:t>第 </a:t>
            </a:r>
            <a:r>
              <a:rPr kumimoji="0" lang="en-US" altLang="ja-JP"/>
              <a:t>3 </a:t>
            </a:r>
            <a:r>
              <a:rPr kumimoji="0" lang="ja-JP" altLang="en-US"/>
              <a:t>レベル</a:t>
            </a:r>
          </a:p>
          <a:p>
            <a:pPr lvl="3" eaLnBrk="1" latinLnBrk="0" hangingPunct="1"/>
            <a:r>
              <a:rPr kumimoji="0" lang="ja-JP" altLang="en-US"/>
              <a:t>第 </a:t>
            </a:r>
            <a:r>
              <a:rPr kumimoji="0" lang="en-US" altLang="ja-JP"/>
              <a:t>4 </a:t>
            </a:r>
            <a:r>
              <a:rPr kumimoji="0" lang="ja-JP" altLang="en-US"/>
              <a:t>レベル</a:t>
            </a:r>
          </a:p>
          <a:p>
            <a:pPr lvl="4" eaLnBrk="1" latinLnBrk="0" hangingPunct="1"/>
            <a:r>
              <a:rPr kumimoji="0" lang="ja-JP" altLang="en-US"/>
              <a:t>第 </a:t>
            </a:r>
            <a:r>
              <a:rPr kumimoji="0" lang="en-US" altLang="ja-JP"/>
              <a:t>5 </a:t>
            </a:r>
            <a:r>
              <a:rPr kumimoji="0" lang="ja-JP" altLang="en-US"/>
              <a:t>レベル</a:t>
            </a:r>
            <a:endParaRPr kumimoji="0" lang="en-US"/>
          </a:p>
        </p:txBody>
      </p:sp>
      <p:sp>
        <p:nvSpPr>
          <p:cNvPr id="14" name="日付プレースホルダ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12FB8ADF-0DEC-4532-BBA1-14624460861A}" type="datetimeFigureOut">
              <a:rPr kumimoji="1" lang="ja-JP" altLang="en-US" smtClean="0"/>
              <a:pPr/>
              <a:t>2021/1/25</a:t>
            </a:fld>
            <a:endParaRPr kumimoji="1" lang="ja-JP" altLang="en-US" dirty="0"/>
          </a:p>
        </p:txBody>
      </p:sp>
      <p:sp>
        <p:nvSpPr>
          <p:cNvPr id="3" name="フッター プレースホルダ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kumimoji="1" lang="ja-JP" altLang="en-US" dirty="0"/>
          </a:p>
        </p:txBody>
      </p:sp>
      <p:sp>
        <p:nvSpPr>
          <p:cNvPr id="23" name="スライド番号プレースホルダ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C632C342-5E27-4510-9B28-22D69C7761C3}" type="slidenum">
              <a:rPr kumimoji="1" lang="ja-JP" altLang="en-US" smtClean="0"/>
              <a:pPr/>
              <a:t>‹#›</a:t>
            </a:fld>
            <a:endParaRPr kumimoji="1" lang="ja-JP" altLang="en-US"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1"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1"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1"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1"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1"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1"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1"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1"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1"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1" sz="1400" kern="1200" baseline="0">
          <a:solidFill>
            <a:schemeClr val="accent3"/>
          </a:solidFill>
          <a:latin typeface="+mn-lt"/>
          <a:ea typeface="+mn-ea"/>
          <a:cs typeface="+mn-cs"/>
        </a:defRPr>
      </a:lvl9pPr>
    </p:bodyStyle>
    <p:otherStyle>
      <a:lvl1pPr marL="0" algn="l" rtl="0" eaLnBrk="1" latinLnBrk="0" hangingPunct="1">
        <a:defRPr kumimoji="1" kern="1200">
          <a:solidFill>
            <a:schemeClr val="tx1"/>
          </a:solidFill>
          <a:latin typeface="+mn-lt"/>
          <a:ea typeface="+mn-ea"/>
          <a:cs typeface="+mn-cs"/>
        </a:defRPr>
      </a:lvl1pPr>
      <a:lvl2pPr marL="457200" algn="l" rtl="0" eaLnBrk="1" latinLnBrk="0" hangingPunct="1">
        <a:defRPr kumimoji="1" kern="1200">
          <a:solidFill>
            <a:schemeClr val="tx1"/>
          </a:solidFill>
          <a:latin typeface="+mn-lt"/>
          <a:ea typeface="+mn-ea"/>
          <a:cs typeface="+mn-cs"/>
        </a:defRPr>
      </a:lvl2pPr>
      <a:lvl3pPr marL="914400" algn="l" rtl="0" eaLnBrk="1" latinLnBrk="0" hangingPunct="1">
        <a:defRPr kumimoji="1" kern="1200">
          <a:solidFill>
            <a:schemeClr val="tx1"/>
          </a:solidFill>
          <a:latin typeface="+mn-lt"/>
          <a:ea typeface="+mn-ea"/>
          <a:cs typeface="+mn-cs"/>
        </a:defRPr>
      </a:lvl3pPr>
      <a:lvl4pPr marL="1371600" algn="l" rtl="0" eaLnBrk="1" latinLnBrk="0" hangingPunct="1">
        <a:defRPr kumimoji="1" kern="1200">
          <a:solidFill>
            <a:schemeClr val="tx1"/>
          </a:solidFill>
          <a:latin typeface="+mn-lt"/>
          <a:ea typeface="+mn-ea"/>
          <a:cs typeface="+mn-cs"/>
        </a:defRPr>
      </a:lvl4pPr>
      <a:lvl5pPr marL="1828800" algn="l" rtl="0" eaLnBrk="1" latinLnBrk="0" hangingPunct="1">
        <a:defRPr kumimoji="1" kern="1200">
          <a:solidFill>
            <a:schemeClr val="tx1"/>
          </a:solidFill>
          <a:latin typeface="+mn-lt"/>
          <a:ea typeface="+mn-ea"/>
          <a:cs typeface="+mn-cs"/>
        </a:defRPr>
      </a:lvl5pPr>
      <a:lvl6pPr marL="2286000" algn="l" rtl="0" eaLnBrk="1" latinLnBrk="0" hangingPunct="1">
        <a:defRPr kumimoji="1" kern="1200">
          <a:solidFill>
            <a:schemeClr val="tx1"/>
          </a:solidFill>
          <a:latin typeface="+mn-lt"/>
          <a:ea typeface="+mn-ea"/>
          <a:cs typeface="+mn-cs"/>
        </a:defRPr>
      </a:lvl6pPr>
      <a:lvl7pPr marL="2743200" algn="l" rtl="0" eaLnBrk="1" latinLnBrk="0" hangingPunct="1">
        <a:defRPr kumimoji="1" kern="1200">
          <a:solidFill>
            <a:schemeClr val="tx1"/>
          </a:solidFill>
          <a:latin typeface="+mn-lt"/>
          <a:ea typeface="+mn-ea"/>
          <a:cs typeface="+mn-cs"/>
        </a:defRPr>
      </a:lvl7pPr>
      <a:lvl8pPr marL="3200400" algn="l" rtl="0" eaLnBrk="1" latinLnBrk="0" hangingPunct="1">
        <a:defRPr kumimoji="1" kern="1200">
          <a:solidFill>
            <a:schemeClr val="tx1"/>
          </a:solidFill>
          <a:latin typeface="+mn-lt"/>
          <a:ea typeface="+mn-ea"/>
          <a:cs typeface="+mn-cs"/>
        </a:defRPr>
      </a:lvl8pPr>
      <a:lvl9pPr marL="3657600" algn="l" rtl="0" eaLnBrk="1" latinLnBrk="0" hangingPunct="1">
        <a:defRPr kumimoji="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457200" y="1916832"/>
            <a:ext cx="8458200" cy="1470025"/>
          </a:xfrm>
        </p:spPr>
        <p:txBody>
          <a:bodyPr>
            <a:normAutofit fontScale="90000"/>
          </a:bodyPr>
          <a:lstStyle/>
          <a:p>
            <a:r>
              <a:rPr lang="en-US" altLang="ja-JP" dirty="0"/>
              <a:t>Development of Guidelines for Improvement of Vehicle Safety Regarding Infant-Carrying Vehicles</a:t>
            </a:r>
            <a:endParaRPr kumimoji="1" lang="ja-JP" altLang="en-US" dirty="0"/>
          </a:p>
        </p:txBody>
      </p:sp>
      <p:sp>
        <p:nvSpPr>
          <p:cNvPr id="3" name="サブタイトル 2"/>
          <p:cNvSpPr>
            <a:spLocks noGrp="1"/>
          </p:cNvSpPr>
          <p:nvPr>
            <p:ph type="subTitle" idx="1"/>
          </p:nvPr>
        </p:nvSpPr>
        <p:spPr>
          <a:xfrm>
            <a:off x="467544" y="4365104"/>
            <a:ext cx="3672408" cy="936104"/>
          </a:xfrm>
        </p:spPr>
        <p:txBody>
          <a:bodyPr>
            <a:normAutofit fontScale="92500" lnSpcReduction="20000"/>
          </a:bodyPr>
          <a:lstStyle/>
          <a:p>
            <a:r>
              <a:rPr lang="en-US" altLang="ja-JP" dirty="0"/>
              <a:t>Presentation material for</a:t>
            </a:r>
            <a:br>
              <a:rPr lang="en-US" altLang="ja-JP" dirty="0"/>
            </a:br>
            <a:r>
              <a:rPr lang="en-US" altLang="ja-JP" dirty="0"/>
              <a:t>53rd session of GRSP &amp;</a:t>
            </a:r>
            <a:br>
              <a:rPr lang="en-US" altLang="ja-JP" dirty="0"/>
            </a:br>
            <a:r>
              <a:rPr lang="en-US" altLang="ja-JP" dirty="0"/>
              <a:t>104th session of GRSG</a:t>
            </a:r>
          </a:p>
          <a:p>
            <a:endParaRPr kumimoji="1" lang="ja-JP" alt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625235"/>
            <a:ext cx="8316416" cy="485800"/>
          </a:xfrm>
        </p:spPr>
        <p:txBody>
          <a:bodyPr>
            <a:noAutofit/>
          </a:bodyPr>
          <a:lstStyle/>
          <a:p>
            <a:r>
              <a:rPr lang="en-US" altLang="ja-JP" sz="2800" dirty="0">
                <a:ea typeface="ＭＳ Ｐゴシック" pitchFamily="50" charset="-128"/>
                <a:cs typeface="Times New Roman" pitchFamily="18" charset="0"/>
              </a:rPr>
              <a:t>1. General Description of Infant-Carrying Vehicles</a:t>
            </a:r>
            <a:endParaRPr kumimoji="1" lang="ja-JP" altLang="en-US" sz="2800" dirty="0">
              <a:ea typeface="ＭＳ Ｐゴシック" pitchFamily="50" charset="-128"/>
              <a:cs typeface="Times New Roman" pitchFamily="18" charset="0"/>
            </a:endParaRPr>
          </a:p>
        </p:txBody>
      </p:sp>
      <p:sp>
        <p:nvSpPr>
          <p:cNvPr id="1087" name="Rectangle 63"/>
          <p:cNvSpPr>
            <a:spLocks noChangeArrowheads="1"/>
          </p:cNvSpPr>
          <p:nvPr/>
        </p:nvSpPr>
        <p:spPr bwMode="auto">
          <a:xfrm>
            <a:off x="992187" y="6965950"/>
            <a:ext cx="1966014" cy="11113"/>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sz="1600" dirty="0">
              <a:latin typeface="Times New Roman" pitchFamily="18" charset="0"/>
              <a:cs typeface="Times New Roman" pitchFamily="18" charset="0"/>
            </a:endParaRPr>
          </a:p>
        </p:txBody>
      </p:sp>
      <p:sp>
        <p:nvSpPr>
          <p:cNvPr id="105" name="テキスト ボックス 104"/>
          <p:cNvSpPr txBox="1"/>
          <p:nvPr/>
        </p:nvSpPr>
        <p:spPr>
          <a:xfrm>
            <a:off x="251520" y="1854642"/>
            <a:ext cx="5544616" cy="369332"/>
          </a:xfrm>
          <a:prstGeom prst="rect">
            <a:avLst/>
          </a:prstGeom>
          <a:noFill/>
        </p:spPr>
        <p:txBody>
          <a:bodyPr wrap="square" rtlCol="0">
            <a:spAutoFit/>
          </a:bodyPr>
          <a:lstStyle/>
          <a:p>
            <a:r>
              <a:rPr lang="en-US" altLang="ja-JP" b="1" u="sng" dirty="0">
                <a:latin typeface="Times New Roman" pitchFamily="18" charset="0"/>
                <a:ea typeface="ＭＳ Ｐゴシック" pitchFamily="50" charset="-128"/>
                <a:cs typeface="Times New Roman" pitchFamily="18" charset="0"/>
              </a:rPr>
              <a:t>(2) Status of use of infant-carrying vehicles</a:t>
            </a:r>
            <a:endParaRPr kumimoji="1" lang="ja-JP" altLang="en-US" b="1" u="sng" dirty="0">
              <a:latin typeface="Times New Roman" pitchFamily="18" charset="0"/>
              <a:ea typeface="ＭＳ Ｐゴシック" pitchFamily="50" charset="-128"/>
              <a:cs typeface="Times New Roman" pitchFamily="18" charset="0"/>
            </a:endParaRPr>
          </a:p>
        </p:txBody>
      </p:sp>
      <p:sp>
        <p:nvSpPr>
          <p:cNvPr id="106" name="テキスト ボックス 105"/>
          <p:cNvSpPr txBox="1"/>
          <p:nvPr/>
        </p:nvSpPr>
        <p:spPr>
          <a:xfrm>
            <a:off x="251520" y="1153995"/>
            <a:ext cx="8496944" cy="630942"/>
          </a:xfrm>
          <a:prstGeom prst="rect">
            <a:avLst/>
          </a:prstGeom>
          <a:noFill/>
        </p:spPr>
        <p:txBody>
          <a:bodyPr wrap="square" rtlCol="0">
            <a:spAutoFit/>
          </a:bodyPr>
          <a:lstStyle/>
          <a:p>
            <a:r>
              <a:rPr lang="en-US" altLang="ja-JP" b="1" u="sng" dirty="0">
                <a:latin typeface="Times New Roman" pitchFamily="18" charset="0"/>
                <a:ea typeface="ＭＳ Ｐゴシック" pitchFamily="50" charset="-128"/>
                <a:cs typeface="Times New Roman" pitchFamily="18" charset="0"/>
              </a:rPr>
              <a:t>(1) What is an </a:t>
            </a:r>
            <a:r>
              <a:rPr kumimoji="1" lang="en-US" altLang="ja-JP" b="1" u="sng" dirty="0">
                <a:latin typeface="Times New Roman" pitchFamily="18" charset="0"/>
                <a:ea typeface="ＭＳ Ｐゴシック" pitchFamily="50" charset="-128"/>
                <a:cs typeface="Times New Roman" pitchFamily="18" charset="0"/>
              </a:rPr>
              <a:t>infant-carrying vehicle?</a:t>
            </a:r>
          </a:p>
          <a:p>
            <a:r>
              <a:rPr lang="en-US" altLang="ja-JP" sz="1700" dirty="0">
                <a:latin typeface="Times New Roman" pitchFamily="18" charset="0"/>
                <a:ea typeface="ＭＳ Ｐゴシック" pitchFamily="50" charset="-128"/>
                <a:cs typeface="Times New Roman" pitchFamily="18" charset="0"/>
              </a:rPr>
              <a:t>Motor vehicle that transports infants (of ages 3 to 6) between home and preschool/kindergarten</a:t>
            </a:r>
            <a:endParaRPr kumimoji="1" lang="ja-JP" altLang="en-US" sz="1700" dirty="0">
              <a:latin typeface="Times New Roman" pitchFamily="18" charset="0"/>
              <a:ea typeface="ＭＳ Ｐゴシック" pitchFamily="50" charset="-128"/>
              <a:cs typeface="Times New Roman" pitchFamily="18" charset="0"/>
            </a:endParaRPr>
          </a:p>
        </p:txBody>
      </p:sp>
      <p:sp>
        <p:nvSpPr>
          <p:cNvPr id="107" name="テキスト ボックス 106"/>
          <p:cNvSpPr txBox="1"/>
          <p:nvPr/>
        </p:nvSpPr>
        <p:spPr>
          <a:xfrm>
            <a:off x="403920" y="6014272"/>
            <a:ext cx="8200528" cy="646331"/>
          </a:xfrm>
          <a:prstGeom prst="rect">
            <a:avLst/>
          </a:prstGeom>
          <a:noFill/>
        </p:spPr>
        <p:txBody>
          <a:bodyPr wrap="square" rtlCol="0">
            <a:spAutoFit/>
          </a:bodyPr>
          <a:lstStyle/>
          <a:p>
            <a:r>
              <a:rPr lang="en-US" altLang="ja-JP" b="1" u="sng" dirty="0">
                <a:latin typeface="Times New Roman" pitchFamily="18" charset="0"/>
                <a:ea typeface="ＭＳ Ｐゴシック" pitchFamily="50" charset="-128"/>
                <a:cs typeface="Times New Roman" pitchFamily="18" charset="0"/>
              </a:rPr>
              <a:t>(3) Number of </a:t>
            </a:r>
            <a:r>
              <a:rPr kumimoji="1" lang="en-US" altLang="ja-JP" b="1" u="sng" dirty="0">
                <a:latin typeface="Times New Roman" pitchFamily="18" charset="0"/>
                <a:ea typeface="ＭＳ Ｐゴシック" pitchFamily="50" charset="-128"/>
                <a:cs typeface="Times New Roman" pitchFamily="18" charset="0"/>
              </a:rPr>
              <a:t>infant-carrying vehicles owned</a:t>
            </a:r>
          </a:p>
          <a:p>
            <a:r>
              <a:rPr lang="ja-JP" altLang="en-US" dirty="0">
                <a:latin typeface="Times New Roman" pitchFamily="18" charset="0"/>
                <a:ea typeface="ＭＳ Ｐゴシック" pitchFamily="50" charset="-128"/>
                <a:cs typeface="Times New Roman" pitchFamily="18" charset="0"/>
              </a:rPr>
              <a:t>　　</a:t>
            </a:r>
            <a:r>
              <a:rPr lang="en-US" altLang="ja-JP" dirty="0">
                <a:latin typeface="Times New Roman" pitchFamily="18" charset="0"/>
                <a:ea typeface="ＭＳ Ｐゴシック" pitchFamily="50" charset="-128"/>
                <a:cs typeface="Times New Roman" pitchFamily="18" charset="0"/>
              </a:rPr>
              <a:t>Number of infant-carrying vehicles owned in Japan: 17,800 (as of March 2009)</a:t>
            </a:r>
            <a:endParaRPr kumimoji="1" lang="ja-JP" altLang="en-US" dirty="0">
              <a:latin typeface="Times New Roman" pitchFamily="18" charset="0"/>
              <a:ea typeface="ＭＳ Ｐゴシック" pitchFamily="50" charset="-128"/>
              <a:cs typeface="Times New Roman" pitchFamily="18" charset="0"/>
            </a:endParaRPr>
          </a:p>
        </p:txBody>
      </p:sp>
      <p:sp>
        <p:nvSpPr>
          <p:cNvPr id="31" name="コンテンツ プレースホルダ 2"/>
          <p:cNvSpPr>
            <a:spLocks noGrp="1"/>
          </p:cNvSpPr>
          <p:nvPr>
            <p:ph idx="1"/>
          </p:nvPr>
        </p:nvSpPr>
        <p:spPr>
          <a:xfrm>
            <a:off x="65315" y="2197848"/>
            <a:ext cx="9144000" cy="2016224"/>
          </a:xfrm>
        </p:spPr>
        <p:txBody>
          <a:bodyPr>
            <a:normAutofit fontScale="92500" lnSpcReduction="10000"/>
          </a:bodyPr>
          <a:lstStyle/>
          <a:p>
            <a:r>
              <a:rPr lang="en-US" altLang="ja-JP" sz="1800" dirty="0">
                <a:latin typeface="Times New Roman" pitchFamily="18" charset="0"/>
                <a:ea typeface="ＭＳ Ｐゴシック" pitchFamily="50" charset="-128"/>
                <a:cs typeface="Times New Roman" pitchFamily="18" charset="0"/>
              </a:rPr>
              <a:t>An infant-carrying vehicle carries  10 to 50 infants and 1 or 2 adults (preschool/kindergarten</a:t>
            </a:r>
            <a:r>
              <a:rPr lang="ja-JP" altLang="en-US" sz="1800" dirty="0">
                <a:latin typeface="Times New Roman" pitchFamily="18" charset="0"/>
                <a:ea typeface="ＭＳ Ｐゴシック" pitchFamily="50" charset="-128"/>
                <a:cs typeface="Times New Roman" pitchFamily="18" charset="0"/>
              </a:rPr>
              <a:t> </a:t>
            </a:r>
            <a:r>
              <a:rPr lang="en-US" altLang="ja-JP" sz="1800" dirty="0">
                <a:latin typeface="Times New Roman" pitchFamily="18" charset="0"/>
                <a:ea typeface="ＭＳ Ｐゴシック" pitchFamily="50" charset="-128"/>
                <a:cs typeface="Times New Roman" pitchFamily="18" charset="0"/>
              </a:rPr>
              <a:t>teachers, etc.) in addition to the driver.</a:t>
            </a:r>
            <a:endParaRPr kumimoji="1" lang="en-US" altLang="ja-JP" sz="1800" dirty="0">
              <a:latin typeface="Times New Roman" pitchFamily="18" charset="0"/>
              <a:ea typeface="ＭＳ Ｐゴシック" pitchFamily="50" charset="-128"/>
              <a:cs typeface="Times New Roman" pitchFamily="18" charset="0"/>
            </a:endParaRPr>
          </a:p>
          <a:p>
            <a:r>
              <a:rPr lang="en-US" altLang="ja-JP" sz="1800" dirty="0">
                <a:latin typeface="Times New Roman" pitchFamily="18" charset="0"/>
                <a:ea typeface="ＭＳ Ｐゴシック" pitchFamily="50" charset="-128"/>
                <a:cs typeface="Times New Roman" pitchFamily="18" charset="0"/>
              </a:rPr>
              <a:t>Transports infants from home to preschool/kindergarten and from p</a:t>
            </a:r>
            <a:r>
              <a:rPr kumimoji="1" lang="en-US" altLang="ja-JP" sz="1800" dirty="0">
                <a:latin typeface="Times New Roman" pitchFamily="18" charset="0"/>
                <a:ea typeface="ＭＳ Ｐゴシック" pitchFamily="50" charset="-128"/>
                <a:cs typeface="Times New Roman" pitchFamily="18" charset="0"/>
              </a:rPr>
              <a:t>reschool/kindergarten to home.</a:t>
            </a:r>
          </a:p>
          <a:p>
            <a:r>
              <a:rPr lang="en-US" altLang="ja-JP" sz="1800" dirty="0">
                <a:latin typeface="Times New Roman" pitchFamily="18" charset="0"/>
                <a:ea typeface="ＭＳ Ｐゴシック" pitchFamily="50" charset="-128"/>
                <a:cs typeface="Times New Roman" pitchFamily="18" charset="0"/>
              </a:rPr>
              <a:t>Operated in early morning and early evening (hours with a relatively heavy traffic).</a:t>
            </a:r>
          </a:p>
          <a:p>
            <a:r>
              <a:rPr lang="en-US" altLang="ja-JP" sz="1800" dirty="0">
                <a:latin typeface="Times New Roman" pitchFamily="18" charset="0"/>
                <a:ea typeface="ＭＳ Ｐゴシック" pitchFamily="50" charset="-128"/>
                <a:cs typeface="Times New Roman" pitchFamily="18" charset="0"/>
              </a:rPr>
              <a:t>O</a:t>
            </a:r>
            <a:r>
              <a:rPr kumimoji="1" lang="en-US" altLang="ja-JP" sz="1800" dirty="0">
                <a:latin typeface="Times New Roman" pitchFamily="18" charset="0"/>
                <a:ea typeface="ＭＳ Ｐゴシック" pitchFamily="50" charset="-128"/>
                <a:cs typeface="Times New Roman" pitchFamily="18" charset="0"/>
              </a:rPr>
              <a:t>perated in the vicinity of the preschool/kindergarten.</a:t>
            </a:r>
          </a:p>
          <a:p>
            <a:r>
              <a:rPr lang="en-US" altLang="ja-JP" sz="1800" dirty="0">
                <a:latin typeface="Times New Roman" pitchFamily="18" charset="0"/>
                <a:ea typeface="ＭＳ Ｐゴシック" pitchFamily="50" charset="-128"/>
                <a:cs typeface="Times New Roman" pitchFamily="18" charset="0"/>
              </a:rPr>
              <a:t>Operated at low speeds (motorways are not used).</a:t>
            </a:r>
          </a:p>
          <a:p>
            <a:r>
              <a:rPr lang="en-US" altLang="ja-JP" sz="1800" dirty="0">
                <a:latin typeface="Times New Roman" pitchFamily="18" charset="0"/>
                <a:ea typeface="ＭＳ Ｐゴシック" pitchFamily="50" charset="-128"/>
                <a:cs typeface="Times New Roman" pitchFamily="18" charset="0"/>
              </a:rPr>
              <a:t>Infant passengers may sit with personal items on (school bag, water bottle, etc.).</a:t>
            </a:r>
            <a:endParaRPr kumimoji="1" lang="en-US" altLang="ja-JP" sz="1800" dirty="0">
              <a:latin typeface="Times New Roman" pitchFamily="18" charset="0"/>
              <a:ea typeface="ＭＳ Ｐゴシック" pitchFamily="50" charset="-128"/>
              <a:cs typeface="Times New Roman" pitchFamily="18" charset="0"/>
            </a:endParaRPr>
          </a:p>
          <a:p>
            <a:endParaRPr kumimoji="1" lang="en-US" altLang="ja-JP" sz="1800" dirty="0">
              <a:latin typeface="Times New Roman" pitchFamily="18" charset="0"/>
              <a:ea typeface="ＭＳ Ｐゴシック" pitchFamily="50" charset="-128"/>
              <a:cs typeface="Times New Roman" pitchFamily="18" charset="0"/>
            </a:endParaRPr>
          </a:p>
          <a:p>
            <a:pPr>
              <a:buNone/>
            </a:pPr>
            <a:endParaRPr kumimoji="1" lang="ja-JP" altLang="en-US" sz="1800" dirty="0">
              <a:solidFill>
                <a:srgbClr val="FF0000"/>
              </a:solidFill>
              <a:latin typeface="Times New Roman" pitchFamily="18" charset="0"/>
              <a:ea typeface="ＭＳ Ｐゴシック" pitchFamily="50" charset="-128"/>
              <a:cs typeface="Times New Roman" pitchFamily="18" charset="0"/>
            </a:endParaRPr>
          </a:p>
        </p:txBody>
      </p:sp>
      <p:pic>
        <p:nvPicPr>
          <p:cNvPr id="12290" name="Picture 2" descr="http://www.seika-group.or.jp/blog_nobinobi/DSCN3933.JPG"/>
          <p:cNvPicPr>
            <a:picLocks noChangeAspect="1" noChangeArrowheads="1"/>
          </p:cNvPicPr>
          <p:nvPr/>
        </p:nvPicPr>
        <p:blipFill>
          <a:blip r:embed="rId3" cstate="print"/>
          <a:srcRect/>
          <a:stretch>
            <a:fillRect/>
          </a:stretch>
        </p:blipFill>
        <p:spPr bwMode="auto">
          <a:xfrm>
            <a:off x="6516216" y="4221088"/>
            <a:ext cx="2448272" cy="1836204"/>
          </a:xfrm>
          <a:prstGeom prst="rect">
            <a:avLst/>
          </a:prstGeom>
          <a:noFill/>
        </p:spPr>
      </p:pic>
      <p:pic>
        <p:nvPicPr>
          <p:cNvPr id="3" name="Picture 2" descr="http://www.bkg.u-bunkyo.ac.jp/news/image/IMGP2417.jpg"/>
          <p:cNvPicPr>
            <a:picLocks noChangeAspect="1" noChangeArrowheads="1"/>
          </p:cNvPicPr>
          <p:nvPr/>
        </p:nvPicPr>
        <p:blipFill>
          <a:blip r:embed="rId4" cstate="print"/>
          <a:srcRect/>
          <a:stretch>
            <a:fillRect/>
          </a:stretch>
        </p:blipFill>
        <p:spPr bwMode="auto">
          <a:xfrm>
            <a:off x="3923928" y="4149080"/>
            <a:ext cx="2496277" cy="1872208"/>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179512" y="1097360"/>
            <a:ext cx="8964488" cy="5760640"/>
          </a:xfrm>
          <a:prstGeom prst="rect">
            <a:avLst/>
          </a:prstGeom>
          <a:solidFill>
            <a:schemeClr val="accent6">
              <a:lumMod val="20000"/>
              <a:lumOff val="8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Times New Roman" pitchFamily="18" charset="0"/>
              <a:cs typeface="Times New Roman" pitchFamily="18" charset="0"/>
            </a:endParaRPr>
          </a:p>
        </p:txBody>
      </p:sp>
      <p:pic>
        <p:nvPicPr>
          <p:cNvPr id="16" name="Picture 84"/>
          <p:cNvPicPr>
            <a:picLocks noChangeAspect="1" noChangeArrowheads="1"/>
          </p:cNvPicPr>
          <p:nvPr/>
        </p:nvPicPr>
        <p:blipFill>
          <a:blip r:embed="rId3" cstate="print"/>
          <a:srcRect/>
          <a:stretch>
            <a:fillRect/>
          </a:stretch>
        </p:blipFill>
        <p:spPr bwMode="auto">
          <a:xfrm>
            <a:off x="2483768" y="1886635"/>
            <a:ext cx="4635835" cy="2664296"/>
          </a:xfrm>
          <a:prstGeom prst="rect">
            <a:avLst/>
          </a:prstGeom>
          <a:noFill/>
          <a:ln w="9525">
            <a:noFill/>
            <a:miter lim="800000"/>
            <a:headEnd/>
            <a:tailEnd/>
          </a:ln>
        </p:spPr>
      </p:pic>
      <p:sp>
        <p:nvSpPr>
          <p:cNvPr id="2" name="タイトル 1"/>
          <p:cNvSpPr>
            <a:spLocks noGrp="1"/>
          </p:cNvSpPr>
          <p:nvPr>
            <p:ph type="title"/>
          </p:nvPr>
        </p:nvSpPr>
        <p:spPr>
          <a:xfrm>
            <a:off x="0" y="528924"/>
            <a:ext cx="8690858" cy="504056"/>
          </a:xfrm>
        </p:spPr>
        <p:txBody>
          <a:bodyPr>
            <a:noAutofit/>
          </a:bodyPr>
          <a:lstStyle/>
          <a:p>
            <a:r>
              <a:rPr kumimoji="1" lang="en-US" altLang="ja-JP" sz="2800" dirty="0">
                <a:ea typeface="ＭＳ Ｐゴシック" pitchFamily="50" charset="-128"/>
                <a:cs typeface="Times New Roman" pitchFamily="18" charset="0"/>
              </a:rPr>
              <a:t>2. Standards Applicable to I</a:t>
            </a:r>
            <a:r>
              <a:rPr lang="en-US" altLang="ja-JP" sz="2800" dirty="0">
                <a:ea typeface="ＭＳ Ｐゴシック" pitchFamily="50" charset="-128"/>
                <a:cs typeface="Times New Roman" pitchFamily="18" charset="0"/>
              </a:rPr>
              <a:t>nfant-Carrying Vehicles</a:t>
            </a:r>
            <a:endParaRPr kumimoji="1" lang="ja-JP" altLang="en-US" sz="2800" dirty="0">
              <a:ea typeface="ＭＳ Ｐゴシック" pitchFamily="50" charset="-128"/>
              <a:cs typeface="Times New Roman" pitchFamily="18" charset="0"/>
            </a:endParaRPr>
          </a:p>
        </p:txBody>
      </p:sp>
      <p:sp>
        <p:nvSpPr>
          <p:cNvPr id="5" name="Rectangle 60"/>
          <p:cNvSpPr>
            <a:spLocks noChangeArrowheads="1"/>
          </p:cNvSpPr>
          <p:nvPr/>
        </p:nvSpPr>
        <p:spPr bwMode="auto">
          <a:xfrm>
            <a:off x="225394" y="1382579"/>
            <a:ext cx="2880320" cy="692497"/>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lgn="just" fontAlgn="base">
              <a:spcBef>
                <a:spcPct val="0"/>
              </a:spcBef>
              <a:spcAft>
                <a:spcPct val="0"/>
              </a:spcAft>
            </a:pPr>
            <a:r>
              <a:rPr lang="en-US" altLang="ja-JP" sz="1500" dirty="0">
                <a:solidFill>
                  <a:srgbClr val="000000"/>
                </a:solidFill>
                <a:latin typeface="Times New Roman" pitchFamily="18" charset="0"/>
                <a:ea typeface="ＭＳ Ｐゴシック" pitchFamily="50" charset="-128"/>
                <a:cs typeface="Times New Roman" pitchFamily="18" charset="0"/>
              </a:rPr>
              <a:t>◆ Seat size requirement (*1) </a:t>
            </a:r>
            <a:endParaRPr kumimoji="1" lang="en-US" altLang="ja-JP" sz="1500" b="0" i="0" u="none" strike="noStrike" cap="none" normalizeH="0" baseline="0" dirty="0">
              <a:ln>
                <a:noFill/>
              </a:ln>
              <a:solidFill>
                <a:srgbClr val="000000"/>
              </a:solidFill>
              <a:effectLst/>
              <a:latin typeface="Times New Roman" pitchFamily="18" charset="0"/>
              <a:ea typeface="ＭＳ Ｐゴシック" pitchFamily="50" charset="-128"/>
              <a:cs typeface="Times New Roman" pitchFamily="18" charset="0"/>
            </a:endParaRPr>
          </a:p>
          <a:p>
            <a:pPr algn="just" fontAlgn="base">
              <a:spcBef>
                <a:spcPct val="0"/>
              </a:spcBef>
              <a:spcAft>
                <a:spcPct val="0"/>
              </a:spcAft>
            </a:pPr>
            <a:r>
              <a:rPr lang="en-US" altLang="ja-JP" sz="1500" dirty="0">
                <a:solidFill>
                  <a:srgbClr val="000000"/>
                </a:solidFill>
                <a:latin typeface="Times New Roman" pitchFamily="18" charset="0"/>
                <a:ea typeface="ＭＳ Ｐゴシック" pitchFamily="50" charset="-128"/>
                <a:cs typeface="Times New Roman" pitchFamily="18" charset="0"/>
              </a:rPr>
              <a:t>◆ Prohibition of installation of </a:t>
            </a:r>
          </a:p>
          <a:p>
            <a:pPr algn="just" fontAlgn="base">
              <a:spcBef>
                <a:spcPct val="0"/>
              </a:spcBef>
              <a:spcAft>
                <a:spcPct val="0"/>
              </a:spcAft>
            </a:pPr>
            <a:r>
              <a:rPr lang="en-US" altLang="ja-JP" sz="1500" dirty="0">
                <a:solidFill>
                  <a:srgbClr val="000000"/>
                </a:solidFill>
                <a:latin typeface="Times New Roman" pitchFamily="18" charset="0"/>
                <a:ea typeface="ＭＳ Ｐゴシック" pitchFamily="50" charset="-128"/>
                <a:cs typeface="Times New Roman" pitchFamily="18" charset="0"/>
              </a:rPr>
              <a:t>folding seats</a:t>
            </a:r>
            <a:endParaRPr lang="ja-JP" altLang="ja-JP" sz="1500" dirty="0">
              <a:latin typeface="Times New Roman" pitchFamily="18" charset="0"/>
              <a:ea typeface="ＭＳ Ｐゴシック" pitchFamily="50" charset="-128"/>
              <a:cs typeface="Times New Roman" pitchFamily="18" charset="0"/>
            </a:endParaRPr>
          </a:p>
        </p:txBody>
      </p:sp>
      <p:sp>
        <p:nvSpPr>
          <p:cNvPr id="7" name="Rectangle 64"/>
          <p:cNvSpPr>
            <a:spLocks noChangeArrowheads="1"/>
          </p:cNvSpPr>
          <p:nvPr/>
        </p:nvSpPr>
        <p:spPr bwMode="auto">
          <a:xfrm>
            <a:off x="225395" y="3824481"/>
            <a:ext cx="3808448" cy="461665"/>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lgn="just" fontAlgn="base">
              <a:spcBef>
                <a:spcPct val="0"/>
              </a:spcBef>
              <a:spcAft>
                <a:spcPct val="0"/>
              </a:spcAft>
            </a:pPr>
            <a:r>
              <a:rPr lang="en-US" altLang="ja-JP" sz="1500" dirty="0">
                <a:solidFill>
                  <a:srgbClr val="000000"/>
                </a:solidFill>
                <a:latin typeface="Times New Roman" pitchFamily="18" charset="0"/>
                <a:ea typeface="ＭＳ Ｐゴシック" pitchFamily="50" charset="-128"/>
                <a:cs typeface="Times New Roman" pitchFamily="18" charset="0"/>
              </a:rPr>
              <a:t>◆ Mandatory gangway </a:t>
            </a:r>
          </a:p>
          <a:p>
            <a:pPr lvl="0" algn="just" fontAlgn="base">
              <a:spcBef>
                <a:spcPct val="0"/>
              </a:spcBef>
              <a:spcAft>
                <a:spcPct val="0"/>
              </a:spcAft>
            </a:pPr>
            <a:r>
              <a:rPr lang="en-US" altLang="ja-JP" sz="1500" dirty="0">
                <a:solidFill>
                  <a:srgbClr val="000000"/>
                </a:solidFill>
                <a:latin typeface="Times New Roman" pitchFamily="18" charset="0"/>
                <a:ea typeface="ＭＳ Ｐゴシック" pitchFamily="50" charset="-128"/>
                <a:cs typeface="Times New Roman" pitchFamily="18" charset="0"/>
              </a:rPr>
              <a:t>installation</a:t>
            </a:r>
            <a:endParaRPr kumimoji="1" lang="ja-JP" sz="1500" b="0" i="0" u="none" strike="noStrike" cap="none" normalizeH="0" baseline="0" dirty="0">
              <a:ln>
                <a:noFill/>
              </a:ln>
              <a:solidFill>
                <a:schemeClr val="tx1"/>
              </a:solidFill>
              <a:effectLst/>
              <a:latin typeface="Times New Roman" pitchFamily="18" charset="0"/>
              <a:ea typeface="ＭＳ Ｐゴシック" pitchFamily="50" charset="-128"/>
              <a:cs typeface="Times New Roman" pitchFamily="18" charset="0"/>
            </a:endParaRPr>
          </a:p>
        </p:txBody>
      </p:sp>
      <p:sp>
        <p:nvSpPr>
          <p:cNvPr id="8" name="Rectangle 65"/>
          <p:cNvSpPr>
            <a:spLocks noChangeArrowheads="1"/>
          </p:cNvSpPr>
          <p:nvPr/>
        </p:nvSpPr>
        <p:spPr bwMode="auto">
          <a:xfrm>
            <a:off x="225394" y="4243143"/>
            <a:ext cx="3672408" cy="230832"/>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1" lang="en-US" altLang="ja-JP" sz="1500" b="0" i="0" u="none" strike="noStrike" cap="none" normalizeH="0" baseline="0" dirty="0">
                <a:ln>
                  <a:noFill/>
                </a:ln>
                <a:solidFill>
                  <a:srgbClr val="000000"/>
                </a:solidFill>
                <a:effectLst/>
                <a:latin typeface="Times New Roman" pitchFamily="18" charset="0"/>
                <a:ea typeface="ＭＳ Ｐゴシック" pitchFamily="50" charset="-128"/>
                <a:cs typeface="Times New Roman" pitchFamily="18" charset="0"/>
              </a:rPr>
              <a:t>◆</a:t>
            </a:r>
            <a:r>
              <a:rPr kumimoji="1" lang="en-US" altLang="ja-JP" sz="1500" b="0" i="0" u="none" strike="noStrike" cap="none" normalizeH="0" dirty="0">
                <a:ln>
                  <a:noFill/>
                </a:ln>
                <a:solidFill>
                  <a:srgbClr val="000000"/>
                </a:solidFill>
                <a:effectLst/>
                <a:latin typeface="Times New Roman" pitchFamily="18" charset="0"/>
                <a:ea typeface="ＭＳ Ｐゴシック" pitchFamily="50" charset="-128"/>
                <a:cs typeface="Times New Roman" pitchFamily="18" charset="0"/>
              </a:rPr>
              <a:t> G</a:t>
            </a:r>
            <a:r>
              <a:rPr kumimoji="1" lang="en-US" altLang="ja-JP" sz="1500" b="0" i="0" u="none" strike="noStrike" cap="none" normalizeH="0" baseline="0" dirty="0">
                <a:ln>
                  <a:noFill/>
                </a:ln>
                <a:solidFill>
                  <a:srgbClr val="000000"/>
                </a:solidFill>
                <a:effectLst/>
                <a:latin typeface="Times New Roman" pitchFamily="18" charset="0"/>
                <a:ea typeface="ＭＳ Ｐゴシック" pitchFamily="50" charset="-128"/>
                <a:cs typeface="Times New Roman" pitchFamily="18" charset="0"/>
              </a:rPr>
              <a:t>angway size requirement</a:t>
            </a:r>
            <a:endParaRPr kumimoji="1" lang="ja-JP" sz="1500" b="0" i="0" u="none" strike="noStrike" cap="none" normalizeH="0" baseline="0" dirty="0">
              <a:ln>
                <a:noFill/>
              </a:ln>
              <a:solidFill>
                <a:schemeClr val="tx1"/>
              </a:solidFill>
              <a:effectLst/>
              <a:latin typeface="Times New Roman" pitchFamily="18" charset="0"/>
              <a:ea typeface="ＭＳ Ｐゴシック" pitchFamily="50" charset="-128"/>
              <a:cs typeface="Times New Roman" pitchFamily="18" charset="0"/>
            </a:endParaRPr>
          </a:p>
        </p:txBody>
      </p:sp>
      <p:sp>
        <p:nvSpPr>
          <p:cNvPr id="9" name="Rectangle 71"/>
          <p:cNvSpPr>
            <a:spLocks noChangeArrowheads="1"/>
          </p:cNvSpPr>
          <p:nvPr/>
        </p:nvSpPr>
        <p:spPr bwMode="auto">
          <a:xfrm>
            <a:off x="227759" y="4491986"/>
            <a:ext cx="2420534" cy="46166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lvl="0" algn="just" fontAlgn="base">
              <a:spcBef>
                <a:spcPct val="0"/>
              </a:spcBef>
              <a:spcAft>
                <a:spcPct val="0"/>
              </a:spcAft>
            </a:pPr>
            <a:r>
              <a:rPr kumimoji="1" lang="en-US" altLang="ja-JP" sz="1500" b="0" i="0" u="none" strike="noStrike" cap="none" normalizeH="0" baseline="0" dirty="0">
                <a:ln>
                  <a:noFill/>
                </a:ln>
                <a:solidFill>
                  <a:srgbClr val="000000"/>
                </a:solidFill>
                <a:effectLst/>
                <a:latin typeface="Times New Roman" pitchFamily="18" charset="0"/>
                <a:ea typeface="ＭＳ Ｐゴシック" pitchFamily="50" charset="-128"/>
                <a:cs typeface="Times New Roman" pitchFamily="18" charset="0"/>
              </a:rPr>
              <a:t>◆ Prohibition</a:t>
            </a:r>
            <a:r>
              <a:rPr lang="en-US" altLang="ja-JP" sz="1500" dirty="0">
                <a:solidFill>
                  <a:srgbClr val="000000"/>
                </a:solidFill>
                <a:latin typeface="Times New Roman" pitchFamily="18" charset="0"/>
                <a:ea typeface="ＭＳ Ｐゴシック" pitchFamily="50" charset="-128"/>
                <a:cs typeface="Times New Roman" pitchFamily="18" charset="0"/>
              </a:rPr>
              <a:t> of installation of</a:t>
            </a:r>
          </a:p>
          <a:p>
            <a:pPr lvl="0" algn="just" fontAlgn="base">
              <a:spcBef>
                <a:spcPct val="0"/>
              </a:spcBef>
              <a:spcAft>
                <a:spcPct val="0"/>
              </a:spcAft>
            </a:pPr>
            <a:r>
              <a:rPr lang="en-US" altLang="ja-JP" sz="1500" dirty="0">
                <a:solidFill>
                  <a:srgbClr val="000000"/>
                </a:solidFill>
                <a:latin typeface="Times New Roman" pitchFamily="18" charset="0"/>
                <a:ea typeface="ＭＳ Ｐゴシック" pitchFamily="50" charset="-128"/>
                <a:cs typeface="Times New Roman" pitchFamily="18" charset="0"/>
              </a:rPr>
              <a:t> areas for standing passengers</a:t>
            </a:r>
            <a:endParaRPr kumimoji="1" lang="ja-JP" sz="1500" b="0" i="0" u="none" strike="noStrike" cap="none" normalizeH="0" baseline="0" dirty="0">
              <a:ln>
                <a:noFill/>
              </a:ln>
              <a:solidFill>
                <a:schemeClr val="tx1"/>
              </a:solidFill>
              <a:effectLst/>
              <a:latin typeface="Times New Roman" pitchFamily="18" charset="0"/>
              <a:ea typeface="ＭＳ Ｐゴシック" pitchFamily="50" charset="-128"/>
              <a:cs typeface="Times New Roman" pitchFamily="18" charset="0"/>
            </a:endParaRPr>
          </a:p>
        </p:txBody>
      </p:sp>
      <p:sp>
        <p:nvSpPr>
          <p:cNvPr id="10" name="Rectangle 74"/>
          <p:cNvSpPr>
            <a:spLocks noChangeArrowheads="1"/>
          </p:cNvSpPr>
          <p:nvPr/>
        </p:nvSpPr>
        <p:spPr bwMode="auto">
          <a:xfrm>
            <a:off x="2969201" y="4926360"/>
            <a:ext cx="3330991" cy="230832"/>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1" lang="en-US" altLang="ja-JP" sz="1500" b="0" i="0" u="none" strike="noStrike" cap="none" normalizeH="0" baseline="0" dirty="0">
                <a:ln>
                  <a:noFill/>
                </a:ln>
                <a:solidFill>
                  <a:srgbClr val="000000"/>
                </a:solidFill>
                <a:effectLst/>
                <a:latin typeface="Times New Roman" pitchFamily="18" charset="0"/>
                <a:ea typeface="ＭＳ Ｐゴシック" pitchFamily="50" charset="-128"/>
                <a:cs typeface="Times New Roman" pitchFamily="18" charset="0"/>
              </a:rPr>
              <a:t>◆Mandatory platform installation</a:t>
            </a:r>
            <a:endParaRPr kumimoji="1" lang="ja-JP" sz="1500" b="0" i="0" u="none" strike="noStrike" cap="none" normalizeH="0" baseline="0" dirty="0">
              <a:ln>
                <a:noFill/>
              </a:ln>
              <a:solidFill>
                <a:schemeClr val="tx1"/>
              </a:solidFill>
              <a:effectLst/>
              <a:latin typeface="Times New Roman" pitchFamily="18" charset="0"/>
              <a:ea typeface="ＭＳ Ｐゴシック" pitchFamily="50" charset="-128"/>
              <a:cs typeface="Times New Roman" pitchFamily="18" charset="0"/>
            </a:endParaRPr>
          </a:p>
        </p:txBody>
      </p:sp>
      <p:sp>
        <p:nvSpPr>
          <p:cNvPr id="11" name="Rectangle 75"/>
          <p:cNvSpPr>
            <a:spLocks noChangeArrowheads="1"/>
          </p:cNvSpPr>
          <p:nvPr/>
        </p:nvSpPr>
        <p:spPr bwMode="auto">
          <a:xfrm>
            <a:off x="2950805" y="5157192"/>
            <a:ext cx="2845331" cy="23083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1" lang="en-US" altLang="ja-JP" sz="1500" b="0" i="0" u="none" strike="noStrike" cap="none" normalizeH="0" baseline="0" dirty="0">
                <a:ln>
                  <a:noFill/>
                </a:ln>
                <a:solidFill>
                  <a:srgbClr val="000000"/>
                </a:solidFill>
                <a:effectLst/>
                <a:latin typeface="Times New Roman" pitchFamily="18" charset="0"/>
                <a:ea typeface="ＭＳ Ｐゴシック" pitchFamily="50" charset="-128"/>
                <a:cs typeface="Times New Roman" pitchFamily="18" charset="0"/>
              </a:rPr>
              <a:t>◆Requirement on platform size,</a:t>
            </a:r>
            <a:r>
              <a:rPr kumimoji="1" lang="en-US" altLang="ja-JP" sz="1500" b="0" i="0" u="none" strike="noStrike" cap="none" normalizeH="0" dirty="0">
                <a:ln>
                  <a:noFill/>
                </a:ln>
                <a:solidFill>
                  <a:srgbClr val="000000"/>
                </a:solidFill>
                <a:effectLst/>
                <a:latin typeface="Times New Roman" pitchFamily="18" charset="0"/>
                <a:ea typeface="ＭＳ Ｐゴシック" pitchFamily="50" charset="-128"/>
                <a:cs typeface="Times New Roman" pitchFamily="18" charset="0"/>
              </a:rPr>
              <a:t> etc.</a:t>
            </a:r>
            <a:endParaRPr kumimoji="1" lang="ja-JP" sz="1500" b="0" i="0" u="none" strike="noStrike" cap="none" normalizeH="0" baseline="0" dirty="0">
              <a:ln>
                <a:noFill/>
              </a:ln>
              <a:solidFill>
                <a:schemeClr val="tx1"/>
              </a:solidFill>
              <a:effectLst/>
              <a:latin typeface="Times New Roman" pitchFamily="18" charset="0"/>
              <a:ea typeface="ＭＳ Ｐゴシック" pitchFamily="50" charset="-128"/>
              <a:cs typeface="Times New Roman" pitchFamily="18" charset="0"/>
            </a:endParaRPr>
          </a:p>
        </p:txBody>
      </p:sp>
      <p:sp>
        <p:nvSpPr>
          <p:cNvPr id="12" name="Rectangle 79"/>
          <p:cNvSpPr>
            <a:spLocks noChangeArrowheads="1"/>
          </p:cNvSpPr>
          <p:nvPr/>
        </p:nvSpPr>
        <p:spPr bwMode="auto">
          <a:xfrm>
            <a:off x="6840760" y="2637492"/>
            <a:ext cx="2267744" cy="215444"/>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lgn="just" fontAlgn="base">
              <a:spcBef>
                <a:spcPct val="0"/>
              </a:spcBef>
              <a:spcAft>
                <a:spcPct val="0"/>
              </a:spcAft>
            </a:pPr>
            <a:r>
              <a:rPr lang="en-US" altLang="ja-JP" sz="1400" dirty="0">
                <a:solidFill>
                  <a:srgbClr val="000000"/>
                </a:solidFill>
                <a:latin typeface="Times New Roman" pitchFamily="18" charset="0"/>
                <a:ea typeface="ＭＳ Ｐゴシック" pitchFamily="50" charset="-128"/>
                <a:cs typeface="Times New Roman" pitchFamily="18" charset="0"/>
              </a:rPr>
              <a:t>◆ Emergency exit size, etc.</a:t>
            </a:r>
            <a:endParaRPr kumimoji="1" lang="ja-JP" sz="1400" b="0" i="0" u="none" strike="noStrike" cap="none" normalizeH="0" baseline="0" dirty="0">
              <a:ln>
                <a:noFill/>
              </a:ln>
              <a:solidFill>
                <a:schemeClr val="tx1"/>
              </a:solidFill>
              <a:effectLst/>
              <a:latin typeface="Times New Roman" pitchFamily="18" charset="0"/>
              <a:ea typeface="ＭＳ Ｐゴシック" pitchFamily="50" charset="-128"/>
              <a:cs typeface="Times New Roman" pitchFamily="18" charset="0"/>
            </a:endParaRPr>
          </a:p>
        </p:txBody>
      </p:sp>
      <p:pic>
        <p:nvPicPr>
          <p:cNvPr id="13" name="Picture 80"/>
          <p:cNvPicPr>
            <a:picLocks noChangeAspect="1" noChangeArrowheads="1"/>
          </p:cNvPicPr>
          <p:nvPr/>
        </p:nvPicPr>
        <p:blipFill>
          <a:blip r:embed="rId4" cstate="print"/>
          <a:srcRect/>
          <a:stretch>
            <a:fillRect/>
          </a:stretch>
        </p:blipFill>
        <p:spPr bwMode="auto">
          <a:xfrm>
            <a:off x="323528" y="2750731"/>
            <a:ext cx="2030516" cy="1080120"/>
          </a:xfrm>
          <a:prstGeom prst="rect">
            <a:avLst/>
          </a:prstGeom>
          <a:noFill/>
          <a:ln w="9525">
            <a:noFill/>
            <a:miter lim="800000"/>
            <a:headEnd/>
            <a:tailEnd/>
          </a:ln>
        </p:spPr>
      </p:pic>
      <p:pic>
        <p:nvPicPr>
          <p:cNvPr id="14" name="Picture 81"/>
          <p:cNvPicPr>
            <a:picLocks noChangeAspect="1" noChangeArrowheads="1"/>
          </p:cNvPicPr>
          <p:nvPr/>
        </p:nvPicPr>
        <p:blipFill>
          <a:blip r:embed="rId5" cstate="print"/>
          <a:srcRect/>
          <a:stretch>
            <a:fillRect/>
          </a:stretch>
        </p:blipFill>
        <p:spPr bwMode="auto">
          <a:xfrm>
            <a:off x="6877107" y="1052736"/>
            <a:ext cx="2010266" cy="1512168"/>
          </a:xfrm>
          <a:prstGeom prst="rect">
            <a:avLst/>
          </a:prstGeom>
          <a:noFill/>
          <a:ln w="9525">
            <a:noFill/>
            <a:miter lim="800000"/>
            <a:headEnd/>
            <a:tailEnd/>
          </a:ln>
        </p:spPr>
      </p:pic>
      <p:sp>
        <p:nvSpPr>
          <p:cNvPr id="15" name="Freeform 83"/>
          <p:cNvSpPr>
            <a:spLocks noEditPoints="1"/>
          </p:cNvSpPr>
          <p:nvPr/>
        </p:nvSpPr>
        <p:spPr bwMode="auto">
          <a:xfrm>
            <a:off x="179512" y="1238562"/>
            <a:ext cx="2520280" cy="3774613"/>
          </a:xfrm>
          <a:custGeom>
            <a:avLst/>
            <a:gdLst/>
            <a:ahLst/>
            <a:cxnLst>
              <a:cxn ang="0">
                <a:pos x="0" y="0"/>
              </a:cxn>
              <a:cxn ang="0">
                <a:pos x="3808" y="0"/>
              </a:cxn>
              <a:cxn ang="0">
                <a:pos x="3808" y="8382"/>
              </a:cxn>
              <a:cxn ang="0">
                <a:pos x="0" y="8382"/>
              </a:cxn>
              <a:cxn ang="0">
                <a:pos x="0" y="0"/>
              </a:cxn>
              <a:cxn ang="0">
                <a:pos x="37" y="8346"/>
              </a:cxn>
              <a:cxn ang="0">
                <a:pos x="18" y="8310"/>
              </a:cxn>
              <a:cxn ang="0">
                <a:pos x="3789" y="8310"/>
              </a:cxn>
              <a:cxn ang="0">
                <a:pos x="3770" y="8346"/>
              </a:cxn>
              <a:cxn ang="0">
                <a:pos x="3770" y="36"/>
              </a:cxn>
              <a:cxn ang="0">
                <a:pos x="3789" y="72"/>
              </a:cxn>
              <a:cxn ang="0">
                <a:pos x="18" y="72"/>
              </a:cxn>
              <a:cxn ang="0">
                <a:pos x="37" y="36"/>
              </a:cxn>
              <a:cxn ang="0">
                <a:pos x="37" y="8346"/>
              </a:cxn>
            </a:cxnLst>
            <a:rect l="0" t="0" r="r" b="b"/>
            <a:pathLst>
              <a:path w="3808" h="8382">
                <a:moveTo>
                  <a:pt x="0" y="0"/>
                </a:moveTo>
                <a:lnTo>
                  <a:pt x="3808" y="0"/>
                </a:lnTo>
                <a:lnTo>
                  <a:pt x="3808" y="8382"/>
                </a:lnTo>
                <a:lnTo>
                  <a:pt x="0" y="8382"/>
                </a:lnTo>
                <a:lnTo>
                  <a:pt x="0" y="0"/>
                </a:lnTo>
                <a:close/>
                <a:moveTo>
                  <a:pt x="37" y="8346"/>
                </a:moveTo>
                <a:lnTo>
                  <a:pt x="18" y="8310"/>
                </a:lnTo>
                <a:lnTo>
                  <a:pt x="3789" y="8310"/>
                </a:lnTo>
                <a:lnTo>
                  <a:pt x="3770" y="8346"/>
                </a:lnTo>
                <a:lnTo>
                  <a:pt x="3770" y="36"/>
                </a:lnTo>
                <a:lnTo>
                  <a:pt x="3789" y="72"/>
                </a:lnTo>
                <a:lnTo>
                  <a:pt x="18" y="72"/>
                </a:lnTo>
                <a:lnTo>
                  <a:pt x="37" y="36"/>
                </a:lnTo>
                <a:lnTo>
                  <a:pt x="37" y="8346"/>
                </a:lnTo>
                <a:close/>
              </a:path>
            </a:pathLst>
          </a:custGeom>
          <a:solidFill>
            <a:srgbClr val="FF0000"/>
          </a:solidFill>
          <a:ln w="635"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1600" dirty="0">
              <a:latin typeface="Times New Roman" pitchFamily="18" charset="0"/>
              <a:cs typeface="Times New Roman" pitchFamily="18" charset="0"/>
            </a:endParaRPr>
          </a:p>
        </p:txBody>
      </p:sp>
      <p:sp>
        <p:nvSpPr>
          <p:cNvPr id="17" name="Freeform 85"/>
          <p:cNvSpPr>
            <a:spLocks noEditPoints="1"/>
          </p:cNvSpPr>
          <p:nvPr/>
        </p:nvSpPr>
        <p:spPr bwMode="auto">
          <a:xfrm>
            <a:off x="2915816" y="4653136"/>
            <a:ext cx="2895600" cy="792088"/>
          </a:xfrm>
          <a:custGeom>
            <a:avLst/>
            <a:gdLst/>
            <a:ahLst/>
            <a:cxnLst>
              <a:cxn ang="0">
                <a:pos x="0" y="0"/>
              </a:cxn>
              <a:cxn ang="0">
                <a:pos x="4562" y="0"/>
              </a:cxn>
              <a:cxn ang="0">
                <a:pos x="4562" y="2794"/>
              </a:cxn>
              <a:cxn ang="0">
                <a:pos x="0" y="2794"/>
              </a:cxn>
              <a:cxn ang="0">
                <a:pos x="0" y="0"/>
              </a:cxn>
              <a:cxn ang="0">
                <a:pos x="37" y="2758"/>
              </a:cxn>
              <a:cxn ang="0">
                <a:pos x="19" y="2722"/>
              </a:cxn>
              <a:cxn ang="0">
                <a:pos x="4543" y="2722"/>
              </a:cxn>
              <a:cxn ang="0">
                <a:pos x="4525" y="2758"/>
              </a:cxn>
              <a:cxn ang="0">
                <a:pos x="4525" y="36"/>
              </a:cxn>
              <a:cxn ang="0">
                <a:pos x="4543" y="72"/>
              </a:cxn>
              <a:cxn ang="0">
                <a:pos x="19" y="72"/>
              </a:cxn>
              <a:cxn ang="0">
                <a:pos x="37" y="36"/>
              </a:cxn>
              <a:cxn ang="0">
                <a:pos x="37" y="2758"/>
              </a:cxn>
            </a:cxnLst>
            <a:rect l="0" t="0" r="r" b="b"/>
            <a:pathLst>
              <a:path w="4562" h="2794">
                <a:moveTo>
                  <a:pt x="0" y="0"/>
                </a:moveTo>
                <a:lnTo>
                  <a:pt x="4562" y="0"/>
                </a:lnTo>
                <a:lnTo>
                  <a:pt x="4562" y="2794"/>
                </a:lnTo>
                <a:lnTo>
                  <a:pt x="0" y="2794"/>
                </a:lnTo>
                <a:lnTo>
                  <a:pt x="0" y="0"/>
                </a:lnTo>
                <a:close/>
                <a:moveTo>
                  <a:pt x="37" y="2758"/>
                </a:moveTo>
                <a:lnTo>
                  <a:pt x="19" y="2722"/>
                </a:lnTo>
                <a:lnTo>
                  <a:pt x="4543" y="2722"/>
                </a:lnTo>
                <a:lnTo>
                  <a:pt x="4525" y="2758"/>
                </a:lnTo>
                <a:lnTo>
                  <a:pt x="4525" y="36"/>
                </a:lnTo>
                <a:lnTo>
                  <a:pt x="4543" y="72"/>
                </a:lnTo>
                <a:lnTo>
                  <a:pt x="19" y="72"/>
                </a:lnTo>
                <a:lnTo>
                  <a:pt x="37" y="36"/>
                </a:lnTo>
                <a:lnTo>
                  <a:pt x="37" y="2758"/>
                </a:lnTo>
                <a:close/>
              </a:path>
            </a:pathLst>
          </a:custGeom>
          <a:solidFill>
            <a:srgbClr val="FF0000"/>
          </a:solidFill>
          <a:ln w="635"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dirty="0">
              <a:latin typeface="Times New Roman" pitchFamily="18" charset="0"/>
              <a:cs typeface="Times New Roman" pitchFamily="18" charset="0"/>
            </a:endParaRPr>
          </a:p>
        </p:txBody>
      </p:sp>
      <p:sp>
        <p:nvSpPr>
          <p:cNvPr id="18" name="Freeform 86"/>
          <p:cNvSpPr>
            <a:spLocks noEditPoints="1"/>
          </p:cNvSpPr>
          <p:nvPr/>
        </p:nvSpPr>
        <p:spPr bwMode="auto">
          <a:xfrm>
            <a:off x="6804248" y="980728"/>
            <a:ext cx="2160240" cy="2088232"/>
          </a:xfrm>
          <a:custGeom>
            <a:avLst/>
            <a:gdLst/>
            <a:ahLst/>
            <a:cxnLst>
              <a:cxn ang="0">
                <a:pos x="0" y="0"/>
              </a:cxn>
              <a:cxn ang="0">
                <a:pos x="4638" y="0"/>
              </a:cxn>
              <a:cxn ang="0">
                <a:pos x="4638" y="3080"/>
              </a:cxn>
              <a:cxn ang="0">
                <a:pos x="0" y="3080"/>
              </a:cxn>
              <a:cxn ang="0">
                <a:pos x="0" y="0"/>
              </a:cxn>
              <a:cxn ang="0">
                <a:pos x="38" y="3044"/>
              </a:cxn>
              <a:cxn ang="0">
                <a:pos x="19" y="3009"/>
              </a:cxn>
              <a:cxn ang="0">
                <a:pos x="4619" y="3009"/>
              </a:cxn>
              <a:cxn ang="0">
                <a:pos x="4601" y="3044"/>
              </a:cxn>
              <a:cxn ang="0">
                <a:pos x="4601" y="36"/>
              </a:cxn>
              <a:cxn ang="0">
                <a:pos x="4619" y="71"/>
              </a:cxn>
              <a:cxn ang="0">
                <a:pos x="19" y="71"/>
              </a:cxn>
              <a:cxn ang="0">
                <a:pos x="38" y="36"/>
              </a:cxn>
              <a:cxn ang="0">
                <a:pos x="38" y="3044"/>
              </a:cxn>
            </a:cxnLst>
            <a:rect l="0" t="0" r="r" b="b"/>
            <a:pathLst>
              <a:path w="4638" h="3080">
                <a:moveTo>
                  <a:pt x="0" y="0"/>
                </a:moveTo>
                <a:lnTo>
                  <a:pt x="4638" y="0"/>
                </a:lnTo>
                <a:lnTo>
                  <a:pt x="4638" y="3080"/>
                </a:lnTo>
                <a:lnTo>
                  <a:pt x="0" y="3080"/>
                </a:lnTo>
                <a:lnTo>
                  <a:pt x="0" y="0"/>
                </a:lnTo>
                <a:close/>
                <a:moveTo>
                  <a:pt x="38" y="3044"/>
                </a:moveTo>
                <a:lnTo>
                  <a:pt x="19" y="3009"/>
                </a:lnTo>
                <a:lnTo>
                  <a:pt x="4619" y="3009"/>
                </a:lnTo>
                <a:lnTo>
                  <a:pt x="4601" y="3044"/>
                </a:lnTo>
                <a:lnTo>
                  <a:pt x="4601" y="36"/>
                </a:lnTo>
                <a:lnTo>
                  <a:pt x="4619" y="71"/>
                </a:lnTo>
                <a:lnTo>
                  <a:pt x="19" y="71"/>
                </a:lnTo>
                <a:lnTo>
                  <a:pt x="38" y="36"/>
                </a:lnTo>
                <a:lnTo>
                  <a:pt x="38" y="3044"/>
                </a:lnTo>
                <a:close/>
              </a:path>
            </a:pathLst>
          </a:custGeom>
          <a:solidFill>
            <a:srgbClr val="FF0000"/>
          </a:solidFill>
          <a:ln w="635"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dirty="0">
              <a:latin typeface="Times New Roman" pitchFamily="18" charset="0"/>
              <a:cs typeface="Times New Roman" pitchFamily="18" charset="0"/>
            </a:endParaRPr>
          </a:p>
        </p:txBody>
      </p:sp>
      <p:sp>
        <p:nvSpPr>
          <p:cNvPr id="20" name="Rectangle 91"/>
          <p:cNvSpPr>
            <a:spLocks noChangeArrowheads="1"/>
          </p:cNvSpPr>
          <p:nvPr/>
        </p:nvSpPr>
        <p:spPr bwMode="auto">
          <a:xfrm>
            <a:off x="6934205" y="5415027"/>
            <a:ext cx="1960473" cy="21544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dirty="0">
                <a:ln>
                  <a:noFill/>
                </a:ln>
                <a:solidFill>
                  <a:srgbClr val="000000"/>
                </a:solidFill>
                <a:effectLst/>
                <a:latin typeface="Times New Roman" pitchFamily="18" charset="0"/>
                <a:ea typeface="ＭＳ Ｐゴシック" pitchFamily="50" charset="-128"/>
                <a:cs typeface="Times New Roman" pitchFamily="18" charset="0"/>
              </a:rPr>
              <a:t>◆Indication on the vehicle</a:t>
            </a:r>
            <a:endParaRPr kumimoji="1" lang="ja-JP" sz="1400" b="0" i="0" u="none" strike="noStrike" cap="none" normalizeH="0" baseline="0" dirty="0">
              <a:ln>
                <a:noFill/>
              </a:ln>
              <a:solidFill>
                <a:schemeClr val="tx1"/>
              </a:solidFill>
              <a:effectLst/>
              <a:latin typeface="Times New Roman" pitchFamily="18" charset="0"/>
              <a:ea typeface="ＭＳ Ｐゴシック" pitchFamily="50" charset="-128"/>
              <a:cs typeface="Times New Roman" pitchFamily="18" charset="0"/>
            </a:endParaRPr>
          </a:p>
        </p:txBody>
      </p:sp>
      <p:sp>
        <p:nvSpPr>
          <p:cNvPr id="21" name="Freeform 92"/>
          <p:cNvSpPr>
            <a:spLocks noEditPoints="1"/>
          </p:cNvSpPr>
          <p:nvPr/>
        </p:nvSpPr>
        <p:spPr bwMode="auto">
          <a:xfrm>
            <a:off x="6876257" y="3933056"/>
            <a:ext cx="2088232" cy="1872208"/>
          </a:xfrm>
          <a:custGeom>
            <a:avLst/>
            <a:gdLst/>
            <a:ahLst/>
            <a:cxnLst>
              <a:cxn ang="0">
                <a:pos x="0" y="0"/>
              </a:cxn>
              <a:cxn ang="0">
                <a:pos x="2149" y="0"/>
              </a:cxn>
              <a:cxn ang="0">
                <a:pos x="2149" y="3511"/>
              </a:cxn>
              <a:cxn ang="0">
                <a:pos x="0" y="3511"/>
              </a:cxn>
              <a:cxn ang="0">
                <a:pos x="0" y="0"/>
              </a:cxn>
              <a:cxn ang="0">
                <a:pos x="38" y="3475"/>
              </a:cxn>
              <a:cxn ang="0">
                <a:pos x="19" y="3439"/>
              </a:cxn>
              <a:cxn ang="0">
                <a:pos x="2130" y="3439"/>
              </a:cxn>
              <a:cxn ang="0">
                <a:pos x="2112" y="3475"/>
              </a:cxn>
              <a:cxn ang="0">
                <a:pos x="2112" y="36"/>
              </a:cxn>
              <a:cxn ang="0">
                <a:pos x="2130" y="72"/>
              </a:cxn>
              <a:cxn ang="0">
                <a:pos x="19" y="72"/>
              </a:cxn>
              <a:cxn ang="0">
                <a:pos x="38" y="36"/>
              </a:cxn>
              <a:cxn ang="0">
                <a:pos x="38" y="3475"/>
              </a:cxn>
            </a:cxnLst>
            <a:rect l="0" t="0" r="r" b="b"/>
            <a:pathLst>
              <a:path w="2149" h="3511">
                <a:moveTo>
                  <a:pt x="0" y="0"/>
                </a:moveTo>
                <a:lnTo>
                  <a:pt x="2149" y="0"/>
                </a:lnTo>
                <a:lnTo>
                  <a:pt x="2149" y="3511"/>
                </a:lnTo>
                <a:lnTo>
                  <a:pt x="0" y="3511"/>
                </a:lnTo>
                <a:lnTo>
                  <a:pt x="0" y="0"/>
                </a:lnTo>
                <a:close/>
                <a:moveTo>
                  <a:pt x="38" y="3475"/>
                </a:moveTo>
                <a:lnTo>
                  <a:pt x="19" y="3439"/>
                </a:lnTo>
                <a:lnTo>
                  <a:pt x="2130" y="3439"/>
                </a:lnTo>
                <a:lnTo>
                  <a:pt x="2112" y="3475"/>
                </a:lnTo>
                <a:lnTo>
                  <a:pt x="2112" y="36"/>
                </a:lnTo>
                <a:lnTo>
                  <a:pt x="2130" y="72"/>
                </a:lnTo>
                <a:lnTo>
                  <a:pt x="19" y="72"/>
                </a:lnTo>
                <a:lnTo>
                  <a:pt x="38" y="36"/>
                </a:lnTo>
                <a:lnTo>
                  <a:pt x="38" y="3475"/>
                </a:lnTo>
                <a:close/>
              </a:path>
            </a:pathLst>
          </a:custGeom>
          <a:solidFill>
            <a:srgbClr val="FF0000"/>
          </a:solidFill>
          <a:ln w="635"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1600" dirty="0">
              <a:latin typeface="Times New Roman" pitchFamily="18" charset="0"/>
              <a:cs typeface="Times New Roman" pitchFamily="18" charset="0"/>
            </a:endParaRPr>
          </a:p>
        </p:txBody>
      </p:sp>
      <p:sp>
        <p:nvSpPr>
          <p:cNvPr id="22" name="Freeform 93"/>
          <p:cNvSpPr>
            <a:spLocks noEditPoints="1"/>
          </p:cNvSpPr>
          <p:nvPr/>
        </p:nvSpPr>
        <p:spPr bwMode="auto">
          <a:xfrm>
            <a:off x="6300192" y="1454587"/>
            <a:ext cx="792088" cy="1084833"/>
          </a:xfrm>
          <a:custGeom>
            <a:avLst/>
            <a:gdLst/>
            <a:ahLst/>
            <a:cxnLst>
              <a:cxn ang="0">
                <a:pos x="21" y="1496"/>
              </a:cxn>
              <a:cxn ang="0">
                <a:pos x="32" y="1596"/>
              </a:cxn>
              <a:cxn ang="0">
                <a:pos x="41" y="1436"/>
              </a:cxn>
              <a:cxn ang="0">
                <a:pos x="93" y="1415"/>
              </a:cxn>
              <a:cxn ang="0">
                <a:pos x="41" y="1436"/>
              </a:cxn>
              <a:cxn ang="0">
                <a:pos x="102" y="1255"/>
              </a:cxn>
              <a:cxn ang="0">
                <a:pos x="113" y="1354"/>
              </a:cxn>
              <a:cxn ang="0">
                <a:pos x="122" y="1194"/>
              </a:cxn>
              <a:cxn ang="0">
                <a:pos x="174" y="1173"/>
              </a:cxn>
              <a:cxn ang="0">
                <a:pos x="122" y="1194"/>
              </a:cxn>
              <a:cxn ang="0">
                <a:pos x="183" y="1013"/>
              </a:cxn>
              <a:cxn ang="0">
                <a:pos x="194" y="1112"/>
              </a:cxn>
              <a:cxn ang="0">
                <a:pos x="203" y="952"/>
              </a:cxn>
              <a:cxn ang="0">
                <a:pos x="255" y="931"/>
              </a:cxn>
              <a:cxn ang="0">
                <a:pos x="203" y="952"/>
              </a:cxn>
              <a:cxn ang="0">
                <a:pos x="264" y="771"/>
              </a:cxn>
              <a:cxn ang="0">
                <a:pos x="275" y="871"/>
              </a:cxn>
              <a:cxn ang="0">
                <a:pos x="284" y="711"/>
              </a:cxn>
              <a:cxn ang="0">
                <a:pos x="336" y="689"/>
              </a:cxn>
              <a:cxn ang="0">
                <a:pos x="284" y="711"/>
              </a:cxn>
              <a:cxn ang="0">
                <a:pos x="345" y="529"/>
              </a:cxn>
              <a:cxn ang="0">
                <a:pos x="356" y="629"/>
              </a:cxn>
              <a:cxn ang="0">
                <a:pos x="365" y="469"/>
              </a:cxn>
              <a:cxn ang="0">
                <a:pos x="417" y="448"/>
              </a:cxn>
              <a:cxn ang="0">
                <a:pos x="365" y="469"/>
              </a:cxn>
              <a:cxn ang="0">
                <a:pos x="426" y="288"/>
              </a:cxn>
              <a:cxn ang="0">
                <a:pos x="437" y="387"/>
              </a:cxn>
              <a:cxn ang="0">
                <a:pos x="446" y="227"/>
              </a:cxn>
              <a:cxn ang="0">
                <a:pos x="498" y="206"/>
              </a:cxn>
              <a:cxn ang="0">
                <a:pos x="446" y="227"/>
              </a:cxn>
              <a:cxn ang="0">
                <a:pos x="544" y="0"/>
              </a:cxn>
              <a:cxn ang="0">
                <a:pos x="436" y="124"/>
              </a:cxn>
            </a:cxnLst>
            <a:rect l="0" t="0" r="r" b="b"/>
            <a:pathLst>
              <a:path w="544" h="1596">
                <a:moveTo>
                  <a:pt x="0" y="1557"/>
                </a:moveTo>
                <a:lnTo>
                  <a:pt x="21" y="1496"/>
                </a:lnTo>
                <a:lnTo>
                  <a:pt x="53" y="1536"/>
                </a:lnTo>
                <a:lnTo>
                  <a:pt x="32" y="1596"/>
                </a:lnTo>
                <a:lnTo>
                  <a:pt x="0" y="1557"/>
                </a:lnTo>
                <a:close/>
                <a:moveTo>
                  <a:pt x="41" y="1436"/>
                </a:moveTo>
                <a:lnTo>
                  <a:pt x="61" y="1376"/>
                </a:lnTo>
                <a:lnTo>
                  <a:pt x="93" y="1415"/>
                </a:lnTo>
                <a:lnTo>
                  <a:pt x="73" y="1475"/>
                </a:lnTo>
                <a:lnTo>
                  <a:pt x="41" y="1436"/>
                </a:lnTo>
                <a:close/>
                <a:moveTo>
                  <a:pt x="82" y="1315"/>
                </a:moveTo>
                <a:lnTo>
                  <a:pt x="102" y="1255"/>
                </a:lnTo>
                <a:lnTo>
                  <a:pt x="133" y="1294"/>
                </a:lnTo>
                <a:lnTo>
                  <a:pt x="113" y="1354"/>
                </a:lnTo>
                <a:lnTo>
                  <a:pt x="82" y="1315"/>
                </a:lnTo>
                <a:close/>
                <a:moveTo>
                  <a:pt x="122" y="1194"/>
                </a:moveTo>
                <a:lnTo>
                  <a:pt x="142" y="1134"/>
                </a:lnTo>
                <a:lnTo>
                  <a:pt x="174" y="1173"/>
                </a:lnTo>
                <a:lnTo>
                  <a:pt x="154" y="1233"/>
                </a:lnTo>
                <a:lnTo>
                  <a:pt x="122" y="1194"/>
                </a:lnTo>
                <a:close/>
                <a:moveTo>
                  <a:pt x="162" y="1073"/>
                </a:moveTo>
                <a:lnTo>
                  <a:pt x="183" y="1013"/>
                </a:lnTo>
                <a:lnTo>
                  <a:pt x="215" y="1052"/>
                </a:lnTo>
                <a:lnTo>
                  <a:pt x="194" y="1112"/>
                </a:lnTo>
                <a:lnTo>
                  <a:pt x="162" y="1073"/>
                </a:lnTo>
                <a:close/>
                <a:moveTo>
                  <a:pt x="203" y="952"/>
                </a:moveTo>
                <a:lnTo>
                  <a:pt x="223" y="892"/>
                </a:lnTo>
                <a:lnTo>
                  <a:pt x="255" y="931"/>
                </a:lnTo>
                <a:lnTo>
                  <a:pt x="235" y="992"/>
                </a:lnTo>
                <a:lnTo>
                  <a:pt x="203" y="952"/>
                </a:lnTo>
                <a:close/>
                <a:moveTo>
                  <a:pt x="244" y="832"/>
                </a:moveTo>
                <a:lnTo>
                  <a:pt x="264" y="771"/>
                </a:lnTo>
                <a:lnTo>
                  <a:pt x="295" y="810"/>
                </a:lnTo>
                <a:lnTo>
                  <a:pt x="275" y="871"/>
                </a:lnTo>
                <a:lnTo>
                  <a:pt x="244" y="832"/>
                </a:lnTo>
                <a:close/>
                <a:moveTo>
                  <a:pt x="284" y="711"/>
                </a:moveTo>
                <a:lnTo>
                  <a:pt x="304" y="650"/>
                </a:lnTo>
                <a:lnTo>
                  <a:pt x="336" y="689"/>
                </a:lnTo>
                <a:lnTo>
                  <a:pt x="315" y="750"/>
                </a:lnTo>
                <a:lnTo>
                  <a:pt x="284" y="711"/>
                </a:lnTo>
                <a:close/>
                <a:moveTo>
                  <a:pt x="324" y="590"/>
                </a:moveTo>
                <a:lnTo>
                  <a:pt x="345" y="529"/>
                </a:lnTo>
                <a:lnTo>
                  <a:pt x="377" y="568"/>
                </a:lnTo>
                <a:lnTo>
                  <a:pt x="356" y="629"/>
                </a:lnTo>
                <a:lnTo>
                  <a:pt x="324" y="590"/>
                </a:lnTo>
                <a:close/>
                <a:moveTo>
                  <a:pt x="365" y="469"/>
                </a:moveTo>
                <a:lnTo>
                  <a:pt x="385" y="408"/>
                </a:lnTo>
                <a:lnTo>
                  <a:pt x="417" y="448"/>
                </a:lnTo>
                <a:lnTo>
                  <a:pt x="397" y="508"/>
                </a:lnTo>
                <a:lnTo>
                  <a:pt x="365" y="469"/>
                </a:lnTo>
                <a:close/>
                <a:moveTo>
                  <a:pt x="406" y="348"/>
                </a:moveTo>
                <a:lnTo>
                  <a:pt x="426" y="288"/>
                </a:lnTo>
                <a:lnTo>
                  <a:pt x="457" y="327"/>
                </a:lnTo>
                <a:lnTo>
                  <a:pt x="437" y="387"/>
                </a:lnTo>
                <a:lnTo>
                  <a:pt x="406" y="348"/>
                </a:lnTo>
                <a:close/>
                <a:moveTo>
                  <a:pt x="446" y="227"/>
                </a:moveTo>
                <a:lnTo>
                  <a:pt x="466" y="167"/>
                </a:lnTo>
                <a:lnTo>
                  <a:pt x="498" y="206"/>
                </a:lnTo>
                <a:lnTo>
                  <a:pt x="477" y="266"/>
                </a:lnTo>
                <a:lnTo>
                  <a:pt x="446" y="227"/>
                </a:lnTo>
                <a:close/>
                <a:moveTo>
                  <a:pt x="436" y="124"/>
                </a:moveTo>
                <a:lnTo>
                  <a:pt x="544" y="0"/>
                </a:lnTo>
                <a:lnTo>
                  <a:pt x="531" y="239"/>
                </a:lnTo>
                <a:lnTo>
                  <a:pt x="436" y="124"/>
                </a:lnTo>
                <a:close/>
              </a:path>
            </a:pathLst>
          </a:custGeom>
          <a:solidFill>
            <a:srgbClr val="FF0000"/>
          </a:solidFill>
          <a:ln w="635"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1600" dirty="0">
              <a:latin typeface="Times New Roman" pitchFamily="18" charset="0"/>
              <a:cs typeface="Times New Roman" pitchFamily="18" charset="0"/>
            </a:endParaRPr>
          </a:p>
        </p:txBody>
      </p:sp>
      <p:sp>
        <p:nvSpPr>
          <p:cNvPr id="24" name="Freeform 95"/>
          <p:cNvSpPr>
            <a:spLocks noEditPoints="1"/>
          </p:cNvSpPr>
          <p:nvPr/>
        </p:nvSpPr>
        <p:spPr bwMode="auto">
          <a:xfrm>
            <a:off x="4932040" y="3902859"/>
            <a:ext cx="648072" cy="1008112"/>
          </a:xfrm>
          <a:custGeom>
            <a:avLst/>
            <a:gdLst/>
            <a:ahLst/>
            <a:cxnLst>
              <a:cxn ang="0">
                <a:pos x="674" y="100"/>
              </a:cxn>
              <a:cxn ang="0">
                <a:pos x="663" y="0"/>
              </a:cxn>
              <a:cxn ang="0">
                <a:pos x="654" y="159"/>
              </a:cxn>
              <a:cxn ang="0">
                <a:pos x="602" y="181"/>
              </a:cxn>
              <a:cxn ang="0">
                <a:pos x="654" y="159"/>
              </a:cxn>
              <a:cxn ang="0">
                <a:pos x="592" y="340"/>
              </a:cxn>
              <a:cxn ang="0">
                <a:pos x="581" y="242"/>
              </a:cxn>
              <a:cxn ang="0">
                <a:pos x="572" y="401"/>
              </a:cxn>
              <a:cxn ang="0">
                <a:pos x="520" y="422"/>
              </a:cxn>
              <a:cxn ang="0">
                <a:pos x="572" y="401"/>
              </a:cxn>
              <a:cxn ang="0">
                <a:pos x="511" y="581"/>
              </a:cxn>
              <a:cxn ang="0">
                <a:pos x="500" y="482"/>
              </a:cxn>
              <a:cxn ang="0">
                <a:pos x="490" y="641"/>
              </a:cxn>
              <a:cxn ang="0">
                <a:pos x="439" y="663"/>
              </a:cxn>
              <a:cxn ang="0">
                <a:pos x="490" y="641"/>
              </a:cxn>
              <a:cxn ang="0">
                <a:pos x="429" y="823"/>
              </a:cxn>
              <a:cxn ang="0">
                <a:pos x="418" y="723"/>
              </a:cxn>
              <a:cxn ang="0">
                <a:pos x="409" y="882"/>
              </a:cxn>
              <a:cxn ang="0">
                <a:pos x="357" y="904"/>
              </a:cxn>
              <a:cxn ang="0">
                <a:pos x="409" y="882"/>
              </a:cxn>
              <a:cxn ang="0">
                <a:pos x="348" y="1063"/>
              </a:cxn>
              <a:cxn ang="0">
                <a:pos x="337" y="965"/>
              </a:cxn>
              <a:cxn ang="0">
                <a:pos x="327" y="1124"/>
              </a:cxn>
              <a:cxn ang="0">
                <a:pos x="275" y="1145"/>
              </a:cxn>
              <a:cxn ang="0">
                <a:pos x="327" y="1124"/>
              </a:cxn>
              <a:cxn ang="0">
                <a:pos x="267" y="1304"/>
              </a:cxn>
              <a:cxn ang="0">
                <a:pos x="255" y="1205"/>
              </a:cxn>
              <a:cxn ang="0">
                <a:pos x="246" y="1364"/>
              </a:cxn>
              <a:cxn ang="0">
                <a:pos x="194" y="1386"/>
              </a:cxn>
              <a:cxn ang="0">
                <a:pos x="246" y="1364"/>
              </a:cxn>
              <a:cxn ang="0">
                <a:pos x="185" y="1546"/>
              </a:cxn>
              <a:cxn ang="0">
                <a:pos x="173" y="1446"/>
              </a:cxn>
              <a:cxn ang="0">
                <a:pos x="165" y="1605"/>
              </a:cxn>
              <a:cxn ang="0">
                <a:pos x="112" y="1627"/>
              </a:cxn>
              <a:cxn ang="0">
                <a:pos x="165" y="1605"/>
              </a:cxn>
              <a:cxn ang="0">
                <a:pos x="103" y="1786"/>
              </a:cxn>
              <a:cxn ang="0">
                <a:pos x="92" y="1688"/>
              </a:cxn>
              <a:cxn ang="0">
                <a:pos x="83" y="1847"/>
              </a:cxn>
              <a:cxn ang="0">
                <a:pos x="35" y="1856"/>
              </a:cxn>
              <a:cxn ang="0">
                <a:pos x="83" y="1847"/>
              </a:cxn>
              <a:cxn ang="0">
                <a:pos x="0" y="2025"/>
              </a:cxn>
              <a:cxn ang="0">
                <a:pos x="109" y="1903"/>
              </a:cxn>
            </a:cxnLst>
            <a:rect l="0" t="0" r="r" b="b"/>
            <a:pathLst>
              <a:path w="694" h="2025">
                <a:moveTo>
                  <a:pt x="694" y="39"/>
                </a:moveTo>
                <a:lnTo>
                  <a:pt x="674" y="100"/>
                </a:lnTo>
                <a:lnTo>
                  <a:pt x="642" y="60"/>
                </a:lnTo>
                <a:lnTo>
                  <a:pt x="663" y="0"/>
                </a:lnTo>
                <a:lnTo>
                  <a:pt x="694" y="39"/>
                </a:lnTo>
                <a:close/>
                <a:moveTo>
                  <a:pt x="654" y="159"/>
                </a:moveTo>
                <a:lnTo>
                  <a:pt x="634" y="219"/>
                </a:lnTo>
                <a:lnTo>
                  <a:pt x="602" y="181"/>
                </a:lnTo>
                <a:lnTo>
                  <a:pt x="622" y="121"/>
                </a:lnTo>
                <a:lnTo>
                  <a:pt x="654" y="159"/>
                </a:lnTo>
                <a:close/>
                <a:moveTo>
                  <a:pt x="613" y="280"/>
                </a:moveTo>
                <a:lnTo>
                  <a:pt x="592" y="340"/>
                </a:lnTo>
                <a:lnTo>
                  <a:pt x="561" y="301"/>
                </a:lnTo>
                <a:lnTo>
                  <a:pt x="581" y="242"/>
                </a:lnTo>
                <a:lnTo>
                  <a:pt x="613" y="280"/>
                </a:lnTo>
                <a:close/>
                <a:moveTo>
                  <a:pt x="572" y="401"/>
                </a:moveTo>
                <a:lnTo>
                  <a:pt x="552" y="461"/>
                </a:lnTo>
                <a:lnTo>
                  <a:pt x="520" y="422"/>
                </a:lnTo>
                <a:lnTo>
                  <a:pt x="540" y="361"/>
                </a:lnTo>
                <a:lnTo>
                  <a:pt x="572" y="401"/>
                </a:lnTo>
                <a:close/>
                <a:moveTo>
                  <a:pt x="532" y="520"/>
                </a:moveTo>
                <a:lnTo>
                  <a:pt x="511" y="581"/>
                </a:lnTo>
                <a:lnTo>
                  <a:pt x="479" y="543"/>
                </a:lnTo>
                <a:lnTo>
                  <a:pt x="500" y="482"/>
                </a:lnTo>
                <a:lnTo>
                  <a:pt x="532" y="520"/>
                </a:lnTo>
                <a:close/>
                <a:moveTo>
                  <a:pt x="490" y="641"/>
                </a:moveTo>
                <a:lnTo>
                  <a:pt x="470" y="702"/>
                </a:lnTo>
                <a:lnTo>
                  <a:pt x="439" y="663"/>
                </a:lnTo>
                <a:lnTo>
                  <a:pt x="459" y="603"/>
                </a:lnTo>
                <a:lnTo>
                  <a:pt x="490" y="641"/>
                </a:lnTo>
                <a:close/>
                <a:moveTo>
                  <a:pt x="450" y="762"/>
                </a:moveTo>
                <a:lnTo>
                  <a:pt x="429" y="823"/>
                </a:lnTo>
                <a:lnTo>
                  <a:pt x="398" y="783"/>
                </a:lnTo>
                <a:lnTo>
                  <a:pt x="418" y="723"/>
                </a:lnTo>
                <a:lnTo>
                  <a:pt x="450" y="762"/>
                </a:lnTo>
                <a:close/>
                <a:moveTo>
                  <a:pt x="409" y="882"/>
                </a:moveTo>
                <a:lnTo>
                  <a:pt x="388" y="942"/>
                </a:lnTo>
                <a:lnTo>
                  <a:pt x="357" y="904"/>
                </a:lnTo>
                <a:lnTo>
                  <a:pt x="377" y="844"/>
                </a:lnTo>
                <a:lnTo>
                  <a:pt x="409" y="882"/>
                </a:lnTo>
                <a:close/>
                <a:moveTo>
                  <a:pt x="368" y="1003"/>
                </a:moveTo>
                <a:lnTo>
                  <a:pt x="348" y="1063"/>
                </a:lnTo>
                <a:lnTo>
                  <a:pt x="316" y="1024"/>
                </a:lnTo>
                <a:lnTo>
                  <a:pt x="337" y="965"/>
                </a:lnTo>
                <a:lnTo>
                  <a:pt x="368" y="1003"/>
                </a:lnTo>
                <a:close/>
                <a:moveTo>
                  <a:pt x="327" y="1124"/>
                </a:moveTo>
                <a:lnTo>
                  <a:pt x="307" y="1184"/>
                </a:lnTo>
                <a:lnTo>
                  <a:pt x="275" y="1145"/>
                </a:lnTo>
                <a:lnTo>
                  <a:pt x="296" y="1085"/>
                </a:lnTo>
                <a:lnTo>
                  <a:pt x="327" y="1124"/>
                </a:lnTo>
                <a:close/>
                <a:moveTo>
                  <a:pt x="287" y="1244"/>
                </a:moveTo>
                <a:lnTo>
                  <a:pt x="267" y="1304"/>
                </a:lnTo>
                <a:lnTo>
                  <a:pt x="235" y="1266"/>
                </a:lnTo>
                <a:lnTo>
                  <a:pt x="255" y="1205"/>
                </a:lnTo>
                <a:lnTo>
                  <a:pt x="287" y="1244"/>
                </a:lnTo>
                <a:close/>
                <a:moveTo>
                  <a:pt x="246" y="1364"/>
                </a:moveTo>
                <a:lnTo>
                  <a:pt x="225" y="1425"/>
                </a:lnTo>
                <a:lnTo>
                  <a:pt x="194" y="1386"/>
                </a:lnTo>
                <a:lnTo>
                  <a:pt x="214" y="1326"/>
                </a:lnTo>
                <a:lnTo>
                  <a:pt x="246" y="1364"/>
                </a:lnTo>
                <a:close/>
                <a:moveTo>
                  <a:pt x="205" y="1485"/>
                </a:moveTo>
                <a:lnTo>
                  <a:pt x="185" y="1546"/>
                </a:lnTo>
                <a:lnTo>
                  <a:pt x="153" y="1507"/>
                </a:lnTo>
                <a:lnTo>
                  <a:pt x="173" y="1446"/>
                </a:lnTo>
                <a:lnTo>
                  <a:pt x="205" y="1485"/>
                </a:lnTo>
                <a:close/>
                <a:moveTo>
                  <a:pt x="165" y="1605"/>
                </a:moveTo>
                <a:lnTo>
                  <a:pt x="144" y="1666"/>
                </a:lnTo>
                <a:lnTo>
                  <a:pt x="112" y="1627"/>
                </a:lnTo>
                <a:lnTo>
                  <a:pt x="133" y="1567"/>
                </a:lnTo>
                <a:lnTo>
                  <a:pt x="165" y="1605"/>
                </a:lnTo>
                <a:close/>
                <a:moveTo>
                  <a:pt x="123" y="1726"/>
                </a:moveTo>
                <a:lnTo>
                  <a:pt x="103" y="1786"/>
                </a:lnTo>
                <a:lnTo>
                  <a:pt x="72" y="1747"/>
                </a:lnTo>
                <a:lnTo>
                  <a:pt x="92" y="1688"/>
                </a:lnTo>
                <a:lnTo>
                  <a:pt x="123" y="1726"/>
                </a:lnTo>
                <a:close/>
                <a:moveTo>
                  <a:pt x="83" y="1847"/>
                </a:moveTo>
                <a:lnTo>
                  <a:pt x="67" y="1894"/>
                </a:lnTo>
                <a:lnTo>
                  <a:pt x="35" y="1856"/>
                </a:lnTo>
                <a:lnTo>
                  <a:pt x="51" y="1808"/>
                </a:lnTo>
                <a:lnTo>
                  <a:pt x="83" y="1847"/>
                </a:lnTo>
                <a:close/>
                <a:moveTo>
                  <a:pt x="109" y="1903"/>
                </a:moveTo>
                <a:lnTo>
                  <a:pt x="0" y="2025"/>
                </a:lnTo>
                <a:lnTo>
                  <a:pt x="14" y="1786"/>
                </a:lnTo>
                <a:lnTo>
                  <a:pt x="109" y="1903"/>
                </a:lnTo>
                <a:close/>
              </a:path>
            </a:pathLst>
          </a:custGeom>
          <a:solidFill>
            <a:srgbClr val="FF0000"/>
          </a:solidFill>
          <a:ln w="635"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1600" dirty="0">
              <a:latin typeface="Times New Roman" pitchFamily="18" charset="0"/>
              <a:cs typeface="Times New Roman" pitchFamily="18" charset="0"/>
            </a:endParaRPr>
          </a:p>
        </p:txBody>
      </p:sp>
      <p:sp>
        <p:nvSpPr>
          <p:cNvPr id="25" name="Freeform 96"/>
          <p:cNvSpPr>
            <a:spLocks noEditPoints="1"/>
          </p:cNvSpPr>
          <p:nvPr/>
        </p:nvSpPr>
        <p:spPr bwMode="auto">
          <a:xfrm rot="20942593">
            <a:off x="2481133" y="1720445"/>
            <a:ext cx="1569375" cy="977135"/>
          </a:xfrm>
          <a:custGeom>
            <a:avLst/>
            <a:gdLst/>
            <a:ahLst/>
            <a:cxnLst>
              <a:cxn ang="0">
                <a:pos x="120" y="109"/>
              </a:cxn>
              <a:cxn ang="0">
                <a:pos x="68" y="129"/>
              </a:cxn>
              <a:cxn ang="0">
                <a:pos x="152" y="150"/>
              </a:cxn>
              <a:cxn ang="0">
                <a:pos x="162" y="248"/>
              </a:cxn>
              <a:cxn ang="0">
                <a:pos x="152" y="150"/>
              </a:cxn>
              <a:cxn ang="0">
                <a:pos x="246" y="268"/>
              </a:cxn>
              <a:cxn ang="0">
                <a:pos x="193" y="288"/>
              </a:cxn>
              <a:cxn ang="0">
                <a:pos x="277" y="309"/>
              </a:cxn>
              <a:cxn ang="0">
                <a:pos x="288" y="407"/>
              </a:cxn>
              <a:cxn ang="0">
                <a:pos x="277" y="309"/>
              </a:cxn>
              <a:cxn ang="0">
                <a:pos x="371" y="427"/>
              </a:cxn>
              <a:cxn ang="0">
                <a:pos x="319" y="447"/>
              </a:cxn>
              <a:cxn ang="0">
                <a:pos x="403" y="467"/>
              </a:cxn>
              <a:cxn ang="0">
                <a:pos x="413" y="566"/>
              </a:cxn>
              <a:cxn ang="0">
                <a:pos x="403" y="467"/>
              </a:cxn>
              <a:cxn ang="0">
                <a:pos x="497" y="586"/>
              </a:cxn>
              <a:cxn ang="0">
                <a:pos x="444" y="606"/>
              </a:cxn>
              <a:cxn ang="0">
                <a:pos x="528" y="626"/>
              </a:cxn>
              <a:cxn ang="0">
                <a:pos x="539" y="725"/>
              </a:cxn>
              <a:cxn ang="0">
                <a:pos x="528" y="626"/>
              </a:cxn>
              <a:cxn ang="0">
                <a:pos x="622" y="745"/>
              </a:cxn>
              <a:cxn ang="0">
                <a:pos x="570" y="765"/>
              </a:cxn>
              <a:cxn ang="0">
                <a:pos x="654" y="785"/>
              </a:cxn>
              <a:cxn ang="0">
                <a:pos x="664" y="884"/>
              </a:cxn>
              <a:cxn ang="0">
                <a:pos x="654" y="785"/>
              </a:cxn>
              <a:cxn ang="0">
                <a:pos x="748" y="904"/>
              </a:cxn>
              <a:cxn ang="0">
                <a:pos x="695" y="924"/>
              </a:cxn>
              <a:cxn ang="0">
                <a:pos x="779" y="944"/>
              </a:cxn>
              <a:cxn ang="0">
                <a:pos x="790" y="1043"/>
              </a:cxn>
              <a:cxn ang="0">
                <a:pos x="779" y="944"/>
              </a:cxn>
              <a:cxn ang="0">
                <a:pos x="873" y="1063"/>
              </a:cxn>
              <a:cxn ang="0">
                <a:pos x="821" y="1083"/>
              </a:cxn>
              <a:cxn ang="0">
                <a:pos x="905" y="1103"/>
              </a:cxn>
              <a:cxn ang="0">
                <a:pos x="915" y="1202"/>
              </a:cxn>
              <a:cxn ang="0">
                <a:pos x="905" y="1103"/>
              </a:cxn>
              <a:cxn ang="0">
                <a:pos x="999" y="1222"/>
              </a:cxn>
              <a:cxn ang="0">
                <a:pos x="946" y="1242"/>
              </a:cxn>
              <a:cxn ang="0">
                <a:pos x="1030" y="1262"/>
              </a:cxn>
              <a:cxn ang="0">
                <a:pos x="1041" y="1361"/>
              </a:cxn>
              <a:cxn ang="0">
                <a:pos x="1030" y="1262"/>
              </a:cxn>
              <a:cxn ang="0">
                <a:pos x="1124" y="1381"/>
              </a:cxn>
              <a:cxn ang="0">
                <a:pos x="1072" y="1401"/>
              </a:cxn>
              <a:cxn ang="0">
                <a:pos x="1156" y="1421"/>
              </a:cxn>
              <a:cxn ang="0">
                <a:pos x="1166" y="1520"/>
              </a:cxn>
              <a:cxn ang="0">
                <a:pos x="1156" y="1421"/>
              </a:cxn>
              <a:cxn ang="0">
                <a:pos x="1250" y="1540"/>
              </a:cxn>
              <a:cxn ang="0">
                <a:pos x="1197" y="1560"/>
              </a:cxn>
              <a:cxn ang="0">
                <a:pos x="1281" y="1580"/>
              </a:cxn>
              <a:cxn ang="0">
                <a:pos x="1292" y="1679"/>
              </a:cxn>
              <a:cxn ang="0">
                <a:pos x="1281" y="1580"/>
              </a:cxn>
              <a:cxn ang="0">
                <a:pos x="1375" y="1699"/>
              </a:cxn>
              <a:cxn ang="0">
                <a:pos x="1323" y="1719"/>
              </a:cxn>
              <a:cxn ang="0">
                <a:pos x="1407" y="1739"/>
              </a:cxn>
              <a:cxn ang="0">
                <a:pos x="1417" y="1838"/>
              </a:cxn>
              <a:cxn ang="0">
                <a:pos x="1407" y="1739"/>
              </a:cxn>
              <a:cxn ang="0">
                <a:pos x="1501" y="1858"/>
              </a:cxn>
              <a:cxn ang="0">
                <a:pos x="1448" y="1878"/>
              </a:cxn>
              <a:cxn ang="0">
                <a:pos x="1532" y="1898"/>
              </a:cxn>
              <a:cxn ang="0">
                <a:pos x="1543" y="1997"/>
              </a:cxn>
              <a:cxn ang="0">
                <a:pos x="1532" y="1898"/>
              </a:cxn>
              <a:cxn ang="0">
                <a:pos x="0" y="0"/>
              </a:cxn>
              <a:cxn ang="0">
                <a:pos x="63" y="209"/>
              </a:cxn>
            </a:cxnLst>
            <a:rect l="0" t="0" r="r" b="b"/>
            <a:pathLst>
              <a:path w="1563" h="1997">
                <a:moveTo>
                  <a:pt x="89" y="70"/>
                </a:moveTo>
                <a:lnTo>
                  <a:pt x="120" y="109"/>
                </a:lnTo>
                <a:lnTo>
                  <a:pt x="99" y="169"/>
                </a:lnTo>
                <a:lnTo>
                  <a:pt x="68" y="129"/>
                </a:lnTo>
                <a:lnTo>
                  <a:pt x="89" y="70"/>
                </a:lnTo>
                <a:close/>
                <a:moveTo>
                  <a:pt x="152" y="150"/>
                </a:moveTo>
                <a:lnTo>
                  <a:pt x="183" y="189"/>
                </a:lnTo>
                <a:lnTo>
                  <a:pt x="162" y="248"/>
                </a:lnTo>
                <a:lnTo>
                  <a:pt x="130" y="209"/>
                </a:lnTo>
                <a:lnTo>
                  <a:pt x="152" y="150"/>
                </a:lnTo>
                <a:close/>
                <a:moveTo>
                  <a:pt x="214" y="229"/>
                </a:moveTo>
                <a:lnTo>
                  <a:pt x="246" y="268"/>
                </a:lnTo>
                <a:lnTo>
                  <a:pt x="225" y="328"/>
                </a:lnTo>
                <a:lnTo>
                  <a:pt x="193" y="288"/>
                </a:lnTo>
                <a:lnTo>
                  <a:pt x="214" y="229"/>
                </a:lnTo>
                <a:close/>
                <a:moveTo>
                  <a:pt x="277" y="309"/>
                </a:moveTo>
                <a:lnTo>
                  <a:pt x="308" y="348"/>
                </a:lnTo>
                <a:lnTo>
                  <a:pt x="288" y="407"/>
                </a:lnTo>
                <a:lnTo>
                  <a:pt x="256" y="368"/>
                </a:lnTo>
                <a:lnTo>
                  <a:pt x="277" y="309"/>
                </a:lnTo>
                <a:close/>
                <a:moveTo>
                  <a:pt x="340" y="388"/>
                </a:moveTo>
                <a:lnTo>
                  <a:pt x="371" y="427"/>
                </a:lnTo>
                <a:lnTo>
                  <a:pt x="350" y="487"/>
                </a:lnTo>
                <a:lnTo>
                  <a:pt x="319" y="447"/>
                </a:lnTo>
                <a:lnTo>
                  <a:pt x="340" y="388"/>
                </a:lnTo>
                <a:close/>
                <a:moveTo>
                  <a:pt x="403" y="467"/>
                </a:moveTo>
                <a:lnTo>
                  <a:pt x="434" y="507"/>
                </a:lnTo>
                <a:lnTo>
                  <a:pt x="413" y="566"/>
                </a:lnTo>
                <a:lnTo>
                  <a:pt x="381" y="527"/>
                </a:lnTo>
                <a:lnTo>
                  <a:pt x="403" y="467"/>
                </a:lnTo>
                <a:close/>
                <a:moveTo>
                  <a:pt x="465" y="547"/>
                </a:moveTo>
                <a:lnTo>
                  <a:pt x="497" y="586"/>
                </a:lnTo>
                <a:lnTo>
                  <a:pt x="476" y="645"/>
                </a:lnTo>
                <a:lnTo>
                  <a:pt x="444" y="606"/>
                </a:lnTo>
                <a:lnTo>
                  <a:pt x="465" y="547"/>
                </a:lnTo>
                <a:close/>
                <a:moveTo>
                  <a:pt x="528" y="626"/>
                </a:moveTo>
                <a:lnTo>
                  <a:pt x="559" y="666"/>
                </a:lnTo>
                <a:lnTo>
                  <a:pt x="539" y="725"/>
                </a:lnTo>
                <a:lnTo>
                  <a:pt x="507" y="686"/>
                </a:lnTo>
                <a:lnTo>
                  <a:pt x="528" y="626"/>
                </a:lnTo>
                <a:close/>
                <a:moveTo>
                  <a:pt x="591" y="706"/>
                </a:moveTo>
                <a:lnTo>
                  <a:pt x="622" y="745"/>
                </a:lnTo>
                <a:lnTo>
                  <a:pt x="601" y="804"/>
                </a:lnTo>
                <a:lnTo>
                  <a:pt x="570" y="765"/>
                </a:lnTo>
                <a:lnTo>
                  <a:pt x="591" y="706"/>
                </a:lnTo>
                <a:close/>
                <a:moveTo>
                  <a:pt x="654" y="785"/>
                </a:moveTo>
                <a:lnTo>
                  <a:pt x="685" y="825"/>
                </a:lnTo>
                <a:lnTo>
                  <a:pt x="664" y="884"/>
                </a:lnTo>
                <a:lnTo>
                  <a:pt x="632" y="845"/>
                </a:lnTo>
                <a:lnTo>
                  <a:pt x="654" y="785"/>
                </a:lnTo>
                <a:close/>
                <a:moveTo>
                  <a:pt x="716" y="865"/>
                </a:moveTo>
                <a:lnTo>
                  <a:pt x="748" y="904"/>
                </a:lnTo>
                <a:lnTo>
                  <a:pt x="727" y="963"/>
                </a:lnTo>
                <a:lnTo>
                  <a:pt x="695" y="924"/>
                </a:lnTo>
                <a:lnTo>
                  <a:pt x="716" y="865"/>
                </a:lnTo>
                <a:close/>
                <a:moveTo>
                  <a:pt x="779" y="944"/>
                </a:moveTo>
                <a:lnTo>
                  <a:pt x="810" y="983"/>
                </a:lnTo>
                <a:lnTo>
                  <a:pt x="790" y="1043"/>
                </a:lnTo>
                <a:lnTo>
                  <a:pt x="758" y="1004"/>
                </a:lnTo>
                <a:lnTo>
                  <a:pt x="779" y="944"/>
                </a:lnTo>
                <a:close/>
                <a:moveTo>
                  <a:pt x="842" y="1024"/>
                </a:moveTo>
                <a:lnTo>
                  <a:pt x="873" y="1063"/>
                </a:lnTo>
                <a:lnTo>
                  <a:pt x="852" y="1122"/>
                </a:lnTo>
                <a:lnTo>
                  <a:pt x="821" y="1083"/>
                </a:lnTo>
                <a:lnTo>
                  <a:pt x="842" y="1024"/>
                </a:lnTo>
                <a:close/>
                <a:moveTo>
                  <a:pt x="905" y="1103"/>
                </a:moveTo>
                <a:lnTo>
                  <a:pt x="936" y="1142"/>
                </a:lnTo>
                <a:lnTo>
                  <a:pt x="915" y="1202"/>
                </a:lnTo>
                <a:lnTo>
                  <a:pt x="883" y="1163"/>
                </a:lnTo>
                <a:lnTo>
                  <a:pt x="905" y="1103"/>
                </a:lnTo>
                <a:close/>
                <a:moveTo>
                  <a:pt x="967" y="1183"/>
                </a:moveTo>
                <a:lnTo>
                  <a:pt x="999" y="1222"/>
                </a:lnTo>
                <a:lnTo>
                  <a:pt x="978" y="1281"/>
                </a:lnTo>
                <a:lnTo>
                  <a:pt x="946" y="1242"/>
                </a:lnTo>
                <a:lnTo>
                  <a:pt x="967" y="1183"/>
                </a:lnTo>
                <a:close/>
                <a:moveTo>
                  <a:pt x="1030" y="1262"/>
                </a:moveTo>
                <a:lnTo>
                  <a:pt x="1061" y="1301"/>
                </a:lnTo>
                <a:lnTo>
                  <a:pt x="1041" y="1361"/>
                </a:lnTo>
                <a:lnTo>
                  <a:pt x="1009" y="1322"/>
                </a:lnTo>
                <a:lnTo>
                  <a:pt x="1030" y="1262"/>
                </a:lnTo>
                <a:close/>
                <a:moveTo>
                  <a:pt x="1093" y="1342"/>
                </a:moveTo>
                <a:lnTo>
                  <a:pt x="1124" y="1381"/>
                </a:lnTo>
                <a:lnTo>
                  <a:pt x="1103" y="1440"/>
                </a:lnTo>
                <a:lnTo>
                  <a:pt x="1072" y="1401"/>
                </a:lnTo>
                <a:lnTo>
                  <a:pt x="1093" y="1342"/>
                </a:lnTo>
                <a:close/>
                <a:moveTo>
                  <a:pt x="1156" y="1421"/>
                </a:moveTo>
                <a:lnTo>
                  <a:pt x="1187" y="1460"/>
                </a:lnTo>
                <a:lnTo>
                  <a:pt x="1166" y="1520"/>
                </a:lnTo>
                <a:lnTo>
                  <a:pt x="1134" y="1480"/>
                </a:lnTo>
                <a:lnTo>
                  <a:pt x="1156" y="1421"/>
                </a:lnTo>
                <a:close/>
                <a:moveTo>
                  <a:pt x="1218" y="1501"/>
                </a:moveTo>
                <a:lnTo>
                  <a:pt x="1250" y="1540"/>
                </a:lnTo>
                <a:lnTo>
                  <a:pt x="1229" y="1599"/>
                </a:lnTo>
                <a:lnTo>
                  <a:pt x="1197" y="1560"/>
                </a:lnTo>
                <a:lnTo>
                  <a:pt x="1218" y="1501"/>
                </a:lnTo>
                <a:close/>
                <a:moveTo>
                  <a:pt x="1281" y="1580"/>
                </a:moveTo>
                <a:lnTo>
                  <a:pt x="1312" y="1619"/>
                </a:lnTo>
                <a:lnTo>
                  <a:pt x="1292" y="1679"/>
                </a:lnTo>
                <a:lnTo>
                  <a:pt x="1260" y="1639"/>
                </a:lnTo>
                <a:lnTo>
                  <a:pt x="1281" y="1580"/>
                </a:lnTo>
                <a:close/>
                <a:moveTo>
                  <a:pt x="1344" y="1660"/>
                </a:moveTo>
                <a:lnTo>
                  <a:pt x="1375" y="1699"/>
                </a:lnTo>
                <a:lnTo>
                  <a:pt x="1354" y="1758"/>
                </a:lnTo>
                <a:lnTo>
                  <a:pt x="1323" y="1719"/>
                </a:lnTo>
                <a:lnTo>
                  <a:pt x="1344" y="1660"/>
                </a:lnTo>
                <a:close/>
                <a:moveTo>
                  <a:pt x="1407" y="1739"/>
                </a:moveTo>
                <a:lnTo>
                  <a:pt x="1438" y="1778"/>
                </a:lnTo>
                <a:lnTo>
                  <a:pt x="1417" y="1838"/>
                </a:lnTo>
                <a:lnTo>
                  <a:pt x="1385" y="1798"/>
                </a:lnTo>
                <a:lnTo>
                  <a:pt x="1407" y="1739"/>
                </a:lnTo>
                <a:close/>
                <a:moveTo>
                  <a:pt x="1469" y="1819"/>
                </a:moveTo>
                <a:lnTo>
                  <a:pt x="1501" y="1858"/>
                </a:lnTo>
                <a:lnTo>
                  <a:pt x="1480" y="1917"/>
                </a:lnTo>
                <a:lnTo>
                  <a:pt x="1448" y="1878"/>
                </a:lnTo>
                <a:lnTo>
                  <a:pt x="1469" y="1819"/>
                </a:lnTo>
                <a:close/>
                <a:moveTo>
                  <a:pt x="1532" y="1898"/>
                </a:moveTo>
                <a:lnTo>
                  <a:pt x="1563" y="1937"/>
                </a:lnTo>
                <a:lnTo>
                  <a:pt x="1543" y="1997"/>
                </a:lnTo>
                <a:lnTo>
                  <a:pt x="1511" y="1957"/>
                </a:lnTo>
                <a:lnTo>
                  <a:pt x="1532" y="1898"/>
                </a:lnTo>
                <a:close/>
                <a:moveTo>
                  <a:pt x="63" y="209"/>
                </a:moveTo>
                <a:lnTo>
                  <a:pt x="0" y="0"/>
                </a:lnTo>
                <a:lnTo>
                  <a:pt x="125" y="30"/>
                </a:lnTo>
                <a:lnTo>
                  <a:pt x="63" y="209"/>
                </a:lnTo>
                <a:close/>
              </a:path>
            </a:pathLst>
          </a:custGeom>
          <a:solidFill>
            <a:srgbClr val="FF0000"/>
          </a:solidFill>
          <a:ln w="635"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1600" dirty="0">
              <a:latin typeface="Times New Roman" pitchFamily="18" charset="0"/>
              <a:cs typeface="Times New Roman" pitchFamily="18" charset="0"/>
            </a:endParaRPr>
          </a:p>
        </p:txBody>
      </p:sp>
      <p:sp>
        <p:nvSpPr>
          <p:cNvPr id="26" name="Rectangle 68"/>
          <p:cNvSpPr>
            <a:spLocks noChangeArrowheads="1"/>
          </p:cNvSpPr>
          <p:nvPr/>
        </p:nvSpPr>
        <p:spPr bwMode="auto">
          <a:xfrm>
            <a:off x="225395" y="2082904"/>
            <a:ext cx="2304256" cy="692497"/>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lgn="just" fontAlgn="base">
              <a:spcBef>
                <a:spcPct val="0"/>
              </a:spcBef>
              <a:spcAft>
                <a:spcPct val="0"/>
              </a:spcAft>
            </a:pPr>
            <a:r>
              <a:rPr lang="en-US" altLang="ja-JP" sz="1500" dirty="0">
                <a:solidFill>
                  <a:srgbClr val="FF0000"/>
                </a:solidFill>
                <a:latin typeface="Times New Roman" pitchFamily="18" charset="0"/>
                <a:ea typeface="ＭＳ Ｐゴシック" pitchFamily="50" charset="-128"/>
                <a:cs typeface="Times New Roman" pitchFamily="18" charset="0"/>
              </a:rPr>
              <a:t>◆ Exemption from the seat belt installation requirement (*2)</a:t>
            </a:r>
            <a:endParaRPr kumimoji="1" lang="ja-JP" sz="1500" b="0" i="0" u="none" strike="noStrike" cap="none" normalizeH="0" baseline="0" dirty="0">
              <a:ln>
                <a:noFill/>
              </a:ln>
              <a:solidFill>
                <a:srgbClr val="FF0000"/>
              </a:solidFill>
              <a:effectLst/>
              <a:latin typeface="Times New Roman" pitchFamily="18" charset="0"/>
              <a:ea typeface="ＭＳ Ｐゴシック" pitchFamily="50" charset="-128"/>
              <a:cs typeface="Times New Roman" pitchFamily="18" charset="0"/>
            </a:endParaRPr>
          </a:p>
        </p:txBody>
      </p:sp>
      <p:sp>
        <p:nvSpPr>
          <p:cNvPr id="28" name="テキスト ボックス 27"/>
          <p:cNvSpPr txBox="1"/>
          <p:nvPr/>
        </p:nvSpPr>
        <p:spPr>
          <a:xfrm>
            <a:off x="251520" y="5419098"/>
            <a:ext cx="8439338" cy="1477328"/>
          </a:xfrm>
          <a:prstGeom prst="rect">
            <a:avLst/>
          </a:prstGeom>
          <a:noFill/>
        </p:spPr>
        <p:txBody>
          <a:bodyPr wrap="square" rtlCol="0">
            <a:spAutoFit/>
          </a:bodyPr>
          <a:lstStyle/>
          <a:p>
            <a:r>
              <a:rPr lang="en-US" altLang="ja-JP" sz="1500" dirty="0">
                <a:latin typeface="Times New Roman" pitchFamily="18" charset="0"/>
                <a:ea typeface="ＭＳ Ｐゴシック" pitchFamily="50" charset="-128"/>
                <a:cs typeface="Times New Roman" pitchFamily="18" charset="0"/>
              </a:rPr>
              <a:t>(*1) Seat size: Depth 230 mm or more &amp; 270 mm or less</a:t>
            </a:r>
          </a:p>
          <a:p>
            <a:r>
              <a:rPr lang="en-US" altLang="ja-JP" sz="1500" dirty="0">
                <a:latin typeface="Times New Roman" pitchFamily="18" charset="0"/>
                <a:ea typeface="ＭＳ Ｐゴシック" pitchFamily="50" charset="-128"/>
                <a:cs typeface="Times New Roman" pitchFamily="18" charset="0"/>
              </a:rPr>
              <a:t>(*2) Reasons for the exemption include:</a:t>
            </a:r>
          </a:p>
          <a:p>
            <a:r>
              <a:rPr lang="en-US" altLang="ja-JP" sz="1500" dirty="0">
                <a:latin typeface="Times New Roman" pitchFamily="18" charset="0"/>
                <a:ea typeface="ＭＳ Ｐゴシック" pitchFamily="50" charset="-128"/>
                <a:cs typeface="Times New Roman" pitchFamily="18" charset="0"/>
              </a:rPr>
              <a:t>* Infants not able to fasten/unfasten their own belts; difficult to exit in emergency situations. </a:t>
            </a:r>
          </a:p>
          <a:p>
            <a:r>
              <a:rPr lang="en-US" altLang="ja-JP" sz="1500" dirty="0">
                <a:latin typeface="Times New Roman" pitchFamily="18" charset="0"/>
                <a:ea typeface="ＭＳ Ｐゴシック" pitchFamily="50" charset="-128"/>
                <a:cs typeface="Times New Roman" pitchFamily="18" charset="0"/>
              </a:rPr>
              <a:t>* Infant body build depends on age; difficult to designate a specific configuration of the belt.</a:t>
            </a:r>
          </a:p>
          <a:p>
            <a:r>
              <a:rPr lang="en-US" altLang="ja-JP" sz="1500" dirty="0">
                <a:latin typeface="Times New Roman" pitchFamily="18" charset="0"/>
                <a:ea typeface="ＭＳ Ｐゴシック" pitchFamily="50" charset="-128"/>
                <a:cs typeface="Times New Roman" pitchFamily="18" charset="0"/>
              </a:rPr>
              <a:t>* Passengers accompanying infants (preschool/kindergarten teachers, etc.) would have to assist them with fastening/unfastening of belts, if installed.</a:t>
            </a:r>
          </a:p>
        </p:txBody>
      </p:sp>
      <p:grpSp>
        <p:nvGrpSpPr>
          <p:cNvPr id="1028" name="Group 4"/>
          <p:cNvGrpSpPr>
            <a:grpSpLocks noChangeAspect="1"/>
          </p:cNvGrpSpPr>
          <p:nvPr/>
        </p:nvGrpSpPr>
        <p:grpSpPr bwMode="auto">
          <a:xfrm>
            <a:off x="7308850" y="4191000"/>
            <a:ext cx="1382713" cy="1079500"/>
            <a:chOff x="4604" y="2640"/>
            <a:chExt cx="871" cy="680"/>
          </a:xfrm>
        </p:grpSpPr>
        <p:sp>
          <p:nvSpPr>
            <p:cNvPr id="1027" name="AutoShape 3"/>
            <p:cNvSpPr>
              <a:spLocks noChangeAspect="1" noChangeArrowheads="1" noTextEdit="1"/>
            </p:cNvSpPr>
            <p:nvPr/>
          </p:nvSpPr>
          <p:spPr bwMode="auto">
            <a:xfrm>
              <a:off x="4604" y="2640"/>
              <a:ext cx="871" cy="68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dirty="0"/>
            </a:p>
          </p:txBody>
        </p:sp>
        <p:pic>
          <p:nvPicPr>
            <p:cNvPr id="1029" name="Picture 5"/>
            <p:cNvPicPr>
              <a:picLocks noChangeAspect="1" noChangeArrowheads="1"/>
            </p:cNvPicPr>
            <p:nvPr/>
          </p:nvPicPr>
          <p:blipFill>
            <a:blip r:embed="rId6" cstate="print"/>
            <a:srcRect/>
            <a:stretch>
              <a:fillRect/>
            </a:stretch>
          </p:blipFill>
          <p:spPr bwMode="auto">
            <a:xfrm>
              <a:off x="4610" y="2646"/>
              <a:ext cx="865" cy="674"/>
            </a:xfrm>
            <a:prstGeom prst="rect">
              <a:avLst/>
            </a:prstGeom>
            <a:noFill/>
            <a:ln w="9525">
              <a:noFill/>
              <a:miter lim="800000"/>
              <a:headEnd/>
              <a:tailEnd/>
            </a:ln>
          </p:spPr>
        </p:pic>
        <p:sp>
          <p:nvSpPr>
            <p:cNvPr id="1030" name="Rectangle 6"/>
            <p:cNvSpPr>
              <a:spLocks noChangeArrowheads="1"/>
            </p:cNvSpPr>
            <p:nvPr/>
          </p:nvSpPr>
          <p:spPr bwMode="auto">
            <a:xfrm>
              <a:off x="4807" y="3150"/>
              <a:ext cx="484" cy="101"/>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031" name="Freeform 7"/>
            <p:cNvSpPr>
              <a:spLocks noEditPoints="1"/>
            </p:cNvSpPr>
            <p:nvPr/>
          </p:nvSpPr>
          <p:spPr bwMode="auto">
            <a:xfrm>
              <a:off x="4807" y="3150"/>
              <a:ext cx="490" cy="107"/>
            </a:xfrm>
            <a:custGeom>
              <a:avLst/>
              <a:gdLst/>
              <a:ahLst/>
              <a:cxnLst>
                <a:cxn ang="0">
                  <a:pos x="0" y="0"/>
                </a:cxn>
                <a:cxn ang="0">
                  <a:pos x="490" y="0"/>
                </a:cxn>
                <a:cxn ang="0">
                  <a:pos x="490" y="107"/>
                </a:cxn>
                <a:cxn ang="0">
                  <a:pos x="0" y="107"/>
                </a:cxn>
                <a:cxn ang="0">
                  <a:pos x="0" y="0"/>
                </a:cxn>
                <a:cxn ang="0">
                  <a:pos x="7" y="101"/>
                </a:cxn>
                <a:cxn ang="0">
                  <a:pos x="0" y="101"/>
                </a:cxn>
                <a:cxn ang="0">
                  <a:pos x="484" y="101"/>
                </a:cxn>
                <a:cxn ang="0">
                  <a:pos x="484" y="101"/>
                </a:cxn>
                <a:cxn ang="0">
                  <a:pos x="484" y="0"/>
                </a:cxn>
                <a:cxn ang="0">
                  <a:pos x="484" y="6"/>
                </a:cxn>
                <a:cxn ang="0">
                  <a:pos x="0" y="6"/>
                </a:cxn>
                <a:cxn ang="0">
                  <a:pos x="7" y="0"/>
                </a:cxn>
                <a:cxn ang="0">
                  <a:pos x="7" y="101"/>
                </a:cxn>
              </a:cxnLst>
              <a:rect l="0" t="0" r="r" b="b"/>
              <a:pathLst>
                <a:path w="490" h="107">
                  <a:moveTo>
                    <a:pt x="0" y="0"/>
                  </a:moveTo>
                  <a:lnTo>
                    <a:pt x="490" y="0"/>
                  </a:lnTo>
                  <a:lnTo>
                    <a:pt x="490" y="107"/>
                  </a:lnTo>
                  <a:lnTo>
                    <a:pt x="0" y="107"/>
                  </a:lnTo>
                  <a:lnTo>
                    <a:pt x="0" y="0"/>
                  </a:lnTo>
                  <a:close/>
                  <a:moveTo>
                    <a:pt x="7" y="101"/>
                  </a:moveTo>
                  <a:lnTo>
                    <a:pt x="0" y="101"/>
                  </a:lnTo>
                  <a:lnTo>
                    <a:pt x="484" y="101"/>
                  </a:lnTo>
                  <a:lnTo>
                    <a:pt x="484" y="101"/>
                  </a:lnTo>
                  <a:lnTo>
                    <a:pt x="484" y="0"/>
                  </a:lnTo>
                  <a:lnTo>
                    <a:pt x="484" y="6"/>
                  </a:lnTo>
                  <a:lnTo>
                    <a:pt x="0" y="6"/>
                  </a:lnTo>
                  <a:lnTo>
                    <a:pt x="7" y="0"/>
                  </a:lnTo>
                  <a:lnTo>
                    <a:pt x="7" y="101"/>
                  </a:lnTo>
                  <a:close/>
                </a:path>
              </a:pathLst>
            </a:custGeom>
            <a:solidFill>
              <a:srgbClr val="FFFFFF"/>
            </a:solid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032" name="Rectangle 8"/>
            <p:cNvSpPr>
              <a:spLocks noChangeArrowheads="1"/>
            </p:cNvSpPr>
            <p:nvPr/>
          </p:nvSpPr>
          <p:spPr bwMode="auto">
            <a:xfrm>
              <a:off x="4782" y="3155"/>
              <a:ext cx="524" cy="9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r>
                <a:rPr lang="en-US" altLang="ja-JP" sz="1000" dirty="0"/>
                <a:t>Bus for infants</a:t>
              </a:r>
              <a:endParaRPr lang="ja-JP" altLang="ja-JP" sz="1000" dirty="0"/>
            </a:p>
          </p:txBody>
        </p:sp>
      </p:grpSp>
      <p:sp>
        <p:nvSpPr>
          <p:cNvPr id="23" name="Freeform 94"/>
          <p:cNvSpPr>
            <a:spLocks noEditPoints="1"/>
          </p:cNvSpPr>
          <p:nvPr/>
        </p:nvSpPr>
        <p:spPr bwMode="auto">
          <a:xfrm rot="2273333">
            <a:off x="5213473" y="3624794"/>
            <a:ext cx="2322802" cy="523875"/>
          </a:xfrm>
          <a:custGeom>
            <a:avLst/>
            <a:gdLst/>
            <a:ahLst/>
            <a:cxnLst>
              <a:cxn ang="0">
                <a:pos x="43" y="816"/>
              </a:cxn>
              <a:cxn ang="0">
                <a:pos x="74" y="734"/>
              </a:cxn>
              <a:cxn ang="0">
                <a:pos x="80" y="804"/>
              </a:cxn>
              <a:cxn ang="0">
                <a:pos x="186" y="701"/>
              </a:cxn>
              <a:cxn ang="0">
                <a:pos x="149" y="711"/>
              </a:cxn>
              <a:cxn ang="0">
                <a:pos x="266" y="751"/>
              </a:cxn>
              <a:cxn ang="0">
                <a:pos x="298" y="669"/>
              </a:cxn>
              <a:cxn ang="0">
                <a:pos x="303" y="739"/>
              </a:cxn>
              <a:cxn ang="0">
                <a:pos x="410" y="636"/>
              </a:cxn>
              <a:cxn ang="0">
                <a:pos x="372" y="648"/>
              </a:cxn>
              <a:cxn ang="0">
                <a:pos x="490" y="686"/>
              </a:cxn>
              <a:cxn ang="0">
                <a:pos x="522" y="605"/>
              </a:cxn>
              <a:cxn ang="0">
                <a:pos x="527" y="676"/>
              </a:cxn>
              <a:cxn ang="0">
                <a:pos x="633" y="573"/>
              </a:cxn>
              <a:cxn ang="0">
                <a:pos x="596" y="583"/>
              </a:cxn>
              <a:cxn ang="0">
                <a:pos x="714" y="622"/>
              </a:cxn>
              <a:cxn ang="0">
                <a:pos x="745" y="540"/>
              </a:cxn>
              <a:cxn ang="0">
                <a:pos x="751" y="611"/>
              </a:cxn>
              <a:cxn ang="0">
                <a:pos x="857" y="508"/>
              </a:cxn>
              <a:cxn ang="0">
                <a:pos x="820" y="519"/>
              </a:cxn>
              <a:cxn ang="0">
                <a:pos x="937" y="557"/>
              </a:cxn>
              <a:cxn ang="0">
                <a:pos x="969" y="476"/>
              </a:cxn>
              <a:cxn ang="0">
                <a:pos x="974" y="547"/>
              </a:cxn>
              <a:cxn ang="0">
                <a:pos x="1081" y="444"/>
              </a:cxn>
              <a:cxn ang="0">
                <a:pos x="1043" y="454"/>
              </a:cxn>
              <a:cxn ang="0">
                <a:pos x="1161" y="493"/>
              </a:cxn>
              <a:cxn ang="0">
                <a:pos x="1193" y="412"/>
              </a:cxn>
              <a:cxn ang="0">
                <a:pos x="1198" y="482"/>
              </a:cxn>
              <a:cxn ang="0">
                <a:pos x="1304" y="379"/>
              </a:cxn>
              <a:cxn ang="0">
                <a:pos x="1267" y="390"/>
              </a:cxn>
              <a:cxn ang="0">
                <a:pos x="1385" y="428"/>
              </a:cxn>
              <a:cxn ang="0">
                <a:pos x="1416" y="347"/>
              </a:cxn>
              <a:cxn ang="0">
                <a:pos x="1422" y="418"/>
              </a:cxn>
              <a:cxn ang="0">
                <a:pos x="1528" y="315"/>
              </a:cxn>
              <a:cxn ang="0">
                <a:pos x="1491" y="325"/>
              </a:cxn>
              <a:cxn ang="0">
                <a:pos x="1608" y="364"/>
              </a:cxn>
              <a:cxn ang="0">
                <a:pos x="1640" y="283"/>
              </a:cxn>
              <a:cxn ang="0">
                <a:pos x="1645" y="353"/>
              </a:cxn>
              <a:cxn ang="0">
                <a:pos x="1752" y="250"/>
              </a:cxn>
              <a:cxn ang="0">
                <a:pos x="1714" y="262"/>
              </a:cxn>
              <a:cxn ang="0">
                <a:pos x="1832" y="300"/>
              </a:cxn>
              <a:cxn ang="0">
                <a:pos x="1864" y="218"/>
              </a:cxn>
              <a:cxn ang="0">
                <a:pos x="1869" y="289"/>
              </a:cxn>
              <a:cxn ang="0">
                <a:pos x="1975" y="187"/>
              </a:cxn>
              <a:cxn ang="0">
                <a:pos x="1938" y="197"/>
              </a:cxn>
              <a:cxn ang="0">
                <a:pos x="2056" y="236"/>
              </a:cxn>
              <a:cxn ang="0">
                <a:pos x="2087" y="154"/>
              </a:cxn>
              <a:cxn ang="0">
                <a:pos x="2093" y="225"/>
              </a:cxn>
              <a:cxn ang="0">
                <a:pos x="2199" y="122"/>
              </a:cxn>
              <a:cxn ang="0">
                <a:pos x="2162" y="133"/>
              </a:cxn>
              <a:cxn ang="0">
                <a:pos x="2279" y="171"/>
              </a:cxn>
              <a:cxn ang="0">
                <a:pos x="2311" y="89"/>
              </a:cxn>
              <a:cxn ang="0">
                <a:pos x="2316" y="161"/>
              </a:cxn>
              <a:cxn ang="0">
                <a:pos x="2395" y="66"/>
              </a:cxn>
              <a:cxn ang="0">
                <a:pos x="2385" y="68"/>
              </a:cxn>
              <a:cxn ang="0">
                <a:pos x="2388" y="212"/>
              </a:cxn>
            </a:cxnLst>
            <a:rect l="0" t="0" r="r" b="b"/>
            <a:pathLst>
              <a:path w="2491" h="826">
                <a:moveTo>
                  <a:pt x="0" y="755"/>
                </a:moveTo>
                <a:lnTo>
                  <a:pt x="37" y="744"/>
                </a:lnTo>
                <a:lnTo>
                  <a:pt x="43" y="816"/>
                </a:lnTo>
                <a:lnTo>
                  <a:pt x="5" y="826"/>
                </a:lnTo>
                <a:lnTo>
                  <a:pt x="0" y="755"/>
                </a:lnTo>
                <a:close/>
                <a:moveTo>
                  <a:pt x="74" y="734"/>
                </a:moveTo>
                <a:lnTo>
                  <a:pt x="112" y="723"/>
                </a:lnTo>
                <a:lnTo>
                  <a:pt x="117" y="793"/>
                </a:lnTo>
                <a:lnTo>
                  <a:pt x="80" y="804"/>
                </a:lnTo>
                <a:lnTo>
                  <a:pt x="74" y="734"/>
                </a:lnTo>
                <a:close/>
                <a:moveTo>
                  <a:pt x="149" y="711"/>
                </a:moveTo>
                <a:lnTo>
                  <a:pt x="186" y="701"/>
                </a:lnTo>
                <a:lnTo>
                  <a:pt x="192" y="772"/>
                </a:lnTo>
                <a:lnTo>
                  <a:pt x="154" y="783"/>
                </a:lnTo>
                <a:lnTo>
                  <a:pt x="149" y="711"/>
                </a:lnTo>
                <a:close/>
                <a:moveTo>
                  <a:pt x="223" y="690"/>
                </a:moveTo>
                <a:lnTo>
                  <a:pt x="261" y="680"/>
                </a:lnTo>
                <a:lnTo>
                  <a:pt x="266" y="751"/>
                </a:lnTo>
                <a:lnTo>
                  <a:pt x="229" y="762"/>
                </a:lnTo>
                <a:lnTo>
                  <a:pt x="223" y="690"/>
                </a:lnTo>
                <a:close/>
                <a:moveTo>
                  <a:pt x="298" y="669"/>
                </a:moveTo>
                <a:lnTo>
                  <a:pt x="335" y="659"/>
                </a:lnTo>
                <a:lnTo>
                  <a:pt x="341" y="729"/>
                </a:lnTo>
                <a:lnTo>
                  <a:pt x="303" y="739"/>
                </a:lnTo>
                <a:lnTo>
                  <a:pt x="298" y="669"/>
                </a:lnTo>
                <a:close/>
                <a:moveTo>
                  <a:pt x="372" y="648"/>
                </a:moveTo>
                <a:lnTo>
                  <a:pt x="410" y="636"/>
                </a:lnTo>
                <a:lnTo>
                  <a:pt x="415" y="708"/>
                </a:lnTo>
                <a:lnTo>
                  <a:pt x="378" y="718"/>
                </a:lnTo>
                <a:lnTo>
                  <a:pt x="372" y="648"/>
                </a:lnTo>
                <a:close/>
                <a:moveTo>
                  <a:pt x="447" y="626"/>
                </a:moveTo>
                <a:lnTo>
                  <a:pt x="484" y="615"/>
                </a:lnTo>
                <a:lnTo>
                  <a:pt x="490" y="686"/>
                </a:lnTo>
                <a:lnTo>
                  <a:pt x="453" y="697"/>
                </a:lnTo>
                <a:lnTo>
                  <a:pt x="447" y="626"/>
                </a:lnTo>
                <a:close/>
                <a:moveTo>
                  <a:pt x="522" y="605"/>
                </a:moveTo>
                <a:lnTo>
                  <a:pt x="559" y="594"/>
                </a:lnTo>
                <a:lnTo>
                  <a:pt x="564" y="664"/>
                </a:lnTo>
                <a:lnTo>
                  <a:pt x="527" y="676"/>
                </a:lnTo>
                <a:lnTo>
                  <a:pt x="522" y="605"/>
                </a:lnTo>
                <a:close/>
                <a:moveTo>
                  <a:pt x="596" y="583"/>
                </a:moveTo>
                <a:lnTo>
                  <a:pt x="633" y="573"/>
                </a:lnTo>
                <a:lnTo>
                  <a:pt x="639" y="643"/>
                </a:lnTo>
                <a:lnTo>
                  <a:pt x="602" y="654"/>
                </a:lnTo>
                <a:lnTo>
                  <a:pt x="596" y="583"/>
                </a:lnTo>
                <a:close/>
                <a:moveTo>
                  <a:pt x="671" y="561"/>
                </a:moveTo>
                <a:lnTo>
                  <a:pt x="708" y="551"/>
                </a:lnTo>
                <a:lnTo>
                  <a:pt x="714" y="622"/>
                </a:lnTo>
                <a:lnTo>
                  <a:pt x="676" y="633"/>
                </a:lnTo>
                <a:lnTo>
                  <a:pt x="671" y="561"/>
                </a:lnTo>
                <a:close/>
                <a:moveTo>
                  <a:pt x="745" y="540"/>
                </a:moveTo>
                <a:lnTo>
                  <a:pt x="782" y="529"/>
                </a:lnTo>
                <a:lnTo>
                  <a:pt x="788" y="601"/>
                </a:lnTo>
                <a:lnTo>
                  <a:pt x="751" y="611"/>
                </a:lnTo>
                <a:lnTo>
                  <a:pt x="745" y="540"/>
                </a:lnTo>
                <a:close/>
                <a:moveTo>
                  <a:pt x="820" y="519"/>
                </a:moveTo>
                <a:lnTo>
                  <a:pt x="857" y="508"/>
                </a:lnTo>
                <a:lnTo>
                  <a:pt x="863" y="579"/>
                </a:lnTo>
                <a:lnTo>
                  <a:pt x="825" y="589"/>
                </a:lnTo>
                <a:lnTo>
                  <a:pt x="820" y="519"/>
                </a:lnTo>
                <a:close/>
                <a:moveTo>
                  <a:pt x="894" y="498"/>
                </a:moveTo>
                <a:lnTo>
                  <a:pt x="932" y="486"/>
                </a:lnTo>
                <a:lnTo>
                  <a:pt x="937" y="557"/>
                </a:lnTo>
                <a:lnTo>
                  <a:pt x="900" y="568"/>
                </a:lnTo>
                <a:lnTo>
                  <a:pt x="894" y="498"/>
                </a:lnTo>
                <a:close/>
                <a:moveTo>
                  <a:pt x="969" y="476"/>
                </a:moveTo>
                <a:lnTo>
                  <a:pt x="1006" y="465"/>
                </a:lnTo>
                <a:lnTo>
                  <a:pt x="1012" y="536"/>
                </a:lnTo>
                <a:lnTo>
                  <a:pt x="974" y="547"/>
                </a:lnTo>
                <a:lnTo>
                  <a:pt x="969" y="476"/>
                </a:lnTo>
                <a:close/>
                <a:moveTo>
                  <a:pt x="1043" y="454"/>
                </a:moveTo>
                <a:lnTo>
                  <a:pt x="1081" y="444"/>
                </a:lnTo>
                <a:lnTo>
                  <a:pt x="1086" y="514"/>
                </a:lnTo>
                <a:lnTo>
                  <a:pt x="1049" y="526"/>
                </a:lnTo>
                <a:lnTo>
                  <a:pt x="1043" y="454"/>
                </a:lnTo>
                <a:close/>
                <a:moveTo>
                  <a:pt x="1118" y="433"/>
                </a:moveTo>
                <a:lnTo>
                  <a:pt x="1155" y="423"/>
                </a:lnTo>
                <a:lnTo>
                  <a:pt x="1161" y="493"/>
                </a:lnTo>
                <a:lnTo>
                  <a:pt x="1124" y="503"/>
                </a:lnTo>
                <a:lnTo>
                  <a:pt x="1118" y="433"/>
                </a:lnTo>
                <a:close/>
                <a:moveTo>
                  <a:pt x="1193" y="412"/>
                </a:moveTo>
                <a:lnTo>
                  <a:pt x="1230" y="400"/>
                </a:lnTo>
                <a:lnTo>
                  <a:pt x="1235" y="472"/>
                </a:lnTo>
                <a:lnTo>
                  <a:pt x="1198" y="482"/>
                </a:lnTo>
                <a:lnTo>
                  <a:pt x="1193" y="412"/>
                </a:lnTo>
                <a:close/>
                <a:moveTo>
                  <a:pt x="1267" y="390"/>
                </a:moveTo>
                <a:lnTo>
                  <a:pt x="1304" y="379"/>
                </a:lnTo>
                <a:lnTo>
                  <a:pt x="1310" y="451"/>
                </a:lnTo>
                <a:lnTo>
                  <a:pt x="1273" y="461"/>
                </a:lnTo>
                <a:lnTo>
                  <a:pt x="1267" y="390"/>
                </a:lnTo>
                <a:close/>
                <a:moveTo>
                  <a:pt x="1342" y="369"/>
                </a:moveTo>
                <a:lnTo>
                  <a:pt x="1379" y="358"/>
                </a:lnTo>
                <a:lnTo>
                  <a:pt x="1385" y="428"/>
                </a:lnTo>
                <a:lnTo>
                  <a:pt x="1347" y="439"/>
                </a:lnTo>
                <a:lnTo>
                  <a:pt x="1342" y="369"/>
                </a:lnTo>
                <a:close/>
                <a:moveTo>
                  <a:pt x="1416" y="347"/>
                </a:moveTo>
                <a:lnTo>
                  <a:pt x="1453" y="337"/>
                </a:lnTo>
                <a:lnTo>
                  <a:pt x="1459" y="407"/>
                </a:lnTo>
                <a:lnTo>
                  <a:pt x="1422" y="418"/>
                </a:lnTo>
                <a:lnTo>
                  <a:pt x="1416" y="347"/>
                </a:lnTo>
                <a:close/>
                <a:moveTo>
                  <a:pt x="1491" y="325"/>
                </a:moveTo>
                <a:lnTo>
                  <a:pt x="1528" y="315"/>
                </a:lnTo>
                <a:lnTo>
                  <a:pt x="1534" y="386"/>
                </a:lnTo>
                <a:lnTo>
                  <a:pt x="1496" y="397"/>
                </a:lnTo>
                <a:lnTo>
                  <a:pt x="1491" y="325"/>
                </a:lnTo>
                <a:close/>
                <a:moveTo>
                  <a:pt x="1565" y="304"/>
                </a:moveTo>
                <a:lnTo>
                  <a:pt x="1603" y="294"/>
                </a:lnTo>
                <a:lnTo>
                  <a:pt x="1608" y="364"/>
                </a:lnTo>
                <a:lnTo>
                  <a:pt x="1571" y="375"/>
                </a:lnTo>
                <a:lnTo>
                  <a:pt x="1565" y="304"/>
                </a:lnTo>
                <a:close/>
                <a:moveTo>
                  <a:pt x="1640" y="283"/>
                </a:moveTo>
                <a:lnTo>
                  <a:pt x="1677" y="272"/>
                </a:lnTo>
                <a:lnTo>
                  <a:pt x="1683" y="343"/>
                </a:lnTo>
                <a:lnTo>
                  <a:pt x="1645" y="353"/>
                </a:lnTo>
                <a:lnTo>
                  <a:pt x="1640" y="283"/>
                </a:lnTo>
                <a:close/>
                <a:moveTo>
                  <a:pt x="1714" y="262"/>
                </a:moveTo>
                <a:lnTo>
                  <a:pt x="1752" y="250"/>
                </a:lnTo>
                <a:lnTo>
                  <a:pt x="1757" y="321"/>
                </a:lnTo>
                <a:lnTo>
                  <a:pt x="1720" y="332"/>
                </a:lnTo>
                <a:lnTo>
                  <a:pt x="1714" y="262"/>
                </a:lnTo>
                <a:close/>
                <a:moveTo>
                  <a:pt x="1789" y="240"/>
                </a:moveTo>
                <a:lnTo>
                  <a:pt x="1826" y="229"/>
                </a:lnTo>
                <a:lnTo>
                  <a:pt x="1832" y="300"/>
                </a:lnTo>
                <a:lnTo>
                  <a:pt x="1795" y="311"/>
                </a:lnTo>
                <a:lnTo>
                  <a:pt x="1789" y="240"/>
                </a:lnTo>
                <a:close/>
                <a:moveTo>
                  <a:pt x="1864" y="218"/>
                </a:moveTo>
                <a:lnTo>
                  <a:pt x="1901" y="208"/>
                </a:lnTo>
                <a:lnTo>
                  <a:pt x="1906" y="278"/>
                </a:lnTo>
                <a:lnTo>
                  <a:pt x="1869" y="289"/>
                </a:lnTo>
                <a:lnTo>
                  <a:pt x="1864" y="218"/>
                </a:lnTo>
                <a:close/>
                <a:moveTo>
                  <a:pt x="1938" y="197"/>
                </a:moveTo>
                <a:lnTo>
                  <a:pt x="1975" y="187"/>
                </a:lnTo>
                <a:lnTo>
                  <a:pt x="1981" y="257"/>
                </a:lnTo>
                <a:lnTo>
                  <a:pt x="1944" y="268"/>
                </a:lnTo>
                <a:lnTo>
                  <a:pt x="1938" y="197"/>
                </a:lnTo>
                <a:close/>
                <a:moveTo>
                  <a:pt x="2013" y="175"/>
                </a:moveTo>
                <a:lnTo>
                  <a:pt x="2050" y="165"/>
                </a:lnTo>
                <a:lnTo>
                  <a:pt x="2056" y="236"/>
                </a:lnTo>
                <a:lnTo>
                  <a:pt x="2018" y="246"/>
                </a:lnTo>
                <a:lnTo>
                  <a:pt x="2013" y="175"/>
                </a:lnTo>
                <a:close/>
                <a:moveTo>
                  <a:pt x="2087" y="154"/>
                </a:moveTo>
                <a:lnTo>
                  <a:pt x="2124" y="143"/>
                </a:lnTo>
                <a:lnTo>
                  <a:pt x="2130" y="214"/>
                </a:lnTo>
                <a:lnTo>
                  <a:pt x="2093" y="225"/>
                </a:lnTo>
                <a:lnTo>
                  <a:pt x="2087" y="154"/>
                </a:lnTo>
                <a:close/>
                <a:moveTo>
                  <a:pt x="2162" y="133"/>
                </a:moveTo>
                <a:lnTo>
                  <a:pt x="2199" y="122"/>
                </a:lnTo>
                <a:lnTo>
                  <a:pt x="2205" y="192"/>
                </a:lnTo>
                <a:lnTo>
                  <a:pt x="2167" y="203"/>
                </a:lnTo>
                <a:lnTo>
                  <a:pt x="2162" y="133"/>
                </a:lnTo>
                <a:close/>
                <a:moveTo>
                  <a:pt x="2236" y="112"/>
                </a:moveTo>
                <a:lnTo>
                  <a:pt x="2274" y="100"/>
                </a:lnTo>
                <a:lnTo>
                  <a:pt x="2279" y="171"/>
                </a:lnTo>
                <a:lnTo>
                  <a:pt x="2242" y="182"/>
                </a:lnTo>
                <a:lnTo>
                  <a:pt x="2236" y="112"/>
                </a:lnTo>
                <a:close/>
                <a:moveTo>
                  <a:pt x="2311" y="89"/>
                </a:moveTo>
                <a:lnTo>
                  <a:pt x="2348" y="79"/>
                </a:lnTo>
                <a:lnTo>
                  <a:pt x="2354" y="150"/>
                </a:lnTo>
                <a:lnTo>
                  <a:pt x="2316" y="161"/>
                </a:lnTo>
                <a:lnTo>
                  <a:pt x="2311" y="89"/>
                </a:lnTo>
                <a:close/>
                <a:moveTo>
                  <a:pt x="2385" y="68"/>
                </a:moveTo>
                <a:lnTo>
                  <a:pt x="2395" y="66"/>
                </a:lnTo>
                <a:lnTo>
                  <a:pt x="2401" y="136"/>
                </a:lnTo>
                <a:lnTo>
                  <a:pt x="2391" y="138"/>
                </a:lnTo>
                <a:lnTo>
                  <a:pt x="2385" y="68"/>
                </a:lnTo>
                <a:close/>
                <a:moveTo>
                  <a:pt x="2370" y="0"/>
                </a:moveTo>
                <a:lnTo>
                  <a:pt x="2491" y="73"/>
                </a:lnTo>
                <a:lnTo>
                  <a:pt x="2388" y="212"/>
                </a:lnTo>
                <a:lnTo>
                  <a:pt x="2370" y="0"/>
                </a:lnTo>
                <a:close/>
              </a:path>
            </a:pathLst>
          </a:custGeom>
          <a:solidFill>
            <a:srgbClr val="FF0000"/>
          </a:solidFill>
          <a:ln w="635"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1600" dirty="0">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 2"/>
          <p:cNvSpPr>
            <a:spLocks noGrp="1"/>
          </p:cNvSpPr>
          <p:nvPr>
            <p:ph idx="1"/>
          </p:nvPr>
        </p:nvSpPr>
        <p:spPr>
          <a:xfrm>
            <a:off x="323528" y="1118696"/>
            <a:ext cx="8640960" cy="5550663"/>
          </a:xfrm>
        </p:spPr>
        <p:txBody>
          <a:bodyPr>
            <a:noAutofit/>
          </a:bodyPr>
          <a:lstStyle/>
          <a:p>
            <a:r>
              <a:rPr lang="en-US" altLang="ja-JP" sz="2000" dirty="0">
                <a:latin typeface="Times New Roman" pitchFamily="18" charset="0"/>
                <a:ea typeface="ＭＳ Ｐゴシック" pitchFamily="50" charset="-128"/>
                <a:cs typeface="Times New Roman" pitchFamily="18" charset="0"/>
              </a:rPr>
              <a:t>Mothers of infants, etc. requested that the installation of seat belts be mandatory for the infant-carrying vehicles.</a:t>
            </a:r>
            <a:endParaRPr kumimoji="1" lang="en-US" altLang="ja-JP" sz="2000" dirty="0">
              <a:latin typeface="Times New Roman" pitchFamily="18" charset="0"/>
              <a:ea typeface="ＭＳ Ｐゴシック" pitchFamily="50" charset="-128"/>
              <a:cs typeface="Times New Roman" pitchFamily="18" charset="0"/>
            </a:endParaRPr>
          </a:p>
          <a:p>
            <a:pPr lvl="0"/>
            <a:r>
              <a:rPr lang="en-US" altLang="ja-JP" sz="2000" dirty="0">
                <a:latin typeface="Times New Roman" pitchFamily="18" charset="0"/>
                <a:ea typeface="ＭＳ Ｐゴシック" pitchFamily="50" charset="-128"/>
                <a:cs typeface="Times New Roman" pitchFamily="18" charset="0"/>
              </a:rPr>
              <a:t>Discussion started after grasping the current status of accidents and the infant behaviors in collisions:</a:t>
            </a:r>
            <a:endParaRPr lang="en-US" altLang="ja-JP" sz="1800" dirty="0">
              <a:latin typeface="Times New Roman" pitchFamily="18" charset="0"/>
              <a:ea typeface="ＭＳ Ｐゴシック" pitchFamily="50" charset="-128"/>
              <a:cs typeface="Times New Roman" pitchFamily="18" charset="0"/>
            </a:endParaRPr>
          </a:p>
          <a:p>
            <a:pPr marL="804863" lvl="0" indent="-447675">
              <a:buFont typeface="Wingdings" pitchFamily="2" charset="2"/>
              <a:buChar char="Ø"/>
            </a:pPr>
            <a:r>
              <a:rPr lang="en-US" altLang="ja-JP" sz="1800" dirty="0">
                <a:latin typeface="Times New Roman" pitchFamily="18" charset="0"/>
                <a:ea typeface="ＭＳ Ｐゴシック" pitchFamily="50" charset="-128"/>
                <a:cs typeface="Times New Roman" pitchFamily="18" charset="0"/>
              </a:rPr>
              <a:t>2009: Current status of accidents involving infant-carrying vehicles grasped;</a:t>
            </a:r>
          </a:p>
          <a:p>
            <a:pPr marL="804863" indent="0">
              <a:buNone/>
            </a:pPr>
            <a:r>
              <a:rPr lang="en-US" altLang="ja-JP" sz="1800" dirty="0">
                <a:latin typeface="Times New Roman" pitchFamily="18" charset="0"/>
                <a:ea typeface="ＭＳ Ｐゴシック" pitchFamily="50" charset="-128"/>
                <a:cs typeface="Times New Roman" pitchFamily="18" charset="0"/>
              </a:rPr>
              <a:t>A survey on accidents involving infant-carrying vehicles in other countries conducted at the 46</a:t>
            </a:r>
            <a:r>
              <a:rPr lang="en-US" altLang="ja-JP" sz="1800" baseline="30000" dirty="0">
                <a:latin typeface="Times New Roman" pitchFamily="18" charset="0"/>
                <a:ea typeface="ＭＳ Ｐゴシック" pitchFamily="50" charset="-128"/>
                <a:cs typeface="Times New Roman" pitchFamily="18" charset="0"/>
              </a:rPr>
              <a:t>th</a:t>
            </a:r>
            <a:r>
              <a:rPr lang="en-US" altLang="ja-JP" sz="1800" dirty="0">
                <a:latin typeface="Times New Roman" pitchFamily="18" charset="0"/>
                <a:ea typeface="ＭＳ Ｐゴシック" pitchFamily="50" charset="-128"/>
                <a:cs typeface="Times New Roman" pitchFamily="18" charset="0"/>
              </a:rPr>
              <a:t> session of GRSP</a:t>
            </a:r>
            <a:r>
              <a:rPr lang="ja-JP" altLang="en-US" sz="1800" dirty="0">
                <a:latin typeface="Times New Roman" pitchFamily="18" charset="0"/>
                <a:ea typeface="ＭＳ Ｐゴシック" pitchFamily="50" charset="-128"/>
                <a:cs typeface="Times New Roman" pitchFamily="18" charset="0"/>
              </a:rPr>
              <a:t> </a:t>
            </a:r>
            <a:r>
              <a:rPr lang="en-US" altLang="ja-JP" sz="1800" dirty="0">
                <a:latin typeface="Times New Roman" pitchFamily="18" charset="0"/>
                <a:ea typeface="ＭＳ Ｐゴシック" pitchFamily="50" charset="-128"/>
                <a:cs typeface="Times New Roman" pitchFamily="18" charset="0"/>
              </a:rPr>
              <a:t>(Informal document No. GRSP-46-41, Dec. 2009);</a:t>
            </a:r>
          </a:p>
          <a:p>
            <a:pPr marL="804863" lvl="0" indent="-446088">
              <a:buFont typeface="Wingdings" pitchFamily="2" charset="2"/>
              <a:buChar char="Ø"/>
            </a:pPr>
            <a:r>
              <a:rPr lang="en-US" altLang="ja-JP" sz="1800" dirty="0">
                <a:latin typeface="Times New Roman" pitchFamily="18" charset="0"/>
                <a:ea typeface="ＭＳ Ｐゴシック" pitchFamily="50" charset="-128"/>
                <a:cs typeface="Times New Roman" pitchFamily="18" charset="0"/>
              </a:rPr>
              <a:t>2010: Investigation on safety of infant-carrying vehicles (collision experiments) conducted;</a:t>
            </a:r>
          </a:p>
          <a:p>
            <a:pPr marL="804863" lvl="0" indent="-447675">
              <a:buFont typeface="Wingdings" pitchFamily="2" charset="2"/>
              <a:buChar char="Ø"/>
            </a:pPr>
            <a:r>
              <a:rPr lang="en-US" altLang="ja-JP" sz="1800" dirty="0">
                <a:latin typeface="Times New Roman" pitchFamily="18" charset="0"/>
                <a:ea typeface="ＭＳ Ｐゴシック" pitchFamily="50" charset="-128"/>
                <a:cs typeface="Times New Roman" pitchFamily="18" charset="0"/>
              </a:rPr>
              <a:t>2011: A hearing survey to stakeholders conducted  and the direction of the measures discussed;</a:t>
            </a:r>
          </a:p>
          <a:p>
            <a:pPr marL="804863" lvl="0" indent="-447675">
              <a:buFont typeface="Wingdings" pitchFamily="2" charset="2"/>
              <a:buChar char="Ø"/>
            </a:pPr>
            <a:r>
              <a:rPr lang="en-US" altLang="ja-JP" sz="1800" dirty="0">
                <a:latin typeface="Times New Roman" pitchFamily="18" charset="0"/>
                <a:ea typeface="ＭＳ Ｐゴシック" pitchFamily="50" charset="-128"/>
                <a:cs typeface="Times New Roman" pitchFamily="18" charset="0"/>
              </a:rPr>
              <a:t>2012: WG on Infant-Carrying Vehicles established, and specific safety measures discussed (a total of 4 meetings held);</a:t>
            </a:r>
          </a:p>
          <a:p>
            <a:pPr marL="365125" lvl="0" indent="-7938">
              <a:buFont typeface="Wingdings" pitchFamily="2" charset="2"/>
              <a:buChar char="Ø"/>
            </a:pPr>
            <a:r>
              <a:rPr lang="ja-JP" altLang="en-US" sz="1800" dirty="0">
                <a:latin typeface="Times New Roman" pitchFamily="18" charset="0"/>
                <a:ea typeface="ＭＳ Ｐゴシック" pitchFamily="50" charset="-128"/>
                <a:cs typeface="Times New Roman" pitchFamily="18" charset="0"/>
              </a:rPr>
              <a:t>　　</a:t>
            </a:r>
            <a:r>
              <a:rPr lang="en-US" altLang="ja-JP" sz="1800" dirty="0">
                <a:latin typeface="Times New Roman" pitchFamily="18" charset="0"/>
                <a:ea typeface="ＭＳ Ｐゴシック" pitchFamily="50" charset="-128"/>
                <a:cs typeface="Times New Roman" pitchFamily="18" charset="0"/>
              </a:rPr>
              <a:t>March 2013: The Guidelines developed.</a:t>
            </a:r>
            <a:endParaRPr lang="en-US" altLang="ja-JP" sz="2000" dirty="0">
              <a:latin typeface="Times New Roman" pitchFamily="18" charset="0"/>
              <a:ea typeface="ＭＳ Ｐゴシック" pitchFamily="50" charset="-128"/>
              <a:cs typeface="Times New Roman" pitchFamily="18" charset="0"/>
            </a:endParaRPr>
          </a:p>
          <a:p>
            <a:r>
              <a:rPr lang="en-US" altLang="ja-JP" sz="2000" dirty="0">
                <a:latin typeface="Times New Roman" pitchFamily="18" charset="0"/>
                <a:ea typeface="ＭＳ Ｐゴシック" pitchFamily="50" charset="-128"/>
                <a:cs typeface="Times New Roman" pitchFamily="18" charset="0"/>
              </a:rPr>
              <a:t>The members of the WG consist of  academic experts, research institutes, automakers, auto parts makers, etc., and it is also attended, as observers, by preschools/kindergartens using infant-carrying vehicles.</a:t>
            </a:r>
            <a:endParaRPr kumimoji="1" lang="en-US" altLang="ja-JP" sz="2000" dirty="0">
              <a:latin typeface="Times New Roman" pitchFamily="18" charset="0"/>
              <a:ea typeface="ＭＳ Ｐゴシック" pitchFamily="50" charset="-128"/>
              <a:cs typeface="Times New Roman" pitchFamily="18" charset="0"/>
            </a:endParaRPr>
          </a:p>
        </p:txBody>
      </p:sp>
      <p:sp>
        <p:nvSpPr>
          <p:cNvPr id="4" name="タイトル 1"/>
          <p:cNvSpPr txBox="1">
            <a:spLocks/>
          </p:cNvSpPr>
          <p:nvPr/>
        </p:nvSpPr>
        <p:spPr>
          <a:xfrm>
            <a:off x="107504" y="522231"/>
            <a:ext cx="8784976" cy="629816"/>
          </a:xfrm>
          <a:prstGeom prst="rect">
            <a:avLst/>
          </a:prstGeom>
        </p:spPr>
        <p:txBody>
          <a:bodyPr vert="horz"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altLang="ja-JP" sz="2800" noProof="0" dirty="0">
                <a:solidFill>
                  <a:schemeClr val="tx2"/>
                </a:solidFill>
                <a:latin typeface="+mj-lt"/>
                <a:ea typeface="+mj-ea"/>
                <a:cs typeface="+mj-cs"/>
              </a:rPr>
              <a:t>3. History of Discussions on S</a:t>
            </a:r>
            <a:r>
              <a:rPr kumimoji="1" lang="en-US" altLang="ja-JP" sz="2800" b="0" i="0" u="none" strike="noStrike" kern="1200" cap="none" spc="0" normalizeH="0" baseline="0" noProof="0" dirty="0">
                <a:ln>
                  <a:noFill/>
                </a:ln>
                <a:solidFill>
                  <a:schemeClr val="tx2"/>
                </a:solidFill>
                <a:effectLst/>
                <a:uLnTx/>
                <a:uFillTx/>
                <a:latin typeface="+mj-lt"/>
                <a:ea typeface="+mj-ea"/>
                <a:cs typeface="+mj-cs"/>
              </a:rPr>
              <a:t>afety Measures, Etc.</a:t>
            </a:r>
            <a:endParaRPr kumimoji="1" lang="ja-JP" altLang="en-US" sz="2800" b="0" i="0" u="none" strike="noStrike" kern="1200" cap="none" spc="0" normalizeH="0" baseline="0" noProof="0" dirty="0">
              <a:ln>
                <a:noFill/>
              </a:ln>
              <a:solidFill>
                <a:schemeClr val="tx2"/>
              </a:solidFill>
              <a:effectLst/>
              <a:uLnTx/>
              <a:uFillTx/>
              <a:latin typeface="+mj-lt"/>
              <a:ea typeface="+mj-ea"/>
              <a:cs typeface="+mj-cs"/>
            </a:endParaRPr>
          </a:p>
        </p:txBody>
      </p:sp>
      <p:sp>
        <p:nvSpPr>
          <p:cNvPr id="6" name="コンテンツ プレースホルダ 2"/>
          <p:cNvSpPr txBox="1">
            <a:spLocks/>
          </p:cNvSpPr>
          <p:nvPr/>
        </p:nvSpPr>
        <p:spPr>
          <a:xfrm>
            <a:off x="467544" y="4725144"/>
            <a:ext cx="8229600" cy="2160240"/>
          </a:xfrm>
          <a:prstGeom prst="rect">
            <a:avLst/>
          </a:prstGeom>
        </p:spPr>
        <p:txBody>
          <a:bodyPr vert="horz">
            <a:normAutofit/>
          </a:bodyPr>
          <a:lstStyle/>
          <a:p>
            <a:pPr marL="365760" marR="0" lvl="0" indent="-256032" algn="l" defTabSz="914400" rtl="0" eaLnBrk="1" fontAlgn="auto" latinLnBrk="0" hangingPunct="1">
              <a:lnSpc>
                <a:spcPct val="100000"/>
              </a:lnSpc>
              <a:spcBef>
                <a:spcPts val="300"/>
              </a:spcBef>
              <a:spcAft>
                <a:spcPts val="0"/>
              </a:spcAft>
              <a:buClr>
                <a:schemeClr val="accent3"/>
              </a:buClr>
              <a:buSzTx/>
              <a:buFont typeface="Georgia"/>
              <a:buChar char="•"/>
              <a:tabLst/>
              <a:defRPr/>
            </a:pPr>
            <a:endParaRPr kumimoji="1" lang="en-US" altLang="ja-JP" sz="2400" b="0" i="0" u="none" strike="noStrike" kern="1200" cap="none" spc="0" normalizeH="0" baseline="0" noProof="0" dirty="0">
              <a:ln>
                <a:noFill/>
              </a:ln>
              <a:solidFill>
                <a:schemeClr val="tx1"/>
              </a:solidFill>
              <a:effectLst/>
              <a:uLnTx/>
              <a:uFillTx/>
              <a:latin typeface="ＭＳ Ｐゴシック" pitchFamily="50" charset="-128"/>
              <a:ea typeface="ＭＳ Ｐゴシック" pitchFamily="50" charset="-128"/>
              <a:cs typeface="+mn-cs"/>
            </a:endParaRPr>
          </a:p>
          <a:p>
            <a:pPr marL="365760" marR="0" lvl="0" indent="-256032" algn="l" defTabSz="914400" rtl="0" eaLnBrk="1" fontAlgn="auto" latinLnBrk="0" hangingPunct="1">
              <a:lnSpc>
                <a:spcPct val="100000"/>
              </a:lnSpc>
              <a:spcBef>
                <a:spcPts val="300"/>
              </a:spcBef>
              <a:spcAft>
                <a:spcPts val="0"/>
              </a:spcAft>
              <a:buClr>
                <a:schemeClr val="accent3"/>
              </a:buClr>
              <a:buSzTx/>
              <a:buFont typeface="Georgia"/>
              <a:buChar char="•"/>
              <a:tabLst/>
              <a:defRPr/>
            </a:pPr>
            <a:endParaRPr kumimoji="1" lang="en-US" altLang="ja-JP" sz="2400" b="0" i="0" u="none" strike="noStrike" kern="1200" cap="none" spc="0" normalizeH="0" baseline="0" noProof="0" dirty="0">
              <a:ln>
                <a:noFill/>
              </a:ln>
              <a:solidFill>
                <a:schemeClr val="tx1"/>
              </a:solidFill>
              <a:effectLst/>
              <a:uLnTx/>
              <a:uFillTx/>
              <a:latin typeface="ＭＳ Ｐゴシック" pitchFamily="50" charset="-128"/>
              <a:ea typeface="ＭＳ Ｐゴシック" pitchFamily="50" charset="-128"/>
              <a:cs typeface="+mn-cs"/>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72008" y="626735"/>
            <a:ext cx="9828584" cy="557808"/>
          </a:xfrm>
        </p:spPr>
        <p:txBody>
          <a:bodyPr>
            <a:noAutofit/>
          </a:bodyPr>
          <a:lstStyle/>
          <a:p>
            <a:r>
              <a:rPr lang="en-US" altLang="ja-JP" sz="2300" dirty="0">
                <a:ea typeface="ＭＳ Ｐゴシック" pitchFamily="50" charset="-128"/>
              </a:rPr>
              <a:t>4. Current Status of Accidents Involving Infant-Carrying Vehicles (1/2)</a:t>
            </a:r>
            <a:endParaRPr kumimoji="1" lang="ja-JP" altLang="en-US" sz="2300" dirty="0"/>
          </a:p>
        </p:txBody>
      </p:sp>
      <p:sp>
        <p:nvSpPr>
          <p:cNvPr id="4" name="テキスト ボックス 3"/>
          <p:cNvSpPr txBox="1"/>
          <p:nvPr/>
        </p:nvSpPr>
        <p:spPr>
          <a:xfrm>
            <a:off x="179512" y="1189445"/>
            <a:ext cx="9217024" cy="1138773"/>
          </a:xfrm>
          <a:prstGeom prst="rect">
            <a:avLst/>
          </a:prstGeom>
          <a:noFill/>
        </p:spPr>
        <p:txBody>
          <a:bodyPr wrap="square" rtlCol="0">
            <a:spAutoFit/>
          </a:bodyPr>
          <a:lstStyle/>
          <a:p>
            <a:r>
              <a:rPr lang="en-US" altLang="ja-JP" sz="1700" dirty="0">
                <a:latin typeface="Times New Roman" pitchFamily="18" charset="0"/>
                <a:ea typeface="ＭＳ Ｐゴシック" pitchFamily="50" charset="-128"/>
                <a:cs typeface="Times New Roman" pitchFamily="18" charset="0"/>
              </a:rPr>
              <a:t>Using data on traffic accident statistics recorded during 6 years from 2003 to 2008, vehicle-to-vehicle accidents, single vehicle accidents and person-to-vehicle accidents involving buses/microbuses and minivans, etc. registered as infant-carrying vehicles that were carrying passengers age 6 and younger were analyzed.</a:t>
            </a:r>
            <a:endParaRPr lang="ja-JP" altLang="ja-JP" sz="1700" dirty="0">
              <a:latin typeface="Times New Roman" pitchFamily="18" charset="0"/>
              <a:ea typeface="ＭＳ Ｐゴシック" pitchFamily="50" charset="-128"/>
              <a:cs typeface="Times New Roman" pitchFamily="18" charset="0"/>
            </a:endParaRPr>
          </a:p>
        </p:txBody>
      </p:sp>
      <p:sp>
        <p:nvSpPr>
          <p:cNvPr id="102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ja-JP" altLang="en-US" dirty="0"/>
          </a:p>
        </p:txBody>
      </p:sp>
      <p:sp>
        <p:nvSpPr>
          <p:cNvPr id="10" name="正方形/長方形 9"/>
          <p:cNvSpPr/>
          <p:nvPr/>
        </p:nvSpPr>
        <p:spPr>
          <a:xfrm>
            <a:off x="258098" y="2348234"/>
            <a:ext cx="4709944" cy="369332"/>
          </a:xfrm>
          <a:prstGeom prst="rect">
            <a:avLst/>
          </a:prstGeom>
        </p:spPr>
        <p:txBody>
          <a:bodyPr wrap="none">
            <a:spAutoFit/>
          </a:bodyPr>
          <a:lstStyle/>
          <a:p>
            <a:r>
              <a:rPr lang="en-US" altLang="ja-JP" dirty="0">
                <a:solidFill>
                  <a:srgbClr val="000000"/>
                </a:solidFill>
                <a:latin typeface="Times New Roman" pitchFamily="18" charset="0"/>
                <a:ea typeface="ＭＳ Ｐゴシック" pitchFamily="50" charset="-128"/>
                <a:cs typeface="Times New Roman" pitchFamily="18" charset="0"/>
              </a:rPr>
              <a:t>◆</a:t>
            </a:r>
            <a:r>
              <a:rPr lang="en-US" altLang="ja-JP" dirty="0">
                <a:latin typeface="Times New Roman" pitchFamily="18" charset="0"/>
                <a:ea typeface="ＭＳ Ｐゴシック" pitchFamily="50" charset="-128"/>
                <a:cs typeface="Times New Roman" pitchFamily="18" charset="0"/>
              </a:rPr>
              <a:t> Collision Areas on Infant-Carrying Vehicles </a:t>
            </a:r>
            <a:endParaRPr lang="ja-JP" altLang="en-US" dirty="0">
              <a:latin typeface="Times New Roman" pitchFamily="18" charset="0"/>
              <a:ea typeface="ＭＳ Ｐゴシック" pitchFamily="50" charset="-128"/>
              <a:cs typeface="Times New Roman" pitchFamily="18" charset="0"/>
            </a:endParaRPr>
          </a:p>
        </p:txBody>
      </p:sp>
      <p:sp>
        <p:nvSpPr>
          <p:cNvPr id="11" name="正方形/長方形 10"/>
          <p:cNvSpPr/>
          <p:nvPr/>
        </p:nvSpPr>
        <p:spPr>
          <a:xfrm>
            <a:off x="251520" y="3566323"/>
            <a:ext cx="3986989" cy="369332"/>
          </a:xfrm>
          <a:prstGeom prst="rect">
            <a:avLst/>
          </a:prstGeom>
        </p:spPr>
        <p:txBody>
          <a:bodyPr wrap="none">
            <a:spAutoFit/>
          </a:bodyPr>
          <a:lstStyle/>
          <a:p>
            <a:r>
              <a:rPr lang="en-US" altLang="ja-JP" dirty="0">
                <a:solidFill>
                  <a:srgbClr val="000000"/>
                </a:solidFill>
                <a:latin typeface="Times New Roman" pitchFamily="18" charset="0"/>
                <a:ea typeface="ＭＳ Ｐゴシック" pitchFamily="50" charset="-128"/>
                <a:cs typeface="Times New Roman" pitchFamily="18" charset="0"/>
              </a:rPr>
              <a:t>◆</a:t>
            </a:r>
            <a:r>
              <a:rPr lang="en-US" altLang="ja-JP" dirty="0">
                <a:latin typeface="Times New Roman" pitchFamily="18" charset="0"/>
                <a:ea typeface="ＭＳ Ｐゴシック" pitchFamily="50" charset="-128"/>
                <a:cs typeface="Times New Roman" pitchFamily="18" charset="0"/>
              </a:rPr>
              <a:t> Injured Body Parts of Injured Infants</a:t>
            </a:r>
            <a:endParaRPr lang="ja-JP" altLang="en-US" dirty="0">
              <a:latin typeface="Times New Roman" pitchFamily="18" charset="0"/>
              <a:ea typeface="ＭＳ Ｐゴシック" pitchFamily="50" charset="-128"/>
              <a:cs typeface="Times New Roman" pitchFamily="18" charset="0"/>
            </a:endParaRPr>
          </a:p>
        </p:txBody>
      </p:sp>
      <p:grpSp>
        <p:nvGrpSpPr>
          <p:cNvPr id="147" name="グループ化 146"/>
          <p:cNvGrpSpPr/>
          <p:nvPr/>
        </p:nvGrpSpPr>
        <p:grpSpPr>
          <a:xfrm>
            <a:off x="311150" y="2693988"/>
            <a:ext cx="7734301" cy="817562"/>
            <a:chOff x="311150" y="2693988"/>
            <a:chExt cx="7734301" cy="817562"/>
          </a:xfrm>
        </p:grpSpPr>
        <p:grpSp>
          <p:nvGrpSpPr>
            <p:cNvPr id="1084" name="Group 60"/>
            <p:cNvGrpSpPr>
              <a:grpSpLocks noChangeAspect="1"/>
            </p:cNvGrpSpPr>
            <p:nvPr/>
          </p:nvGrpSpPr>
          <p:grpSpPr bwMode="auto">
            <a:xfrm>
              <a:off x="311150" y="2693988"/>
              <a:ext cx="7734301" cy="817562"/>
              <a:chOff x="196" y="1697"/>
              <a:chExt cx="4872" cy="515"/>
            </a:xfrm>
          </p:grpSpPr>
          <p:sp>
            <p:nvSpPr>
              <p:cNvPr id="1083" name="AutoShape 59"/>
              <p:cNvSpPr>
                <a:spLocks noChangeAspect="1" noChangeArrowheads="1" noTextEdit="1"/>
              </p:cNvSpPr>
              <p:nvPr/>
            </p:nvSpPr>
            <p:spPr bwMode="auto">
              <a:xfrm>
                <a:off x="204" y="1705"/>
                <a:ext cx="4839" cy="49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085" name="Rectangle 61"/>
              <p:cNvSpPr>
                <a:spLocks noChangeArrowheads="1"/>
              </p:cNvSpPr>
              <p:nvPr/>
            </p:nvSpPr>
            <p:spPr bwMode="auto">
              <a:xfrm>
                <a:off x="204" y="1705"/>
                <a:ext cx="4839" cy="175"/>
              </a:xfrm>
              <a:prstGeom prst="rect">
                <a:avLst/>
              </a:prstGeom>
              <a:solidFill>
                <a:srgbClr val="DBEEF3"/>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086" name="Rectangle 62"/>
              <p:cNvSpPr>
                <a:spLocks noChangeArrowheads="1"/>
              </p:cNvSpPr>
              <p:nvPr/>
            </p:nvSpPr>
            <p:spPr bwMode="auto">
              <a:xfrm>
                <a:off x="204" y="1871"/>
                <a:ext cx="545" cy="333"/>
              </a:xfrm>
              <a:prstGeom prst="rect">
                <a:avLst/>
              </a:prstGeom>
              <a:solidFill>
                <a:srgbClr val="DBEEF3"/>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087" name="Rectangle 63"/>
              <p:cNvSpPr>
                <a:spLocks noChangeArrowheads="1"/>
              </p:cNvSpPr>
              <p:nvPr/>
            </p:nvSpPr>
            <p:spPr bwMode="auto">
              <a:xfrm>
                <a:off x="1279" y="1752"/>
                <a:ext cx="544" cy="87"/>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lgn="ctr" fontAlgn="base">
                  <a:spcBef>
                    <a:spcPct val="0"/>
                  </a:spcBef>
                  <a:spcAft>
                    <a:spcPct val="0"/>
                  </a:spcAft>
                </a:pPr>
                <a:r>
                  <a:rPr lang="en-US" altLang="ja-JP" sz="900" dirty="0">
                    <a:latin typeface="Times New Roman" pitchFamily="18" charset="0"/>
                    <a:ea typeface="ＭＳ Ｐゴシック" pitchFamily="50" charset="-128"/>
                    <a:cs typeface="Times New Roman" pitchFamily="18" charset="0"/>
                  </a:rPr>
                  <a:t>Right front corner</a:t>
                </a:r>
                <a:endParaRPr kumimoji="1" lang="ja-JP" sz="900" b="0" i="0" u="none" strike="noStrike" cap="none" normalizeH="0" baseline="0" dirty="0">
                  <a:ln>
                    <a:noFill/>
                  </a:ln>
                  <a:solidFill>
                    <a:schemeClr val="tx1"/>
                  </a:solidFill>
                  <a:effectLst/>
                  <a:latin typeface="Times New Roman" pitchFamily="18" charset="0"/>
                  <a:ea typeface="ＭＳ Ｐゴシック" pitchFamily="50" charset="-128"/>
                  <a:cs typeface="Times New Roman" pitchFamily="18" charset="0"/>
                </a:endParaRPr>
              </a:p>
            </p:txBody>
          </p:sp>
          <p:sp>
            <p:nvSpPr>
              <p:cNvPr id="1095" name="Rectangle 71"/>
              <p:cNvSpPr>
                <a:spLocks noChangeArrowheads="1"/>
              </p:cNvSpPr>
              <p:nvPr/>
            </p:nvSpPr>
            <p:spPr bwMode="auto">
              <a:xfrm>
                <a:off x="1045" y="1876"/>
                <a:ext cx="264" cy="17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600" b="0" i="0" u="none" strike="noStrike" cap="none" normalizeH="0" baseline="0" dirty="0">
                    <a:ln>
                      <a:noFill/>
                    </a:ln>
                    <a:solidFill>
                      <a:srgbClr val="000000"/>
                    </a:solidFill>
                    <a:effectLst/>
                    <a:latin typeface="Arial" pitchFamily="34" charset="0"/>
                    <a:ea typeface="ＭＳ Ｐゴシック" pitchFamily="50" charset="-128"/>
                  </a:rPr>
                  <a:t>393</a:t>
                </a:r>
                <a:endParaRPr kumimoji="1" lang="ja-JP" altLang="ja-JP" sz="1800" b="0" i="0" u="none" strike="noStrike" cap="none" normalizeH="0" baseline="0" dirty="0">
                  <a:ln>
                    <a:noFill/>
                  </a:ln>
                  <a:solidFill>
                    <a:schemeClr val="tx1"/>
                  </a:solidFill>
                  <a:effectLst/>
                  <a:latin typeface="Arial" pitchFamily="34" charset="0"/>
                  <a:ea typeface="ＭＳ Ｐゴシック" pitchFamily="50" charset="-128"/>
                </a:endParaRPr>
              </a:p>
            </p:txBody>
          </p:sp>
          <p:sp>
            <p:nvSpPr>
              <p:cNvPr id="1096" name="Rectangle 72"/>
              <p:cNvSpPr>
                <a:spLocks noChangeArrowheads="1"/>
              </p:cNvSpPr>
              <p:nvPr/>
            </p:nvSpPr>
            <p:spPr bwMode="auto">
              <a:xfrm>
                <a:off x="1582" y="1876"/>
                <a:ext cx="264" cy="17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600" b="0" i="0" u="none" strike="noStrike" cap="none" normalizeH="0" baseline="0" dirty="0">
                    <a:ln>
                      <a:noFill/>
                    </a:ln>
                    <a:solidFill>
                      <a:srgbClr val="000000"/>
                    </a:solidFill>
                    <a:effectLst/>
                    <a:latin typeface="Arial" pitchFamily="34" charset="0"/>
                    <a:ea typeface="ＭＳ Ｐゴシック" pitchFamily="50" charset="-128"/>
                  </a:rPr>
                  <a:t>229</a:t>
                </a:r>
                <a:endParaRPr kumimoji="1" lang="ja-JP" altLang="ja-JP" sz="1800" b="0" i="0" u="none" strike="noStrike" cap="none" normalizeH="0" baseline="0" dirty="0">
                  <a:ln>
                    <a:noFill/>
                  </a:ln>
                  <a:solidFill>
                    <a:schemeClr val="tx1"/>
                  </a:solidFill>
                  <a:effectLst/>
                  <a:latin typeface="Arial" pitchFamily="34" charset="0"/>
                  <a:ea typeface="ＭＳ Ｐゴシック" pitchFamily="50" charset="-128"/>
                </a:endParaRPr>
              </a:p>
            </p:txBody>
          </p:sp>
          <p:sp>
            <p:nvSpPr>
              <p:cNvPr id="1097" name="Rectangle 73"/>
              <p:cNvSpPr>
                <a:spLocks noChangeArrowheads="1"/>
              </p:cNvSpPr>
              <p:nvPr/>
            </p:nvSpPr>
            <p:spPr bwMode="auto">
              <a:xfrm>
                <a:off x="2118" y="1876"/>
                <a:ext cx="264" cy="17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600" b="0" i="0" u="none" strike="noStrike" cap="none" normalizeH="0" baseline="0" dirty="0">
                    <a:ln>
                      <a:noFill/>
                    </a:ln>
                    <a:solidFill>
                      <a:srgbClr val="000000"/>
                    </a:solidFill>
                    <a:effectLst/>
                    <a:latin typeface="Arial" pitchFamily="34" charset="0"/>
                    <a:ea typeface="ＭＳ Ｐゴシック" pitchFamily="50" charset="-128"/>
                  </a:rPr>
                  <a:t>206</a:t>
                </a:r>
                <a:endParaRPr kumimoji="1" lang="ja-JP" altLang="ja-JP" sz="1800" b="0" i="0" u="none" strike="noStrike" cap="none" normalizeH="0" baseline="0" dirty="0">
                  <a:ln>
                    <a:noFill/>
                  </a:ln>
                  <a:solidFill>
                    <a:schemeClr val="tx1"/>
                  </a:solidFill>
                  <a:effectLst/>
                  <a:latin typeface="Arial" pitchFamily="34" charset="0"/>
                  <a:ea typeface="ＭＳ Ｐゴシック" pitchFamily="50" charset="-128"/>
                </a:endParaRPr>
              </a:p>
            </p:txBody>
          </p:sp>
          <p:sp>
            <p:nvSpPr>
              <p:cNvPr id="1098" name="Rectangle 74"/>
              <p:cNvSpPr>
                <a:spLocks noChangeArrowheads="1"/>
              </p:cNvSpPr>
              <p:nvPr/>
            </p:nvSpPr>
            <p:spPr bwMode="auto">
              <a:xfrm>
                <a:off x="2655" y="1876"/>
                <a:ext cx="264" cy="17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600" b="0" i="0" u="none" strike="noStrike" cap="none" normalizeH="0" baseline="0" dirty="0">
                    <a:ln>
                      <a:noFill/>
                    </a:ln>
                    <a:solidFill>
                      <a:srgbClr val="000000"/>
                    </a:solidFill>
                    <a:effectLst/>
                    <a:latin typeface="Arial" pitchFamily="34" charset="0"/>
                    <a:ea typeface="ＭＳ Ｐゴシック" pitchFamily="50" charset="-128"/>
                  </a:rPr>
                  <a:t>125</a:t>
                </a:r>
                <a:endParaRPr kumimoji="1" lang="ja-JP" altLang="ja-JP" sz="1800" b="0" i="0" u="none" strike="noStrike" cap="none" normalizeH="0" baseline="0" dirty="0">
                  <a:ln>
                    <a:noFill/>
                  </a:ln>
                  <a:solidFill>
                    <a:schemeClr val="tx1"/>
                  </a:solidFill>
                  <a:effectLst/>
                  <a:latin typeface="Arial" pitchFamily="34" charset="0"/>
                  <a:ea typeface="ＭＳ Ｐゴシック" pitchFamily="50" charset="-128"/>
                </a:endParaRPr>
              </a:p>
            </p:txBody>
          </p:sp>
          <p:sp>
            <p:nvSpPr>
              <p:cNvPr id="1099" name="Rectangle 75"/>
              <p:cNvSpPr>
                <a:spLocks noChangeArrowheads="1"/>
              </p:cNvSpPr>
              <p:nvPr/>
            </p:nvSpPr>
            <p:spPr bwMode="auto">
              <a:xfrm>
                <a:off x="3192" y="1876"/>
                <a:ext cx="264" cy="17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600" b="0" i="0" u="none" strike="noStrike" cap="none" normalizeH="0" baseline="0" dirty="0">
                    <a:ln>
                      <a:noFill/>
                    </a:ln>
                    <a:solidFill>
                      <a:srgbClr val="000000"/>
                    </a:solidFill>
                    <a:effectLst/>
                    <a:latin typeface="Arial" pitchFamily="34" charset="0"/>
                    <a:ea typeface="ＭＳ Ｐゴシック" pitchFamily="50" charset="-128"/>
                  </a:rPr>
                  <a:t>176</a:t>
                </a:r>
                <a:endParaRPr kumimoji="1" lang="ja-JP" altLang="ja-JP" sz="1800" b="0" i="0" u="none" strike="noStrike" cap="none" normalizeH="0" baseline="0" dirty="0">
                  <a:ln>
                    <a:noFill/>
                  </a:ln>
                  <a:solidFill>
                    <a:schemeClr val="tx1"/>
                  </a:solidFill>
                  <a:effectLst/>
                  <a:latin typeface="Arial" pitchFamily="34" charset="0"/>
                  <a:ea typeface="ＭＳ Ｐゴシック" pitchFamily="50" charset="-128"/>
                </a:endParaRPr>
              </a:p>
            </p:txBody>
          </p:sp>
          <p:sp>
            <p:nvSpPr>
              <p:cNvPr id="1100" name="Rectangle 76"/>
              <p:cNvSpPr>
                <a:spLocks noChangeArrowheads="1"/>
              </p:cNvSpPr>
              <p:nvPr/>
            </p:nvSpPr>
            <p:spPr bwMode="auto">
              <a:xfrm>
                <a:off x="3728" y="1876"/>
                <a:ext cx="264" cy="17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600" b="0" i="0" u="none" strike="noStrike" cap="none" normalizeH="0" baseline="0" dirty="0">
                    <a:ln>
                      <a:noFill/>
                    </a:ln>
                    <a:solidFill>
                      <a:srgbClr val="000000"/>
                    </a:solidFill>
                    <a:effectLst/>
                    <a:latin typeface="Arial" pitchFamily="34" charset="0"/>
                    <a:ea typeface="ＭＳ Ｐゴシック" pitchFamily="50" charset="-128"/>
                  </a:rPr>
                  <a:t>109</a:t>
                </a:r>
                <a:endParaRPr kumimoji="1" lang="ja-JP" altLang="ja-JP" sz="1800" b="0" i="0" u="none" strike="noStrike" cap="none" normalizeH="0" baseline="0" dirty="0">
                  <a:ln>
                    <a:noFill/>
                  </a:ln>
                  <a:solidFill>
                    <a:schemeClr val="tx1"/>
                  </a:solidFill>
                  <a:effectLst/>
                  <a:latin typeface="Arial" pitchFamily="34" charset="0"/>
                  <a:ea typeface="ＭＳ Ｐゴシック" pitchFamily="50" charset="-128"/>
                </a:endParaRPr>
              </a:p>
            </p:txBody>
          </p:sp>
          <p:sp>
            <p:nvSpPr>
              <p:cNvPr id="1101" name="Rectangle 77"/>
              <p:cNvSpPr>
                <a:spLocks noChangeArrowheads="1"/>
              </p:cNvSpPr>
              <p:nvPr/>
            </p:nvSpPr>
            <p:spPr bwMode="auto">
              <a:xfrm>
                <a:off x="4331" y="1876"/>
                <a:ext cx="198" cy="17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600" b="0" i="0" u="none" strike="noStrike" cap="none" normalizeH="0" baseline="0" dirty="0">
                    <a:ln>
                      <a:noFill/>
                    </a:ln>
                    <a:solidFill>
                      <a:srgbClr val="000000"/>
                    </a:solidFill>
                    <a:effectLst/>
                    <a:latin typeface="Arial" pitchFamily="34" charset="0"/>
                    <a:ea typeface="ＭＳ Ｐゴシック" pitchFamily="50" charset="-128"/>
                  </a:rPr>
                  <a:t>46</a:t>
                </a:r>
                <a:endParaRPr kumimoji="1" lang="ja-JP" altLang="ja-JP" sz="1800" b="0" i="0" u="none" strike="noStrike" cap="none" normalizeH="0" baseline="0" dirty="0">
                  <a:ln>
                    <a:noFill/>
                  </a:ln>
                  <a:solidFill>
                    <a:schemeClr val="tx1"/>
                  </a:solidFill>
                  <a:effectLst/>
                  <a:latin typeface="Arial" pitchFamily="34" charset="0"/>
                  <a:ea typeface="ＭＳ Ｐゴシック" pitchFamily="50" charset="-128"/>
                </a:endParaRPr>
              </a:p>
            </p:txBody>
          </p:sp>
          <p:sp>
            <p:nvSpPr>
              <p:cNvPr id="1102" name="Rectangle 78"/>
              <p:cNvSpPr>
                <a:spLocks noChangeArrowheads="1"/>
              </p:cNvSpPr>
              <p:nvPr/>
            </p:nvSpPr>
            <p:spPr bwMode="auto">
              <a:xfrm>
                <a:off x="4868" y="1876"/>
                <a:ext cx="198" cy="17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600" b="0" i="0" u="none" strike="noStrike" cap="none" normalizeH="0" baseline="0" dirty="0">
                    <a:ln>
                      <a:noFill/>
                    </a:ln>
                    <a:solidFill>
                      <a:srgbClr val="000000"/>
                    </a:solidFill>
                    <a:effectLst/>
                    <a:latin typeface="Arial" pitchFamily="34" charset="0"/>
                    <a:ea typeface="ＭＳ Ｐゴシック" pitchFamily="50" charset="-128"/>
                  </a:rPr>
                  <a:t>39</a:t>
                </a:r>
                <a:endParaRPr kumimoji="1" lang="ja-JP" altLang="ja-JP" sz="1800" b="0" i="0" u="none" strike="noStrike" cap="none" normalizeH="0" baseline="0" dirty="0">
                  <a:ln>
                    <a:noFill/>
                  </a:ln>
                  <a:solidFill>
                    <a:schemeClr val="tx1"/>
                  </a:solidFill>
                  <a:effectLst/>
                  <a:latin typeface="Arial" pitchFamily="34" charset="0"/>
                  <a:ea typeface="ＭＳ Ｐゴシック" pitchFamily="50" charset="-128"/>
                </a:endParaRPr>
              </a:p>
            </p:txBody>
          </p:sp>
          <p:sp>
            <p:nvSpPr>
              <p:cNvPr id="1103" name="Rectangle 79"/>
              <p:cNvSpPr>
                <a:spLocks noChangeArrowheads="1"/>
              </p:cNvSpPr>
              <p:nvPr/>
            </p:nvSpPr>
            <p:spPr bwMode="auto">
              <a:xfrm>
                <a:off x="816" y="2022"/>
                <a:ext cx="495" cy="17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600" b="0" i="0" u="none" strike="noStrike" cap="none" normalizeH="0" baseline="0" dirty="0">
                    <a:ln>
                      <a:noFill/>
                    </a:ln>
                    <a:solidFill>
                      <a:srgbClr val="000000"/>
                    </a:solidFill>
                    <a:effectLst/>
                    <a:latin typeface="Arial" pitchFamily="34" charset="0"/>
                    <a:ea typeface="ＭＳ Ｐゴシック" pitchFamily="50" charset="-128"/>
                  </a:rPr>
                  <a:t>(29.7%)</a:t>
                </a:r>
                <a:endParaRPr kumimoji="1" lang="ja-JP" altLang="ja-JP" sz="1800" b="0" i="0" u="none" strike="noStrike" cap="none" normalizeH="0" baseline="0" dirty="0">
                  <a:ln>
                    <a:noFill/>
                  </a:ln>
                  <a:solidFill>
                    <a:schemeClr val="tx1"/>
                  </a:solidFill>
                  <a:effectLst/>
                  <a:latin typeface="Arial" pitchFamily="34" charset="0"/>
                  <a:ea typeface="ＭＳ Ｐゴシック" pitchFamily="50" charset="-128"/>
                </a:endParaRPr>
              </a:p>
            </p:txBody>
          </p:sp>
          <p:sp>
            <p:nvSpPr>
              <p:cNvPr id="1104" name="Rectangle 80"/>
              <p:cNvSpPr>
                <a:spLocks noChangeArrowheads="1"/>
              </p:cNvSpPr>
              <p:nvPr/>
            </p:nvSpPr>
            <p:spPr bwMode="auto">
              <a:xfrm>
                <a:off x="1353" y="2022"/>
                <a:ext cx="495" cy="17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600" b="0" i="0" u="none" strike="noStrike" cap="none" normalizeH="0" baseline="0" dirty="0">
                    <a:ln>
                      <a:noFill/>
                    </a:ln>
                    <a:solidFill>
                      <a:srgbClr val="000000"/>
                    </a:solidFill>
                    <a:effectLst/>
                    <a:latin typeface="Arial" pitchFamily="34" charset="0"/>
                    <a:ea typeface="ＭＳ Ｐゴシック" pitchFamily="50" charset="-128"/>
                  </a:rPr>
                  <a:t>(17.3%)</a:t>
                </a:r>
                <a:endParaRPr kumimoji="1" lang="ja-JP" altLang="ja-JP" sz="1800" b="0" i="0" u="none" strike="noStrike" cap="none" normalizeH="0" baseline="0" dirty="0">
                  <a:ln>
                    <a:noFill/>
                  </a:ln>
                  <a:solidFill>
                    <a:schemeClr val="tx1"/>
                  </a:solidFill>
                  <a:effectLst/>
                  <a:latin typeface="Arial" pitchFamily="34" charset="0"/>
                  <a:ea typeface="ＭＳ Ｐゴシック" pitchFamily="50" charset="-128"/>
                </a:endParaRPr>
              </a:p>
            </p:txBody>
          </p:sp>
          <p:sp>
            <p:nvSpPr>
              <p:cNvPr id="1105" name="Rectangle 81"/>
              <p:cNvSpPr>
                <a:spLocks noChangeArrowheads="1"/>
              </p:cNvSpPr>
              <p:nvPr/>
            </p:nvSpPr>
            <p:spPr bwMode="auto">
              <a:xfrm>
                <a:off x="1889" y="2022"/>
                <a:ext cx="495" cy="17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600" b="0" i="0" u="none" strike="noStrike" cap="none" normalizeH="0" baseline="0" dirty="0">
                    <a:ln>
                      <a:noFill/>
                    </a:ln>
                    <a:solidFill>
                      <a:srgbClr val="000000"/>
                    </a:solidFill>
                    <a:effectLst/>
                    <a:latin typeface="Arial" pitchFamily="34" charset="0"/>
                    <a:ea typeface="ＭＳ Ｐゴシック" pitchFamily="50" charset="-128"/>
                  </a:rPr>
                  <a:t>(15.6%)</a:t>
                </a:r>
                <a:endParaRPr kumimoji="1" lang="ja-JP" altLang="ja-JP" sz="1800" b="0" i="0" u="none" strike="noStrike" cap="none" normalizeH="0" baseline="0" dirty="0">
                  <a:ln>
                    <a:noFill/>
                  </a:ln>
                  <a:solidFill>
                    <a:schemeClr val="tx1"/>
                  </a:solidFill>
                  <a:effectLst/>
                  <a:latin typeface="Arial" pitchFamily="34" charset="0"/>
                  <a:ea typeface="ＭＳ Ｐゴシック" pitchFamily="50" charset="-128"/>
                </a:endParaRPr>
              </a:p>
            </p:txBody>
          </p:sp>
          <p:sp>
            <p:nvSpPr>
              <p:cNvPr id="1106" name="Rectangle 82"/>
              <p:cNvSpPr>
                <a:spLocks noChangeArrowheads="1"/>
              </p:cNvSpPr>
              <p:nvPr/>
            </p:nvSpPr>
            <p:spPr bwMode="auto">
              <a:xfrm>
                <a:off x="2492" y="2022"/>
                <a:ext cx="429" cy="17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600" b="0" i="0" u="none" strike="noStrike" cap="none" normalizeH="0" baseline="0" dirty="0">
                    <a:ln>
                      <a:noFill/>
                    </a:ln>
                    <a:solidFill>
                      <a:srgbClr val="000000"/>
                    </a:solidFill>
                    <a:effectLst/>
                    <a:latin typeface="Arial" pitchFamily="34" charset="0"/>
                    <a:ea typeface="ＭＳ Ｐゴシック" pitchFamily="50" charset="-128"/>
                  </a:rPr>
                  <a:t>(9.4%)</a:t>
                </a:r>
                <a:endParaRPr kumimoji="1" lang="ja-JP" altLang="ja-JP" sz="1800" b="0" i="0" u="none" strike="noStrike" cap="none" normalizeH="0" baseline="0" dirty="0">
                  <a:ln>
                    <a:noFill/>
                  </a:ln>
                  <a:solidFill>
                    <a:schemeClr val="tx1"/>
                  </a:solidFill>
                  <a:effectLst/>
                  <a:latin typeface="Arial" pitchFamily="34" charset="0"/>
                  <a:ea typeface="ＭＳ Ｐゴシック" pitchFamily="50" charset="-128"/>
                </a:endParaRPr>
              </a:p>
            </p:txBody>
          </p:sp>
          <p:sp>
            <p:nvSpPr>
              <p:cNvPr id="1107" name="Rectangle 83"/>
              <p:cNvSpPr>
                <a:spLocks noChangeArrowheads="1"/>
              </p:cNvSpPr>
              <p:nvPr/>
            </p:nvSpPr>
            <p:spPr bwMode="auto">
              <a:xfrm>
                <a:off x="2963" y="2022"/>
                <a:ext cx="495" cy="17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600" b="0" i="0" u="none" strike="noStrike" cap="none" normalizeH="0" baseline="0" dirty="0">
                    <a:ln>
                      <a:noFill/>
                    </a:ln>
                    <a:solidFill>
                      <a:srgbClr val="000000"/>
                    </a:solidFill>
                    <a:effectLst/>
                    <a:latin typeface="Arial" pitchFamily="34" charset="0"/>
                    <a:ea typeface="ＭＳ Ｐゴシック" pitchFamily="50" charset="-128"/>
                  </a:rPr>
                  <a:t>(13.3%)</a:t>
                </a:r>
                <a:endParaRPr kumimoji="1" lang="ja-JP" altLang="ja-JP" sz="1800" b="0" i="0" u="none" strike="noStrike" cap="none" normalizeH="0" baseline="0" dirty="0">
                  <a:ln>
                    <a:noFill/>
                  </a:ln>
                  <a:solidFill>
                    <a:schemeClr val="tx1"/>
                  </a:solidFill>
                  <a:effectLst/>
                  <a:latin typeface="Arial" pitchFamily="34" charset="0"/>
                  <a:ea typeface="ＭＳ Ｐゴシック" pitchFamily="50" charset="-128"/>
                </a:endParaRPr>
              </a:p>
            </p:txBody>
          </p:sp>
          <p:sp>
            <p:nvSpPr>
              <p:cNvPr id="1108" name="Rectangle 84"/>
              <p:cNvSpPr>
                <a:spLocks noChangeArrowheads="1"/>
              </p:cNvSpPr>
              <p:nvPr/>
            </p:nvSpPr>
            <p:spPr bwMode="auto">
              <a:xfrm>
                <a:off x="3566" y="2022"/>
                <a:ext cx="429" cy="17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600" b="0" i="0" u="none" strike="noStrike" cap="none" normalizeH="0" baseline="0" dirty="0">
                    <a:ln>
                      <a:noFill/>
                    </a:ln>
                    <a:solidFill>
                      <a:srgbClr val="000000"/>
                    </a:solidFill>
                    <a:effectLst/>
                    <a:latin typeface="Arial" pitchFamily="34" charset="0"/>
                    <a:ea typeface="ＭＳ Ｐゴシック" pitchFamily="50" charset="-128"/>
                  </a:rPr>
                  <a:t>(8.2%)</a:t>
                </a:r>
                <a:endParaRPr kumimoji="1" lang="ja-JP" altLang="ja-JP" sz="1800" b="0" i="0" u="none" strike="noStrike" cap="none" normalizeH="0" baseline="0" dirty="0">
                  <a:ln>
                    <a:noFill/>
                  </a:ln>
                  <a:solidFill>
                    <a:schemeClr val="tx1"/>
                  </a:solidFill>
                  <a:effectLst/>
                  <a:latin typeface="Arial" pitchFamily="34" charset="0"/>
                  <a:ea typeface="ＭＳ Ｐゴシック" pitchFamily="50" charset="-128"/>
                </a:endParaRPr>
              </a:p>
            </p:txBody>
          </p:sp>
          <p:sp>
            <p:nvSpPr>
              <p:cNvPr id="1109" name="Rectangle 85"/>
              <p:cNvSpPr>
                <a:spLocks noChangeArrowheads="1"/>
              </p:cNvSpPr>
              <p:nvPr/>
            </p:nvSpPr>
            <p:spPr bwMode="auto">
              <a:xfrm>
                <a:off x="4102" y="2022"/>
                <a:ext cx="429" cy="17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600" b="0" i="0" u="none" strike="noStrike" cap="none" normalizeH="0" baseline="0" dirty="0">
                    <a:ln>
                      <a:noFill/>
                    </a:ln>
                    <a:solidFill>
                      <a:srgbClr val="000000"/>
                    </a:solidFill>
                    <a:effectLst/>
                    <a:latin typeface="Arial" pitchFamily="34" charset="0"/>
                    <a:ea typeface="ＭＳ Ｐゴシック" pitchFamily="50" charset="-128"/>
                  </a:rPr>
                  <a:t>(3.5%)</a:t>
                </a:r>
                <a:endParaRPr kumimoji="1" lang="ja-JP" altLang="ja-JP" sz="1800" b="0" i="0" u="none" strike="noStrike" cap="none" normalizeH="0" baseline="0" dirty="0">
                  <a:ln>
                    <a:noFill/>
                  </a:ln>
                  <a:solidFill>
                    <a:schemeClr val="tx1"/>
                  </a:solidFill>
                  <a:effectLst/>
                  <a:latin typeface="Arial" pitchFamily="34" charset="0"/>
                  <a:ea typeface="ＭＳ Ｐゴシック" pitchFamily="50" charset="-128"/>
                </a:endParaRPr>
              </a:p>
            </p:txBody>
          </p:sp>
          <p:sp>
            <p:nvSpPr>
              <p:cNvPr id="1110" name="Rectangle 86"/>
              <p:cNvSpPr>
                <a:spLocks noChangeArrowheads="1"/>
              </p:cNvSpPr>
              <p:nvPr/>
            </p:nvSpPr>
            <p:spPr bwMode="auto">
              <a:xfrm>
                <a:off x="4639" y="2022"/>
                <a:ext cx="429" cy="17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600" b="0" i="0" u="none" strike="noStrike" cap="none" normalizeH="0" baseline="0" dirty="0">
                    <a:ln>
                      <a:noFill/>
                    </a:ln>
                    <a:solidFill>
                      <a:srgbClr val="000000"/>
                    </a:solidFill>
                    <a:effectLst/>
                    <a:latin typeface="Arial" pitchFamily="34" charset="0"/>
                    <a:ea typeface="ＭＳ Ｐゴシック" pitchFamily="50" charset="-128"/>
                  </a:rPr>
                  <a:t>(2.9%)</a:t>
                </a:r>
                <a:endParaRPr kumimoji="1" lang="ja-JP" altLang="ja-JP" sz="1800" b="0" i="0" u="none" strike="noStrike" cap="none" normalizeH="0" baseline="0" dirty="0">
                  <a:ln>
                    <a:noFill/>
                  </a:ln>
                  <a:solidFill>
                    <a:schemeClr val="tx1"/>
                  </a:solidFill>
                  <a:effectLst/>
                  <a:latin typeface="Arial" pitchFamily="34" charset="0"/>
                  <a:ea typeface="ＭＳ Ｐゴシック" pitchFamily="50" charset="-128"/>
                </a:endParaRPr>
              </a:p>
            </p:txBody>
          </p:sp>
          <p:sp>
            <p:nvSpPr>
              <p:cNvPr id="1111" name="Rectangle 87"/>
              <p:cNvSpPr>
                <a:spLocks noChangeArrowheads="1"/>
              </p:cNvSpPr>
              <p:nvPr/>
            </p:nvSpPr>
            <p:spPr bwMode="auto">
              <a:xfrm>
                <a:off x="233" y="1903"/>
                <a:ext cx="468" cy="26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r>
                  <a:rPr lang="en-US" altLang="ja-JP" sz="900" dirty="0"/>
                  <a:t>No. of vehicles</a:t>
                </a:r>
              </a:p>
              <a:p>
                <a:r>
                  <a:rPr lang="en-US" altLang="ja-JP" sz="900" dirty="0"/>
                  <a:t>involved in</a:t>
                </a:r>
              </a:p>
              <a:p>
                <a:r>
                  <a:rPr lang="en-US" altLang="ja-JP" sz="900" dirty="0"/>
                  <a:t>accidents</a:t>
                </a:r>
                <a:endParaRPr kumimoji="1" lang="ja-JP" sz="900" b="0" i="0" u="none" strike="noStrike" cap="none" normalizeH="0" baseline="0" dirty="0">
                  <a:ln>
                    <a:noFill/>
                  </a:ln>
                  <a:solidFill>
                    <a:schemeClr val="tx1"/>
                  </a:solidFill>
                  <a:effectLst/>
                  <a:latin typeface="Arial" pitchFamily="34" charset="0"/>
                  <a:ea typeface="ＭＳ Ｐゴシック" pitchFamily="50" charset="-128"/>
                </a:endParaRPr>
              </a:p>
            </p:txBody>
          </p:sp>
          <p:sp>
            <p:nvSpPr>
              <p:cNvPr id="1112" name="Line 88"/>
              <p:cNvSpPr>
                <a:spLocks noChangeShapeType="1"/>
              </p:cNvSpPr>
              <p:nvPr/>
            </p:nvSpPr>
            <p:spPr bwMode="auto">
              <a:xfrm flipV="1">
                <a:off x="204" y="1705"/>
                <a:ext cx="1" cy="1"/>
              </a:xfrm>
              <a:prstGeom prst="line">
                <a:avLst/>
              </a:prstGeom>
              <a:noFill/>
              <a:ln w="0">
                <a:solidFill>
                  <a:srgbClr val="D0D7E5"/>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113" name="Rectangle 89"/>
              <p:cNvSpPr>
                <a:spLocks noChangeArrowheads="1"/>
              </p:cNvSpPr>
              <p:nvPr/>
            </p:nvSpPr>
            <p:spPr bwMode="auto">
              <a:xfrm>
                <a:off x="204" y="1697"/>
                <a:ext cx="8" cy="8"/>
              </a:xfrm>
              <a:prstGeom prst="rect">
                <a:avLst/>
              </a:prstGeom>
              <a:solidFill>
                <a:srgbClr val="D0D7E5"/>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114" name="Line 90"/>
              <p:cNvSpPr>
                <a:spLocks noChangeShapeType="1"/>
              </p:cNvSpPr>
              <p:nvPr/>
            </p:nvSpPr>
            <p:spPr bwMode="auto">
              <a:xfrm flipV="1">
                <a:off x="741" y="1705"/>
                <a:ext cx="1" cy="1"/>
              </a:xfrm>
              <a:prstGeom prst="line">
                <a:avLst/>
              </a:prstGeom>
              <a:noFill/>
              <a:ln w="0">
                <a:solidFill>
                  <a:srgbClr val="D0D7E5"/>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115" name="Rectangle 91"/>
              <p:cNvSpPr>
                <a:spLocks noChangeArrowheads="1"/>
              </p:cNvSpPr>
              <p:nvPr/>
            </p:nvSpPr>
            <p:spPr bwMode="auto">
              <a:xfrm>
                <a:off x="741" y="1697"/>
                <a:ext cx="8" cy="8"/>
              </a:xfrm>
              <a:prstGeom prst="rect">
                <a:avLst/>
              </a:prstGeom>
              <a:solidFill>
                <a:srgbClr val="D0D7E5"/>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116" name="Line 92"/>
              <p:cNvSpPr>
                <a:spLocks noChangeShapeType="1"/>
              </p:cNvSpPr>
              <p:nvPr/>
            </p:nvSpPr>
            <p:spPr bwMode="auto">
              <a:xfrm flipV="1">
                <a:off x="1277" y="1705"/>
                <a:ext cx="1" cy="1"/>
              </a:xfrm>
              <a:prstGeom prst="line">
                <a:avLst/>
              </a:prstGeom>
              <a:noFill/>
              <a:ln w="0">
                <a:solidFill>
                  <a:srgbClr val="D0D7E5"/>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117" name="Rectangle 93"/>
              <p:cNvSpPr>
                <a:spLocks noChangeArrowheads="1"/>
              </p:cNvSpPr>
              <p:nvPr/>
            </p:nvSpPr>
            <p:spPr bwMode="auto">
              <a:xfrm>
                <a:off x="1277" y="1697"/>
                <a:ext cx="9" cy="8"/>
              </a:xfrm>
              <a:prstGeom prst="rect">
                <a:avLst/>
              </a:prstGeom>
              <a:solidFill>
                <a:srgbClr val="D0D7E5"/>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118" name="Line 94"/>
              <p:cNvSpPr>
                <a:spLocks noChangeShapeType="1"/>
              </p:cNvSpPr>
              <p:nvPr/>
            </p:nvSpPr>
            <p:spPr bwMode="auto">
              <a:xfrm flipV="1">
                <a:off x="1814" y="1705"/>
                <a:ext cx="1" cy="1"/>
              </a:xfrm>
              <a:prstGeom prst="line">
                <a:avLst/>
              </a:prstGeom>
              <a:noFill/>
              <a:ln w="0">
                <a:solidFill>
                  <a:srgbClr val="D0D7E5"/>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119" name="Rectangle 95"/>
              <p:cNvSpPr>
                <a:spLocks noChangeArrowheads="1"/>
              </p:cNvSpPr>
              <p:nvPr/>
            </p:nvSpPr>
            <p:spPr bwMode="auto">
              <a:xfrm>
                <a:off x="1814" y="1697"/>
                <a:ext cx="8" cy="8"/>
              </a:xfrm>
              <a:prstGeom prst="rect">
                <a:avLst/>
              </a:prstGeom>
              <a:solidFill>
                <a:srgbClr val="D0D7E5"/>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120" name="Line 96"/>
              <p:cNvSpPr>
                <a:spLocks noChangeShapeType="1"/>
              </p:cNvSpPr>
              <p:nvPr/>
            </p:nvSpPr>
            <p:spPr bwMode="auto">
              <a:xfrm flipV="1">
                <a:off x="2351" y="1705"/>
                <a:ext cx="1" cy="1"/>
              </a:xfrm>
              <a:prstGeom prst="line">
                <a:avLst/>
              </a:prstGeom>
              <a:noFill/>
              <a:ln w="0">
                <a:solidFill>
                  <a:srgbClr val="D0D7E5"/>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121" name="Rectangle 97"/>
              <p:cNvSpPr>
                <a:spLocks noChangeArrowheads="1"/>
              </p:cNvSpPr>
              <p:nvPr/>
            </p:nvSpPr>
            <p:spPr bwMode="auto">
              <a:xfrm>
                <a:off x="2351" y="1697"/>
                <a:ext cx="8" cy="8"/>
              </a:xfrm>
              <a:prstGeom prst="rect">
                <a:avLst/>
              </a:prstGeom>
              <a:solidFill>
                <a:srgbClr val="D0D7E5"/>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122" name="Line 98"/>
              <p:cNvSpPr>
                <a:spLocks noChangeShapeType="1"/>
              </p:cNvSpPr>
              <p:nvPr/>
            </p:nvSpPr>
            <p:spPr bwMode="auto">
              <a:xfrm flipV="1">
                <a:off x="2888" y="1705"/>
                <a:ext cx="1" cy="1"/>
              </a:xfrm>
              <a:prstGeom prst="line">
                <a:avLst/>
              </a:prstGeom>
              <a:noFill/>
              <a:ln w="0">
                <a:solidFill>
                  <a:srgbClr val="D0D7E5"/>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123" name="Rectangle 99"/>
              <p:cNvSpPr>
                <a:spLocks noChangeArrowheads="1"/>
              </p:cNvSpPr>
              <p:nvPr/>
            </p:nvSpPr>
            <p:spPr bwMode="auto">
              <a:xfrm>
                <a:off x="2888" y="1697"/>
                <a:ext cx="8" cy="8"/>
              </a:xfrm>
              <a:prstGeom prst="rect">
                <a:avLst/>
              </a:prstGeom>
              <a:solidFill>
                <a:srgbClr val="D0D7E5"/>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124" name="Line 100"/>
              <p:cNvSpPr>
                <a:spLocks noChangeShapeType="1"/>
              </p:cNvSpPr>
              <p:nvPr/>
            </p:nvSpPr>
            <p:spPr bwMode="auto">
              <a:xfrm flipV="1">
                <a:off x="3424" y="1705"/>
                <a:ext cx="1" cy="1"/>
              </a:xfrm>
              <a:prstGeom prst="line">
                <a:avLst/>
              </a:prstGeom>
              <a:noFill/>
              <a:ln w="0">
                <a:solidFill>
                  <a:srgbClr val="D0D7E5"/>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125" name="Rectangle 101"/>
              <p:cNvSpPr>
                <a:spLocks noChangeArrowheads="1"/>
              </p:cNvSpPr>
              <p:nvPr/>
            </p:nvSpPr>
            <p:spPr bwMode="auto">
              <a:xfrm>
                <a:off x="3424" y="1697"/>
                <a:ext cx="9" cy="8"/>
              </a:xfrm>
              <a:prstGeom prst="rect">
                <a:avLst/>
              </a:prstGeom>
              <a:solidFill>
                <a:srgbClr val="D0D7E5"/>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126" name="Line 102"/>
              <p:cNvSpPr>
                <a:spLocks noChangeShapeType="1"/>
              </p:cNvSpPr>
              <p:nvPr/>
            </p:nvSpPr>
            <p:spPr bwMode="auto">
              <a:xfrm flipV="1">
                <a:off x="3961" y="1705"/>
                <a:ext cx="1" cy="1"/>
              </a:xfrm>
              <a:prstGeom prst="line">
                <a:avLst/>
              </a:prstGeom>
              <a:noFill/>
              <a:ln w="0">
                <a:solidFill>
                  <a:srgbClr val="D0D7E5"/>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127" name="Rectangle 103"/>
              <p:cNvSpPr>
                <a:spLocks noChangeArrowheads="1"/>
              </p:cNvSpPr>
              <p:nvPr/>
            </p:nvSpPr>
            <p:spPr bwMode="auto">
              <a:xfrm>
                <a:off x="3961" y="1697"/>
                <a:ext cx="8" cy="8"/>
              </a:xfrm>
              <a:prstGeom prst="rect">
                <a:avLst/>
              </a:prstGeom>
              <a:solidFill>
                <a:srgbClr val="D0D7E5"/>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128" name="Line 104"/>
              <p:cNvSpPr>
                <a:spLocks noChangeShapeType="1"/>
              </p:cNvSpPr>
              <p:nvPr/>
            </p:nvSpPr>
            <p:spPr bwMode="auto">
              <a:xfrm flipV="1">
                <a:off x="4498" y="1705"/>
                <a:ext cx="1" cy="1"/>
              </a:xfrm>
              <a:prstGeom prst="line">
                <a:avLst/>
              </a:prstGeom>
              <a:noFill/>
              <a:ln w="0">
                <a:solidFill>
                  <a:srgbClr val="D0D7E5"/>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129" name="Rectangle 105"/>
              <p:cNvSpPr>
                <a:spLocks noChangeArrowheads="1"/>
              </p:cNvSpPr>
              <p:nvPr/>
            </p:nvSpPr>
            <p:spPr bwMode="auto">
              <a:xfrm>
                <a:off x="4498" y="1697"/>
                <a:ext cx="8" cy="8"/>
              </a:xfrm>
              <a:prstGeom prst="rect">
                <a:avLst/>
              </a:prstGeom>
              <a:solidFill>
                <a:srgbClr val="D0D7E5"/>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130" name="Rectangle 106"/>
              <p:cNvSpPr>
                <a:spLocks noChangeArrowheads="1"/>
              </p:cNvSpPr>
              <p:nvPr/>
            </p:nvSpPr>
            <p:spPr bwMode="auto">
              <a:xfrm>
                <a:off x="212" y="1697"/>
                <a:ext cx="4831" cy="1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131" name="Line 107"/>
              <p:cNvSpPr>
                <a:spLocks noChangeShapeType="1"/>
              </p:cNvSpPr>
              <p:nvPr/>
            </p:nvSpPr>
            <p:spPr bwMode="auto">
              <a:xfrm flipV="1">
                <a:off x="5035" y="1705"/>
                <a:ext cx="1" cy="1"/>
              </a:xfrm>
              <a:prstGeom prst="line">
                <a:avLst/>
              </a:prstGeom>
              <a:noFill/>
              <a:ln w="0">
                <a:solidFill>
                  <a:srgbClr val="D0D7E5"/>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132" name="Rectangle 108"/>
              <p:cNvSpPr>
                <a:spLocks noChangeArrowheads="1"/>
              </p:cNvSpPr>
              <p:nvPr/>
            </p:nvSpPr>
            <p:spPr bwMode="auto">
              <a:xfrm>
                <a:off x="5035" y="1697"/>
                <a:ext cx="8" cy="8"/>
              </a:xfrm>
              <a:prstGeom prst="rect">
                <a:avLst/>
              </a:prstGeom>
              <a:solidFill>
                <a:srgbClr val="D0D7E5"/>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133" name="Line 109"/>
              <p:cNvSpPr>
                <a:spLocks noChangeShapeType="1"/>
              </p:cNvSpPr>
              <p:nvPr/>
            </p:nvSpPr>
            <p:spPr bwMode="auto">
              <a:xfrm>
                <a:off x="1277" y="1713"/>
                <a:ext cx="1" cy="150"/>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134" name="Rectangle 110"/>
              <p:cNvSpPr>
                <a:spLocks noChangeArrowheads="1"/>
              </p:cNvSpPr>
              <p:nvPr/>
            </p:nvSpPr>
            <p:spPr bwMode="auto">
              <a:xfrm>
                <a:off x="1277" y="1713"/>
                <a:ext cx="9" cy="150"/>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135" name="Line 111"/>
              <p:cNvSpPr>
                <a:spLocks noChangeShapeType="1"/>
              </p:cNvSpPr>
              <p:nvPr/>
            </p:nvSpPr>
            <p:spPr bwMode="auto">
              <a:xfrm>
                <a:off x="1814" y="1713"/>
                <a:ext cx="1" cy="150"/>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136" name="Rectangle 112"/>
              <p:cNvSpPr>
                <a:spLocks noChangeArrowheads="1"/>
              </p:cNvSpPr>
              <p:nvPr/>
            </p:nvSpPr>
            <p:spPr bwMode="auto">
              <a:xfrm>
                <a:off x="1814" y="1713"/>
                <a:ext cx="8" cy="150"/>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137" name="Line 113"/>
              <p:cNvSpPr>
                <a:spLocks noChangeShapeType="1"/>
              </p:cNvSpPr>
              <p:nvPr/>
            </p:nvSpPr>
            <p:spPr bwMode="auto">
              <a:xfrm>
                <a:off x="2351" y="1713"/>
                <a:ext cx="1" cy="150"/>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138" name="Rectangle 114"/>
              <p:cNvSpPr>
                <a:spLocks noChangeArrowheads="1"/>
              </p:cNvSpPr>
              <p:nvPr/>
            </p:nvSpPr>
            <p:spPr bwMode="auto">
              <a:xfrm>
                <a:off x="2351" y="1713"/>
                <a:ext cx="8" cy="150"/>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139" name="Line 115"/>
              <p:cNvSpPr>
                <a:spLocks noChangeShapeType="1"/>
              </p:cNvSpPr>
              <p:nvPr/>
            </p:nvSpPr>
            <p:spPr bwMode="auto">
              <a:xfrm>
                <a:off x="2888" y="1713"/>
                <a:ext cx="1" cy="150"/>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140" name="Rectangle 116"/>
              <p:cNvSpPr>
                <a:spLocks noChangeArrowheads="1"/>
              </p:cNvSpPr>
              <p:nvPr/>
            </p:nvSpPr>
            <p:spPr bwMode="auto">
              <a:xfrm>
                <a:off x="2888" y="1713"/>
                <a:ext cx="8" cy="150"/>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141" name="Line 117"/>
              <p:cNvSpPr>
                <a:spLocks noChangeShapeType="1"/>
              </p:cNvSpPr>
              <p:nvPr/>
            </p:nvSpPr>
            <p:spPr bwMode="auto">
              <a:xfrm>
                <a:off x="3424" y="1713"/>
                <a:ext cx="1" cy="150"/>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142" name="Rectangle 118"/>
              <p:cNvSpPr>
                <a:spLocks noChangeArrowheads="1"/>
              </p:cNvSpPr>
              <p:nvPr/>
            </p:nvSpPr>
            <p:spPr bwMode="auto">
              <a:xfrm>
                <a:off x="3424" y="1713"/>
                <a:ext cx="9" cy="150"/>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143" name="Line 119"/>
              <p:cNvSpPr>
                <a:spLocks noChangeShapeType="1"/>
              </p:cNvSpPr>
              <p:nvPr/>
            </p:nvSpPr>
            <p:spPr bwMode="auto">
              <a:xfrm>
                <a:off x="3961" y="1713"/>
                <a:ext cx="1" cy="150"/>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144" name="Rectangle 120"/>
              <p:cNvSpPr>
                <a:spLocks noChangeArrowheads="1"/>
              </p:cNvSpPr>
              <p:nvPr/>
            </p:nvSpPr>
            <p:spPr bwMode="auto">
              <a:xfrm>
                <a:off x="3961" y="1713"/>
                <a:ext cx="8" cy="150"/>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145" name="Line 121"/>
              <p:cNvSpPr>
                <a:spLocks noChangeShapeType="1"/>
              </p:cNvSpPr>
              <p:nvPr/>
            </p:nvSpPr>
            <p:spPr bwMode="auto">
              <a:xfrm>
                <a:off x="4498" y="1713"/>
                <a:ext cx="1" cy="150"/>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146" name="Rectangle 122"/>
              <p:cNvSpPr>
                <a:spLocks noChangeArrowheads="1"/>
              </p:cNvSpPr>
              <p:nvPr/>
            </p:nvSpPr>
            <p:spPr bwMode="auto">
              <a:xfrm>
                <a:off x="4498" y="1713"/>
                <a:ext cx="8" cy="150"/>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147" name="Rectangle 123"/>
              <p:cNvSpPr>
                <a:spLocks noChangeArrowheads="1"/>
              </p:cNvSpPr>
              <p:nvPr/>
            </p:nvSpPr>
            <p:spPr bwMode="auto">
              <a:xfrm>
                <a:off x="212" y="1863"/>
                <a:ext cx="4831" cy="17"/>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148" name="Line 124"/>
              <p:cNvSpPr>
                <a:spLocks noChangeShapeType="1"/>
              </p:cNvSpPr>
              <p:nvPr/>
            </p:nvSpPr>
            <p:spPr bwMode="auto">
              <a:xfrm>
                <a:off x="749" y="2029"/>
                <a:ext cx="528" cy="1"/>
              </a:xfrm>
              <a:prstGeom prst="line">
                <a:avLst/>
              </a:prstGeom>
              <a:noFill/>
              <a:ln w="0">
                <a:solidFill>
                  <a:srgbClr val="D0D7E5"/>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149" name="Rectangle 125"/>
              <p:cNvSpPr>
                <a:spLocks noChangeArrowheads="1"/>
              </p:cNvSpPr>
              <p:nvPr/>
            </p:nvSpPr>
            <p:spPr bwMode="auto">
              <a:xfrm>
                <a:off x="749" y="2029"/>
                <a:ext cx="528" cy="9"/>
              </a:xfrm>
              <a:prstGeom prst="rect">
                <a:avLst/>
              </a:prstGeom>
              <a:solidFill>
                <a:srgbClr val="D0D7E5"/>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150" name="Line 126"/>
              <p:cNvSpPr>
                <a:spLocks noChangeShapeType="1"/>
              </p:cNvSpPr>
              <p:nvPr/>
            </p:nvSpPr>
            <p:spPr bwMode="auto">
              <a:xfrm>
                <a:off x="1286" y="2029"/>
                <a:ext cx="528" cy="1"/>
              </a:xfrm>
              <a:prstGeom prst="line">
                <a:avLst/>
              </a:prstGeom>
              <a:noFill/>
              <a:ln w="0">
                <a:solidFill>
                  <a:srgbClr val="D0D7E5"/>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151" name="Rectangle 127"/>
              <p:cNvSpPr>
                <a:spLocks noChangeArrowheads="1"/>
              </p:cNvSpPr>
              <p:nvPr/>
            </p:nvSpPr>
            <p:spPr bwMode="auto">
              <a:xfrm>
                <a:off x="1286" y="2029"/>
                <a:ext cx="528" cy="9"/>
              </a:xfrm>
              <a:prstGeom prst="rect">
                <a:avLst/>
              </a:prstGeom>
              <a:solidFill>
                <a:srgbClr val="D0D7E5"/>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152" name="Line 128"/>
              <p:cNvSpPr>
                <a:spLocks noChangeShapeType="1"/>
              </p:cNvSpPr>
              <p:nvPr/>
            </p:nvSpPr>
            <p:spPr bwMode="auto">
              <a:xfrm>
                <a:off x="1822" y="2029"/>
                <a:ext cx="529" cy="1"/>
              </a:xfrm>
              <a:prstGeom prst="line">
                <a:avLst/>
              </a:prstGeom>
              <a:noFill/>
              <a:ln w="0">
                <a:solidFill>
                  <a:srgbClr val="D0D7E5"/>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153" name="Rectangle 129"/>
              <p:cNvSpPr>
                <a:spLocks noChangeArrowheads="1"/>
              </p:cNvSpPr>
              <p:nvPr/>
            </p:nvSpPr>
            <p:spPr bwMode="auto">
              <a:xfrm>
                <a:off x="1822" y="2029"/>
                <a:ext cx="529" cy="9"/>
              </a:xfrm>
              <a:prstGeom prst="rect">
                <a:avLst/>
              </a:prstGeom>
              <a:solidFill>
                <a:srgbClr val="D0D7E5"/>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154" name="Line 130"/>
              <p:cNvSpPr>
                <a:spLocks noChangeShapeType="1"/>
              </p:cNvSpPr>
              <p:nvPr/>
            </p:nvSpPr>
            <p:spPr bwMode="auto">
              <a:xfrm>
                <a:off x="2359" y="2029"/>
                <a:ext cx="529" cy="1"/>
              </a:xfrm>
              <a:prstGeom prst="line">
                <a:avLst/>
              </a:prstGeom>
              <a:noFill/>
              <a:ln w="0">
                <a:solidFill>
                  <a:srgbClr val="D0D7E5"/>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155" name="Rectangle 131"/>
              <p:cNvSpPr>
                <a:spLocks noChangeArrowheads="1"/>
              </p:cNvSpPr>
              <p:nvPr/>
            </p:nvSpPr>
            <p:spPr bwMode="auto">
              <a:xfrm>
                <a:off x="2359" y="2029"/>
                <a:ext cx="529" cy="9"/>
              </a:xfrm>
              <a:prstGeom prst="rect">
                <a:avLst/>
              </a:prstGeom>
              <a:solidFill>
                <a:srgbClr val="D0D7E5"/>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156" name="Line 132"/>
              <p:cNvSpPr>
                <a:spLocks noChangeShapeType="1"/>
              </p:cNvSpPr>
              <p:nvPr/>
            </p:nvSpPr>
            <p:spPr bwMode="auto">
              <a:xfrm>
                <a:off x="2896" y="2029"/>
                <a:ext cx="528" cy="1"/>
              </a:xfrm>
              <a:prstGeom prst="line">
                <a:avLst/>
              </a:prstGeom>
              <a:noFill/>
              <a:ln w="0">
                <a:solidFill>
                  <a:srgbClr val="D0D7E5"/>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157" name="Rectangle 133"/>
              <p:cNvSpPr>
                <a:spLocks noChangeArrowheads="1"/>
              </p:cNvSpPr>
              <p:nvPr/>
            </p:nvSpPr>
            <p:spPr bwMode="auto">
              <a:xfrm>
                <a:off x="2896" y="2029"/>
                <a:ext cx="528" cy="9"/>
              </a:xfrm>
              <a:prstGeom prst="rect">
                <a:avLst/>
              </a:prstGeom>
              <a:solidFill>
                <a:srgbClr val="D0D7E5"/>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158" name="Line 134"/>
              <p:cNvSpPr>
                <a:spLocks noChangeShapeType="1"/>
              </p:cNvSpPr>
              <p:nvPr/>
            </p:nvSpPr>
            <p:spPr bwMode="auto">
              <a:xfrm>
                <a:off x="3433" y="2029"/>
                <a:ext cx="528" cy="1"/>
              </a:xfrm>
              <a:prstGeom prst="line">
                <a:avLst/>
              </a:prstGeom>
              <a:noFill/>
              <a:ln w="0">
                <a:solidFill>
                  <a:srgbClr val="D0D7E5"/>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159" name="Rectangle 135"/>
              <p:cNvSpPr>
                <a:spLocks noChangeArrowheads="1"/>
              </p:cNvSpPr>
              <p:nvPr/>
            </p:nvSpPr>
            <p:spPr bwMode="auto">
              <a:xfrm>
                <a:off x="3433" y="2029"/>
                <a:ext cx="528" cy="9"/>
              </a:xfrm>
              <a:prstGeom prst="rect">
                <a:avLst/>
              </a:prstGeom>
              <a:solidFill>
                <a:srgbClr val="D0D7E5"/>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160" name="Line 136"/>
              <p:cNvSpPr>
                <a:spLocks noChangeShapeType="1"/>
              </p:cNvSpPr>
              <p:nvPr/>
            </p:nvSpPr>
            <p:spPr bwMode="auto">
              <a:xfrm>
                <a:off x="3969" y="2029"/>
                <a:ext cx="529" cy="1"/>
              </a:xfrm>
              <a:prstGeom prst="line">
                <a:avLst/>
              </a:prstGeom>
              <a:noFill/>
              <a:ln w="0">
                <a:solidFill>
                  <a:srgbClr val="D0D7E5"/>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161" name="Rectangle 137"/>
              <p:cNvSpPr>
                <a:spLocks noChangeArrowheads="1"/>
              </p:cNvSpPr>
              <p:nvPr/>
            </p:nvSpPr>
            <p:spPr bwMode="auto">
              <a:xfrm>
                <a:off x="3969" y="2029"/>
                <a:ext cx="529" cy="9"/>
              </a:xfrm>
              <a:prstGeom prst="rect">
                <a:avLst/>
              </a:prstGeom>
              <a:solidFill>
                <a:srgbClr val="D0D7E5"/>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162" name="Line 138"/>
              <p:cNvSpPr>
                <a:spLocks noChangeShapeType="1"/>
              </p:cNvSpPr>
              <p:nvPr/>
            </p:nvSpPr>
            <p:spPr bwMode="auto">
              <a:xfrm>
                <a:off x="4506" y="2029"/>
                <a:ext cx="520" cy="1"/>
              </a:xfrm>
              <a:prstGeom prst="line">
                <a:avLst/>
              </a:prstGeom>
              <a:noFill/>
              <a:ln w="0">
                <a:solidFill>
                  <a:srgbClr val="D0D7E5"/>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163" name="Rectangle 139"/>
              <p:cNvSpPr>
                <a:spLocks noChangeArrowheads="1"/>
              </p:cNvSpPr>
              <p:nvPr/>
            </p:nvSpPr>
            <p:spPr bwMode="auto">
              <a:xfrm>
                <a:off x="4506" y="2029"/>
                <a:ext cx="520" cy="9"/>
              </a:xfrm>
              <a:prstGeom prst="rect">
                <a:avLst/>
              </a:prstGeom>
              <a:solidFill>
                <a:srgbClr val="D0D7E5"/>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164" name="Rectangle 140"/>
              <p:cNvSpPr>
                <a:spLocks noChangeArrowheads="1"/>
              </p:cNvSpPr>
              <p:nvPr/>
            </p:nvSpPr>
            <p:spPr bwMode="auto">
              <a:xfrm>
                <a:off x="196" y="1697"/>
                <a:ext cx="16" cy="507"/>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165" name="Rectangle 141"/>
              <p:cNvSpPr>
                <a:spLocks noChangeArrowheads="1"/>
              </p:cNvSpPr>
              <p:nvPr/>
            </p:nvSpPr>
            <p:spPr bwMode="auto">
              <a:xfrm>
                <a:off x="732" y="1713"/>
                <a:ext cx="17" cy="491"/>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166" name="Line 142"/>
              <p:cNvSpPr>
                <a:spLocks noChangeShapeType="1"/>
              </p:cNvSpPr>
              <p:nvPr/>
            </p:nvSpPr>
            <p:spPr bwMode="auto">
              <a:xfrm>
                <a:off x="1277" y="1880"/>
                <a:ext cx="1" cy="307"/>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167" name="Rectangle 143"/>
              <p:cNvSpPr>
                <a:spLocks noChangeArrowheads="1"/>
              </p:cNvSpPr>
              <p:nvPr/>
            </p:nvSpPr>
            <p:spPr bwMode="auto">
              <a:xfrm>
                <a:off x="1277" y="1880"/>
                <a:ext cx="9" cy="307"/>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168" name="Line 144"/>
              <p:cNvSpPr>
                <a:spLocks noChangeShapeType="1"/>
              </p:cNvSpPr>
              <p:nvPr/>
            </p:nvSpPr>
            <p:spPr bwMode="auto">
              <a:xfrm>
                <a:off x="1814" y="1880"/>
                <a:ext cx="1" cy="307"/>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169" name="Rectangle 145"/>
              <p:cNvSpPr>
                <a:spLocks noChangeArrowheads="1"/>
              </p:cNvSpPr>
              <p:nvPr/>
            </p:nvSpPr>
            <p:spPr bwMode="auto">
              <a:xfrm>
                <a:off x="1814" y="1880"/>
                <a:ext cx="8" cy="307"/>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170" name="Line 146"/>
              <p:cNvSpPr>
                <a:spLocks noChangeShapeType="1"/>
              </p:cNvSpPr>
              <p:nvPr/>
            </p:nvSpPr>
            <p:spPr bwMode="auto">
              <a:xfrm>
                <a:off x="2351" y="1880"/>
                <a:ext cx="1" cy="307"/>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171" name="Rectangle 147"/>
              <p:cNvSpPr>
                <a:spLocks noChangeArrowheads="1"/>
              </p:cNvSpPr>
              <p:nvPr/>
            </p:nvSpPr>
            <p:spPr bwMode="auto">
              <a:xfrm>
                <a:off x="2351" y="1880"/>
                <a:ext cx="8" cy="307"/>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172" name="Line 148"/>
              <p:cNvSpPr>
                <a:spLocks noChangeShapeType="1"/>
              </p:cNvSpPr>
              <p:nvPr/>
            </p:nvSpPr>
            <p:spPr bwMode="auto">
              <a:xfrm>
                <a:off x="2888" y="1880"/>
                <a:ext cx="1" cy="307"/>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173" name="Rectangle 149"/>
              <p:cNvSpPr>
                <a:spLocks noChangeArrowheads="1"/>
              </p:cNvSpPr>
              <p:nvPr/>
            </p:nvSpPr>
            <p:spPr bwMode="auto">
              <a:xfrm>
                <a:off x="2888" y="1880"/>
                <a:ext cx="8" cy="307"/>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174" name="Line 150"/>
              <p:cNvSpPr>
                <a:spLocks noChangeShapeType="1"/>
              </p:cNvSpPr>
              <p:nvPr/>
            </p:nvSpPr>
            <p:spPr bwMode="auto">
              <a:xfrm>
                <a:off x="3424" y="1880"/>
                <a:ext cx="1" cy="307"/>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175" name="Rectangle 151"/>
              <p:cNvSpPr>
                <a:spLocks noChangeArrowheads="1"/>
              </p:cNvSpPr>
              <p:nvPr/>
            </p:nvSpPr>
            <p:spPr bwMode="auto">
              <a:xfrm>
                <a:off x="3424" y="1880"/>
                <a:ext cx="9" cy="307"/>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176" name="Line 152"/>
              <p:cNvSpPr>
                <a:spLocks noChangeShapeType="1"/>
              </p:cNvSpPr>
              <p:nvPr/>
            </p:nvSpPr>
            <p:spPr bwMode="auto">
              <a:xfrm>
                <a:off x="3961" y="1880"/>
                <a:ext cx="1" cy="307"/>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177" name="Rectangle 153"/>
              <p:cNvSpPr>
                <a:spLocks noChangeArrowheads="1"/>
              </p:cNvSpPr>
              <p:nvPr/>
            </p:nvSpPr>
            <p:spPr bwMode="auto">
              <a:xfrm>
                <a:off x="3961" y="1880"/>
                <a:ext cx="8" cy="307"/>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178" name="Line 154"/>
              <p:cNvSpPr>
                <a:spLocks noChangeShapeType="1"/>
              </p:cNvSpPr>
              <p:nvPr/>
            </p:nvSpPr>
            <p:spPr bwMode="auto">
              <a:xfrm>
                <a:off x="4498" y="1880"/>
                <a:ext cx="1" cy="307"/>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179" name="Rectangle 155"/>
              <p:cNvSpPr>
                <a:spLocks noChangeArrowheads="1"/>
              </p:cNvSpPr>
              <p:nvPr/>
            </p:nvSpPr>
            <p:spPr bwMode="auto">
              <a:xfrm>
                <a:off x="4498" y="1880"/>
                <a:ext cx="8" cy="307"/>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180" name="Rectangle 156"/>
              <p:cNvSpPr>
                <a:spLocks noChangeArrowheads="1"/>
              </p:cNvSpPr>
              <p:nvPr/>
            </p:nvSpPr>
            <p:spPr bwMode="auto">
              <a:xfrm>
                <a:off x="212" y="2187"/>
                <a:ext cx="4831" cy="17"/>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181" name="Rectangle 157"/>
              <p:cNvSpPr>
                <a:spLocks noChangeArrowheads="1"/>
              </p:cNvSpPr>
              <p:nvPr/>
            </p:nvSpPr>
            <p:spPr bwMode="auto">
              <a:xfrm>
                <a:off x="5026" y="1713"/>
                <a:ext cx="17" cy="491"/>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182" name="Line 158"/>
              <p:cNvSpPr>
                <a:spLocks noChangeShapeType="1"/>
              </p:cNvSpPr>
              <p:nvPr/>
            </p:nvSpPr>
            <p:spPr bwMode="auto">
              <a:xfrm>
                <a:off x="204" y="2204"/>
                <a:ext cx="1" cy="1"/>
              </a:xfrm>
              <a:prstGeom prst="line">
                <a:avLst/>
              </a:prstGeom>
              <a:noFill/>
              <a:ln w="0">
                <a:solidFill>
                  <a:srgbClr val="D0D7E5"/>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183" name="Rectangle 159"/>
              <p:cNvSpPr>
                <a:spLocks noChangeArrowheads="1"/>
              </p:cNvSpPr>
              <p:nvPr/>
            </p:nvSpPr>
            <p:spPr bwMode="auto">
              <a:xfrm>
                <a:off x="204" y="2204"/>
                <a:ext cx="8" cy="8"/>
              </a:xfrm>
              <a:prstGeom prst="rect">
                <a:avLst/>
              </a:prstGeom>
              <a:solidFill>
                <a:srgbClr val="D0D7E5"/>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184" name="Line 160"/>
              <p:cNvSpPr>
                <a:spLocks noChangeShapeType="1"/>
              </p:cNvSpPr>
              <p:nvPr/>
            </p:nvSpPr>
            <p:spPr bwMode="auto">
              <a:xfrm>
                <a:off x="741" y="2204"/>
                <a:ext cx="1" cy="1"/>
              </a:xfrm>
              <a:prstGeom prst="line">
                <a:avLst/>
              </a:prstGeom>
              <a:noFill/>
              <a:ln w="0">
                <a:solidFill>
                  <a:srgbClr val="D0D7E5"/>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185" name="Rectangle 161"/>
              <p:cNvSpPr>
                <a:spLocks noChangeArrowheads="1"/>
              </p:cNvSpPr>
              <p:nvPr/>
            </p:nvSpPr>
            <p:spPr bwMode="auto">
              <a:xfrm>
                <a:off x="741" y="2204"/>
                <a:ext cx="8" cy="8"/>
              </a:xfrm>
              <a:prstGeom prst="rect">
                <a:avLst/>
              </a:prstGeom>
              <a:solidFill>
                <a:srgbClr val="D0D7E5"/>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186" name="Line 162"/>
              <p:cNvSpPr>
                <a:spLocks noChangeShapeType="1"/>
              </p:cNvSpPr>
              <p:nvPr/>
            </p:nvSpPr>
            <p:spPr bwMode="auto">
              <a:xfrm>
                <a:off x="1277" y="2204"/>
                <a:ext cx="1" cy="1"/>
              </a:xfrm>
              <a:prstGeom prst="line">
                <a:avLst/>
              </a:prstGeom>
              <a:noFill/>
              <a:ln w="0">
                <a:solidFill>
                  <a:srgbClr val="D0D7E5"/>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187" name="Rectangle 163"/>
              <p:cNvSpPr>
                <a:spLocks noChangeArrowheads="1"/>
              </p:cNvSpPr>
              <p:nvPr/>
            </p:nvSpPr>
            <p:spPr bwMode="auto">
              <a:xfrm>
                <a:off x="1277" y="2204"/>
                <a:ext cx="9" cy="8"/>
              </a:xfrm>
              <a:prstGeom prst="rect">
                <a:avLst/>
              </a:prstGeom>
              <a:solidFill>
                <a:srgbClr val="D0D7E5"/>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188" name="Line 164"/>
              <p:cNvSpPr>
                <a:spLocks noChangeShapeType="1"/>
              </p:cNvSpPr>
              <p:nvPr/>
            </p:nvSpPr>
            <p:spPr bwMode="auto">
              <a:xfrm>
                <a:off x="1814" y="2204"/>
                <a:ext cx="1" cy="1"/>
              </a:xfrm>
              <a:prstGeom prst="line">
                <a:avLst/>
              </a:prstGeom>
              <a:noFill/>
              <a:ln w="0">
                <a:solidFill>
                  <a:srgbClr val="D0D7E5"/>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189" name="Rectangle 165"/>
              <p:cNvSpPr>
                <a:spLocks noChangeArrowheads="1"/>
              </p:cNvSpPr>
              <p:nvPr/>
            </p:nvSpPr>
            <p:spPr bwMode="auto">
              <a:xfrm>
                <a:off x="1814" y="2204"/>
                <a:ext cx="8" cy="8"/>
              </a:xfrm>
              <a:prstGeom prst="rect">
                <a:avLst/>
              </a:prstGeom>
              <a:solidFill>
                <a:srgbClr val="D0D7E5"/>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190" name="Line 166"/>
              <p:cNvSpPr>
                <a:spLocks noChangeShapeType="1"/>
              </p:cNvSpPr>
              <p:nvPr/>
            </p:nvSpPr>
            <p:spPr bwMode="auto">
              <a:xfrm>
                <a:off x="2351" y="2204"/>
                <a:ext cx="1" cy="1"/>
              </a:xfrm>
              <a:prstGeom prst="line">
                <a:avLst/>
              </a:prstGeom>
              <a:noFill/>
              <a:ln w="0">
                <a:solidFill>
                  <a:srgbClr val="D0D7E5"/>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191" name="Rectangle 167"/>
              <p:cNvSpPr>
                <a:spLocks noChangeArrowheads="1"/>
              </p:cNvSpPr>
              <p:nvPr/>
            </p:nvSpPr>
            <p:spPr bwMode="auto">
              <a:xfrm>
                <a:off x="2351" y="2204"/>
                <a:ext cx="8" cy="8"/>
              </a:xfrm>
              <a:prstGeom prst="rect">
                <a:avLst/>
              </a:prstGeom>
              <a:solidFill>
                <a:srgbClr val="D0D7E5"/>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192" name="Line 168"/>
              <p:cNvSpPr>
                <a:spLocks noChangeShapeType="1"/>
              </p:cNvSpPr>
              <p:nvPr/>
            </p:nvSpPr>
            <p:spPr bwMode="auto">
              <a:xfrm>
                <a:off x="2888" y="2204"/>
                <a:ext cx="1" cy="1"/>
              </a:xfrm>
              <a:prstGeom prst="line">
                <a:avLst/>
              </a:prstGeom>
              <a:noFill/>
              <a:ln w="0">
                <a:solidFill>
                  <a:srgbClr val="D0D7E5"/>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193" name="Rectangle 169"/>
              <p:cNvSpPr>
                <a:spLocks noChangeArrowheads="1"/>
              </p:cNvSpPr>
              <p:nvPr/>
            </p:nvSpPr>
            <p:spPr bwMode="auto">
              <a:xfrm>
                <a:off x="2888" y="2204"/>
                <a:ext cx="8" cy="8"/>
              </a:xfrm>
              <a:prstGeom prst="rect">
                <a:avLst/>
              </a:prstGeom>
              <a:solidFill>
                <a:srgbClr val="D0D7E5"/>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194" name="Line 170"/>
              <p:cNvSpPr>
                <a:spLocks noChangeShapeType="1"/>
              </p:cNvSpPr>
              <p:nvPr/>
            </p:nvSpPr>
            <p:spPr bwMode="auto">
              <a:xfrm>
                <a:off x="3424" y="2204"/>
                <a:ext cx="1" cy="1"/>
              </a:xfrm>
              <a:prstGeom prst="line">
                <a:avLst/>
              </a:prstGeom>
              <a:noFill/>
              <a:ln w="0">
                <a:solidFill>
                  <a:srgbClr val="D0D7E5"/>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195" name="Rectangle 171"/>
              <p:cNvSpPr>
                <a:spLocks noChangeArrowheads="1"/>
              </p:cNvSpPr>
              <p:nvPr/>
            </p:nvSpPr>
            <p:spPr bwMode="auto">
              <a:xfrm>
                <a:off x="3424" y="2204"/>
                <a:ext cx="9" cy="8"/>
              </a:xfrm>
              <a:prstGeom prst="rect">
                <a:avLst/>
              </a:prstGeom>
              <a:solidFill>
                <a:srgbClr val="D0D7E5"/>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196" name="Line 172"/>
              <p:cNvSpPr>
                <a:spLocks noChangeShapeType="1"/>
              </p:cNvSpPr>
              <p:nvPr/>
            </p:nvSpPr>
            <p:spPr bwMode="auto">
              <a:xfrm>
                <a:off x="3961" y="2204"/>
                <a:ext cx="1" cy="1"/>
              </a:xfrm>
              <a:prstGeom prst="line">
                <a:avLst/>
              </a:prstGeom>
              <a:noFill/>
              <a:ln w="0">
                <a:solidFill>
                  <a:srgbClr val="D0D7E5"/>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197" name="Rectangle 173"/>
              <p:cNvSpPr>
                <a:spLocks noChangeArrowheads="1"/>
              </p:cNvSpPr>
              <p:nvPr/>
            </p:nvSpPr>
            <p:spPr bwMode="auto">
              <a:xfrm>
                <a:off x="3961" y="2204"/>
                <a:ext cx="8" cy="8"/>
              </a:xfrm>
              <a:prstGeom prst="rect">
                <a:avLst/>
              </a:prstGeom>
              <a:solidFill>
                <a:srgbClr val="D0D7E5"/>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198" name="Line 174"/>
              <p:cNvSpPr>
                <a:spLocks noChangeShapeType="1"/>
              </p:cNvSpPr>
              <p:nvPr/>
            </p:nvSpPr>
            <p:spPr bwMode="auto">
              <a:xfrm>
                <a:off x="4498" y="2204"/>
                <a:ext cx="1" cy="1"/>
              </a:xfrm>
              <a:prstGeom prst="line">
                <a:avLst/>
              </a:prstGeom>
              <a:noFill/>
              <a:ln w="0">
                <a:solidFill>
                  <a:srgbClr val="D0D7E5"/>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199" name="Rectangle 175"/>
              <p:cNvSpPr>
                <a:spLocks noChangeArrowheads="1"/>
              </p:cNvSpPr>
              <p:nvPr/>
            </p:nvSpPr>
            <p:spPr bwMode="auto">
              <a:xfrm>
                <a:off x="4498" y="2204"/>
                <a:ext cx="8" cy="8"/>
              </a:xfrm>
              <a:prstGeom prst="rect">
                <a:avLst/>
              </a:prstGeom>
              <a:solidFill>
                <a:srgbClr val="D0D7E5"/>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200" name="Line 176"/>
              <p:cNvSpPr>
                <a:spLocks noChangeShapeType="1"/>
              </p:cNvSpPr>
              <p:nvPr/>
            </p:nvSpPr>
            <p:spPr bwMode="auto">
              <a:xfrm>
                <a:off x="5035" y="2204"/>
                <a:ext cx="1" cy="1"/>
              </a:xfrm>
              <a:prstGeom prst="line">
                <a:avLst/>
              </a:prstGeom>
              <a:noFill/>
              <a:ln w="0">
                <a:solidFill>
                  <a:srgbClr val="D0D7E5"/>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201" name="Rectangle 177"/>
              <p:cNvSpPr>
                <a:spLocks noChangeArrowheads="1"/>
              </p:cNvSpPr>
              <p:nvPr/>
            </p:nvSpPr>
            <p:spPr bwMode="auto">
              <a:xfrm>
                <a:off x="5035" y="2204"/>
                <a:ext cx="8" cy="8"/>
              </a:xfrm>
              <a:prstGeom prst="rect">
                <a:avLst/>
              </a:prstGeom>
              <a:solidFill>
                <a:srgbClr val="D0D7E5"/>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202" name="Line 178"/>
              <p:cNvSpPr>
                <a:spLocks noChangeShapeType="1"/>
              </p:cNvSpPr>
              <p:nvPr/>
            </p:nvSpPr>
            <p:spPr bwMode="auto">
              <a:xfrm>
                <a:off x="5043" y="1705"/>
                <a:ext cx="1" cy="1"/>
              </a:xfrm>
              <a:prstGeom prst="line">
                <a:avLst/>
              </a:prstGeom>
              <a:noFill/>
              <a:ln w="0">
                <a:solidFill>
                  <a:srgbClr val="D0D7E5"/>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203" name="Rectangle 179"/>
              <p:cNvSpPr>
                <a:spLocks noChangeArrowheads="1"/>
              </p:cNvSpPr>
              <p:nvPr/>
            </p:nvSpPr>
            <p:spPr bwMode="auto">
              <a:xfrm>
                <a:off x="5043" y="1705"/>
                <a:ext cx="8" cy="8"/>
              </a:xfrm>
              <a:prstGeom prst="rect">
                <a:avLst/>
              </a:prstGeom>
              <a:solidFill>
                <a:srgbClr val="D0D7E5"/>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204" name="Line 180"/>
              <p:cNvSpPr>
                <a:spLocks noChangeShapeType="1"/>
              </p:cNvSpPr>
              <p:nvPr/>
            </p:nvSpPr>
            <p:spPr bwMode="auto">
              <a:xfrm>
                <a:off x="5043" y="1871"/>
                <a:ext cx="1" cy="1"/>
              </a:xfrm>
              <a:prstGeom prst="line">
                <a:avLst/>
              </a:prstGeom>
              <a:noFill/>
              <a:ln w="0">
                <a:solidFill>
                  <a:srgbClr val="D0D7E5"/>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205" name="Rectangle 181"/>
              <p:cNvSpPr>
                <a:spLocks noChangeArrowheads="1"/>
              </p:cNvSpPr>
              <p:nvPr/>
            </p:nvSpPr>
            <p:spPr bwMode="auto">
              <a:xfrm>
                <a:off x="5043" y="1871"/>
                <a:ext cx="8" cy="9"/>
              </a:xfrm>
              <a:prstGeom prst="rect">
                <a:avLst/>
              </a:prstGeom>
              <a:solidFill>
                <a:srgbClr val="D0D7E5"/>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206" name="Line 182"/>
              <p:cNvSpPr>
                <a:spLocks noChangeShapeType="1"/>
              </p:cNvSpPr>
              <p:nvPr/>
            </p:nvSpPr>
            <p:spPr bwMode="auto">
              <a:xfrm>
                <a:off x="5043" y="2029"/>
                <a:ext cx="1" cy="1"/>
              </a:xfrm>
              <a:prstGeom prst="line">
                <a:avLst/>
              </a:prstGeom>
              <a:noFill/>
              <a:ln w="0">
                <a:solidFill>
                  <a:srgbClr val="D0D7E5"/>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207" name="Rectangle 183"/>
              <p:cNvSpPr>
                <a:spLocks noChangeArrowheads="1"/>
              </p:cNvSpPr>
              <p:nvPr/>
            </p:nvSpPr>
            <p:spPr bwMode="auto">
              <a:xfrm>
                <a:off x="5043" y="2029"/>
                <a:ext cx="8" cy="9"/>
              </a:xfrm>
              <a:prstGeom prst="rect">
                <a:avLst/>
              </a:prstGeom>
              <a:solidFill>
                <a:srgbClr val="D0D7E5"/>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208" name="Line 184"/>
              <p:cNvSpPr>
                <a:spLocks noChangeShapeType="1"/>
              </p:cNvSpPr>
              <p:nvPr/>
            </p:nvSpPr>
            <p:spPr bwMode="auto">
              <a:xfrm>
                <a:off x="5043" y="2196"/>
                <a:ext cx="1" cy="1"/>
              </a:xfrm>
              <a:prstGeom prst="line">
                <a:avLst/>
              </a:prstGeom>
              <a:noFill/>
              <a:ln w="0">
                <a:solidFill>
                  <a:srgbClr val="D0D7E5"/>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209" name="Rectangle 185"/>
              <p:cNvSpPr>
                <a:spLocks noChangeArrowheads="1"/>
              </p:cNvSpPr>
              <p:nvPr/>
            </p:nvSpPr>
            <p:spPr bwMode="auto">
              <a:xfrm>
                <a:off x="5043" y="2196"/>
                <a:ext cx="8" cy="8"/>
              </a:xfrm>
              <a:prstGeom prst="rect">
                <a:avLst/>
              </a:prstGeom>
              <a:solidFill>
                <a:srgbClr val="D0D7E5"/>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40" name="Rectangle 63"/>
              <p:cNvSpPr>
                <a:spLocks noChangeArrowheads="1"/>
              </p:cNvSpPr>
              <p:nvPr/>
            </p:nvSpPr>
            <p:spPr bwMode="auto">
              <a:xfrm>
                <a:off x="743" y="1752"/>
                <a:ext cx="544" cy="87"/>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lgn="ctr" fontAlgn="base">
                  <a:spcBef>
                    <a:spcPct val="0"/>
                  </a:spcBef>
                  <a:spcAft>
                    <a:spcPct val="0"/>
                  </a:spcAft>
                </a:pPr>
                <a:r>
                  <a:rPr lang="en-US" altLang="ja-JP" sz="900" dirty="0">
                    <a:latin typeface="Times New Roman" pitchFamily="18" charset="0"/>
                    <a:ea typeface="ＭＳ Ｐゴシック" pitchFamily="50" charset="-128"/>
                    <a:cs typeface="Times New Roman" pitchFamily="18" charset="0"/>
                  </a:rPr>
                  <a:t>Front</a:t>
                </a:r>
                <a:endParaRPr kumimoji="1" lang="ja-JP" sz="900" b="0" i="0" u="none" strike="noStrike" cap="none" normalizeH="0" baseline="0" dirty="0">
                  <a:ln>
                    <a:noFill/>
                  </a:ln>
                  <a:solidFill>
                    <a:schemeClr val="tx1"/>
                  </a:solidFill>
                  <a:effectLst/>
                  <a:latin typeface="Times New Roman" pitchFamily="18" charset="0"/>
                  <a:ea typeface="ＭＳ Ｐゴシック" pitchFamily="50" charset="-128"/>
                  <a:cs typeface="Times New Roman" pitchFamily="18" charset="0"/>
                </a:endParaRPr>
              </a:p>
            </p:txBody>
          </p:sp>
          <p:sp>
            <p:nvSpPr>
              <p:cNvPr id="141" name="Rectangle 63"/>
              <p:cNvSpPr>
                <a:spLocks noChangeArrowheads="1"/>
              </p:cNvSpPr>
              <p:nvPr/>
            </p:nvSpPr>
            <p:spPr bwMode="auto">
              <a:xfrm>
                <a:off x="1810" y="1752"/>
                <a:ext cx="544" cy="87"/>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lgn="ctr" fontAlgn="base">
                  <a:spcBef>
                    <a:spcPct val="0"/>
                  </a:spcBef>
                  <a:spcAft>
                    <a:spcPct val="0"/>
                  </a:spcAft>
                </a:pPr>
                <a:r>
                  <a:rPr lang="en-US" altLang="ja-JP" sz="900" dirty="0">
                    <a:latin typeface="Times New Roman" pitchFamily="18" charset="0"/>
                    <a:ea typeface="ＭＳ Ｐゴシック" pitchFamily="50" charset="-128"/>
                    <a:cs typeface="Times New Roman" pitchFamily="18" charset="0"/>
                  </a:rPr>
                  <a:t>Left front corner</a:t>
                </a:r>
                <a:endParaRPr kumimoji="1" lang="ja-JP" sz="900" b="0" i="0" u="none" strike="noStrike" cap="none" normalizeH="0" baseline="0" dirty="0">
                  <a:ln>
                    <a:noFill/>
                  </a:ln>
                  <a:solidFill>
                    <a:schemeClr val="tx1"/>
                  </a:solidFill>
                  <a:effectLst/>
                  <a:latin typeface="Times New Roman" pitchFamily="18" charset="0"/>
                  <a:ea typeface="ＭＳ Ｐゴシック" pitchFamily="50" charset="-128"/>
                  <a:cs typeface="Times New Roman" pitchFamily="18" charset="0"/>
                </a:endParaRPr>
              </a:p>
            </p:txBody>
          </p:sp>
          <p:sp>
            <p:nvSpPr>
              <p:cNvPr id="142" name="Rectangle 63"/>
              <p:cNvSpPr>
                <a:spLocks noChangeArrowheads="1"/>
              </p:cNvSpPr>
              <p:nvPr/>
            </p:nvSpPr>
            <p:spPr bwMode="auto">
              <a:xfrm>
                <a:off x="2355" y="1752"/>
                <a:ext cx="544" cy="87"/>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lgn="ctr" fontAlgn="base">
                  <a:spcBef>
                    <a:spcPct val="0"/>
                  </a:spcBef>
                  <a:spcAft>
                    <a:spcPct val="0"/>
                  </a:spcAft>
                </a:pPr>
                <a:r>
                  <a:rPr lang="en-US" altLang="ja-JP" sz="900" dirty="0">
                    <a:latin typeface="Times New Roman" pitchFamily="18" charset="0"/>
                    <a:ea typeface="ＭＳ Ｐゴシック" pitchFamily="50" charset="-128"/>
                    <a:cs typeface="Times New Roman" pitchFamily="18" charset="0"/>
                  </a:rPr>
                  <a:t>Right side</a:t>
                </a:r>
                <a:endParaRPr kumimoji="1" lang="ja-JP" sz="900" b="0" i="0" u="none" strike="noStrike" cap="none" normalizeH="0" baseline="0" dirty="0">
                  <a:ln>
                    <a:noFill/>
                  </a:ln>
                  <a:solidFill>
                    <a:schemeClr val="tx1"/>
                  </a:solidFill>
                  <a:effectLst/>
                  <a:latin typeface="Times New Roman" pitchFamily="18" charset="0"/>
                  <a:ea typeface="ＭＳ Ｐゴシック" pitchFamily="50" charset="-128"/>
                  <a:cs typeface="Times New Roman" pitchFamily="18" charset="0"/>
                </a:endParaRPr>
              </a:p>
            </p:txBody>
          </p:sp>
          <p:sp>
            <p:nvSpPr>
              <p:cNvPr id="143" name="Rectangle 63"/>
              <p:cNvSpPr>
                <a:spLocks noChangeArrowheads="1"/>
              </p:cNvSpPr>
              <p:nvPr/>
            </p:nvSpPr>
            <p:spPr bwMode="auto">
              <a:xfrm>
                <a:off x="2887" y="1752"/>
                <a:ext cx="544" cy="87"/>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lgn="ctr" fontAlgn="base">
                  <a:spcBef>
                    <a:spcPct val="0"/>
                  </a:spcBef>
                  <a:spcAft>
                    <a:spcPct val="0"/>
                  </a:spcAft>
                </a:pPr>
                <a:r>
                  <a:rPr lang="en-US" altLang="ja-JP" sz="900" dirty="0">
                    <a:latin typeface="Times New Roman" pitchFamily="18" charset="0"/>
                    <a:ea typeface="ＭＳ Ｐゴシック" pitchFamily="50" charset="-128"/>
                    <a:cs typeface="Times New Roman" pitchFamily="18" charset="0"/>
                  </a:rPr>
                  <a:t>Left side</a:t>
                </a:r>
                <a:endParaRPr kumimoji="1" lang="ja-JP" sz="900" b="0" i="0" u="none" strike="noStrike" cap="none" normalizeH="0" baseline="0" dirty="0">
                  <a:ln>
                    <a:noFill/>
                  </a:ln>
                  <a:solidFill>
                    <a:schemeClr val="tx1"/>
                  </a:solidFill>
                  <a:effectLst/>
                  <a:latin typeface="Times New Roman" pitchFamily="18" charset="0"/>
                  <a:ea typeface="ＭＳ Ｐゴシック" pitchFamily="50" charset="-128"/>
                  <a:cs typeface="Times New Roman" pitchFamily="18" charset="0"/>
                </a:endParaRPr>
              </a:p>
            </p:txBody>
          </p:sp>
          <p:sp>
            <p:nvSpPr>
              <p:cNvPr id="144" name="Rectangle 63"/>
              <p:cNvSpPr>
                <a:spLocks noChangeArrowheads="1"/>
              </p:cNvSpPr>
              <p:nvPr/>
            </p:nvSpPr>
            <p:spPr bwMode="auto">
              <a:xfrm>
                <a:off x="3422" y="1752"/>
                <a:ext cx="544" cy="87"/>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lgn="ctr" fontAlgn="base">
                  <a:spcBef>
                    <a:spcPct val="0"/>
                  </a:spcBef>
                  <a:spcAft>
                    <a:spcPct val="0"/>
                  </a:spcAft>
                </a:pPr>
                <a:r>
                  <a:rPr lang="en-US" altLang="ja-JP" sz="900" dirty="0">
                    <a:latin typeface="Times New Roman" pitchFamily="18" charset="0"/>
                    <a:ea typeface="ＭＳ Ｐゴシック" pitchFamily="50" charset="-128"/>
                    <a:cs typeface="Times New Roman" pitchFamily="18" charset="0"/>
                  </a:rPr>
                  <a:t>Rear</a:t>
                </a:r>
                <a:endParaRPr kumimoji="1" lang="ja-JP" sz="900" b="0" i="0" u="none" strike="noStrike" cap="none" normalizeH="0" baseline="0" dirty="0">
                  <a:ln>
                    <a:noFill/>
                  </a:ln>
                  <a:solidFill>
                    <a:schemeClr val="tx1"/>
                  </a:solidFill>
                  <a:effectLst/>
                  <a:latin typeface="Times New Roman" pitchFamily="18" charset="0"/>
                  <a:ea typeface="ＭＳ Ｐゴシック" pitchFamily="50" charset="-128"/>
                  <a:cs typeface="Times New Roman" pitchFamily="18" charset="0"/>
                </a:endParaRPr>
              </a:p>
            </p:txBody>
          </p:sp>
          <p:sp>
            <p:nvSpPr>
              <p:cNvPr id="145" name="Rectangle 63"/>
              <p:cNvSpPr>
                <a:spLocks noChangeArrowheads="1"/>
              </p:cNvSpPr>
              <p:nvPr/>
            </p:nvSpPr>
            <p:spPr bwMode="auto">
              <a:xfrm>
                <a:off x="3962" y="1752"/>
                <a:ext cx="544" cy="87"/>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lgn="ctr" fontAlgn="base">
                  <a:spcBef>
                    <a:spcPct val="0"/>
                  </a:spcBef>
                  <a:spcAft>
                    <a:spcPct val="0"/>
                  </a:spcAft>
                </a:pPr>
                <a:r>
                  <a:rPr lang="en-US" altLang="ja-JP" sz="900" dirty="0">
                    <a:latin typeface="Times New Roman" pitchFamily="18" charset="0"/>
                    <a:ea typeface="ＭＳ Ｐゴシック" pitchFamily="50" charset="-128"/>
                    <a:cs typeface="Times New Roman" pitchFamily="18" charset="0"/>
                  </a:rPr>
                  <a:t>Right rear corner</a:t>
                </a:r>
                <a:endParaRPr kumimoji="1" lang="ja-JP" sz="900" b="0" i="0" u="none" strike="noStrike" cap="none" normalizeH="0" baseline="0" dirty="0">
                  <a:ln>
                    <a:noFill/>
                  </a:ln>
                  <a:solidFill>
                    <a:schemeClr val="tx1"/>
                  </a:solidFill>
                  <a:effectLst/>
                  <a:latin typeface="Times New Roman" pitchFamily="18" charset="0"/>
                  <a:ea typeface="ＭＳ Ｐゴシック" pitchFamily="50" charset="-128"/>
                  <a:cs typeface="Times New Roman" pitchFamily="18" charset="0"/>
                </a:endParaRPr>
              </a:p>
            </p:txBody>
          </p:sp>
          <p:sp>
            <p:nvSpPr>
              <p:cNvPr id="146" name="Rectangle 63"/>
              <p:cNvSpPr>
                <a:spLocks noChangeArrowheads="1"/>
              </p:cNvSpPr>
              <p:nvPr/>
            </p:nvSpPr>
            <p:spPr bwMode="auto">
              <a:xfrm>
                <a:off x="4497" y="1752"/>
                <a:ext cx="544" cy="87"/>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lgn="ctr" fontAlgn="base">
                  <a:spcBef>
                    <a:spcPct val="0"/>
                  </a:spcBef>
                  <a:spcAft>
                    <a:spcPct val="0"/>
                  </a:spcAft>
                </a:pPr>
                <a:r>
                  <a:rPr lang="en-US" altLang="ja-JP" sz="900" dirty="0">
                    <a:latin typeface="Times New Roman" pitchFamily="18" charset="0"/>
                    <a:ea typeface="ＭＳ Ｐゴシック" pitchFamily="50" charset="-128"/>
                    <a:cs typeface="Times New Roman" pitchFamily="18" charset="0"/>
                  </a:rPr>
                  <a:t>Left rear corner</a:t>
                </a:r>
                <a:endParaRPr kumimoji="1" lang="ja-JP" sz="900" b="0" i="0" u="none" strike="noStrike" cap="none" normalizeH="0" baseline="0" dirty="0">
                  <a:ln>
                    <a:noFill/>
                  </a:ln>
                  <a:solidFill>
                    <a:schemeClr val="tx1"/>
                  </a:solidFill>
                  <a:effectLst/>
                  <a:latin typeface="Times New Roman" pitchFamily="18" charset="0"/>
                  <a:ea typeface="ＭＳ Ｐゴシック" pitchFamily="50" charset="-128"/>
                  <a:cs typeface="Times New Roman" pitchFamily="18" charset="0"/>
                </a:endParaRPr>
              </a:p>
            </p:txBody>
          </p:sp>
        </p:grpSp>
        <p:sp>
          <p:nvSpPr>
            <p:cNvPr id="9" name="正方形/長方形 8"/>
            <p:cNvSpPr/>
            <p:nvPr/>
          </p:nvSpPr>
          <p:spPr>
            <a:xfrm>
              <a:off x="1187624" y="2728030"/>
              <a:ext cx="2520280" cy="720080"/>
            </a:xfrm>
            <a:prstGeom prst="rect">
              <a:avLst/>
            </a:pr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grpSp>
        <p:nvGrpSpPr>
          <p:cNvPr id="267" name="グループ化 266"/>
          <p:cNvGrpSpPr/>
          <p:nvPr/>
        </p:nvGrpSpPr>
        <p:grpSpPr>
          <a:xfrm>
            <a:off x="899592" y="3944938"/>
            <a:ext cx="7200800" cy="2874962"/>
            <a:chOff x="899592" y="3944938"/>
            <a:chExt cx="7200800" cy="2874962"/>
          </a:xfrm>
        </p:grpSpPr>
        <p:sp>
          <p:nvSpPr>
            <p:cNvPr id="12" name="正方形/長方形 11"/>
            <p:cNvSpPr/>
            <p:nvPr/>
          </p:nvSpPr>
          <p:spPr>
            <a:xfrm>
              <a:off x="1763688" y="4399012"/>
              <a:ext cx="1584176" cy="2420888"/>
            </a:xfrm>
            <a:prstGeom prst="rect">
              <a:avLst/>
            </a:pr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nvGrpSpPr>
            <p:cNvPr id="1267" name="Group 243"/>
            <p:cNvGrpSpPr>
              <a:grpSpLocks noChangeAspect="1"/>
            </p:cNvGrpSpPr>
            <p:nvPr/>
          </p:nvGrpSpPr>
          <p:grpSpPr bwMode="auto">
            <a:xfrm>
              <a:off x="1309688" y="3944938"/>
              <a:ext cx="6718298" cy="2833688"/>
              <a:chOff x="825" y="2485"/>
              <a:chExt cx="4232" cy="1785"/>
            </a:xfrm>
          </p:grpSpPr>
          <p:sp>
            <p:nvSpPr>
              <p:cNvPr id="1268" name="Freeform 244"/>
              <p:cNvSpPr>
                <a:spLocks noEditPoints="1"/>
              </p:cNvSpPr>
              <p:nvPr/>
            </p:nvSpPr>
            <p:spPr bwMode="auto">
              <a:xfrm>
                <a:off x="1070" y="2521"/>
                <a:ext cx="3336" cy="1434"/>
              </a:xfrm>
              <a:custGeom>
                <a:avLst/>
                <a:gdLst/>
                <a:ahLst/>
                <a:cxnLst>
                  <a:cxn ang="0">
                    <a:pos x="0" y="1428"/>
                  </a:cxn>
                  <a:cxn ang="0">
                    <a:pos x="3336" y="1428"/>
                  </a:cxn>
                  <a:cxn ang="0">
                    <a:pos x="3336" y="1434"/>
                  </a:cxn>
                  <a:cxn ang="0">
                    <a:pos x="0" y="1434"/>
                  </a:cxn>
                  <a:cxn ang="0">
                    <a:pos x="0" y="1428"/>
                  </a:cxn>
                  <a:cxn ang="0">
                    <a:pos x="0" y="1269"/>
                  </a:cxn>
                  <a:cxn ang="0">
                    <a:pos x="3336" y="1269"/>
                  </a:cxn>
                  <a:cxn ang="0">
                    <a:pos x="3336" y="1275"/>
                  </a:cxn>
                  <a:cxn ang="0">
                    <a:pos x="0" y="1275"/>
                  </a:cxn>
                  <a:cxn ang="0">
                    <a:pos x="0" y="1269"/>
                  </a:cxn>
                  <a:cxn ang="0">
                    <a:pos x="0" y="1109"/>
                  </a:cxn>
                  <a:cxn ang="0">
                    <a:pos x="3336" y="1109"/>
                  </a:cxn>
                  <a:cxn ang="0">
                    <a:pos x="3336" y="1115"/>
                  </a:cxn>
                  <a:cxn ang="0">
                    <a:pos x="0" y="1115"/>
                  </a:cxn>
                  <a:cxn ang="0">
                    <a:pos x="0" y="1109"/>
                  </a:cxn>
                  <a:cxn ang="0">
                    <a:pos x="0" y="950"/>
                  </a:cxn>
                  <a:cxn ang="0">
                    <a:pos x="3336" y="950"/>
                  </a:cxn>
                  <a:cxn ang="0">
                    <a:pos x="3336" y="956"/>
                  </a:cxn>
                  <a:cxn ang="0">
                    <a:pos x="0" y="956"/>
                  </a:cxn>
                  <a:cxn ang="0">
                    <a:pos x="0" y="950"/>
                  </a:cxn>
                  <a:cxn ang="0">
                    <a:pos x="0" y="791"/>
                  </a:cxn>
                  <a:cxn ang="0">
                    <a:pos x="3336" y="791"/>
                  </a:cxn>
                  <a:cxn ang="0">
                    <a:pos x="3336" y="797"/>
                  </a:cxn>
                  <a:cxn ang="0">
                    <a:pos x="0" y="797"/>
                  </a:cxn>
                  <a:cxn ang="0">
                    <a:pos x="0" y="791"/>
                  </a:cxn>
                  <a:cxn ang="0">
                    <a:pos x="0" y="631"/>
                  </a:cxn>
                  <a:cxn ang="0">
                    <a:pos x="3336" y="631"/>
                  </a:cxn>
                  <a:cxn ang="0">
                    <a:pos x="3336" y="637"/>
                  </a:cxn>
                  <a:cxn ang="0">
                    <a:pos x="0" y="637"/>
                  </a:cxn>
                  <a:cxn ang="0">
                    <a:pos x="0" y="631"/>
                  </a:cxn>
                  <a:cxn ang="0">
                    <a:pos x="0" y="478"/>
                  </a:cxn>
                  <a:cxn ang="0">
                    <a:pos x="3336" y="478"/>
                  </a:cxn>
                  <a:cxn ang="0">
                    <a:pos x="3336" y="484"/>
                  </a:cxn>
                  <a:cxn ang="0">
                    <a:pos x="0" y="484"/>
                  </a:cxn>
                  <a:cxn ang="0">
                    <a:pos x="0" y="478"/>
                  </a:cxn>
                  <a:cxn ang="0">
                    <a:pos x="0" y="319"/>
                  </a:cxn>
                  <a:cxn ang="0">
                    <a:pos x="3336" y="319"/>
                  </a:cxn>
                  <a:cxn ang="0">
                    <a:pos x="3336" y="325"/>
                  </a:cxn>
                  <a:cxn ang="0">
                    <a:pos x="0" y="325"/>
                  </a:cxn>
                  <a:cxn ang="0">
                    <a:pos x="0" y="319"/>
                  </a:cxn>
                  <a:cxn ang="0">
                    <a:pos x="0" y="159"/>
                  </a:cxn>
                  <a:cxn ang="0">
                    <a:pos x="3336" y="159"/>
                  </a:cxn>
                  <a:cxn ang="0">
                    <a:pos x="3336" y="165"/>
                  </a:cxn>
                  <a:cxn ang="0">
                    <a:pos x="0" y="165"/>
                  </a:cxn>
                  <a:cxn ang="0">
                    <a:pos x="0" y="159"/>
                  </a:cxn>
                  <a:cxn ang="0">
                    <a:pos x="0" y="0"/>
                  </a:cxn>
                  <a:cxn ang="0">
                    <a:pos x="3336" y="0"/>
                  </a:cxn>
                  <a:cxn ang="0">
                    <a:pos x="3336" y="6"/>
                  </a:cxn>
                  <a:cxn ang="0">
                    <a:pos x="0" y="6"/>
                  </a:cxn>
                  <a:cxn ang="0">
                    <a:pos x="0" y="0"/>
                  </a:cxn>
                </a:cxnLst>
                <a:rect l="0" t="0" r="r" b="b"/>
                <a:pathLst>
                  <a:path w="3336" h="1434">
                    <a:moveTo>
                      <a:pt x="0" y="1428"/>
                    </a:moveTo>
                    <a:lnTo>
                      <a:pt x="3336" y="1428"/>
                    </a:lnTo>
                    <a:lnTo>
                      <a:pt x="3336" y="1434"/>
                    </a:lnTo>
                    <a:lnTo>
                      <a:pt x="0" y="1434"/>
                    </a:lnTo>
                    <a:lnTo>
                      <a:pt x="0" y="1428"/>
                    </a:lnTo>
                    <a:close/>
                    <a:moveTo>
                      <a:pt x="0" y="1269"/>
                    </a:moveTo>
                    <a:lnTo>
                      <a:pt x="3336" y="1269"/>
                    </a:lnTo>
                    <a:lnTo>
                      <a:pt x="3336" y="1275"/>
                    </a:lnTo>
                    <a:lnTo>
                      <a:pt x="0" y="1275"/>
                    </a:lnTo>
                    <a:lnTo>
                      <a:pt x="0" y="1269"/>
                    </a:lnTo>
                    <a:close/>
                    <a:moveTo>
                      <a:pt x="0" y="1109"/>
                    </a:moveTo>
                    <a:lnTo>
                      <a:pt x="3336" y="1109"/>
                    </a:lnTo>
                    <a:lnTo>
                      <a:pt x="3336" y="1115"/>
                    </a:lnTo>
                    <a:lnTo>
                      <a:pt x="0" y="1115"/>
                    </a:lnTo>
                    <a:lnTo>
                      <a:pt x="0" y="1109"/>
                    </a:lnTo>
                    <a:close/>
                    <a:moveTo>
                      <a:pt x="0" y="950"/>
                    </a:moveTo>
                    <a:lnTo>
                      <a:pt x="3336" y="950"/>
                    </a:lnTo>
                    <a:lnTo>
                      <a:pt x="3336" y="956"/>
                    </a:lnTo>
                    <a:lnTo>
                      <a:pt x="0" y="956"/>
                    </a:lnTo>
                    <a:lnTo>
                      <a:pt x="0" y="950"/>
                    </a:lnTo>
                    <a:close/>
                    <a:moveTo>
                      <a:pt x="0" y="791"/>
                    </a:moveTo>
                    <a:lnTo>
                      <a:pt x="3336" y="791"/>
                    </a:lnTo>
                    <a:lnTo>
                      <a:pt x="3336" y="797"/>
                    </a:lnTo>
                    <a:lnTo>
                      <a:pt x="0" y="797"/>
                    </a:lnTo>
                    <a:lnTo>
                      <a:pt x="0" y="791"/>
                    </a:lnTo>
                    <a:close/>
                    <a:moveTo>
                      <a:pt x="0" y="631"/>
                    </a:moveTo>
                    <a:lnTo>
                      <a:pt x="3336" y="631"/>
                    </a:lnTo>
                    <a:lnTo>
                      <a:pt x="3336" y="637"/>
                    </a:lnTo>
                    <a:lnTo>
                      <a:pt x="0" y="637"/>
                    </a:lnTo>
                    <a:lnTo>
                      <a:pt x="0" y="631"/>
                    </a:lnTo>
                    <a:close/>
                    <a:moveTo>
                      <a:pt x="0" y="478"/>
                    </a:moveTo>
                    <a:lnTo>
                      <a:pt x="3336" y="478"/>
                    </a:lnTo>
                    <a:lnTo>
                      <a:pt x="3336" y="484"/>
                    </a:lnTo>
                    <a:lnTo>
                      <a:pt x="0" y="484"/>
                    </a:lnTo>
                    <a:lnTo>
                      <a:pt x="0" y="478"/>
                    </a:lnTo>
                    <a:close/>
                    <a:moveTo>
                      <a:pt x="0" y="319"/>
                    </a:moveTo>
                    <a:lnTo>
                      <a:pt x="3336" y="319"/>
                    </a:lnTo>
                    <a:lnTo>
                      <a:pt x="3336" y="325"/>
                    </a:lnTo>
                    <a:lnTo>
                      <a:pt x="0" y="325"/>
                    </a:lnTo>
                    <a:lnTo>
                      <a:pt x="0" y="319"/>
                    </a:lnTo>
                    <a:close/>
                    <a:moveTo>
                      <a:pt x="0" y="159"/>
                    </a:moveTo>
                    <a:lnTo>
                      <a:pt x="3336" y="159"/>
                    </a:lnTo>
                    <a:lnTo>
                      <a:pt x="3336" y="165"/>
                    </a:lnTo>
                    <a:lnTo>
                      <a:pt x="0" y="165"/>
                    </a:lnTo>
                    <a:lnTo>
                      <a:pt x="0" y="159"/>
                    </a:lnTo>
                    <a:close/>
                    <a:moveTo>
                      <a:pt x="0" y="0"/>
                    </a:moveTo>
                    <a:lnTo>
                      <a:pt x="3336" y="0"/>
                    </a:lnTo>
                    <a:lnTo>
                      <a:pt x="3336" y="6"/>
                    </a:lnTo>
                    <a:lnTo>
                      <a:pt x="0" y="6"/>
                    </a:lnTo>
                    <a:lnTo>
                      <a:pt x="0" y="0"/>
                    </a:lnTo>
                    <a:close/>
                  </a:path>
                </a:pathLst>
              </a:custGeom>
              <a:solidFill>
                <a:srgbClr val="000000"/>
              </a:solidFill>
              <a:ln w="3175" cap="flat">
                <a:noFill/>
                <a:prstDash val="solid"/>
                <a:bevel/>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269" name="Freeform 245"/>
              <p:cNvSpPr>
                <a:spLocks noEditPoints="1"/>
              </p:cNvSpPr>
              <p:nvPr/>
            </p:nvSpPr>
            <p:spPr bwMode="auto">
              <a:xfrm>
                <a:off x="1060" y="2521"/>
                <a:ext cx="3349" cy="1594"/>
              </a:xfrm>
              <a:custGeom>
                <a:avLst/>
                <a:gdLst/>
                <a:ahLst/>
                <a:cxnLst>
                  <a:cxn ang="0">
                    <a:pos x="0" y="16"/>
                  </a:cxn>
                  <a:cxn ang="0">
                    <a:pos x="16" y="0"/>
                  </a:cxn>
                  <a:cxn ang="0">
                    <a:pos x="8080" y="0"/>
                  </a:cxn>
                  <a:cxn ang="0">
                    <a:pos x="8096" y="16"/>
                  </a:cxn>
                  <a:cxn ang="0">
                    <a:pos x="8096" y="4144"/>
                  </a:cxn>
                  <a:cxn ang="0">
                    <a:pos x="8080" y="4160"/>
                  </a:cxn>
                  <a:cxn ang="0">
                    <a:pos x="16" y="4160"/>
                  </a:cxn>
                  <a:cxn ang="0">
                    <a:pos x="0" y="4144"/>
                  </a:cxn>
                  <a:cxn ang="0">
                    <a:pos x="0" y="16"/>
                  </a:cxn>
                  <a:cxn ang="0">
                    <a:pos x="32" y="4144"/>
                  </a:cxn>
                  <a:cxn ang="0">
                    <a:pos x="16" y="4128"/>
                  </a:cxn>
                  <a:cxn ang="0">
                    <a:pos x="8080" y="4128"/>
                  </a:cxn>
                  <a:cxn ang="0">
                    <a:pos x="8064" y="4144"/>
                  </a:cxn>
                  <a:cxn ang="0">
                    <a:pos x="8064" y="16"/>
                  </a:cxn>
                  <a:cxn ang="0">
                    <a:pos x="8080" y="32"/>
                  </a:cxn>
                  <a:cxn ang="0">
                    <a:pos x="16" y="32"/>
                  </a:cxn>
                  <a:cxn ang="0">
                    <a:pos x="32" y="16"/>
                  </a:cxn>
                  <a:cxn ang="0">
                    <a:pos x="32" y="4144"/>
                  </a:cxn>
                </a:cxnLst>
                <a:rect l="0" t="0" r="r" b="b"/>
                <a:pathLst>
                  <a:path w="8096" h="4160">
                    <a:moveTo>
                      <a:pt x="0" y="16"/>
                    </a:moveTo>
                    <a:cubicBezTo>
                      <a:pt x="0" y="8"/>
                      <a:pt x="8" y="0"/>
                      <a:pt x="16" y="0"/>
                    </a:cubicBezTo>
                    <a:lnTo>
                      <a:pt x="8080" y="0"/>
                    </a:lnTo>
                    <a:cubicBezTo>
                      <a:pt x="8089" y="0"/>
                      <a:pt x="8096" y="8"/>
                      <a:pt x="8096" y="16"/>
                    </a:cubicBezTo>
                    <a:lnTo>
                      <a:pt x="8096" y="4144"/>
                    </a:lnTo>
                    <a:cubicBezTo>
                      <a:pt x="8096" y="4153"/>
                      <a:pt x="8089" y="4160"/>
                      <a:pt x="8080" y="4160"/>
                    </a:cubicBezTo>
                    <a:lnTo>
                      <a:pt x="16" y="4160"/>
                    </a:lnTo>
                    <a:cubicBezTo>
                      <a:pt x="8" y="4160"/>
                      <a:pt x="0" y="4153"/>
                      <a:pt x="0" y="4144"/>
                    </a:cubicBezTo>
                    <a:lnTo>
                      <a:pt x="0" y="16"/>
                    </a:lnTo>
                    <a:close/>
                    <a:moveTo>
                      <a:pt x="32" y="4144"/>
                    </a:moveTo>
                    <a:lnTo>
                      <a:pt x="16" y="4128"/>
                    </a:lnTo>
                    <a:lnTo>
                      <a:pt x="8080" y="4128"/>
                    </a:lnTo>
                    <a:lnTo>
                      <a:pt x="8064" y="4144"/>
                    </a:lnTo>
                    <a:lnTo>
                      <a:pt x="8064" y="16"/>
                    </a:lnTo>
                    <a:lnTo>
                      <a:pt x="8080" y="32"/>
                    </a:lnTo>
                    <a:lnTo>
                      <a:pt x="16" y="32"/>
                    </a:lnTo>
                    <a:lnTo>
                      <a:pt x="32" y="16"/>
                    </a:lnTo>
                    <a:lnTo>
                      <a:pt x="32" y="4144"/>
                    </a:lnTo>
                    <a:close/>
                  </a:path>
                </a:pathLst>
              </a:custGeom>
              <a:solidFill>
                <a:srgbClr val="000000"/>
              </a:solidFill>
              <a:ln w="1111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270" name="Freeform 246"/>
              <p:cNvSpPr>
                <a:spLocks noEditPoints="1"/>
              </p:cNvSpPr>
              <p:nvPr/>
            </p:nvSpPr>
            <p:spPr bwMode="auto">
              <a:xfrm>
                <a:off x="1153" y="2864"/>
                <a:ext cx="2833" cy="1244"/>
              </a:xfrm>
              <a:custGeom>
                <a:avLst/>
                <a:gdLst/>
                <a:ahLst/>
                <a:cxnLst>
                  <a:cxn ang="0">
                    <a:pos x="0" y="123"/>
                  </a:cxn>
                  <a:cxn ang="0">
                    <a:pos x="165" y="123"/>
                  </a:cxn>
                  <a:cxn ang="0">
                    <a:pos x="165" y="1244"/>
                  </a:cxn>
                  <a:cxn ang="0">
                    <a:pos x="0" y="1244"/>
                  </a:cxn>
                  <a:cxn ang="0">
                    <a:pos x="0" y="123"/>
                  </a:cxn>
                  <a:cxn ang="0">
                    <a:pos x="331" y="110"/>
                  </a:cxn>
                  <a:cxn ang="0">
                    <a:pos x="503" y="110"/>
                  </a:cxn>
                  <a:cxn ang="0">
                    <a:pos x="503" y="1244"/>
                  </a:cxn>
                  <a:cxn ang="0">
                    <a:pos x="331" y="1244"/>
                  </a:cxn>
                  <a:cxn ang="0">
                    <a:pos x="331" y="110"/>
                  </a:cxn>
                  <a:cxn ang="0">
                    <a:pos x="668" y="0"/>
                  </a:cxn>
                  <a:cxn ang="0">
                    <a:pos x="834" y="0"/>
                  </a:cxn>
                  <a:cxn ang="0">
                    <a:pos x="834" y="1244"/>
                  </a:cxn>
                  <a:cxn ang="0">
                    <a:pos x="668" y="1244"/>
                  </a:cxn>
                  <a:cxn ang="0">
                    <a:pos x="668" y="0"/>
                  </a:cxn>
                  <a:cxn ang="0">
                    <a:pos x="999" y="944"/>
                  </a:cxn>
                  <a:cxn ang="0">
                    <a:pos x="1165" y="944"/>
                  </a:cxn>
                  <a:cxn ang="0">
                    <a:pos x="1165" y="1244"/>
                  </a:cxn>
                  <a:cxn ang="0">
                    <a:pos x="999" y="1244"/>
                  </a:cxn>
                  <a:cxn ang="0">
                    <a:pos x="999" y="944"/>
                  </a:cxn>
                  <a:cxn ang="0">
                    <a:pos x="1337" y="1195"/>
                  </a:cxn>
                  <a:cxn ang="0">
                    <a:pos x="1502" y="1195"/>
                  </a:cxn>
                  <a:cxn ang="0">
                    <a:pos x="1502" y="1244"/>
                  </a:cxn>
                  <a:cxn ang="0">
                    <a:pos x="1337" y="1244"/>
                  </a:cxn>
                  <a:cxn ang="0">
                    <a:pos x="1337" y="1195"/>
                  </a:cxn>
                  <a:cxn ang="0">
                    <a:pos x="1668" y="1202"/>
                  </a:cxn>
                  <a:cxn ang="0">
                    <a:pos x="1833" y="1202"/>
                  </a:cxn>
                  <a:cxn ang="0">
                    <a:pos x="1833" y="1244"/>
                  </a:cxn>
                  <a:cxn ang="0">
                    <a:pos x="1668" y="1244"/>
                  </a:cxn>
                  <a:cxn ang="0">
                    <a:pos x="1668" y="1202"/>
                  </a:cxn>
                  <a:cxn ang="0">
                    <a:pos x="1999" y="1214"/>
                  </a:cxn>
                  <a:cxn ang="0">
                    <a:pos x="2171" y="1214"/>
                  </a:cxn>
                  <a:cxn ang="0">
                    <a:pos x="2171" y="1244"/>
                  </a:cxn>
                  <a:cxn ang="0">
                    <a:pos x="1999" y="1244"/>
                  </a:cxn>
                  <a:cxn ang="0">
                    <a:pos x="1999" y="1214"/>
                  </a:cxn>
                  <a:cxn ang="0">
                    <a:pos x="2336" y="1036"/>
                  </a:cxn>
                  <a:cxn ang="0">
                    <a:pos x="2502" y="1036"/>
                  </a:cxn>
                  <a:cxn ang="0">
                    <a:pos x="2502" y="1244"/>
                  </a:cxn>
                  <a:cxn ang="0">
                    <a:pos x="2336" y="1244"/>
                  </a:cxn>
                  <a:cxn ang="0">
                    <a:pos x="2336" y="1036"/>
                  </a:cxn>
                  <a:cxn ang="0">
                    <a:pos x="2667" y="950"/>
                  </a:cxn>
                  <a:cxn ang="0">
                    <a:pos x="2833" y="950"/>
                  </a:cxn>
                  <a:cxn ang="0">
                    <a:pos x="2833" y="1244"/>
                  </a:cxn>
                  <a:cxn ang="0">
                    <a:pos x="2667" y="1244"/>
                  </a:cxn>
                  <a:cxn ang="0">
                    <a:pos x="2667" y="950"/>
                  </a:cxn>
                </a:cxnLst>
                <a:rect l="0" t="0" r="r" b="b"/>
                <a:pathLst>
                  <a:path w="2833" h="1244">
                    <a:moveTo>
                      <a:pt x="0" y="123"/>
                    </a:moveTo>
                    <a:lnTo>
                      <a:pt x="165" y="123"/>
                    </a:lnTo>
                    <a:lnTo>
                      <a:pt x="165" y="1244"/>
                    </a:lnTo>
                    <a:lnTo>
                      <a:pt x="0" y="1244"/>
                    </a:lnTo>
                    <a:lnTo>
                      <a:pt x="0" y="123"/>
                    </a:lnTo>
                    <a:close/>
                    <a:moveTo>
                      <a:pt x="331" y="110"/>
                    </a:moveTo>
                    <a:lnTo>
                      <a:pt x="503" y="110"/>
                    </a:lnTo>
                    <a:lnTo>
                      <a:pt x="503" y="1244"/>
                    </a:lnTo>
                    <a:lnTo>
                      <a:pt x="331" y="1244"/>
                    </a:lnTo>
                    <a:lnTo>
                      <a:pt x="331" y="110"/>
                    </a:lnTo>
                    <a:close/>
                    <a:moveTo>
                      <a:pt x="668" y="0"/>
                    </a:moveTo>
                    <a:lnTo>
                      <a:pt x="834" y="0"/>
                    </a:lnTo>
                    <a:lnTo>
                      <a:pt x="834" y="1244"/>
                    </a:lnTo>
                    <a:lnTo>
                      <a:pt x="668" y="1244"/>
                    </a:lnTo>
                    <a:lnTo>
                      <a:pt x="668" y="0"/>
                    </a:lnTo>
                    <a:close/>
                    <a:moveTo>
                      <a:pt x="999" y="944"/>
                    </a:moveTo>
                    <a:lnTo>
                      <a:pt x="1165" y="944"/>
                    </a:lnTo>
                    <a:lnTo>
                      <a:pt x="1165" y="1244"/>
                    </a:lnTo>
                    <a:lnTo>
                      <a:pt x="999" y="1244"/>
                    </a:lnTo>
                    <a:lnTo>
                      <a:pt x="999" y="944"/>
                    </a:lnTo>
                    <a:close/>
                    <a:moveTo>
                      <a:pt x="1337" y="1195"/>
                    </a:moveTo>
                    <a:lnTo>
                      <a:pt x="1502" y="1195"/>
                    </a:lnTo>
                    <a:lnTo>
                      <a:pt x="1502" y="1244"/>
                    </a:lnTo>
                    <a:lnTo>
                      <a:pt x="1337" y="1244"/>
                    </a:lnTo>
                    <a:lnTo>
                      <a:pt x="1337" y="1195"/>
                    </a:lnTo>
                    <a:close/>
                    <a:moveTo>
                      <a:pt x="1668" y="1202"/>
                    </a:moveTo>
                    <a:lnTo>
                      <a:pt x="1833" y="1202"/>
                    </a:lnTo>
                    <a:lnTo>
                      <a:pt x="1833" y="1244"/>
                    </a:lnTo>
                    <a:lnTo>
                      <a:pt x="1668" y="1244"/>
                    </a:lnTo>
                    <a:lnTo>
                      <a:pt x="1668" y="1202"/>
                    </a:lnTo>
                    <a:close/>
                    <a:moveTo>
                      <a:pt x="1999" y="1214"/>
                    </a:moveTo>
                    <a:lnTo>
                      <a:pt x="2171" y="1214"/>
                    </a:lnTo>
                    <a:lnTo>
                      <a:pt x="2171" y="1244"/>
                    </a:lnTo>
                    <a:lnTo>
                      <a:pt x="1999" y="1244"/>
                    </a:lnTo>
                    <a:lnTo>
                      <a:pt x="1999" y="1214"/>
                    </a:lnTo>
                    <a:close/>
                    <a:moveTo>
                      <a:pt x="2336" y="1036"/>
                    </a:moveTo>
                    <a:lnTo>
                      <a:pt x="2502" y="1036"/>
                    </a:lnTo>
                    <a:lnTo>
                      <a:pt x="2502" y="1244"/>
                    </a:lnTo>
                    <a:lnTo>
                      <a:pt x="2336" y="1244"/>
                    </a:lnTo>
                    <a:lnTo>
                      <a:pt x="2336" y="1036"/>
                    </a:lnTo>
                    <a:close/>
                    <a:moveTo>
                      <a:pt x="2667" y="950"/>
                    </a:moveTo>
                    <a:lnTo>
                      <a:pt x="2833" y="950"/>
                    </a:lnTo>
                    <a:lnTo>
                      <a:pt x="2833" y="1244"/>
                    </a:lnTo>
                    <a:lnTo>
                      <a:pt x="2667" y="1244"/>
                    </a:lnTo>
                    <a:lnTo>
                      <a:pt x="2667" y="950"/>
                    </a:lnTo>
                    <a:close/>
                  </a:path>
                </a:pathLst>
              </a:custGeom>
              <a:solidFill>
                <a:srgbClr val="9BBB59"/>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271" name="Freeform 247"/>
              <p:cNvSpPr>
                <a:spLocks noEditPoints="1"/>
              </p:cNvSpPr>
              <p:nvPr/>
            </p:nvSpPr>
            <p:spPr bwMode="auto">
              <a:xfrm>
                <a:off x="1484" y="2968"/>
                <a:ext cx="2502" cy="932"/>
              </a:xfrm>
              <a:custGeom>
                <a:avLst/>
                <a:gdLst/>
                <a:ahLst/>
                <a:cxnLst>
                  <a:cxn ang="0">
                    <a:pos x="0" y="0"/>
                  </a:cxn>
                  <a:cxn ang="0">
                    <a:pos x="172" y="0"/>
                  </a:cxn>
                  <a:cxn ang="0">
                    <a:pos x="172" y="6"/>
                  </a:cxn>
                  <a:cxn ang="0">
                    <a:pos x="0" y="6"/>
                  </a:cxn>
                  <a:cxn ang="0">
                    <a:pos x="0" y="0"/>
                  </a:cxn>
                  <a:cxn ang="0">
                    <a:pos x="668" y="834"/>
                  </a:cxn>
                  <a:cxn ang="0">
                    <a:pos x="834" y="834"/>
                  </a:cxn>
                  <a:cxn ang="0">
                    <a:pos x="834" y="840"/>
                  </a:cxn>
                  <a:cxn ang="0">
                    <a:pos x="668" y="840"/>
                  </a:cxn>
                  <a:cxn ang="0">
                    <a:pos x="668" y="834"/>
                  </a:cxn>
                  <a:cxn ang="0">
                    <a:pos x="2005" y="926"/>
                  </a:cxn>
                  <a:cxn ang="0">
                    <a:pos x="2171" y="926"/>
                  </a:cxn>
                  <a:cxn ang="0">
                    <a:pos x="2171" y="932"/>
                  </a:cxn>
                  <a:cxn ang="0">
                    <a:pos x="2005" y="932"/>
                  </a:cxn>
                  <a:cxn ang="0">
                    <a:pos x="2005" y="926"/>
                  </a:cxn>
                  <a:cxn ang="0">
                    <a:pos x="2336" y="840"/>
                  </a:cxn>
                  <a:cxn ang="0">
                    <a:pos x="2502" y="840"/>
                  </a:cxn>
                  <a:cxn ang="0">
                    <a:pos x="2502" y="846"/>
                  </a:cxn>
                  <a:cxn ang="0">
                    <a:pos x="2336" y="846"/>
                  </a:cxn>
                  <a:cxn ang="0">
                    <a:pos x="2336" y="840"/>
                  </a:cxn>
                </a:cxnLst>
                <a:rect l="0" t="0" r="r" b="b"/>
                <a:pathLst>
                  <a:path w="2502" h="932">
                    <a:moveTo>
                      <a:pt x="0" y="0"/>
                    </a:moveTo>
                    <a:lnTo>
                      <a:pt x="172" y="0"/>
                    </a:lnTo>
                    <a:lnTo>
                      <a:pt x="172" y="6"/>
                    </a:lnTo>
                    <a:lnTo>
                      <a:pt x="0" y="6"/>
                    </a:lnTo>
                    <a:lnTo>
                      <a:pt x="0" y="0"/>
                    </a:lnTo>
                    <a:close/>
                    <a:moveTo>
                      <a:pt x="668" y="834"/>
                    </a:moveTo>
                    <a:lnTo>
                      <a:pt x="834" y="834"/>
                    </a:lnTo>
                    <a:lnTo>
                      <a:pt x="834" y="840"/>
                    </a:lnTo>
                    <a:lnTo>
                      <a:pt x="668" y="840"/>
                    </a:lnTo>
                    <a:lnTo>
                      <a:pt x="668" y="834"/>
                    </a:lnTo>
                    <a:close/>
                    <a:moveTo>
                      <a:pt x="2005" y="926"/>
                    </a:moveTo>
                    <a:lnTo>
                      <a:pt x="2171" y="926"/>
                    </a:lnTo>
                    <a:lnTo>
                      <a:pt x="2171" y="932"/>
                    </a:lnTo>
                    <a:lnTo>
                      <a:pt x="2005" y="932"/>
                    </a:lnTo>
                    <a:lnTo>
                      <a:pt x="2005" y="926"/>
                    </a:lnTo>
                    <a:close/>
                    <a:moveTo>
                      <a:pt x="2336" y="840"/>
                    </a:moveTo>
                    <a:lnTo>
                      <a:pt x="2502" y="840"/>
                    </a:lnTo>
                    <a:lnTo>
                      <a:pt x="2502" y="846"/>
                    </a:lnTo>
                    <a:lnTo>
                      <a:pt x="2336" y="846"/>
                    </a:lnTo>
                    <a:lnTo>
                      <a:pt x="2336" y="840"/>
                    </a:lnTo>
                    <a:close/>
                  </a:path>
                </a:pathLst>
              </a:custGeom>
              <a:solidFill>
                <a:srgbClr val="C0504D"/>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272" name="Rectangle 248"/>
              <p:cNvSpPr>
                <a:spLocks noChangeArrowheads="1"/>
              </p:cNvSpPr>
              <p:nvPr/>
            </p:nvSpPr>
            <p:spPr bwMode="auto">
              <a:xfrm>
                <a:off x="1067" y="2524"/>
                <a:ext cx="6" cy="1581"/>
              </a:xfrm>
              <a:prstGeom prst="rect">
                <a:avLst/>
              </a:prstGeom>
              <a:solidFill>
                <a:srgbClr val="000000"/>
              </a:solidFill>
              <a:ln w="1111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273" name="Rectangle 249"/>
              <p:cNvSpPr>
                <a:spLocks noChangeArrowheads="1"/>
              </p:cNvSpPr>
              <p:nvPr/>
            </p:nvSpPr>
            <p:spPr bwMode="auto">
              <a:xfrm>
                <a:off x="1070" y="4102"/>
                <a:ext cx="3336" cy="6"/>
              </a:xfrm>
              <a:prstGeom prst="rect">
                <a:avLst/>
              </a:prstGeom>
              <a:solidFill>
                <a:srgbClr val="000000"/>
              </a:solidFill>
              <a:ln w="1111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274" name="Freeform 250"/>
              <p:cNvSpPr>
                <a:spLocks noEditPoints="1"/>
              </p:cNvSpPr>
              <p:nvPr/>
            </p:nvSpPr>
            <p:spPr bwMode="auto">
              <a:xfrm>
                <a:off x="1067" y="4081"/>
                <a:ext cx="3342" cy="24"/>
              </a:xfrm>
              <a:custGeom>
                <a:avLst/>
                <a:gdLst/>
                <a:ahLst/>
                <a:cxnLst>
                  <a:cxn ang="0">
                    <a:pos x="6" y="0"/>
                  </a:cxn>
                  <a:cxn ang="0">
                    <a:pos x="6" y="24"/>
                  </a:cxn>
                  <a:cxn ang="0">
                    <a:pos x="0" y="24"/>
                  </a:cxn>
                  <a:cxn ang="0">
                    <a:pos x="0" y="0"/>
                  </a:cxn>
                  <a:cxn ang="0">
                    <a:pos x="6" y="0"/>
                  </a:cxn>
                  <a:cxn ang="0">
                    <a:pos x="337" y="0"/>
                  </a:cxn>
                  <a:cxn ang="0">
                    <a:pos x="337" y="24"/>
                  </a:cxn>
                  <a:cxn ang="0">
                    <a:pos x="331" y="24"/>
                  </a:cxn>
                  <a:cxn ang="0">
                    <a:pos x="331" y="0"/>
                  </a:cxn>
                  <a:cxn ang="0">
                    <a:pos x="337" y="0"/>
                  </a:cxn>
                  <a:cxn ang="0">
                    <a:pos x="675" y="0"/>
                  </a:cxn>
                  <a:cxn ang="0">
                    <a:pos x="675" y="24"/>
                  </a:cxn>
                  <a:cxn ang="0">
                    <a:pos x="668" y="24"/>
                  </a:cxn>
                  <a:cxn ang="0">
                    <a:pos x="668" y="0"/>
                  </a:cxn>
                  <a:cxn ang="0">
                    <a:pos x="675" y="0"/>
                  </a:cxn>
                  <a:cxn ang="0">
                    <a:pos x="1006" y="0"/>
                  </a:cxn>
                  <a:cxn ang="0">
                    <a:pos x="1006" y="24"/>
                  </a:cxn>
                  <a:cxn ang="0">
                    <a:pos x="999" y="24"/>
                  </a:cxn>
                  <a:cxn ang="0">
                    <a:pos x="999" y="0"/>
                  </a:cxn>
                  <a:cxn ang="0">
                    <a:pos x="1006" y="0"/>
                  </a:cxn>
                  <a:cxn ang="0">
                    <a:pos x="1337" y="0"/>
                  </a:cxn>
                  <a:cxn ang="0">
                    <a:pos x="1337" y="24"/>
                  </a:cxn>
                  <a:cxn ang="0">
                    <a:pos x="1330" y="24"/>
                  </a:cxn>
                  <a:cxn ang="0">
                    <a:pos x="1330" y="0"/>
                  </a:cxn>
                  <a:cxn ang="0">
                    <a:pos x="1337" y="0"/>
                  </a:cxn>
                  <a:cxn ang="0">
                    <a:pos x="1674" y="0"/>
                  </a:cxn>
                  <a:cxn ang="0">
                    <a:pos x="1674" y="24"/>
                  </a:cxn>
                  <a:cxn ang="0">
                    <a:pos x="1668" y="24"/>
                  </a:cxn>
                  <a:cxn ang="0">
                    <a:pos x="1668" y="0"/>
                  </a:cxn>
                  <a:cxn ang="0">
                    <a:pos x="1674" y="0"/>
                  </a:cxn>
                  <a:cxn ang="0">
                    <a:pos x="2005" y="0"/>
                  </a:cxn>
                  <a:cxn ang="0">
                    <a:pos x="2005" y="24"/>
                  </a:cxn>
                  <a:cxn ang="0">
                    <a:pos x="1999" y="24"/>
                  </a:cxn>
                  <a:cxn ang="0">
                    <a:pos x="1999" y="0"/>
                  </a:cxn>
                  <a:cxn ang="0">
                    <a:pos x="2005" y="0"/>
                  </a:cxn>
                  <a:cxn ang="0">
                    <a:pos x="2343" y="0"/>
                  </a:cxn>
                  <a:cxn ang="0">
                    <a:pos x="2343" y="24"/>
                  </a:cxn>
                  <a:cxn ang="0">
                    <a:pos x="2336" y="24"/>
                  </a:cxn>
                  <a:cxn ang="0">
                    <a:pos x="2336" y="0"/>
                  </a:cxn>
                  <a:cxn ang="0">
                    <a:pos x="2343" y="0"/>
                  </a:cxn>
                  <a:cxn ang="0">
                    <a:pos x="2674" y="0"/>
                  </a:cxn>
                  <a:cxn ang="0">
                    <a:pos x="2674" y="24"/>
                  </a:cxn>
                  <a:cxn ang="0">
                    <a:pos x="2667" y="24"/>
                  </a:cxn>
                  <a:cxn ang="0">
                    <a:pos x="2667" y="0"/>
                  </a:cxn>
                  <a:cxn ang="0">
                    <a:pos x="2674" y="0"/>
                  </a:cxn>
                  <a:cxn ang="0">
                    <a:pos x="3005" y="0"/>
                  </a:cxn>
                  <a:cxn ang="0">
                    <a:pos x="3005" y="24"/>
                  </a:cxn>
                  <a:cxn ang="0">
                    <a:pos x="2998" y="24"/>
                  </a:cxn>
                  <a:cxn ang="0">
                    <a:pos x="2998" y="0"/>
                  </a:cxn>
                  <a:cxn ang="0">
                    <a:pos x="3005" y="0"/>
                  </a:cxn>
                  <a:cxn ang="0">
                    <a:pos x="3342" y="0"/>
                  </a:cxn>
                  <a:cxn ang="0">
                    <a:pos x="3342" y="24"/>
                  </a:cxn>
                  <a:cxn ang="0">
                    <a:pos x="3336" y="24"/>
                  </a:cxn>
                  <a:cxn ang="0">
                    <a:pos x="3336" y="0"/>
                  </a:cxn>
                  <a:cxn ang="0">
                    <a:pos x="3342" y="0"/>
                  </a:cxn>
                </a:cxnLst>
                <a:rect l="0" t="0" r="r" b="b"/>
                <a:pathLst>
                  <a:path w="3342" h="24">
                    <a:moveTo>
                      <a:pt x="6" y="0"/>
                    </a:moveTo>
                    <a:lnTo>
                      <a:pt x="6" y="24"/>
                    </a:lnTo>
                    <a:lnTo>
                      <a:pt x="0" y="24"/>
                    </a:lnTo>
                    <a:lnTo>
                      <a:pt x="0" y="0"/>
                    </a:lnTo>
                    <a:lnTo>
                      <a:pt x="6" y="0"/>
                    </a:lnTo>
                    <a:close/>
                    <a:moveTo>
                      <a:pt x="337" y="0"/>
                    </a:moveTo>
                    <a:lnTo>
                      <a:pt x="337" y="24"/>
                    </a:lnTo>
                    <a:lnTo>
                      <a:pt x="331" y="24"/>
                    </a:lnTo>
                    <a:lnTo>
                      <a:pt x="331" y="0"/>
                    </a:lnTo>
                    <a:lnTo>
                      <a:pt x="337" y="0"/>
                    </a:lnTo>
                    <a:close/>
                    <a:moveTo>
                      <a:pt x="675" y="0"/>
                    </a:moveTo>
                    <a:lnTo>
                      <a:pt x="675" y="24"/>
                    </a:lnTo>
                    <a:lnTo>
                      <a:pt x="668" y="24"/>
                    </a:lnTo>
                    <a:lnTo>
                      <a:pt x="668" y="0"/>
                    </a:lnTo>
                    <a:lnTo>
                      <a:pt x="675" y="0"/>
                    </a:lnTo>
                    <a:close/>
                    <a:moveTo>
                      <a:pt x="1006" y="0"/>
                    </a:moveTo>
                    <a:lnTo>
                      <a:pt x="1006" y="24"/>
                    </a:lnTo>
                    <a:lnTo>
                      <a:pt x="999" y="24"/>
                    </a:lnTo>
                    <a:lnTo>
                      <a:pt x="999" y="0"/>
                    </a:lnTo>
                    <a:lnTo>
                      <a:pt x="1006" y="0"/>
                    </a:lnTo>
                    <a:close/>
                    <a:moveTo>
                      <a:pt x="1337" y="0"/>
                    </a:moveTo>
                    <a:lnTo>
                      <a:pt x="1337" y="24"/>
                    </a:lnTo>
                    <a:lnTo>
                      <a:pt x="1330" y="24"/>
                    </a:lnTo>
                    <a:lnTo>
                      <a:pt x="1330" y="0"/>
                    </a:lnTo>
                    <a:lnTo>
                      <a:pt x="1337" y="0"/>
                    </a:lnTo>
                    <a:close/>
                    <a:moveTo>
                      <a:pt x="1674" y="0"/>
                    </a:moveTo>
                    <a:lnTo>
                      <a:pt x="1674" y="24"/>
                    </a:lnTo>
                    <a:lnTo>
                      <a:pt x="1668" y="24"/>
                    </a:lnTo>
                    <a:lnTo>
                      <a:pt x="1668" y="0"/>
                    </a:lnTo>
                    <a:lnTo>
                      <a:pt x="1674" y="0"/>
                    </a:lnTo>
                    <a:close/>
                    <a:moveTo>
                      <a:pt x="2005" y="0"/>
                    </a:moveTo>
                    <a:lnTo>
                      <a:pt x="2005" y="24"/>
                    </a:lnTo>
                    <a:lnTo>
                      <a:pt x="1999" y="24"/>
                    </a:lnTo>
                    <a:lnTo>
                      <a:pt x="1999" y="0"/>
                    </a:lnTo>
                    <a:lnTo>
                      <a:pt x="2005" y="0"/>
                    </a:lnTo>
                    <a:close/>
                    <a:moveTo>
                      <a:pt x="2343" y="0"/>
                    </a:moveTo>
                    <a:lnTo>
                      <a:pt x="2343" y="24"/>
                    </a:lnTo>
                    <a:lnTo>
                      <a:pt x="2336" y="24"/>
                    </a:lnTo>
                    <a:lnTo>
                      <a:pt x="2336" y="0"/>
                    </a:lnTo>
                    <a:lnTo>
                      <a:pt x="2343" y="0"/>
                    </a:lnTo>
                    <a:close/>
                    <a:moveTo>
                      <a:pt x="2674" y="0"/>
                    </a:moveTo>
                    <a:lnTo>
                      <a:pt x="2674" y="24"/>
                    </a:lnTo>
                    <a:lnTo>
                      <a:pt x="2667" y="24"/>
                    </a:lnTo>
                    <a:lnTo>
                      <a:pt x="2667" y="0"/>
                    </a:lnTo>
                    <a:lnTo>
                      <a:pt x="2674" y="0"/>
                    </a:lnTo>
                    <a:close/>
                    <a:moveTo>
                      <a:pt x="3005" y="0"/>
                    </a:moveTo>
                    <a:lnTo>
                      <a:pt x="3005" y="24"/>
                    </a:lnTo>
                    <a:lnTo>
                      <a:pt x="2998" y="24"/>
                    </a:lnTo>
                    <a:lnTo>
                      <a:pt x="2998" y="0"/>
                    </a:lnTo>
                    <a:lnTo>
                      <a:pt x="3005" y="0"/>
                    </a:lnTo>
                    <a:close/>
                    <a:moveTo>
                      <a:pt x="3342" y="0"/>
                    </a:moveTo>
                    <a:lnTo>
                      <a:pt x="3342" y="24"/>
                    </a:lnTo>
                    <a:lnTo>
                      <a:pt x="3336" y="24"/>
                    </a:lnTo>
                    <a:lnTo>
                      <a:pt x="3336" y="0"/>
                    </a:lnTo>
                    <a:lnTo>
                      <a:pt x="3342" y="0"/>
                    </a:lnTo>
                    <a:close/>
                  </a:path>
                </a:pathLst>
              </a:custGeom>
              <a:solidFill>
                <a:srgbClr val="000000"/>
              </a:solidFill>
              <a:ln w="11113"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275" name="Rectangle 251"/>
              <p:cNvSpPr>
                <a:spLocks noChangeArrowheads="1"/>
              </p:cNvSpPr>
              <p:nvPr/>
            </p:nvSpPr>
            <p:spPr bwMode="auto">
              <a:xfrm>
                <a:off x="1167" y="3508"/>
                <a:ext cx="205"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000" b="0" i="0" u="none" strike="noStrike" cap="none" normalizeH="0" baseline="0" dirty="0">
                    <a:ln>
                      <a:noFill/>
                    </a:ln>
                    <a:solidFill>
                      <a:srgbClr val="000000"/>
                    </a:solidFill>
                    <a:effectLst/>
                    <a:latin typeface="Arial" pitchFamily="34" charset="0"/>
                    <a:ea typeface="ＭＳ Ｐゴシック" pitchFamily="50" charset="-128"/>
                  </a:rPr>
                  <a:t>142 </a:t>
                </a:r>
                <a:endParaRPr kumimoji="1" lang="ja-JP" altLang="ja-JP" sz="1800" b="0" i="0" u="none" strike="noStrike" cap="none" normalizeH="0" baseline="0" dirty="0">
                  <a:ln>
                    <a:noFill/>
                  </a:ln>
                  <a:solidFill>
                    <a:schemeClr val="tx1"/>
                  </a:solidFill>
                  <a:effectLst/>
                  <a:latin typeface="Arial" pitchFamily="34" charset="0"/>
                  <a:ea typeface="ＭＳ Ｐゴシック" pitchFamily="50" charset="-128"/>
                </a:endParaRPr>
              </a:p>
            </p:txBody>
          </p:sp>
          <p:sp>
            <p:nvSpPr>
              <p:cNvPr id="1276" name="Rectangle 252"/>
              <p:cNvSpPr>
                <a:spLocks noChangeArrowheads="1"/>
              </p:cNvSpPr>
              <p:nvPr/>
            </p:nvSpPr>
            <p:spPr bwMode="auto">
              <a:xfrm>
                <a:off x="1500" y="3504"/>
                <a:ext cx="206"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000" b="0" i="0" u="none" strike="noStrike" cap="none" normalizeH="0" baseline="0" dirty="0">
                    <a:ln>
                      <a:noFill/>
                    </a:ln>
                    <a:solidFill>
                      <a:srgbClr val="000000"/>
                    </a:solidFill>
                    <a:effectLst/>
                    <a:latin typeface="Arial" pitchFamily="34" charset="0"/>
                    <a:ea typeface="ＭＳ Ｐゴシック" pitchFamily="50" charset="-128"/>
                  </a:rPr>
                  <a:t>143 </a:t>
                </a:r>
                <a:endParaRPr kumimoji="1" lang="ja-JP" altLang="ja-JP" sz="1800" b="0" i="0" u="none" strike="noStrike" cap="none" normalizeH="0" baseline="0" dirty="0">
                  <a:ln>
                    <a:noFill/>
                  </a:ln>
                  <a:solidFill>
                    <a:schemeClr val="tx1"/>
                  </a:solidFill>
                  <a:effectLst/>
                  <a:latin typeface="Arial" pitchFamily="34" charset="0"/>
                  <a:ea typeface="ＭＳ Ｐゴシック" pitchFamily="50" charset="-128"/>
                </a:endParaRPr>
              </a:p>
            </p:txBody>
          </p:sp>
          <p:sp>
            <p:nvSpPr>
              <p:cNvPr id="1277" name="Rectangle 253"/>
              <p:cNvSpPr>
                <a:spLocks noChangeArrowheads="1"/>
              </p:cNvSpPr>
              <p:nvPr/>
            </p:nvSpPr>
            <p:spPr bwMode="auto">
              <a:xfrm>
                <a:off x="1834" y="3449"/>
                <a:ext cx="205" cy="11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000" b="0" i="0" u="none" strike="noStrike" cap="none" normalizeH="0" baseline="0" dirty="0">
                    <a:ln>
                      <a:noFill/>
                    </a:ln>
                    <a:solidFill>
                      <a:srgbClr val="000000"/>
                    </a:solidFill>
                    <a:effectLst/>
                    <a:latin typeface="Arial" pitchFamily="34" charset="0"/>
                    <a:ea typeface="ＭＳ Ｐゴシック" pitchFamily="50" charset="-128"/>
                  </a:rPr>
                  <a:t>157 </a:t>
                </a:r>
                <a:endParaRPr kumimoji="1" lang="ja-JP" altLang="ja-JP" sz="1800" b="0" i="0" u="none" strike="noStrike" cap="none" normalizeH="0" baseline="0" dirty="0">
                  <a:ln>
                    <a:noFill/>
                  </a:ln>
                  <a:solidFill>
                    <a:schemeClr val="tx1"/>
                  </a:solidFill>
                  <a:effectLst/>
                  <a:latin typeface="Arial" pitchFamily="34" charset="0"/>
                  <a:ea typeface="ＭＳ Ｐゴシック" pitchFamily="50" charset="-128"/>
                </a:endParaRPr>
              </a:p>
            </p:txBody>
          </p:sp>
          <p:sp>
            <p:nvSpPr>
              <p:cNvPr id="1278" name="Rectangle 254"/>
              <p:cNvSpPr>
                <a:spLocks noChangeArrowheads="1"/>
              </p:cNvSpPr>
              <p:nvPr/>
            </p:nvSpPr>
            <p:spPr bwMode="auto">
              <a:xfrm>
                <a:off x="2194" y="3920"/>
                <a:ext cx="159" cy="11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000" b="0" i="0" u="none" strike="noStrike" cap="none" normalizeH="0" baseline="0" dirty="0">
                    <a:ln>
                      <a:noFill/>
                    </a:ln>
                    <a:solidFill>
                      <a:srgbClr val="000000"/>
                    </a:solidFill>
                    <a:effectLst/>
                    <a:latin typeface="Arial" pitchFamily="34" charset="0"/>
                    <a:ea typeface="ＭＳ Ｐゴシック" pitchFamily="50" charset="-128"/>
                  </a:rPr>
                  <a:t>38 </a:t>
                </a:r>
                <a:endParaRPr kumimoji="1" lang="ja-JP" altLang="ja-JP" sz="1800" b="0" i="0" u="none" strike="noStrike" cap="none" normalizeH="0" baseline="0" dirty="0">
                  <a:ln>
                    <a:noFill/>
                  </a:ln>
                  <a:solidFill>
                    <a:schemeClr val="tx1"/>
                  </a:solidFill>
                  <a:effectLst/>
                  <a:latin typeface="Arial" pitchFamily="34" charset="0"/>
                  <a:ea typeface="ＭＳ Ｐゴシック" pitchFamily="50" charset="-128"/>
                </a:endParaRPr>
              </a:p>
            </p:txBody>
          </p:sp>
          <p:sp>
            <p:nvSpPr>
              <p:cNvPr id="1279" name="Rectangle 255"/>
              <p:cNvSpPr>
                <a:spLocks noChangeArrowheads="1"/>
              </p:cNvSpPr>
              <p:nvPr/>
            </p:nvSpPr>
            <p:spPr bwMode="auto">
              <a:xfrm>
                <a:off x="2547" y="3986"/>
                <a:ext cx="112"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000" b="0" i="0" u="none" strike="noStrike" cap="none" normalizeH="0" baseline="0" dirty="0">
                    <a:ln>
                      <a:noFill/>
                    </a:ln>
                    <a:solidFill>
                      <a:srgbClr val="000000"/>
                    </a:solidFill>
                    <a:effectLst/>
                    <a:latin typeface="Arial" pitchFamily="34" charset="0"/>
                    <a:ea typeface="ＭＳ Ｐゴシック" pitchFamily="50" charset="-128"/>
                  </a:rPr>
                  <a:t>6 </a:t>
                </a:r>
                <a:endParaRPr kumimoji="1" lang="ja-JP" altLang="ja-JP" sz="1800" b="0" i="0" u="none" strike="noStrike" cap="none" normalizeH="0" baseline="0" dirty="0">
                  <a:ln>
                    <a:noFill/>
                  </a:ln>
                  <a:solidFill>
                    <a:schemeClr val="tx1"/>
                  </a:solidFill>
                  <a:effectLst/>
                  <a:latin typeface="Arial" pitchFamily="34" charset="0"/>
                  <a:ea typeface="ＭＳ Ｐゴシック" pitchFamily="50" charset="-128"/>
                </a:endParaRPr>
              </a:p>
            </p:txBody>
          </p:sp>
          <p:sp>
            <p:nvSpPr>
              <p:cNvPr id="1280" name="Rectangle 256"/>
              <p:cNvSpPr>
                <a:spLocks noChangeArrowheads="1"/>
              </p:cNvSpPr>
              <p:nvPr/>
            </p:nvSpPr>
            <p:spPr bwMode="auto">
              <a:xfrm>
                <a:off x="2881" y="3986"/>
                <a:ext cx="113"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000" b="0" i="0" u="none" strike="noStrike" cap="none" normalizeH="0" baseline="0" dirty="0">
                    <a:ln>
                      <a:noFill/>
                    </a:ln>
                    <a:solidFill>
                      <a:srgbClr val="000000"/>
                    </a:solidFill>
                    <a:effectLst/>
                    <a:latin typeface="Arial" pitchFamily="34" charset="0"/>
                    <a:ea typeface="ＭＳ Ｐゴシック" pitchFamily="50" charset="-128"/>
                  </a:rPr>
                  <a:t>5 </a:t>
                </a:r>
                <a:endParaRPr kumimoji="1" lang="ja-JP" altLang="ja-JP" sz="1800" b="0" i="0" u="none" strike="noStrike" cap="none" normalizeH="0" baseline="0" dirty="0">
                  <a:ln>
                    <a:noFill/>
                  </a:ln>
                  <a:solidFill>
                    <a:schemeClr val="tx1"/>
                  </a:solidFill>
                  <a:effectLst/>
                  <a:latin typeface="Arial" pitchFamily="34" charset="0"/>
                  <a:ea typeface="ＭＳ Ｐゴシック" pitchFamily="50" charset="-128"/>
                </a:endParaRPr>
              </a:p>
            </p:txBody>
          </p:sp>
          <p:sp>
            <p:nvSpPr>
              <p:cNvPr id="1281" name="Rectangle 257"/>
              <p:cNvSpPr>
                <a:spLocks noChangeArrowheads="1"/>
              </p:cNvSpPr>
              <p:nvPr/>
            </p:nvSpPr>
            <p:spPr bwMode="auto">
              <a:xfrm>
                <a:off x="3214" y="3986"/>
                <a:ext cx="112"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000" b="0" i="0" u="none" strike="noStrike" cap="none" normalizeH="0" baseline="0" dirty="0">
                    <a:ln>
                      <a:noFill/>
                    </a:ln>
                    <a:solidFill>
                      <a:srgbClr val="000000"/>
                    </a:solidFill>
                    <a:effectLst/>
                    <a:latin typeface="Arial" pitchFamily="34" charset="0"/>
                    <a:ea typeface="ＭＳ Ｐゴシック" pitchFamily="50" charset="-128"/>
                  </a:rPr>
                  <a:t>4 </a:t>
                </a:r>
                <a:endParaRPr kumimoji="1" lang="ja-JP" altLang="ja-JP" sz="1800" b="0" i="0" u="none" strike="noStrike" cap="none" normalizeH="0" baseline="0" dirty="0">
                  <a:ln>
                    <a:noFill/>
                  </a:ln>
                  <a:solidFill>
                    <a:schemeClr val="tx1"/>
                  </a:solidFill>
                  <a:effectLst/>
                  <a:latin typeface="Arial" pitchFamily="34" charset="0"/>
                  <a:ea typeface="ＭＳ Ｐゴシック" pitchFamily="50" charset="-128"/>
                </a:endParaRPr>
              </a:p>
            </p:txBody>
          </p:sp>
          <p:sp>
            <p:nvSpPr>
              <p:cNvPr id="1282" name="Rectangle 258"/>
              <p:cNvSpPr>
                <a:spLocks noChangeArrowheads="1"/>
              </p:cNvSpPr>
              <p:nvPr/>
            </p:nvSpPr>
            <p:spPr bwMode="auto">
              <a:xfrm>
                <a:off x="3528" y="3967"/>
                <a:ext cx="159"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000" b="0" i="0" u="none" strike="noStrike" cap="none" normalizeH="0" baseline="0" dirty="0">
                    <a:ln>
                      <a:noFill/>
                    </a:ln>
                    <a:solidFill>
                      <a:srgbClr val="000000"/>
                    </a:solidFill>
                    <a:effectLst/>
                    <a:latin typeface="Arial" pitchFamily="34" charset="0"/>
                    <a:ea typeface="ＭＳ Ｐゴシック" pitchFamily="50" charset="-128"/>
                  </a:rPr>
                  <a:t>26 </a:t>
                </a:r>
                <a:endParaRPr kumimoji="1" lang="ja-JP" altLang="ja-JP" sz="1800" b="0" i="0" u="none" strike="noStrike" cap="none" normalizeH="0" baseline="0" dirty="0">
                  <a:ln>
                    <a:noFill/>
                  </a:ln>
                  <a:solidFill>
                    <a:schemeClr val="tx1"/>
                  </a:solidFill>
                  <a:effectLst/>
                  <a:latin typeface="Arial" pitchFamily="34" charset="0"/>
                  <a:ea typeface="ＭＳ Ｐゴシック" pitchFamily="50" charset="-128"/>
                </a:endParaRPr>
              </a:p>
            </p:txBody>
          </p:sp>
          <p:sp>
            <p:nvSpPr>
              <p:cNvPr id="1283" name="Rectangle 259"/>
              <p:cNvSpPr>
                <a:spLocks noChangeArrowheads="1"/>
              </p:cNvSpPr>
              <p:nvPr/>
            </p:nvSpPr>
            <p:spPr bwMode="auto">
              <a:xfrm>
                <a:off x="3861" y="3924"/>
                <a:ext cx="159" cy="11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000" b="0" i="0" u="none" strike="noStrike" cap="none" normalizeH="0" baseline="0" dirty="0">
                    <a:ln>
                      <a:noFill/>
                    </a:ln>
                    <a:solidFill>
                      <a:srgbClr val="000000"/>
                    </a:solidFill>
                    <a:effectLst/>
                    <a:latin typeface="Arial" pitchFamily="34" charset="0"/>
                    <a:ea typeface="ＭＳ Ｐゴシック" pitchFamily="50" charset="-128"/>
                  </a:rPr>
                  <a:t>37 </a:t>
                </a:r>
                <a:endParaRPr kumimoji="1" lang="ja-JP" altLang="ja-JP" sz="1800" b="0" i="0" u="none" strike="noStrike" cap="none" normalizeH="0" baseline="0" dirty="0">
                  <a:ln>
                    <a:noFill/>
                  </a:ln>
                  <a:solidFill>
                    <a:schemeClr val="tx1"/>
                  </a:solidFill>
                  <a:effectLst/>
                  <a:latin typeface="Arial" pitchFamily="34" charset="0"/>
                  <a:ea typeface="ＭＳ Ｐゴシック" pitchFamily="50" charset="-128"/>
                </a:endParaRPr>
              </a:p>
            </p:txBody>
          </p:sp>
          <p:sp>
            <p:nvSpPr>
              <p:cNvPr id="1284" name="Rectangle 260"/>
              <p:cNvSpPr>
                <a:spLocks noChangeArrowheads="1"/>
              </p:cNvSpPr>
              <p:nvPr/>
            </p:nvSpPr>
            <p:spPr bwMode="auto">
              <a:xfrm>
                <a:off x="1547" y="2855"/>
                <a:ext cx="113" cy="11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000" b="0" i="0" u="none" strike="noStrike" cap="none" normalizeH="0" baseline="0" dirty="0">
                    <a:ln>
                      <a:noFill/>
                    </a:ln>
                    <a:solidFill>
                      <a:srgbClr val="000000"/>
                    </a:solidFill>
                    <a:effectLst/>
                    <a:latin typeface="Arial" pitchFamily="34" charset="0"/>
                    <a:ea typeface="ＭＳ Ｐゴシック" pitchFamily="50" charset="-128"/>
                  </a:rPr>
                  <a:t>1 </a:t>
                </a:r>
                <a:endParaRPr kumimoji="1" lang="ja-JP" altLang="ja-JP" sz="1800" b="0" i="0" u="none" strike="noStrike" cap="none" normalizeH="0" baseline="0" dirty="0">
                  <a:ln>
                    <a:noFill/>
                  </a:ln>
                  <a:solidFill>
                    <a:schemeClr val="tx1"/>
                  </a:solidFill>
                  <a:effectLst/>
                  <a:latin typeface="Arial" pitchFamily="34" charset="0"/>
                  <a:ea typeface="ＭＳ Ｐゴシック" pitchFamily="50" charset="-128"/>
                </a:endParaRPr>
              </a:p>
            </p:txBody>
          </p:sp>
          <p:sp>
            <p:nvSpPr>
              <p:cNvPr id="1285" name="Rectangle 261"/>
              <p:cNvSpPr>
                <a:spLocks noChangeArrowheads="1"/>
              </p:cNvSpPr>
              <p:nvPr/>
            </p:nvSpPr>
            <p:spPr bwMode="auto">
              <a:xfrm>
                <a:off x="2214" y="3686"/>
                <a:ext cx="113" cy="11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000" b="0" i="0" u="none" strike="noStrike" cap="none" normalizeH="0" baseline="0" dirty="0">
                    <a:ln>
                      <a:noFill/>
                    </a:ln>
                    <a:solidFill>
                      <a:srgbClr val="000000"/>
                    </a:solidFill>
                    <a:effectLst/>
                    <a:latin typeface="Arial" pitchFamily="34" charset="0"/>
                    <a:ea typeface="ＭＳ Ｐゴシック" pitchFamily="50" charset="-128"/>
                  </a:rPr>
                  <a:t>1 </a:t>
                </a:r>
                <a:endParaRPr kumimoji="1" lang="ja-JP" altLang="ja-JP" sz="1800" b="0" i="0" u="none" strike="noStrike" cap="none" normalizeH="0" baseline="0" dirty="0">
                  <a:ln>
                    <a:noFill/>
                  </a:ln>
                  <a:solidFill>
                    <a:schemeClr val="tx1"/>
                  </a:solidFill>
                  <a:effectLst/>
                  <a:latin typeface="Arial" pitchFamily="34" charset="0"/>
                  <a:ea typeface="ＭＳ Ｐゴシック" pitchFamily="50" charset="-128"/>
                </a:endParaRPr>
              </a:p>
            </p:txBody>
          </p:sp>
          <p:sp>
            <p:nvSpPr>
              <p:cNvPr id="1286" name="Rectangle 262"/>
              <p:cNvSpPr>
                <a:spLocks noChangeArrowheads="1"/>
              </p:cNvSpPr>
              <p:nvPr/>
            </p:nvSpPr>
            <p:spPr bwMode="auto">
              <a:xfrm>
                <a:off x="3548" y="3781"/>
                <a:ext cx="113" cy="11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000" b="0" i="0" u="none" strike="noStrike" cap="none" normalizeH="0" baseline="0" dirty="0">
                    <a:ln>
                      <a:noFill/>
                    </a:ln>
                    <a:solidFill>
                      <a:srgbClr val="000000"/>
                    </a:solidFill>
                    <a:effectLst/>
                    <a:latin typeface="Arial" pitchFamily="34" charset="0"/>
                    <a:ea typeface="ＭＳ Ｐゴシック" pitchFamily="50" charset="-128"/>
                  </a:rPr>
                  <a:t>1 </a:t>
                </a:r>
                <a:endParaRPr kumimoji="1" lang="ja-JP" altLang="ja-JP" sz="1800" b="0" i="0" u="none" strike="noStrike" cap="none" normalizeH="0" baseline="0" dirty="0">
                  <a:ln>
                    <a:noFill/>
                  </a:ln>
                  <a:solidFill>
                    <a:schemeClr val="tx1"/>
                  </a:solidFill>
                  <a:effectLst/>
                  <a:latin typeface="Arial" pitchFamily="34" charset="0"/>
                  <a:ea typeface="ＭＳ Ｐゴシック" pitchFamily="50" charset="-128"/>
                </a:endParaRPr>
              </a:p>
            </p:txBody>
          </p:sp>
          <p:sp>
            <p:nvSpPr>
              <p:cNvPr id="1287" name="Rectangle 263"/>
              <p:cNvSpPr>
                <a:spLocks noChangeArrowheads="1"/>
              </p:cNvSpPr>
              <p:nvPr/>
            </p:nvSpPr>
            <p:spPr bwMode="auto">
              <a:xfrm>
                <a:off x="3881" y="3694"/>
                <a:ext cx="112" cy="11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000" b="0" i="0" u="none" strike="noStrike" cap="none" normalizeH="0" baseline="0" dirty="0">
                    <a:ln>
                      <a:noFill/>
                    </a:ln>
                    <a:solidFill>
                      <a:srgbClr val="000000"/>
                    </a:solidFill>
                    <a:effectLst/>
                    <a:latin typeface="Arial" pitchFamily="34" charset="0"/>
                    <a:ea typeface="ＭＳ Ｐゴシック" pitchFamily="50" charset="-128"/>
                  </a:rPr>
                  <a:t>1 </a:t>
                </a:r>
                <a:endParaRPr kumimoji="1" lang="ja-JP" altLang="ja-JP" sz="1800" b="0" i="0" u="none" strike="noStrike" cap="none" normalizeH="0" baseline="0" dirty="0">
                  <a:ln>
                    <a:noFill/>
                  </a:ln>
                  <a:solidFill>
                    <a:schemeClr val="tx1"/>
                  </a:solidFill>
                  <a:effectLst/>
                  <a:latin typeface="Arial" pitchFamily="34" charset="0"/>
                  <a:ea typeface="ＭＳ Ｐゴシック" pitchFamily="50" charset="-128"/>
                </a:endParaRPr>
              </a:p>
            </p:txBody>
          </p:sp>
          <p:sp>
            <p:nvSpPr>
              <p:cNvPr id="1288" name="Rectangle 264"/>
              <p:cNvSpPr>
                <a:spLocks noChangeArrowheads="1"/>
              </p:cNvSpPr>
              <p:nvPr/>
            </p:nvSpPr>
            <p:spPr bwMode="auto">
              <a:xfrm>
                <a:off x="927" y="4069"/>
                <a:ext cx="112" cy="11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000" b="0" i="0" u="none" strike="noStrike" cap="none" normalizeH="0" baseline="0" dirty="0">
                    <a:ln>
                      <a:noFill/>
                    </a:ln>
                    <a:solidFill>
                      <a:srgbClr val="000000"/>
                    </a:solidFill>
                    <a:effectLst/>
                    <a:latin typeface="Arial" pitchFamily="34" charset="0"/>
                    <a:ea typeface="ＭＳ Ｐゴシック" pitchFamily="50" charset="-128"/>
                  </a:rPr>
                  <a:t>0 </a:t>
                </a:r>
                <a:endParaRPr kumimoji="1" lang="ja-JP" altLang="ja-JP" sz="1800" b="0" i="0" u="none" strike="noStrike" cap="none" normalizeH="0" baseline="0" dirty="0">
                  <a:ln>
                    <a:noFill/>
                  </a:ln>
                  <a:solidFill>
                    <a:schemeClr val="tx1"/>
                  </a:solidFill>
                  <a:effectLst/>
                  <a:latin typeface="Arial" pitchFamily="34" charset="0"/>
                  <a:ea typeface="ＭＳ Ｐゴシック" pitchFamily="50" charset="-128"/>
                </a:endParaRPr>
              </a:p>
            </p:txBody>
          </p:sp>
          <p:sp>
            <p:nvSpPr>
              <p:cNvPr id="1289" name="Rectangle 265"/>
              <p:cNvSpPr>
                <a:spLocks noChangeArrowheads="1"/>
              </p:cNvSpPr>
              <p:nvPr/>
            </p:nvSpPr>
            <p:spPr bwMode="auto">
              <a:xfrm>
                <a:off x="876" y="3910"/>
                <a:ext cx="159" cy="11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000" b="0" i="0" u="none" strike="noStrike" cap="none" normalizeH="0" baseline="0" dirty="0">
                    <a:ln>
                      <a:noFill/>
                    </a:ln>
                    <a:solidFill>
                      <a:srgbClr val="000000"/>
                    </a:solidFill>
                    <a:effectLst/>
                    <a:latin typeface="Arial" pitchFamily="34" charset="0"/>
                    <a:ea typeface="ＭＳ Ｐゴシック" pitchFamily="50" charset="-128"/>
                  </a:rPr>
                  <a:t>20 </a:t>
                </a:r>
                <a:endParaRPr kumimoji="1" lang="ja-JP" altLang="ja-JP" sz="1800" b="0" i="0" u="none" strike="noStrike" cap="none" normalizeH="0" baseline="0" dirty="0">
                  <a:ln>
                    <a:noFill/>
                  </a:ln>
                  <a:solidFill>
                    <a:schemeClr val="tx1"/>
                  </a:solidFill>
                  <a:effectLst/>
                  <a:latin typeface="Arial" pitchFamily="34" charset="0"/>
                  <a:ea typeface="ＭＳ Ｐゴシック" pitchFamily="50" charset="-128"/>
                </a:endParaRPr>
              </a:p>
            </p:txBody>
          </p:sp>
          <p:sp>
            <p:nvSpPr>
              <p:cNvPr id="1290" name="Rectangle 266"/>
              <p:cNvSpPr>
                <a:spLocks noChangeArrowheads="1"/>
              </p:cNvSpPr>
              <p:nvPr/>
            </p:nvSpPr>
            <p:spPr bwMode="auto">
              <a:xfrm>
                <a:off x="876" y="3751"/>
                <a:ext cx="159"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000" b="0" i="0" u="none" strike="noStrike" cap="none" normalizeH="0" baseline="0" dirty="0">
                    <a:ln>
                      <a:noFill/>
                    </a:ln>
                    <a:solidFill>
                      <a:srgbClr val="000000"/>
                    </a:solidFill>
                    <a:effectLst/>
                    <a:latin typeface="Arial" pitchFamily="34" charset="0"/>
                    <a:ea typeface="ＭＳ Ｐゴシック" pitchFamily="50" charset="-128"/>
                  </a:rPr>
                  <a:t>40 </a:t>
                </a:r>
                <a:endParaRPr kumimoji="1" lang="ja-JP" altLang="ja-JP" sz="1800" b="0" i="0" u="none" strike="noStrike" cap="none" normalizeH="0" baseline="0" dirty="0">
                  <a:ln>
                    <a:noFill/>
                  </a:ln>
                  <a:solidFill>
                    <a:schemeClr val="tx1"/>
                  </a:solidFill>
                  <a:effectLst/>
                  <a:latin typeface="Arial" pitchFamily="34" charset="0"/>
                  <a:ea typeface="ＭＳ Ｐゴシック" pitchFamily="50" charset="-128"/>
                </a:endParaRPr>
              </a:p>
            </p:txBody>
          </p:sp>
          <p:sp>
            <p:nvSpPr>
              <p:cNvPr id="1291" name="Rectangle 267"/>
              <p:cNvSpPr>
                <a:spLocks noChangeArrowheads="1"/>
              </p:cNvSpPr>
              <p:nvPr/>
            </p:nvSpPr>
            <p:spPr bwMode="auto">
              <a:xfrm>
                <a:off x="876" y="3594"/>
                <a:ext cx="159" cy="11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000" b="0" i="0" u="none" strike="noStrike" cap="none" normalizeH="0" baseline="0" dirty="0">
                    <a:ln>
                      <a:noFill/>
                    </a:ln>
                    <a:solidFill>
                      <a:srgbClr val="000000"/>
                    </a:solidFill>
                    <a:effectLst/>
                    <a:latin typeface="Arial" pitchFamily="34" charset="0"/>
                    <a:ea typeface="ＭＳ Ｐゴシック" pitchFamily="50" charset="-128"/>
                  </a:rPr>
                  <a:t>60 </a:t>
                </a:r>
                <a:endParaRPr kumimoji="1" lang="ja-JP" altLang="ja-JP" sz="1800" b="0" i="0" u="none" strike="noStrike" cap="none" normalizeH="0" baseline="0" dirty="0">
                  <a:ln>
                    <a:noFill/>
                  </a:ln>
                  <a:solidFill>
                    <a:schemeClr val="tx1"/>
                  </a:solidFill>
                  <a:effectLst/>
                  <a:latin typeface="Arial" pitchFamily="34" charset="0"/>
                  <a:ea typeface="ＭＳ Ｐゴシック" pitchFamily="50" charset="-128"/>
                </a:endParaRPr>
              </a:p>
            </p:txBody>
          </p:sp>
          <p:sp>
            <p:nvSpPr>
              <p:cNvPr id="1292" name="Rectangle 268"/>
              <p:cNvSpPr>
                <a:spLocks noChangeArrowheads="1"/>
              </p:cNvSpPr>
              <p:nvPr/>
            </p:nvSpPr>
            <p:spPr bwMode="auto">
              <a:xfrm>
                <a:off x="876" y="3435"/>
                <a:ext cx="159" cy="11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000" b="0" i="0" u="none" strike="noStrike" cap="none" normalizeH="0" baseline="0" dirty="0">
                    <a:ln>
                      <a:noFill/>
                    </a:ln>
                    <a:solidFill>
                      <a:srgbClr val="000000"/>
                    </a:solidFill>
                    <a:effectLst/>
                    <a:latin typeface="Arial" pitchFamily="34" charset="0"/>
                    <a:ea typeface="ＭＳ Ｐゴシック" pitchFamily="50" charset="-128"/>
                  </a:rPr>
                  <a:t>80 </a:t>
                </a:r>
                <a:endParaRPr kumimoji="1" lang="ja-JP" altLang="ja-JP" sz="1800" b="0" i="0" u="none" strike="noStrike" cap="none" normalizeH="0" baseline="0" dirty="0">
                  <a:ln>
                    <a:noFill/>
                  </a:ln>
                  <a:solidFill>
                    <a:schemeClr val="tx1"/>
                  </a:solidFill>
                  <a:effectLst/>
                  <a:latin typeface="Arial" pitchFamily="34" charset="0"/>
                  <a:ea typeface="ＭＳ Ｐゴシック" pitchFamily="50" charset="-128"/>
                </a:endParaRPr>
              </a:p>
            </p:txBody>
          </p:sp>
          <p:sp>
            <p:nvSpPr>
              <p:cNvPr id="1293" name="Rectangle 269"/>
              <p:cNvSpPr>
                <a:spLocks noChangeArrowheads="1"/>
              </p:cNvSpPr>
              <p:nvPr/>
            </p:nvSpPr>
            <p:spPr bwMode="auto">
              <a:xfrm>
                <a:off x="825" y="3276"/>
                <a:ext cx="205"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000" b="0" i="0" u="none" strike="noStrike" cap="none" normalizeH="0" baseline="0" dirty="0">
                    <a:ln>
                      <a:noFill/>
                    </a:ln>
                    <a:solidFill>
                      <a:srgbClr val="000000"/>
                    </a:solidFill>
                    <a:effectLst/>
                    <a:latin typeface="Arial" pitchFamily="34" charset="0"/>
                    <a:ea typeface="ＭＳ Ｐゴシック" pitchFamily="50" charset="-128"/>
                  </a:rPr>
                  <a:t>100 </a:t>
                </a:r>
                <a:endParaRPr kumimoji="1" lang="ja-JP" altLang="ja-JP" sz="1800" b="0" i="0" u="none" strike="noStrike" cap="none" normalizeH="0" baseline="0" dirty="0">
                  <a:ln>
                    <a:noFill/>
                  </a:ln>
                  <a:solidFill>
                    <a:schemeClr val="tx1"/>
                  </a:solidFill>
                  <a:effectLst/>
                  <a:latin typeface="Arial" pitchFamily="34" charset="0"/>
                  <a:ea typeface="ＭＳ Ｐゴシック" pitchFamily="50" charset="-128"/>
                </a:endParaRPr>
              </a:p>
            </p:txBody>
          </p:sp>
          <p:sp>
            <p:nvSpPr>
              <p:cNvPr id="1294" name="Rectangle 270"/>
              <p:cNvSpPr>
                <a:spLocks noChangeArrowheads="1"/>
              </p:cNvSpPr>
              <p:nvPr/>
            </p:nvSpPr>
            <p:spPr bwMode="auto">
              <a:xfrm>
                <a:off x="825" y="3119"/>
                <a:ext cx="205" cy="11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000" b="0" i="0" u="none" strike="noStrike" cap="none" normalizeH="0" baseline="0" dirty="0">
                    <a:ln>
                      <a:noFill/>
                    </a:ln>
                    <a:solidFill>
                      <a:srgbClr val="000000"/>
                    </a:solidFill>
                    <a:effectLst/>
                    <a:latin typeface="Arial" pitchFamily="34" charset="0"/>
                    <a:ea typeface="ＭＳ Ｐゴシック" pitchFamily="50" charset="-128"/>
                  </a:rPr>
                  <a:t>120 </a:t>
                </a:r>
                <a:endParaRPr kumimoji="1" lang="ja-JP" altLang="ja-JP" sz="1800" b="0" i="0" u="none" strike="noStrike" cap="none" normalizeH="0" baseline="0" dirty="0">
                  <a:ln>
                    <a:noFill/>
                  </a:ln>
                  <a:solidFill>
                    <a:schemeClr val="tx1"/>
                  </a:solidFill>
                  <a:effectLst/>
                  <a:latin typeface="Arial" pitchFamily="34" charset="0"/>
                  <a:ea typeface="ＭＳ Ｐゴシック" pitchFamily="50" charset="-128"/>
                </a:endParaRPr>
              </a:p>
            </p:txBody>
          </p:sp>
          <p:sp>
            <p:nvSpPr>
              <p:cNvPr id="1295" name="Rectangle 271"/>
              <p:cNvSpPr>
                <a:spLocks noChangeArrowheads="1"/>
              </p:cNvSpPr>
              <p:nvPr/>
            </p:nvSpPr>
            <p:spPr bwMode="auto">
              <a:xfrm>
                <a:off x="825" y="2960"/>
                <a:ext cx="205" cy="11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000" b="0" i="0" u="none" strike="noStrike" cap="none" normalizeH="0" baseline="0" dirty="0">
                    <a:ln>
                      <a:noFill/>
                    </a:ln>
                    <a:solidFill>
                      <a:srgbClr val="000000"/>
                    </a:solidFill>
                    <a:effectLst/>
                    <a:latin typeface="Arial" pitchFamily="34" charset="0"/>
                    <a:ea typeface="ＭＳ Ｐゴシック" pitchFamily="50" charset="-128"/>
                  </a:rPr>
                  <a:t>140 </a:t>
                </a:r>
                <a:endParaRPr kumimoji="1" lang="ja-JP" altLang="ja-JP" sz="1800" b="0" i="0" u="none" strike="noStrike" cap="none" normalizeH="0" baseline="0" dirty="0">
                  <a:ln>
                    <a:noFill/>
                  </a:ln>
                  <a:solidFill>
                    <a:schemeClr val="tx1"/>
                  </a:solidFill>
                  <a:effectLst/>
                  <a:latin typeface="Arial" pitchFamily="34" charset="0"/>
                  <a:ea typeface="ＭＳ Ｐゴシック" pitchFamily="50" charset="-128"/>
                </a:endParaRPr>
              </a:p>
            </p:txBody>
          </p:sp>
          <p:sp>
            <p:nvSpPr>
              <p:cNvPr id="1296" name="Rectangle 272"/>
              <p:cNvSpPr>
                <a:spLocks noChangeArrowheads="1"/>
              </p:cNvSpPr>
              <p:nvPr/>
            </p:nvSpPr>
            <p:spPr bwMode="auto">
              <a:xfrm>
                <a:off x="825" y="2801"/>
                <a:ext cx="205"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000" b="0" i="0" u="none" strike="noStrike" cap="none" normalizeH="0" baseline="0" dirty="0">
                    <a:ln>
                      <a:noFill/>
                    </a:ln>
                    <a:solidFill>
                      <a:srgbClr val="000000"/>
                    </a:solidFill>
                    <a:effectLst/>
                    <a:latin typeface="Arial" pitchFamily="34" charset="0"/>
                    <a:ea typeface="ＭＳ Ｐゴシック" pitchFamily="50" charset="-128"/>
                  </a:rPr>
                  <a:t>160 </a:t>
                </a:r>
                <a:endParaRPr kumimoji="1" lang="ja-JP" altLang="ja-JP" sz="1800" b="0" i="0" u="none" strike="noStrike" cap="none" normalizeH="0" baseline="0" dirty="0">
                  <a:ln>
                    <a:noFill/>
                  </a:ln>
                  <a:solidFill>
                    <a:schemeClr val="tx1"/>
                  </a:solidFill>
                  <a:effectLst/>
                  <a:latin typeface="Arial" pitchFamily="34" charset="0"/>
                  <a:ea typeface="ＭＳ Ｐゴシック" pitchFamily="50" charset="-128"/>
                </a:endParaRPr>
              </a:p>
            </p:txBody>
          </p:sp>
          <p:sp>
            <p:nvSpPr>
              <p:cNvPr id="1297" name="Rectangle 273"/>
              <p:cNvSpPr>
                <a:spLocks noChangeArrowheads="1"/>
              </p:cNvSpPr>
              <p:nvPr/>
            </p:nvSpPr>
            <p:spPr bwMode="auto">
              <a:xfrm>
                <a:off x="825" y="2644"/>
                <a:ext cx="205" cy="11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000" b="0" i="0" u="none" strike="noStrike" cap="none" normalizeH="0" baseline="0" dirty="0">
                    <a:ln>
                      <a:noFill/>
                    </a:ln>
                    <a:solidFill>
                      <a:srgbClr val="000000"/>
                    </a:solidFill>
                    <a:effectLst/>
                    <a:latin typeface="Arial" pitchFamily="34" charset="0"/>
                    <a:ea typeface="ＭＳ Ｐゴシック" pitchFamily="50" charset="-128"/>
                  </a:rPr>
                  <a:t>180 </a:t>
                </a:r>
                <a:endParaRPr kumimoji="1" lang="ja-JP" altLang="ja-JP" sz="1800" b="0" i="0" u="none" strike="noStrike" cap="none" normalizeH="0" baseline="0" dirty="0">
                  <a:ln>
                    <a:noFill/>
                  </a:ln>
                  <a:solidFill>
                    <a:schemeClr val="tx1"/>
                  </a:solidFill>
                  <a:effectLst/>
                  <a:latin typeface="Arial" pitchFamily="34" charset="0"/>
                  <a:ea typeface="ＭＳ Ｐゴシック" pitchFamily="50" charset="-128"/>
                </a:endParaRPr>
              </a:p>
            </p:txBody>
          </p:sp>
          <p:sp>
            <p:nvSpPr>
              <p:cNvPr id="1298" name="Rectangle 274"/>
              <p:cNvSpPr>
                <a:spLocks noChangeArrowheads="1"/>
              </p:cNvSpPr>
              <p:nvPr/>
            </p:nvSpPr>
            <p:spPr bwMode="auto">
              <a:xfrm>
                <a:off x="825" y="2485"/>
                <a:ext cx="205" cy="11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000" b="0" i="0" u="none" strike="noStrike" cap="none" normalizeH="0" baseline="0" dirty="0">
                    <a:ln>
                      <a:noFill/>
                    </a:ln>
                    <a:solidFill>
                      <a:srgbClr val="000000"/>
                    </a:solidFill>
                    <a:effectLst/>
                    <a:latin typeface="Arial" pitchFamily="34" charset="0"/>
                    <a:ea typeface="ＭＳ Ｐゴシック" pitchFamily="50" charset="-128"/>
                  </a:rPr>
                  <a:t>200 </a:t>
                </a:r>
                <a:endParaRPr kumimoji="1" lang="ja-JP" altLang="ja-JP" sz="1800" b="0" i="0" u="none" strike="noStrike" cap="none" normalizeH="0" baseline="0" dirty="0">
                  <a:ln>
                    <a:noFill/>
                  </a:ln>
                  <a:solidFill>
                    <a:schemeClr val="tx1"/>
                  </a:solidFill>
                  <a:effectLst/>
                  <a:latin typeface="Arial" pitchFamily="34" charset="0"/>
                  <a:ea typeface="ＭＳ Ｐゴシック" pitchFamily="50" charset="-128"/>
                </a:endParaRPr>
              </a:p>
            </p:txBody>
          </p:sp>
          <p:sp>
            <p:nvSpPr>
              <p:cNvPr id="1299" name="Rectangle 275"/>
              <p:cNvSpPr>
                <a:spLocks noChangeArrowheads="1"/>
              </p:cNvSpPr>
              <p:nvPr/>
            </p:nvSpPr>
            <p:spPr bwMode="auto">
              <a:xfrm>
                <a:off x="1152" y="4173"/>
                <a:ext cx="171" cy="9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lvl="0" fontAlgn="base">
                  <a:spcBef>
                    <a:spcPct val="0"/>
                  </a:spcBef>
                  <a:spcAft>
                    <a:spcPct val="0"/>
                  </a:spcAft>
                </a:pPr>
                <a:r>
                  <a:rPr lang="en-US" altLang="ja-JP" sz="1000" dirty="0">
                    <a:solidFill>
                      <a:srgbClr val="000000"/>
                    </a:solidFill>
                    <a:latin typeface="Times New Roman" pitchFamily="18" charset="0"/>
                    <a:ea typeface="ＭＳ Ｐゴシック" pitchFamily="50" charset="-128"/>
                    <a:cs typeface="Times New Roman" pitchFamily="18" charset="0"/>
                  </a:rPr>
                  <a:t>Head</a:t>
                </a:r>
                <a:endParaRPr kumimoji="1" lang="ja-JP" sz="1800" b="0" i="0" u="none" strike="noStrike" cap="none" normalizeH="0" baseline="0" dirty="0">
                  <a:ln>
                    <a:noFill/>
                  </a:ln>
                  <a:solidFill>
                    <a:schemeClr val="tx1"/>
                  </a:solidFill>
                  <a:effectLst/>
                  <a:latin typeface="Times New Roman" pitchFamily="18" charset="0"/>
                  <a:ea typeface="ＭＳ Ｐゴシック" pitchFamily="50" charset="-128"/>
                  <a:cs typeface="Times New Roman" pitchFamily="18" charset="0"/>
                </a:endParaRPr>
              </a:p>
            </p:txBody>
          </p:sp>
          <p:sp>
            <p:nvSpPr>
              <p:cNvPr id="1314" name="Rectangle 290"/>
              <p:cNvSpPr>
                <a:spLocks noChangeArrowheads="1"/>
              </p:cNvSpPr>
              <p:nvPr/>
            </p:nvSpPr>
            <p:spPr bwMode="auto">
              <a:xfrm>
                <a:off x="4542" y="3214"/>
                <a:ext cx="53" cy="49"/>
              </a:xfrm>
              <a:prstGeom prst="rect">
                <a:avLst/>
              </a:prstGeom>
              <a:solidFill>
                <a:srgbClr val="4F81BD"/>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315" name="Rectangle 291"/>
              <p:cNvSpPr>
                <a:spLocks noChangeArrowheads="1"/>
              </p:cNvSpPr>
              <p:nvPr/>
            </p:nvSpPr>
            <p:spPr bwMode="auto">
              <a:xfrm>
                <a:off x="4610" y="3190"/>
                <a:ext cx="216" cy="9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r>
                  <a:rPr lang="en-US" altLang="ja-JP" sz="1000" dirty="0"/>
                  <a:t>Death</a:t>
                </a:r>
                <a:endParaRPr lang="ja-JP" altLang="en-US" sz="1000" dirty="0"/>
              </a:p>
            </p:txBody>
          </p:sp>
          <p:sp>
            <p:nvSpPr>
              <p:cNvPr id="1316" name="Rectangle 292"/>
              <p:cNvSpPr>
                <a:spLocks noChangeArrowheads="1"/>
              </p:cNvSpPr>
              <p:nvPr/>
            </p:nvSpPr>
            <p:spPr bwMode="auto">
              <a:xfrm>
                <a:off x="4542" y="3355"/>
                <a:ext cx="53" cy="49"/>
              </a:xfrm>
              <a:prstGeom prst="rect">
                <a:avLst/>
              </a:prstGeom>
              <a:solidFill>
                <a:srgbClr val="C0504D"/>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317" name="Rectangle 293"/>
              <p:cNvSpPr>
                <a:spLocks noChangeArrowheads="1"/>
              </p:cNvSpPr>
              <p:nvPr/>
            </p:nvSpPr>
            <p:spPr bwMode="auto">
              <a:xfrm>
                <a:off x="4618" y="3323"/>
                <a:ext cx="439" cy="97"/>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fontAlgn="base">
                  <a:spcBef>
                    <a:spcPct val="0"/>
                  </a:spcBef>
                  <a:spcAft>
                    <a:spcPct val="0"/>
                  </a:spcAft>
                </a:pPr>
                <a:r>
                  <a:rPr lang="en-US" altLang="ja-JP" sz="1000" dirty="0">
                    <a:solidFill>
                      <a:srgbClr val="000000"/>
                    </a:solidFill>
                    <a:latin typeface="Times New Roman" pitchFamily="18" charset="0"/>
                    <a:ea typeface="ＭＳ Ｐゴシック" pitchFamily="50" charset="-128"/>
                    <a:cs typeface="Times New Roman" pitchFamily="18" charset="0"/>
                  </a:rPr>
                  <a:t>Severe injury</a:t>
                </a:r>
                <a:endParaRPr kumimoji="1" lang="ja-JP" sz="1800" b="0" i="0" u="none" strike="noStrike" cap="none" normalizeH="0" baseline="0" dirty="0">
                  <a:ln>
                    <a:noFill/>
                  </a:ln>
                  <a:solidFill>
                    <a:schemeClr val="tx1"/>
                  </a:solidFill>
                  <a:effectLst/>
                  <a:latin typeface="Times New Roman" pitchFamily="18" charset="0"/>
                  <a:ea typeface="ＭＳ Ｐゴシック" pitchFamily="50" charset="-128"/>
                  <a:cs typeface="Times New Roman" pitchFamily="18" charset="0"/>
                </a:endParaRPr>
              </a:p>
            </p:txBody>
          </p:sp>
          <p:sp>
            <p:nvSpPr>
              <p:cNvPr id="1318" name="Rectangle 294"/>
              <p:cNvSpPr>
                <a:spLocks noChangeArrowheads="1"/>
              </p:cNvSpPr>
              <p:nvPr/>
            </p:nvSpPr>
            <p:spPr bwMode="auto">
              <a:xfrm>
                <a:off x="4542" y="3495"/>
                <a:ext cx="53" cy="50"/>
              </a:xfrm>
              <a:prstGeom prst="rect">
                <a:avLst/>
              </a:prstGeom>
              <a:solidFill>
                <a:srgbClr val="9BBB59"/>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1319" name="Rectangle 295"/>
              <p:cNvSpPr>
                <a:spLocks noChangeArrowheads="1"/>
              </p:cNvSpPr>
              <p:nvPr/>
            </p:nvSpPr>
            <p:spPr bwMode="auto">
              <a:xfrm>
                <a:off x="4610" y="3469"/>
                <a:ext cx="415" cy="9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lvl="0" fontAlgn="base">
                  <a:spcBef>
                    <a:spcPct val="0"/>
                  </a:spcBef>
                  <a:spcAft>
                    <a:spcPct val="0"/>
                  </a:spcAft>
                </a:pPr>
                <a:r>
                  <a:rPr lang="en-US" altLang="ja-JP" sz="1000" dirty="0">
                    <a:solidFill>
                      <a:srgbClr val="000000"/>
                    </a:solidFill>
                    <a:latin typeface="Times New Roman" pitchFamily="18" charset="0"/>
                    <a:ea typeface="ＭＳ Ｐゴシック" pitchFamily="50" charset="-128"/>
                    <a:cs typeface="Times New Roman" pitchFamily="18" charset="0"/>
                  </a:rPr>
                  <a:t>Minor injury</a:t>
                </a:r>
                <a:endParaRPr kumimoji="1" lang="ja-JP" sz="1800" b="0" i="0" u="none" strike="noStrike" cap="none" normalizeH="0" baseline="0" dirty="0">
                  <a:ln>
                    <a:noFill/>
                  </a:ln>
                  <a:solidFill>
                    <a:schemeClr val="tx1"/>
                  </a:solidFill>
                  <a:effectLst/>
                  <a:latin typeface="Times New Roman" pitchFamily="18" charset="0"/>
                  <a:ea typeface="ＭＳ Ｐゴシック" pitchFamily="50" charset="-128"/>
                  <a:cs typeface="Times New Roman" pitchFamily="18" charset="0"/>
                </a:endParaRPr>
              </a:p>
            </p:txBody>
          </p:sp>
          <p:sp>
            <p:nvSpPr>
              <p:cNvPr id="256" name="Rectangle 275"/>
              <p:cNvSpPr>
                <a:spLocks noChangeArrowheads="1"/>
              </p:cNvSpPr>
              <p:nvPr/>
            </p:nvSpPr>
            <p:spPr bwMode="auto">
              <a:xfrm>
                <a:off x="1477" y="4173"/>
                <a:ext cx="153" cy="9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lvl="0" fontAlgn="base">
                  <a:spcBef>
                    <a:spcPct val="0"/>
                  </a:spcBef>
                  <a:spcAft>
                    <a:spcPct val="0"/>
                  </a:spcAft>
                </a:pPr>
                <a:r>
                  <a:rPr lang="en-US" altLang="ja-JP" sz="1000" dirty="0">
                    <a:solidFill>
                      <a:srgbClr val="000000"/>
                    </a:solidFill>
                    <a:latin typeface="Times New Roman" pitchFamily="18" charset="0"/>
                    <a:ea typeface="ＭＳ Ｐゴシック" pitchFamily="50" charset="-128"/>
                    <a:cs typeface="Times New Roman" pitchFamily="18" charset="0"/>
                  </a:rPr>
                  <a:t>Face</a:t>
                </a:r>
                <a:endParaRPr kumimoji="1" lang="ja-JP" sz="1800" b="0" i="0" u="none" strike="noStrike" cap="none" normalizeH="0" baseline="0" dirty="0">
                  <a:ln>
                    <a:noFill/>
                  </a:ln>
                  <a:solidFill>
                    <a:schemeClr val="tx1"/>
                  </a:solidFill>
                  <a:effectLst/>
                  <a:latin typeface="Times New Roman" pitchFamily="18" charset="0"/>
                  <a:ea typeface="ＭＳ Ｐゴシック" pitchFamily="50" charset="-128"/>
                  <a:cs typeface="Times New Roman" pitchFamily="18" charset="0"/>
                </a:endParaRPr>
              </a:p>
            </p:txBody>
          </p:sp>
          <p:sp>
            <p:nvSpPr>
              <p:cNvPr id="257" name="Rectangle 275"/>
              <p:cNvSpPr>
                <a:spLocks noChangeArrowheads="1"/>
              </p:cNvSpPr>
              <p:nvPr/>
            </p:nvSpPr>
            <p:spPr bwMode="auto">
              <a:xfrm>
                <a:off x="1823" y="4173"/>
                <a:ext cx="172" cy="9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lvl="0" fontAlgn="base">
                  <a:spcBef>
                    <a:spcPct val="0"/>
                  </a:spcBef>
                  <a:spcAft>
                    <a:spcPct val="0"/>
                  </a:spcAft>
                </a:pPr>
                <a:r>
                  <a:rPr lang="en-US" altLang="ja-JP" sz="1000" dirty="0">
                    <a:solidFill>
                      <a:srgbClr val="000000"/>
                    </a:solidFill>
                    <a:latin typeface="Times New Roman" pitchFamily="18" charset="0"/>
                    <a:ea typeface="ＭＳ Ｐゴシック" pitchFamily="50" charset="-128"/>
                    <a:cs typeface="Times New Roman" pitchFamily="18" charset="0"/>
                  </a:rPr>
                  <a:t>Neck</a:t>
                </a:r>
                <a:endParaRPr kumimoji="1" lang="ja-JP" sz="1800" b="0" i="0" u="none" strike="noStrike" cap="none" normalizeH="0" baseline="0" dirty="0">
                  <a:ln>
                    <a:noFill/>
                  </a:ln>
                  <a:solidFill>
                    <a:schemeClr val="tx1"/>
                  </a:solidFill>
                  <a:effectLst/>
                  <a:latin typeface="Times New Roman" pitchFamily="18" charset="0"/>
                  <a:ea typeface="ＭＳ Ｐゴシック" pitchFamily="50" charset="-128"/>
                  <a:cs typeface="Times New Roman" pitchFamily="18" charset="0"/>
                </a:endParaRPr>
              </a:p>
            </p:txBody>
          </p:sp>
          <p:sp>
            <p:nvSpPr>
              <p:cNvPr id="258" name="Rectangle 275"/>
              <p:cNvSpPr>
                <a:spLocks noChangeArrowheads="1"/>
              </p:cNvSpPr>
              <p:nvPr/>
            </p:nvSpPr>
            <p:spPr bwMode="auto">
              <a:xfrm>
                <a:off x="2161" y="4173"/>
                <a:ext cx="184" cy="9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lvl="0" fontAlgn="base">
                  <a:spcBef>
                    <a:spcPct val="0"/>
                  </a:spcBef>
                  <a:spcAft>
                    <a:spcPct val="0"/>
                  </a:spcAft>
                </a:pPr>
                <a:r>
                  <a:rPr lang="en-US" altLang="ja-JP" sz="1000" dirty="0">
                    <a:solidFill>
                      <a:srgbClr val="000000"/>
                    </a:solidFill>
                    <a:latin typeface="Times New Roman" pitchFamily="18" charset="0"/>
                    <a:ea typeface="ＭＳ Ｐゴシック" pitchFamily="50" charset="-128"/>
                    <a:cs typeface="Times New Roman" pitchFamily="18" charset="0"/>
                  </a:rPr>
                  <a:t>Chest</a:t>
                </a:r>
                <a:endParaRPr kumimoji="1" lang="ja-JP" sz="1800" b="0" i="0" u="none" strike="noStrike" cap="none" normalizeH="0" baseline="0" dirty="0">
                  <a:ln>
                    <a:noFill/>
                  </a:ln>
                  <a:solidFill>
                    <a:schemeClr val="tx1"/>
                  </a:solidFill>
                  <a:effectLst/>
                  <a:latin typeface="Times New Roman" pitchFamily="18" charset="0"/>
                  <a:ea typeface="ＭＳ Ｐゴシック" pitchFamily="50" charset="-128"/>
                  <a:cs typeface="Times New Roman" pitchFamily="18" charset="0"/>
                </a:endParaRPr>
              </a:p>
            </p:txBody>
          </p:sp>
          <p:sp>
            <p:nvSpPr>
              <p:cNvPr id="259" name="Rectangle 275"/>
              <p:cNvSpPr>
                <a:spLocks noChangeArrowheads="1"/>
              </p:cNvSpPr>
              <p:nvPr/>
            </p:nvSpPr>
            <p:spPr bwMode="auto">
              <a:xfrm>
                <a:off x="2415" y="4173"/>
                <a:ext cx="319" cy="9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lvl="0" fontAlgn="base">
                  <a:spcBef>
                    <a:spcPct val="0"/>
                  </a:spcBef>
                  <a:spcAft>
                    <a:spcPct val="0"/>
                  </a:spcAft>
                </a:pPr>
                <a:r>
                  <a:rPr lang="en-US" altLang="ja-JP" sz="1000" dirty="0">
                    <a:solidFill>
                      <a:srgbClr val="000000"/>
                    </a:solidFill>
                    <a:latin typeface="Times New Roman" pitchFamily="18" charset="0"/>
                    <a:ea typeface="ＭＳ Ｐゴシック" pitchFamily="50" charset="-128"/>
                    <a:cs typeface="Times New Roman" pitchFamily="18" charset="0"/>
                  </a:rPr>
                  <a:t>Abdomen</a:t>
                </a:r>
                <a:endParaRPr kumimoji="1" lang="ja-JP" sz="1800" b="0" i="0" u="none" strike="noStrike" cap="none" normalizeH="0" baseline="0" dirty="0">
                  <a:ln>
                    <a:noFill/>
                  </a:ln>
                  <a:solidFill>
                    <a:schemeClr val="tx1"/>
                  </a:solidFill>
                  <a:effectLst/>
                  <a:latin typeface="Times New Roman" pitchFamily="18" charset="0"/>
                  <a:ea typeface="ＭＳ Ｐゴシック" pitchFamily="50" charset="-128"/>
                  <a:cs typeface="Times New Roman" pitchFamily="18" charset="0"/>
                </a:endParaRPr>
              </a:p>
            </p:txBody>
          </p:sp>
          <p:sp>
            <p:nvSpPr>
              <p:cNvPr id="260" name="Rectangle 275"/>
              <p:cNvSpPr>
                <a:spLocks noChangeArrowheads="1"/>
              </p:cNvSpPr>
              <p:nvPr/>
            </p:nvSpPr>
            <p:spPr bwMode="auto">
              <a:xfrm>
                <a:off x="2832" y="4173"/>
                <a:ext cx="172" cy="9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lvl="0" fontAlgn="base">
                  <a:spcBef>
                    <a:spcPct val="0"/>
                  </a:spcBef>
                  <a:spcAft>
                    <a:spcPct val="0"/>
                  </a:spcAft>
                </a:pPr>
                <a:r>
                  <a:rPr lang="en-US" altLang="ja-JP" sz="1000" dirty="0">
                    <a:solidFill>
                      <a:srgbClr val="000000"/>
                    </a:solidFill>
                    <a:latin typeface="Times New Roman" pitchFamily="18" charset="0"/>
                    <a:ea typeface="ＭＳ Ｐゴシック" pitchFamily="50" charset="-128"/>
                    <a:cs typeface="Times New Roman" pitchFamily="18" charset="0"/>
                  </a:rPr>
                  <a:t>Back</a:t>
                </a:r>
                <a:endParaRPr kumimoji="1" lang="ja-JP" sz="1800" b="0" i="0" u="none" strike="noStrike" cap="none" normalizeH="0" baseline="0" dirty="0">
                  <a:ln>
                    <a:noFill/>
                  </a:ln>
                  <a:solidFill>
                    <a:schemeClr val="tx1"/>
                  </a:solidFill>
                  <a:effectLst/>
                  <a:latin typeface="Times New Roman" pitchFamily="18" charset="0"/>
                  <a:ea typeface="ＭＳ Ｐゴシック" pitchFamily="50" charset="-128"/>
                  <a:cs typeface="Times New Roman" pitchFamily="18" charset="0"/>
                </a:endParaRPr>
              </a:p>
            </p:txBody>
          </p:sp>
          <p:sp>
            <p:nvSpPr>
              <p:cNvPr id="261" name="Rectangle 275"/>
              <p:cNvSpPr>
                <a:spLocks noChangeArrowheads="1"/>
              </p:cNvSpPr>
              <p:nvPr/>
            </p:nvSpPr>
            <p:spPr bwMode="auto">
              <a:xfrm>
                <a:off x="3149" y="4173"/>
                <a:ext cx="121" cy="9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lvl="0" fontAlgn="base">
                  <a:spcBef>
                    <a:spcPct val="0"/>
                  </a:spcBef>
                  <a:spcAft>
                    <a:spcPct val="0"/>
                  </a:spcAft>
                </a:pPr>
                <a:r>
                  <a:rPr lang="en-US" altLang="ja-JP" sz="1000" dirty="0">
                    <a:solidFill>
                      <a:srgbClr val="000000"/>
                    </a:solidFill>
                    <a:latin typeface="Times New Roman" pitchFamily="18" charset="0"/>
                    <a:ea typeface="ＭＳ Ｐゴシック" pitchFamily="50" charset="-128"/>
                    <a:cs typeface="Times New Roman" pitchFamily="18" charset="0"/>
                  </a:rPr>
                  <a:t>Hip</a:t>
                </a:r>
                <a:endParaRPr kumimoji="1" lang="ja-JP" sz="1800" b="0" i="0" u="none" strike="noStrike" cap="none" normalizeH="0" baseline="0" dirty="0">
                  <a:ln>
                    <a:noFill/>
                  </a:ln>
                  <a:solidFill>
                    <a:schemeClr val="tx1"/>
                  </a:solidFill>
                  <a:effectLst/>
                  <a:latin typeface="Times New Roman" pitchFamily="18" charset="0"/>
                  <a:ea typeface="ＭＳ Ｐゴシック" pitchFamily="50" charset="-128"/>
                  <a:cs typeface="Times New Roman" pitchFamily="18" charset="0"/>
                </a:endParaRPr>
              </a:p>
            </p:txBody>
          </p:sp>
          <p:sp>
            <p:nvSpPr>
              <p:cNvPr id="262" name="Rectangle 275"/>
              <p:cNvSpPr>
                <a:spLocks noChangeArrowheads="1"/>
              </p:cNvSpPr>
              <p:nvPr/>
            </p:nvSpPr>
            <p:spPr bwMode="auto">
              <a:xfrm>
                <a:off x="3490" y="4173"/>
                <a:ext cx="180" cy="9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lvl="0" fontAlgn="base">
                  <a:spcBef>
                    <a:spcPct val="0"/>
                  </a:spcBef>
                  <a:spcAft>
                    <a:spcPct val="0"/>
                  </a:spcAft>
                </a:pPr>
                <a:r>
                  <a:rPr lang="en-US" altLang="ja-JP" sz="1000" dirty="0">
                    <a:solidFill>
                      <a:srgbClr val="000000"/>
                    </a:solidFill>
                    <a:latin typeface="Times New Roman" pitchFamily="18" charset="0"/>
                    <a:ea typeface="ＭＳ Ｐゴシック" pitchFamily="50" charset="-128"/>
                    <a:cs typeface="Times New Roman" pitchFamily="18" charset="0"/>
                  </a:rPr>
                  <a:t>Arms</a:t>
                </a:r>
                <a:endParaRPr kumimoji="1" lang="ja-JP" sz="1800" b="0" i="0" u="none" strike="noStrike" cap="none" normalizeH="0" baseline="0" dirty="0">
                  <a:ln>
                    <a:noFill/>
                  </a:ln>
                  <a:solidFill>
                    <a:schemeClr val="tx1"/>
                  </a:solidFill>
                  <a:effectLst/>
                  <a:latin typeface="Times New Roman" pitchFamily="18" charset="0"/>
                  <a:ea typeface="ＭＳ Ｐゴシック" pitchFamily="50" charset="-128"/>
                  <a:cs typeface="Times New Roman" pitchFamily="18" charset="0"/>
                </a:endParaRPr>
              </a:p>
            </p:txBody>
          </p:sp>
          <p:sp>
            <p:nvSpPr>
              <p:cNvPr id="263" name="Rectangle 275"/>
              <p:cNvSpPr>
                <a:spLocks noChangeArrowheads="1"/>
              </p:cNvSpPr>
              <p:nvPr/>
            </p:nvSpPr>
            <p:spPr bwMode="auto">
              <a:xfrm>
                <a:off x="3828" y="4173"/>
                <a:ext cx="158" cy="9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lvl="0" fontAlgn="base">
                  <a:spcBef>
                    <a:spcPct val="0"/>
                  </a:spcBef>
                  <a:spcAft>
                    <a:spcPct val="0"/>
                  </a:spcAft>
                </a:pPr>
                <a:r>
                  <a:rPr lang="en-US" altLang="ja-JP" sz="1000" dirty="0">
                    <a:solidFill>
                      <a:srgbClr val="000000"/>
                    </a:solidFill>
                    <a:latin typeface="Times New Roman" pitchFamily="18" charset="0"/>
                    <a:ea typeface="ＭＳ Ｐゴシック" pitchFamily="50" charset="-128"/>
                    <a:cs typeface="Times New Roman" pitchFamily="18" charset="0"/>
                  </a:rPr>
                  <a:t>Legs</a:t>
                </a:r>
                <a:endParaRPr kumimoji="1" lang="ja-JP" sz="1800" b="0" i="0" u="none" strike="noStrike" cap="none" normalizeH="0" baseline="0" dirty="0">
                  <a:ln>
                    <a:noFill/>
                  </a:ln>
                  <a:solidFill>
                    <a:schemeClr val="tx1"/>
                  </a:solidFill>
                  <a:effectLst/>
                  <a:latin typeface="Times New Roman" pitchFamily="18" charset="0"/>
                  <a:ea typeface="ＭＳ Ｐゴシック" pitchFamily="50" charset="-128"/>
                  <a:cs typeface="Times New Roman" pitchFamily="18" charset="0"/>
                </a:endParaRPr>
              </a:p>
            </p:txBody>
          </p:sp>
          <p:sp>
            <p:nvSpPr>
              <p:cNvPr id="264" name="Rectangle 275"/>
              <p:cNvSpPr>
                <a:spLocks noChangeArrowheads="1"/>
              </p:cNvSpPr>
              <p:nvPr/>
            </p:nvSpPr>
            <p:spPr bwMode="auto">
              <a:xfrm>
                <a:off x="4138" y="4173"/>
                <a:ext cx="216" cy="9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lvl="0" fontAlgn="base">
                  <a:spcBef>
                    <a:spcPct val="0"/>
                  </a:spcBef>
                  <a:spcAft>
                    <a:spcPct val="0"/>
                  </a:spcAft>
                </a:pPr>
                <a:r>
                  <a:rPr lang="en-US" altLang="ja-JP" sz="1000" dirty="0">
                    <a:solidFill>
                      <a:srgbClr val="000000"/>
                    </a:solidFill>
                    <a:latin typeface="Times New Roman" pitchFamily="18" charset="0"/>
                    <a:ea typeface="ＭＳ Ｐゴシック" pitchFamily="50" charset="-128"/>
                    <a:cs typeface="Times New Roman" pitchFamily="18" charset="0"/>
                  </a:rPr>
                  <a:t>Others</a:t>
                </a:r>
                <a:endParaRPr kumimoji="1" lang="ja-JP" sz="1800" b="0" i="0" u="none" strike="noStrike" cap="none" normalizeH="0" baseline="0" dirty="0">
                  <a:ln>
                    <a:noFill/>
                  </a:ln>
                  <a:solidFill>
                    <a:schemeClr val="tx1"/>
                  </a:solidFill>
                  <a:effectLst/>
                  <a:latin typeface="Times New Roman" pitchFamily="18" charset="0"/>
                  <a:ea typeface="ＭＳ Ｐゴシック" pitchFamily="50" charset="-128"/>
                  <a:cs typeface="Times New Roman" pitchFamily="18" charset="0"/>
                </a:endParaRPr>
              </a:p>
            </p:txBody>
          </p:sp>
        </p:grpSp>
        <p:sp>
          <p:nvSpPr>
            <p:cNvPr id="265" name="正方形/長方形 264"/>
            <p:cNvSpPr/>
            <p:nvPr/>
          </p:nvSpPr>
          <p:spPr>
            <a:xfrm>
              <a:off x="7164288" y="5013176"/>
              <a:ext cx="936104" cy="720080"/>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66" name="テキスト ボックス 265"/>
            <p:cNvSpPr txBox="1"/>
            <p:nvPr/>
          </p:nvSpPr>
          <p:spPr>
            <a:xfrm rot="10800000">
              <a:off x="899592" y="4137605"/>
              <a:ext cx="369332" cy="2195473"/>
            </a:xfrm>
            <a:prstGeom prst="rect">
              <a:avLst/>
            </a:prstGeom>
            <a:noFill/>
          </p:spPr>
          <p:txBody>
            <a:bodyPr vert="eaVert" wrap="none" rtlCol="0">
              <a:spAutoFit/>
            </a:bodyPr>
            <a:lstStyle/>
            <a:p>
              <a:r>
                <a:rPr lang="en-US" altLang="ja-JP" sz="1200" b="1" dirty="0"/>
                <a:t>No. of casualties (persons)</a:t>
              </a:r>
              <a:endParaRPr kumimoji="1" lang="ja-JP" altLang="en-US" sz="1200" b="1" dirty="0"/>
            </a:p>
          </p:txBody>
        </p:sp>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a:spLocks noGrp="1"/>
          </p:cNvSpPr>
          <p:nvPr>
            <p:ph type="title"/>
          </p:nvPr>
        </p:nvSpPr>
        <p:spPr>
          <a:xfrm>
            <a:off x="-65316" y="652861"/>
            <a:ext cx="9396536" cy="557808"/>
          </a:xfrm>
        </p:spPr>
        <p:txBody>
          <a:bodyPr>
            <a:noAutofit/>
          </a:bodyPr>
          <a:lstStyle/>
          <a:p>
            <a:r>
              <a:rPr lang="en-US" altLang="ja-JP" sz="2300" dirty="0">
                <a:ea typeface="ＭＳ Ｐゴシック" pitchFamily="50" charset="-128"/>
              </a:rPr>
              <a:t>4. Current Status of Accidents Involving Infant-Carrying Vehicles (2/2)</a:t>
            </a:r>
            <a:endParaRPr kumimoji="1" lang="ja-JP" altLang="en-US" sz="2300" dirty="0"/>
          </a:p>
        </p:txBody>
      </p:sp>
      <p:sp>
        <p:nvSpPr>
          <p:cNvPr id="5" name="テキスト ボックス 4"/>
          <p:cNvSpPr txBox="1"/>
          <p:nvPr/>
        </p:nvSpPr>
        <p:spPr>
          <a:xfrm>
            <a:off x="107504" y="5340074"/>
            <a:ext cx="8856984" cy="1400383"/>
          </a:xfrm>
          <a:prstGeom prst="rect">
            <a:avLst/>
          </a:prstGeom>
          <a:solidFill>
            <a:schemeClr val="accent6">
              <a:lumMod val="20000"/>
              <a:lumOff val="80000"/>
            </a:schemeClr>
          </a:solidFill>
          <a:ln>
            <a:solidFill>
              <a:srgbClr val="FFC000"/>
            </a:solidFill>
          </a:ln>
        </p:spPr>
        <p:txBody>
          <a:bodyPr wrap="square" rtlCol="0">
            <a:spAutoFit/>
          </a:bodyPr>
          <a:lstStyle/>
          <a:p>
            <a:r>
              <a:rPr lang="en-US" altLang="ja-JP" sz="1700" dirty="0">
                <a:latin typeface="Times New Roman" pitchFamily="18" charset="0"/>
                <a:ea typeface="ＭＳ Ｐゴシック" pitchFamily="50" charset="-128"/>
                <a:cs typeface="Times New Roman" pitchFamily="18" charset="0"/>
              </a:rPr>
              <a:t>Results:</a:t>
            </a:r>
          </a:p>
          <a:p>
            <a:pPr>
              <a:buFont typeface="Wingdings" pitchFamily="2" charset="2"/>
              <a:buChar char="u"/>
            </a:pPr>
            <a:r>
              <a:rPr lang="ja-JP" altLang="en-US" sz="1700" dirty="0">
                <a:latin typeface="Times New Roman" pitchFamily="18" charset="0"/>
                <a:ea typeface="ＭＳ Ｐゴシック" pitchFamily="50" charset="-128"/>
                <a:cs typeface="Times New Roman" pitchFamily="18" charset="0"/>
              </a:rPr>
              <a:t> </a:t>
            </a:r>
            <a:r>
              <a:rPr lang="en-US" altLang="ja-JP" sz="1700" dirty="0">
                <a:latin typeface="Times New Roman" pitchFamily="18" charset="0"/>
                <a:ea typeface="ＭＳ Ｐゴシック" pitchFamily="50" charset="-128"/>
                <a:cs typeface="Times New Roman" pitchFamily="18" charset="0"/>
              </a:rPr>
              <a:t>Among the collision areas on infant-carrying vehicles, the frontal area (including the left and right front corners) accounted for the most, at about 60%.</a:t>
            </a:r>
          </a:p>
          <a:p>
            <a:pPr>
              <a:buFont typeface="Wingdings" pitchFamily="2" charset="2"/>
              <a:buChar char="u"/>
            </a:pPr>
            <a:r>
              <a:rPr lang="ja-JP" altLang="en-US" sz="1700" dirty="0">
                <a:latin typeface="Times New Roman" pitchFamily="18" charset="0"/>
                <a:ea typeface="ＭＳ Ｐゴシック" pitchFamily="50" charset="-128"/>
                <a:cs typeface="Times New Roman" pitchFamily="18" charset="0"/>
              </a:rPr>
              <a:t> </a:t>
            </a:r>
            <a:r>
              <a:rPr lang="en-US" altLang="ja-JP" sz="1700" dirty="0">
                <a:latin typeface="Times New Roman" pitchFamily="18" charset="0"/>
                <a:ea typeface="ＭＳ Ｐゴシック" pitchFamily="50" charset="-128"/>
                <a:cs typeface="Times New Roman" pitchFamily="18" charset="0"/>
              </a:rPr>
              <a:t>As for the injured body parts, the “head”, “face” and “neck” accounted for 70-80% of all the body parts; and the “seat” accounted for the majority of the vehicle structures causing such injuries.</a:t>
            </a:r>
            <a:endParaRPr kumimoji="1" lang="ja-JP" altLang="en-US" sz="1700" dirty="0">
              <a:latin typeface="Times New Roman" pitchFamily="18" charset="0"/>
              <a:ea typeface="ＭＳ Ｐゴシック" pitchFamily="50" charset="-128"/>
              <a:cs typeface="Times New Roman" pitchFamily="18" charset="0"/>
            </a:endParaRPr>
          </a:p>
        </p:txBody>
      </p:sp>
      <p:sp>
        <p:nvSpPr>
          <p:cNvPr id="7" name="正方形/長方形 6"/>
          <p:cNvSpPr/>
          <p:nvPr/>
        </p:nvSpPr>
        <p:spPr>
          <a:xfrm>
            <a:off x="251520" y="1298011"/>
            <a:ext cx="4668970" cy="369332"/>
          </a:xfrm>
          <a:prstGeom prst="rect">
            <a:avLst/>
          </a:prstGeom>
        </p:spPr>
        <p:txBody>
          <a:bodyPr wrap="none">
            <a:spAutoFit/>
          </a:bodyPr>
          <a:lstStyle/>
          <a:p>
            <a:r>
              <a:rPr lang="en-US" altLang="ja-JP" dirty="0">
                <a:solidFill>
                  <a:srgbClr val="000000"/>
                </a:solidFill>
                <a:latin typeface="Times New Roman" pitchFamily="18" charset="0"/>
                <a:ea typeface="ＭＳ Ｐゴシック" pitchFamily="50" charset="-128"/>
                <a:cs typeface="Times New Roman" pitchFamily="18" charset="0"/>
              </a:rPr>
              <a:t>◆</a:t>
            </a:r>
            <a:r>
              <a:rPr lang="en-US" altLang="ja-JP" dirty="0">
                <a:latin typeface="Times New Roman" pitchFamily="18" charset="0"/>
                <a:ea typeface="ＭＳ Ｐゴシック" pitchFamily="50" charset="-128"/>
                <a:cs typeface="Times New Roman" pitchFamily="18" charset="0"/>
              </a:rPr>
              <a:t> Vehicle Structures Causing Injuries to Infants</a:t>
            </a:r>
            <a:endParaRPr lang="ja-JP" altLang="en-US" dirty="0">
              <a:latin typeface="Times New Roman" pitchFamily="18" charset="0"/>
              <a:ea typeface="ＭＳ Ｐゴシック" pitchFamily="50" charset="-128"/>
              <a:cs typeface="Times New Roman" pitchFamily="18" charset="0"/>
            </a:endParaRPr>
          </a:p>
        </p:txBody>
      </p:sp>
      <p:sp>
        <p:nvSpPr>
          <p:cNvPr id="6" name="正方形/長方形 5"/>
          <p:cNvSpPr/>
          <p:nvPr/>
        </p:nvSpPr>
        <p:spPr>
          <a:xfrm>
            <a:off x="3563888" y="1680406"/>
            <a:ext cx="1080120" cy="3528392"/>
          </a:xfrm>
          <a:prstGeom prst="rect">
            <a:avLst/>
          </a:pr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nvGrpSpPr>
          <p:cNvPr id="21508" name="Group 4"/>
          <p:cNvGrpSpPr>
            <a:grpSpLocks noChangeAspect="1"/>
          </p:cNvGrpSpPr>
          <p:nvPr/>
        </p:nvGrpSpPr>
        <p:grpSpPr bwMode="auto">
          <a:xfrm>
            <a:off x="1395413" y="1574800"/>
            <a:ext cx="6561137" cy="3817938"/>
            <a:chOff x="879" y="992"/>
            <a:chExt cx="4133" cy="2405"/>
          </a:xfrm>
        </p:grpSpPr>
        <p:sp>
          <p:nvSpPr>
            <p:cNvPr id="21507" name="AutoShape 3"/>
            <p:cNvSpPr>
              <a:spLocks noChangeAspect="1" noChangeArrowheads="1" noTextEdit="1"/>
            </p:cNvSpPr>
            <p:nvPr/>
          </p:nvSpPr>
          <p:spPr bwMode="auto">
            <a:xfrm>
              <a:off x="879" y="992"/>
              <a:ext cx="4133" cy="240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21509" name="Freeform 5"/>
            <p:cNvSpPr>
              <a:spLocks noEditPoints="1"/>
            </p:cNvSpPr>
            <p:nvPr/>
          </p:nvSpPr>
          <p:spPr bwMode="auto">
            <a:xfrm>
              <a:off x="1476" y="1106"/>
              <a:ext cx="2978" cy="1650"/>
            </a:xfrm>
            <a:custGeom>
              <a:avLst/>
              <a:gdLst/>
              <a:ahLst/>
              <a:cxnLst>
                <a:cxn ang="0">
                  <a:pos x="0" y="1643"/>
                </a:cxn>
                <a:cxn ang="0">
                  <a:pos x="2978" y="1643"/>
                </a:cxn>
                <a:cxn ang="0">
                  <a:pos x="2978" y="1650"/>
                </a:cxn>
                <a:cxn ang="0">
                  <a:pos x="0" y="1650"/>
                </a:cxn>
                <a:cxn ang="0">
                  <a:pos x="0" y="1643"/>
                </a:cxn>
                <a:cxn ang="0">
                  <a:pos x="0" y="1407"/>
                </a:cxn>
                <a:cxn ang="0">
                  <a:pos x="2978" y="1407"/>
                </a:cxn>
                <a:cxn ang="0">
                  <a:pos x="2978" y="1415"/>
                </a:cxn>
                <a:cxn ang="0">
                  <a:pos x="0" y="1415"/>
                </a:cxn>
                <a:cxn ang="0">
                  <a:pos x="0" y="1407"/>
                </a:cxn>
                <a:cxn ang="0">
                  <a:pos x="0" y="1179"/>
                </a:cxn>
                <a:cxn ang="0">
                  <a:pos x="2978" y="1179"/>
                </a:cxn>
                <a:cxn ang="0">
                  <a:pos x="2978" y="1187"/>
                </a:cxn>
                <a:cxn ang="0">
                  <a:pos x="0" y="1187"/>
                </a:cxn>
                <a:cxn ang="0">
                  <a:pos x="0" y="1179"/>
                </a:cxn>
                <a:cxn ang="0">
                  <a:pos x="0" y="943"/>
                </a:cxn>
                <a:cxn ang="0">
                  <a:pos x="2978" y="943"/>
                </a:cxn>
                <a:cxn ang="0">
                  <a:pos x="2978" y="951"/>
                </a:cxn>
                <a:cxn ang="0">
                  <a:pos x="0" y="951"/>
                </a:cxn>
                <a:cxn ang="0">
                  <a:pos x="0" y="943"/>
                </a:cxn>
                <a:cxn ang="0">
                  <a:pos x="0" y="707"/>
                </a:cxn>
                <a:cxn ang="0">
                  <a:pos x="2978" y="707"/>
                </a:cxn>
                <a:cxn ang="0">
                  <a:pos x="2978" y="715"/>
                </a:cxn>
                <a:cxn ang="0">
                  <a:pos x="0" y="715"/>
                </a:cxn>
                <a:cxn ang="0">
                  <a:pos x="0" y="707"/>
                </a:cxn>
                <a:cxn ang="0">
                  <a:pos x="0" y="472"/>
                </a:cxn>
                <a:cxn ang="0">
                  <a:pos x="2978" y="472"/>
                </a:cxn>
                <a:cxn ang="0">
                  <a:pos x="2978" y="479"/>
                </a:cxn>
                <a:cxn ang="0">
                  <a:pos x="0" y="479"/>
                </a:cxn>
                <a:cxn ang="0">
                  <a:pos x="0" y="472"/>
                </a:cxn>
                <a:cxn ang="0">
                  <a:pos x="0" y="236"/>
                </a:cxn>
                <a:cxn ang="0">
                  <a:pos x="2978" y="236"/>
                </a:cxn>
                <a:cxn ang="0">
                  <a:pos x="2978" y="244"/>
                </a:cxn>
                <a:cxn ang="0">
                  <a:pos x="0" y="244"/>
                </a:cxn>
                <a:cxn ang="0">
                  <a:pos x="0" y="236"/>
                </a:cxn>
                <a:cxn ang="0">
                  <a:pos x="0" y="0"/>
                </a:cxn>
                <a:cxn ang="0">
                  <a:pos x="2978" y="0"/>
                </a:cxn>
                <a:cxn ang="0">
                  <a:pos x="2978" y="8"/>
                </a:cxn>
                <a:cxn ang="0">
                  <a:pos x="0" y="8"/>
                </a:cxn>
                <a:cxn ang="0">
                  <a:pos x="0" y="0"/>
                </a:cxn>
              </a:cxnLst>
              <a:rect l="0" t="0" r="r" b="b"/>
              <a:pathLst>
                <a:path w="2978" h="1650">
                  <a:moveTo>
                    <a:pt x="0" y="1643"/>
                  </a:moveTo>
                  <a:lnTo>
                    <a:pt x="2978" y="1643"/>
                  </a:lnTo>
                  <a:lnTo>
                    <a:pt x="2978" y="1650"/>
                  </a:lnTo>
                  <a:lnTo>
                    <a:pt x="0" y="1650"/>
                  </a:lnTo>
                  <a:lnTo>
                    <a:pt x="0" y="1643"/>
                  </a:lnTo>
                  <a:close/>
                  <a:moveTo>
                    <a:pt x="0" y="1407"/>
                  </a:moveTo>
                  <a:lnTo>
                    <a:pt x="2978" y="1407"/>
                  </a:lnTo>
                  <a:lnTo>
                    <a:pt x="2978" y="1415"/>
                  </a:lnTo>
                  <a:lnTo>
                    <a:pt x="0" y="1415"/>
                  </a:lnTo>
                  <a:lnTo>
                    <a:pt x="0" y="1407"/>
                  </a:lnTo>
                  <a:close/>
                  <a:moveTo>
                    <a:pt x="0" y="1179"/>
                  </a:moveTo>
                  <a:lnTo>
                    <a:pt x="2978" y="1179"/>
                  </a:lnTo>
                  <a:lnTo>
                    <a:pt x="2978" y="1187"/>
                  </a:lnTo>
                  <a:lnTo>
                    <a:pt x="0" y="1187"/>
                  </a:lnTo>
                  <a:lnTo>
                    <a:pt x="0" y="1179"/>
                  </a:lnTo>
                  <a:close/>
                  <a:moveTo>
                    <a:pt x="0" y="943"/>
                  </a:moveTo>
                  <a:lnTo>
                    <a:pt x="2978" y="943"/>
                  </a:lnTo>
                  <a:lnTo>
                    <a:pt x="2978" y="951"/>
                  </a:lnTo>
                  <a:lnTo>
                    <a:pt x="0" y="951"/>
                  </a:lnTo>
                  <a:lnTo>
                    <a:pt x="0" y="943"/>
                  </a:lnTo>
                  <a:close/>
                  <a:moveTo>
                    <a:pt x="0" y="707"/>
                  </a:moveTo>
                  <a:lnTo>
                    <a:pt x="2978" y="707"/>
                  </a:lnTo>
                  <a:lnTo>
                    <a:pt x="2978" y="715"/>
                  </a:lnTo>
                  <a:lnTo>
                    <a:pt x="0" y="715"/>
                  </a:lnTo>
                  <a:lnTo>
                    <a:pt x="0" y="707"/>
                  </a:lnTo>
                  <a:close/>
                  <a:moveTo>
                    <a:pt x="0" y="472"/>
                  </a:moveTo>
                  <a:lnTo>
                    <a:pt x="2978" y="472"/>
                  </a:lnTo>
                  <a:lnTo>
                    <a:pt x="2978" y="479"/>
                  </a:lnTo>
                  <a:lnTo>
                    <a:pt x="0" y="479"/>
                  </a:lnTo>
                  <a:lnTo>
                    <a:pt x="0" y="472"/>
                  </a:lnTo>
                  <a:close/>
                  <a:moveTo>
                    <a:pt x="0" y="236"/>
                  </a:moveTo>
                  <a:lnTo>
                    <a:pt x="2978" y="236"/>
                  </a:lnTo>
                  <a:lnTo>
                    <a:pt x="2978" y="244"/>
                  </a:lnTo>
                  <a:lnTo>
                    <a:pt x="0" y="244"/>
                  </a:lnTo>
                  <a:lnTo>
                    <a:pt x="0" y="236"/>
                  </a:lnTo>
                  <a:close/>
                  <a:moveTo>
                    <a:pt x="0" y="0"/>
                  </a:moveTo>
                  <a:lnTo>
                    <a:pt x="2978" y="0"/>
                  </a:lnTo>
                  <a:lnTo>
                    <a:pt x="2978" y="8"/>
                  </a:lnTo>
                  <a:lnTo>
                    <a:pt x="0" y="8"/>
                  </a:lnTo>
                  <a:lnTo>
                    <a:pt x="0" y="0"/>
                  </a:lnTo>
                  <a:close/>
                </a:path>
              </a:pathLst>
            </a:custGeom>
            <a:solidFill>
              <a:srgbClr val="000000"/>
            </a:solidFill>
            <a:ln w="12700" cap="flat">
              <a:noFill/>
              <a:prstDash val="solid"/>
              <a:bevel/>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21510" name="Freeform 6"/>
            <p:cNvSpPr>
              <a:spLocks noEditPoints="1"/>
            </p:cNvSpPr>
            <p:nvPr/>
          </p:nvSpPr>
          <p:spPr bwMode="auto">
            <a:xfrm>
              <a:off x="1464" y="1106"/>
              <a:ext cx="2994" cy="1894"/>
            </a:xfrm>
            <a:custGeom>
              <a:avLst/>
              <a:gdLst/>
              <a:ahLst/>
              <a:cxnLst>
                <a:cxn ang="0">
                  <a:pos x="0" y="16"/>
                </a:cxn>
                <a:cxn ang="0">
                  <a:pos x="16" y="0"/>
                </a:cxn>
                <a:cxn ang="0">
                  <a:pos x="6080" y="0"/>
                </a:cxn>
                <a:cxn ang="0">
                  <a:pos x="6096" y="16"/>
                </a:cxn>
                <a:cxn ang="0">
                  <a:pos x="6096" y="3840"/>
                </a:cxn>
                <a:cxn ang="0">
                  <a:pos x="6080" y="3856"/>
                </a:cxn>
                <a:cxn ang="0">
                  <a:pos x="16" y="3856"/>
                </a:cxn>
                <a:cxn ang="0">
                  <a:pos x="0" y="3840"/>
                </a:cxn>
                <a:cxn ang="0">
                  <a:pos x="0" y="16"/>
                </a:cxn>
                <a:cxn ang="0">
                  <a:pos x="32" y="3840"/>
                </a:cxn>
                <a:cxn ang="0">
                  <a:pos x="16" y="3824"/>
                </a:cxn>
                <a:cxn ang="0">
                  <a:pos x="6080" y="3824"/>
                </a:cxn>
                <a:cxn ang="0">
                  <a:pos x="6064" y="3840"/>
                </a:cxn>
                <a:cxn ang="0">
                  <a:pos x="6064" y="16"/>
                </a:cxn>
                <a:cxn ang="0">
                  <a:pos x="6080" y="32"/>
                </a:cxn>
                <a:cxn ang="0">
                  <a:pos x="16" y="32"/>
                </a:cxn>
                <a:cxn ang="0">
                  <a:pos x="32" y="16"/>
                </a:cxn>
                <a:cxn ang="0">
                  <a:pos x="32" y="3840"/>
                </a:cxn>
              </a:cxnLst>
              <a:rect l="0" t="0" r="r" b="b"/>
              <a:pathLst>
                <a:path w="6096" h="3856">
                  <a:moveTo>
                    <a:pt x="0" y="16"/>
                  </a:moveTo>
                  <a:cubicBezTo>
                    <a:pt x="0" y="8"/>
                    <a:pt x="8" y="0"/>
                    <a:pt x="16" y="0"/>
                  </a:cubicBezTo>
                  <a:lnTo>
                    <a:pt x="6080" y="0"/>
                  </a:lnTo>
                  <a:cubicBezTo>
                    <a:pt x="6089" y="0"/>
                    <a:pt x="6096" y="8"/>
                    <a:pt x="6096" y="16"/>
                  </a:cubicBezTo>
                  <a:lnTo>
                    <a:pt x="6096" y="3840"/>
                  </a:lnTo>
                  <a:cubicBezTo>
                    <a:pt x="6096" y="3849"/>
                    <a:pt x="6089" y="3856"/>
                    <a:pt x="6080" y="3856"/>
                  </a:cubicBezTo>
                  <a:lnTo>
                    <a:pt x="16" y="3856"/>
                  </a:lnTo>
                  <a:cubicBezTo>
                    <a:pt x="8" y="3856"/>
                    <a:pt x="0" y="3849"/>
                    <a:pt x="0" y="3840"/>
                  </a:cubicBezTo>
                  <a:lnTo>
                    <a:pt x="0" y="16"/>
                  </a:lnTo>
                  <a:close/>
                  <a:moveTo>
                    <a:pt x="32" y="3840"/>
                  </a:moveTo>
                  <a:lnTo>
                    <a:pt x="16" y="3824"/>
                  </a:lnTo>
                  <a:lnTo>
                    <a:pt x="6080" y="3824"/>
                  </a:lnTo>
                  <a:lnTo>
                    <a:pt x="6064" y="3840"/>
                  </a:lnTo>
                  <a:lnTo>
                    <a:pt x="6064" y="16"/>
                  </a:lnTo>
                  <a:lnTo>
                    <a:pt x="6080" y="32"/>
                  </a:lnTo>
                  <a:lnTo>
                    <a:pt x="16" y="32"/>
                  </a:lnTo>
                  <a:lnTo>
                    <a:pt x="32" y="16"/>
                  </a:lnTo>
                  <a:lnTo>
                    <a:pt x="32" y="3840"/>
                  </a:lnTo>
                  <a:close/>
                </a:path>
              </a:pathLst>
            </a:custGeom>
            <a:solidFill>
              <a:srgbClr val="000000"/>
            </a:solidFill>
            <a:ln w="12700" cap="flat">
              <a:noFill/>
              <a:prstDash val="solid"/>
              <a:bevel/>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21511" name="Freeform 7"/>
            <p:cNvSpPr>
              <a:spLocks noEditPoints="1"/>
            </p:cNvSpPr>
            <p:nvPr/>
          </p:nvSpPr>
          <p:spPr bwMode="auto">
            <a:xfrm>
              <a:off x="1661" y="1240"/>
              <a:ext cx="2608" cy="1752"/>
            </a:xfrm>
            <a:custGeom>
              <a:avLst/>
              <a:gdLst/>
              <a:ahLst/>
              <a:cxnLst>
                <a:cxn ang="0">
                  <a:pos x="0" y="1689"/>
                </a:cxn>
                <a:cxn ang="0">
                  <a:pos x="369" y="1689"/>
                </a:cxn>
                <a:cxn ang="0">
                  <a:pos x="369" y="1752"/>
                </a:cxn>
                <a:cxn ang="0">
                  <a:pos x="0" y="1752"/>
                </a:cxn>
                <a:cxn ang="0">
                  <a:pos x="0" y="1689"/>
                </a:cxn>
                <a:cxn ang="0">
                  <a:pos x="746" y="0"/>
                </a:cxn>
                <a:cxn ang="0">
                  <a:pos x="1116" y="0"/>
                </a:cxn>
                <a:cxn ang="0">
                  <a:pos x="1116" y="1752"/>
                </a:cxn>
                <a:cxn ang="0">
                  <a:pos x="746" y="1752"/>
                </a:cxn>
                <a:cxn ang="0">
                  <a:pos x="746" y="0"/>
                </a:cxn>
                <a:cxn ang="0">
                  <a:pos x="1493" y="990"/>
                </a:cxn>
                <a:cxn ang="0">
                  <a:pos x="1862" y="990"/>
                </a:cxn>
                <a:cxn ang="0">
                  <a:pos x="1862" y="1752"/>
                </a:cxn>
                <a:cxn ang="0">
                  <a:pos x="1493" y="1752"/>
                </a:cxn>
                <a:cxn ang="0">
                  <a:pos x="1493" y="990"/>
                </a:cxn>
                <a:cxn ang="0">
                  <a:pos x="2231" y="1689"/>
                </a:cxn>
                <a:cxn ang="0">
                  <a:pos x="2608" y="1689"/>
                </a:cxn>
                <a:cxn ang="0">
                  <a:pos x="2608" y="1752"/>
                </a:cxn>
                <a:cxn ang="0">
                  <a:pos x="2231" y="1752"/>
                </a:cxn>
                <a:cxn ang="0">
                  <a:pos x="2231" y="1689"/>
                </a:cxn>
              </a:cxnLst>
              <a:rect l="0" t="0" r="r" b="b"/>
              <a:pathLst>
                <a:path w="2608" h="1752">
                  <a:moveTo>
                    <a:pt x="0" y="1689"/>
                  </a:moveTo>
                  <a:lnTo>
                    <a:pt x="369" y="1689"/>
                  </a:lnTo>
                  <a:lnTo>
                    <a:pt x="369" y="1752"/>
                  </a:lnTo>
                  <a:lnTo>
                    <a:pt x="0" y="1752"/>
                  </a:lnTo>
                  <a:lnTo>
                    <a:pt x="0" y="1689"/>
                  </a:lnTo>
                  <a:close/>
                  <a:moveTo>
                    <a:pt x="746" y="0"/>
                  </a:moveTo>
                  <a:lnTo>
                    <a:pt x="1116" y="0"/>
                  </a:lnTo>
                  <a:lnTo>
                    <a:pt x="1116" y="1752"/>
                  </a:lnTo>
                  <a:lnTo>
                    <a:pt x="746" y="1752"/>
                  </a:lnTo>
                  <a:lnTo>
                    <a:pt x="746" y="0"/>
                  </a:lnTo>
                  <a:close/>
                  <a:moveTo>
                    <a:pt x="1493" y="990"/>
                  </a:moveTo>
                  <a:lnTo>
                    <a:pt x="1862" y="990"/>
                  </a:lnTo>
                  <a:lnTo>
                    <a:pt x="1862" y="1752"/>
                  </a:lnTo>
                  <a:lnTo>
                    <a:pt x="1493" y="1752"/>
                  </a:lnTo>
                  <a:lnTo>
                    <a:pt x="1493" y="990"/>
                  </a:lnTo>
                  <a:close/>
                  <a:moveTo>
                    <a:pt x="2231" y="1689"/>
                  </a:moveTo>
                  <a:lnTo>
                    <a:pt x="2608" y="1689"/>
                  </a:lnTo>
                  <a:lnTo>
                    <a:pt x="2608" y="1752"/>
                  </a:lnTo>
                  <a:lnTo>
                    <a:pt x="2231" y="1752"/>
                  </a:lnTo>
                  <a:lnTo>
                    <a:pt x="2231" y="1689"/>
                  </a:lnTo>
                  <a:close/>
                </a:path>
              </a:pathLst>
            </a:custGeom>
            <a:solidFill>
              <a:srgbClr val="9BBB59"/>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21512" name="Freeform 8"/>
            <p:cNvSpPr>
              <a:spLocks noEditPoints="1"/>
            </p:cNvSpPr>
            <p:nvPr/>
          </p:nvSpPr>
          <p:spPr bwMode="auto">
            <a:xfrm>
              <a:off x="2407" y="1232"/>
              <a:ext cx="1862" cy="1697"/>
            </a:xfrm>
            <a:custGeom>
              <a:avLst/>
              <a:gdLst/>
              <a:ahLst/>
              <a:cxnLst>
                <a:cxn ang="0">
                  <a:pos x="0" y="0"/>
                </a:cxn>
                <a:cxn ang="0">
                  <a:pos x="370" y="0"/>
                </a:cxn>
                <a:cxn ang="0">
                  <a:pos x="370" y="8"/>
                </a:cxn>
                <a:cxn ang="0">
                  <a:pos x="0" y="8"/>
                </a:cxn>
                <a:cxn ang="0">
                  <a:pos x="0" y="0"/>
                </a:cxn>
                <a:cxn ang="0">
                  <a:pos x="747" y="990"/>
                </a:cxn>
                <a:cxn ang="0">
                  <a:pos x="1116" y="990"/>
                </a:cxn>
                <a:cxn ang="0">
                  <a:pos x="1116" y="998"/>
                </a:cxn>
                <a:cxn ang="0">
                  <a:pos x="747" y="998"/>
                </a:cxn>
                <a:cxn ang="0">
                  <a:pos x="747" y="990"/>
                </a:cxn>
                <a:cxn ang="0">
                  <a:pos x="1485" y="1690"/>
                </a:cxn>
                <a:cxn ang="0">
                  <a:pos x="1862" y="1690"/>
                </a:cxn>
                <a:cxn ang="0">
                  <a:pos x="1862" y="1697"/>
                </a:cxn>
                <a:cxn ang="0">
                  <a:pos x="1485" y="1697"/>
                </a:cxn>
                <a:cxn ang="0">
                  <a:pos x="1485" y="1690"/>
                </a:cxn>
              </a:cxnLst>
              <a:rect l="0" t="0" r="r" b="b"/>
              <a:pathLst>
                <a:path w="1862" h="1697">
                  <a:moveTo>
                    <a:pt x="0" y="0"/>
                  </a:moveTo>
                  <a:lnTo>
                    <a:pt x="370" y="0"/>
                  </a:lnTo>
                  <a:lnTo>
                    <a:pt x="370" y="8"/>
                  </a:lnTo>
                  <a:lnTo>
                    <a:pt x="0" y="8"/>
                  </a:lnTo>
                  <a:lnTo>
                    <a:pt x="0" y="0"/>
                  </a:lnTo>
                  <a:close/>
                  <a:moveTo>
                    <a:pt x="747" y="990"/>
                  </a:moveTo>
                  <a:lnTo>
                    <a:pt x="1116" y="990"/>
                  </a:lnTo>
                  <a:lnTo>
                    <a:pt x="1116" y="998"/>
                  </a:lnTo>
                  <a:lnTo>
                    <a:pt x="747" y="998"/>
                  </a:lnTo>
                  <a:lnTo>
                    <a:pt x="747" y="990"/>
                  </a:lnTo>
                  <a:close/>
                  <a:moveTo>
                    <a:pt x="1485" y="1690"/>
                  </a:moveTo>
                  <a:lnTo>
                    <a:pt x="1862" y="1690"/>
                  </a:lnTo>
                  <a:lnTo>
                    <a:pt x="1862" y="1697"/>
                  </a:lnTo>
                  <a:lnTo>
                    <a:pt x="1485" y="1697"/>
                  </a:lnTo>
                  <a:lnTo>
                    <a:pt x="1485" y="1690"/>
                  </a:lnTo>
                  <a:close/>
                </a:path>
              </a:pathLst>
            </a:custGeom>
            <a:solidFill>
              <a:srgbClr val="C0504D"/>
            </a:solidFill>
            <a:ln w="9525">
              <a:noFill/>
              <a:round/>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21513" name="Rectangle 9"/>
            <p:cNvSpPr>
              <a:spLocks noChangeArrowheads="1"/>
            </p:cNvSpPr>
            <p:nvPr/>
          </p:nvSpPr>
          <p:spPr bwMode="auto">
            <a:xfrm>
              <a:off x="1472" y="1110"/>
              <a:ext cx="8" cy="1878"/>
            </a:xfrm>
            <a:prstGeom prst="rect">
              <a:avLst/>
            </a:prstGeom>
            <a:solidFill>
              <a:srgbClr val="000000"/>
            </a:solidFill>
            <a:ln w="12700"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21514" name="Rectangle 10"/>
            <p:cNvSpPr>
              <a:spLocks noChangeArrowheads="1"/>
            </p:cNvSpPr>
            <p:nvPr/>
          </p:nvSpPr>
          <p:spPr bwMode="auto">
            <a:xfrm>
              <a:off x="1476" y="2984"/>
              <a:ext cx="2978" cy="8"/>
            </a:xfrm>
            <a:prstGeom prst="rect">
              <a:avLst/>
            </a:prstGeom>
            <a:solidFill>
              <a:srgbClr val="000000"/>
            </a:solidFill>
            <a:ln w="12700"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21515" name="Freeform 11"/>
            <p:cNvSpPr>
              <a:spLocks noEditPoints="1"/>
            </p:cNvSpPr>
            <p:nvPr/>
          </p:nvSpPr>
          <p:spPr bwMode="auto">
            <a:xfrm>
              <a:off x="1472" y="2957"/>
              <a:ext cx="2986" cy="31"/>
            </a:xfrm>
            <a:custGeom>
              <a:avLst/>
              <a:gdLst/>
              <a:ahLst/>
              <a:cxnLst>
                <a:cxn ang="0">
                  <a:pos x="8" y="0"/>
                </a:cxn>
                <a:cxn ang="0">
                  <a:pos x="8" y="31"/>
                </a:cxn>
                <a:cxn ang="0">
                  <a:pos x="0" y="31"/>
                </a:cxn>
                <a:cxn ang="0">
                  <a:pos x="0" y="0"/>
                </a:cxn>
                <a:cxn ang="0">
                  <a:pos x="8" y="0"/>
                </a:cxn>
                <a:cxn ang="0">
                  <a:pos x="755" y="0"/>
                </a:cxn>
                <a:cxn ang="0">
                  <a:pos x="755" y="31"/>
                </a:cxn>
                <a:cxn ang="0">
                  <a:pos x="747" y="31"/>
                </a:cxn>
                <a:cxn ang="0">
                  <a:pos x="747" y="0"/>
                </a:cxn>
                <a:cxn ang="0">
                  <a:pos x="755" y="0"/>
                </a:cxn>
                <a:cxn ang="0">
                  <a:pos x="1493" y="0"/>
                </a:cxn>
                <a:cxn ang="0">
                  <a:pos x="1493" y="31"/>
                </a:cxn>
                <a:cxn ang="0">
                  <a:pos x="1485" y="31"/>
                </a:cxn>
                <a:cxn ang="0">
                  <a:pos x="1485" y="0"/>
                </a:cxn>
                <a:cxn ang="0">
                  <a:pos x="1493" y="0"/>
                </a:cxn>
                <a:cxn ang="0">
                  <a:pos x="2240" y="0"/>
                </a:cxn>
                <a:cxn ang="0">
                  <a:pos x="2240" y="31"/>
                </a:cxn>
                <a:cxn ang="0">
                  <a:pos x="2232" y="31"/>
                </a:cxn>
                <a:cxn ang="0">
                  <a:pos x="2232" y="0"/>
                </a:cxn>
                <a:cxn ang="0">
                  <a:pos x="2240" y="0"/>
                </a:cxn>
                <a:cxn ang="0">
                  <a:pos x="2986" y="0"/>
                </a:cxn>
                <a:cxn ang="0">
                  <a:pos x="2986" y="31"/>
                </a:cxn>
                <a:cxn ang="0">
                  <a:pos x="2978" y="31"/>
                </a:cxn>
                <a:cxn ang="0">
                  <a:pos x="2978" y="0"/>
                </a:cxn>
                <a:cxn ang="0">
                  <a:pos x="2986" y="0"/>
                </a:cxn>
              </a:cxnLst>
              <a:rect l="0" t="0" r="r" b="b"/>
              <a:pathLst>
                <a:path w="2986" h="31">
                  <a:moveTo>
                    <a:pt x="8" y="0"/>
                  </a:moveTo>
                  <a:lnTo>
                    <a:pt x="8" y="31"/>
                  </a:lnTo>
                  <a:lnTo>
                    <a:pt x="0" y="31"/>
                  </a:lnTo>
                  <a:lnTo>
                    <a:pt x="0" y="0"/>
                  </a:lnTo>
                  <a:lnTo>
                    <a:pt x="8" y="0"/>
                  </a:lnTo>
                  <a:close/>
                  <a:moveTo>
                    <a:pt x="755" y="0"/>
                  </a:moveTo>
                  <a:lnTo>
                    <a:pt x="755" y="31"/>
                  </a:lnTo>
                  <a:lnTo>
                    <a:pt x="747" y="31"/>
                  </a:lnTo>
                  <a:lnTo>
                    <a:pt x="747" y="0"/>
                  </a:lnTo>
                  <a:lnTo>
                    <a:pt x="755" y="0"/>
                  </a:lnTo>
                  <a:close/>
                  <a:moveTo>
                    <a:pt x="1493" y="0"/>
                  </a:moveTo>
                  <a:lnTo>
                    <a:pt x="1493" y="31"/>
                  </a:lnTo>
                  <a:lnTo>
                    <a:pt x="1485" y="31"/>
                  </a:lnTo>
                  <a:lnTo>
                    <a:pt x="1485" y="0"/>
                  </a:lnTo>
                  <a:lnTo>
                    <a:pt x="1493" y="0"/>
                  </a:lnTo>
                  <a:close/>
                  <a:moveTo>
                    <a:pt x="2240" y="0"/>
                  </a:moveTo>
                  <a:lnTo>
                    <a:pt x="2240" y="31"/>
                  </a:lnTo>
                  <a:lnTo>
                    <a:pt x="2232" y="31"/>
                  </a:lnTo>
                  <a:lnTo>
                    <a:pt x="2232" y="0"/>
                  </a:lnTo>
                  <a:lnTo>
                    <a:pt x="2240" y="0"/>
                  </a:lnTo>
                  <a:close/>
                  <a:moveTo>
                    <a:pt x="2986" y="0"/>
                  </a:moveTo>
                  <a:lnTo>
                    <a:pt x="2986" y="31"/>
                  </a:lnTo>
                  <a:lnTo>
                    <a:pt x="2978" y="31"/>
                  </a:lnTo>
                  <a:lnTo>
                    <a:pt x="2978" y="0"/>
                  </a:lnTo>
                  <a:lnTo>
                    <a:pt x="2986" y="0"/>
                  </a:lnTo>
                  <a:close/>
                </a:path>
              </a:pathLst>
            </a:custGeom>
            <a:solidFill>
              <a:srgbClr val="000000"/>
            </a:solidFill>
            <a:ln w="12700"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21516" name="Rectangle 12"/>
            <p:cNvSpPr>
              <a:spLocks noChangeArrowheads="1"/>
            </p:cNvSpPr>
            <p:nvPr/>
          </p:nvSpPr>
          <p:spPr bwMode="auto">
            <a:xfrm>
              <a:off x="1793" y="2889"/>
              <a:ext cx="189" cy="14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300" b="0" i="0" u="none" strike="noStrike" cap="none" normalizeH="0" baseline="0" dirty="0">
                  <a:ln>
                    <a:noFill/>
                  </a:ln>
                  <a:solidFill>
                    <a:srgbClr val="000000"/>
                  </a:solidFill>
                  <a:effectLst/>
                  <a:latin typeface="Arial" pitchFamily="34" charset="0"/>
                  <a:ea typeface="ＭＳ Ｐゴシック" pitchFamily="50" charset="-128"/>
                </a:rPr>
                <a:t>13 </a:t>
              </a:r>
              <a:endParaRPr kumimoji="1" lang="ja-JP" altLang="ja-JP" sz="1800" b="0" i="0" u="none" strike="noStrike" cap="none" normalizeH="0" baseline="0" dirty="0">
                <a:ln>
                  <a:noFill/>
                </a:ln>
                <a:solidFill>
                  <a:schemeClr val="tx1"/>
                </a:solidFill>
                <a:effectLst/>
                <a:latin typeface="Arial" pitchFamily="34" charset="0"/>
                <a:ea typeface="ＭＳ Ｐゴシック" pitchFamily="50" charset="-128"/>
              </a:endParaRPr>
            </a:p>
          </p:txBody>
        </p:sp>
        <p:sp>
          <p:nvSpPr>
            <p:cNvPr id="21517" name="Rectangle 13"/>
            <p:cNvSpPr>
              <a:spLocks noChangeArrowheads="1"/>
            </p:cNvSpPr>
            <p:nvPr/>
          </p:nvSpPr>
          <p:spPr bwMode="auto">
            <a:xfrm>
              <a:off x="2513" y="2068"/>
              <a:ext cx="243" cy="14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300" b="0" i="0" u="none" strike="noStrike" cap="none" normalizeH="0" baseline="0" dirty="0">
                  <a:ln>
                    <a:noFill/>
                  </a:ln>
                  <a:solidFill>
                    <a:srgbClr val="000000"/>
                  </a:solidFill>
                  <a:effectLst/>
                  <a:latin typeface="Arial" pitchFamily="34" charset="0"/>
                  <a:ea typeface="ＭＳ Ｐゴシック" pitchFamily="50" charset="-128"/>
                </a:rPr>
                <a:t>372 </a:t>
              </a:r>
              <a:endParaRPr kumimoji="1" lang="ja-JP" altLang="ja-JP" sz="1800" b="0" i="0" u="none" strike="noStrike" cap="none" normalizeH="0" baseline="0" dirty="0">
                <a:ln>
                  <a:noFill/>
                </a:ln>
                <a:solidFill>
                  <a:schemeClr val="tx1"/>
                </a:solidFill>
                <a:effectLst/>
                <a:latin typeface="Arial" pitchFamily="34" charset="0"/>
                <a:ea typeface="ＭＳ Ｐゴシック" pitchFamily="50" charset="-128"/>
              </a:endParaRPr>
            </a:p>
          </p:txBody>
        </p:sp>
        <p:sp>
          <p:nvSpPr>
            <p:cNvPr id="21518" name="Rectangle 14"/>
            <p:cNvSpPr>
              <a:spLocks noChangeArrowheads="1"/>
            </p:cNvSpPr>
            <p:nvPr/>
          </p:nvSpPr>
          <p:spPr bwMode="auto">
            <a:xfrm>
              <a:off x="3257" y="2563"/>
              <a:ext cx="243" cy="14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300" b="0" i="0" u="none" strike="noStrike" cap="none" normalizeH="0" baseline="0" dirty="0">
                  <a:ln>
                    <a:noFill/>
                  </a:ln>
                  <a:solidFill>
                    <a:srgbClr val="000000"/>
                  </a:solidFill>
                  <a:effectLst/>
                  <a:latin typeface="Arial" pitchFamily="34" charset="0"/>
                  <a:ea typeface="ＭＳ Ｐゴシック" pitchFamily="50" charset="-128"/>
                </a:rPr>
                <a:t>161 </a:t>
              </a:r>
              <a:endParaRPr kumimoji="1" lang="ja-JP" altLang="ja-JP" sz="1800" b="0" i="0" u="none" strike="noStrike" cap="none" normalizeH="0" baseline="0" dirty="0">
                <a:ln>
                  <a:noFill/>
                </a:ln>
                <a:solidFill>
                  <a:schemeClr val="tx1"/>
                </a:solidFill>
                <a:effectLst/>
                <a:latin typeface="Arial" pitchFamily="34" charset="0"/>
                <a:ea typeface="ＭＳ Ｐゴシック" pitchFamily="50" charset="-128"/>
              </a:endParaRPr>
            </a:p>
          </p:txBody>
        </p:sp>
        <p:sp>
          <p:nvSpPr>
            <p:cNvPr id="21519" name="Rectangle 15"/>
            <p:cNvSpPr>
              <a:spLocks noChangeArrowheads="1"/>
            </p:cNvSpPr>
            <p:nvPr/>
          </p:nvSpPr>
          <p:spPr bwMode="auto">
            <a:xfrm>
              <a:off x="4025" y="2913"/>
              <a:ext cx="188" cy="14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300" b="0" i="0" u="none" strike="noStrike" cap="none" normalizeH="0" baseline="0" dirty="0">
                  <a:ln>
                    <a:noFill/>
                  </a:ln>
                  <a:solidFill>
                    <a:srgbClr val="000000"/>
                  </a:solidFill>
                  <a:effectLst/>
                  <a:latin typeface="Arial" pitchFamily="34" charset="0"/>
                  <a:ea typeface="ＭＳ Ｐゴシック" pitchFamily="50" charset="-128"/>
                </a:rPr>
                <a:t>12 </a:t>
              </a:r>
              <a:endParaRPr kumimoji="1" lang="ja-JP" altLang="ja-JP" sz="1800" b="0" i="0" u="none" strike="noStrike" cap="none" normalizeH="0" baseline="0" dirty="0">
                <a:ln>
                  <a:noFill/>
                </a:ln>
                <a:solidFill>
                  <a:schemeClr val="tx1"/>
                </a:solidFill>
                <a:effectLst/>
                <a:latin typeface="Arial" pitchFamily="34" charset="0"/>
                <a:ea typeface="ＭＳ Ｐゴシック" pitchFamily="50" charset="-128"/>
              </a:endParaRPr>
            </a:p>
          </p:txBody>
        </p:sp>
        <p:sp>
          <p:nvSpPr>
            <p:cNvPr id="21520" name="Rectangle 16"/>
            <p:cNvSpPr>
              <a:spLocks noChangeArrowheads="1"/>
            </p:cNvSpPr>
            <p:nvPr/>
          </p:nvSpPr>
          <p:spPr bwMode="auto">
            <a:xfrm>
              <a:off x="2568" y="1111"/>
              <a:ext cx="133" cy="14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300" b="0" i="0" u="none" strike="noStrike" cap="none" normalizeH="0" baseline="0" dirty="0">
                  <a:ln>
                    <a:noFill/>
                  </a:ln>
                  <a:solidFill>
                    <a:srgbClr val="000000"/>
                  </a:solidFill>
                  <a:effectLst/>
                  <a:latin typeface="Arial" pitchFamily="34" charset="0"/>
                  <a:ea typeface="ＭＳ Ｐゴシック" pitchFamily="50" charset="-128"/>
                </a:rPr>
                <a:t>1 </a:t>
              </a:r>
              <a:endParaRPr kumimoji="1" lang="ja-JP" altLang="ja-JP" sz="1800" b="0" i="0" u="none" strike="noStrike" cap="none" normalizeH="0" baseline="0" dirty="0">
                <a:ln>
                  <a:noFill/>
                </a:ln>
                <a:solidFill>
                  <a:schemeClr val="tx1"/>
                </a:solidFill>
                <a:effectLst/>
                <a:latin typeface="Arial" pitchFamily="34" charset="0"/>
                <a:ea typeface="ＭＳ Ｐゴシック" pitchFamily="50" charset="-128"/>
              </a:endParaRPr>
            </a:p>
          </p:txBody>
        </p:sp>
        <p:sp>
          <p:nvSpPr>
            <p:cNvPr id="21521" name="Rectangle 17"/>
            <p:cNvSpPr>
              <a:spLocks noChangeArrowheads="1"/>
            </p:cNvSpPr>
            <p:nvPr/>
          </p:nvSpPr>
          <p:spPr bwMode="auto">
            <a:xfrm>
              <a:off x="3312" y="2078"/>
              <a:ext cx="133" cy="14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300" b="0" i="0" u="none" strike="noStrike" cap="none" normalizeH="0" baseline="0" dirty="0">
                  <a:ln>
                    <a:noFill/>
                  </a:ln>
                  <a:solidFill>
                    <a:srgbClr val="000000"/>
                  </a:solidFill>
                  <a:effectLst/>
                  <a:latin typeface="Arial" pitchFamily="34" charset="0"/>
                  <a:ea typeface="ＭＳ Ｐゴシック" pitchFamily="50" charset="-128"/>
                </a:rPr>
                <a:t>2 </a:t>
              </a:r>
              <a:endParaRPr kumimoji="1" lang="ja-JP" altLang="ja-JP" sz="1800" b="0" i="0" u="none" strike="noStrike" cap="none" normalizeH="0" baseline="0" dirty="0">
                <a:ln>
                  <a:noFill/>
                </a:ln>
                <a:solidFill>
                  <a:schemeClr val="tx1"/>
                </a:solidFill>
                <a:effectLst/>
                <a:latin typeface="Arial" pitchFamily="34" charset="0"/>
                <a:ea typeface="ＭＳ Ｐゴシック" pitchFamily="50" charset="-128"/>
              </a:endParaRPr>
            </a:p>
          </p:txBody>
        </p:sp>
        <p:sp>
          <p:nvSpPr>
            <p:cNvPr id="21522" name="Rectangle 18"/>
            <p:cNvSpPr>
              <a:spLocks noChangeArrowheads="1"/>
            </p:cNvSpPr>
            <p:nvPr/>
          </p:nvSpPr>
          <p:spPr bwMode="auto">
            <a:xfrm>
              <a:off x="4056" y="2777"/>
              <a:ext cx="133" cy="14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300" b="0" i="0" u="none" strike="noStrike" cap="none" normalizeH="0" baseline="0" dirty="0">
                  <a:ln>
                    <a:noFill/>
                  </a:ln>
                  <a:solidFill>
                    <a:srgbClr val="000000"/>
                  </a:solidFill>
                  <a:effectLst/>
                  <a:latin typeface="Arial" pitchFamily="34" charset="0"/>
                  <a:ea typeface="ＭＳ Ｐゴシック" pitchFamily="50" charset="-128"/>
                </a:rPr>
                <a:t>1 </a:t>
              </a:r>
              <a:endParaRPr kumimoji="1" lang="ja-JP" altLang="ja-JP" sz="1800" b="0" i="0" u="none" strike="noStrike" cap="none" normalizeH="0" baseline="0" dirty="0">
                <a:ln>
                  <a:noFill/>
                </a:ln>
                <a:solidFill>
                  <a:schemeClr val="tx1"/>
                </a:solidFill>
                <a:effectLst/>
                <a:latin typeface="Arial" pitchFamily="34" charset="0"/>
                <a:ea typeface="ＭＳ Ｐゴシック" pitchFamily="50" charset="-128"/>
              </a:endParaRPr>
            </a:p>
          </p:txBody>
        </p:sp>
        <p:sp>
          <p:nvSpPr>
            <p:cNvPr id="21523" name="Rectangle 19"/>
            <p:cNvSpPr>
              <a:spLocks noChangeArrowheads="1"/>
            </p:cNvSpPr>
            <p:nvPr/>
          </p:nvSpPr>
          <p:spPr bwMode="auto">
            <a:xfrm>
              <a:off x="1302" y="2938"/>
              <a:ext cx="134" cy="14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300" b="0" i="0" u="none" strike="noStrike" cap="none" normalizeH="0" baseline="0" dirty="0">
                  <a:ln>
                    <a:noFill/>
                  </a:ln>
                  <a:solidFill>
                    <a:srgbClr val="000000"/>
                  </a:solidFill>
                  <a:effectLst/>
                  <a:latin typeface="Arial" pitchFamily="34" charset="0"/>
                  <a:ea typeface="ＭＳ Ｐゴシック" pitchFamily="50" charset="-128"/>
                </a:rPr>
                <a:t>0 </a:t>
              </a:r>
              <a:endParaRPr kumimoji="1" lang="ja-JP" altLang="ja-JP" sz="1800" b="0" i="0" u="none" strike="noStrike" cap="none" normalizeH="0" baseline="0" dirty="0">
                <a:ln>
                  <a:noFill/>
                </a:ln>
                <a:solidFill>
                  <a:schemeClr val="tx1"/>
                </a:solidFill>
                <a:effectLst/>
                <a:latin typeface="Arial" pitchFamily="34" charset="0"/>
                <a:ea typeface="ＭＳ Ｐゴシック" pitchFamily="50" charset="-128"/>
              </a:endParaRPr>
            </a:p>
          </p:txBody>
        </p:sp>
        <p:sp>
          <p:nvSpPr>
            <p:cNvPr id="21524" name="Rectangle 20"/>
            <p:cNvSpPr>
              <a:spLocks noChangeArrowheads="1"/>
            </p:cNvSpPr>
            <p:nvPr/>
          </p:nvSpPr>
          <p:spPr bwMode="auto">
            <a:xfrm>
              <a:off x="1242" y="2703"/>
              <a:ext cx="189" cy="14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300" b="0" i="0" u="none" strike="noStrike" cap="none" normalizeH="0" baseline="0" dirty="0">
                  <a:ln>
                    <a:noFill/>
                  </a:ln>
                  <a:solidFill>
                    <a:srgbClr val="000000"/>
                  </a:solidFill>
                  <a:effectLst/>
                  <a:latin typeface="Arial" pitchFamily="34" charset="0"/>
                  <a:ea typeface="ＭＳ Ｐゴシック" pitchFamily="50" charset="-128"/>
                </a:rPr>
                <a:t>50 </a:t>
              </a:r>
              <a:endParaRPr kumimoji="1" lang="ja-JP" altLang="ja-JP" sz="1800" b="0" i="0" u="none" strike="noStrike" cap="none" normalizeH="0" baseline="0" dirty="0">
                <a:ln>
                  <a:noFill/>
                </a:ln>
                <a:solidFill>
                  <a:schemeClr val="tx1"/>
                </a:solidFill>
                <a:effectLst/>
                <a:latin typeface="Arial" pitchFamily="34" charset="0"/>
                <a:ea typeface="ＭＳ Ｐゴシック" pitchFamily="50" charset="-128"/>
              </a:endParaRPr>
            </a:p>
          </p:txBody>
        </p:sp>
        <p:sp>
          <p:nvSpPr>
            <p:cNvPr id="21525" name="Rectangle 21"/>
            <p:cNvSpPr>
              <a:spLocks noChangeArrowheads="1"/>
            </p:cNvSpPr>
            <p:nvPr/>
          </p:nvSpPr>
          <p:spPr bwMode="auto">
            <a:xfrm>
              <a:off x="1189" y="2467"/>
              <a:ext cx="243" cy="14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300" b="0" i="0" u="none" strike="noStrike" cap="none" normalizeH="0" baseline="0" dirty="0">
                  <a:ln>
                    <a:noFill/>
                  </a:ln>
                  <a:solidFill>
                    <a:srgbClr val="000000"/>
                  </a:solidFill>
                  <a:effectLst/>
                  <a:latin typeface="Arial" pitchFamily="34" charset="0"/>
                  <a:ea typeface="ＭＳ Ｐゴシック" pitchFamily="50" charset="-128"/>
                </a:rPr>
                <a:t>100 </a:t>
              </a:r>
              <a:endParaRPr kumimoji="1" lang="ja-JP" altLang="ja-JP" sz="1800" b="0" i="0" u="none" strike="noStrike" cap="none" normalizeH="0" baseline="0" dirty="0">
                <a:ln>
                  <a:noFill/>
                </a:ln>
                <a:solidFill>
                  <a:schemeClr val="tx1"/>
                </a:solidFill>
                <a:effectLst/>
                <a:latin typeface="Arial" pitchFamily="34" charset="0"/>
                <a:ea typeface="ＭＳ Ｐゴシック" pitchFamily="50" charset="-128"/>
              </a:endParaRPr>
            </a:p>
          </p:txBody>
        </p:sp>
        <p:sp>
          <p:nvSpPr>
            <p:cNvPr id="21526" name="Rectangle 22"/>
            <p:cNvSpPr>
              <a:spLocks noChangeArrowheads="1"/>
            </p:cNvSpPr>
            <p:nvPr/>
          </p:nvSpPr>
          <p:spPr bwMode="auto">
            <a:xfrm>
              <a:off x="1189" y="2234"/>
              <a:ext cx="243" cy="14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300" b="0" i="0" u="none" strike="noStrike" cap="none" normalizeH="0" baseline="0" dirty="0">
                  <a:ln>
                    <a:noFill/>
                  </a:ln>
                  <a:solidFill>
                    <a:srgbClr val="000000"/>
                  </a:solidFill>
                  <a:effectLst/>
                  <a:latin typeface="Arial" pitchFamily="34" charset="0"/>
                  <a:ea typeface="ＭＳ Ｐゴシック" pitchFamily="50" charset="-128"/>
                </a:rPr>
                <a:t>150 </a:t>
              </a:r>
              <a:endParaRPr kumimoji="1" lang="ja-JP" altLang="ja-JP" sz="1800" b="0" i="0" u="none" strike="noStrike" cap="none" normalizeH="0" baseline="0" dirty="0">
                <a:ln>
                  <a:noFill/>
                </a:ln>
                <a:solidFill>
                  <a:schemeClr val="tx1"/>
                </a:solidFill>
                <a:effectLst/>
                <a:latin typeface="Arial" pitchFamily="34" charset="0"/>
                <a:ea typeface="ＭＳ Ｐゴシック" pitchFamily="50" charset="-128"/>
              </a:endParaRPr>
            </a:p>
          </p:txBody>
        </p:sp>
        <p:sp>
          <p:nvSpPr>
            <p:cNvPr id="21527" name="Rectangle 23"/>
            <p:cNvSpPr>
              <a:spLocks noChangeArrowheads="1"/>
            </p:cNvSpPr>
            <p:nvPr/>
          </p:nvSpPr>
          <p:spPr bwMode="auto">
            <a:xfrm>
              <a:off x="1189" y="1999"/>
              <a:ext cx="243" cy="14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300" b="0" i="0" u="none" strike="noStrike" cap="none" normalizeH="0" baseline="0" dirty="0">
                  <a:ln>
                    <a:noFill/>
                  </a:ln>
                  <a:solidFill>
                    <a:srgbClr val="000000"/>
                  </a:solidFill>
                  <a:effectLst/>
                  <a:latin typeface="Arial" pitchFamily="34" charset="0"/>
                  <a:ea typeface="ＭＳ Ｐゴシック" pitchFamily="50" charset="-128"/>
                </a:rPr>
                <a:t>200 </a:t>
              </a:r>
              <a:endParaRPr kumimoji="1" lang="ja-JP" altLang="ja-JP" sz="1800" b="0" i="0" u="none" strike="noStrike" cap="none" normalizeH="0" baseline="0" dirty="0">
                <a:ln>
                  <a:noFill/>
                </a:ln>
                <a:solidFill>
                  <a:schemeClr val="tx1"/>
                </a:solidFill>
                <a:effectLst/>
                <a:latin typeface="Arial" pitchFamily="34" charset="0"/>
                <a:ea typeface="ＭＳ Ｐゴシック" pitchFamily="50" charset="-128"/>
              </a:endParaRPr>
            </a:p>
          </p:txBody>
        </p:sp>
        <p:sp>
          <p:nvSpPr>
            <p:cNvPr id="21528" name="Rectangle 24"/>
            <p:cNvSpPr>
              <a:spLocks noChangeArrowheads="1"/>
            </p:cNvSpPr>
            <p:nvPr/>
          </p:nvSpPr>
          <p:spPr bwMode="auto">
            <a:xfrm>
              <a:off x="1189" y="1764"/>
              <a:ext cx="243" cy="14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300" b="0" i="0" u="none" strike="noStrike" cap="none" normalizeH="0" baseline="0" dirty="0">
                  <a:ln>
                    <a:noFill/>
                  </a:ln>
                  <a:solidFill>
                    <a:srgbClr val="000000"/>
                  </a:solidFill>
                  <a:effectLst/>
                  <a:latin typeface="Arial" pitchFamily="34" charset="0"/>
                  <a:ea typeface="ＭＳ Ｐゴシック" pitchFamily="50" charset="-128"/>
                </a:rPr>
                <a:t>250 </a:t>
              </a:r>
              <a:endParaRPr kumimoji="1" lang="ja-JP" altLang="ja-JP" sz="1800" b="0" i="0" u="none" strike="noStrike" cap="none" normalizeH="0" baseline="0" dirty="0">
                <a:ln>
                  <a:noFill/>
                </a:ln>
                <a:solidFill>
                  <a:schemeClr val="tx1"/>
                </a:solidFill>
                <a:effectLst/>
                <a:latin typeface="Arial" pitchFamily="34" charset="0"/>
                <a:ea typeface="ＭＳ Ｐゴシック" pitchFamily="50" charset="-128"/>
              </a:endParaRPr>
            </a:p>
          </p:txBody>
        </p:sp>
        <p:sp>
          <p:nvSpPr>
            <p:cNvPr id="21529" name="Rectangle 25"/>
            <p:cNvSpPr>
              <a:spLocks noChangeArrowheads="1"/>
            </p:cNvSpPr>
            <p:nvPr/>
          </p:nvSpPr>
          <p:spPr bwMode="auto">
            <a:xfrm>
              <a:off x="1189" y="1528"/>
              <a:ext cx="243" cy="14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300" b="0" i="0" u="none" strike="noStrike" cap="none" normalizeH="0" baseline="0" dirty="0">
                  <a:ln>
                    <a:noFill/>
                  </a:ln>
                  <a:solidFill>
                    <a:srgbClr val="000000"/>
                  </a:solidFill>
                  <a:effectLst/>
                  <a:latin typeface="Arial" pitchFamily="34" charset="0"/>
                  <a:ea typeface="ＭＳ Ｐゴシック" pitchFamily="50" charset="-128"/>
                </a:rPr>
                <a:t>300 </a:t>
              </a:r>
              <a:endParaRPr kumimoji="1" lang="ja-JP" altLang="ja-JP" sz="1800" b="0" i="0" u="none" strike="noStrike" cap="none" normalizeH="0" baseline="0" dirty="0">
                <a:ln>
                  <a:noFill/>
                </a:ln>
                <a:solidFill>
                  <a:schemeClr val="tx1"/>
                </a:solidFill>
                <a:effectLst/>
                <a:latin typeface="Arial" pitchFamily="34" charset="0"/>
                <a:ea typeface="ＭＳ Ｐゴシック" pitchFamily="50" charset="-128"/>
              </a:endParaRPr>
            </a:p>
          </p:txBody>
        </p:sp>
        <p:sp>
          <p:nvSpPr>
            <p:cNvPr id="21530" name="Rectangle 26"/>
            <p:cNvSpPr>
              <a:spLocks noChangeArrowheads="1"/>
            </p:cNvSpPr>
            <p:nvPr/>
          </p:nvSpPr>
          <p:spPr bwMode="auto">
            <a:xfrm>
              <a:off x="1189" y="1295"/>
              <a:ext cx="243" cy="14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300" b="0" i="0" u="none" strike="noStrike" cap="none" normalizeH="0" baseline="0" dirty="0">
                  <a:ln>
                    <a:noFill/>
                  </a:ln>
                  <a:solidFill>
                    <a:srgbClr val="000000"/>
                  </a:solidFill>
                  <a:effectLst/>
                  <a:latin typeface="Arial" pitchFamily="34" charset="0"/>
                  <a:ea typeface="ＭＳ Ｐゴシック" pitchFamily="50" charset="-128"/>
                </a:rPr>
                <a:t>350 </a:t>
              </a:r>
              <a:endParaRPr kumimoji="1" lang="ja-JP" altLang="ja-JP" sz="1800" b="0" i="0" u="none" strike="noStrike" cap="none" normalizeH="0" baseline="0" dirty="0">
                <a:ln>
                  <a:noFill/>
                </a:ln>
                <a:solidFill>
                  <a:schemeClr val="tx1"/>
                </a:solidFill>
                <a:effectLst/>
                <a:latin typeface="Arial" pitchFamily="34" charset="0"/>
                <a:ea typeface="ＭＳ Ｐゴシック" pitchFamily="50" charset="-128"/>
              </a:endParaRPr>
            </a:p>
          </p:txBody>
        </p:sp>
        <p:sp>
          <p:nvSpPr>
            <p:cNvPr id="21531" name="Rectangle 27"/>
            <p:cNvSpPr>
              <a:spLocks noChangeArrowheads="1"/>
            </p:cNvSpPr>
            <p:nvPr/>
          </p:nvSpPr>
          <p:spPr bwMode="auto">
            <a:xfrm>
              <a:off x="1189" y="1060"/>
              <a:ext cx="243" cy="14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300" b="0" i="0" u="none" strike="noStrike" cap="none" normalizeH="0" baseline="0" dirty="0">
                  <a:ln>
                    <a:noFill/>
                  </a:ln>
                  <a:solidFill>
                    <a:srgbClr val="000000"/>
                  </a:solidFill>
                  <a:effectLst/>
                  <a:latin typeface="Arial" pitchFamily="34" charset="0"/>
                  <a:ea typeface="ＭＳ Ｐゴシック" pitchFamily="50" charset="-128"/>
                </a:rPr>
                <a:t>400 </a:t>
              </a:r>
              <a:endParaRPr kumimoji="1" lang="ja-JP" altLang="ja-JP" sz="1800" b="0" i="0" u="none" strike="noStrike" cap="none" normalizeH="0" baseline="0" dirty="0">
                <a:ln>
                  <a:noFill/>
                </a:ln>
                <a:solidFill>
                  <a:schemeClr val="tx1"/>
                </a:solidFill>
                <a:effectLst/>
                <a:latin typeface="Arial" pitchFamily="34" charset="0"/>
                <a:ea typeface="ＭＳ Ｐゴシック" pitchFamily="50" charset="-128"/>
              </a:endParaRPr>
            </a:p>
          </p:txBody>
        </p:sp>
        <p:sp>
          <p:nvSpPr>
            <p:cNvPr id="21532" name="Rectangle 28"/>
            <p:cNvSpPr>
              <a:spLocks noChangeArrowheads="1"/>
            </p:cNvSpPr>
            <p:nvPr/>
          </p:nvSpPr>
          <p:spPr bwMode="auto">
            <a:xfrm>
              <a:off x="1527" y="3044"/>
              <a:ext cx="643" cy="252"/>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lgn="ctr" fontAlgn="base">
                <a:spcBef>
                  <a:spcPct val="0"/>
                </a:spcBef>
                <a:spcAft>
                  <a:spcPct val="0"/>
                </a:spcAft>
              </a:pPr>
              <a:r>
                <a:rPr lang="en-US" altLang="ja-JP" sz="1300" dirty="0">
                  <a:solidFill>
                    <a:srgbClr val="000000"/>
                  </a:solidFill>
                  <a:latin typeface="Times New Roman" pitchFamily="18" charset="0"/>
                  <a:ea typeface="ＭＳ Ｐゴシック" pitchFamily="50" charset="-128"/>
                  <a:cs typeface="Times New Roman" pitchFamily="18" charset="0"/>
                </a:rPr>
                <a:t>Door, window,</a:t>
              </a:r>
            </a:p>
            <a:p>
              <a:pPr lvl="0" algn="ctr" fontAlgn="base">
                <a:spcBef>
                  <a:spcPct val="0"/>
                </a:spcBef>
                <a:spcAft>
                  <a:spcPct val="0"/>
                </a:spcAft>
              </a:pPr>
              <a:r>
                <a:rPr lang="en-US" altLang="ja-JP" sz="1300" dirty="0">
                  <a:solidFill>
                    <a:srgbClr val="000000"/>
                  </a:solidFill>
                  <a:latin typeface="Times New Roman" pitchFamily="18" charset="0"/>
                  <a:ea typeface="ＭＳ Ｐゴシック" pitchFamily="50" charset="-128"/>
                  <a:cs typeface="Times New Roman" pitchFamily="18" charset="0"/>
                </a:rPr>
                <a:t>ceiling, pillar</a:t>
              </a:r>
              <a:endParaRPr kumimoji="1" lang="ja-JP" sz="1800" b="0" i="0" u="none" strike="noStrike" cap="none" normalizeH="0" baseline="0" dirty="0">
                <a:ln>
                  <a:noFill/>
                </a:ln>
                <a:solidFill>
                  <a:schemeClr val="tx1"/>
                </a:solidFill>
                <a:effectLst/>
                <a:latin typeface="Times New Roman" pitchFamily="18" charset="0"/>
                <a:ea typeface="ＭＳ Ｐゴシック" pitchFamily="50" charset="-128"/>
                <a:cs typeface="Times New Roman" pitchFamily="18" charset="0"/>
              </a:endParaRPr>
            </a:p>
          </p:txBody>
        </p:sp>
        <p:sp>
          <p:nvSpPr>
            <p:cNvPr id="21544" name="Rectangle 40"/>
            <p:cNvSpPr>
              <a:spLocks noChangeArrowheads="1"/>
            </p:cNvSpPr>
            <p:nvPr/>
          </p:nvSpPr>
          <p:spPr bwMode="auto">
            <a:xfrm>
              <a:off x="4615" y="1986"/>
              <a:ext cx="63" cy="63"/>
            </a:xfrm>
            <a:prstGeom prst="rect">
              <a:avLst/>
            </a:prstGeom>
            <a:solidFill>
              <a:srgbClr val="4F81BD"/>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21546" name="Rectangle 42"/>
            <p:cNvSpPr>
              <a:spLocks noChangeArrowheads="1"/>
            </p:cNvSpPr>
            <p:nvPr/>
          </p:nvSpPr>
          <p:spPr bwMode="auto">
            <a:xfrm>
              <a:off x="4615" y="2167"/>
              <a:ext cx="63" cy="63"/>
            </a:xfrm>
            <a:prstGeom prst="rect">
              <a:avLst/>
            </a:prstGeom>
            <a:solidFill>
              <a:srgbClr val="C0504D"/>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21548" name="Rectangle 44"/>
            <p:cNvSpPr>
              <a:spLocks noChangeArrowheads="1"/>
            </p:cNvSpPr>
            <p:nvPr/>
          </p:nvSpPr>
          <p:spPr bwMode="auto">
            <a:xfrm>
              <a:off x="4615" y="2348"/>
              <a:ext cx="63" cy="63"/>
            </a:xfrm>
            <a:prstGeom prst="rect">
              <a:avLst/>
            </a:prstGeom>
            <a:solidFill>
              <a:srgbClr val="9BBB59"/>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dirty="0"/>
            </a:p>
          </p:txBody>
        </p:sp>
        <p:sp>
          <p:nvSpPr>
            <p:cNvPr id="56" name="Rectangle 28"/>
            <p:cNvSpPr>
              <a:spLocks noChangeArrowheads="1"/>
            </p:cNvSpPr>
            <p:nvPr/>
          </p:nvSpPr>
          <p:spPr bwMode="auto">
            <a:xfrm>
              <a:off x="2264" y="3044"/>
              <a:ext cx="643" cy="126"/>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lgn="ctr" fontAlgn="base">
                <a:spcBef>
                  <a:spcPct val="0"/>
                </a:spcBef>
                <a:spcAft>
                  <a:spcPct val="0"/>
                </a:spcAft>
              </a:pPr>
              <a:r>
                <a:rPr lang="en-US" altLang="ja-JP" sz="1300" dirty="0">
                  <a:solidFill>
                    <a:srgbClr val="000000"/>
                  </a:solidFill>
                  <a:latin typeface="Times New Roman" pitchFamily="18" charset="0"/>
                  <a:ea typeface="ＭＳ Ｐゴシック" pitchFamily="50" charset="-128"/>
                  <a:cs typeface="Times New Roman" pitchFamily="18" charset="0"/>
                </a:rPr>
                <a:t>Seat</a:t>
              </a:r>
              <a:endParaRPr kumimoji="1" lang="ja-JP" sz="1800" b="0" i="0" u="none" strike="noStrike" cap="none" normalizeH="0" baseline="0" dirty="0">
                <a:ln>
                  <a:noFill/>
                </a:ln>
                <a:solidFill>
                  <a:schemeClr val="tx1"/>
                </a:solidFill>
                <a:effectLst/>
                <a:latin typeface="Times New Roman" pitchFamily="18" charset="0"/>
                <a:ea typeface="ＭＳ Ｐゴシック" pitchFamily="50" charset="-128"/>
                <a:cs typeface="Times New Roman" pitchFamily="18" charset="0"/>
              </a:endParaRPr>
            </a:p>
          </p:txBody>
        </p:sp>
        <p:sp>
          <p:nvSpPr>
            <p:cNvPr id="57" name="Rectangle 28"/>
            <p:cNvSpPr>
              <a:spLocks noChangeArrowheads="1"/>
            </p:cNvSpPr>
            <p:nvPr/>
          </p:nvSpPr>
          <p:spPr bwMode="auto">
            <a:xfrm>
              <a:off x="3017" y="3044"/>
              <a:ext cx="643" cy="252"/>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lgn="ctr" fontAlgn="base">
                <a:spcBef>
                  <a:spcPct val="0"/>
                </a:spcBef>
                <a:spcAft>
                  <a:spcPct val="0"/>
                </a:spcAft>
              </a:pPr>
              <a:r>
                <a:rPr lang="en-US" altLang="ja-JP" sz="1300" dirty="0">
                  <a:solidFill>
                    <a:srgbClr val="000000"/>
                  </a:solidFill>
                  <a:latin typeface="Times New Roman" pitchFamily="18" charset="0"/>
                  <a:ea typeface="ＭＳ Ｐゴシック" pitchFamily="50" charset="-128"/>
                  <a:cs typeface="Times New Roman" pitchFamily="18" charset="0"/>
                </a:rPr>
                <a:t>Other interior</a:t>
              </a:r>
            </a:p>
            <a:p>
              <a:pPr lvl="0" algn="ctr" fontAlgn="base">
                <a:spcBef>
                  <a:spcPct val="0"/>
                </a:spcBef>
                <a:spcAft>
                  <a:spcPct val="0"/>
                </a:spcAft>
              </a:pPr>
              <a:r>
                <a:rPr lang="en-US" altLang="ja-JP" sz="1300" dirty="0">
                  <a:solidFill>
                    <a:srgbClr val="000000"/>
                  </a:solidFill>
                  <a:latin typeface="Times New Roman" pitchFamily="18" charset="0"/>
                  <a:ea typeface="ＭＳ Ｐゴシック" pitchFamily="50" charset="-128"/>
                  <a:cs typeface="Times New Roman" pitchFamily="18" charset="0"/>
                </a:rPr>
                <a:t>parts</a:t>
              </a:r>
              <a:endParaRPr kumimoji="1" lang="ja-JP" sz="1800" b="0" i="0" u="none" strike="noStrike" cap="none" normalizeH="0" baseline="0" dirty="0">
                <a:ln>
                  <a:noFill/>
                </a:ln>
                <a:solidFill>
                  <a:schemeClr val="tx1"/>
                </a:solidFill>
                <a:effectLst/>
                <a:latin typeface="Times New Roman" pitchFamily="18" charset="0"/>
                <a:ea typeface="ＭＳ Ｐゴシック" pitchFamily="50" charset="-128"/>
                <a:cs typeface="Times New Roman" pitchFamily="18" charset="0"/>
              </a:endParaRPr>
            </a:p>
          </p:txBody>
        </p:sp>
        <p:sp>
          <p:nvSpPr>
            <p:cNvPr id="58" name="Rectangle 28"/>
            <p:cNvSpPr>
              <a:spLocks noChangeArrowheads="1"/>
            </p:cNvSpPr>
            <p:nvPr/>
          </p:nvSpPr>
          <p:spPr bwMode="auto">
            <a:xfrm>
              <a:off x="3777" y="3044"/>
              <a:ext cx="643" cy="252"/>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lgn="ctr" fontAlgn="base">
                <a:spcBef>
                  <a:spcPct val="0"/>
                </a:spcBef>
                <a:spcAft>
                  <a:spcPct val="0"/>
                </a:spcAft>
              </a:pPr>
              <a:r>
                <a:rPr lang="en-US" altLang="ja-JP" sz="1300" dirty="0">
                  <a:solidFill>
                    <a:srgbClr val="000000"/>
                  </a:solidFill>
                  <a:latin typeface="Times New Roman" pitchFamily="18" charset="0"/>
                  <a:ea typeface="ＭＳ Ｐゴシック" pitchFamily="50" charset="-128"/>
                  <a:cs typeface="Times New Roman" pitchFamily="18" charset="0"/>
                </a:rPr>
                <a:t>Exterior parts</a:t>
              </a:r>
            </a:p>
            <a:p>
              <a:pPr lvl="0" algn="ctr" fontAlgn="base">
                <a:spcBef>
                  <a:spcPct val="0"/>
                </a:spcBef>
                <a:spcAft>
                  <a:spcPct val="0"/>
                </a:spcAft>
              </a:pPr>
              <a:r>
                <a:rPr lang="en-US" altLang="ja-JP" sz="1300" dirty="0">
                  <a:solidFill>
                    <a:srgbClr val="000000"/>
                  </a:solidFill>
                  <a:latin typeface="Times New Roman" pitchFamily="18" charset="0"/>
                  <a:ea typeface="ＭＳ Ｐゴシック" pitchFamily="50" charset="-128"/>
                  <a:cs typeface="Times New Roman" pitchFamily="18" charset="0"/>
                </a:rPr>
                <a:t>+ others</a:t>
              </a:r>
              <a:endParaRPr kumimoji="1" lang="ja-JP" sz="1800" b="0" i="0" u="none" strike="noStrike" cap="none" normalizeH="0" baseline="0" dirty="0">
                <a:ln>
                  <a:noFill/>
                </a:ln>
                <a:solidFill>
                  <a:schemeClr val="tx1"/>
                </a:solidFill>
                <a:effectLst/>
                <a:latin typeface="Times New Roman" pitchFamily="18" charset="0"/>
                <a:ea typeface="ＭＳ Ｐゴシック" pitchFamily="50" charset="-128"/>
                <a:cs typeface="Times New Roman" pitchFamily="18" charset="0"/>
              </a:endParaRPr>
            </a:p>
          </p:txBody>
        </p:sp>
      </p:grpSp>
      <p:sp>
        <p:nvSpPr>
          <p:cNvPr id="51" name="テキスト ボックス 50"/>
          <p:cNvSpPr txBox="1"/>
          <p:nvPr/>
        </p:nvSpPr>
        <p:spPr>
          <a:xfrm rot="10800000">
            <a:off x="1388259" y="2017860"/>
            <a:ext cx="400110" cy="2546531"/>
          </a:xfrm>
          <a:prstGeom prst="rect">
            <a:avLst/>
          </a:prstGeom>
          <a:noFill/>
        </p:spPr>
        <p:txBody>
          <a:bodyPr vert="eaVert" wrap="none" rtlCol="0">
            <a:spAutoFit/>
          </a:bodyPr>
          <a:lstStyle/>
          <a:p>
            <a:r>
              <a:rPr lang="en-US" altLang="ja-JP" sz="1400" b="1" dirty="0"/>
              <a:t>No. of casualties (persons)</a:t>
            </a:r>
            <a:endParaRPr kumimoji="1" lang="ja-JP" altLang="en-US" sz="1400" b="1" dirty="0"/>
          </a:p>
        </p:txBody>
      </p:sp>
      <p:sp>
        <p:nvSpPr>
          <p:cNvPr id="52" name="Rectangle 291"/>
          <p:cNvSpPr>
            <a:spLocks noChangeArrowheads="1"/>
          </p:cNvSpPr>
          <p:nvPr/>
        </p:nvSpPr>
        <p:spPr bwMode="auto">
          <a:xfrm>
            <a:off x="7460232" y="3132610"/>
            <a:ext cx="343043" cy="15388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r>
              <a:rPr lang="en-US" altLang="ja-JP" sz="1000" dirty="0"/>
              <a:t>Death</a:t>
            </a:r>
            <a:endParaRPr lang="ja-JP" altLang="en-US" sz="1000" dirty="0"/>
          </a:p>
        </p:txBody>
      </p:sp>
      <p:sp>
        <p:nvSpPr>
          <p:cNvPr id="53" name="Rectangle 293"/>
          <p:cNvSpPr>
            <a:spLocks noChangeArrowheads="1"/>
          </p:cNvSpPr>
          <p:nvPr/>
        </p:nvSpPr>
        <p:spPr bwMode="auto">
          <a:xfrm>
            <a:off x="7473022" y="3406904"/>
            <a:ext cx="697220" cy="153888"/>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fontAlgn="base">
              <a:spcBef>
                <a:spcPct val="0"/>
              </a:spcBef>
              <a:spcAft>
                <a:spcPct val="0"/>
              </a:spcAft>
            </a:pPr>
            <a:r>
              <a:rPr lang="en-US" altLang="ja-JP" sz="1000" dirty="0">
                <a:solidFill>
                  <a:srgbClr val="000000"/>
                </a:solidFill>
                <a:latin typeface="Times New Roman" pitchFamily="18" charset="0"/>
                <a:ea typeface="ＭＳ Ｐゴシック" pitchFamily="50" charset="-128"/>
                <a:cs typeface="Times New Roman" pitchFamily="18" charset="0"/>
              </a:rPr>
              <a:t>Severe injury</a:t>
            </a:r>
            <a:endParaRPr kumimoji="1" lang="ja-JP" sz="1800" b="0" i="0" u="none" strike="noStrike" cap="none" normalizeH="0" baseline="0" dirty="0">
              <a:ln>
                <a:noFill/>
              </a:ln>
              <a:solidFill>
                <a:schemeClr val="tx1"/>
              </a:solidFill>
              <a:effectLst/>
              <a:latin typeface="Times New Roman" pitchFamily="18" charset="0"/>
              <a:ea typeface="ＭＳ Ｐゴシック" pitchFamily="50" charset="-128"/>
              <a:cs typeface="Times New Roman" pitchFamily="18" charset="0"/>
            </a:endParaRPr>
          </a:p>
        </p:txBody>
      </p:sp>
      <p:sp>
        <p:nvSpPr>
          <p:cNvPr id="54" name="Rectangle 295"/>
          <p:cNvSpPr>
            <a:spLocks noChangeArrowheads="1"/>
          </p:cNvSpPr>
          <p:nvPr/>
        </p:nvSpPr>
        <p:spPr bwMode="auto">
          <a:xfrm>
            <a:off x="7460232" y="3688110"/>
            <a:ext cx="658835" cy="15388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lvl="0" fontAlgn="base">
              <a:spcBef>
                <a:spcPct val="0"/>
              </a:spcBef>
              <a:spcAft>
                <a:spcPct val="0"/>
              </a:spcAft>
            </a:pPr>
            <a:r>
              <a:rPr lang="en-US" altLang="ja-JP" sz="1000" dirty="0">
                <a:solidFill>
                  <a:srgbClr val="000000"/>
                </a:solidFill>
                <a:latin typeface="Times New Roman" pitchFamily="18" charset="0"/>
                <a:ea typeface="ＭＳ Ｐゴシック" pitchFamily="50" charset="-128"/>
                <a:cs typeface="Times New Roman" pitchFamily="18" charset="0"/>
              </a:rPr>
              <a:t>Minor injury</a:t>
            </a:r>
            <a:endParaRPr kumimoji="1" lang="ja-JP" sz="1800" b="0" i="0" u="none" strike="noStrike" cap="none" normalizeH="0" baseline="0" dirty="0">
              <a:ln>
                <a:noFill/>
              </a:ln>
              <a:solidFill>
                <a:schemeClr val="tx1"/>
              </a:solidFill>
              <a:effectLst/>
              <a:latin typeface="Times New Roman" pitchFamily="18" charset="0"/>
              <a:ea typeface="ＭＳ Ｐゴシック" pitchFamily="50" charset="-128"/>
              <a:cs typeface="Times New Roman" pitchFamily="18" charset="0"/>
            </a:endParaRPr>
          </a:p>
        </p:txBody>
      </p:sp>
      <p:sp>
        <p:nvSpPr>
          <p:cNvPr id="55" name="正方形/長方形 54"/>
          <p:cNvSpPr/>
          <p:nvPr/>
        </p:nvSpPr>
        <p:spPr>
          <a:xfrm>
            <a:off x="7236296" y="3081660"/>
            <a:ext cx="1005954" cy="851396"/>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469980"/>
            <a:ext cx="7632340" cy="557808"/>
          </a:xfrm>
        </p:spPr>
        <p:txBody>
          <a:bodyPr>
            <a:normAutofit/>
          </a:bodyPr>
          <a:lstStyle/>
          <a:p>
            <a:r>
              <a:rPr lang="en-US" altLang="ja-JP" sz="2800" dirty="0"/>
              <a:t>5. Guidelines on S</a:t>
            </a:r>
            <a:r>
              <a:rPr kumimoji="1" lang="en-US" altLang="ja-JP" sz="2800" dirty="0"/>
              <a:t>afety Measures</a:t>
            </a:r>
            <a:endParaRPr kumimoji="1" lang="ja-JP" altLang="en-US" sz="2800" dirty="0"/>
          </a:p>
        </p:txBody>
      </p:sp>
      <p:sp>
        <p:nvSpPr>
          <p:cNvPr id="3" name="コンテンツ プレースホルダ 2"/>
          <p:cNvSpPr>
            <a:spLocks noGrp="1"/>
          </p:cNvSpPr>
          <p:nvPr>
            <p:ph idx="1"/>
          </p:nvPr>
        </p:nvSpPr>
        <p:spPr>
          <a:xfrm>
            <a:off x="251520" y="1124744"/>
            <a:ext cx="8712968" cy="5544616"/>
          </a:xfrm>
          <a:ln>
            <a:solidFill>
              <a:srgbClr val="002060"/>
            </a:solidFill>
            <a:prstDash val="sysDash"/>
          </a:ln>
        </p:spPr>
        <p:txBody>
          <a:bodyPr>
            <a:normAutofit/>
          </a:bodyPr>
          <a:lstStyle/>
          <a:p>
            <a:pPr lvl="0">
              <a:buNone/>
            </a:pPr>
            <a:r>
              <a:rPr lang="en-US" altLang="ja-JP" sz="1750" dirty="0">
                <a:solidFill>
                  <a:srgbClr val="000000"/>
                </a:solidFill>
                <a:latin typeface="Times New Roman" pitchFamily="18" charset="0"/>
                <a:ea typeface="ＭＳ Ｐゴシック" pitchFamily="50" charset="-128"/>
                <a:cs typeface="Times New Roman" pitchFamily="18" charset="0"/>
              </a:rPr>
              <a:t>◆</a:t>
            </a:r>
            <a:r>
              <a:rPr lang="en-US" altLang="ja-JP" sz="1750" b="1" dirty="0">
                <a:latin typeface="Times New Roman" pitchFamily="18" charset="0"/>
                <a:ea typeface="ＭＳ Ｐゴシック" pitchFamily="50" charset="-128"/>
                <a:cs typeface="Times New Roman" pitchFamily="18" charset="0"/>
              </a:rPr>
              <a:t> Events that need early improvement of safety</a:t>
            </a:r>
            <a:endParaRPr lang="ja-JP" altLang="ja-JP" sz="1750" dirty="0">
              <a:latin typeface="Times New Roman" pitchFamily="18" charset="0"/>
              <a:ea typeface="ＭＳ Ｐゴシック" pitchFamily="50" charset="-128"/>
              <a:cs typeface="Times New Roman" pitchFamily="18" charset="0"/>
            </a:endParaRPr>
          </a:p>
          <a:p>
            <a:pPr marL="533400" lvl="0" indent="-261938">
              <a:buFont typeface="Wingdings" pitchFamily="2" charset="2"/>
              <a:buChar char="ü"/>
            </a:pPr>
            <a:r>
              <a:rPr lang="en-US" altLang="ja-JP" sz="1750" dirty="0">
                <a:latin typeface="Times New Roman" pitchFamily="18" charset="0"/>
                <a:ea typeface="ＭＳ Ｐゴシック" pitchFamily="50" charset="-128"/>
                <a:cs typeface="Times New Roman" pitchFamily="18" charset="0"/>
              </a:rPr>
              <a:t>Events in which the head, face, and/or neck is injured by the seat in front (minor injuries)</a:t>
            </a:r>
            <a:endParaRPr lang="en-US" altLang="ja-JP" sz="1750" b="1" dirty="0">
              <a:latin typeface="Times New Roman" pitchFamily="18" charset="0"/>
              <a:ea typeface="ＭＳ Ｐゴシック" pitchFamily="50" charset="-128"/>
              <a:cs typeface="Times New Roman" pitchFamily="18" charset="0"/>
            </a:endParaRPr>
          </a:p>
          <a:p>
            <a:pPr>
              <a:buNone/>
            </a:pPr>
            <a:r>
              <a:rPr lang="en-US" altLang="ja-JP" sz="1750" dirty="0">
                <a:solidFill>
                  <a:srgbClr val="000000"/>
                </a:solidFill>
                <a:latin typeface="Times New Roman" pitchFamily="18" charset="0"/>
                <a:ea typeface="ＭＳ Ｐゴシック" pitchFamily="50" charset="-128"/>
                <a:cs typeface="Times New Roman" pitchFamily="18" charset="0"/>
              </a:rPr>
              <a:t>◆ </a:t>
            </a:r>
            <a:r>
              <a:rPr lang="en-US" altLang="ja-JP" sz="1750" b="1" dirty="0">
                <a:solidFill>
                  <a:srgbClr val="000000"/>
                </a:solidFill>
                <a:latin typeface="Times New Roman" pitchFamily="18" charset="0"/>
                <a:ea typeface="ＭＳ Ｐゴシック" pitchFamily="50" charset="-128"/>
                <a:cs typeface="Times New Roman" pitchFamily="18" charset="0"/>
              </a:rPr>
              <a:t>The Guidelines request that motor vehicle manufacturers develop vehicles, by March 2015, in which the following </a:t>
            </a:r>
            <a:r>
              <a:rPr lang="en-US" altLang="ja-JP" sz="1750" b="1" dirty="0">
                <a:latin typeface="Times New Roman" pitchFamily="18" charset="0"/>
                <a:ea typeface="ＭＳ Ｐゴシック" pitchFamily="50" charset="-128"/>
                <a:cs typeface="Times New Roman" pitchFamily="18" charset="0"/>
              </a:rPr>
              <a:t>safety measures are implemented with the accidents involving infant-carrying vehicles taken into account:</a:t>
            </a:r>
          </a:p>
          <a:p>
            <a:pPr marL="533400" lvl="1" indent="-261938">
              <a:buClr>
                <a:schemeClr val="accent3"/>
              </a:buClr>
              <a:buFont typeface="Wingdings" pitchFamily="2" charset="2"/>
              <a:buChar char="ü"/>
            </a:pPr>
            <a:r>
              <a:rPr lang="en-US" altLang="ja-JP" sz="1750" dirty="0">
                <a:solidFill>
                  <a:schemeClr val="tx1"/>
                </a:solidFill>
                <a:latin typeface="Times New Roman" pitchFamily="18" charset="0"/>
                <a:ea typeface="ＭＳ Ｐゴシック" pitchFamily="50" charset="-128"/>
                <a:cs typeface="Times New Roman" pitchFamily="18" charset="0"/>
              </a:rPr>
              <a:t>Shock-absorbing material to be added to the rear of the seatback;</a:t>
            </a:r>
            <a:endParaRPr lang="ja-JP" altLang="ja-JP" sz="1750" dirty="0">
              <a:solidFill>
                <a:schemeClr val="tx1"/>
              </a:solidFill>
              <a:latin typeface="Times New Roman" pitchFamily="18" charset="0"/>
              <a:ea typeface="ＭＳ Ｐゴシック" pitchFamily="50" charset="-128"/>
              <a:cs typeface="Times New Roman" pitchFamily="18" charset="0"/>
            </a:endParaRPr>
          </a:p>
          <a:p>
            <a:pPr marL="533400" lvl="1" indent="-261938">
              <a:buClr>
                <a:schemeClr val="accent3"/>
              </a:buClr>
              <a:buFont typeface="Wingdings" pitchFamily="2" charset="2"/>
              <a:buChar char="ü"/>
            </a:pPr>
            <a:r>
              <a:rPr lang="en-US" altLang="ja-JP" sz="1750" dirty="0">
                <a:solidFill>
                  <a:schemeClr val="tx1"/>
                </a:solidFill>
                <a:latin typeface="Times New Roman" pitchFamily="18" charset="0"/>
                <a:ea typeface="ＭＳ Ｐゴシック" pitchFamily="50" charset="-128"/>
                <a:cs typeface="Times New Roman" pitchFamily="18" charset="0"/>
              </a:rPr>
              <a:t>Seatback height to be increased by about 100 mm</a:t>
            </a:r>
          </a:p>
          <a:p>
            <a:pPr marL="533400" lvl="1" indent="-261938">
              <a:buClr>
                <a:schemeClr val="accent3"/>
              </a:buClr>
              <a:buNone/>
            </a:pPr>
            <a:r>
              <a:rPr lang="ja-JP" altLang="en-US" sz="1750" dirty="0">
                <a:solidFill>
                  <a:schemeClr val="tx1"/>
                </a:solidFill>
                <a:latin typeface="Times New Roman" pitchFamily="18" charset="0"/>
                <a:ea typeface="ＭＳ Ｐゴシック" pitchFamily="50" charset="-128"/>
                <a:cs typeface="Times New Roman" pitchFamily="18" charset="0"/>
              </a:rPr>
              <a:t>　　</a:t>
            </a:r>
            <a:r>
              <a:rPr lang="en-US" altLang="ja-JP" sz="1750" dirty="0">
                <a:solidFill>
                  <a:schemeClr val="tx1"/>
                </a:solidFill>
                <a:latin typeface="Times New Roman" pitchFamily="18" charset="0"/>
                <a:ea typeface="ＭＳ Ｐゴシック" pitchFamily="50" charset="-128"/>
                <a:cs typeface="Times New Roman" pitchFamily="18" charset="0"/>
              </a:rPr>
              <a:t>(height from the seating surface to the top of the seatback to be about 470-490 mm).</a:t>
            </a:r>
            <a:endParaRPr lang="ja-JP" altLang="ja-JP" sz="1750" dirty="0">
              <a:solidFill>
                <a:schemeClr val="tx1"/>
              </a:solidFill>
              <a:latin typeface="Times New Roman" pitchFamily="18" charset="0"/>
              <a:ea typeface="ＭＳ Ｐゴシック" pitchFamily="50" charset="-128"/>
              <a:cs typeface="Times New Roman" pitchFamily="18" charset="0"/>
            </a:endParaRPr>
          </a:p>
          <a:p>
            <a:pPr marL="442913" lvl="1" indent="-171450">
              <a:buClr>
                <a:schemeClr val="accent3"/>
              </a:buClr>
              <a:buNone/>
            </a:pPr>
            <a:r>
              <a:rPr lang="en-US" altLang="ja-JP" sz="1750" dirty="0">
                <a:solidFill>
                  <a:schemeClr val="tx1"/>
                </a:solidFill>
                <a:latin typeface="Times New Roman" pitchFamily="18" charset="0"/>
                <a:ea typeface="ＭＳ Ｐゴシック" pitchFamily="50" charset="-128"/>
                <a:cs typeface="Times New Roman" pitchFamily="18" charset="0"/>
              </a:rPr>
              <a:t>Note: Installation of seat belts not to be required until those suitable for infant seats in infant-carrying vehicles are developed.</a:t>
            </a:r>
            <a:endParaRPr lang="en-US" altLang="ja-JP" sz="1750" dirty="0">
              <a:latin typeface="Times New Roman" pitchFamily="18" charset="0"/>
              <a:ea typeface="ＭＳ Ｐゴシック" pitchFamily="50" charset="-128"/>
              <a:cs typeface="Times New Roman" pitchFamily="18" charset="0"/>
            </a:endParaRPr>
          </a:p>
          <a:p>
            <a:pPr>
              <a:buNone/>
            </a:pPr>
            <a:endParaRPr lang="en-US" altLang="ja-JP" sz="1800" dirty="0">
              <a:latin typeface="Times New Roman" pitchFamily="18" charset="0"/>
              <a:ea typeface="ＭＳ Ｐゴシック" pitchFamily="50" charset="-128"/>
              <a:cs typeface="Times New Roman" pitchFamily="18" charset="0"/>
            </a:endParaRPr>
          </a:p>
          <a:p>
            <a:pPr marL="800100" lvl="0" indent="-442913">
              <a:buNone/>
            </a:pPr>
            <a:endParaRPr lang="ja-JP" altLang="ja-JP" sz="1800" dirty="0">
              <a:latin typeface="Times New Roman" pitchFamily="18" charset="0"/>
              <a:ea typeface="ＭＳ Ｐゴシック" pitchFamily="50" charset="-128"/>
              <a:cs typeface="Times New Roman" pitchFamily="18" charset="0"/>
            </a:endParaRPr>
          </a:p>
        </p:txBody>
      </p:sp>
      <p:pic>
        <p:nvPicPr>
          <p:cNvPr id="4" name="Picture 2"/>
          <p:cNvPicPr>
            <a:picLocks noChangeAspect="1" noChangeArrowheads="1"/>
          </p:cNvPicPr>
          <p:nvPr/>
        </p:nvPicPr>
        <p:blipFill>
          <a:blip r:embed="rId3" cstate="print"/>
          <a:srcRect r="-81" b="57558"/>
          <a:stretch>
            <a:fillRect/>
          </a:stretch>
        </p:blipFill>
        <p:spPr bwMode="auto">
          <a:xfrm>
            <a:off x="2843808" y="4375193"/>
            <a:ext cx="5465159" cy="1862119"/>
          </a:xfrm>
          <a:prstGeom prst="rect">
            <a:avLst/>
          </a:prstGeom>
          <a:noFill/>
          <a:ln w="9525">
            <a:noFill/>
            <a:miter lim="800000"/>
            <a:headEnd/>
            <a:tailEnd/>
          </a:ln>
        </p:spPr>
      </p:pic>
      <p:sp>
        <p:nvSpPr>
          <p:cNvPr id="5" name="テキスト ボックス 4"/>
          <p:cNvSpPr txBox="1"/>
          <p:nvPr/>
        </p:nvSpPr>
        <p:spPr>
          <a:xfrm>
            <a:off x="6084168" y="6381328"/>
            <a:ext cx="2232248" cy="307777"/>
          </a:xfrm>
          <a:prstGeom prst="rect">
            <a:avLst/>
          </a:prstGeom>
          <a:noFill/>
        </p:spPr>
        <p:txBody>
          <a:bodyPr wrap="square" rtlCol="0">
            <a:spAutoFit/>
          </a:bodyPr>
          <a:lstStyle/>
          <a:p>
            <a:pPr algn="ctr"/>
            <a:r>
              <a:rPr lang="en-US" altLang="ja-JP" sz="1400" dirty="0">
                <a:latin typeface="Times New Roman" pitchFamily="18" charset="0"/>
                <a:ea typeface="ＭＳ Ｐゴシック" pitchFamily="50" charset="-128"/>
                <a:cs typeface="Times New Roman" pitchFamily="18" charset="0"/>
              </a:rPr>
              <a:t>(About 470-490 mm)</a:t>
            </a:r>
            <a:endParaRPr kumimoji="1" lang="ja-JP" altLang="en-US" sz="1400" dirty="0">
              <a:latin typeface="Times New Roman" pitchFamily="18" charset="0"/>
              <a:cs typeface="Times New Roman" pitchFamily="18" charset="0"/>
            </a:endParaRPr>
          </a:p>
        </p:txBody>
      </p:sp>
      <p:sp>
        <p:nvSpPr>
          <p:cNvPr id="6" name="テキスト ボックス 5"/>
          <p:cNvSpPr txBox="1"/>
          <p:nvPr/>
        </p:nvSpPr>
        <p:spPr>
          <a:xfrm>
            <a:off x="2671217" y="6155779"/>
            <a:ext cx="2880320" cy="523220"/>
          </a:xfrm>
          <a:prstGeom prst="rect">
            <a:avLst/>
          </a:prstGeom>
          <a:noFill/>
        </p:spPr>
        <p:txBody>
          <a:bodyPr wrap="square" rtlCol="0">
            <a:spAutoFit/>
          </a:bodyPr>
          <a:lstStyle/>
          <a:p>
            <a:pPr algn="ctr"/>
            <a:r>
              <a:rPr lang="en-US" altLang="ja-JP" sz="1400" dirty="0">
                <a:latin typeface="Times New Roman" pitchFamily="18" charset="0"/>
                <a:cs typeface="Times New Roman" pitchFamily="18" charset="0"/>
              </a:rPr>
              <a:t>Addition of shock-absorbing material to the rear of the seatback</a:t>
            </a:r>
            <a:endParaRPr kumimoji="1" lang="ja-JP" altLang="en-US" sz="1400" dirty="0"/>
          </a:p>
        </p:txBody>
      </p:sp>
      <p:sp>
        <p:nvSpPr>
          <p:cNvPr id="7" name="テキスト ボックス 6"/>
          <p:cNvSpPr txBox="1"/>
          <p:nvPr/>
        </p:nvSpPr>
        <p:spPr>
          <a:xfrm>
            <a:off x="5940152" y="6165304"/>
            <a:ext cx="2351926" cy="307777"/>
          </a:xfrm>
          <a:prstGeom prst="rect">
            <a:avLst/>
          </a:prstGeom>
          <a:noFill/>
        </p:spPr>
        <p:txBody>
          <a:bodyPr wrap="none" rtlCol="0">
            <a:spAutoFit/>
          </a:bodyPr>
          <a:lstStyle/>
          <a:p>
            <a:r>
              <a:rPr lang="en-US" altLang="ja-JP" sz="1400" dirty="0">
                <a:latin typeface="Times New Roman" pitchFamily="18" charset="0"/>
                <a:cs typeface="Times New Roman" pitchFamily="18" charset="0"/>
              </a:rPr>
              <a:t>Change of the seatback height</a:t>
            </a:r>
            <a:endParaRPr kumimoji="1" lang="ja-JP" altLang="en-US" sz="14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502638"/>
            <a:ext cx="6948264" cy="773832"/>
          </a:xfrm>
        </p:spPr>
        <p:txBody>
          <a:bodyPr>
            <a:normAutofit/>
          </a:bodyPr>
          <a:lstStyle/>
          <a:p>
            <a:r>
              <a:rPr lang="en-US" altLang="ja-JP" sz="2800" dirty="0"/>
              <a:t>6. Concept and Purpose of the Guidelines</a:t>
            </a:r>
            <a:endParaRPr kumimoji="1" lang="ja-JP" altLang="en-US" sz="2800" dirty="0"/>
          </a:p>
        </p:txBody>
      </p:sp>
      <p:sp>
        <p:nvSpPr>
          <p:cNvPr id="3" name="コンテンツ プレースホルダ 2"/>
          <p:cNvSpPr>
            <a:spLocks noGrp="1"/>
          </p:cNvSpPr>
          <p:nvPr>
            <p:ph idx="1"/>
          </p:nvPr>
        </p:nvSpPr>
        <p:spPr>
          <a:xfrm>
            <a:off x="323528" y="1412776"/>
            <a:ext cx="8496944" cy="3888432"/>
          </a:xfrm>
        </p:spPr>
        <p:txBody>
          <a:bodyPr>
            <a:noAutofit/>
          </a:bodyPr>
          <a:lstStyle/>
          <a:p>
            <a:pPr lvl="0"/>
            <a:r>
              <a:rPr lang="en-US" altLang="ja-JP" sz="2600" dirty="0">
                <a:latin typeface="Times New Roman" pitchFamily="18" charset="0"/>
                <a:ea typeface="ＭＳ Ｐゴシック" pitchFamily="50" charset="-128"/>
                <a:cs typeface="Times New Roman" pitchFamily="18" charset="0"/>
              </a:rPr>
              <a:t>The Guidelines, while giving consideration to the current usages of infant-carrying vehicles, show the direction in which the motor vehicle manufacturers, etc. should develop their infant-carrying vehicles to improve their safety.</a:t>
            </a:r>
          </a:p>
          <a:p>
            <a:pPr lvl="0"/>
            <a:endParaRPr lang="ja-JP" altLang="ja-JP" sz="2600" dirty="0">
              <a:latin typeface="Times New Roman" pitchFamily="18" charset="0"/>
              <a:ea typeface="ＭＳ Ｐゴシック" pitchFamily="50" charset="-128"/>
              <a:cs typeface="Times New Roman" pitchFamily="18" charset="0"/>
            </a:endParaRPr>
          </a:p>
          <a:p>
            <a:pPr lvl="0"/>
            <a:r>
              <a:rPr lang="en-US" altLang="ja-JP" sz="2600" dirty="0">
                <a:latin typeface="Times New Roman" pitchFamily="18" charset="0"/>
                <a:ea typeface="ＭＳ Ｐゴシック" pitchFamily="50" charset="-128"/>
                <a:cs typeface="Times New Roman" pitchFamily="18" charset="0"/>
              </a:rPr>
              <a:t>Since no seat belts suitable for infant seats installed in infant-carrying vehicles currently exist, the Guidelines will facilitate development of such seat belts suitable for the infant seats (the motor vehicle manufacturers, etc. shall aim to develop them in the next 3-5 years).</a:t>
            </a:r>
          </a:p>
          <a:p>
            <a:pPr lvl="0">
              <a:buNone/>
            </a:pPr>
            <a:r>
              <a:rPr lang="ja-JP" altLang="en-US" sz="2600" dirty="0">
                <a:latin typeface="Times New Roman" pitchFamily="18" charset="0"/>
                <a:ea typeface="ＭＳ Ｐゴシック" pitchFamily="50" charset="-128"/>
                <a:cs typeface="Times New Roman" pitchFamily="18" charset="0"/>
              </a:rPr>
              <a:t>　</a:t>
            </a:r>
            <a:endParaRPr lang="en-US" altLang="ja-JP" sz="2600" dirty="0">
              <a:latin typeface="Times New Roman" pitchFamily="18" charset="0"/>
              <a:ea typeface="ＭＳ Ｐゴシック" pitchFamily="50" charset="-128"/>
              <a:cs typeface="Times New Roman" pitchFamily="18" charset="0"/>
            </a:endParaRPr>
          </a:p>
          <a:p>
            <a:pPr lvl="0">
              <a:buNone/>
            </a:pPr>
            <a:endParaRPr lang="ja-JP" altLang="ja-JP" sz="2600" dirty="0">
              <a:latin typeface="Times New Roman" pitchFamily="18" charset="0"/>
              <a:ea typeface="ＭＳ Ｐゴシック" pitchFamily="50" charset="-128"/>
              <a:cs typeface="Times New Roman"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http://kids-knit.img.jugem.jp/20070423_118245.jpg"/>
          <p:cNvPicPr>
            <a:picLocks noChangeAspect="1" noChangeArrowheads="1"/>
          </p:cNvPicPr>
          <p:nvPr/>
        </p:nvPicPr>
        <p:blipFill>
          <a:blip r:embed="rId3" cstate="print"/>
          <a:srcRect/>
          <a:stretch>
            <a:fillRect/>
          </a:stretch>
        </p:blipFill>
        <p:spPr bwMode="auto">
          <a:xfrm>
            <a:off x="2445940" y="2203648"/>
            <a:ext cx="4214292" cy="2809528"/>
          </a:xfrm>
          <a:prstGeom prst="rect">
            <a:avLst/>
          </a:prstGeom>
          <a:noFill/>
        </p:spPr>
      </p:pic>
      <p:sp>
        <p:nvSpPr>
          <p:cNvPr id="2" name="タイトル 1"/>
          <p:cNvSpPr>
            <a:spLocks noGrp="1"/>
          </p:cNvSpPr>
          <p:nvPr>
            <p:ph type="title"/>
          </p:nvPr>
        </p:nvSpPr>
        <p:spPr>
          <a:xfrm>
            <a:off x="611560" y="836712"/>
            <a:ext cx="8229600" cy="1066800"/>
          </a:xfrm>
        </p:spPr>
        <p:txBody>
          <a:bodyPr>
            <a:normAutofit/>
          </a:bodyPr>
          <a:lstStyle/>
          <a:p>
            <a:pPr algn="ctr"/>
            <a:r>
              <a:rPr lang="en-US" altLang="ja-JP" dirty="0">
                <a:latin typeface="Arial" charset="0"/>
                <a:cs typeface="Arial" charset="0"/>
              </a:rPr>
              <a:t>Thank you for your attention.</a:t>
            </a:r>
            <a:endParaRPr kumimoji="1" lang="ja-JP" altLang="en-US" dirty="0"/>
          </a:p>
        </p:txBody>
      </p:sp>
      <p:sp>
        <p:nvSpPr>
          <p:cNvPr id="3" name="コンテンツ プレースホルダ 2"/>
          <p:cNvSpPr>
            <a:spLocks noGrp="1"/>
          </p:cNvSpPr>
          <p:nvPr>
            <p:ph idx="1"/>
          </p:nvPr>
        </p:nvSpPr>
        <p:spPr>
          <a:xfrm>
            <a:off x="-163356" y="5131388"/>
            <a:ext cx="9555553" cy="1537971"/>
          </a:xfrm>
        </p:spPr>
        <p:txBody>
          <a:bodyPr>
            <a:noAutofit/>
          </a:bodyPr>
          <a:lstStyle/>
          <a:p>
            <a:r>
              <a:rPr kumimoji="1" lang="en-US" altLang="ja-JP" sz="1650" dirty="0"/>
              <a:t>Attachments:</a:t>
            </a:r>
          </a:p>
          <a:p>
            <a:pPr lvl="1">
              <a:buNone/>
            </a:pPr>
            <a:r>
              <a:rPr lang="ja-JP" altLang="en-US" sz="1650" dirty="0">
                <a:sym typeface="Symbol"/>
              </a:rPr>
              <a:t> </a:t>
            </a:r>
            <a:r>
              <a:rPr lang="en-US" altLang="ja-JP" sz="1650" dirty="0"/>
              <a:t>Guidelines for Improvement of Vehicle Safety Regarding Infant-Carrying Vehicles</a:t>
            </a:r>
          </a:p>
        </p:txBody>
      </p:sp>
      <p:sp>
        <p:nvSpPr>
          <p:cNvPr id="5" name="正方形/長方形 4"/>
          <p:cNvSpPr/>
          <p:nvPr/>
        </p:nvSpPr>
        <p:spPr>
          <a:xfrm>
            <a:off x="5966346" y="2888655"/>
            <a:ext cx="360040" cy="14401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アーバン">
  <a:themeElements>
    <a:clrScheme name="アーバン">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アーバン">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アーバン">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1800</TotalTime>
  <Words>3173</Words>
  <Application>Microsoft Office PowerPoint</Application>
  <PresentationFormat>画面に合わせる (4:3)</PresentationFormat>
  <Paragraphs>275</Paragraphs>
  <Slides>9</Slides>
  <Notes>9</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9</vt:i4>
      </vt:variant>
    </vt:vector>
  </HeadingPairs>
  <TitlesOfParts>
    <vt:vector size="18" baseType="lpstr">
      <vt:lpstr>ＭＳ Ｐゴシック</vt:lpstr>
      <vt:lpstr>Arial</vt:lpstr>
      <vt:lpstr>Calibri</vt:lpstr>
      <vt:lpstr>Georgia</vt:lpstr>
      <vt:lpstr>Times New Roman</vt:lpstr>
      <vt:lpstr>Trebuchet MS</vt:lpstr>
      <vt:lpstr>Wingdings</vt:lpstr>
      <vt:lpstr>Wingdings 2</vt:lpstr>
      <vt:lpstr>アーバン</vt:lpstr>
      <vt:lpstr>Development of Guidelines for Improvement of Vehicle Safety Regarding Infant-Carrying Vehicles</vt:lpstr>
      <vt:lpstr>1. General Description of Infant-Carrying Vehicles</vt:lpstr>
      <vt:lpstr>2. Standards Applicable to Infant-Carrying Vehicles</vt:lpstr>
      <vt:lpstr>PowerPoint プレゼンテーション</vt:lpstr>
      <vt:lpstr>4. Current Status of Accidents Involving Infant-Carrying Vehicles (1/2)</vt:lpstr>
      <vt:lpstr>4. Current Status of Accidents Involving Infant-Carrying Vehicles (2/2)</vt:lpstr>
      <vt:lpstr>5. Guidelines on Safety Measures</vt:lpstr>
      <vt:lpstr>6. Concept and Purpose of the Guidelines</vt:lpstr>
      <vt:lpstr>Thank you for your attention.</vt:lpstr>
    </vt:vector>
  </TitlesOfParts>
  <Company>国土交通省</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幼児専用車の車両安全向上のためのガイドラインの作成について</dc:title>
  <dc:creator>行政情報化推進課</dc:creator>
  <cp:lastModifiedBy>K.Watanabe</cp:lastModifiedBy>
  <cp:revision>205</cp:revision>
  <dcterms:created xsi:type="dcterms:W3CDTF">2013-03-27T04:13:53Z</dcterms:created>
  <dcterms:modified xsi:type="dcterms:W3CDTF">2021-01-25T04:45:53Z</dcterms:modified>
</cp:coreProperties>
</file>