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7" r:id="rId3"/>
    <p:sldId id="268" r:id="rId4"/>
    <p:sldId id="260" r:id="rId5"/>
    <p:sldId id="271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1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A6CD5-3AAB-4FCA-81E1-526F9B939A5F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33074-ACAF-4163-B248-BA11C9DA6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01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25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23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60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58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9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01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6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2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9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99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81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4D0C-B477-4FC3-9D20-E6706B2CB451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213B9-1ED0-4C92-B8C3-989547688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998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TF ADAS</a:t>
            </a:r>
            <a:br>
              <a:rPr lang="en-GB" dirty="0" smtClean="0"/>
            </a:br>
            <a:r>
              <a:rPr lang="en-GB" dirty="0" smtClean="0"/>
              <a:t>Scope and objectives</a:t>
            </a:r>
            <a:br>
              <a:rPr lang="en-GB" dirty="0" smtClean="0"/>
            </a:br>
            <a:r>
              <a:rPr lang="en-GB" dirty="0" smtClean="0"/>
              <a:t>Industry views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7472"/>
            <a:ext cx="9144000" cy="1100328"/>
          </a:xfrm>
        </p:spPr>
        <p:txBody>
          <a:bodyPr/>
          <a:lstStyle/>
          <a:p>
            <a:r>
              <a:rPr lang="en-GB" dirty="0" smtClean="0"/>
              <a:t>TF-ADAS-01</a:t>
            </a:r>
          </a:p>
          <a:p>
            <a:r>
              <a:rPr lang="en-GB" dirty="0" smtClean="0"/>
              <a:t>2021-02-18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7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How to synch the “2 parallel work streams” on ADAS </a:t>
            </a:r>
            <a:r>
              <a:rPr lang="en-GB" sz="2400" dirty="0" smtClean="0"/>
              <a:t>?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GB" sz="2400" dirty="0" smtClean="0"/>
              <a:t>Considerations about regulatory scope:</a:t>
            </a:r>
          </a:p>
          <a:p>
            <a:pPr marL="1346200" lvl="2" indent="-4318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2400" dirty="0" smtClean="0"/>
              <a:t>R79 </a:t>
            </a:r>
            <a:r>
              <a:rPr lang="en-GB" sz="2400" dirty="0"/>
              <a:t>Analysis - Common vs specific </a:t>
            </a:r>
            <a:r>
              <a:rPr lang="en-GB" sz="2400" dirty="0" smtClean="0"/>
              <a:t>requirements</a:t>
            </a:r>
          </a:p>
          <a:p>
            <a:pPr marL="1346200" lvl="2" indent="-4318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GB" sz="2400" dirty="0" smtClean="0"/>
              <a:t>Scope </a:t>
            </a:r>
            <a:r>
              <a:rPr lang="en-GB" sz="2400" dirty="0"/>
              <a:t>of R79 vs future ADAS </a:t>
            </a:r>
            <a:r>
              <a:rPr lang="en-GB" sz="2400" dirty="0" smtClean="0"/>
              <a:t>Regulation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GB" sz="2400" dirty="0" smtClean="0"/>
              <a:t>Road </a:t>
            </a:r>
            <a:r>
              <a:rPr lang="en-GB" sz="2400" dirty="0"/>
              <a:t>map for the development of new ADAS </a:t>
            </a:r>
            <a:r>
              <a:rPr lang="en-GB" sz="2400" dirty="0" smtClean="0"/>
              <a:t>Regulation</a:t>
            </a:r>
            <a:br>
              <a:rPr lang="en-GB" sz="2400" dirty="0" smtClean="0"/>
            </a:br>
            <a:r>
              <a:rPr lang="en-GB" sz="2400" dirty="0" smtClean="0"/>
              <a:t>(and </a:t>
            </a:r>
            <a:r>
              <a:rPr lang="en-GB" sz="2400" dirty="0"/>
              <a:t>subsequent R79 amendments)</a:t>
            </a:r>
          </a:p>
          <a:p>
            <a:pPr>
              <a:spcBef>
                <a:spcPts val="1800"/>
              </a:spcBef>
            </a:pPr>
            <a:endParaRPr lang="en-GB" sz="2400" dirty="0" smtClean="0"/>
          </a:p>
          <a:p>
            <a:pPr>
              <a:spcBef>
                <a:spcPts val="1800"/>
              </a:spcBef>
            </a:pPr>
            <a:endParaRPr lang="en-GB" sz="2400" dirty="0" smtClean="0"/>
          </a:p>
          <a:p>
            <a:pPr>
              <a:spcBef>
                <a:spcPts val="1800"/>
              </a:spcBef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08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8427" y="5030522"/>
            <a:ext cx="11203097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Industry views: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 smtClean="0"/>
              <a:t>TF ADAS should </a:t>
            </a:r>
            <a:r>
              <a:rPr lang="en-GB" b="1" dirty="0" smtClean="0"/>
              <a:t>primarily</a:t>
            </a:r>
            <a:r>
              <a:rPr lang="en-GB" dirty="0" smtClean="0"/>
              <a:t> deal with the “new regulation” for 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Industry is keen to deliver “short term” </a:t>
            </a:r>
            <a:r>
              <a:rPr lang="en-GB" dirty="0" smtClean="0"/>
              <a:t>amendments </a:t>
            </a:r>
            <a:r>
              <a:rPr lang="en-GB" dirty="0" smtClean="0"/>
              <a:t>to R79 </a:t>
            </a:r>
            <a:r>
              <a:rPr lang="en-GB" b="1" dirty="0" smtClean="0"/>
              <a:t>independently</a:t>
            </a:r>
            <a:r>
              <a:rPr lang="en-GB" dirty="0" smtClean="0"/>
              <a:t> from the “new </a:t>
            </a:r>
            <a:r>
              <a:rPr lang="en-GB" dirty="0" smtClean="0"/>
              <a:t>ADAS regulation”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/>
              <a:t>e.g. RMF should amended in R79 </a:t>
            </a:r>
            <a:r>
              <a:rPr lang="en-GB" dirty="0" smtClean="0"/>
              <a:t>ASAP, </a:t>
            </a:r>
            <a:r>
              <a:rPr lang="en-GB" dirty="0" smtClean="0"/>
              <a:t>while clearly part of the </a:t>
            </a:r>
            <a:r>
              <a:rPr lang="en-GB" dirty="0" smtClean="0"/>
              <a:t>scope of the “new </a:t>
            </a:r>
            <a:r>
              <a:rPr lang="en-GB" dirty="0" smtClean="0"/>
              <a:t>regulation</a:t>
            </a:r>
            <a:r>
              <a:rPr lang="en-GB" dirty="0" smtClean="0"/>
              <a:t>”).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different “short term” R79 amendments may be worked within or in-parallel-with the TF ADAS, whatever the most efficient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159" y="828754"/>
            <a:ext cx="7583365" cy="39748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8427" y="1333087"/>
            <a:ext cx="283071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GB" dirty="0"/>
              <a:t>Reminder from GRVA-08-23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4035" y="79454"/>
            <a:ext cx="11278909" cy="7493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How to synch the “2 </a:t>
            </a:r>
            <a:r>
              <a:rPr lang="en-GB" sz="2800" dirty="0">
                <a:latin typeface="+mn-lt"/>
              </a:rPr>
              <a:t>parallel work streams</a:t>
            </a:r>
            <a:r>
              <a:rPr lang="en-GB" sz="2800" dirty="0" smtClean="0">
                <a:latin typeface="+mn-lt"/>
              </a:rPr>
              <a:t>” on ADAS ?</a:t>
            </a:r>
            <a:endParaRPr lang="en-GB" sz="2800" dirty="0">
              <a:latin typeface="+mn-l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444192" y="1194514"/>
            <a:ext cx="438912" cy="6464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56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022368" y="888070"/>
            <a:ext cx="1084288" cy="59191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3285" y="888070"/>
            <a:ext cx="10909083" cy="5919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7585292" y="5918714"/>
            <a:ext cx="3351903" cy="69344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8756923" y="1145952"/>
            <a:ext cx="4940" cy="4967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2391057" y="5927686"/>
            <a:ext cx="2083889" cy="69344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4035" y="79454"/>
            <a:ext cx="11278909" cy="749300"/>
          </a:xfrm>
          <a:noFill/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latin typeface="+mn-lt"/>
              </a:rPr>
              <a:t>R79 Analysis - Common vs specific requirements	(current status)</a:t>
            </a:r>
            <a:endParaRPr lang="en-GB" sz="28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876" y="4625744"/>
            <a:ext cx="1872208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HMI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253" y="1965160"/>
            <a:ext cx="1871096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Performance requirements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3685" y="3062013"/>
            <a:ext cx="1872208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en-US" sz="1600" dirty="0"/>
              <a:t>R</a:t>
            </a:r>
            <a:r>
              <a:rPr lang="en-US" sz="1600" dirty="0" smtClean="0"/>
              <a:t>equirements </a:t>
            </a:r>
            <a:r>
              <a:rPr lang="en-US" sz="1600" dirty="0"/>
              <a:t>to avoid negative side </a:t>
            </a:r>
            <a:r>
              <a:rPr lang="en-US" sz="1600" dirty="0" smtClean="0"/>
              <a:t>effects</a:t>
            </a:r>
          </a:p>
          <a:p>
            <a:endParaRPr lang="en-US" sz="1600" dirty="0" smtClean="0"/>
          </a:p>
          <a:p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8876" y="1492008"/>
            <a:ext cx="187220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Test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078543" y="6277338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CSF</a:t>
            </a:r>
            <a:endParaRPr lang="en-GB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861074" y="6284201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ACSF</a:t>
            </a:r>
            <a:endParaRPr lang="en-GB" sz="1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656769" y="5927686"/>
            <a:ext cx="773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A</a:t>
            </a:r>
          </a:p>
          <a:p>
            <a:pPr algn="ctr"/>
            <a:r>
              <a:rPr lang="en-GB" sz="1200" dirty="0"/>
              <a:t>(</a:t>
            </a:r>
            <a:r>
              <a:rPr lang="en-GB" sz="1200" dirty="0" err="1" smtClean="0"/>
              <a:t>incl</a:t>
            </a:r>
            <a:r>
              <a:rPr lang="en-GB" sz="1200" dirty="0" smtClean="0"/>
              <a:t> RCP)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2691559" y="5946106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a, b</a:t>
            </a:r>
            <a:endParaRPr lang="en-GB" sz="1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05100" y="1145952"/>
            <a:ext cx="0" cy="551175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09450" y="1145952"/>
            <a:ext cx="18181" cy="4989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787385" y="593632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8996531" y="5908113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B1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0228777" y="588970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</a:t>
            </a:r>
            <a:endParaRPr lang="en-GB" sz="16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879626" y="1217960"/>
            <a:ext cx="8533" cy="4884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454542" y="4641616"/>
            <a:ext cx="950683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Acoustic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68990" y="1538843"/>
            <a:ext cx="935874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Annex 8</a:t>
            </a:r>
            <a:endParaRPr lang="en-GB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8855941" y="1535409"/>
            <a:ext cx="950683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Annex 8</a:t>
            </a:r>
            <a:endParaRPr lang="en-GB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9993246" y="1535409"/>
            <a:ext cx="950683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Annex 8</a:t>
            </a:r>
            <a:endParaRPr lang="en-GB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7478926" y="5025483"/>
            <a:ext cx="3436796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Deliberate action, indicate status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853019" y="1968690"/>
            <a:ext cx="950683" cy="2031325"/>
          </a:xfrm>
          <a:prstGeom prst="rect">
            <a:avLst/>
          </a:prstGeom>
          <a:gradFill flip="none" rotWithShape="1">
            <a:gsLst>
              <a:gs pos="61000">
                <a:schemeClr val="accent1">
                  <a:lumMod val="60000"/>
                  <a:lumOff val="40000"/>
                </a:schemeClr>
              </a:gs>
              <a:gs pos="27000">
                <a:srgbClr val="FFC000"/>
              </a:gs>
              <a:gs pos="0">
                <a:srgbClr val="FFC000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r>
              <a:rPr lang="en-GB" dirty="0" err="1"/>
              <a:t>Aysmax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9969827" y="1968690"/>
            <a:ext cx="951638" cy="2031325"/>
          </a:xfrm>
          <a:prstGeom prst="rect">
            <a:avLst/>
          </a:prstGeom>
          <a:gradFill flip="none" rotWithShape="1">
            <a:gsLst>
              <a:gs pos="61000">
                <a:schemeClr val="accent1">
                  <a:lumMod val="60000"/>
                  <a:lumOff val="40000"/>
                </a:schemeClr>
              </a:gs>
              <a:gs pos="27000">
                <a:srgbClr val="FFC000"/>
              </a:gs>
              <a:gs pos="0">
                <a:srgbClr val="FFC000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B1 needed</a:t>
            </a:r>
          </a:p>
          <a:p>
            <a:r>
              <a:rPr lang="en-GB" dirty="0"/>
              <a:t>LC timing Sensor range…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8852523" y="4641615"/>
            <a:ext cx="945435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Specific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987967" y="4638589"/>
            <a:ext cx="927754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Specific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66361" y="3062012"/>
            <a:ext cx="115564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&lt; 10km/h</a:t>
            </a:r>
            <a:endParaRPr lang="en-GB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559914" y="3477351"/>
            <a:ext cx="1162088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Longitudinal requirements</a:t>
            </a:r>
            <a:endParaRPr lang="en-GB" sz="1400" dirty="0"/>
          </a:p>
        </p:txBody>
      </p:sp>
      <p:cxnSp>
        <p:nvCxnSpPr>
          <p:cNvPr id="90" name="Straight Connector 89"/>
          <p:cNvCxnSpPr/>
          <p:nvPr/>
        </p:nvCxnSpPr>
        <p:spPr>
          <a:xfrm>
            <a:off x="4520477" y="1162273"/>
            <a:ext cx="38100" cy="54954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5946257" y="1162273"/>
            <a:ext cx="11221" cy="54954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654907" y="5917946"/>
            <a:ext cx="1224397" cy="69344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6030392" y="5917945"/>
            <a:ext cx="1375486" cy="69344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4711093" y="6271392"/>
            <a:ext cx="1087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ESF</a:t>
            </a:r>
            <a:endParaRPr lang="en-GB" sz="16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6387008" y="6272005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RCM</a:t>
            </a:r>
            <a:endParaRPr lang="en-GB" sz="1600" b="1" dirty="0"/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7462380" y="1145952"/>
            <a:ext cx="7816" cy="551175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613293" y="3462122"/>
            <a:ext cx="126005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within lane;</a:t>
            </a:r>
          </a:p>
          <a:p>
            <a:r>
              <a:rPr lang="en-GB" sz="1400" dirty="0" smtClean="0"/>
              <a:t>offset &lt;0,75m</a:t>
            </a:r>
            <a:endParaRPr lang="en-GB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4808740" y="1528068"/>
            <a:ext cx="950683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Annex 8</a:t>
            </a:r>
          </a:p>
        </p:txBody>
      </p:sp>
      <p:sp>
        <p:nvSpPr>
          <p:cNvPr id="88" name="Rectangle 87"/>
          <p:cNvSpPr/>
          <p:nvPr/>
        </p:nvSpPr>
        <p:spPr>
          <a:xfrm>
            <a:off x="4635407" y="5914291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a</a:t>
            </a:r>
            <a:r>
              <a:rPr lang="en-GB" sz="1200" dirty="0"/>
              <a:t>(</a:t>
            </a:r>
            <a:r>
              <a:rPr lang="en-GB" sz="1200" dirty="0" err="1"/>
              <a:t>i</a:t>
            </a:r>
            <a:r>
              <a:rPr lang="en-GB" sz="1200" dirty="0" smtClean="0"/>
              <a:t>) </a:t>
            </a:r>
            <a:r>
              <a:rPr lang="en-GB" sz="1400" dirty="0" smtClean="0"/>
              <a:t>a</a:t>
            </a:r>
            <a:r>
              <a:rPr lang="en-GB" sz="1200" dirty="0" smtClean="0"/>
              <a:t>(ii) </a:t>
            </a:r>
            <a:r>
              <a:rPr lang="en-GB" sz="1400" dirty="0" smtClean="0"/>
              <a:t>a</a:t>
            </a:r>
            <a:r>
              <a:rPr lang="en-GB" sz="1200" dirty="0" smtClean="0"/>
              <a:t>(iii</a:t>
            </a:r>
            <a:r>
              <a:rPr lang="en-GB" sz="1200" dirty="0"/>
              <a:t>)</a:t>
            </a:r>
            <a:r>
              <a:rPr lang="en-GB" sz="1400" dirty="0"/>
              <a:t>, b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030392" y="3062012"/>
            <a:ext cx="135050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&lt; 5km/h</a:t>
            </a:r>
            <a:endParaRPr lang="en-GB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6030392" y="3477351"/>
            <a:ext cx="1367796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Longitudinal requirements</a:t>
            </a:r>
            <a:endParaRPr lang="en-GB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6009860" y="4637731"/>
            <a:ext cx="2691380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Remote: RCM ~ RCP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24431" y="5025483"/>
            <a:ext cx="1424975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RCM ~ACSF-A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10997984" y="1145952"/>
            <a:ext cx="16247" cy="5550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11090322" y="5917944"/>
            <a:ext cx="875904" cy="69344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11145701" y="6272005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[RMF]</a:t>
            </a:r>
            <a:endParaRPr lang="en-GB" sz="16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2445706" y="5396215"/>
            <a:ext cx="9508327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Indicate interventions/when operational, Indicate failures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8244" y="4079154"/>
            <a:ext cx="9535789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EMC, no deterioration of </a:t>
            </a:r>
            <a:r>
              <a:rPr lang="en-GB" sz="1400" dirty="0" smtClean="0"/>
              <a:t>basic steering</a:t>
            </a:r>
            <a:r>
              <a:rPr lang="en-GB" sz="1400" dirty="0"/>
              <a:t>, </a:t>
            </a:r>
            <a:r>
              <a:rPr lang="en-GB" sz="1400" dirty="0" err="1" smtClean="0"/>
              <a:t>overridable</a:t>
            </a:r>
            <a:r>
              <a:rPr lang="en-GB" sz="1400" dirty="0" smtClean="0"/>
              <a:t> with &lt;50N,  </a:t>
            </a:r>
            <a:r>
              <a:rPr lang="en-GB" sz="1400" dirty="0"/>
              <a:t>Annex </a:t>
            </a:r>
            <a:r>
              <a:rPr lang="en-GB" sz="1400" dirty="0" smtClean="0"/>
              <a:t>6</a:t>
            </a:r>
            <a:endParaRPr lang="en-GB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209067" y="913276"/>
            <a:ext cx="170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Current R79</a:t>
            </a:r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030505" y="95422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On-going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1072208" y="4642872"/>
            <a:ext cx="881825" cy="30777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Specific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1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59" grpId="0" animBg="1"/>
      <p:bldP spid="60" grpId="0" animBg="1"/>
      <p:bldP spid="62" grpId="0" animBg="1"/>
      <p:bldP spid="63" grpId="0" animBg="1"/>
      <p:bldP spid="67" grpId="0" animBg="1"/>
      <p:bldP spid="68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84" grpId="0" animBg="1"/>
      <p:bldP spid="87" grpId="0" animBg="1"/>
      <p:bldP spid="89" grpId="0" animBg="1"/>
      <p:bldP spid="91" grpId="0" animBg="1"/>
      <p:bldP spid="92" grpId="0" animBg="1"/>
      <p:bldP spid="93" grpId="0" animBg="1"/>
      <p:bldP spid="70" grpId="0" animBg="1"/>
      <p:bldP spid="42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350" y="1009937"/>
            <a:ext cx="2459227" cy="30162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scope </a:t>
            </a:r>
            <a:r>
              <a:rPr lang="en-GB" dirty="0" smtClean="0"/>
              <a:t>proposals here are addressing </a:t>
            </a:r>
            <a:r>
              <a:rPr lang="en-GB" dirty="0" smtClean="0"/>
              <a:t>the main R79 limitations:</a:t>
            </a:r>
          </a:p>
          <a:p>
            <a:pPr marL="182563" indent="-182563">
              <a:buFont typeface="Wingdings" panose="05000000000000000000" pitchFamily="2" charset="2"/>
              <a:buChar char="§"/>
            </a:pPr>
            <a:r>
              <a:rPr lang="en-GB" dirty="0" smtClean="0"/>
              <a:t>Longitudinal control does not fit in R79</a:t>
            </a:r>
          </a:p>
          <a:p>
            <a:pPr marL="182563" indent="-182563">
              <a:buFont typeface="Wingdings" panose="05000000000000000000" pitchFamily="2" charset="2"/>
              <a:buChar char="§"/>
            </a:pPr>
            <a:r>
              <a:rPr lang="en-GB" dirty="0" smtClean="0"/>
              <a:t>A number of </a:t>
            </a:r>
            <a:r>
              <a:rPr lang="en-GB" dirty="0" smtClean="0"/>
              <a:t>Use Cases </a:t>
            </a:r>
            <a:r>
              <a:rPr lang="en-GB" dirty="0" smtClean="0"/>
              <a:t>are </a:t>
            </a:r>
            <a:r>
              <a:rPr lang="en-GB" dirty="0" smtClean="0"/>
              <a:t>restricted / prohibited </a:t>
            </a:r>
            <a:r>
              <a:rPr lang="en-GB" dirty="0" smtClean="0"/>
              <a:t>by </a:t>
            </a:r>
            <a:r>
              <a:rPr lang="en-GB" dirty="0" smtClean="0"/>
              <a:t>R79 </a:t>
            </a:r>
            <a:r>
              <a:rPr lang="en-GB" sz="1400" i="1" dirty="0"/>
              <a:t>(i.e</a:t>
            </a:r>
            <a:r>
              <a:rPr lang="en-GB" sz="1400" i="1" dirty="0"/>
              <a:t>. </a:t>
            </a:r>
            <a:r>
              <a:rPr lang="en-GB" sz="1400" i="1" dirty="0"/>
              <a:t>definitions </a:t>
            </a:r>
            <a:r>
              <a:rPr lang="en-GB" sz="1400" i="1" dirty="0"/>
              <a:t>and ADAS scope in R79 are not general </a:t>
            </a:r>
            <a:r>
              <a:rPr lang="en-GB" sz="1400" i="1" dirty="0" smtClean="0"/>
              <a:t>enough)</a:t>
            </a:r>
            <a:endParaRPr lang="en-GB" sz="1400" i="1" dirty="0"/>
          </a:p>
        </p:txBody>
      </p:sp>
      <p:sp>
        <p:nvSpPr>
          <p:cNvPr id="34" name="Rectangle 33"/>
          <p:cNvSpPr/>
          <p:nvPr/>
        </p:nvSpPr>
        <p:spPr>
          <a:xfrm>
            <a:off x="9969382" y="1149638"/>
            <a:ext cx="200540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b="1" i="1" dirty="0" smtClean="0"/>
              <a:t>ADAS Reg.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362303" y="1150458"/>
            <a:ext cx="560707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b="1" i="1" dirty="0" smtClean="0"/>
              <a:t>UN </a:t>
            </a:r>
            <a:r>
              <a:rPr lang="en-GB" b="1" i="1" dirty="0" smtClean="0"/>
              <a:t>R79</a:t>
            </a:r>
            <a:endParaRPr lang="en-GB" b="1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943" y="2224431"/>
            <a:ext cx="7631891" cy="3730605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84035" y="79454"/>
            <a:ext cx="6670448" cy="7493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Scope of R79 vs future ADAS Regulation</a:t>
            </a:r>
            <a:endParaRPr lang="en-GB" sz="2800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19360" y="1690278"/>
            <a:ext cx="425543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b="1" i="1" dirty="0" smtClean="0"/>
              <a:t>ADAS Reg.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62304" y="1678906"/>
            <a:ext cx="335705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b="1" i="1" dirty="0" smtClean="0"/>
              <a:t>UN </a:t>
            </a:r>
            <a:r>
              <a:rPr lang="en-GB" b="1" i="1" dirty="0" smtClean="0"/>
              <a:t>R79</a:t>
            </a:r>
            <a:endParaRPr lang="en-GB" b="1" i="1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9950236" y="1149638"/>
            <a:ext cx="14888" cy="491929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7710177" y="1690278"/>
            <a:ext cx="7853" cy="4747982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512300" y="78344"/>
            <a:ext cx="2462489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ADAS regulation may only cover ADAS with both “lateral and longitudinal control”</a:t>
            </a:r>
            <a:endParaRPr lang="en-GB" sz="14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8351955" y="6068928"/>
            <a:ext cx="3738445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ADAS regulation may as well cover continuous lateral control (which would then address more of the </a:t>
            </a:r>
            <a:r>
              <a:rPr lang="en-GB" sz="1400" i="1" dirty="0"/>
              <a:t>restricted / prohibited </a:t>
            </a:r>
            <a:r>
              <a:rPr lang="en-GB" sz="1400" i="1" dirty="0" smtClean="0"/>
              <a:t> UCs by </a:t>
            </a:r>
            <a:r>
              <a:rPr lang="en-GB" sz="1400" i="1" dirty="0" smtClean="0"/>
              <a:t>R79)</a:t>
            </a:r>
            <a:endParaRPr lang="en-GB" sz="14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517463" y="6068928"/>
            <a:ext cx="3227482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“Missing use cases” and “adjustments needed” </a:t>
            </a:r>
            <a:r>
              <a:rPr lang="en-GB" sz="1400" i="1" dirty="0" smtClean="0"/>
              <a:t>could probably be </a:t>
            </a:r>
            <a:r>
              <a:rPr lang="en-GB" sz="1400" i="1" dirty="0" smtClean="0"/>
              <a:t>handled under the current </a:t>
            </a:r>
            <a:r>
              <a:rPr lang="en-GB" sz="1400" i="1" dirty="0" smtClean="0"/>
              <a:t>approach (i.e. be kept in R79)</a:t>
            </a:r>
            <a:endParaRPr lang="en-GB" sz="1400" i="1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9950236" y="817008"/>
            <a:ext cx="145256" cy="3318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6" idx="1"/>
          </p:cNvCxnSpPr>
          <p:nvPr/>
        </p:nvCxnSpPr>
        <p:spPr>
          <a:xfrm flipH="1" flipV="1">
            <a:off x="7759701" y="6159500"/>
            <a:ext cx="592254" cy="2787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Left Brace 48"/>
          <p:cNvSpPr/>
          <p:nvPr/>
        </p:nvSpPr>
        <p:spPr>
          <a:xfrm>
            <a:off x="3990340" y="1148818"/>
            <a:ext cx="245853" cy="902195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436571" y="1179103"/>
            <a:ext cx="1308374" cy="3542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4158084" y="5359399"/>
            <a:ext cx="3574027" cy="59563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/>
          <p:cNvCxnSpPr>
            <a:endCxn id="62" idx="3"/>
          </p:cNvCxnSpPr>
          <p:nvPr/>
        </p:nvCxnSpPr>
        <p:spPr>
          <a:xfrm flipV="1">
            <a:off x="3606800" y="5867807"/>
            <a:ext cx="1074688" cy="418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31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15" grpId="0" animBg="1"/>
      <p:bldP spid="16" grpId="0" animBg="1"/>
      <p:bldP spid="29" grpId="0" animBg="1"/>
      <p:bldP spid="36" grpId="0" animBg="1"/>
      <p:bldP spid="38" grpId="0" animBg="1"/>
      <p:bldP spid="49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84035" y="79454"/>
            <a:ext cx="10310813" cy="7493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+mn-lt"/>
              </a:rPr>
              <a:t>Road map for the development of </a:t>
            </a:r>
            <a:r>
              <a:rPr lang="en-GB" sz="2800" dirty="0" smtClean="0">
                <a:latin typeface="+mn-lt"/>
              </a:rPr>
              <a:t>new ADAS </a:t>
            </a:r>
            <a:r>
              <a:rPr lang="en-GB" sz="2800" dirty="0" smtClean="0">
                <a:latin typeface="+mn-lt"/>
              </a:rPr>
              <a:t>Regulation</a:t>
            </a:r>
          </a:p>
          <a:p>
            <a:r>
              <a:rPr lang="en-GB" sz="2800" dirty="0" smtClean="0">
                <a:latin typeface="+mn-lt"/>
              </a:rPr>
              <a:t>(and </a:t>
            </a:r>
            <a:r>
              <a:rPr lang="en-GB" sz="2800" dirty="0" smtClean="0">
                <a:latin typeface="+mn-lt"/>
              </a:rPr>
              <a:t>subsequent R79 amendments)</a:t>
            </a:r>
            <a:endParaRPr lang="en-GB" sz="28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232" y="4380361"/>
            <a:ext cx="6252672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Define ADAS General </a:t>
            </a:r>
            <a:r>
              <a:rPr lang="en-GB" dirty="0">
                <a:solidFill>
                  <a:schemeClr val="bg1"/>
                </a:solidFill>
              </a:rPr>
              <a:t>requirements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9232" y="2464527"/>
            <a:ext cx="2664667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Need for a new Taxonomy of ADAS functions 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9441" y="5106049"/>
            <a:ext cx="5843087" cy="6155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Define Specific requirements in ADAS Reg.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(To avoid negative effects and/or to define minimum performance)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99232" y="1126447"/>
            <a:ext cx="2664667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Identify new use cases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9232" y="1772404"/>
            <a:ext cx="2664667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Definition of ADAS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2" name="Elbow Connector 71"/>
          <p:cNvCxnSpPr>
            <a:stCxn id="63" idx="3"/>
            <a:endCxn id="25" idx="1"/>
          </p:cNvCxnSpPr>
          <p:nvPr/>
        </p:nvCxnSpPr>
        <p:spPr>
          <a:xfrm>
            <a:off x="3263899" y="1311113"/>
            <a:ext cx="629238" cy="21314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69" idx="3"/>
            <a:endCxn id="25" idx="1"/>
          </p:cNvCxnSpPr>
          <p:nvPr/>
        </p:nvCxnSpPr>
        <p:spPr>
          <a:xfrm>
            <a:off x="3263899" y="1957070"/>
            <a:ext cx="629238" cy="14855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19" idx="3"/>
            <a:endCxn id="25" idx="1"/>
          </p:cNvCxnSpPr>
          <p:nvPr/>
        </p:nvCxnSpPr>
        <p:spPr>
          <a:xfrm>
            <a:off x="3263899" y="2787693"/>
            <a:ext cx="629238" cy="6549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5239441" y="6059197"/>
            <a:ext cx="5843087" cy="6155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Prepare Amendment to R79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(e.g. to transfer requirements from R79 to ADAS reg.)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0394848" y="3818425"/>
            <a:ext cx="14385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Freeze split of requirements between R79 and ADAS Reg.</a:t>
            </a:r>
            <a:endParaRPr lang="en-GB" sz="1600" dirty="0"/>
          </a:p>
        </p:txBody>
      </p:sp>
      <p:sp>
        <p:nvSpPr>
          <p:cNvPr id="174" name="Isosceles Triangle 173"/>
          <p:cNvSpPr/>
          <p:nvPr/>
        </p:nvSpPr>
        <p:spPr>
          <a:xfrm rot="10800000">
            <a:off x="10919029" y="4951087"/>
            <a:ext cx="304800" cy="24336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Isosceles Triangle 176"/>
          <p:cNvSpPr/>
          <p:nvPr/>
        </p:nvSpPr>
        <p:spPr>
          <a:xfrm rot="10800000">
            <a:off x="6690878" y="4246887"/>
            <a:ext cx="304800" cy="24336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TextBox 177"/>
          <p:cNvSpPr txBox="1"/>
          <p:nvPr/>
        </p:nvSpPr>
        <p:spPr>
          <a:xfrm>
            <a:off x="6523085" y="3123195"/>
            <a:ext cx="2029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Freeze split of requirements between “General” and “specific”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893137" y="2842437"/>
            <a:ext cx="1379761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Freeze scope of the ADAS </a:t>
            </a:r>
            <a:r>
              <a:rPr lang="en-GB" dirty="0" smtClean="0"/>
              <a:t>new Reg</a:t>
            </a:r>
            <a:r>
              <a:rPr lang="en-GB" dirty="0"/>
              <a:t>.</a:t>
            </a:r>
          </a:p>
        </p:txBody>
      </p:sp>
      <p:cxnSp>
        <p:nvCxnSpPr>
          <p:cNvPr id="66" name="Elbow Connector 65"/>
          <p:cNvCxnSpPr>
            <a:stCxn id="17" idx="0"/>
            <a:endCxn id="25" idx="1"/>
          </p:cNvCxnSpPr>
          <p:nvPr/>
        </p:nvCxnSpPr>
        <p:spPr>
          <a:xfrm rot="5400000" flipH="1" flipV="1">
            <a:off x="3340473" y="3827698"/>
            <a:ext cx="937759" cy="1675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648700" y="79454"/>
            <a:ext cx="3254145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This slide is </a:t>
            </a:r>
            <a:r>
              <a:rPr lang="en-GB" sz="2000" b="1" u="sng" dirty="0" smtClean="0">
                <a:solidFill>
                  <a:srgbClr val="FF0000"/>
                </a:solidFill>
              </a:rPr>
              <a:t>not</a:t>
            </a:r>
            <a:r>
              <a:rPr lang="en-GB" sz="2000" b="1" dirty="0" smtClean="0">
                <a:solidFill>
                  <a:srgbClr val="FF0000"/>
                </a:solidFill>
              </a:rPr>
              <a:t> about short term amendments needed in R79 (e.g. RMF or RCP HMI…)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4" name="Isosceles Triangle 73"/>
          <p:cNvSpPr/>
          <p:nvPr/>
        </p:nvSpPr>
        <p:spPr>
          <a:xfrm rot="10800000">
            <a:off x="5087041" y="2643274"/>
            <a:ext cx="304800" cy="24336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0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</TotalTime>
  <Words>518</Words>
  <Application>Microsoft Office PowerPoint</Application>
  <PresentationFormat>Widescreen</PresentationFormat>
  <Paragraphs>91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TF ADAS Scope and objectives Industry views</vt:lpstr>
      <vt:lpstr>Content</vt:lpstr>
      <vt:lpstr>PowerPoint Presentation</vt:lpstr>
      <vt:lpstr>R79 Analysis - Common vs specific requirements (current status)</vt:lpstr>
      <vt:lpstr>PowerPoint Presentation</vt:lpstr>
      <vt:lpstr>PowerPoint Presentation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Teyssier Pierre</cp:lastModifiedBy>
  <cp:revision>56</cp:revision>
  <dcterms:created xsi:type="dcterms:W3CDTF">2021-02-08T10:35:14Z</dcterms:created>
  <dcterms:modified xsi:type="dcterms:W3CDTF">2021-02-12T16:18:20Z</dcterms:modified>
</cp:coreProperties>
</file>