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  <p:sldMasterId id="2147483672" r:id="rId2"/>
  </p:sldMasterIdLst>
  <p:notesMasterIdLst>
    <p:notesMasterId r:id="rId7"/>
  </p:notesMasterIdLst>
  <p:sldIdLst>
    <p:sldId id="1243" r:id="rId3"/>
    <p:sldId id="1292" r:id="rId4"/>
    <p:sldId id="1293" r:id="rId5"/>
    <p:sldId id="1294" r:id="rId6"/>
  </p:sldIdLst>
  <p:sldSz cx="12192000" cy="6858000"/>
  <p:notesSz cx="6858000" cy="9144000"/>
  <p:embeddedFontLst>
    <p:embeddedFont>
      <p:font typeface="Arial Nova" panose="020B0504020202020204" pitchFamily="34" charset="0"/>
      <p:regular r:id="rId8"/>
      <p:bold r:id="rId9"/>
      <p:italic r:id="rId10"/>
      <p:boldItalic r:id="rId11"/>
    </p:embeddedFont>
    <p:embeddedFont>
      <p:font typeface="Arial Nova Light" panose="020B0304020202020204" pitchFamily="34" charset="0"/>
      <p:regular r:id="rId12"/>
      <p:italic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libri Light" panose="020F0302020204030204" pitchFamily="34" charset="0"/>
      <p:regular r:id="rId18"/>
      <p: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or" initials="DR" lastIdx="1" clrIdx="0">
    <p:extLst>
      <p:ext uri="{19B8F6BF-5375-455C-9EA6-DF929625EA0E}">
        <p15:presenceInfo xmlns:p15="http://schemas.microsoft.com/office/powerpoint/2012/main" userId="Au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2E5"/>
    <a:srgbClr val="338DCD"/>
    <a:srgbClr val="418FDE"/>
    <a:srgbClr val="FF9900"/>
    <a:srgbClr val="C00000"/>
    <a:srgbClr val="3498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88822" autoAdjust="0"/>
  </p:normalViewPr>
  <p:slideViewPr>
    <p:cSldViewPr snapToGrid="0">
      <p:cViewPr varScale="1">
        <p:scale>
          <a:sx n="75" d="100"/>
          <a:sy n="75" d="100"/>
        </p:scale>
        <p:origin x="919" y="22"/>
      </p:cViewPr>
      <p:guideLst/>
    </p:cSldViewPr>
  </p:slideViewPr>
  <p:outlineViewPr>
    <p:cViewPr>
      <p:scale>
        <a:sx n="33" d="100"/>
        <a:sy n="33" d="100"/>
      </p:scale>
      <p:origin x="0" y="-100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9.fntdata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4.fntdata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font" Target="fonts/font8.fntdata"/><Relationship Id="rId23" Type="http://schemas.openxmlformats.org/officeDocument/2006/relationships/theme" Target="theme/theme1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" Target="slides/slide2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80DC5-4374-4A4E-B893-1DD543F765F2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00A58-5EEB-4238-B490-5B9507F75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41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4F73-29C1-47D9-B073-241E33D1FB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5056E-AC77-46E7-ABB6-B7614AC85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9319E-9262-45E8-A116-45C483D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B8DB6-EF8A-4C5B-81B1-5B7E3CE48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941E8-5676-4093-BC57-3A736C8D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367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F8BA1-2B64-467B-B4A9-DAF7FC02A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A9355D-4D71-41E8-BE7A-3DC2DB4749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A2DE93-3710-4745-8472-977C5C5E7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FEA8EB-E4FF-42D8-8EC6-24FC00DD0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469B1-EAD4-42B0-AC94-E09B37CEE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88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5F1BA6-B0FE-40ED-A4E4-3EADF048B9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F8CF45-8ED9-4971-90F9-315B734A84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1700B-8A33-4FEA-8B94-6137090EB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245D2-5090-4B20-B07C-CD0098A4C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0C4F7-BF53-4BDB-9C12-8BAAD3D91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049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002BB-FB0A-4C1E-8FA9-162AEA103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73152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621B6-356F-47D9-B746-D2D7C4C74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E3089-EA30-4A62-AFBC-DBAA978C3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6E6AC-892D-42A3-A38F-3F06AE7C4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CF05E-9A8C-42A9-8863-CA202C127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CEC51C-E16A-40E3-868B-3AA8EC9A9440}"/>
              </a:ext>
            </a:extLst>
          </p:cNvPr>
          <p:cNvSpPr txBox="1"/>
          <p:nvPr userDrawn="1"/>
        </p:nvSpPr>
        <p:spPr>
          <a:xfrm>
            <a:off x="9249508" y="6153334"/>
            <a:ext cx="2633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FRAV-10-03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10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dirty="0">
                <a:latin typeface="Arial Nova" panose="020B0504020202020204" pitchFamily="34" charset="0"/>
              </a:rPr>
              <a:t> FRAV session, 27 January 2021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669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1CB41-9834-4A52-A0EA-2D7053BFA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9D343-81E1-4FE5-9518-D7987EC2CB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3A877E-01A2-43A0-A747-1AFFAEB13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B43F-F2B8-4A09-A7E5-39FF6E006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37981-B85C-47CD-825F-6A25AC08C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61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2B88F-3669-4E29-8C7D-BCE05019F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7B89B7-2628-4FF0-9EBC-AB761FD8B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8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0AD3E-353B-426C-BB3E-E96C6D74D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A969E-8982-49B5-9ECE-A7C9DE21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DD83C7-C208-440A-A638-E85CCB0F1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21061F2-EA0A-4F71-B1D2-CF1DB024C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54864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FFF632-615A-4220-9E34-F2BA65F4B4F7}"/>
              </a:ext>
            </a:extLst>
          </p:cNvPr>
          <p:cNvSpPr txBox="1"/>
          <p:nvPr userDrawn="1"/>
        </p:nvSpPr>
        <p:spPr>
          <a:xfrm>
            <a:off x="9249508" y="6153334"/>
            <a:ext cx="2548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FRAV-09-03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9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dirty="0">
                <a:latin typeface="Arial Nova" panose="020B0504020202020204" pitchFamily="34" charset="0"/>
              </a:rPr>
              <a:t> FRAV session, 12 January 2021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53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2A176-716A-45CF-85FE-47E76F4DE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2880"/>
            <a:ext cx="9052560" cy="54864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58B19-43A0-4FAC-8FB9-0A6A847D6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5A8996-1566-465C-A199-10F655D186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FAC37A-AEEC-4163-B4AC-D30F07B29E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0E2398-688E-4F58-95D8-0D78875A90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57FCF2-FD61-487E-B6EC-9548F34F0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D01FDB-3CE4-42E1-BBF1-F0A72745F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3B952-A8DE-4A42-9F02-A048D2BCF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74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9E917-EC43-4C58-8467-CA974415D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3152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647494-36E7-4D6B-8D74-BD32D8EEC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4D4F03-64F0-4CE0-9E30-31BDA0259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0082B2-84E0-4A92-B51C-6BCE4F7F2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8472F6-6BF6-4401-951F-04C5D0DED4D3}"/>
              </a:ext>
            </a:extLst>
          </p:cNvPr>
          <p:cNvSpPr txBox="1"/>
          <p:nvPr userDrawn="1"/>
        </p:nvSpPr>
        <p:spPr>
          <a:xfrm>
            <a:off x="9249508" y="6153334"/>
            <a:ext cx="2522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FRAV-11-03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11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dirty="0">
                <a:latin typeface="Arial Nova" panose="020B0504020202020204" pitchFamily="34" charset="0"/>
              </a:rPr>
              <a:t> FRAV session, 30 March 2021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1308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51B231-221C-4009-A1F0-EA5D48A2F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86250E-E437-4409-971C-828AA66AC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082E94-FC9D-4469-A7AD-9492B7C45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276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552B1-0C0D-4F66-8E41-A029B5D43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26570-F4D3-46BA-8C44-9E5ED00FF9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C128A8-E3AA-463F-A1D1-9230764E5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76D40-4C26-4AC9-A02D-5E408615E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806625-2816-400E-A5B1-5207ABCB5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C8E3EC-DEB8-480B-B8BD-CFEE2EF63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727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297CC-C5A1-454B-8FA4-0700C27BE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6CA676-3CC1-4619-AC5F-4B89FF6F59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EEBF5F-9A13-4C91-B6E5-0A1CB6968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1A995C-9A40-4826-92E1-2CE1F7FF0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8A0E3-4F3A-4D75-8518-E4D0ABD51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5E77B-E170-4167-87B8-272F191B4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039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72524-E911-4563-B58F-4F701D87F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4125C-5E82-488F-85A6-7C4872B641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B4787C-88F9-4E85-A259-31EFF9EC1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E51C5-145F-46BE-916C-C25DE7913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492DE-BDBE-4C5D-97F5-EEDA0B4BA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769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B2882-4BA7-40F5-89F6-AD1D23D2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C9C011-BBA7-4D9C-BE34-ACF2875A7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2ECF2-2435-4F82-9F4B-2C235E2B7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4B7A0-4494-45A8-BABD-6C3009D0D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9A78EA-B3BF-405B-ACCA-A40BED44E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27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0B550-043A-404D-998D-C323652F7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34E625-A3B7-44F9-B823-96E904389C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F08D5D-763F-4488-9082-D1384FD779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A0F198-2723-42AD-8BF2-C8CFD685D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6F99D2-D6F8-4BAF-8BB2-41CA2E487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DDC56F-21D4-47DE-A7E8-A87CE46D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868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6CAF2-2A8F-4C20-A6C4-C407CF007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3EA4F6-5A1B-4D7A-A0AC-21D363B9D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C127BB-8FB1-4563-9CA9-D61E5A9BE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2485B2-5C5A-4103-A849-6DE0D0107E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25151E-A56A-44B1-B5D8-0B805673FE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DA237C-407C-4489-80C1-DCCE83144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870A4B-785B-4462-B149-AA7AE2C80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9EC753-A034-45FD-A78D-34765BF12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32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6E63B-462F-4060-914B-514D7F4D7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7F606A-B45D-4FD8-9763-C72C659D5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32A48D-FB31-4762-893F-03949B59E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A9E627-F0FF-44B2-91E5-361EFEEE4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204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2F7DD-DA19-4FA7-8852-F98CC1B24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4938B2-E83C-4172-8607-D665A93AD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5F2630-9F84-4B35-90CE-957EAE13A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593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90815-B8CD-463D-AB7C-3C71BB618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84A5E-930B-4848-B161-D8571CC3B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3ECC93-BBAA-4B76-B1F9-4823FC09DF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0A15F8-F7DD-48F2-8A0C-D32EB6553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964202-0246-431E-9A75-8F98981FD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FE0B90-19B8-4008-B0BE-238A82949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647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1D27D-C8A3-4189-8CF5-18788B2CB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123681-2129-42A2-AD8F-DE1D9E1EC1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A791CC-BC03-4AB4-B429-09496D68C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D5C8B8-E1DA-466A-80E6-D2D61BBC5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F24587-7E67-4439-BF19-D195C6119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CB168E-1B04-4CFD-864A-DC09D3A26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16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AB466A-A9DD-48AD-BE86-7DA854CD6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281B5B-9F46-4103-8687-B04A854C9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B157D-75AC-45C6-B234-5ACD53FC82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851BA-11FC-4616-AE9B-028DDC562103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961DF-E1AA-4AD9-9D06-E57138093C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9CB2F-0B37-4FC5-A4F9-8BEBCE9AC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767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DABE8-125D-4D30-8208-1F3B64AD3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671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BE686-85B6-43C8-B15C-230416B00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6F44D-5A00-4A36-A23B-7057737FD334}" type="datetimeFigureOut">
              <a:rPr lang="en-US" smtClean="0"/>
              <a:t>30-Mar-21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396C2-E8F1-42FA-9765-C3687D836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4043A-662C-4D5A-B8EC-1F1F91454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A9A546-74B7-4A4C-81F8-E055A86926EC}"/>
              </a:ext>
            </a:extLst>
          </p:cNvPr>
          <p:cNvSpPr/>
          <p:nvPr userDrawn="1"/>
        </p:nvSpPr>
        <p:spPr>
          <a:xfrm>
            <a:off x="1" y="0"/>
            <a:ext cx="9009821" cy="73152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93F31AD7-66C9-4397-988E-4A16A2C2CE1F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922" y="0"/>
            <a:ext cx="3239278" cy="73152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B40600-07B7-45C0-BDA3-0ADA8D53F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41248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6880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 Nova Light" panose="020B03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1">
            <a:extLst>
              <a:ext uri="{FF2B5EF4-FFF2-40B4-BE49-F238E27FC236}">
                <a16:creationId xmlns:a16="http://schemas.microsoft.com/office/drawing/2014/main" id="{ACBE1851-2230-47A9-B000-CE9046EA6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4E6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215A66-D381-403C-BC26-ECC624DFB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659" y="803705"/>
            <a:ext cx="4850779" cy="3034857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r"/>
            <a:r>
              <a:rPr lang="en-US" sz="5000" dirty="0">
                <a:solidFill>
                  <a:srgbClr val="FFFFFF"/>
                </a:solidFill>
                <a:latin typeface="Calibri Light" panose="020F0302020204030204"/>
              </a:rPr>
              <a:t>11</a:t>
            </a:r>
            <a:r>
              <a:rPr kumimoji="0" lang="en-U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th</a:t>
            </a: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Session </a:t>
            </a:r>
            <a:b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Status Review and Session Orientation</a:t>
            </a:r>
            <a:endParaRPr lang="en-US" sz="3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B0149ED-7E21-4BE8-82A2-F1670C87A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1" y="4013165"/>
            <a:ext cx="4204012" cy="22057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Web Conference</a:t>
            </a:r>
          </a:p>
          <a:p>
            <a:pPr algn="r"/>
            <a:r>
              <a:rPr lang="en-US" sz="1800" dirty="0">
                <a:solidFill>
                  <a:srgbClr val="FFFFFF"/>
                </a:solidFill>
              </a:rPr>
              <a:t>30 March </a:t>
            </a:r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2021</a:t>
            </a:r>
          </a:p>
        </p:txBody>
      </p:sp>
      <p:cxnSp>
        <p:nvCxnSpPr>
          <p:cNvPr id="39" name="Straight Connector 33">
            <a:extLst>
              <a:ext uri="{FF2B5EF4-FFF2-40B4-BE49-F238E27FC236}">
                <a16:creationId xmlns:a16="http://schemas.microsoft.com/office/drawing/2014/main" id="{23B93832-6514-44F4-849B-5EE2C8A2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928939"/>
            <a:ext cx="393192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C24D241-15D9-42AB-A53C-5D5C1B50D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096000" y="2815296"/>
            <a:ext cx="5459470" cy="12283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1201BF-1F8E-4C5B-8D90-3F5EF7E58311}"/>
              </a:ext>
            </a:extLst>
          </p:cNvPr>
          <p:cNvSpPr txBox="1"/>
          <p:nvPr/>
        </p:nvSpPr>
        <p:spPr>
          <a:xfrm>
            <a:off x="10303299" y="75919"/>
            <a:ext cx="17531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FRAV-11-03</a:t>
            </a:r>
          </a:p>
        </p:txBody>
      </p:sp>
    </p:spTree>
    <p:extLst>
      <p:ext uri="{BB962C8B-B14F-4D97-AF65-F5344CB8AC3E}">
        <p14:creationId xmlns:p14="http://schemas.microsoft.com/office/powerpoint/2010/main" val="247884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B179BC2-65A5-490C-BFC8-98386B3F9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Agenda item 1</a:t>
            </a:r>
            <a:br>
              <a:rPr lang="en-US" dirty="0"/>
            </a:br>
            <a:r>
              <a:rPr lang="en-US" dirty="0"/>
              <a:t>Adoption of the agenda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48A8E6-A722-47DD-922A-0EAE2FA82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6978" y="1260070"/>
            <a:ext cx="9234076" cy="4609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9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AC4D5-7E53-4FFA-BD16-FF5BFDBA0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Agenda items 2-5</a:t>
            </a:r>
            <a:br>
              <a:rPr lang="en-US" dirty="0"/>
            </a:br>
            <a:r>
              <a:rPr lang="en-US" dirty="0"/>
              <a:t>FRAV Stakeholder Presentations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A4983B-E619-4F0C-89BA-3705A222C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/>
              <a:t>ADS lifetime safety</a:t>
            </a:r>
          </a:p>
          <a:p>
            <a:pPr lvl="1"/>
            <a:r>
              <a:rPr lang="en-US" dirty="0"/>
              <a:t>Presentation from France (FRAV-11-06)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dirty="0"/>
              <a:t>AV signaling requirements</a:t>
            </a:r>
          </a:p>
          <a:p>
            <a:pPr lvl="1"/>
            <a:r>
              <a:rPr lang="en-US" dirty="0"/>
              <a:t>Presentation for the chair of GRE AVSR task force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dirty="0"/>
              <a:t>Introduction to SAE J3197</a:t>
            </a:r>
          </a:p>
          <a:p>
            <a:pPr lvl="1"/>
            <a:r>
              <a:rPr lang="en-US" dirty="0"/>
              <a:t>Presentation from SAE on ADS data loggers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dirty="0"/>
              <a:t>Introduction to IEEE 2846</a:t>
            </a:r>
          </a:p>
          <a:p>
            <a:pPr lvl="1"/>
            <a:r>
              <a:rPr lang="en-US" dirty="0"/>
              <a:t>Presentation from IEEE on Assumptions for Models in Safety-Related AV Behavior Scope</a:t>
            </a:r>
          </a:p>
        </p:txBody>
      </p:sp>
    </p:spTree>
    <p:extLst>
      <p:ext uri="{BB962C8B-B14F-4D97-AF65-F5344CB8AC3E}">
        <p14:creationId xmlns:p14="http://schemas.microsoft.com/office/powerpoint/2010/main" val="1832050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BD55FFF-B1D7-49FD-87A1-AD90B98D8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Agenda items 6</a:t>
            </a:r>
            <a:br>
              <a:rPr lang="en-US" dirty="0"/>
            </a:br>
            <a:r>
              <a:rPr lang="en-US" dirty="0"/>
              <a:t>FRAV Status and Next Steps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9948758-5506-4DDD-AA6D-EF31F136F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866120" cy="5496560"/>
          </a:xfrm>
        </p:spPr>
        <p:txBody>
          <a:bodyPr>
            <a:normAutofit/>
          </a:bodyPr>
          <a:lstStyle/>
          <a:p>
            <a:r>
              <a:rPr lang="en-US" dirty="0"/>
              <a:t>Status of safety topics elaboration</a:t>
            </a:r>
          </a:p>
          <a:p>
            <a:pPr lvl="1"/>
            <a:r>
              <a:rPr lang="en-US" dirty="0"/>
              <a:t>Synthesis of stakeholder comments on FRAV-09-08</a:t>
            </a:r>
          </a:p>
          <a:p>
            <a:pPr>
              <a:spcBef>
                <a:spcPts val="600"/>
              </a:spcBef>
            </a:pPr>
            <a:r>
              <a:rPr lang="en-US" dirty="0"/>
              <a:t>Key questions raised by comments</a:t>
            </a:r>
          </a:p>
          <a:p>
            <a:pPr lvl="1"/>
            <a:r>
              <a:rPr lang="en-US" dirty="0"/>
              <a:t>What are the functions required to operate vehicle in traffic (DDT)?</a:t>
            </a:r>
          </a:p>
          <a:p>
            <a:pPr lvl="1"/>
            <a:r>
              <a:rPr lang="en-US" dirty="0"/>
              <a:t>Who are the “users” across the different levels of automation and ADS configurations?</a:t>
            </a:r>
          </a:p>
          <a:p>
            <a:pPr lvl="1"/>
            <a:r>
              <a:rPr lang="en-US" dirty="0"/>
              <a:t>Who are the “road users” ADS would interact with?</a:t>
            </a:r>
          </a:p>
          <a:p>
            <a:pPr lvl="1"/>
            <a:r>
              <a:rPr lang="en-US" dirty="0"/>
              <a:t>EDR/DSSAD IWG request: FRAV views on DSSAD requirements for ADS</a:t>
            </a:r>
          </a:p>
          <a:p>
            <a:pPr>
              <a:spcBef>
                <a:spcPts val="600"/>
              </a:spcBef>
            </a:pPr>
            <a:r>
              <a:rPr lang="en-US" dirty="0"/>
              <a:t>Parallel work streams to prepare written responses for May session</a:t>
            </a:r>
          </a:p>
          <a:p>
            <a:pPr>
              <a:spcBef>
                <a:spcPts val="600"/>
              </a:spcBef>
            </a:pPr>
            <a:r>
              <a:rPr lang="en-US" dirty="0"/>
              <a:t>Prepare input for discussion on 8 April to provide basis for </a:t>
            </a:r>
            <a:r>
              <a:rPr lang="en-US"/>
              <a:t>drafting responses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72644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7306</TotalTime>
  <Words>180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 Nova Light</vt:lpstr>
      <vt:lpstr>Arial Nova</vt:lpstr>
      <vt:lpstr>Arial</vt:lpstr>
      <vt:lpstr>Calibri</vt:lpstr>
      <vt:lpstr>Calibri Light</vt:lpstr>
      <vt:lpstr>Custom Design</vt:lpstr>
      <vt:lpstr>Office Theme</vt:lpstr>
      <vt:lpstr>11th Session  Status Review and Session Orientation</vt:lpstr>
      <vt:lpstr>Agenda item 1 Adoption of the agenda</vt:lpstr>
      <vt:lpstr>Agenda items 2-5 FRAV Stakeholder Presentations</vt:lpstr>
      <vt:lpstr>Agenda items 6 FRAV Status and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8 Status Review and Session Orientation</dc:title>
  <dc:creator>John Creamer</dc:creator>
  <cp:lastModifiedBy>John Creamer</cp:lastModifiedBy>
  <cp:revision>203</cp:revision>
  <dcterms:created xsi:type="dcterms:W3CDTF">2020-12-01T07:29:23Z</dcterms:created>
  <dcterms:modified xsi:type="dcterms:W3CDTF">2021-03-30T10:43:07Z</dcterms:modified>
</cp:coreProperties>
</file>