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889" r:id="rId2"/>
    <p:sldId id="913" r:id="rId3"/>
    <p:sldId id="914" r:id="rId4"/>
    <p:sldId id="915" r:id="rId5"/>
    <p:sldId id="916" r:id="rId6"/>
    <p:sldId id="917" r:id="rId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F43C1-4994-4078-8036-238646910302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35AF9-A334-4EFF-9C39-1F4D210900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642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584200" y="2462409"/>
            <a:ext cx="8229600" cy="1143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vert="horz" lIns="121613" tIns="60823" rIns="121613" bIns="60823" rtlCol="0" anchor="ctr">
            <a:noAutofit/>
          </a:bodyPr>
          <a:lstStyle>
            <a:lvl1pPr algn="ctr" defTabSz="455613" rtl="0" eaLnBrk="1" latinLnBrk="0" hangingPunct="1">
              <a:spcBef>
                <a:spcPct val="0"/>
              </a:spcBef>
              <a:buNone/>
              <a:defRPr lang="fr-FR" sz="2772" b="1" i="1" kern="1200" cap="all" baseline="0" dirty="0">
                <a:solidFill>
                  <a:srgbClr val="27509B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 algn="r" defTabSz="455613" rtl="0" eaLnBrk="1" latinLnBrk="0" hangingPunct="1">
              <a:spcBef>
                <a:spcPct val="0"/>
              </a:spcBef>
              <a:buNone/>
            </a:pPr>
            <a:r>
              <a:rPr lang="fr-FR" dirty="0"/>
              <a:t>TITLE</a:t>
            </a:r>
          </a:p>
        </p:txBody>
      </p:sp>
      <p:sp>
        <p:nvSpPr>
          <p:cNvPr id="1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85921" y="3662672"/>
            <a:ext cx="3427884" cy="46106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121624" tIns="60831" rIns="121624" bIns="60831"/>
          <a:lstStyle>
            <a:lvl1pPr marL="0" indent="0" algn="ctr" defTabSz="455613" rtl="0" eaLnBrk="1" latinLnBrk="0" hangingPunct="1">
              <a:spcBef>
                <a:spcPct val="20000"/>
              </a:spcBef>
              <a:buFont typeface="Arial"/>
              <a:buNone/>
              <a:defRPr lang="fr-FR" sz="1798" kern="1200" baseline="0" noProof="0" dirty="0">
                <a:solidFill>
                  <a:srgbClr val="27509B"/>
                </a:solidFill>
                <a:latin typeface="Arial" panose="020B0604020202020204" pitchFamily="34" charset="0"/>
                <a:ea typeface="+mn-ea"/>
                <a:cs typeface="Arial"/>
              </a:defRPr>
            </a:lvl1pPr>
            <a:lvl2pPr marL="45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2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7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3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8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4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735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4"/>
          <p:cNvSpPr>
            <a:spLocks noGrp="1"/>
          </p:cNvSpPr>
          <p:nvPr>
            <p:ph sz="quarter" idx="10"/>
          </p:nvPr>
        </p:nvSpPr>
        <p:spPr>
          <a:xfrm>
            <a:off x="457204" y="1066802"/>
            <a:ext cx="8229597" cy="4810138"/>
          </a:xfrm>
          <a:prstGeom prst="rect">
            <a:avLst/>
          </a:prstGeom>
        </p:spPr>
        <p:txBody>
          <a:bodyPr lIns="121624" tIns="60831" rIns="121624" bIns="60831"/>
          <a:lstStyle>
            <a:lvl1pPr>
              <a:defRPr lang="fr-FR" sz="1798" kern="1200" noProof="0" dirty="0" smtClean="0">
                <a:solidFill>
                  <a:srgbClr val="595959"/>
                </a:solidFill>
                <a:latin typeface="Arial"/>
                <a:ea typeface="+mn-ea"/>
                <a:cs typeface="Arial"/>
              </a:defRPr>
            </a:lvl1pPr>
            <a:lvl2pPr marL="740372" indent="-284769">
              <a:buFontTx/>
              <a:buBlip>
                <a:blip r:embed="rId2"/>
              </a:buBlip>
              <a:defRPr lang="fr-FR" sz="1573" kern="1200" noProof="0" dirty="0" smtClean="0">
                <a:solidFill>
                  <a:srgbClr val="595959"/>
                </a:solidFill>
                <a:latin typeface="Arial"/>
                <a:ea typeface="+mn-ea"/>
                <a:cs typeface="Arial"/>
              </a:defRPr>
            </a:lvl2pPr>
            <a:lvl3pPr marL="1139032" indent="-227797">
              <a:buFontTx/>
              <a:buBlip>
                <a:blip r:embed="rId3"/>
              </a:buBlip>
              <a:defRPr lang="fr-FR" sz="1423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594641" indent="-227797">
              <a:buFont typeface="Wingdings" panose="05000000000000000000" pitchFamily="2" charset="2"/>
              <a:buChar char="§"/>
              <a:defRPr lang="fr-FR" sz="1423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0258" indent="-227797">
              <a:buFont typeface="Arial" panose="020B0604020202020204" pitchFamily="34" charset="0"/>
              <a:buChar char="•"/>
              <a:defRPr lang="en-GB" sz="1423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455613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fr-FR" dirty="0"/>
              <a:t>Modifier les styles du texte du masque</a:t>
            </a:r>
          </a:p>
          <a:p>
            <a:pPr marL="740372" lvl="1" indent="-284769" algn="l" defTabSz="455613" rtl="0" eaLnBrk="1" latinLnBrk="0" hangingPunct="1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fr-FR" dirty="0"/>
              <a:t>Deuxième niveau</a:t>
            </a:r>
          </a:p>
          <a:p>
            <a:pPr marL="1139032" lvl="2" indent="-227797" algn="l" defTabSz="455613" rtl="0" eaLnBrk="1" latinLnBrk="0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fr-FR" dirty="0"/>
              <a:t>Troisième niveau</a:t>
            </a:r>
          </a:p>
          <a:p>
            <a:pPr marL="1594641" lvl="3" indent="-227797" algn="l" defTabSz="45561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fr-FR" dirty="0"/>
              <a:t>Quatrième niveau</a:t>
            </a:r>
          </a:p>
          <a:p>
            <a:pPr marL="2050258" lvl="4" indent="-227797" algn="l" defTabSz="45561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457203" y="146012"/>
            <a:ext cx="7886700" cy="644068"/>
          </a:xfrm>
          <a:prstGeom prst="rect">
            <a:avLst/>
          </a:prstGeom>
        </p:spPr>
        <p:txBody>
          <a:bodyPr lIns="121624" tIns="60831" rIns="121624" bIns="60831" anchor="ctr"/>
          <a:lstStyle>
            <a:lvl1pPr algn="l" defTabSz="455613" rtl="0" eaLnBrk="1" latinLnBrk="0" hangingPunct="1">
              <a:spcBef>
                <a:spcPct val="0"/>
              </a:spcBef>
              <a:buNone/>
              <a:defRPr lang="en-GB" sz="2772" b="1" i="1" kern="1200" cap="all" baseline="0" dirty="0">
                <a:solidFill>
                  <a:srgbClr val="27509B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201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 etrto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812360" y="0"/>
            <a:ext cx="1328545" cy="1268760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0" y="6381328"/>
            <a:ext cx="9144000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0" y="548680"/>
            <a:ext cx="7956376" cy="0"/>
          </a:xfrm>
          <a:prstGeom prst="line">
            <a:avLst/>
          </a:prstGeom>
          <a:ln w="22225">
            <a:solidFill>
              <a:srgbClr val="000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AAC1B5-B03F-4440-894B-95CD55F2C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628800"/>
            <a:ext cx="8229600" cy="2952328"/>
          </a:xfrm>
        </p:spPr>
        <p:txBody>
          <a:bodyPr/>
          <a:lstStyle/>
          <a:p>
            <a:r>
              <a:rPr lang="fr-BE" b="0" i="0" dirty="0">
                <a:solidFill>
                  <a:schemeClr val="tx1"/>
                </a:solidFill>
              </a:rPr>
              <a:t>ETRTO </a:t>
            </a:r>
            <a:r>
              <a:rPr lang="fr-BE" b="0" i="0" dirty="0" err="1">
                <a:solidFill>
                  <a:schemeClr val="tx1"/>
                </a:solidFill>
              </a:rPr>
              <a:t>considerations</a:t>
            </a:r>
            <a:r>
              <a:rPr lang="fr-BE" b="0" i="0" dirty="0">
                <a:solidFill>
                  <a:schemeClr val="tx1"/>
                </a:solidFill>
              </a:rPr>
              <a:t> for IWG WGWT </a:t>
            </a:r>
            <a:r>
              <a:rPr lang="fr-BE" b="0" i="0" dirty="0" err="1">
                <a:solidFill>
                  <a:schemeClr val="tx1"/>
                </a:solidFill>
              </a:rPr>
              <a:t>activities</a:t>
            </a:r>
            <a:r>
              <a:rPr lang="fr-BE" b="0" i="0" dirty="0">
                <a:solidFill>
                  <a:schemeClr val="tx1"/>
                </a:solidFill>
              </a:rPr>
              <a:t> on C2 and C3</a:t>
            </a:r>
            <a:endParaRPr lang="fr-FR" b="0" i="0" dirty="0">
              <a:solidFill>
                <a:schemeClr val="tx1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F01E9F-EDAE-43EC-AB85-A10D97860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6056" y="4941168"/>
            <a:ext cx="3737744" cy="461061"/>
          </a:xfrm>
        </p:spPr>
        <p:txBody>
          <a:bodyPr/>
          <a:lstStyle/>
          <a:p>
            <a:r>
              <a:rPr lang="fr-BE" dirty="0">
                <a:solidFill>
                  <a:schemeClr val="tx1"/>
                </a:solidFill>
              </a:rPr>
              <a:t>IWG WGWT </a:t>
            </a:r>
            <a:r>
              <a:rPr lang="fr-BE" dirty="0" err="1">
                <a:solidFill>
                  <a:schemeClr val="tx1"/>
                </a:solidFill>
              </a:rPr>
              <a:t>February</a:t>
            </a:r>
            <a:r>
              <a:rPr lang="fr-BE" dirty="0">
                <a:solidFill>
                  <a:schemeClr val="tx1"/>
                </a:solidFill>
              </a:rPr>
              <a:t> 22nd 2021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D159A40C-64FB-4130-A8C4-46537312F3AE}"/>
              </a:ext>
            </a:extLst>
          </p:cNvPr>
          <p:cNvSpPr txBox="1">
            <a:spLocks/>
          </p:cNvSpPr>
          <p:nvPr/>
        </p:nvSpPr>
        <p:spPr>
          <a:xfrm>
            <a:off x="5583281" y="1167739"/>
            <a:ext cx="3427884" cy="46106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121624" tIns="60831" rIns="121624" bIns="60831"/>
          <a:lstStyle>
            <a:lvl1pPr marL="0" indent="0" algn="ctr" defTabSz="455613" rtl="0" eaLnBrk="1" latinLnBrk="0" hangingPunct="1">
              <a:spcBef>
                <a:spcPct val="20000"/>
              </a:spcBef>
              <a:buFont typeface="Arial"/>
              <a:buNone/>
              <a:defRPr lang="fr-FR" sz="1798" kern="1200" baseline="0" noProof="0" dirty="0">
                <a:solidFill>
                  <a:srgbClr val="27509B"/>
                </a:solidFill>
                <a:latin typeface="Arial" panose="020B0604020202020204" pitchFamily="34" charset="0"/>
                <a:ea typeface="+mn-ea"/>
                <a:cs typeface="Arial"/>
              </a:defRPr>
            </a:lvl1pPr>
            <a:lvl2pPr marL="455562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1123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66676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2241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77807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33365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88925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44492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dirty="0">
                <a:solidFill>
                  <a:schemeClr val="tx1"/>
                </a:solidFill>
              </a:rPr>
              <a:t>Document IWG WT-18-xx</a:t>
            </a:r>
          </a:p>
          <a:p>
            <a:pPr algn="l"/>
            <a:r>
              <a:rPr lang="fr-BE" dirty="0">
                <a:solidFill>
                  <a:schemeClr val="tx1"/>
                </a:solidFill>
              </a:rPr>
              <a:t>Agenda item 7 </a:t>
            </a:r>
          </a:p>
        </p:txBody>
      </p:sp>
    </p:spTree>
    <p:extLst>
      <p:ext uri="{BB962C8B-B14F-4D97-AF65-F5344CB8AC3E}">
        <p14:creationId xmlns:p14="http://schemas.microsoft.com/office/powerpoint/2010/main" val="319395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83A5C89-F349-4E92-B5EF-A411A347A616}"/>
              </a:ext>
            </a:extLst>
          </p:cNvPr>
          <p:cNvSpPr txBox="1"/>
          <p:nvPr/>
        </p:nvSpPr>
        <p:spPr>
          <a:xfrm>
            <a:off x="453003" y="78169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Background</a:t>
            </a:r>
            <a:endParaRPr lang="fr-FR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FAB2262-34B2-4A4B-A04D-3C72F2E8611E}"/>
              </a:ext>
            </a:extLst>
          </p:cNvPr>
          <p:cNvSpPr txBox="1"/>
          <p:nvPr/>
        </p:nvSpPr>
        <p:spPr>
          <a:xfrm>
            <a:off x="467544" y="836712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1. GRBP </a:t>
            </a:r>
            <a:r>
              <a:rPr lang="fr-BE" sz="2400" dirty="0" err="1"/>
              <a:t>endorsed</a:t>
            </a:r>
            <a:r>
              <a:rPr lang="fr-BE" sz="2400" dirty="0"/>
              <a:t> </a:t>
            </a:r>
            <a:r>
              <a:rPr lang="fr-BE" sz="2400" dirty="0" err="1"/>
              <a:t>during</a:t>
            </a:r>
            <a:r>
              <a:rPr lang="fr-BE" sz="2400" dirty="0"/>
              <a:t> </a:t>
            </a:r>
            <a:r>
              <a:rPr lang="fr-BE" sz="2400" dirty="0" err="1"/>
              <a:t>its</a:t>
            </a:r>
            <a:r>
              <a:rPr lang="fr-BE" sz="2400" dirty="0"/>
              <a:t> 73rd session the extension of the scope of the IWG WGWT to C2 and C3 tyres (GRBP-73-08):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D470A8-36E8-41E5-B9D6-831D6A3C7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233794"/>
            <a:ext cx="8303853" cy="518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9A48C9D-4383-4318-8822-AC292AA9AC10}"/>
              </a:ext>
            </a:extLst>
          </p:cNvPr>
          <p:cNvSpPr txBox="1"/>
          <p:nvPr/>
        </p:nvSpPr>
        <p:spPr>
          <a:xfrm>
            <a:off x="474262" y="3140968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2. ETRTO </a:t>
            </a:r>
            <a:r>
              <a:rPr lang="fr-BE" sz="2400" dirty="0" err="1"/>
              <a:t>presented</a:t>
            </a:r>
            <a:r>
              <a:rPr lang="fr-BE" sz="2400" dirty="0"/>
              <a:t> the </a:t>
            </a:r>
            <a:r>
              <a:rPr lang="en-US" sz="2400" dirty="0" err="1"/>
              <a:t>Tyre</a:t>
            </a:r>
            <a:r>
              <a:rPr lang="en-US" sz="2400" dirty="0"/>
              <a:t> Industry preliminary Wet Grip on Worn </a:t>
            </a:r>
            <a:r>
              <a:rPr lang="en-US" sz="2400" dirty="0" err="1"/>
              <a:t>tyre</a:t>
            </a:r>
            <a:r>
              <a:rPr lang="en-US" sz="2400" dirty="0"/>
              <a:t> assessment on C2 and C3 tyres (GRBP-73-19)</a:t>
            </a:r>
          </a:p>
          <a:p>
            <a:endParaRPr lang="en-US" sz="2400" dirty="0"/>
          </a:p>
          <a:p>
            <a:r>
              <a:rPr lang="en-US" sz="2400" dirty="0"/>
              <a:t>3. GRBP provided positive feedback on the ETRTO preliminary assessment, and GRBP chair invited the IWG WGWT to find a proper way for Wet Grip on Worn </a:t>
            </a:r>
            <a:r>
              <a:rPr lang="en-US" sz="2400" dirty="0" err="1"/>
              <a:t>Tyre</a:t>
            </a:r>
            <a:r>
              <a:rPr lang="en-US" sz="2400" dirty="0"/>
              <a:t> requirements for C2 and C3 not requesting a test as for C1.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449805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83A5C89-F349-4E92-B5EF-A411A347A616}"/>
              </a:ext>
            </a:extLst>
          </p:cNvPr>
          <p:cNvSpPr txBox="1"/>
          <p:nvPr/>
        </p:nvSpPr>
        <p:spPr>
          <a:xfrm>
            <a:off x="453003" y="78169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ETRTO </a:t>
            </a:r>
            <a:r>
              <a:rPr lang="fr-BE" sz="2400" b="1" dirty="0" err="1"/>
              <a:t>considerations</a:t>
            </a:r>
            <a:r>
              <a:rPr lang="fr-BE" sz="2400" b="1" dirty="0"/>
              <a:t> to tackle C2 and C3</a:t>
            </a:r>
            <a:endParaRPr lang="fr-FR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FAB2262-34B2-4A4B-A04D-3C72F2E8611E}"/>
              </a:ext>
            </a:extLst>
          </p:cNvPr>
          <p:cNvSpPr txBox="1"/>
          <p:nvPr/>
        </p:nvSpPr>
        <p:spPr>
          <a:xfrm>
            <a:off x="467544" y="836712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Question to IWG WGWT:</a:t>
            </a:r>
          </a:p>
          <a:p>
            <a:endParaRPr lang="fr-BE" sz="24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5099F6-4576-46C7-93D7-96AA66AE4B54}"/>
              </a:ext>
            </a:extLst>
          </p:cNvPr>
          <p:cNvSpPr txBox="1"/>
          <p:nvPr/>
        </p:nvSpPr>
        <p:spPr>
          <a:xfrm>
            <a:off x="179512" y="1964587"/>
            <a:ext cx="8784976" cy="4590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B</a:t>
            </a: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ased on ETRTO presentation to GRBP  and feedback received from Contracting Parties and other NGO’s, do the IWG WGWT participants </a:t>
            </a:r>
            <a:r>
              <a:rPr lang="en-US" sz="2400" b="1" dirty="0">
                <a:latin typeface="Arial" panose="020B0604020202020204" pitchFamily="34" charset="0"/>
              </a:rPr>
              <a:t>agree with ETRTO that </a:t>
            </a:r>
            <a:r>
              <a:rPr lang="en-GB" sz="2400" b="1" dirty="0">
                <a:latin typeface="Arial" panose="020B0604020202020204" pitchFamily="34" charset="0"/>
              </a:rPr>
              <a:t>for C2 and C3 tyres classes the same approach as C1 is not necessary for Wet grip on Worn tyres? </a:t>
            </a:r>
          </a:p>
          <a:p>
            <a:r>
              <a:rPr lang="en-GB" sz="2400" b="1">
                <a:latin typeface="Arial" panose="020B0604020202020204" pitchFamily="34" charset="0"/>
              </a:rPr>
              <a:t>Meaning </a:t>
            </a:r>
            <a:r>
              <a:rPr lang="en-GB" sz="2400" b="1" dirty="0">
                <a:latin typeface="Arial" panose="020B0604020202020204" pitchFamily="34" charset="0"/>
              </a:rPr>
              <a:t>that the wet grip requirements at worn state for C2 and C3 can be considered and regulated differently, without introducing a new dedicated </a:t>
            </a:r>
            <a:r>
              <a:rPr lang="en-GB" sz="2400" b="1">
                <a:latin typeface="Arial" panose="020B0604020202020204" pitchFamily="34" charset="0"/>
              </a:rPr>
              <a:t>test procedure </a:t>
            </a:r>
            <a:r>
              <a:rPr lang="en-GB" sz="2400" b="1" dirty="0">
                <a:latin typeface="Arial" panose="020B0604020202020204" pitchFamily="34" charset="0"/>
              </a:rPr>
              <a:t>(i.e. buffing and wet@ worn under design for C1)?</a:t>
            </a:r>
            <a:endParaRPr lang="fr-FR" sz="2400" b="1" dirty="0">
              <a:latin typeface="Arial" panose="020B0604020202020204" pitchFamily="34" charset="0"/>
            </a:endParaRPr>
          </a:p>
          <a:p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BE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8690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83A5C89-F349-4E92-B5EF-A411A347A616}"/>
              </a:ext>
            </a:extLst>
          </p:cNvPr>
          <p:cNvSpPr txBox="1"/>
          <p:nvPr/>
        </p:nvSpPr>
        <p:spPr>
          <a:xfrm>
            <a:off x="453003" y="78169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/>
              <a:t>ETRTO </a:t>
            </a:r>
            <a:r>
              <a:rPr lang="fr-BE" sz="2400" b="1" dirty="0" err="1"/>
              <a:t>considerations</a:t>
            </a:r>
            <a:r>
              <a:rPr lang="fr-BE" sz="2400" b="1" dirty="0"/>
              <a:t> to tackle C2 and C3</a:t>
            </a:r>
            <a:endParaRPr lang="fr-FR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5099F6-4576-46C7-93D7-96AA66AE4B54}"/>
              </a:ext>
            </a:extLst>
          </p:cNvPr>
          <p:cNvSpPr txBox="1"/>
          <p:nvPr/>
        </p:nvSpPr>
        <p:spPr>
          <a:xfrm>
            <a:off x="467544" y="1067544"/>
            <a:ext cx="82329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</a:rPr>
              <a:t>Based on IWGWGWT endorsement, ETRTO is willing to put additional efforts to combine C1 – C2/C3 requirements in </a:t>
            </a:r>
            <a:r>
              <a:rPr lang="en-US" sz="2400" b="1" u="sng" dirty="0">
                <a:latin typeface="Arial" panose="020B0604020202020204" pitchFamily="34" charset="0"/>
              </a:rPr>
              <a:t>one</a:t>
            </a:r>
            <a:r>
              <a:rPr lang="en-US" sz="2400" b="1" dirty="0">
                <a:latin typeface="Arial" panose="020B0604020202020204" pitchFamily="34" charset="0"/>
              </a:rPr>
              <a:t> amendment proposal to WP. 29 in March 2022</a:t>
            </a:r>
          </a:p>
          <a:p>
            <a:endParaRPr lang="en-US" sz="2400" b="1" dirty="0">
              <a:latin typeface="Arial" panose="020B0604020202020204" pitchFamily="34" charset="0"/>
            </a:endParaRPr>
          </a:p>
          <a:p>
            <a:r>
              <a:rPr lang="fr-FR" sz="2400" b="1" dirty="0">
                <a:latin typeface="Arial" panose="020B0604020202020204" pitchFamily="34" charset="0"/>
              </a:rPr>
              <a:t>Gantt: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F486CD0-9964-4B83-AB9A-5E5823FC4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491350"/>
            <a:ext cx="9144000" cy="243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62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83A5C89-F349-4E92-B5EF-A411A347A616}"/>
              </a:ext>
            </a:extLst>
          </p:cNvPr>
          <p:cNvSpPr txBox="1"/>
          <p:nvPr/>
        </p:nvSpPr>
        <p:spPr>
          <a:xfrm>
            <a:off x="453003" y="78169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/>
              <a:t>Rationale</a:t>
            </a:r>
            <a:r>
              <a:rPr lang="fr-BE" sz="2400" b="1" dirty="0"/>
              <a:t> of the </a:t>
            </a:r>
            <a:r>
              <a:rPr lang="fr-BE" sz="2400" b="1" dirty="0" err="1"/>
              <a:t>proposal</a:t>
            </a:r>
            <a:endParaRPr lang="fr-FR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5099F6-4576-46C7-93D7-96AA66AE4B54}"/>
              </a:ext>
            </a:extLst>
          </p:cNvPr>
          <p:cNvSpPr txBox="1"/>
          <p:nvPr/>
        </p:nvSpPr>
        <p:spPr>
          <a:xfrm>
            <a:off x="467544" y="1067544"/>
            <a:ext cx="82329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sz="2400" b="1" dirty="0">
              <a:latin typeface="Arial" panose="020B0604020202020204" pitchFamily="34" charset="0"/>
            </a:endParaRPr>
          </a:p>
          <a:p>
            <a:r>
              <a:rPr lang="en-US" sz="2400" b="1" dirty="0" err="1">
                <a:latin typeface="Arial" panose="020B0604020202020204" pitchFamily="34" charset="0"/>
              </a:rPr>
              <a:t>Tyre</a:t>
            </a:r>
            <a:r>
              <a:rPr lang="en-US" sz="2400" b="1" dirty="0">
                <a:latin typeface="Arial" panose="020B0604020202020204" pitchFamily="34" charset="0"/>
              </a:rPr>
              <a:t> industry inform IWG WGWT that with the scope extension proposed by document GRBP-73-08, there is the need to have 2 new Series of Amendments.</a:t>
            </a:r>
            <a:endParaRPr lang="fr-FR" sz="2400" b="1" dirty="0">
              <a:latin typeface="Arial" panose="020B0604020202020204" pitchFamily="34" charset="0"/>
            </a:endParaRPr>
          </a:p>
          <a:p>
            <a:endParaRPr lang="fr-BE" sz="2400" b="1" dirty="0">
              <a:latin typeface="Arial" panose="020B0604020202020204" pitchFamily="34" charset="0"/>
            </a:endParaRPr>
          </a:p>
          <a:p>
            <a:r>
              <a:rPr lang="fr-BE" sz="2400" b="1" dirty="0">
                <a:latin typeface="Arial" panose="020B0604020202020204" pitchFamily="34" charset="0"/>
              </a:rPr>
              <a:t>The </a:t>
            </a:r>
            <a:r>
              <a:rPr lang="fr-BE" sz="2400" b="1" dirty="0" err="1">
                <a:latin typeface="Arial" panose="020B0604020202020204" pitchFamily="34" charset="0"/>
              </a:rPr>
              <a:t>rationale</a:t>
            </a:r>
            <a:r>
              <a:rPr lang="fr-BE" sz="2400" b="1" dirty="0">
                <a:latin typeface="Arial" panose="020B0604020202020204" pitchFamily="34" charset="0"/>
              </a:rPr>
              <a:t> of the </a:t>
            </a:r>
            <a:r>
              <a:rPr lang="fr-BE" sz="2400" b="1" dirty="0" err="1">
                <a:latin typeface="Arial" panose="020B0604020202020204" pitchFamily="34" charset="0"/>
              </a:rPr>
              <a:t>Tyre</a:t>
            </a:r>
            <a:r>
              <a:rPr lang="fr-BE" sz="2400" b="1" dirty="0">
                <a:latin typeface="Arial" panose="020B0604020202020204" pitchFamily="34" charset="0"/>
              </a:rPr>
              <a:t> </a:t>
            </a:r>
            <a:r>
              <a:rPr lang="fr-BE" sz="2400" b="1" dirty="0" err="1">
                <a:latin typeface="Arial" panose="020B0604020202020204" pitchFamily="34" charset="0"/>
              </a:rPr>
              <a:t>Industry</a:t>
            </a:r>
            <a:r>
              <a:rPr lang="fr-BE" sz="2400" b="1" dirty="0">
                <a:latin typeface="Arial" panose="020B0604020202020204" pitchFamily="34" charset="0"/>
              </a:rPr>
              <a:t> </a:t>
            </a:r>
            <a:r>
              <a:rPr lang="fr-BE" sz="2400" b="1" dirty="0" err="1">
                <a:latin typeface="Arial" panose="020B0604020202020204" pitchFamily="34" charset="0"/>
              </a:rPr>
              <a:t>proposal</a:t>
            </a:r>
            <a:r>
              <a:rPr lang="fr-BE" sz="2400" b="1" dirty="0">
                <a:latin typeface="Arial" panose="020B0604020202020204" pitchFamily="34" charset="0"/>
              </a:rPr>
              <a:t> </a:t>
            </a:r>
            <a:r>
              <a:rPr lang="fr-BE" sz="2400" b="1" dirty="0" err="1">
                <a:latin typeface="Arial" panose="020B0604020202020204" pitchFamily="34" charset="0"/>
              </a:rPr>
              <a:t>is</a:t>
            </a:r>
            <a:r>
              <a:rPr lang="fr-BE" sz="2400" b="1" dirty="0">
                <a:latin typeface="Arial" panose="020B0604020202020204" pitchFamily="34" charset="0"/>
              </a:rPr>
              <a:t> to manage the </a:t>
            </a:r>
            <a:r>
              <a:rPr lang="fr-BE" sz="2400" b="1" dirty="0" err="1">
                <a:latin typeface="Arial" panose="020B0604020202020204" pitchFamily="34" charset="0"/>
              </a:rPr>
              <a:t>Wet</a:t>
            </a:r>
            <a:r>
              <a:rPr lang="fr-BE" sz="2400" b="1" dirty="0">
                <a:latin typeface="Arial" panose="020B0604020202020204" pitchFamily="34" charset="0"/>
              </a:rPr>
              <a:t> grip on </a:t>
            </a:r>
            <a:r>
              <a:rPr lang="fr-BE" sz="2400" b="1" dirty="0" err="1">
                <a:latin typeface="Arial" panose="020B0604020202020204" pitchFamily="34" charset="0"/>
              </a:rPr>
              <a:t>Worn</a:t>
            </a:r>
            <a:r>
              <a:rPr lang="fr-BE" sz="2400" b="1" dirty="0">
                <a:latin typeface="Arial" panose="020B0604020202020204" pitchFamily="34" charset="0"/>
              </a:rPr>
              <a:t> tyres for C1, C2 and C3 in </a:t>
            </a:r>
            <a:r>
              <a:rPr lang="fr-BE" sz="2400" b="1" u="sng" dirty="0">
                <a:latin typeface="Arial" panose="020B0604020202020204" pitchFamily="34" charset="0"/>
              </a:rPr>
              <a:t>one</a:t>
            </a:r>
            <a:r>
              <a:rPr lang="fr-BE" sz="2400" b="1" dirty="0">
                <a:latin typeface="Arial" panose="020B0604020202020204" pitchFamily="34" charset="0"/>
              </a:rPr>
              <a:t> New </a:t>
            </a:r>
            <a:r>
              <a:rPr lang="fr-BE" sz="2400" b="1" dirty="0" err="1">
                <a:latin typeface="Arial" panose="020B0604020202020204" pitchFamily="34" charset="0"/>
              </a:rPr>
              <a:t>series</a:t>
            </a:r>
            <a:r>
              <a:rPr lang="fr-BE" sz="2400" b="1" dirty="0">
                <a:latin typeface="Arial" panose="020B0604020202020204" pitchFamily="34" charset="0"/>
              </a:rPr>
              <a:t> of </a:t>
            </a:r>
            <a:r>
              <a:rPr lang="fr-BE" sz="2400" b="1" dirty="0" err="1">
                <a:latin typeface="Arial" panose="020B0604020202020204" pitchFamily="34" charset="0"/>
              </a:rPr>
              <a:t>Amendments</a:t>
            </a:r>
            <a:r>
              <a:rPr lang="fr-BE" sz="2400" b="1" dirty="0">
                <a:latin typeface="Arial" panose="020B0604020202020204" pitchFamily="34" charset="0"/>
              </a:rPr>
              <a:t>.</a:t>
            </a:r>
          </a:p>
          <a:p>
            <a:endParaRPr lang="fr-BE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531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C5099F6-4576-46C7-93D7-96AA66AE4B54}"/>
              </a:ext>
            </a:extLst>
          </p:cNvPr>
          <p:cNvSpPr txBox="1"/>
          <p:nvPr/>
        </p:nvSpPr>
        <p:spPr>
          <a:xfrm>
            <a:off x="455536" y="2828835"/>
            <a:ext cx="8232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BE" sz="2400" b="1" dirty="0">
              <a:latin typeface="Arial" panose="020B0604020202020204" pitchFamily="34" charset="0"/>
            </a:endParaRPr>
          </a:p>
          <a:p>
            <a:pPr algn="ctr"/>
            <a:r>
              <a:rPr lang="fr-BE" sz="2400" b="1" dirty="0" err="1">
                <a:latin typeface="Arial" panose="020B0604020202020204" pitchFamily="34" charset="0"/>
              </a:rPr>
              <a:t>Thank</a:t>
            </a:r>
            <a:r>
              <a:rPr lang="fr-BE" sz="2400" b="1" dirty="0">
                <a:latin typeface="Arial" panose="020B0604020202020204" pitchFamily="34" charset="0"/>
              </a:rPr>
              <a:t> </a:t>
            </a:r>
            <a:r>
              <a:rPr lang="fr-BE" sz="2400" b="1" dirty="0" err="1">
                <a:latin typeface="Arial" panose="020B0604020202020204" pitchFamily="34" charset="0"/>
              </a:rPr>
              <a:t>you</a:t>
            </a:r>
            <a:endParaRPr lang="fr-BE" sz="2400" b="1" dirty="0">
              <a:latin typeface="Arial" panose="020B0604020202020204" pitchFamily="34" charset="0"/>
            </a:endParaRPr>
          </a:p>
          <a:p>
            <a:pPr algn="ctr"/>
            <a:endParaRPr lang="fr-BE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9161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315</Words>
  <Application>Microsoft Office PowerPoint</Application>
  <PresentationFormat>Affichage à l'écran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Thème Office</vt:lpstr>
      <vt:lpstr>ETRTO considerations for IWG WGWT activities on C2 and C3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ETRTO Incomes Analysis</dc:title>
  <dc:creator>SIF</dc:creator>
  <cp:lastModifiedBy>ndm</cp:lastModifiedBy>
  <cp:revision>195</cp:revision>
  <dcterms:created xsi:type="dcterms:W3CDTF">2014-09-24T13:03:48Z</dcterms:created>
  <dcterms:modified xsi:type="dcterms:W3CDTF">2021-02-19T07:23:35Z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